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93" r:id="rId3"/>
    <p:sldId id="294" r:id="rId4"/>
    <p:sldId id="295" r:id="rId5"/>
    <p:sldId id="296" r:id="rId6"/>
    <p:sldId id="297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90" r:id="rId21"/>
    <p:sldId id="291" r:id="rId22"/>
    <p:sldId id="273" r:id="rId23"/>
    <p:sldId id="292" r:id="rId24"/>
    <p:sldId id="274" r:id="rId25"/>
    <p:sldId id="275" r:id="rId26"/>
    <p:sldId id="281" r:id="rId27"/>
    <p:sldId id="282" r:id="rId28"/>
    <p:sldId id="283" r:id="rId29"/>
    <p:sldId id="284" r:id="rId30"/>
    <p:sldId id="288" r:id="rId31"/>
    <p:sldId id="287" r:id="rId32"/>
    <p:sldId id="286" r:id="rId33"/>
    <p:sldId id="289" r:id="rId3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B9E2"/>
    <a:srgbClr val="CCFF99"/>
    <a:srgbClr val="FF99FF"/>
    <a:srgbClr val="FFFF99"/>
    <a:srgbClr val="66FFFF"/>
    <a:srgbClr val="FF9900"/>
    <a:srgbClr val="333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2" d="100"/>
          <a:sy n="82" d="100"/>
        </p:scale>
        <p:origin x="-10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228600" y="3200400"/>
            <a:ext cx="8763000" cy="13414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pic>
        <p:nvPicPr>
          <p:cNvPr id="5" name="Picture 3" descr="D:\FRONTPAGE THEMES\NATURE\ANABN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0" t="-1314" r="-2" b="-36961"/>
          <a:stretch>
            <a:fillRect/>
          </a:stretch>
        </p:blipFill>
        <p:spPr bwMode="auto">
          <a:xfrm>
            <a:off x="533400" y="3200400"/>
            <a:ext cx="84582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hidden">
          <a:xfrm>
            <a:off x="795338" y="2895600"/>
            <a:ext cx="304800" cy="990600"/>
          </a:xfrm>
          <a:prstGeom prst="rect">
            <a:avLst/>
          </a:prstGeom>
          <a:solidFill>
            <a:schemeClr val="accent2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53889F52-3337-4524-B2E7-C71B7BE49C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8134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B6FF7-2DFB-46B7-8AD4-DEF6C8FA79A8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7658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3784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676900" cy="5378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46213-5CD5-43B1-B823-3A28E71EBFE0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0100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EAB96-8062-4724-AEFE-31FD6FCE695A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149124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845F7-D703-4C03-8880-46B59AF5E222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45596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BAA1E-2131-4F57-A446-7D21D36DEC61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309821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5016E-4FB0-4D1A-85EE-2290A053CC2A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839455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2DE76-E0CA-42CC-BE37-8D105C18DE0C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23331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BE89A-DC6D-4E34-A1A0-80E253A4AF4F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1777597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E9677-59B3-4D5F-8DD4-F1725A6F4349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381694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56805-604B-4F71-BDCB-94944B94CB38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340401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 descr="Stationery"/>
          <p:cNvSpPr>
            <a:spLocks noChangeArrowheads="1"/>
          </p:cNvSpPr>
          <p:nvPr/>
        </p:nvSpPr>
        <p:spPr bwMode="auto">
          <a:xfrm>
            <a:off x="457200" y="0"/>
            <a:ext cx="1219200" cy="762000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1027" name="Rectangle 5" descr="Stationery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pic>
        <p:nvPicPr>
          <p:cNvPr id="1031" name="Picture 9" descr="C:\Wendy\anabnr2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0"/>
            <a:ext cx="7915275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0"/>
          <p:cNvSpPr>
            <a:spLocks noChangeArrowheads="1"/>
          </p:cNvSpPr>
          <p:nvPr/>
        </p:nvSpPr>
        <p:spPr bwMode="auto">
          <a:xfrm>
            <a:off x="304800" y="457200"/>
            <a:ext cx="2514600" cy="304800"/>
          </a:xfrm>
          <a:prstGeom prst="rect">
            <a:avLst/>
          </a:prstGeom>
          <a:solidFill>
            <a:schemeClr val="accent2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135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>
                <a:solidFill>
                  <a:schemeClr val="tx2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B2D715A4-AB6F-4879-AB7B-6D1DF099E63B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  <p:sp>
        <p:nvSpPr>
          <p:cNvPr id="1034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370013" indent="-228600" algn="l" rtl="0" eaLnBrk="0" fontAlgn="base" hangingPunct="0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493838"/>
            <a:ext cx="7772400" cy="1143000"/>
          </a:xfrm>
        </p:spPr>
        <p:txBody>
          <a:bodyPr/>
          <a:lstStyle/>
          <a:p>
            <a:pPr eaLnBrk="1" hangingPunct="1"/>
            <a:r>
              <a:rPr lang="zh-CN" altLang="en-US" sz="6000" smtClean="0">
                <a:solidFill>
                  <a:srgbClr val="0000FF"/>
                </a:solidFill>
                <a:ea typeface="华文行楷" pitchFamily="2" charset="-122"/>
              </a:rPr>
              <a:t>第</a:t>
            </a:r>
            <a:r>
              <a:rPr lang="en-US" altLang="zh-CN" sz="6000" smtClean="0">
                <a:solidFill>
                  <a:srgbClr val="0000FF"/>
                </a:solidFill>
                <a:ea typeface="华文行楷" pitchFamily="2" charset="-122"/>
              </a:rPr>
              <a:t>10</a:t>
            </a:r>
            <a:r>
              <a:rPr lang="zh-CN" altLang="en-US" sz="6000" smtClean="0">
                <a:solidFill>
                  <a:srgbClr val="0000FF"/>
                </a:solidFill>
                <a:ea typeface="华文行楷" pitchFamily="2" charset="-122"/>
              </a:rPr>
              <a:t>章       文件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57808"/>
            <a:ext cx="2073424" cy="854968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说明：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510480" y="1359049"/>
            <a:ext cx="8382000" cy="509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 dirty="0"/>
              <a:t>1</a:t>
            </a:r>
            <a:r>
              <a:rPr lang="zh-CN" altLang="en-US" b="1" dirty="0"/>
              <a:t>．“</a:t>
            </a:r>
            <a:r>
              <a:rPr lang="en-US" altLang="zh-CN" b="1" dirty="0"/>
              <a:t>r”</a:t>
            </a:r>
            <a:r>
              <a:rPr lang="zh-CN" altLang="en-US" b="1" dirty="0"/>
              <a:t>打开的文件只能读，且应是已存在的文件。</a:t>
            </a:r>
          </a:p>
          <a:p>
            <a:pPr algn="just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 dirty="0"/>
              <a:t>2</a:t>
            </a:r>
            <a:r>
              <a:rPr lang="zh-CN" altLang="en-US" b="1" dirty="0"/>
              <a:t>．“</a:t>
            </a:r>
            <a:r>
              <a:rPr lang="en-US" altLang="zh-CN" b="1" dirty="0"/>
              <a:t>w”</a:t>
            </a:r>
            <a:r>
              <a:rPr lang="zh-CN" altLang="en-US" b="1" dirty="0"/>
              <a:t>打开的文件只能写，且是建立新文件，若原来有同名文件，删除重建。</a:t>
            </a:r>
          </a:p>
          <a:p>
            <a:pPr algn="just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 dirty="0"/>
              <a:t>3</a:t>
            </a:r>
            <a:r>
              <a:rPr lang="zh-CN" altLang="en-US" b="1" dirty="0"/>
              <a:t>．带“</a:t>
            </a:r>
            <a:r>
              <a:rPr lang="en-US" altLang="zh-CN" b="1" dirty="0"/>
              <a:t>+”</a:t>
            </a:r>
            <a:r>
              <a:rPr lang="zh-CN" altLang="en-US" b="1" dirty="0"/>
              <a:t>的使用方式，都是既读又写。</a:t>
            </a:r>
          </a:p>
          <a:p>
            <a:pPr algn="just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 dirty="0"/>
              <a:t>4</a:t>
            </a:r>
            <a:r>
              <a:rPr lang="zh-CN" altLang="en-US" b="1" dirty="0"/>
              <a:t>．如果不能实现“打开”的任务，</a:t>
            </a:r>
            <a:r>
              <a:rPr lang="en-US" altLang="zh-CN" b="1" dirty="0" err="1"/>
              <a:t>fopen</a:t>
            </a:r>
            <a:r>
              <a:rPr lang="zh-CN" altLang="en-US" b="1" dirty="0"/>
              <a:t>函数将带回一个错误信息。出错的原因可能是用“</a:t>
            </a:r>
            <a:r>
              <a:rPr lang="en-US" altLang="zh-CN" b="1" dirty="0"/>
              <a:t>r”</a:t>
            </a:r>
            <a:r>
              <a:rPr lang="zh-CN" altLang="en-US" b="1" dirty="0"/>
              <a:t>方式打开的文件不存在，或磁盘满，或磁盘坏。此时</a:t>
            </a:r>
            <a:r>
              <a:rPr lang="en-US" altLang="zh-CN" b="1" dirty="0" err="1"/>
              <a:t>fopen</a:t>
            </a:r>
            <a:r>
              <a:rPr lang="zh-CN" altLang="en-US" b="1" dirty="0"/>
              <a:t>函数将带回一个空指针值</a:t>
            </a:r>
            <a:r>
              <a:rPr lang="en-US" altLang="zh-CN" b="1" dirty="0"/>
              <a:t>NULL</a:t>
            </a:r>
            <a:r>
              <a:rPr lang="zh-CN" altLang="en-US" b="1" dirty="0"/>
              <a:t>（</a:t>
            </a:r>
            <a:r>
              <a:rPr lang="en-US" altLang="zh-CN" b="1" dirty="0"/>
              <a:t>NULL</a:t>
            </a:r>
            <a:r>
              <a:rPr lang="zh-CN" altLang="en-US" b="1" dirty="0"/>
              <a:t>在</a:t>
            </a:r>
            <a:r>
              <a:rPr lang="en-US" altLang="zh-CN" b="1" dirty="0" err="1"/>
              <a:t>stdio.h</a:t>
            </a:r>
            <a:r>
              <a:rPr lang="zh-CN" altLang="en-US" b="1" dirty="0"/>
              <a:t>中定义为</a:t>
            </a:r>
            <a:r>
              <a:rPr lang="en-US" altLang="zh-CN" b="1" dirty="0"/>
              <a:t>0</a:t>
            </a:r>
            <a:r>
              <a:rPr lang="zh-CN" altLang="en-US" b="1" dirty="0"/>
              <a:t>）。</a:t>
            </a:r>
          </a:p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endParaRPr lang="en-US" altLang="zh-C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438472" y="692696"/>
            <a:ext cx="83820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常用下面方法打开文件：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5448EE"/>
                </a:solidFill>
              </a:rPr>
              <a:t>if ((</a:t>
            </a:r>
            <a:r>
              <a:rPr lang="en-US" altLang="zh-CN" b="1" dirty="0" err="1">
                <a:solidFill>
                  <a:srgbClr val="5448EE"/>
                </a:solidFill>
              </a:rPr>
              <a:t>fp</a:t>
            </a:r>
            <a:r>
              <a:rPr lang="en-US" altLang="zh-CN" b="1" dirty="0">
                <a:solidFill>
                  <a:srgbClr val="5448EE"/>
                </a:solidFill>
              </a:rPr>
              <a:t> = </a:t>
            </a:r>
            <a:r>
              <a:rPr lang="en-US" altLang="zh-CN" b="1" dirty="0" err="1">
                <a:solidFill>
                  <a:srgbClr val="5448EE"/>
                </a:solidFill>
              </a:rPr>
              <a:t>fopen</a:t>
            </a:r>
            <a:r>
              <a:rPr lang="en-US" altLang="zh-CN" b="1" dirty="0">
                <a:solidFill>
                  <a:srgbClr val="5448EE"/>
                </a:solidFill>
              </a:rPr>
              <a:t>(“file1”, “r”))==NULL)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5448EE"/>
                </a:solidFill>
              </a:rPr>
              <a:t>	{ </a:t>
            </a:r>
            <a:r>
              <a:rPr lang="en-US" altLang="zh-CN" b="1" dirty="0" err="1">
                <a:solidFill>
                  <a:srgbClr val="5448EE"/>
                </a:solidFill>
              </a:rPr>
              <a:t>printf</a:t>
            </a:r>
            <a:r>
              <a:rPr lang="en-US" altLang="zh-CN" b="1" dirty="0">
                <a:solidFill>
                  <a:srgbClr val="5448EE"/>
                </a:solidFill>
              </a:rPr>
              <a:t>(“</a:t>
            </a:r>
            <a:r>
              <a:rPr lang="en-US" altLang="zh-CN" b="1" dirty="0" err="1">
                <a:solidFill>
                  <a:srgbClr val="5448EE"/>
                </a:solidFill>
              </a:rPr>
              <a:t>cnanot</a:t>
            </a:r>
            <a:r>
              <a:rPr lang="en-US" altLang="zh-CN" b="1" dirty="0">
                <a:solidFill>
                  <a:srgbClr val="5448EE"/>
                </a:solidFill>
              </a:rPr>
              <a:t> open this </a:t>
            </a:r>
            <a:r>
              <a:rPr lang="en-US" altLang="zh-CN" b="1">
                <a:solidFill>
                  <a:srgbClr val="5448EE"/>
                </a:solidFill>
              </a:rPr>
              <a:t>file\n</a:t>
            </a:r>
            <a:r>
              <a:rPr lang="en-US" altLang="zh-CN" b="1" smtClean="0">
                <a:solidFill>
                  <a:srgbClr val="5448EE"/>
                </a:solidFill>
              </a:rPr>
              <a:t>”);</a:t>
            </a:r>
            <a:endParaRPr lang="en-US" altLang="zh-CN" b="1" dirty="0">
              <a:solidFill>
                <a:srgbClr val="5448EE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5448EE"/>
                </a:solidFill>
              </a:rPr>
              <a:t>               exit(0);}</a:t>
            </a:r>
            <a:r>
              <a:rPr lang="en-US" altLang="zh-CN" b="1" dirty="0"/>
              <a:t> 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/>
              <a:t>exit()</a:t>
            </a:r>
            <a:r>
              <a:rPr lang="zh-CN" altLang="en-US" b="1" dirty="0"/>
              <a:t>函数的作用是关闭所有文件，终止正调用的过程。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/>
              <a:t>5</a:t>
            </a:r>
            <a:r>
              <a:rPr lang="zh-CN" altLang="en-US" b="1" dirty="0"/>
              <a:t>．在程序开始运行时，系统自动打开三个标准文件：标准输入、标准输出、标准出错输出。通常这三个文件都与终端联系。因此以前我们所用到的从终端输入或输出，都不需要打开终端文件。系统自动定义了三个文件指针</a:t>
            </a:r>
            <a:r>
              <a:rPr lang="en-US" altLang="zh-CN" b="1" dirty="0" err="1">
                <a:solidFill>
                  <a:srgbClr val="FB5C23"/>
                </a:solidFill>
              </a:rPr>
              <a:t>stdin</a:t>
            </a:r>
            <a:r>
              <a:rPr lang="zh-CN" altLang="en-US" b="1" dirty="0">
                <a:solidFill>
                  <a:srgbClr val="FB5C23"/>
                </a:solidFill>
              </a:rPr>
              <a:t>、</a:t>
            </a:r>
            <a:r>
              <a:rPr lang="en-US" altLang="zh-CN" b="1" dirty="0" err="1">
                <a:solidFill>
                  <a:srgbClr val="FB5C23"/>
                </a:solidFill>
              </a:rPr>
              <a:t>stdout</a:t>
            </a:r>
            <a:r>
              <a:rPr lang="zh-CN" altLang="en-US" b="1" dirty="0"/>
              <a:t>和</a:t>
            </a:r>
            <a:r>
              <a:rPr lang="en-US" altLang="zh-CN" b="1" dirty="0" err="1">
                <a:solidFill>
                  <a:srgbClr val="FB5C23"/>
                </a:solidFill>
              </a:rPr>
              <a:t>stderr</a:t>
            </a:r>
            <a:r>
              <a:rPr lang="zh-CN" altLang="en-US" b="1" dirty="0"/>
              <a:t>，分别指向终端输入、终端输出和标准出错输出（也从终端输出）。如果程序中指定要从</a:t>
            </a:r>
            <a:r>
              <a:rPr lang="en-US" altLang="zh-CN" b="1" dirty="0" err="1"/>
              <a:t>stdin</a:t>
            </a:r>
            <a:r>
              <a:rPr lang="zh-CN" altLang="en-US" b="1" dirty="0"/>
              <a:t>所指的文件输入数据，就是指从终端键盘输入。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41784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2. </a:t>
            </a:r>
            <a:r>
              <a:rPr lang="zh-CN" altLang="en-US" dirty="0" smtClean="0"/>
              <a:t>文件的关闭（</a:t>
            </a:r>
            <a:r>
              <a:rPr lang="en-US" altLang="zh-CN" dirty="0" err="1" smtClean="0"/>
              <a:t>fclose</a:t>
            </a:r>
            <a:r>
              <a:rPr lang="zh-CN" altLang="en-US" dirty="0" smtClean="0"/>
              <a:t>函数） 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9552" y="1484784"/>
            <a:ext cx="8382000" cy="3859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5000"/>
              </a:lnSpc>
              <a:spcBef>
                <a:spcPct val="50000"/>
              </a:spcBef>
            </a:pPr>
            <a:r>
              <a:rPr lang="en-US" altLang="zh-CN" b="1" dirty="0"/>
              <a:t>       </a:t>
            </a:r>
            <a:r>
              <a:rPr lang="zh-CN" altLang="en-US" b="1" dirty="0"/>
              <a:t>使用完一个文件后应该关闭它，以防止它在被误用或数据丢失。 关闭文件时，先把缓冲区中的数据输出到磁盘文件，然后才释放文件指针</a:t>
            </a:r>
            <a:r>
              <a:rPr lang="zh-CN" altLang="en-US" b="1" dirty="0" smtClean="0"/>
              <a:t>。关闭</a:t>
            </a:r>
            <a:r>
              <a:rPr lang="zh-CN" altLang="en-US" b="1" dirty="0"/>
              <a:t>文件的形式是：</a:t>
            </a:r>
          </a:p>
          <a:p>
            <a:pPr algn="just" eaLnBrk="1" hangingPunct="1">
              <a:lnSpc>
                <a:spcPct val="145000"/>
              </a:lnSpc>
              <a:spcBef>
                <a:spcPct val="50000"/>
              </a:spcBef>
            </a:pPr>
            <a:r>
              <a:rPr lang="zh-CN" altLang="en-US" b="1" dirty="0"/>
              <a:t>                </a:t>
            </a:r>
            <a:r>
              <a:rPr lang="en-US" altLang="zh-CN" b="1" dirty="0" err="1">
                <a:solidFill>
                  <a:srgbClr val="5448EE"/>
                </a:solidFill>
              </a:rPr>
              <a:t>fclose</a:t>
            </a:r>
            <a:r>
              <a:rPr lang="zh-CN" altLang="en-US" b="1" dirty="0">
                <a:solidFill>
                  <a:srgbClr val="5448EE"/>
                </a:solidFill>
              </a:rPr>
              <a:t>（文件指针）；</a:t>
            </a:r>
          </a:p>
          <a:p>
            <a:pPr algn="just" eaLnBrk="1" hangingPunct="1">
              <a:lnSpc>
                <a:spcPct val="145000"/>
              </a:lnSpc>
              <a:spcBef>
                <a:spcPct val="50000"/>
              </a:spcBef>
            </a:pPr>
            <a:r>
              <a:rPr lang="zh-CN" altLang="en-US" b="1" dirty="0"/>
              <a:t>例如：    </a:t>
            </a:r>
            <a:r>
              <a:rPr lang="en-US" altLang="zh-CN" b="1" dirty="0" err="1"/>
              <a:t>fclose</a:t>
            </a:r>
            <a:r>
              <a:rPr lang="en-US" altLang="zh-CN" b="1" dirty="0"/>
              <a:t>(</a:t>
            </a:r>
            <a:r>
              <a:rPr lang="en-US" altLang="zh-CN" b="1" dirty="0" err="1"/>
              <a:t>fp</a:t>
            </a:r>
            <a:r>
              <a:rPr lang="en-US" altLang="zh-CN" b="1" dirty="0"/>
              <a:t>);</a:t>
            </a:r>
          </a:p>
          <a:p>
            <a:pPr eaLnBrk="1" hangingPunct="1">
              <a:lnSpc>
                <a:spcPct val="145000"/>
              </a:lnSpc>
              <a:spcBef>
                <a:spcPct val="50000"/>
              </a:spcBef>
            </a:pPr>
            <a:endParaRPr lang="en-US" altLang="zh-CN" b="1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99418" y="4763219"/>
            <a:ext cx="7993062" cy="1762125"/>
          </a:xfrm>
          <a:prstGeom prst="rect">
            <a:avLst/>
          </a:prstGeom>
          <a:gradFill rotWithShape="0">
            <a:gsLst>
              <a:gs pos="0">
                <a:srgbClr val="3399FF">
                  <a:gamma/>
                  <a:tint val="0"/>
                  <a:invGamma/>
                </a:srgbClr>
              </a:gs>
              <a:gs pos="50000">
                <a:srgbClr val="3399FF"/>
              </a:gs>
              <a:gs pos="100000">
                <a:srgbClr val="3399FF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2800" b="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注意：</a:t>
            </a:r>
          </a:p>
          <a:p>
            <a:pPr>
              <a:buFont typeface="Arial" pitchFamily="34" charset="0"/>
              <a:buNone/>
              <a:defRPr/>
            </a:pPr>
            <a:r>
              <a:rPr lang="zh-CN" altLang="en-US" sz="2400" b="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    应该养成在程序终止前关闭所有打开的文件的习惯，否则，内存中信息不会存到磁盘上，造成数据丢失。</a:t>
            </a:r>
          </a:p>
          <a:p>
            <a:pPr>
              <a:buFont typeface="Arial" pitchFamily="34" charset="0"/>
              <a:buNone/>
              <a:defRPr/>
            </a:pPr>
            <a:endParaRPr lang="zh-CN" altLang="en-US" sz="2400" b="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smtClean="0"/>
              <a:t>10.3 </a:t>
            </a:r>
            <a:r>
              <a:rPr lang="zh-CN" altLang="en-US" smtClean="0"/>
              <a:t>文件的读写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62000" y="1752600"/>
            <a:ext cx="77704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/>
              <a:t>1.    </a:t>
            </a:r>
            <a:r>
              <a:rPr lang="zh-CN" altLang="en-US" sz="2800" b="1" dirty="0"/>
              <a:t>读写一个字符的函数：</a:t>
            </a:r>
            <a:r>
              <a:rPr lang="en-US" altLang="zh-CN" sz="2800" b="1" dirty="0" err="1"/>
              <a:t>fputc</a:t>
            </a:r>
            <a:r>
              <a:rPr lang="zh-CN" altLang="en-US" sz="2800" b="1" dirty="0"/>
              <a:t>函数和</a:t>
            </a:r>
            <a:r>
              <a:rPr lang="en-US" altLang="zh-CN" sz="2800" b="1" dirty="0" err="1"/>
              <a:t>fgetc</a:t>
            </a:r>
            <a:r>
              <a:rPr lang="zh-CN" altLang="en-US" sz="2800" b="1" dirty="0"/>
              <a:t>函数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" y="2514600"/>
            <a:ext cx="8001000" cy="3896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40000"/>
              </a:lnSpc>
              <a:spcBef>
                <a:spcPct val="50000"/>
              </a:spcBef>
            </a:pPr>
            <a:r>
              <a:rPr lang="en-US" altLang="zh-CN" b="1" dirty="0">
                <a:solidFill>
                  <a:srgbClr val="5448EE"/>
                </a:solidFill>
              </a:rPr>
              <a:t>    (1) </a:t>
            </a:r>
            <a:r>
              <a:rPr lang="en-US" altLang="zh-CN" b="1" dirty="0" err="1">
                <a:solidFill>
                  <a:srgbClr val="5448EE"/>
                </a:solidFill>
              </a:rPr>
              <a:t>fputc</a:t>
            </a:r>
            <a:r>
              <a:rPr lang="zh-CN" altLang="en-US" b="1" dirty="0">
                <a:solidFill>
                  <a:srgbClr val="5448EE"/>
                </a:solidFill>
              </a:rPr>
              <a:t>函数    </a:t>
            </a:r>
            <a:r>
              <a:rPr lang="en-US" altLang="zh-CN" b="1" dirty="0"/>
              <a:t>(</a:t>
            </a:r>
            <a:r>
              <a:rPr lang="zh-CN" altLang="en-US" b="1" dirty="0"/>
              <a:t>把一个字符写到磁盘文件中去。</a:t>
            </a:r>
            <a:r>
              <a:rPr lang="en-US" altLang="zh-CN" b="1" dirty="0"/>
              <a:t>)</a:t>
            </a:r>
          </a:p>
          <a:p>
            <a:pPr algn="just" eaLnBrk="1" hangingPunct="1">
              <a:lnSpc>
                <a:spcPct val="140000"/>
              </a:lnSpc>
              <a:spcBef>
                <a:spcPct val="50000"/>
              </a:spcBef>
            </a:pPr>
            <a:r>
              <a:rPr lang="en-US" altLang="zh-CN" b="1" dirty="0">
                <a:solidFill>
                  <a:srgbClr val="5448EE"/>
                </a:solidFill>
              </a:rPr>
              <a:t>     </a:t>
            </a:r>
            <a:r>
              <a:rPr lang="zh-CN" altLang="en-US" b="1" dirty="0">
                <a:solidFill>
                  <a:srgbClr val="FB5C23"/>
                </a:solidFill>
              </a:rPr>
              <a:t>其一般形式是：</a:t>
            </a:r>
            <a:r>
              <a:rPr lang="en-US" altLang="zh-CN" b="1" dirty="0" err="1">
                <a:solidFill>
                  <a:srgbClr val="FB5C23"/>
                </a:solidFill>
              </a:rPr>
              <a:t>fputc</a:t>
            </a:r>
            <a:r>
              <a:rPr lang="en-US" altLang="zh-CN" b="1" dirty="0">
                <a:solidFill>
                  <a:srgbClr val="FB5C23"/>
                </a:solidFill>
              </a:rPr>
              <a:t>(</a:t>
            </a:r>
            <a:r>
              <a:rPr lang="en-US" altLang="zh-CN" b="1" dirty="0" err="1">
                <a:solidFill>
                  <a:srgbClr val="FB5C23"/>
                </a:solidFill>
              </a:rPr>
              <a:t>ch</a:t>
            </a:r>
            <a:r>
              <a:rPr lang="en-US" altLang="zh-CN" b="1" dirty="0">
                <a:solidFill>
                  <a:srgbClr val="FB5C23"/>
                </a:solidFill>
              </a:rPr>
              <a:t>, </a:t>
            </a:r>
            <a:r>
              <a:rPr lang="en-US" altLang="zh-CN" b="1" dirty="0" err="1">
                <a:solidFill>
                  <a:srgbClr val="FB5C23"/>
                </a:solidFill>
              </a:rPr>
              <a:t>fp</a:t>
            </a:r>
            <a:r>
              <a:rPr lang="en-US" altLang="zh-CN" b="1" dirty="0">
                <a:solidFill>
                  <a:srgbClr val="FB5C23"/>
                </a:solidFill>
              </a:rPr>
              <a:t>);</a:t>
            </a:r>
            <a:r>
              <a:rPr lang="en-US" altLang="zh-CN" b="1" dirty="0">
                <a:solidFill>
                  <a:srgbClr val="5448EE"/>
                </a:solidFill>
              </a:rPr>
              <a:t> 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 smtClean="0">
                <a:solidFill>
                  <a:srgbClr val="5448EE"/>
                </a:solidFill>
              </a:rPr>
              <a:t>其中</a:t>
            </a:r>
            <a:endParaRPr lang="en-US" altLang="zh-CN" b="1" dirty="0" smtClean="0">
              <a:solidFill>
                <a:srgbClr val="5448EE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 smtClean="0">
                <a:solidFill>
                  <a:srgbClr val="5448EE"/>
                </a:solidFill>
              </a:rPr>
              <a:t>1.ch</a:t>
            </a:r>
            <a:r>
              <a:rPr lang="zh-CN" altLang="en-US" b="1" dirty="0">
                <a:solidFill>
                  <a:srgbClr val="5448EE"/>
                </a:solidFill>
              </a:rPr>
              <a:t>是要输出的字符，它可以是字符常量或字符变量</a:t>
            </a:r>
            <a:r>
              <a:rPr lang="zh-CN" altLang="en-US" b="1" dirty="0" smtClean="0">
                <a:solidFill>
                  <a:srgbClr val="5448EE"/>
                </a:solidFill>
              </a:rPr>
              <a:t>。</a:t>
            </a:r>
            <a:endParaRPr lang="en-US" altLang="zh-CN" b="1" dirty="0" smtClean="0">
              <a:solidFill>
                <a:srgbClr val="5448EE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 smtClean="0">
                <a:solidFill>
                  <a:srgbClr val="5448EE"/>
                </a:solidFill>
              </a:rPr>
              <a:t>2.fp</a:t>
            </a:r>
            <a:r>
              <a:rPr lang="zh-CN" altLang="en-US" b="1" dirty="0">
                <a:solidFill>
                  <a:srgbClr val="5448EE"/>
                </a:solidFill>
              </a:rPr>
              <a:t>是文件指针</a:t>
            </a:r>
            <a:r>
              <a:rPr lang="zh-CN" altLang="en-US" b="1" dirty="0" smtClean="0">
                <a:solidFill>
                  <a:srgbClr val="5448EE"/>
                </a:solidFill>
              </a:rPr>
              <a:t>变量。</a:t>
            </a:r>
            <a:endParaRPr lang="en-US" altLang="zh-CN" b="1" dirty="0" smtClean="0">
              <a:solidFill>
                <a:srgbClr val="5448EE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 smtClean="0">
                <a:solidFill>
                  <a:srgbClr val="5448EE"/>
                </a:solidFill>
              </a:rPr>
              <a:t>3.</a:t>
            </a:r>
            <a:r>
              <a:rPr lang="zh-CN" altLang="en-US" b="1" dirty="0" smtClean="0">
                <a:solidFill>
                  <a:srgbClr val="5448EE"/>
                </a:solidFill>
              </a:rPr>
              <a:t>如果</a:t>
            </a:r>
            <a:r>
              <a:rPr lang="zh-CN" altLang="en-US" b="1" dirty="0">
                <a:solidFill>
                  <a:srgbClr val="5448EE"/>
                </a:solidFill>
              </a:rPr>
              <a:t>输出成功返回输出的字符；如果输出失败，返回</a:t>
            </a:r>
            <a:r>
              <a:rPr lang="en-US" altLang="zh-CN" b="1" dirty="0">
                <a:solidFill>
                  <a:srgbClr val="5448EE"/>
                </a:solidFill>
              </a:rPr>
              <a:t>EOF</a:t>
            </a:r>
            <a:r>
              <a:rPr lang="zh-CN" altLang="en-US" b="1" dirty="0">
                <a:solidFill>
                  <a:srgbClr val="5448EE"/>
                </a:solidFill>
              </a:rPr>
              <a:t>。</a:t>
            </a:r>
            <a:r>
              <a:rPr lang="en-US" altLang="zh-CN" b="1" dirty="0">
                <a:solidFill>
                  <a:srgbClr val="5448EE"/>
                </a:solidFill>
              </a:rPr>
              <a:t>EOF</a:t>
            </a:r>
            <a:r>
              <a:rPr lang="zh-CN" altLang="en-US" b="1" dirty="0">
                <a:solidFill>
                  <a:srgbClr val="5448EE"/>
                </a:solidFill>
              </a:rPr>
              <a:t>是在</a:t>
            </a:r>
            <a:r>
              <a:rPr lang="en-US" altLang="zh-CN" b="1" dirty="0" err="1">
                <a:solidFill>
                  <a:srgbClr val="5448EE"/>
                </a:solidFill>
              </a:rPr>
              <a:t>stdio.h</a:t>
            </a:r>
            <a:r>
              <a:rPr lang="zh-CN" altLang="en-US" b="1" dirty="0">
                <a:solidFill>
                  <a:srgbClr val="5448EE"/>
                </a:solidFill>
              </a:rPr>
              <a:t>中定义的符号常量，值是</a:t>
            </a:r>
            <a:r>
              <a:rPr lang="en-US" altLang="zh-CN" b="1" dirty="0">
                <a:solidFill>
                  <a:srgbClr val="5448EE"/>
                </a:solidFill>
              </a:rPr>
              <a:t>-1</a:t>
            </a:r>
            <a:r>
              <a:rPr lang="zh-CN" altLang="en-US" b="1" dirty="0">
                <a:solidFill>
                  <a:srgbClr val="5448EE"/>
                </a:solidFill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557213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cs typeface="Times New Roman" pitchFamily="18" charset="0"/>
              </a:rPr>
              <a:t>(2)  </a:t>
            </a:r>
            <a:r>
              <a:rPr lang="en-US" altLang="zh-CN" sz="3200" smtClean="0"/>
              <a:t>fgetc</a:t>
            </a:r>
            <a:r>
              <a:rPr lang="zh-CN" altLang="en-US" sz="3200" smtClean="0"/>
              <a:t>函数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14375" y="1916113"/>
            <a:ext cx="8610600" cy="421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b="1" dirty="0">
                <a:solidFill>
                  <a:srgbClr val="5448EE"/>
                </a:solidFill>
              </a:rPr>
              <a:t>从以读或读写方式打开的文件读入一个字符。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B5C23"/>
                </a:solidFill>
              </a:rPr>
              <a:t>调用形式：</a:t>
            </a:r>
            <a:r>
              <a:rPr lang="en-US" altLang="zh-CN" sz="3200" b="1" dirty="0" err="1">
                <a:solidFill>
                  <a:srgbClr val="FB5C23"/>
                </a:solidFill>
              </a:rPr>
              <a:t>ch</a:t>
            </a:r>
            <a:r>
              <a:rPr lang="en-US" altLang="zh-CN" sz="3200" b="1" dirty="0">
                <a:solidFill>
                  <a:srgbClr val="FB5C23"/>
                </a:solidFill>
              </a:rPr>
              <a:t>=</a:t>
            </a:r>
            <a:r>
              <a:rPr lang="en-US" altLang="zh-CN" sz="3200" b="1" dirty="0" err="1">
                <a:solidFill>
                  <a:srgbClr val="FB5C23"/>
                </a:solidFill>
              </a:rPr>
              <a:t>fgetc</a:t>
            </a:r>
            <a:r>
              <a:rPr lang="en-US" altLang="zh-CN" sz="3200" b="1" dirty="0">
                <a:solidFill>
                  <a:srgbClr val="FB5C23"/>
                </a:solidFill>
              </a:rPr>
              <a:t>(</a:t>
            </a:r>
            <a:r>
              <a:rPr lang="en-US" altLang="zh-CN" sz="3200" b="1" dirty="0" err="1">
                <a:solidFill>
                  <a:srgbClr val="FB5C23"/>
                </a:solidFill>
              </a:rPr>
              <a:t>fp</a:t>
            </a:r>
            <a:r>
              <a:rPr lang="en-US" altLang="zh-CN" sz="3200" b="1" dirty="0">
                <a:solidFill>
                  <a:srgbClr val="FB5C23"/>
                </a:solidFill>
              </a:rPr>
              <a:t>);</a:t>
            </a:r>
            <a:r>
              <a:rPr lang="en-US" altLang="zh-CN" b="1" dirty="0">
                <a:solidFill>
                  <a:srgbClr val="5448EE"/>
                </a:solidFill>
              </a:rPr>
              <a:t>		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b="1" dirty="0" err="1">
                <a:solidFill>
                  <a:srgbClr val="5448EE"/>
                </a:solidFill>
              </a:rPr>
              <a:t>fp</a:t>
            </a:r>
            <a:r>
              <a:rPr lang="en-US" altLang="zh-CN" b="1" dirty="0">
                <a:solidFill>
                  <a:srgbClr val="5448EE"/>
                </a:solidFill>
              </a:rPr>
              <a:t> </a:t>
            </a:r>
            <a:r>
              <a:rPr lang="zh-CN" altLang="en-US" b="1" dirty="0">
                <a:solidFill>
                  <a:srgbClr val="5448EE"/>
                </a:solidFill>
              </a:rPr>
              <a:t>是文件指针变量，</a:t>
            </a:r>
            <a:r>
              <a:rPr lang="en-US" altLang="zh-CN" b="1" dirty="0" err="1">
                <a:solidFill>
                  <a:srgbClr val="5448EE"/>
                </a:solidFill>
              </a:rPr>
              <a:t>ch</a:t>
            </a:r>
            <a:r>
              <a:rPr lang="zh-CN" altLang="en-US" b="1" dirty="0">
                <a:solidFill>
                  <a:srgbClr val="5448EE"/>
                </a:solidFill>
              </a:rPr>
              <a:t>是字符变量。如果在执行</a:t>
            </a:r>
            <a:r>
              <a:rPr lang="en-US" altLang="zh-CN" b="1" dirty="0" err="1">
                <a:solidFill>
                  <a:srgbClr val="5448EE"/>
                </a:solidFill>
              </a:rPr>
              <a:t>fgec</a:t>
            </a:r>
            <a:r>
              <a:rPr lang="zh-CN" altLang="en-US" b="1" dirty="0">
                <a:solidFill>
                  <a:srgbClr val="5448EE"/>
                </a:solidFill>
              </a:rPr>
              <a:t>读字符时遇到文件结束符，函数返回一个文件结束标志</a:t>
            </a:r>
            <a:r>
              <a:rPr lang="en-US" altLang="zh-CN" b="1" dirty="0">
                <a:solidFill>
                  <a:srgbClr val="5448EE"/>
                </a:solidFill>
              </a:rPr>
              <a:t>EOF</a:t>
            </a:r>
            <a:r>
              <a:rPr lang="zh-CN" altLang="en-US" b="1" dirty="0">
                <a:solidFill>
                  <a:srgbClr val="5448EE"/>
                </a:solidFill>
              </a:rPr>
              <a:t>，</a:t>
            </a:r>
            <a:r>
              <a:rPr lang="en-US" altLang="zh-CN" b="1" dirty="0">
                <a:solidFill>
                  <a:srgbClr val="5448EE"/>
                </a:solidFill>
              </a:rPr>
              <a:t>EOF</a:t>
            </a:r>
            <a:r>
              <a:rPr lang="zh-CN" altLang="en-US" b="1" dirty="0">
                <a:solidFill>
                  <a:srgbClr val="5448EE"/>
                </a:solidFill>
              </a:rPr>
              <a:t>在</a:t>
            </a:r>
            <a:r>
              <a:rPr lang="en-US" altLang="zh-CN" b="1" dirty="0" err="1">
                <a:solidFill>
                  <a:srgbClr val="5448EE"/>
                </a:solidFill>
              </a:rPr>
              <a:t>stdio.h</a:t>
            </a:r>
            <a:r>
              <a:rPr lang="zh-CN" altLang="en-US" b="1" dirty="0">
                <a:solidFill>
                  <a:srgbClr val="5448EE"/>
                </a:solidFill>
              </a:rPr>
              <a:t>中定义为</a:t>
            </a:r>
            <a:r>
              <a:rPr lang="en-US" altLang="zh-CN" b="1" dirty="0">
                <a:solidFill>
                  <a:srgbClr val="5448EE"/>
                </a:solidFill>
              </a:rPr>
              <a:t>-1</a:t>
            </a:r>
            <a:r>
              <a:rPr lang="zh-CN" altLang="en-US" b="1" dirty="0" smtClean="0">
                <a:solidFill>
                  <a:srgbClr val="5448EE"/>
                </a:solidFill>
              </a:rPr>
              <a:t>。</a:t>
            </a:r>
            <a:endParaRPr lang="en-GB" altLang="zh-CN" b="1" dirty="0" smtClean="0">
              <a:solidFill>
                <a:srgbClr val="5448EE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b="1" dirty="0" smtClean="0">
                <a:solidFill>
                  <a:srgbClr val="5448EE"/>
                </a:solidFill>
              </a:rPr>
              <a:t>可以用</a:t>
            </a:r>
            <a:r>
              <a:rPr lang="en-US" altLang="zh-CN" b="1" dirty="0" err="1" smtClean="0">
                <a:solidFill>
                  <a:srgbClr val="5448EE"/>
                </a:solidFill>
              </a:rPr>
              <a:t>feof</a:t>
            </a:r>
            <a:r>
              <a:rPr lang="en-US" altLang="zh-CN" b="1" dirty="0" smtClean="0">
                <a:solidFill>
                  <a:srgbClr val="5448EE"/>
                </a:solidFill>
              </a:rPr>
              <a:t>( )</a:t>
            </a:r>
            <a:r>
              <a:rPr lang="zh-CN" altLang="en-US" b="1" dirty="0" smtClean="0">
                <a:solidFill>
                  <a:srgbClr val="5448EE"/>
                </a:solidFill>
              </a:rPr>
              <a:t>函数判断是否是文件结尾。 </a:t>
            </a:r>
            <a:endParaRPr lang="zh-CN" altLang="en-US" b="1" dirty="0">
              <a:solidFill>
                <a:srgbClr val="5448E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685800" y="1524000"/>
            <a:ext cx="8077200" cy="5021263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注意：</a:t>
            </a:r>
            <a:r>
              <a:rPr lang="en-US" altLang="zh-CN" b="1"/>
              <a:t>EOF</a:t>
            </a:r>
            <a:r>
              <a:rPr lang="zh-CN" altLang="en-US" b="1"/>
              <a:t>不是可输出字符。其值是</a:t>
            </a:r>
            <a:r>
              <a:rPr lang="en-US" altLang="zh-CN" b="1"/>
              <a:t>-1</a:t>
            </a:r>
            <a:r>
              <a:rPr lang="zh-CN" altLang="en-US" b="1"/>
              <a:t>。对于文本文件它表示文件结束（因为任何一个字符的</a:t>
            </a:r>
            <a:r>
              <a:rPr lang="en-US" altLang="zh-CN" b="1"/>
              <a:t>ASCII</a:t>
            </a:r>
            <a:r>
              <a:rPr lang="zh-CN" altLang="en-US" b="1"/>
              <a:t>码不可能是</a:t>
            </a:r>
            <a:r>
              <a:rPr lang="en-US" altLang="zh-CN" b="1"/>
              <a:t>-1</a:t>
            </a:r>
            <a:r>
              <a:rPr lang="zh-CN" altLang="en-US" b="1"/>
              <a:t>）。但对于二进制文件实际数是</a:t>
            </a:r>
            <a:r>
              <a:rPr lang="en-US" altLang="zh-CN" b="1"/>
              <a:t>-1</a:t>
            </a:r>
            <a:r>
              <a:rPr lang="zh-CN" altLang="en-US" b="1"/>
              <a:t>是可能的。当我们处理任何一个文件（不知道是文本还是二进制），</a:t>
            </a:r>
            <a:r>
              <a:rPr lang="en-US" altLang="zh-CN" b="1"/>
              <a:t>ANSI C</a:t>
            </a:r>
            <a:r>
              <a:rPr lang="zh-CN" altLang="en-US" b="1"/>
              <a:t>提供一个函数</a:t>
            </a:r>
            <a:r>
              <a:rPr lang="en-US" altLang="zh-CN" b="1"/>
              <a:t>feof( )</a:t>
            </a:r>
            <a:r>
              <a:rPr lang="zh-CN" altLang="en-US" b="1"/>
              <a:t>，可以用它判断函数是否结束。文件结束时返回</a:t>
            </a:r>
            <a:r>
              <a:rPr lang="en-US" altLang="zh-CN" b="1"/>
              <a:t>1</a:t>
            </a:r>
            <a:r>
              <a:rPr lang="zh-CN" altLang="en-US" b="1"/>
              <a:t>，否则返回</a:t>
            </a:r>
            <a:r>
              <a:rPr lang="en-US" altLang="zh-CN" b="1"/>
              <a:t>0</a:t>
            </a:r>
            <a:r>
              <a:rPr lang="zh-CN" altLang="en-US" b="1"/>
              <a:t>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如以下对文件的读取过程：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while (!feof(fp))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	{ c= fgetc(fp);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……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}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62000" y="228600"/>
            <a:ext cx="7543800" cy="3786188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以下程序从磁盘顺序读入字符并在屏幕显示：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ch=fgetc(fp);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while (ch!=EOF)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	{	putchar(ch);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		ch=fgetc(fp);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}</a:t>
            </a:r>
          </a:p>
          <a:p>
            <a:pPr eaLnBrk="1" hangingPunct="1">
              <a:spcBef>
                <a:spcPct val="50000"/>
              </a:spcBef>
            </a:pP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226175"/>
          </a:xfrm>
          <a:prstGeom prst="rect">
            <a:avLst/>
          </a:prstGeom>
          <a:solidFill>
            <a:srgbClr val="C1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b="1"/>
              <a:t>从键盘输入一些字符，逐个把它们送到磁盘上去，直到输入一个“</a:t>
            </a:r>
            <a:r>
              <a:rPr lang="en-US" altLang="zh-CN" b="1"/>
              <a:t>#”</a:t>
            </a:r>
            <a:r>
              <a:rPr lang="zh-CN" altLang="en-US" b="1"/>
              <a:t>为止。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#include"stdio.h"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>
                <a:solidFill>
                  <a:srgbClr val="FF9900"/>
                </a:solidFill>
              </a:rPr>
              <a:t> #include"stdlib.h"			/*exit()</a:t>
            </a:r>
            <a:r>
              <a:rPr lang="zh-CN" altLang="en-US" b="1">
                <a:solidFill>
                  <a:srgbClr val="FF9900"/>
                </a:solidFill>
              </a:rPr>
              <a:t>的函数声明*</a:t>
            </a:r>
            <a:r>
              <a:rPr lang="en-US" altLang="zh-CN" b="1">
                <a:solidFill>
                  <a:srgbClr val="FF9900"/>
                </a:solidFill>
              </a:rPr>
              <a:t>/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void main()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{ FILE *fp;   char ch, filename[10];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scanf(" %s", filename);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if ((fp=fopen(filename, “w”))==NULL)  /*</a:t>
            </a:r>
            <a:r>
              <a:rPr lang="zh-CN" altLang="en-US" b="1"/>
              <a:t>输出文件到当前目录</a:t>
            </a:r>
          </a:p>
          <a:p>
            <a:pPr algn="just" eaLnBrk="1" hangingPunct="1">
              <a:lnSpc>
                <a:spcPct val="120000"/>
              </a:lnSpc>
            </a:pPr>
            <a:r>
              <a:rPr lang="zh-CN" altLang="en-US" b="1"/>
              <a:t>      </a:t>
            </a:r>
            <a:r>
              <a:rPr lang="en-US" altLang="zh-CN" b="1">
                <a:solidFill>
                  <a:srgbClr val="5448EE"/>
                </a:solidFill>
              </a:rPr>
              <a:t>{printf("cannot oen file\n");   exit(0);  }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 ch=getchar();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while(ch!='#')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>
                <a:solidFill>
                  <a:srgbClr val="FB5C23"/>
                </a:solidFill>
              </a:rPr>
              <a:t>      { fputc(ch, fp);   putchar(ch);   ch=getchar(); }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 fclose(fp);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b="1"/>
              <a:t>      }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0" y="2019300"/>
            <a:ext cx="5181600" cy="4848225"/>
          </a:xfrm>
          <a:prstGeom prst="rect">
            <a:avLst/>
          </a:prstGeom>
          <a:solidFill>
            <a:srgbClr val="C1FFFF"/>
          </a:solidFill>
          <a:ln w="9525">
            <a:solidFill>
              <a:srgbClr val="FB5C2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b="1"/>
              <a:t>#include"stdio.h"</a:t>
            </a:r>
          </a:p>
          <a:p>
            <a:pPr algn="just" eaLnBrk="1" hangingPunct="1"/>
            <a:r>
              <a:rPr lang="en-US" altLang="zh-CN" b="1"/>
              <a:t>#include"stdlib.h"</a:t>
            </a:r>
          </a:p>
          <a:p>
            <a:pPr algn="just" eaLnBrk="1" hangingPunct="1"/>
            <a:r>
              <a:rPr lang="en-US" altLang="zh-CN" b="1"/>
              <a:t>void main()</a:t>
            </a:r>
          </a:p>
          <a:p>
            <a:pPr algn="just" eaLnBrk="1" hangingPunct="1"/>
            <a:r>
              <a:rPr lang="en-US" altLang="zh-CN" b="1"/>
              <a:t>{FILE *in, *out;</a:t>
            </a:r>
          </a:p>
          <a:p>
            <a:pPr algn="just" eaLnBrk="1" hangingPunct="1"/>
            <a:r>
              <a:rPr lang="en-US" altLang="zh-CN" b="1"/>
              <a:t> char ch, infile[10], outfile[10];</a:t>
            </a:r>
          </a:p>
          <a:p>
            <a:pPr algn="just" eaLnBrk="1" hangingPunct="1"/>
            <a:r>
              <a:rPr lang="en-US" altLang="zh-CN" b="1"/>
              <a:t> printf( "Enter the infile name:\n");</a:t>
            </a:r>
          </a:p>
          <a:p>
            <a:pPr algn="just" eaLnBrk="1" hangingPunct="1"/>
            <a:r>
              <a:rPr lang="en-US" altLang="zh-CN" b="1"/>
              <a:t> scanf( "%s", infile);</a:t>
            </a:r>
          </a:p>
          <a:p>
            <a:pPr algn="just" eaLnBrk="1" hangingPunct="1"/>
            <a:r>
              <a:rPr lang="en-US" altLang="zh-CN" b="1"/>
              <a:t> printf(" Enter the outfile name:\n");</a:t>
            </a:r>
          </a:p>
          <a:p>
            <a:pPr algn="just" eaLnBrk="1" hangingPunct="1"/>
            <a:r>
              <a:rPr lang="en-US" altLang="zh-CN" b="1"/>
              <a:t> scanf(" %s", outfile);</a:t>
            </a:r>
          </a:p>
          <a:p>
            <a:pPr algn="just" eaLnBrk="1" hangingPunct="1"/>
            <a:r>
              <a:rPr lang="en-US" altLang="zh-CN" b="1"/>
              <a:t> </a:t>
            </a:r>
            <a:r>
              <a:rPr lang="en-US" altLang="zh-CN" b="1">
                <a:solidFill>
                  <a:srgbClr val="FF0000"/>
                </a:solidFill>
              </a:rPr>
              <a:t>if ((in=fopen(infile, "r"))==NULL)</a:t>
            </a:r>
          </a:p>
          <a:p>
            <a:pPr algn="just" eaLnBrk="1" hangingPunct="1"/>
            <a:r>
              <a:rPr lang="en-US" altLang="zh-CN" b="1">
                <a:solidFill>
                  <a:srgbClr val="FF0000"/>
                </a:solidFill>
              </a:rPr>
              <a:t>    {printf( "cannot open infile\n");</a:t>
            </a:r>
          </a:p>
          <a:p>
            <a:pPr algn="just" eaLnBrk="1" hangingPunct="1"/>
            <a:r>
              <a:rPr lang="en-US" altLang="zh-CN" b="1">
                <a:solidFill>
                  <a:srgbClr val="FF0000"/>
                </a:solidFill>
              </a:rPr>
              <a:t>     exit(0);</a:t>
            </a:r>
          </a:p>
          <a:p>
            <a:pPr algn="just" eaLnBrk="1" hangingPunct="1"/>
            <a:r>
              <a:rPr lang="en-US" altLang="zh-CN" b="1">
                <a:solidFill>
                  <a:srgbClr val="FF0000"/>
                </a:solidFill>
              </a:rPr>
              <a:t>     } 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3810000" y="0"/>
            <a:ext cx="5029200" cy="301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b="1">
                <a:solidFill>
                  <a:srgbClr val="3333FF"/>
                </a:solidFill>
              </a:rPr>
              <a:t>if ((out=fopen(outfile, "w"))==NULL)</a:t>
            </a:r>
          </a:p>
          <a:p>
            <a:pPr algn="just" eaLnBrk="1" hangingPunct="1"/>
            <a:r>
              <a:rPr lang="en-US" altLang="zh-CN" b="1">
                <a:solidFill>
                  <a:srgbClr val="3333FF"/>
                </a:solidFill>
              </a:rPr>
              <a:t>    {printf( "cannot open outfile\n");</a:t>
            </a:r>
          </a:p>
          <a:p>
            <a:pPr algn="just" eaLnBrk="1" hangingPunct="1"/>
            <a:r>
              <a:rPr lang="en-US" altLang="zh-CN" b="1">
                <a:solidFill>
                  <a:srgbClr val="3333FF"/>
                </a:solidFill>
              </a:rPr>
              <a:t>     exit(0);</a:t>
            </a:r>
          </a:p>
          <a:p>
            <a:pPr algn="just" eaLnBrk="1" hangingPunct="1"/>
            <a:r>
              <a:rPr lang="en-US" altLang="zh-CN" b="1">
                <a:solidFill>
                  <a:srgbClr val="3333FF"/>
                </a:solidFill>
              </a:rPr>
              <a:t>     }</a:t>
            </a:r>
          </a:p>
          <a:p>
            <a:pPr algn="just" eaLnBrk="1" hangingPunct="1"/>
            <a:r>
              <a:rPr lang="en-US" altLang="zh-CN" b="1"/>
              <a:t> </a:t>
            </a:r>
            <a:r>
              <a:rPr lang="en-US" altLang="zh-CN" b="1">
                <a:solidFill>
                  <a:srgbClr val="FF0000"/>
                </a:solidFill>
              </a:rPr>
              <a:t>while (!feof(in)) fputc(fgetc(in), out);</a:t>
            </a:r>
          </a:p>
          <a:p>
            <a:pPr algn="just" eaLnBrk="1" hangingPunct="1"/>
            <a:r>
              <a:rPr lang="en-US" altLang="zh-CN" b="1"/>
              <a:t> fclose(in);</a:t>
            </a:r>
          </a:p>
          <a:p>
            <a:pPr algn="just" eaLnBrk="1" hangingPunct="1"/>
            <a:r>
              <a:rPr lang="en-US" altLang="zh-CN" b="1"/>
              <a:t> fclose(out);</a:t>
            </a:r>
          </a:p>
          <a:p>
            <a:pPr eaLnBrk="1" hangingPunct="1"/>
            <a:r>
              <a:rPr lang="en-US" altLang="zh-CN" b="1"/>
              <a:t> } </a:t>
            </a:r>
            <a:endParaRPr lang="en-US" altLang="zh-CN"/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304800" y="457200"/>
            <a:ext cx="3352800" cy="1554163"/>
          </a:xfrm>
          <a:prstGeom prst="rect">
            <a:avLst/>
          </a:prstGeom>
          <a:solidFill>
            <a:srgbClr val="FF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/>
              <a:t>将一个磁盘文件中的信息复制到另一个磁盘文件。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334000" y="3429000"/>
            <a:ext cx="3505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5448EE"/>
                </a:solidFill>
              </a:rPr>
              <a:t>如果要处理二进制文件，只需把上面程序中的“</a:t>
            </a:r>
            <a:r>
              <a:rPr lang="en-US" altLang="zh-CN" b="1">
                <a:solidFill>
                  <a:srgbClr val="5448EE"/>
                </a:solidFill>
              </a:rPr>
              <a:t>r”“w”</a:t>
            </a:r>
            <a:r>
              <a:rPr lang="zh-CN" altLang="en-US" b="1">
                <a:solidFill>
                  <a:srgbClr val="5448EE"/>
                </a:solidFill>
              </a:rPr>
              <a:t>改成“</a:t>
            </a:r>
            <a:r>
              <a:rPr lang="en-US" altLang="zh-CN" b="1">
                <a:solidFill>
                  <a:srgbClr val="5448EE"/>
                </a:solidFill>
              </a:rPr>
              <a:t>rb”“rw”</a:t>
            </a:r>
            <a:r>
              <a:rPr lang="zh-CN" altLang="en-US" b="1">
                <a:solidFill>
                  <a:srgbClr val="5448EE"/>
                </a:solidFill>
              </a:rPr>
              <a:t>即可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  <a:solidFill>
            <a:srgbClr val="FF99FF"/>
          </a:solidFill>
        </p:spPr>
        <p:txBody>
          <a:bodyPr/>
          <a:lstStyle/>
          <a:p>
            <a:pPr eaLnBrk="1" hangingPunct="1"/>
            <a:r>
              <a:rPr lang="zh-CN" altLang="en-US" sz="3200" smtClean="0"/>
              <a:t>也可象</a:t>
            </a:r>
            <a:r>
              <a:rPr lang="en-US" altLang="zh-CN" sz="3200" smtClean="0"/>
              <a:t>copy</a:t>
            </a:r>
            <a:r>
              <a:rPr lang="zh-CN" altLang="en-US" sz="3200" smtClean="0"/>
              <a:t>命令那样使用，这时要用到</a:t>
            </a:r>
            <a:r>
              <a:rPr lang="en-US" altLang="zh-CN" sz="3200" smtClean="0"/>
              <a:t>main</a:t>
            </a:r>
            <a:r>
              <a:rPr lang="zh-CN" altLang="en-US" sz="3200" smtClean="0"/>
              <a:t>的参数。程序如下：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0" y="0"/>
            <a:ext cx="8458200" cy="7029450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b="1"/>
              <a:t>void main(int argc, char *argv[])</a:t>
            </a:r>
          </a:p>
          <a:p>
            <a:pPr algn="just" eaLnBrk="1" hangingPunct="1"/>
            <a:r>
              <a:rPr lang="en-US" altLang="zh-CN" b="1"/>
              <a:t>{FILE *in, *out;</a:t>
            </a:r>
          </a:p>
          <a:p>
            <a:pPr algn="just" eaLnBrk="1" hangingPunct="1"/>
            <a:r>
              <a:rPr lang="en-US" altLang="zh-CN" b="1"/>
              <a:t> if (argc!=3)</a:t>
            </a:r>
          </a:p>
          <a:p>
            <a:pPr algn="just" eaLnBrk="1" hangingPunct="1"/>
            <a:r>
              <a:rPr lang="en-US" altLang="zh-CN" b="1"/>
              <a:t>    {printf("You forgot to enter a filename\n");</a:t>
            </a:r>
          </a:p>
          <a:p>
            <a:pPr algn="just" eaLnBrk="1" hangingPunct="1"/>
            <a:r>
              <a:rPr lang="en-US" altLang="zh-CN" b="1"/>
              <a:t>     exit(0);</a:t>
            </a:r>
          </a:p>
          <a:p>
            <a:pPr algn="just" eaLnBrk="1" hangingPunct="1"/>
            <a:r>
              <a:rPr lang="en-US" altLang="zh-CN" b="1"/>
              <a:t>    }</a:t>
            </a:r>
          </a:p>
          <a:p>
            <a:pPr algn="just" eaLnBrk="1" hangingPunct="1"/>
            <a:r>
              <a:rPr lang="en-US" altLang="zh-CN" b="1"/>
              <a:t> if ((in=fopen (argv[1], "r"))==NULL)</a:t>
            </a:r>
          </a:p>
          <a:p>
            <a:pPr algn="just" eaLnBrk="1" hangingPunct="1"/>
            <a:r>
              <a:rPr lang="en-US" altLang="zh-CN" b="1"/>
              <a:t>    {printf(" cannot open infile\n");</a:t>
            </a:r>
          </a:p>
          <a:p>
            <a:pPr algn="just" eaLnBrk="1" hangingPunct="1"/>
            <a:r>
              <a:rPr lang="en-US" altLang="zh-CN" b="1"/>
              <a:t>     exit(0);</a:t>
            </a:r>
          </a:p>
          <a:p>
            <a:pPr algn="just" eaLnBrk="1" hangingPunct="1"/>
            <a:r>
              <a:rPr lang="en-US" altLang="zh-CN" b="1"/>
              <a:t>     }</a:t>
            </a:r>
          </a:p>
          <a:p>
            <a:pPr algn="just" eaLnBrk="1" hangingPunct="1"/>
            <a:r>
              <a:rPr lang="en-US" altLang="zh-CN" b="1"/>
              <a:t> if ((out=fopen(argv[2], "w"))==NULL)</a:t>
            </a:r>
          </a:p>
          <a:p>
            <a:pPr algn="just" eaLnBrk="1" hangingPunct="1"/>
            <a:r>
              <a:rPr lang="en-US" altLang="zh-CN" b="1"/>
              <a:t>    {printf("cannot open outfile\n");</a:t>
            </a:r>
          </a:p>
          <a:p>
            <a:pPr algn="just" eaLnBrk="1" hangingPunct="1"/>
            <a:r>
              <a:rPr lang="en-US" altLang="zh-CN" b="1"/>
              <a:t>     exit(0);</a:t>
            </a:r>
          </a:p>
          <a:p>
            <a:pPr algn="just" eaLnBrk="1" hangingPunct="1"/>
            <a:r>
              <a:rPr lang="en-US" altLang="zh-CN" b="1"/>
              <a:t>     }</a:t>
            </a:r>
          </a:p>
          <a:p>
            <a:pPr algn="just" eaLnBrk="1" hangingPunct="1"/>
            <a:r>
              <a:rPr lang="en-US" altLang="zh-CN" b="1"/>
              <a:t> while (!feof(in)) fputc(fgetc(in), out);</a:t>
            </a:r>
          </a:p>
          <a:p>
            <a:pPr algn="just" eaLnBrk="1" hangingPunct="1"/>
            <a:r>
              <a:rPr lang="en-US" altLang="zh-CN" b="1"/>
              <a:t> fclose(in);</a:t>
            </a:r>
          </a:p>
          <a:p>
            <a:pPr algn="just" eaLnBrk="1" hangingPunct="1"/>
            <a:r>
              <a:rPr lang="en-US" altLang="zh-CN" b="1"/>
              <a:t> fclose(out);</a:t>
            </a:r>
          </a:p>
          <a:p>
            <a:pPr algn="just" eaLnBrk="1" hangingPunct="1"/>
            <a:r>
              <a:rPr lang="en-US" altLang="zh-CN" b="1"/>
              <a:t> }</a:t>
            </a:r>
          </a:p>
          <a:p>
            <a:pPr eaLnBrk="1" hangingPunct="1"/>
            <a:endParaRPr lang="en-US" altLang="zh-CN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autoUpdateAnimBg="0"/>
      <p:bldP spid="18435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382000" cy="5486400"/>
          </a:xfrm>
        </p:spPr>
        <p:txBody>
          <a:bodyPr anchor="t"/>
          <a:lstStyle/>
          <a:p>
            <a:pPr eaLnBrk="1" hangingPunct="1">
              <a:lnSpc>
                <a:spcPct val="155000"/>
              </a:lnSpc>
            </a:pPr>
            <a:r>
              <a:rPr lang="zh-CN" altLang="en-US" sz="3600" smtClean="0"/>
              <a:t>为了书写方便，在</a:t>
            </a:r>
            <a:r>
              <a:rPr lang="en-US" altLang="zh-CN" sz="3600" smtClean="0"/>
              <a:t>stdio.h</a:t>
            </a:r>
            <a:r>
              <a:rPr lang="zh-CN" altLang="en-US" sz="3600" smtClean="0"/>
              <a:t>中有如下定义：</a:t>
            </a:r>
            <a:br>
              <a:rPr lang="zh-CN" altLang="en-US" sz="3600" smtClean="0"/>
            </a:br>
            <a:r>
              <a:rPr lang="en-US" altLang="zh-CN" sz="3600" smtClean="0">
                <a:solidFill>
                  <a:srgbClr val="3333FF"/>
                </a:solidFill>
              </a:rPr>
              <a:t>#define  putc(ch, fp)  fputc(ch, fp)</a:t>
            </a:r>
            <a:br>
              <a:rPr lang="en-US" altLang="zh-CN" sz="3600" smtClean="0">
                <a:solidFill>
                  <a:srgbClr val="3333FF"/>
                </a:solidFill>
              </a:rPr>
            </a:br>
            <a:r>
              <a:rPr lang="en-US" altLang="zh-CN" sz="3600" smtClean="0">
                <a:solidFill>
                  <a:srgbClr val="3333FF"/>
                </a:solidFill>
              </a:rPr>
              <a:t>#define  getc(fp)     fgetc(fp)</a:t>
            </a:r>
            <a:br>
              <a:rPr lang="en-US" altLang="zh-CN" sz="3600" smtClean="0">
                <a:solidFill>
                  <a:srgbClr val="3333FF"/>
                </a:solidFill>
              </a:rPr>
            </a:br>
            <a:r>
              <a:rPr lang="zh-CN" altLang="en-US" sz="3600" smtClean="0"/>
              <a:t>因此，以后可以用</a:t>
            </a:r>
            <a:r>
              <a:rPr lang="en-US" altLang="zh-CN" sz="3600" smtClean="0"/>
              <a:t>putc</a:t>
            </a:r>
            <a:r>
              <a:rPr lang="zh-CN" altLang="en-US" sz="3600" smtClean="0"/>
              <a:t>代替</a:t>
            </a:r>
            <a:r>
              <a:rPr lang="en-US" altLang="zh-CN" sz="3600" smtClean="0"/>
              <a:t>fputc</a:t>
            </a:r>
            <a:r>
              <a:rPr lang="zh-CN" altLang="en-US" sz="3600" smtClean="0"/>
              <a:t>；用</a:t>
            </a:r>
            <a:r>
              <a:rPr lang="en-US" altLang="zh-CN" sz="3600" smtClean="0"/>
              <a:t>getc</a:t>
            </a:r>
            <a:r>
              <a:rPr lang="zh-CN" altLang="en-US" sz="3600" smtClean="0"/>
              <a:t>代替</a:t>
            </a:r>
            <a:r>
              <a:rPr lang="en-US" altLang="zh-CN" sz="3600" smtClean="0"/>
              <a:t>fgetc</a:t>
            </a:r>
            <a:r>
              <a:rPr lang="zh-CN" altLang="en-US" sz="3600" smtClean="0"/>
              <a:t>。</a:t>
            </a:r>
            <a:br>
              <a:rPr lang="zh-CN" altLang="en-US" sz="3600" smtClean="0"/>
            </a:br>
            <a:endParaRPr lang="zh-CN" alt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4213" y="1196752"/>
            <a:ext cx="6264275" cy="2382838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CCECFF">
                  <a:gamma/>
                  <a:tint val="3372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 algn="just" eaLnBrk="0" hangingPunct="0">
              <a:lnSpc>
                <a:spcPct val="95000"/>
              </a:lnSpc>
              <a:buFont typeface="Arial" pitchFamily="34" charset="0"/>
              <a:buNone/>
              <a:defRPr/>
            </a:pPr>
            <a:r>
              <a:rPr lang="zh-CN" altLang="en-US" sz="2800" b="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sym typeface="Arial" pitchFamily="34" charset="0"/>
              </a:rPr>
              <a:t>问题：</a:t>
            </a:r>
          </a:p>
          <a:p>
            <a:pPr marL="457200" indent="-457200" algn="just" eaLnBrk="0" hangingPunct="0">
              <a:lnSpc>
                <a:spcPct val="95000"/>
              </a:lnSpc>
              <a:buSzPct val="100000"/>
              <a:buFont typeface="Arial" pitchFamily="34" charset="0"/>
              <a:buBlip>
                <a:blip r:embed="rId2"/>
              </a:buBlip>
              <a:defRPr/>
            </a:pPr>
            <a:r>
              <a:rPr lang="zh-CN" alt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在前几章所编写的程序中</a:t>
            </a:r>
            <a:r>
              <a:rPr lang="zh-CN" altLang="en-US" sz="2800" b="0" u="sng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处理的数据</a:t>
            </a:r>
            <a:r>
              <a:rPr lang="zh-CN" alt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都是存储在内存中的，程序的</a:t>
            </a:r>
            <a:r>
              <a:rPr lang="zh-CN" altLang="en-US" sz="2800" b="0" u="sng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运行结果</a:t>
            </a:r>
            <a:r>
              <a:rPr lang="zh-CN" alt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显示在屏幕上。</a:t>
            </a:r>
          </a:p>
          <a:p>
            <a:pPr marL="457200" indent="-457200" algn="just" eaLnBrk="0" hangingPunct="0">
              <a:lnSpc>
                <a:spcPct val="95000"/>
              </a:lnSpc>
              <a:buSzPct val="100000"/>
              <a:buFont typeface="Arial" pitchFamily="34" charset="0"/>
              <a:buBlip>
                <a:blip r:embed="rId2"/>
              </a:buBlip>
              <a:defRPr/>
            </a:pPr>
            <a:r>
              <a:rPr lang="zh-CN" alt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  <a:sym typeface="Arial" pitchFamily="34" charset="0"/>
              </a:rPr>
              <a:t>如何长期保存数据呢?</a:t>
            </a:r>
            <a:r>
              <a:rPr lang="zh-CN" alt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   </a:t>
            </a:r>
            <a:r>
              <a:rPr lang="zh-CN" altLang="en-US" sz="3200" b="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    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12788" y="3600227"/>
            <a:ext cx="7345362" cy="1457325"/>
          </a:xfrm>
          <a:prstGeom prst="rect">
            <a:avLst/>
          </a:prstGeom>
          <a:gradFill rotWithShape="0">
            <a:gsLst>
              <a:gs pos="0">
                <a:srgbClr val="CCECFF">
                  <a:gamma/>
                  <a:tint val="5882"/>
                  <a:invGamma/>
                </a:srgbClr>
              </a:gs>
              <a:gs pos="50000">
                <a:srgbClr val="CCECFF"/>
              </a:gs>
              <a:gs pos="100000">
                <a:srgbClr val="CCECFF">
                  <a:gamma/>
                  <a:tint val="5882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  <a:defRPr/>
            </a:pPr>
            <a:r>
              <a:rPr lang="zh-CN" altLang="en-US" sz="2800" b="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sym typeface="Arial" pitchFamily="34" charset="0"/>
              </a:rPr>
              <a:t>文件:</a:t>
            </a:r>
          </a:p>
          <a:p>
            <a:pPr eaLnBrk="0" hangingPunct="0">
              <a:buFont typeface="Arial" pitchFamily="34" charset="0"/>
              <a:buNone/>
              <a:defRPr/>
            </a:pPr>
            <a:r>
              <a:rPr lang="zh-CN" altLang="en-US" sz="2400" b="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  <a:sym typeface="Arial" pitchFamily="34" charset="0"/>
              </a:rPr>
              <a:t>    </a:t>
            </a:r>
            <a:r>
              <a:rPr lang="zh-CN" altLang="en-US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  <a:sym typeface="Arial" pitchFamily="34" charset="0"/>
              </a:rPr>
              <a:t>指存储在外部介质（如硬盘、U盘和光盘等）上的数据的集合。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1196752"/>
            <a:ext cx="1800225" cy="220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39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442913"/>
            <a:ext cx="8275637" cy="609600"/>
          </a:xfrm>
          <a:solidFill>
            <a:srgbClr val="66FFFF"/>
          </a:solidFill>
        </p:spPr>
        <p:txBody>
          <a:bodyPr anchor="t"/>
          <a:lstStyle/>
          <a:p>
            <a:pPr eaLnBrk="1" hangingPunct="1"/>
            <a:r>
              <a:rPr lang="en-US" altLang="zh-CN" sz="3200" b="1" smtClean="0">
                <a:solidFill>
                  <a:schemeClr val="tx1"/>
                </a:solidFill>
              </a:rPr>
              <a:t>2</a:t>
            </a:r>
            <a:r>
              <a:rPr lang="zh-CN" altLang="en-US" sz="3200" b="1" smtClean="0">
                <a:solidFill>
                  <a:schemeClr val="tx1"/>
                </a:solidFill>
              </a:rPr>
              <a:t>、读写字符串的函数：</a:t>
            </a:r>
            <a:r>
              <a:rPr lang="en-US" altLang="zh-CN" sz="3200" b="1" smtClean="0">
                <a:solidFill>
                  <a:schemeClr val="tx1"/>
                </a:solidFill>
              </a:rPr>
              <a:t>fgets</a:t>
            </a:r>
            <a:r>
              <a:rPr lang="zh-CN" altLang="en-US" sz="3200" b="1" smtClean="0">
                <a:solidFill>
                  <a:schemeClr val="tx1"/>
                </a:solidFill>
              </a:rPr>
              <a:t>函数和</a:t>
            </a:r>
            <a:r>
              <a:rPr lang="en-US" altLang="zh-CN" sz="3200" b="1" smtClean="0">
                <a:solidFill>
                  <a:schemeClr val="tx1"/>
                </a:solidFill>
              </a:rPr>
              <a:t>fputs</a:t>
            </a:r>
            <a:r>
              <a:rPr lang="zh-CN" altLang="en-US" sz="3200" b="1" smtClean="0">
                <a:solidFill>
                  <a:schemeClr val="tx1"/>
                </a:solidFill>
              </a:rPr>
              <a:t>函数</a:t>
            </a:r>
            <a:br>
              <a:rPr lang="zh-CN" altLang="en-US" sz="3200" b="1" smtClean="0">
                <a:solidFill>
                  <a:schemeClr val="tx1"/>
                </a:solidFill>
              </a:rPr>
            </a:br>
            <a:endParaRPr lang="zh-CN" altLang="en-US" sz="3200" b="1" smtClean="0">
              <a:solidFill>
                <a:schemeClr val="tx1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27050" y="1125538"/>
            <a:ext cx="80772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    </a:t>
            </a:r>
            <a:r>
              <a:rPr lang="en-US" altLang="zh-CN" b="1" dirty="0" err="1" smtClean="0">
                <a:solidFill>
                  <a:srgbClr val="FF0000"/>
                </a:solidFill>
              </a:rPr>
              <a:t>fputs</a:t>
            </a:r>
            <a:r>
              <a:rPr lang="zh-CN" altLang="en-US" b="1" dirty="0" smtClean="0">
                <a:solidFill>
                  <a:srgbClr val="FF0000"/>
                </a:solidFill>
              </a:rPr>
              <a:t>函数的作用是向指定的文件输出一个字符串。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b="1" dirty="0" smtClean="0"/>
              <a:t>如</a:t>
            </a:r>
            <a:r>
              <a:rPr lang="zh-CN" altLang="en-US" b="1" dirty="0"/>
              <a:t>：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zh-CN" b="1" dirty="0" err="1"/>
              <a:t>fputs</a:t>
            </a:r>
            <a:r>
              <a:rPr lang="en-US" altLang="zh-CN" b="1" dirty="0"/>
              <a:t>(“China”, </a:t>
            </a:r>
            <a:r>
              <a:rPr lang="en-US" altLang="zh-CN" b="1" dirty="0" err="1"/>
              <a:t>fp</a:t>
            </a:r>
            <a:r>
              <a:rPr lang="en-US" altLang="zh-CN" b="1" dirty="0"/>
              <a:t>);	</a:t>
            </a:r>
            <a:r>
              <a:rPr lang="zh-CN" altLang="en-US" b="1" dirty="0"/>
              <a:t>输出成功时返回</a:t>
            </a:r>
            <a:r>
              <a:rPr lang="en-US" altLang="zh-CN" b="1" dirty="0"/>
              <a:t>0</a:t>
            </a:r>
            <a:r>
              <a:rPr lang="zh-CN" altLang="en-US" b="1" dirty="0"/>
              <a:t>，失败返回非</a:t>
            </a:r>
            <a:r>
              <a:rPr lang="en-US" altLang="zh-CN" b="1" dirty="0"/>
              <a:t>0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pPr algn="just" eaLnBrk="1" hangingPunct="1">
              <a:lnSpc>
                <a:spcPct val="150000"/>
              </a:lnSpc>
            </a:pPr>
            <a:r>
              <a:rPr lang="en-US" altLang="zh-CN" b="1" dirty="0" smtClean="0"/>
              <a:t>     </a:t>
            </a:r>
            <a:r>
              <a:rPr lang="en-US" altLang="zh-CN" b="1" dirty="0" err="1" smtClean="0">
                <a:solidFill>
                  <a:srgbClr val="FF0000"/>
                </a:solidFill>
              </a:rPr>
              <a:t>fgets</a:t>
            </a:r>
            <a:r>
              <a:rPr lang="zh-CN" altLang="en-US" b="1" dirty="0" smtClean="0">
                <a:solidFill>
                  <a:srgbClr val="FF0000"/>
                </a:solidFill>
              </a:rPr>
              <a:t>的作用是从指定文件读入一个字符串。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b="1" dirty="0" smtClean="0"/>
              <a:t>如 </a:t>
            </a:r>
            <a:r>
              <a:rPr lang="en-US" altLang="zh-CN" b="1" dirty="0" err="1" smtClean="0"/>
              <a:t>fgets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str</a:t>
            </a:r>
            <a:r>
              <a:rPr lang="en-US" altLang="zh-CN" b="1" dirty="0" smtClean="0"/>
              <a:t>, n, </a:t>
            </a:r>
            <a:r>
              <a:rPr lang="en-US" altLang="zh-CN" b="1" dirty="0" err="1" smtClean="0"/>
              <a:t>fp</a:t>
            </a:r>
            <a:r>
              <a:rPr lang="en-US" altLang="zh-CN" b="1" dirty="0" smtClean="0"/>
              <a:t>);	</a:t>
            </a:r>
            <a:r>
              <a:rPr lang="zh-CN" altLang="en-US" b="1" dirty="0" smtClean="0"/>
              <a:t>从</a:t>
            </a:r>
            <a:r>
              <a:rPr lang="en-US" altLang="zh-CN" b="1" dirty="0" err="1" smtClean="0"/>
              <a:t>fp</a:t>
            </a:r>
            <a:r>
              <a:rPr lang="zh-CN" altLang="en-US" b="1" dirty="0" smtClean="0"/>
              <a:t>指向的文件读入</a:t>
            </a:r>
            <a:r>
              <a:rPr lang="en-US" altLang="zh-CN" b="1" dirty="0" smtClean="0"/>
              <a:t>n-1</a:t>
            </a:r>
            <a:r>
              <a:rPr lang="zh-CN" altLang="en-US" b="1" dirty="0" smtClean="0"/>
              <a:t>个字符，并把它们放到字符数组</a:t>
            </a:r>
            <a:r>
              <a:rPr lang="en-US" altLang="zh-CN" b="1" dirty="0" err="1" smtClean="0"/>
              <a:t>str</a:t>
            </a:r>
            <a:r>
              <a:rPr lang="zh-CN" altLang="en-US" b="1" dirty="0" smtClean="0"/>
              <a:t>中。如果在读入</a:t>
            </a:r>
            <a:r>
              <a:rPr lang="en-US" altLang="zh-CN" b="1" dirty="0" smtClean="0"/>
              <a:t>n-1</a:t>
            </a:r>
            <a:r>
              <a:rPr lang="zh-CN" altLang="en-US" b="1" dirty="0" smtClean="0"/>
              <a:t>个字符结束之前遇到换行符或</a:t>
            </a:r>
            <a:r>
              <a:rPr lang="en-US" altLang="zh-CN" b="1" dirty="0" smtClean="0"/>
              <a:t>EOF</a:t>
            </a:r>
            <a:r>
              <a:rPr lang="zh-CN" altLang="en-US" b="1" dirty="0" smtClean="0"/>
              <a:t>，读入即结束。字符串读入后在最后加一个’</a:t>
            </a:r>
            <a:r>
              <a:rPr lang="en-US" altLang="zh-CN" b="1" dirty="0" smtClean="0"/>
              <a:t>\0’</a:t>
            </a:r>
            <a:r>
              <a:rPr lang="zh-CN" altLang="en-US" b="1" dirty="0" smtClean="0"/>
              <a:t>字符，</a:t>
            </a:r>
            <a:r>
              <a:rPr lang="en-US" altLang="zh-CN" b="1" dirty="0" err="1" smtClean="0"/>
              <a:t>fgets</a:t>
            </a:r>
            <a:r>
              <a:rPr lang="zh-CN" altLang="en-US" b="1" dirty="0" smtClean="0"/>
              <a:t>函数返回值为</a:t>
            </a:r>
            <a:r>
              <a:rPr lang="en-US" altLang="zh-CN" b="1" dirty="0" err="1" smtClean="0"/>
              <a:t>str</a:t>
            </a:r>
            <a:r>
              <a:rPr lang="zh-CN" altLang="en-US" b="1" dirty="0" smtClean="0"/>
              <a:t>的</a:t>
            </a:r>
            <a:r>
              <a:rPr lang="zh-CN" altLang="en-US" b="1" dirty="0" smtClean="0">
                <a:solidFill>
                  <a:srgbClr val="3333FF"/>
                </a:solidFill>
              </a:rPr>
              <a:t>首地址</a:t>
            </a:r>
            <a:r>
              <a:rPr lang="zh-CN" altLang="en-US" b="1" dirty="0" smtClean="0"/>
              <a:t>。</a:t>
            </a:r>
            <a:endParaRPr lang="zh-CN" altLang="en-US" b="1" dirty="0"/>
          </a:p>
          <a:p>
            <a:pPr eaLnBrk="1" hangingPunct="1">
              <a:lnSpc>
                <a:spcPct val="150000"/>
              </a:lnSpc>
            </a:pPr>
            <a:endParaRPr lang="en-US" altLang="zh-C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762000"/>
          </a:xfrm>
          <a:solidFill>
            <a:srgbClr val="66FFFF"/>
          </a:solidFill>
        </p:spPr>
        <p:txBody>
          <a:bodyPr anchor="t"/>
          <a:lstStyle/>
          <a:p>
            <a:pPr eaLnBrk="1" hangingPunct="1"/>
            <a:r>
              <a:rPr lang="en-US" altLang="zh-CN" sz="4000" smtClean="0"/>
              <a:t>3.  </a:t>
            </a:r>
            <a:r>
              <a:rPr lang="zh-CN" altLang="en-US" sz="4000" smtClean="0"/>
              <a:t>文件的格式化读写函数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57200" y="1143000"/>
            <a:ext cx="86868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b="1" dirty="0"/>
              <a:t>        </a:t>
            </a:r>
            <a:r>
              <a:rPr lang="en-US" altLang="zh-CN" b="1" dirty="0" err="1"/>
              <a:t>fprintf</a:t>
            </a:r>
            <a:r>
              <a:rPr lang="zh-CN" altLang="en-US" b="1" dirty="0"/>
              <a:t>函数和</a:t>
            </a:r>
            <a:r>
              <a:rPr lang="en-US" altLang="zh-CN" b="1" dirty="0" err="1"/>
              <a:t>fscanf</a:t>
            </a:r>
            <a:r>
              <a:rPr lang="zh-CN" altLang="en-US" b="1" dirty="0"/>
              <a:t>函数的作用是格式化读写磁盘文件。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    调用方式是：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              </a:t>
            </a:r>
            <a:r>
              <a:rPr lang="en-US" altLang="zh-CN" b="1" dirty="0" err="1" smtClean="0">
                <a:solidFill>
                  <a:srgbClr val="3333FF"/>
                </a:solidFill>
              </a:rPr>
              <a:t>fprintf</a:t>
            </a:r>
            <a:r>
              <a:rPr lang="en-US" altLang="zh-CN" b="1" dirty="0">
                <a:solidFill>
                  <a:srgbClr val="3333FF"/>
                </a:solidFill>
              </a:rPr>
              <a:t>(</a:t>
            </a:r>
            <a:r>
              <a:rPr lang="zh-CN" altLang="en-US" b="1" dirty="0">
                <a:solidFill>
                  <a:srgbClr val="3333FF"/>
                </a:solidFill>
              </a:rPr>
              <a:t>文件指针， 格式字符串，输出表列</a:t>
            </a:r>
            <a:r>
              <a:rPr lang="en-US" altLang="zh-CN" b="1" dirty="0">
                <a:solidFill>
                  <a:srgbClr val="3333FF"/>
                </a:solidFill>
              </a:rPr>
              <a:t>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3333FF"/>
                </a:solidFill>
              </a:rPr>
              <a:t>              </a:t>
            </a:r>
            <a:r>
              <a:rPr lang="en-US" altLang="zh-CN" b="1" dirty="0" err="1">
                <a:solidFill>
                  <a:srgbClr val="3333FF"/>
                </a:solidFill>
              </a:rPr>
              <a:t>fscanf</a:t>
            </a:r>
            <a:r>
              <a:rPr lang="en-US" altLang="zh-CN" b="1" dirty="0">
                <a:solidFill>
                  <a:srgbClr val="3333FF"/>
                </a:solidFill>
              </a:rPr>
              <a:t>(</a:t>
            </a:r>
            <a:r>
              <a:rPr lang="zh-CN" altLang="en-US" b="1" dirty="0">
                <a:solidFill>
                  <a:srgbClr val="3333FF"/>
                </a:solidFill>
              </a:rPr>
              <a:t>文件指针，格式字符串，输入表列</a:t>
            </a:r>
            <a:r>
              <a:rPr lang="en-US" altLang="zh-CN" b="1" dirty="0">
                <a:solidFill>
                  <a:srgbClr val="3333FF"/>
                </a:solidFill>
              </a:rPr>
              <a:t>);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例如：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 err="1"/>
              <a:t>fprintf</a:t>
            </a:r>
            <a:r>
              <a:rPr lang="en-US" altLang="zh-CN" b="1" dirty="0"/>
              <a:t>(</a:t>
            </a:r>
            <a:r>
              <a:rPr lang="en-US" altLang="zh-CN" b="1" dirty="0" err="1"/>
              <a:t>fp</a:t>
            </a:r>
            <a:r>
              <a:rPr lang="en-US" altLang="zh-CN" b="1" dirty="0"/>
              <a:t>, “%d, %6.2f”, </a:t>
            </a:r>
            <a:r>
              <a:rPr lang="en-US" altLang="zh-CN" b="1" dirty="0" err="1"/>
              <a:t>i</a:t>
            </a:r>
            <a:r>
              <a:rPr lang="en-US" altLang="zh-CN" b="1" dirty="0"/>
              <a:t>, t);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作用是将整型</a:t>
            </a:r>
            <a:r>
              <a:rPr lang="en-US" altLang="zh-CN" b="1" dirty="0" err="1"/>
              <a:t>i</a:t>
            </a:r>
            <a:r>
              <a:rPr lang="zh-CN" altLang="en-US" b="1" dirty="0"/>
              <a:t>和实型</a:t>
            </a:r>
            <a:r>
              <a:rPr lang="en-US" altLang="zh-CN" b="1" dirty="0"/>
              <a:t>t</a:t>
            </a:r>
            <a:r>
              <a:rPr lang="zh-CN" altLang="en-US" b="1" dirty="0"/>
              <a:t>按</a:t>
            </a:r>
            <a:r>
              <a:rPr lang="en-US" altLang="zh-CN" b="1" dirty="0"/>
              <a:t>%d</a:t>
            </a:r>
            <a:r>
              <a:rPr lang="zh-CN" altLang="en-US" b="1" dirty="0"/>
              <a:t>和</a:t>
            </a:r>
            <a:r>
              <a:rPr lang="en-US" altLang="zh-CN" b="1" dirty="0"/>
              <a:t>%6.2f</a:t>
            </a:r>
            <a:r>
              <a:rPr lang="zh-CN" altLang="en-US" b="1" dirty="0"/>
              <a:t>格式输出到</a:t>
            </a:r>
            <a:r>
              <a:rPr lang="en-US" altLang="zh-CN" b="1" dirty="0" err="1"/>
              <a:t>fp</a:t>
            </a:r>
            <a:r>
              <a:rPr lang="zh-CN" altLang="en-US" b="1" dirty="0"/>
              <a:t>指向的文件中。</a:t>
            </a:r>
            <a:r>
              <a:rPr lang="zh-CN" altLang="en-US" b="1" dirty="0">
                <a:solidFill>
                  <a:srgbClr val="FF0000"/>
                </a:solidFill>
              </a:rPr>
              <a:t>如果</a:t>
            </a:r>
            <a:r>
              <a:rPr lang="en-US" altLang="zh-CN" b="1" dirty="0" err="1">
                <a:solidFill>
                  <a:srgbClr val="FF0000"/>
                </a:solidFill>
              </a:rPr>
              <a:t>i</a:t>
            </a:r>
            <a:r>
              <a:rPr lang="en-US" altLang="zh-CN" b="1" dirty="0">
                <a:solidFill>
                  <a:srgbClr val="FF0000"/>
                </a:solidFill>
              </a:rPr>
              <a:t>=3</a:t>
            </a:r>
            <a:r>
              <a:rPr lang="zh-CN" altLang="en-US" b="1" dirty="0">
                <a:solidFill>
                  <a:srgbClr val="FF0000"/>
                </a:solidFill>
              </a:rPr>
              <a:t>，</a:t>
            </a:r>
            <a:r>
              <a:rPr lang="en-US" altLang="zh-CN" b="1" dirty="0">
                <a:solidFill>
                  <a:srgbClr val="FF0000"/>
                </a:solidFill>
              </a:rPr>
              <a:t>t=4.5</a:t>
            </a:r>
            <a:r>
              <a:rPr lang="zh-CN" altLang="en-US" b="1" dirty="0">
                <a:solidFill>
                  <a:srgbClr val="FF0000"/>
                </a:solidFill>
              </a:rPr>
              <a:t>，输出后为：</a:t>
            </a:r>
            <a:r>
              <a:rPr lang="en-US" altLang="zh-CN" b="1" dirty="0">
                <a:solidFill>
                  <a:srgbClr val="FF0000"/>
                </a:solidFill>
              </a:rPr>
              <a:t>3,		4.50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同样，可以用</a:t>
            </a:r>
            <a:r>
              <a:rPr lang="en-US" altLang="zh-CN" b="1" dirty="0" err="1"/>
              <a:t>fscanf</a:t>
            </a:r>
            <a:r>
              <a:rPr lang="zh-CN" altLang="en-US" b="1" dirty="0"/>
              <a:t>函数可以从磁盘文件读入</a:t>
            </a:r>
            <a:r>
              <a:rPr lang="en-US" altLang="zh-CN" b="1" dirty="0"/>
              <a:t>ASCII</a:t>
            </a:r>
            <a:r>
              <a:rPr lang="zh-CN" altLang="en-US" b="1" dirty="0"/>
              <a:t>字符：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 err="1">
                <a:solidFill>
                  <a:srgbClr val="FF0000"/>
                </a:solidFill>
              </a:rPr>
              <a:t>fscanf</a:t>
            </a:r>
            <a:r>
              <a:rPr lang="en-US" altLang="zh-CN" b="1" dirty="0">
                <a:solidFill>
                  <a:srgbClr val="FF0000"/>
                </a:solidFill>
              </a:rPr>
              <a:t>(</a:t>
            </a:r>
            <a:r>
              <a:rPr lang="en-US" altLang="zh-CN" b="1" dirty="0" err="1">
                <a:solidFill>
                  <a:srgbClr val="FF0000"/>
                </a:solidFill>
              </a:rPr>
              <a:t>fp</a:t>
            </a:r>
            <a:r>
              <a:rPr lang="en-US" altLang="zh-CN" b="1" dirty="0">
                <a:solidFill>
                  <a:srgbClr val="FF0000"/>
                </a:solidFill>
              </a:rPr>
              <a:t>, “%d, %f”, &amp;</a:t>
            </a:r>
            <a:r>
              <a:rPr lang="en-US" altLang="zh-CN" b="1" dirty="0" err="1">
                <a:solidFill>
                  <a:srgbClr val="FF0000"/>
                </a:solidFill>
              </a:rPr>
              <a:t>i</a:t>
            </a:r>
            <a:r>
              <a:rPr lang="en-US" altLang="zh-CN" b="1" dirty="0">
                <a:solidFill>
                  <a:srgbClr val="FF0000"/>
                </a:solidFill>
              </a:rPr>
              <a:t>, &amp;t);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sz="3600" smtClean="0">
                <a:cs typeface="Times New Roman" pitchFamily="18" charset="0"/>
              </a:rPr>
              <a:t>4.  </a:t>
            </a:r>
            <a:r>
              <a:rPr lang="zh-CN" altLang="en-US" sz="3600" smtClean="0">
                <a:cs typeface="Times New Roman" pitchFamily="18" charset="0"/>
              </a:rPr>
              <a:t>读写数据块的</a:t>
            </a:r>
            <a:r>
              <a:rPr lang="zh-CN" altLang="en-US" sz="3600" smtClean="0"/>
              <a:t>函数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33400" y="1752600"/>
            <a:ext cx="86106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b="1" dirty="0" err="1"/>
              <a:t>fread</a:t>
            </a:r>
            <a:r>
              <a:rPr lang="zh-CN" altLang="en-US" b="1" dirty="0"/>
              <a:t>和</a:t>
            </a:r>
            <a:r>
              <a:rPr lang="en-US" altLang="zh-CN" b="1" dirty="0" err="1"/>
              <a:t>fwrite</a:t>
            </a:r>
            <a:r>
              <a:rPr lang="zh-CN" altLang="en-US" b="1" dirty="0"/>
              <a:t>是用来一次读入一组数据，如一个实数或一个结构体变量的值。它们的调用形式：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      </a:t>
            </a:r>
            <a:r>
              <a:rPr lang="en-US" altLang="zh-CN" b="1" dirty="0" err="1">
                <a:solidFill>
                  <a:srgbClr val="3333FF"/>
                </a:solidFill>
              </a:rPr>
              <a:t>fread</a:t>
            </a:r>
            <a:r>
              <a:rPr lang="en-US" altLang="zh-CN" b="1" dirty="0">
                <a:solidFill>
                  <a:srgbClr val="3333FF"/>
                </a:solidFill>
              </a:rPr>
              <a:t>(buffer, size, count, </a:t>
            </a:r>
            <a:r>
              <a:rPr lang="en-US" altLang="zh-CN" b="1" dirty="0" err="1">
                <a:solidFill>
                  <a:srgbClr val="3333FF"/>
                </a:solidFill>
              </a:rPr>
              <a:t>fp</a:t>
            </a:r>
            <a:r>
              <a:rPr lang="en-US" altLang="zh-CN" b="1" dirty="0">
                <a:solidFill>
                  <a:srgbClr val="3333FF"/>
                </a:solidFill>
              </a:rPr>
              <a:t>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3333FF"/>
                </a:solidFill>
              </a:rPr>
              <a:t>      </a:t>
            </a:r>
            <a:r>
              <a:rPr lang="en-US" altLang="zh-CN" b="1" dirty="0" err="1">
                <a:solidFill>
                  <a:srgbClr val="3333FF"/>
                </a:solidFill>
              </a:rPr>
              <a:t>fwrite</a:t>
            </a:r>
            <a:r>
              <a:rPr lang="en-US" altLang="zh-CN" b="1" dirty="0">
                <a:solidFill>
                  <a:srgbClr val="3333FF"/>
                </a:solidFill>
              </a:rPr>
              <a:t>(buffer, size, count, </a:t>
            </a:r>
            <a:r>
              <a:rPr lang="en-US" altLang="zh-CN" b="1" dirty="0" err="1">
                <a:solidFill>
                  <a:srgbClr val="3333FF"/>
                </a:solidFill>
              </a:rPr>
              <a:t>fp</a:t>
            </a:r>
            <a:r>
              <a:rPr lang="en-US" altLang="zh-CN" b="1" dirty="0">
                <a:solidFill>
                  <a:srgbClr val="3333FF"/>
                </a:solidFill>
              </a:rPr>
              <a:t>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</a:rPr>
              <a:t>buffer</a:t>
            </a:r>
            <a:r>
              <a:rPr lang="zh-CN" altLang="en-US" b="1" dirty="0">
                <a:solidFill>
                  <a:srgbClr val="FF0000"/>
                </a:solidFill>
              </a:rPr>
              <a:t>：</a:t>
            </a:r>
            <a:r>
              <a:rPr lang="zh-CN" altLang="en-US" b="1" dirty="0"/>
              <a:t>是一个指针。对</a:t>
            </a:r>
            <a:r>
              <a:rPr lang="en-US" altLang="zh-CN" b="1" dirty="0" err="1"/>
              <a:t>fread</a:t>
            </a:r>
            <a:r>
              <a:rPr lang="zh-CN" altLang="en-US" b="1" dirty="0"/>
              <a:t>来说，它是读入数据的地址。对  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               </a:t>
            </a:r>
            <a:r>
              <a:rPr lang="en-US" altLang="zh-CN" b="1" dirty="0" err="1"/>
              <a:t>fwrite</a:t>
            </a:r>
            <a:r>
              <a:rPr lang="zh-CN" altLang="en-US" b="1" dirty="0"/>
              <a:t>来说是要输出的地址。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</a:rPr>
              <a:t>size</a:t>
            </a:r>
            <a:r>
              <a:rPr lang="zh-CN" altLang="en-US" b="1" dirty="0">
                <a:solidFill>
                  <a:srgbClr val="FF0000"/>
                </a:solidFill>
              </a:rPr>
              <a:t>：</a:t>
            </a:r>
            <a:r>
              <a:rPr lang="zh-CN" altLang="en-US" b="1" dirty="0"/>
              <a:t>是要读写的字节数。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</a:rPr>
              <a:t>count</a:t>
            </a:r>
            <a:r>
              <a:rPr lang="zh-CN" altLang="en-US" b="1" dirty="0"/>
              <a:t>：要进行读写多少</a:t>
            </a:r>
            <a:r>
              <a:rPr lang="zh-CN" altLang="en-US" b="1" dirty="0" smtClean="0"/>
              <a:t>个数据项</a:t>
            </a:r>
            <a:r>
              <a:rPr lang="en-GB" altLang="zh-CN" b="1" dirty="0" smtClean="0"/>
              <a:t>(</a:t>
            </a:r>
            <a:r>
              <a:rPr lang="zh-CN" altLang="en-US" b="1" dirty="0" smtClean="0"/>
              <a:t>每个数据项长度为</a:t>
            </a:r>
            <a:r>
              <a:rPr lang="en-US" altLang="zh-CN" b="1" smtClean="0"/>
              <a:t>size</a:t>
            </a:r>
            <a:r>
              <a:rPr lang="en-GB" altLang="zh-CN" b="1" smtClean="0"/>
              <a:t>)</a:t>
            </a:r>
            <a:r>
              <a:rPr lang="zh-CN" altLang="en-US" b="1" dirty="0" smtClean="0"/>
              <a:t>。</a:t>
            </a:r>
            <a:endParaRPr lang="zh-CN" altLang="en-US" b="1" dirty="0"/>
          </a:p>
          <a:p>
            <a:pPr eaLnBrk="1" hangingPunct="1">
              <a:spcBef>
                <a:spcPct val="50000"/>
              </a:spcBef>
            </a:pPr>
            <a:r>
              <a:rPr lang="en-US" altLang="zh-CN" b="1" dirty="0" err="1">
                <a:solidFill>
                  <a:srgbClr val="FF0000"/>
                </a:solidFill>
              </a:rPr>
              <a:t>fp</a:t>
            </a:r>
            <a:r>
              <a:rPr lang="zh-CN" altLang="en-US" b="1" dirty="0">
                <a:solidFill>
                  <a:srgbClr val="FF0000"/>
                </a:solidFill>
              </a:rPr>
              <a:t>：</a:t>
            </a:r>
            <a:r>
              <a:rPr lang="zh-CN" altLang="en-US" b="1" dirty="0"/>
              <a:t>将读或写的文件指针。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0" y="0"/>
            <a:ext cx="8686800" cy="4838700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[</a:t>
            </a:r>
            <a:r>
              <a:rPr lang="zh-CN" altLang="en-US" b="1"/>
              <a:t>例</a:t>
            </a:r>
            <a:r>
              <a:rPr lang="en-US" altLang="zh-CN" b="1"/>
              <a:t>]</a:t>
            </a:r>
            <a:r>
              <a:rPr lang="zh-CN" altLang="en-US" b="1"/>
              <a:t>用下面程序向磁盘写入</a:t>
            </a:r>
            <a:r>
              <a:rPr lang="en-US" altLang="zh-CN" b="1"/>
              <a:t>10</a:t>
            </a:r>
            <a:r>
              <a:rPr lang="zh-CN" altLang="en-US" b="1"/>
              <a:t>个学生的信息。下一例要用到。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  </a:t>
            </a:r>
            <a:r>
              <a:rPr lang="en-US" altLang="zh-CN" b="1"/>
              <a:t>#include"stdio.h"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#include"stdlib.h"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struct student_type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{char name[10];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int num;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int age;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char sex;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}stud[10];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0" y="0"/>
            <a:ext cx="8763000" cy="6481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void main()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{  int i;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  FILE *fp;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  if ((fp=fopen("stud_dat", "wb"))==NULL)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   {printf("cannot open file\n");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    exit(0);  }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for (i=0; i&lt;10; i++)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{scanf("%s %d %d %c\n", stud[i].name, &amp;stud[i].num,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                                               &amp;stud[i].age, &amp;stud[i].sex);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fwrite(&amp;stud[i], sizeof(struct student_type), 1, fp);   }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fclose(fp);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}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nimBg="1" autoUpdateAnimBg="0"/>
      <p:bldP spid="32772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66FFFF"/>
          </a:solidFill>
        </p:spPr>
        <p:txBody>
          <a:bodyPr anchor="t"/>
          <a:lstStyle/>
          <a:p>
            <a:pPr eaLnBrk="1" hangingPunct="1"/>
            <a:r>
              <a:rPr lang="zh-CN" altLang="en-US" sz="2800" b="1" smtClean="0"/>
              <a:t>从键盘输入</a:t>
            </a:r>
            <a:r>
              <a:rPr lang="en-US" altLang="zh-CN" sz="2800" b="1" smtClean="0"/>
              <a:t>10</a:t>
            </a:r>
            <a:r>
              <a:rPr lang="zh-CN" altLang="en-US" sz="2800" b="1" smtClean="0"/>
              <a:t>个学生的有关数据，然后把它们转存到磁盘文件中去。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0" y="2895600"/>
            <a:ext cx="9144000" cy="378565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b="1" dirty="0"/>
              <a:t> void main()</a:t>
            </a:r>
          </a:p>
          <a:p>
            <a:pPr algn="just" eaLnBrk="1" hangingPunct="1"/>
            <a:r>
              <a:rPr lang="en-US" altLang="zh-CN" b="1" dirty="0"/>
              <a:t> {</a:t>
            </a:r>
            <a:r>
              <a:rPr lang="en-US" altLang="zh-CN" b="1" dirty="0" err="1"/>
              <a:t>int</a:t>
            </a:r>
            <a:r>
              <a:rPr lang="en-US" altLang="zh-CN" b="1" dirty="0"/>
              <a:t> </a:t>
            </a:r>
            <a:r>
              <a:rPr lang="en-US" altLang="zh-CN" b="1" dirty="0" err="1"/>
              <a:t>i</a:t>
            </a:r>
            <a:r>
              <a:rPr lang="en-US" altLang="zh-CN" b="1" dirty="0"/>
              <a:t>;</a:t>
            </a:r>
          </a:p>
          <a:p>
            <a:pPr algn="just" eaLnBrk="1" hangingPunct="1"/>
            <a:r>
              <a:rPr lang="en-US" altLang="zh-CN" b="1" dirty="0"/>
              <a:t>   void save(void);</a:t>
            </a:r>
          </a:p>
          <a:p>
            <a:pPr algn="just" eaLnBrk="1" hangingPunct="1"/>
            <a:r>
              <a:rPr lang="en-US" altLang="zh-CN" b="1" dirty="0"/>
              <a:t>   void print(void);</a:t>
            </a:r>
          </a:p>
          <a:p>
            <a:pPr algn="just" eaLnBrk="1" hangingPunct="1"/>
            <a:r>
              <a:rPr lang="en-US" altLang="zh-CN" b="1" dirty="0"/>
              <a:t>  </a:t>
            </a:r>
            <a:r>
              <a:rPr lang="en-US" altLang="zh-CN" b="1" dirty="0" smtClean="0"/>
              <a:t>for(</a:t>
            </a:r>
            <a:r>
              <a:rPr lang="en-US" altLang="zh-CN" b="1" dirty="0" err="1" smtClean="0"/>
              <a:t>i</a:t>
            </a:r>
            <a:r>
              <a:rPr lang="en-US" altLang="zh-CN" b="1" dirty="0" smtClean="0"/>
              <a:t>=0</a:t>
            </a:r>
            <a:r>
              <a:rPr lang="en-US" altLang="zh-CN" b="1" dirty="0"/>
              <a:t>; </a:t>
            </a:r>
            <a:r>
              <a:rPr lang="en-US" altLang="zh-CN" b="1" dirty="0" err="1"/>
              <a:t>i</a:t>
            </a:r>
            <a:r>
              <a:rPr lang="en-US" altLang="zh-CN" b="1" dirty="0"/>
              <a:t>&lt;SIZE; </a:t>
            </a:r>
            <a:r>
              <a:rPr lang="en-US" altLang="zh-CN" b="1" dirty="0" err="1"/>
              <a:t>i</a:t>
            </a:r>
            <a:r>
              <a:rPr lang="en-US" altLang="zh-CN" b="1" dirty="0"/>
              <a:t>++)</a:t>
            </a:r>
          </a:p>
          <a:p>
            <a:pPr algn="just" eaLnBrk="1" hangingPunct="1"/>
            <a:r>
              <a:rPr lang="en-US" altLang="zh-CN" b="1" dirty="0"/>
              <a:t>    </a:t>
            </a:r>
            <a:r>
              <a:rPr lang="en-US" altLang="zh-CN" b="1" dirty="0" err="1"/>
              <a:t>scanf</a:t>
            </a:r>
            <a:r>
              <a:rPr lang="en-US" altLang="zh-CN" b="1" dirty="0"/>
              <a:t>(" %s %d %d %s", stud[</a:t>
            </a:r>
            <a:r>
              <a:rPr lang="en-US" altLang="zh-CN" b="1" dirty="0" err="1"/>
              <a:t>i</a:t>
            </a:r>
            <a:r>
              <a:rPr lang="en-US" altLang="zh-CN" b="1" dirty="0"/>
              <a:t>].name, &amp;stud[</a:t>
            </a:r>
            <a:r>
              <a:rPr lang="en-US" altLang="zh-CN" b="1" dirty="0" err="1"/>
              <a:t>i</a:t>
            </a:r>
            <a:r>
              <a:rPr lang="en-US" altLang="zh-CN" b="1" dirty="0"/>
              <a:t>].</a:t>
            </a:r>
            <a:r>
              <a:rPr lang="en-US" altLang="zh-CN" b="1" dirty="0" err="1"/>
              <a:t>num</a:t>
            </a:r>
            <a:r>
              <a:rPr lang="en-US" altLang="zh-CN" b="1" dirty="0"/>
              <a:t>, &amp;stud[</a:t>
            </a:r>
            <a:r>
              <a:rPr lang="en-US" altLang="zh-CN" b="1" dirty="0" err="1"/>
              <a:t>i</a:t>
            </a:r>
            <a:r>
              <a:rPr lang="en-US" altLang="zh-CN" b="1" dirty="0"/>
              <a:t>].age, stud[</a:t>
            </a:r>
            <a:r>
              <a:rPr lang="en-US" altLang="zh-CN" b="1" dirty="0" err="1"/>
              <a:t>i</a:t>
            </a:r>
            <a:r>
              <a:rPr lang="en-US" altLang="zh-CN" b="1" dirty="0"/>
              <a:t>].</a:t>
            </a:r>
            <a:r>
              <a:rPr lang="en-US" altLang="zh-CN" b="1" dirty="0" err="1"/>
              <a:t>addr</a:t>
            </a:r>
            <a:r>
              <a:rPr lang="en-US" altLang="zh-CN" b="1" dirty="0"/>
              <a:t>);</a:t>
            </a:r>
          </a:p>
          <a:p>
            <a:pPr algn="just" eaLnBrk="1" hangingPunct="1"/>
            <a:r>
              <a:rPr lang="en-US" altLang="zh-CN" b="1" dirty="0"/>
              <a:t>    save(); </a:t>
            </a:r>
          </a:p>
          <a:p>
            <a:pPr algn="just" eaLnBrk="1" hangingPunct="1"/>
            <a:r>
              <a:rPr lang="en-US" altLang="zh-CN" b="1" dirty="0"/>
              <a:t>   print() ;</a:t>
            </a:r>
          </a:p>
          <a:p>
            <a:pPr algn="just" eaLnBrk="1" hangingPunct="1"/>
            <a:r>
              <a:rPr lang="en-US" altLang="zh-CN" b="1" dirty="0"/>
              <a:t>  }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648200" y="762000"/>
            <a:ext cx="3276600" cy="304698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b="1" dirty="0"/>
              <a:t>#</a:t>
            </a:r>
            <a:r>
              <a:rPr lang="en-US" altLang="zh-CN" b="1" dirty="0" err="1"/>
              <a:t>include"stdio.h</a:t>
            </a:r>
            <a:r>
              <a:rPr lang="en-US" altLang="zh-CN" b="1" dirty="0"/>
              <a:t>"</a:t>
            </a:r>
          </a:p>
          <a:p>
            <a:pPr algn="just" eaLnBrk="1" hangingPunct="1"/>
            <a:r>
              <a:rPr lang="en-US" altLang="zh-CN" b="1" dirty="0" smtClean="0"/>
              <a:t>#</a:t>
            </a:r>
            <a:r>
              <a:rPr lang="en-US" altLang="zh-CN" b="1" dirty="0"/>
              <a:t>define SIZE  10</a:t>
            </a:r>
          </a:p>
          <a:p>
            <a:pPr algn="just" eaLnBrk="1" hangingPunct="1"/>
            <a:r>
              <a:rPr lang="en-US" altLang="zh-CN" b="1" dirty="0" err="1" smtClean="0"/>
              <a:t>struct</a:t>
            </a:r>
            <a:r>
              <a:rPr lang="en-US" altLang="zh-CN" b="1" dirty="0" smtClean="0"/>
              <a:t> </a:t>
            </a:r>
            <a:r>
              <a:rPr lang="en-US" altLang="zh-CN" b="1" dirty="0" err="1"/>
              <a:t>student_type</a:t>
            </a:r>
            <a:endParaRPr lang="en-US" altLang="zh-CN" b="1" dirty="0"/>
          </a:p>
          <a:p>
            <a:pPr algn="just" eaLnBrk="1" hangingPunct="1"/>
            <a:r>
              <a:rPr lang="en-US" altLang="zh-CN" b="1" dirty="0" smtClean="0"/>
              <a:t>{     char </a:t>
            </a:r>
            <a:r>
              <a:rPr lang="en-US" altLang="zh-CN" b="1" dirty="0"/>
              <a:t>name[10];</a:t>
            </a:r>
          </a:p>
          <a:p>
            <a:pPr algn="just" eaLnBrk="1" hangingPunct="1"/>
            <a:r>
              <a:rPr lang="en-US" altLang="zh-CN" b="1" dirty="0"/>
              <a:t>       </a:t>
            </a:r>
            <a:r>
              <a:rPr lang="en-US" altLang="zh-CN" b="1" dirty="0" err="1"/>
              <a:t>int</a:t>
            </a:r>
            <a:r>
              <a:rPr lang="en-US" altLang="zh-CN" b="1" dirty="0"/>
              <a:t> </a:t>
            </a:r>
            <a:r>
              <a:rPr lang="en-US" altLang="zh-CN" b="1" dirty="0" err="1"/>
              <a:t>num</a:t>
            </a:r>
            <a:r>
              <a:rPr lang="en-US" altLang="zh-CN" b="1" dirty="0"/>
              <a:t>;</a:t>
            </a:r>
          </a:p>
          <a:p>
            <a:pPr algn="just" eaLnBrk="1" hangingPunct="1"/>
            <a:r>
              <a:rPr lang="en-US" altLang="zh-CN" b="1" dirty="0"/>
              <a:t>       </a:t>
            </a:r>
            <a:r>
              <a:rPr lang="en-US" altLang="zh-CN" b="1" dirty="0" err="1"/>
              <a:t>int</a:t>
            </a:r>
            <a:r>
              <a:rPr lang="en-US" altLang="zh-CN" b="1" dirty="0"/>
              <a:t> age;</a:t>
            </a:r>
          </a:p>
          <a:p>
            <a:pPr algn="just" eaLnBrk="1" hangingPunct="1"/>
            <a:r>
              <a:rPr lang="en-US" altLang="zh-CN" b="1" dirty="0"/>
              <a:t>       char </a:t>
            </a:r>
            <a:r>
              <a:rPr lang="en-US" altLang="zh-CN" b="1" dirty="0" err="1"/>
              <a:t>addr</a:t>
            </a:r>
            <a:r>
              <a:rPr lang="en-US" altLang="zh-CN" b="1" dirty="0"/>
              <a:t>[15];</a:t>
            </a:r>
          </a:p>
          <a:p>
            <a:pPr algn="just" eaLnBrk="1" hangingPunct="1"/>
            <a:r>
              <a:rPr lang="en-US" altLang="zh-CN" b="1" dirty="0"/>
              <a:t> </a:t>
            </a:r>
            <a:r>
              <a:rPr lang="en-US" altLang="zh-CN" b="1" dirty="0" smtClean="0"/>
              <a:t>}</a:t>
            </a:r>
            <a:r>
              <a:rPr lang="en-US" altLang="zh-CN" b="1" dirty="0"/>
              <a:t>stud[SIZE];</a:t>
            </a:r>
            <a:endParaRPr lang="en-US" altLang="zh-CN" dirty="0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983" y="3573016"/>
            <a:ext cx="4862513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 autoUpdateAnimBg="0"/>
      <p:bldP spid="21507" grpId="0" animBg="1" autoUpdateAnimBg="0"/>
      <p:bldP spid="21508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785652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FFFFFF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b="1" dirty="0"/>
              <a:t> void save()</a:t>
            </a:r>
          </a:p>
          <a:p>
            <a:pPr algn="just" eaLnBrk="1" hangingPunct="1"/>
            <a:r>
              <a:rPr lang="en-US" altLang="zh-CN" b="1" dirty="0"/>
              <a:t>  {FILE *</a:t>
            </a:r>
            <a:r>
              <a:rPr lang="en-US" altLang="zh-CN" b="1" dirty="0" err="1"/>
              <a:t>fp</a:t>
            </a:r>
            <a:r>
              <a:rPr lang="en-US" altLang="zh-CN" b="1" dirty="0"/>
              <a:t>;</a:t>
            </a:r>
          </a:p>
          <a:p>
            <a:pPr algn="just" eaLnBrk="1" hangingPunct="1"/>
            <a:r>
              <a:rPr lang="en-US" altLang="zh-CN" b="1" dirty="0"/>
              <a:t>   </a:t>
            </a:r>
            <a:r>
              <a:rPr lang="en-US" altLang="zh-CN" b="1" dirty="0" err="1"/>
              <a:t>int</a:t>
            </a:r>
            <a:r>
              <a:rPr lang="en-US" altLang="zh-CN" b="1" dirty="0"/>
              <a:t> </a:t>
            </a:r>
            <a:r>
              <a:rPr lang="en-US" altLang="zh-CN" b="1" dirty="0" err="1"/>
              <a:t>i</a:t>
            </a:r>
            <a:r>
              <a:rPr lang="en-US" altLang="zh-CN" b="1" dirty="0"/>
              <a:t>;</a:t>
            </a:r>
          </a:p>
          <a:p>
            <a:pPr algn="just" eaLnBrk="1" hangingPunct="1"/>
            <a:r>
              <a:rPr lang="en-US" altLang="zh-CN" b="1" dirty="0"/>
              <a:t>   if ((</a:t>
            </a:r>
            <a:r>
              <a:rPr lang="en-US" altLang="zh-CN" b="1" dirty="0" err="1"/>
              <a:t>fp</a:t>
            </a:r>
            <a:r>
              <a:rPr lang="en-US" altLang="zh-CN" b="1" dirty="0"/>
              <a:t>=</a:t>
            </a:r>
            <a:r>
              <a:rPr lang="en-US" altLang="zh-CN" b="1" dirty="0" err="1"/>
              <a:t>fopen</a:t>
            </a:r>
            <a:r>
              <a:rPr lang="en-US" altLang="zh-CN" b="1" dirty="0"/>
              <a:t>("</a:t>
            </a:r>
            <a:r>
              <a:rPr lang="en-US" altLang="zh-CN" b="1" dirty="0" err="1"/>
              <a:t>stu_list</a:t>
            </a:r>
            <a:r>
              <a:rPr lang="en-US" altLang="zh-CN" b="1" dirty="0"/>
              <a:t>", "</a:t>
            </a:r>
            <a:r>
              <a:rPr lang="en-US" altLang="zh-CN" b="1" dirty="0" err="1"/>
              <a:t>wb</a:t>
            </a:r>
            <a:r>
              <a:rPr lang="en-US" altLang="zh-CN" b="1" dirty="0"/>
              <a:t>"))==NULL)</a:t>
            </a:r>
          </a:p>
          <a:p>
            <a:pPr algn="just" eaLnBrk="1" hangingPunct="1"/>
            <a:r>
              <a:rPr lang="en-US" altLang="zh-CN" b="1" dirty="0"/>
              <a:t>      {</a:t>
            </a:r>
            <a:r>
              <a:rPr lang="en-US" altLang="zh-CN" b="1" dirty="0" err="1"/>
              <a:t>printf</a:t>
            </a:r>
            <a:r>
              <a:rPr lang="en-US" altLang="zh-CN" b="1" dirty="0"/>
              <a:t>("cannot open file\n");</a:t>
            </a:r>
          </a:p>
          <a:p>
            <a:pPr algn="just" eaLnBrk="1" hangingPunct="1"/>
            <a:r>
              <a:rPr lang="en-US" altLang="zh-CN" b="1" dirty="0"/>
              <a:t>      return; }</a:t>
            </a:r>
          </a:p>
          <a:p>
            <a:pPr algn="just" eaLnBrk="1" hangingPunct="1"/>
            <a:r>
              <a:rPr lang="en-US" altLang="zh-CN" b="1" dirty="0"/>
              <a:t>   for (</a:t>
            </a:r>
            <a:r>
              <a:rPr lang="en-US" altLang="zh-CN" b="1" dirty="0" err="1"/>
              <a:t>i</a:t>
            </a:r>
            <a:r>
              <a:rPr lang="en-US" altLang="zh-CN" b="1" dirty="0"/>
              <a:t>=0; </a:t>
            </a:r>
            <a:r>
              <a:rPr lang="en-US" altLang="zh-CN" b="1" dirty="0" err="1"/>
              <a:t>i</a:t>
            </a:r>
            <a:r>
              <a:rPr lang="en-US" altLang="zh-CN" b="1" dirty="0"/>
              <a:t>&lt;SIZE; </a:t>
            </a:r>
            <a:r>
              <a:rPr lang="en-US" altLang="zh-CN" b="1" dirty="0" err="1"/>
              <a:t>i</a:t>
            </a:r>
            <a:r>
              <a:rPr lang="en-US" altLang="zh-CN" b="1" dirty="0"/>
              <a:t>++)</a:t>
            </a:r>
          </a:p>
          <a:p>
            <a:pPr algn="just" eaLnBrk="1" hangingPunct="1"/>
            <a:r>
              <a:rPr lang="en-US" altLang="zh-CN" b="1" dirty="0"/>
              <a:t>      if (</a:t>
            </a:r>
            <a:r>
              <a:rPr lang="en-US" altLang="zh-CN" b="1" dirty="0" err="1"/>
              <a:t>fwrite</a:t>
            </a:r>
            <a:r>
              <a:rPr lang="en-US" altLang="zh-CN" b="1" dirty="0"/>
              <a:t>(&amp;stud[</a:t>
            </a:r>
            <a:r>
              <a:rPr lang="en-US" altLang="zh-CN" b="1" dirty="0" err="1"/>
              <a:t>i</a:t>
            </a:r>
            <a:r>
              <a:rPr lang="en-US" altLang="zh-CN" b="1" dirty="0"/>
              <a:t>], </a:t>
            </a:r>
            <a:r>
              <a:rPr lang="en-US" altLang="zh-CN" b="1" dirty="0" err="1"/>
              <a:t>sizeof</a:t>
            </a:r>
            <a:r>
              <a:rPr lang="en-US" altLang="zh-CN" b="1" dirty="0"/>
              <a:t>(</a:t>
            </a:r>
            <a:r>
              <a:rPr lang="en-US" altLang="zh-CN" b="1" dirty="0" err="1"/>
              <a:t>struct</a:t>
            </a:r>
            <a:r>
              <a:rPr lang="en-US" altLang="zh-CN" b="1" dirty="0"/>
              <a:t> </a:t>
            </a:r>
            <a:r>
              <a:rPr lang="en-US" altLang="zh-CN" b="1" dirty="0" err="1"/>
              <a:t>student_type</a:t>
            </a:r>
            <a:r>
              <a:rPr lang="en-US" altLang="zh-CN" b="1" dirty="0"/>
              <a:t>), 1, </a:t>
            </a:r>
            <a:r>
              <a:rPr lang="en-US" altLang="zh-CN" b="1" dirty="0" err="1"/>
              <a:t>fp</a:t>
            </a:r>
            <a:r>
              <a:rPr lang="en-US" altLang="zh-CN" b="1" dirty="0"/>
              <a:t>)!=1)</a:t>
            </a:r>
          </a:p>
          <a:p>
            <a:pPr algn="just" eaLnBrk="1" hangingPunct="1"/>
            <a:r>
              <a:rPr lang="en-US" altLang="zh-CN" b="1" dirty="0"/>
              <a:t>          </a:t>
            </a:r>
            <a:r>
              <a:rPr lang="en-US" altLang="zh-CN" b="1" dirty="0" err="1"/>
              <a:t>printf</a:t>
            </a:r>
            <a:r>
              <a:rPr lang="en-US" altLang="zh-CN" b="1" dirty="0"/>
              <a:t>("file write error\n");      </a:t>
            </a:r>
            <a:endParaRPr lang="en-US" altLang="zh-CN" b="1" dirty="0" smtClean="0"/>
          </a:p>
          <a:p>
            <a:pPr algn="just" eaLnBrk="1" hangingPunct="1"/>
            <a:r>
              <a:rPr lang="en-US" altLang="zh-CN" b="1" dirty="0" smtClean="0"/>
              <a:t>   </a:t>
            </a:r>
            <a:r>
              <a:rPr lang="en-US" altLang="zh-CN" b="1" dirty="0" err="1" smtClean="0"/>
              <a:t>fclose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fp</a:t>
            </a:r>
            <a:r>
              <a:rPr lang="en-US" altLang="zh-CN" b="1" dirty="0" smtClean="0"/>
              <a:t>);}</a:t>
            </a:r>
            <a:endParaRPr lang="en-US" altLang="zh-CN" dirty="0"/>
          </a:p>
        </p:txBody>
      </p:sp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0" y="3479800"/>
            <a:ext cx="9144000" cy="3416320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b="1" dirty="0"/>
              <a:t> void print(void)</a:t>
            </a:r>
          </a:p>
          <a:p>
            <a:pPr algn="just" eaLnBrk="1" hangingPunct="1"/>
            <a:r>
              <a:rPr lang="en-US" altLang="zh-CN" b="1" dirty="0"/>
              <a:t>     {</a:t>
            </a:r>
            <a:r>
              <a:rPr lang="en-US" altLang="zh-CN" b="1" dirty="0" err="1"/>
              <a:t>int</a:t>
            </a:r>
            <a:r>
              <a:rPr lang="en-US" altLang="zh-CN" b="1" dirty="0"/>
              <a:t> </a:t>
            </a:r>
            <a:r>
              <a:rPr lang="en-US" altLang="zh-CN" b="1" dirty="0" err="1"/>
              <a:t>i</a:t>
            </a:r>
            <a:r>
              <a:rPr lang="en-US" altLang="zh-CN" b="1" dirty="0"/>
              <a:t>;</a:t>
            </a:r>
          </a:p>
          <a:p>
            <a:pPr algn="just" eaLnBrk="1" hangingPunct="1"/>
            <a:r>
              <a:rPr lang="en-US" altLang="zh-CN" b="1" dirty="0"/>
              <a:t>      FILE *</a:t>
            </a:r>
            <a:r>
              <a:rPr lang="en-US" altLang="zh-CN" b="1" dirty="0" err="1"/>
              <a:t>fp</a:t>
            </a:r>
            <a:r>
              <a:rPr lang="en-US" altLang="zh-CN" b="1" dirty="0"/>
              <a:t>;</a:t>
            </a:r>
          </a:p>
          <a:p>
            <a:pPr algn="just" eaLnBrk="1" hangingPunct="1"/>
            <a:r>
              <a:rPr lang="en-US" altLang="zh-CN" b="1" dirty="0"/>
              <a:t>      </a:t>
            </a:r>
            <a:r>
              <a:rPr lang="en-US" altLang="zh-CN" b="1" dirty="0" err="1"/>
              <a:t>fp</a:t>
            </a:r>
            <a:r>
              <a:rPr lang="en-US" altLang="zh-CN" b="1" dirty="0"/>
              <a:t>=</a:t>
            </a:r>
            <a:r>
              <a:rPr lang="en-US" altLang="zh-CN" b="1" dirty="0" err="1"/>
              <a:t>fopen</a:t>
            </a:r>
            <a:r>
              <a:rPr lang="en-US" altLang="zh-CN" b="1" dirty="0"/>
              <a:t>("</a:t>
            </a:r>
            <a:r>
              <a:rPr lang="en-US" altLang="zh-CN" b="1" dirty="0" err="1"/>
              <a:t>stu_list</a:t>
            </a:r>
            <a:r>
              <a:rPr lang="en-US" altLang="zh-CN" b="1" dirty="0"/>
              <a:t>", "</a:t>
            </a:r>
            <a:r>
              <a:rPr lang="en-US" altLang="zh-CN" b="1" dirty="0" err="1"/>
              <a:t>rb</a:t>
            </a:r>
            <a:r>
              <a:rPr lang="en-US" altLang="zh-CN" b="1" dirty="0"/>
              <a:t>");</a:t>
            </a:r>
          </a:p>
          <a:p>
            <a:pPr algn="just" eaLnBrk="1" hangingPunct="1"/>
            <a:r>
              <a:rPr lang="en-US" altLang="zh-CN" b="1" dirty="0"/>
              <a:t>      for (</a:t>
            </a:r>
            <a:r>
              <a:rPr lang="en-US" altLang="zh-CN" b="1" dirty="0" err="1"/>
              <a:t>i</a:t>
            </a:r>
            <a:r>
              <a:rPr lang="en-US" altLang="zh-CN" b="1" dirty="0"/>
              <a:t>=0; </a:t>
            </a:r>
            <a:r>
              <a:rPr lang="en-US" altLang="zh-CN" b="1" dirty="0" err="1"/>
              <a:t>i</a:t>
            </a:r>
            <a:r>
              <a:rPr lang="en-US" altLang="zh-CN" b="1" dirty="0"/>
              <a:t>&lt;SIZE; </a:t>
            </a:r>
            <a:r>
              <a:rPr lang="en-US" altLang="zh-CN" b="1" dirty="0" err="1"/>
              <a:t>i</a:t>
            </a:r>
            <a:r>
              <a:rPr lang="en-US" altLang="zh-CN" b="1" dirty="0"/>
              <a:t>++)</a:t>
            </a:r>
          </a:p>
          <a:p>
            <a:pPr algn="just" eaLnBrk="1" hangingPunct="1"/>
            <a:r>
              <a:rPr lang="en-US" altLang="zh-CN" b="1" dirty="0"/>
              <a:t>         {</a:t>
            </a:r>
            <a:r>
              <a:rPr lang="en-US" altLang="zh-CN" b="1" dirty="0" err="1"/>
              <a:t>fread</a:t>
            </a:r>
            <a:r>
              <a:rPr lang="en-US" altLang="zh-CN" b="1" dirty="0"/>
              <a:t>(&amp;stud[</a:t>
            </a:r>
            <a:r>
              <a:rPr lang="en-US" altLang="zh-CN" b="1" dirty="0" err="1"/>
              <a:t>i</a:t>
            </a:r>
            <a:r>
              <a:rPr lang="en-US" altLang="zh-CN" b="1" dirty="0"/>
              <a:t>], </a:t>
            </a:r>
            <a:r>
              <a:rPr lang="en-US" altLang="zh-CN" b="1" dirty="0" err="1"/>
              <a:t>sizeof</a:t>
            </a:r>
            <a:r>
              <a:rPr lang="en-US" altLang="zh-CN" b="1" dirty="0"/>
              <a:t>(</a:t>
            </a:r>
            <a:r>
              <a:rPr lang="en-US" altLang="zh-CN" b="1" dirty="0" err="1"/>
              <a:t>struct</a:t>
            </a:r>
            <a:r>
              <a:rPr lang="en-US" altLang="zh-CN" b="1" dirty="0"/>
              <a:t> </a:t>
            </a:r>
            <a:r>
              <a:rPr lang="en-US" altLang="zh-CN" b="1" dirty="0" err="1"/>
              <a:t>student_type</a:t>
            </a:r>
            <a:r>
              <a:rPr lang="en-US" altLang="zh-CN" b="1" dirty="0"/>
              <a:t>), 1, </a:t>
            </a:r>
            <a:r>
              <a:rPr lang="en-US" altLang="zh-CN" b="1" dirty="0" err="1"/>
              <a:t>fp</a:t>
            </a:r>
            <a:r>
              <a:rPr lang="en-US" altLang="zh-CN" b="1" dirty="0"/>
              <a:t>);</a:t>
            </a:r>
          </a:p>
          <a:p>
            <a:pPr algn="just" eaLnBrk="1" hangingPunct="1"/>
            <a:r>
              <a:rPr lang="en-US" altLang="zh-CN" b="1" dirty="0"/>
              <a:t>          </a:t>
            </a:r>
            <a:r>
              <a:rPr lang="en-US" altLang="zh-CN" b="1" dirty="0" err="1"/>
              <a:t>printf</a:t>
            </a:r>
            <a:r>
              <a:rPr lang="en-US" altLang="zh-CN" b="1" dirty="0"/>
              <a:t>("%-10s %4d %4d %-15s\n", stud[</a:t>
            </a:r>
            <a:r>
              <a:rPr lang="en-US" altLang="zh-CN" b="1" dirty="0" err="1"/>
              <a:t>i</a:t>
            </a:r>
            <a:r>
              <a:rPr lang="en-US" altLang="zh-CN" b="1" dirty="0"/>
              <a:t>].name, stud[</a:t>
            </a:r>
            <a:r>
              <a:rPr lang="en-US" altLang="zh-CN" b="1" dirty="0" err="1"/>
              <a:t>i</a:t>
            </a:r>
            <a:r>
              <a:rPr lang="en-US" altLang="zh-CN" b="1" dirty="0"/>
              <a:t>].</a:t>
            </a:r>
            <a:r>
              <a:rPr lang="en-US" altLang="zh-CN" b="1" dirty="0" err="1"/>
              <a:t>num</a:t>
            </a:r>
            <a:r>
              <a:rPr lang="en-US" altLang="zh-CN" b="1" dirty="0"/>
              <a:t>, stud[</a:t>
            </a:r>
            <a:r>
              <a:rPr lang="en-US" altLang="zh-CN" b="1" dirty="0" err="1"/>
              <a:t>i</a:t>
            </a:r>
            <a:r>
              <a:rPr lang="en-US" altLang="zh-CN" b="1" dirty="0"/>
              <a:t>].age, stud[</a:t>
            </a:r>
            <a:r>
              <a:rPr lang="en-US" altLang="zh-CN" b="1" dirty="0" err="1"/>
              <a:t>i</a:t>
            </a:r>
            <a:r>
              <a:rPr lang="en-US" altLang="zh-CN" b="1" dirty="0"/>
              <a:t>].</a:t>
            </a:r>
            <a:r>
              <a:rPr lang="en-US" altLang="zh-CN" b="1" dirty="0" err="1"/>
              <a:t>addr</a:t>
            </a:r>
            <a:r>
              <a:rPr lang="en-US" altLang="zh-CN" b="1" dirty="0"/>
              <a:t>); }</a:t>
            </a:r>
          </a:p>
          <a:p>
            <a:pPr algn="just" eaLnBrk="1" hangingPunct="1"/>
            <a:r>
              <a:rPr lang="en-US" altLang="zh-CN" b="1" dirty="0"/>
              <a:t>      </a:t>
            </a:r>
            <a:r>
              <a:rPr lang="en-US" altLang="zh-CN" b="1" dirty="0" err="1" smtClean="0"/>
              <a:t>fclose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fp</a:t>
            </a:r>
            <a:r>
              <a:rPr lang="en-US" altLang="zh-CN" b="1" dirty="0" smtClean="0"/>
              <a:t>);}</a:t>
            </a:r>
            <a:endParaRPr lang="en-US" altLang="zh-CN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 autoUpdateAnimBg="0"/>
      <p:bldP spid="2253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11138"/>
            <a:ext cx="7772400" cy="914400"/>
          </a:xfrm>
          <a:solidFill>
            <a:srgbClr val="66FFFF"/>
          </a:solidFill>
        </p:spPr>
        <p:txBody>
          <a:bodyPr anchor="t"/>
          <a:lstStyle/>
          <a:p>
            <a:pPr eaLnBrk="1" hangingPunct="1"/>
            <a:r>
              <a:rPr lang="en-US" altLang="zh-CN" sz="4000" smtClean="0"/>
              <a:t>10.4 </a:t>
            </a:r>
            <a:r>
              <a:rPr lang="zh-CN" altLang="en-US" sz="4000" smtClean="0"/>
              <a:t>文件的定位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33400" y="1341438"/>
            <a:ext cx="8610600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b="1"/>
              <a:t>        </a:t>
            </a:r>
            <a:r>
              <a:rPr lang="zh-CN" altLang="en-US" b="1"/>
              <a:t>文件中有一个位置指针，指向当前读写的位置。如果顺序读写一个文件，每次读写一个字符，则读写完一个字符后，该位置指针自动移动指向下一个字符位置。如果想改变这样的规律，强制使位置指针指向其它指定的位置，可以用有关函数。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b="1">
                <a:cs typeface="Times New Roman" pitchFamily="18" charset="0"/>
              </a:rPr>
              <a:t>       </a:t>
            </a:r>
            <a:r>
              <a:rPr lang="en-US" altLang="zh-CN" sz="3200" b="1">
                <a:cs typeface="Times New Roman" pitchFamily="18" charset="0"/>
              </a:rPr>
              <a:t>1</a:t>
            </a:r>
            <a:r>
              <a:rPr lang="en-US" altLang="zh-CN" sz="3200" b="1"/>
              <a:t> . </a:t>
            </a:r>
            <a:r>
              <a:rPr lang="en-US" altLang="zh-CN" sz="3200" b="1">
                <a:cs typeface="Times New Roman" pitchFamily="18" charset="0"/>
              </a:rPr>
              <a:t> </a:t>
            </a:r>
            <a:r>
              <a:rPr lang="en-US" altLang="zh-CN" sz="3200" b="1"/>
              <a:t>rewind </a:t>
            </a:r>
            <a:r>
              <a:rPr lang="zh-CN" altLang="en-US" sz="3200" b="1"/>
              <a:t>函数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zh-CN" b="1"/>
              <a:t>        rewind</a:t>
            </a:r>
            <a:r>
              <a:rPr lang="zh-CN" altLang="en-US" b="1"/>
              <a:t>函数的作用是使位置指针重新回到文件的开头。此函数没有返回值。</a:t>
            </a:r>
          </a:p>
          <a:p>
            <a:pPr eaLnBrk="1" hangingPunct="1">
              <a:lnSpc>
                <a:spcPct val="150000"/>
              </a:lnSpc>
            </a:pPr>
            <a:endParaRPr lang="en-US" altLang="zh-CN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609600" y="1143000"/>
            <a:ext cx="8077200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#include&lt;stdio.h&gt;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void main()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{FILE *fp1, *fp2;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fp1=fopen("file1.c", "r");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fp2=fopen("file2.c", "w");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while (!feof(fp1)) putchar(getc(fp1));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rewind (fp1);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while(!feof(fp1)) putc(getc(fp1), fp2);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fclose(fp1); fclose(fp2);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b="1"/>
              <a:t> } 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228600" y="0"/>
            <a:ext cx="8610600" cy="830263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[</a:t>
            </a:r>
            <a:r>
              <a:rPr lang="zh-CN" altLang="en-US" b="1"/>
              <a:t>例</a:t>
            </a:r>
            <a:r>
              <a:rPr lang="en-US" altLang="zh-CN" b="1"/>
              <a:t>4]</a:t>
            </a:r>
            <a:r>
              <a:rPr lang="zh-CN" altLang="en-US" b="1"/>
              <a:t>有一个磁盘文件，第一次使它显示在屏幕上，第二次把它复制到另一个文件中。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15888"/>
            <a:ext cx="7772400" cy="722312"/>
          </a:xfrm>
          <a:solidFill>
            <a:srgbClr val="66FFFF"/>
          </a:solidFill>
        </p:spPr>
        <p:txBody>
          <a:bodyPr anchor="t"/>
          <a:lstStyle/>
          <a:p>
            <a:pPr eaLnBrk="1" hangingPunct="1"/>
            <a:r>
              <a:rPr lang="en-US" altLang="zh-CN" sz="3200" smtClean="0">
                <a:cs typeface="Times New Roman" pitchFamily="18" charset="0"/>
              </a:rPr>
              <a:t>2.  </a:t>
            </a:r>
            <a:r>
              <a:rPr lang="en-US" altLang="zh-CN" sz="3200" smtClean="0"/>
              <a:t>fseek</a:t>
            </a:r>
            <a:r>
              <a:rPr lang="zh-CN" altLang="en-US" sz="3200" smtClean="0"/>
              <a:t>函数和随机读写</a:t>
            </a:r>
            <a:endParaRPr lang="zh-CN" altLang="en-US" smtClean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0" y="914400"/>
            <a:ext cx="9144000" cy="822325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/>
              <a:t>        </a:t>
            </a:r>
            <a:r>
              <a:rPr lang="zh-CN" altLang="en-US" b="1"/>
              <a:t>对流式文件可以进行一条一条的顺序读写，也可以进行随机读写，即通过移动指针的位置，来读取所需数据。 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0" y="1905000"/>
            <a:ext cx="9144000" cy="46561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用</a:t>
            </a:r>
            <a:r>
              <a:rPr lang="en-US" altLang="zh-CN" b="1"/>
              <a:t>fseek</a:t>
            </a:r>
            <a:r>
              <a:rPr lang="zh-CN" altLang="en-US" b="1"/>
              <a:t>函数可以实现改变文件的指针。</a:t>
            </a:r>
            <a:r>
              <a:rPr lang="en-US" altLang="zh-CN" b="1"/>
              <a:t>fseek</a:t>
            </a:r>
            <a:r>
              <a:rPr lang="zh-CN" altLang="en-US" b="1"/>
              <a:t>函数的调用方式：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            </a:t>
            </a:r>
            <a:r>
              <a:rPr lang="en-US" altLang="zh-CN" b="1">
                <a:solidFill>
                  <a:srgbClr val="FF0000"/>
                </a:solidFill>
              </a:rPr>
              <a:t>fseek</a:t>
            </a:r>
            <a:r>
              <a:rPr lang="zh-CN" altLang="en-US" b="1">
                <a:solidFill>
                  <a:srgbClr val="FF0000"/>
                </a:solidFill>
              </a:rPr>
              <a:t>（文件指针，位移量，起始点）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起始点用</a:t>
            </a:r>
            <a:r>
              <a:rPr lang="en-US" altLang="zh-CN" b="1"/>
              <a:t>0</a:t>
            </a:r>
            <a:r>
              <a:rPr lang="zh-CN" altLang="en-US" b="1"/>
              <a:t>、</a:t>
            </a:r>
            <a:r>
              <a:rPr lang="en-US" altLang="zh-CN" b="1"/>
              <a:t>1</a:t>
            </a:r>
            <a:r>
              <a:rPr lang="zh-CN" altLang="en-US" b="1"/>
              <a:t>或</a:t>
            </a:r>
            <a:r>
              <a:rPr lang="en-US" altLang="zh-CN" b="1"/>
              <a:t>2</a:t>
            </a:r>
            <a:r>
              <a:rPr lang="zh-CN" altLang="en-US" b="1"/>
              <a:t>代替，</a:t>
            </a:r>
            <a:r>
              <a:rPr lang="en-US" altLang="zh-CN" b="1"/>
              <a:t>0</a:t>
            </a:r>
            <a:r>
              <a:rPr lang="zh-CN" altLang="en-US" b="1"/>
              <a:t>代表“文件开始”，</a:t>
            </a:r>
            <a:r>
              <a:rPr lang="en-US" altLang="zh-CN" b="1"/>
              <a:t>1</a:t>
            </a:r>
            <a:r>
              <a:rPr lang="zh-CN" altLang="en-US" b="1"/>
              <a:t>代表“当前位置”，</a:t>
            </a:r>
            <a:r>
              <a:rPr lang="en-US" altLang="zh-CN" b="1"/>
              <a:t>2</a:t>
            </a:r>
            <a:r>
              <a:rPr lang="zh-CN" altLang="en-US" b="1"/>
              <a:t>代表“文件末尾”。</a:t>
            </a:r>
            <a:r>
              <a:rPr lang="en-US" altLang="zh-CN" b="1"/>
              <a:t>ANSI C</a:t>
            </a:r>
            <a:r>
              <a:rPr lang="zh-CN" altLang="en-US" b="1"/>
              <a:t>标准指定以下的名字：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起始点			名字			用数字代表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文件开始			</a:t>
            </a:r>
            <a:r>
              <a:rPr lang="en-US" altLang="zh-CN" b="1"/>
              <a:t>SEEK_SET		0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文件当前位置		</a:t>
            </a:r>
            <a:r>
              <a:rPr lang="en-US" altLang="zh-CN" b="1"/>
              <a:t>SEEK_CUR		1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文件末尾			</a:t>
            </a:r>
            <a:r>
              <a:rPr lang="en-US" altLang="zh-CN" b="1"/>
              <a:t>SEEK_END		2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位移量是从当前位置向下移动的字节数，一般要求是</a:t>
            </a:r>
            <a:r>
              <a:rPr lang="en-US" altLang="zh-CN" b="1"/>
              <a:t>long</a:t>
            </a:r>
            <a:r>
              <a:rPr lang="zh-CN" altLang="en-US" b="1"/>
              <a:t>型数据。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457200" y="838200"/>
            <a:ext cx="8382000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sz="3200" b="1"/>
              <a:t>fseek</a:t>
            </a:r>
            <a:r>
              <a:rPr lang="zh-CN" altLang="en-US" sz="3200" b="1"/>
              <a:t>函数一般用于二进制文件，因为文本文件要发生字符转换，计算位置时往往会发生混乱。例如：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sz="3200" b="1"/>
              <a:t>fseek(fp, 100L, 0);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sz="3200" b="1"/>
              <a:t>fseek(fp, 50L, 1);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sz="3200" b="1"/>
              <a:t>fseek(fp, -10L, 2);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sz="3200" b="1"/>
              <a:t>利用</a:t>
            </a:r>
            <a:r>
              <a:rPr lang="en-US" altLang="zh-CN" sz="3200" b="1"/>
              <a:t>fseek</a:t>
            </a:r>
            <a:r>
              <a:rPr lang="zh-CN" altLang="en-US" sz="3200" b="1"/>
              <a:t>函数就可以实现文件的随机读写。</a:t>
            </a:r>
          </a:p>
          <a:p>
            <a:pPr eaLnBrk="1" hangingPunct="1">
              <a:spcBef>
                <a:spcPct val="50000"/>
              </a:spcBef>
            </a:pPr>
            <a:endParaRPr lang="en-US" altLang="zh-CN" sz="32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主要内容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10.1 </a:t>
            </a:r>
            <a:r>
              <a:rPr lang="zh-CN" altLang="en-US" dirty="0" smtClean="0"/>
              <a:t>文件概述</a:t>
            </a:r>
          </a:p>
          <a:p>
            <a:r>
              <a:rPr lang="en-US" altLang="zh-CN" dirty="0" smtClean="0"/>
              <a:t>10.2 </a:t>
            </a:r>
            <a:r>
              <a:rPr lang="zh-CN" altLang="en-US" dirty="0" smtClean="0"/>
              <a:t>文件的打开与关闭</a:t>
            </a:r>
          </a:p>
          <a:p>
            <a:r>
              <a:rPr lang="en-US" altLang="zh-CN" dirty="0" smtClean="0"/>
              <a:t>10.3 </a:t>
            </a:r>
            <a:r>
              <a:rPr lang="zh-CN" altLang="en-US" dirty="0" smtClean="0"/>
              <a:t>文件的读写操作</a:t>
            </a:r>
          </a:p>
          <a:p>
            <a:r>
              <a:rPr lang="en-US" altLang="zh-CN" dirty="0" smtClean="0"/>
              <a:t>10.4 </a:t>
            </a:r>
            <a:r>
              <a:rPr lang="zh-CN" altLang="en-US" dirty="0" smtClean="0"/>
              <a:t>文件的定位</a:t>
            </a:r>
          </a:p>
        </p:txBody>
      </p:sp>
    </p:spTree>
    <p:extLst>
      <p:ext uri="{BB962C8B-B14F-4D97-AF65-F5344CB8AC3E}">
        <p14:creationId xmlns:p14="http://schemas.microsoft.com/office/powerpoint/2010/main" val="3108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026"/>
          <p:cNvSpPr txBox="1">
            <a:spLocks noChangeArrowheads="1"/>
          </p:cNvSpPr>
          <p:nvPr/>
        </p:nvSpPr>
        <p:spPr bwMode="auto">
          <a:xfrm>
            <a:off x="0" y="0"/>
            <a:ext cx="9144000" cy="5751513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[</a:t>
            </a:r>
            <a:r>
              <a:rPr lang="zh-CN" altLang="en-US" b="1"/>
              <a:t>例</a:t>
            </a:r>
            <a:r>
              <a:rPr lang="en-US" altLang="zh-CN" b="1"/>
              <a:t>5] </a:t>
            </a:r>
            <a:r>
              <a:rPr lang="zh-CN" altLang="en-US" b="1"/>
              <a:t>在磁盘文件上存有</a:t>
            </a:r>
            <a:r>
              <a:rPr lang="en-US" altLang="zh-CN" b="1"/>
              <a:t>10</a:t>
            </a:r>
            <a:r>
              <a:rPr lang="zh-CN" altLang="en-US" b="1"/>
              <a:t>个学生的数据。要求将第</a:t>
            </a:r>
            <a:r>
              <a:rPr lang="en-US" altLang="zh-CN" b="1"/>
              <a:t>1</a:t>
            </a:r>
            <a:r>
              <a:rPr lang="zh-CN" altLang="en-US" b="1"/>
              <a:t>、</a:t>
            </a:r>
            <a:r>
              <a:rPr lang="en-US" altLang="zh-CN" b="1"/>
              <a:t>3</a:t>
            </a:r>
            <a:r>
              <a:rPr lang="zh-CN" altLang="en-US" b="1"/>
              <a:t>、</a:t>
            </a:r>
            <a:r>
              <a:rPr lang="en-US" altLang="zh-CN" b="1"/>
              <a:t>5</a:t>
            </a:r>
            <a:r>
              <a:rPr lang="zh-CN" altLang="en-US" b="1"/>
              <a:t>、</a:t>
            </a:r>
            <a:r>
              <a:rPr lang="en-US" altLang="zh-CN" b="1"/>
              <a:t>7</a:t>
            </a:r>
            <a:r>
              <a:rPr lang="zh-CN" altLang="en-US" b="1"/>
              <a:t>、</a:t>
            </a:r>
            <a:r>
              <a:rPr lang="en-US" altLang="zh-CN" b="1"/>
              <a:t>9</a:t>
            </a:r>
            <a:r>
              <a:rPr lang="zh-CN" altLang="en-US" b="1"/>
              <a:t>个学生数据输入计算机，并在屏幕上显示出来。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  </a:t>
            </a:r>
            <a:r>
              <a:rPr lang="en-US" altLang="zh-CN" b="1"/>
              <a:t>#include"stdio.h"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#include"stdlib.h"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struct student_type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{char name[10];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 int num;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 int age;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 char sex;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 }stud[10];</a:t>
            </a:r>
          </a:p>
          <a:p>
            <a:pPr algn="just" eaLnBrk="1" hangingPunct="1">
              <a:spcBef>
                <a:spcPct val="50000"/>
              </a:spcBef>
            </a:pPr>
            <a:endParaRPr lang="en-US" altLang="zh-CN" b="1"/>
          </a:p>
        </p:txBody>
      </p:sp>
      <p:sp>
        <p:nvSpPr>
          <p:cNvPr id="35843" name="Text Box 1027"/>
          <p:cNvSpPr txBox="1">
            <a:spLocks noChangeArrowheads="1"/>
          </p:cNvSpPr>
          <p:nvPr/>
        </p:nvSpPr>
        <p:spPr bwMode="auto">
          <a:xfrm>
            <a:off x="381000" y="0"/>
            <a:ext cx="8763000" cy="6627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void main()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{ int i;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FILE *fp;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if ((fp=fopen("stud_dat", "rb"))==NULL)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{printf("cannot open file\n");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 exit(0);}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for (i=0; i&lt;10; i+=2)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 {fseek(fp, i*sizeof(struct student_type), 0);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  fread (&amp;stud[i], sizeof(struct student_type), 1, fp);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  printf("%s %d %d %c\n", stud[i].name, stud[i].num, 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                                                  stud[i].age, stud[i].sex);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  }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   fclose(fp);</a:t>
            </a:r>
          </a:p>
          <a:p>
            <a:pPr algn="just" eaLnBrk="1" hangingPunct="1">
              <a:spcBef>
                <a:spcPct val="30000"/>
              </a:spcBef>
            </a:pPr>
            <a:r>
              <a:rPr lang="en-US" altLang="zh-CN" b="1"/>
              <a:t> 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 autoUpdateAnimBg="0"/>
      <p:bldP spid="35843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838200"/>
          </a:xfrm>
          <a:solidFill>
            <a:srgbClr val="66FFFF"/>
          </a:solidFill>
        </p:spPr>
        <p:txBody>
          <a:bodyPr anchor="t"/>
          <a:lstStyle/>
          <a:p>
            <a:pPr eaLnBrk="1" hangingPunct="1"/>
            <a:r>
              <a:rPr lang="en-US" altLang="zh-CN" sz="2400" b="1" smtClean="0">
                <a:solidFill>
                  <a:schemeClr val="tx1"/>
                </a:solidFill>
              </a:rPr>
              <a:t> </a:t>
            </a:r>
            <a:r>
              <a:rPr lang="en-US" altLang="zh-CN" sz="3200" b="1" smtClean="0">
                <a:solidFill>
                  <a:schemeClr val="tx1"/>
                </a:solidFill>
              </a:rPr>
              <a:t>3.   ftell</a:t>
            </a:r>
            <a:r>
              <a:rPr lang="zh-CN" altLang="en-US" sz="3200" b="1" smtClean="0">
                <a:solidFill>
                  <a:schemeClr val="tx1"/>
                </a:solidFill>
              </a:rPr>
              <a:t>函数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8229600" cy="435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45000"/>
              </a:lnSpc>
              <a:spcBef>
                <a:spcPct val="50000"/>
              </a:spcBef>
            </a:pPr>
            <a:r>
              <a:rPr lang="en-US" altLang="zh-CN" b="1"/>
              <a:t>         ftell</a:t>
            </a:r>
            <a:r>
              <a:rPr lang="zh-CN" altLang="en-US" b="1"/>
              <a:t>函数的作用是得到流式文件中的当前位置，用相对于文件开头的位移量表示。由于文件中的位置指针经常移动，人们往往不容易辨清其当前位置。如果</a:t>
            </a:r>
            <a:r>
              <a:rPr lang="en-US" altLang="zh-CN" b="1"/>
              <a:t>ftell</a:t>
            </a:r>
            <a:r>
              <a:rPr lang="zh-CN" altLang="en-US" b="1"/>
              <a:t>返回</a:t>
            </a:r>
            <a:r>
              <a:rPr lang="en-US" altLang="zh-CN" b="1"/>
              <a:t>-1L</a:t>
            </a:r>
            <a:r>
              <a:rPr lang="zh-CN" altLang="en-US" b="1"/>
              <a:t>，表示出错。例如：</a:t>
            </a:r>
          </a:p>
          <a:p>
            <a:pPr algn="just" eaLnBrk="1" hangingPunct="1">
              <a:lnSpc>
                <a:spcPct val="145000"/>
              </a:lnSpc>
              <a:spcBef>
                <a:spcPct val="50000"/>
              </a:spcBef>
            </a:pPr>
            <a:r>
              <a:rPr lang="en-US" altLang="zh-CN" b="1"/>
              <a:t>	i=ftell(fp);</a:t>
            </a:r>
          </a:p>
          <a:p>
            <a:pPr algn="just" eaLnBrk="1" hangingPunct="1">
              <a:lnSpc>
                <a:spcPct val="145000"/>
              </a:lnSpc>
              <a:spcBef>
                <a:spcPct val="50000"/>
              </a:spcBef>
            </a:pPr>
            <a:r>
              <a:rPr lang="en-US" altLang="zh-CN" b="1"/>
              <a:t>	if (i==-1L)  printf(“error\n”);</a:t>
            </a:r>
          </a:p>
          <a:p>
            <a:pPr eaLnBrk="1" hangingPunct="1">
              <a:lnSpc>
                <a:spcPct val="145000"/>
              </a:lnSpc>
              <a:spcBef>
                <a:spcPct val="50000"/>
              </a:spcBef>
            </a:pPr>
            <a:endParaRPr lang="en-US" altLang="zh-CN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15888"/>
            <a:ext cx="7772400" cy="838200"/>
          </a:xfrm>
          <a:solidFill>
            <a:srgbClr val="66FFFF"/>
          </a:solidFill>
        </p:spPr>
        <p:txBody>
          <a:bodyPr anchor="t"/>
          <a:lstStyle/>
          <a:p>
            <a:pPr eaLnBrk="1" hangingPunct="1"/>
            <a:r>
              <a:rPr lang="en-US" altLang="zh-CN" sz="3200" b="1" smtClean="0">
                <a:solidFill>
                  <a:schemeClr val="tx1"/>
                </a:solidFill>
              </a:rPr>
              <a:t>10.5 </a:t>
            </a:r>
            <a:r>
              <a:rPr lang="zh-CN" altLang="en-US" sz="3200" b="1" smtClean="0">
                <a:solidFill>
                  <a:schemeClr val="tx1"/>
                </a:solidFill>
              </a:rPr>
              <a:t>出错检查</a:t>
            </a: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52400" y="1066800"/>
            <a:ext cx="8763000" cy="53133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en-US" altLang="zh-CN" b="1"/>
              <a:t>    C</a:t>
            </a:r>
            <a:r>
              <a:rPr lang="zh-CN" altLang="en-US" b="1"/>
              <a:t>标准提供一些检查输入输出函数调用中的错误。</a:t>
            </a:r>
          </a:p>
          <a:p>
            <a:pPr algn="just" eaLnBrk="1" hangingPunct="1">
              <a:lnSpc>
                <a:spcPct val="130000"/>
              </a:lnSpc>
            </a:pPr>
            <a:r>
              <a:rPr lang="zh-CN" altLang="en-US" b="1"/>
              <a:t>               </a:t>
            </a:r>
            <a:r>
              <a:rPr lang="en-US" altLang="zh-CN" b="1"/>
              <a:t>1.</a:t>
            </a:r>
            <a:r>
              <a:rPr lang="en-US" altLang="zh-CN" b="1">
                <a:cs typeface="Times New Roman" pitchFamily="18" charset="0"/>
              </a:rPr>
              <a:t>   </a:t>
            </a:r>
            <a:r>
              <a:rPr lang="en-US" altLang="zh-CN" b="1"/>
              <a:t>ferror</a:t>
            </a:r>
            <a:r>
              <a:rPr lang="zh-CN" altLang="en-US" b="1"/>
              <a:t>函数</a:t>
            </a:r>
          </a:p>
          <a:p>
            <a:pPr algn="just" eaLnBrk="1" hangingPunct="1">
              <a:lnSpc>
                <a:spcPct val="130000"/>
              </a:lnSpc>
            </a:pPr>
            <a:r>
              <a:rPr lang="zh-CN" altLang="en-US" b="1"/>
              <a:t>        在调用各种输入输出函数（如</a:t>
            </a:r>
            <a:r>
              <a:rPr lang="en-US" altLang="zh-CN" b="1"/>
              <a:t>putc</a:t>
            </a:r>
            <a:r>
              <a:rPr lang="zh-CN" altLang="en-US" b="1"/>
              <a:t>、</a:t>
            </a:r>
            <a:r>
              <a:rPr lang="en-US" altLang="zh-CN" b="1"/>
              <a:t>getc</a:t>
            </a:r>
            <a:r>
              <a:rPr lang="zh-CN" altLang="en-US" b="1"/>
              <a:t>、</a:t>
            </a:r>
            <a:r>
              <a:rPr lang="en-US" altLang="zh-CN" b="1"/>
              <a:t>fread</a:t>
            </a:r>
            <a:r>
              <a:rPr lang="zh-CN" altLang="en-US" b="1"/>
              <a:t>、</a:t>
            </a:r>
            <a:r>
              <a:rPr lang="en-US" altLang="zh-CN" b="1"/>
              <a:t>fwrite</a:t>
            </a:r>
            <a:r>
              <a:rPr lang="zh-CN" altLang="en-US" b="1"/>
              <a:t>等）时，如果出现错误，除了函数返回值有反映外，还可以用</a:t>
            </a:r>
            <a:r>
              <a:rPr lang="en-US" altLang="zh-CN" b="1"/>
              <a:t>ferror</a:t>
            </a:r>
            <a:r>
              <a:rPr lang="zh-CN" altLang="en-US" b="1"/>
              <a:t>函数检查。它的一般调用形式：</a:t>
            </a:r>
          </a:p>
          <a:p>
            <a:pPr algn="just" eaLnBrk="1" hangingPunct="1">
              <a:lnSpc>
                <a:spcPct val="130000"/>
              </a:lnSpc>
            </a:pPr>
            <a:r>
              <a:rPr lang="zh-CN" altLang="en-US" b="1"/>
              <a:t>        </a:t>
            </a:r>
            <a:r>
              <a:rPr lang="en-US" altLang="zh-CN" b="1">
                <a:solidFill>
                  <a:srgbClr val="3333FF"/>
                </a:solidFill>
              </a:rPr>
              <a:t>ferror(fp);</a:t>
            </a:r>
          </a:p>
          <a:p>
            <a:pPr algn="just" eaLnBrk="1" hangingPunct="1">
              <a:lnSpc>
                <a:spcPct val="130000"/>
              </a:lnSpc>
            </a:pPr>
            <a:r>
              <a:rPr lang="en-US" altLang="zh-CN" b="1"/>
              <a:t>         </a:t>
            </a:r>
            <a:r>
              <a:rPr lang="zh-CN" altLang="en-US" b="1"/>
              <a:t>如果</a:t>
            </a:r>
            <a:r>
              <a:rPr lang="en-US" altLang="zh-CN" b="1"/>
              <a:t>ferror</a:t>
            </a:r>
            <a:r>
              <a:rPr lang="zh-CN" altLang="en-US" b="1"/>
              <a:t>返回</a:t>
            </a:r>
            <a:r>
              <a:rPr lang="en-US" altLang="zh-CN" b="1"/>
              <a:t>0</a:t>
            </a:r>
            <a:r>
              <a:rPr lang="zh-CN" altLang="en-US" b="1"/>
              <a:t>（假），表示未出错。如果返回一个非</a:t>
            </a:r>
            <a:r>
              <a:rPr lang="en-US" altLang="zh-CN" b="1"/>
              <a:t>0</a:t>
            </a:r>
            <a:r>
              <a:rPr lang="zh-CN" altLang="en-US" b="1"/>
              <a:t>值，表示出错。应当注意，对同一个文件每次调用输入输出函数，均产生一个新的</a:t>
            </a:r>
            <a:r>
              <a:rPr lang="en-US" altLang="zh-CN" b="1"/>
              <a:t>ferror</a:t>
            </a:r>
            <a:r>
              <a:rPr lang="zh-CN" altLang="en-US" b="1"/>
              <a:t>数值，因此，应当在调用一个输入输出函数后立即检查，</a:t>
            </a:r>
            <a:r>
              <a:rPr lang="en-US" altLang="zh-CN" b="1"/>
              <a:t>ferror</a:t>
            </a:r>
            <a:r>
              <a:rPr lang="zh-CN" altLang="en-US" b="1"/>
              <a:t>函数的值，否则信息会丢失。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b="1"/>
              <a:t>         </a:t>
            </a:r>
            <a:r>
              <a:rPr lang="zh-CN" altLang="en-US" b="1">
                <a:solidFill>
                  <a:srgbClr val="FF0000"/>
                </a:solidFill>
              </a:rPr>
              <a:t>在执行</a:t>
            </a:r>
            <a:r>
              <a:rPr lang="en-US" altLang="zh-CN" b="1">
                <a:solidFill>
                  <a:srgbClr val="FF0000"/>
                </a:solidFill>
              </a:rPr>
              <a:t>fopen</a:t>
            </a:r>
            <a:r>
              <a:rPr lang="zh-CN" altLang="en-US" b="1">
                <a:solidFill>
                  <a:srgbClr val="FF0000"/>
                </a:solidFill>
              </a:rPr>
              <a:t>函数时，</a:t>
            </a:r>
            <a:r>
              <a:rPr lang="en-US" altLang="zh-CN" b="1">
                <a:solidFill>
                  <a:srgbClr val="FF0000"/>
                </a:solidFill>
              </a:rPr>
              <a:t>ferror</a:t>
            </a:r>
            <a:r>
              <a:rPr lang="zh-CN" altLang="en-US" b="1">
                <a:solidFill>
                  <a:srgbClr val="FF0000"/>
                </a:solidFill>
              </a:rPr>
              <a:t>函数的初值自动置为为</a:t>
            </a:r>
            <a:r>
              <a:rPr lang="en-US" altLang="zh-CN" b="1">
                <a:solidFill>
                  <a:srgbClr val="FF0000"/>
                </a:solidFill>
              </a:rPr>
              <a:t>0</a:t>
            </a:r>
            <a:r>
              <a:rPr lang="zh-CN" altLang="en-US" b="1">
                <a:solidFill>
                  <a:srgbClr val="FF0000"/>
                </a:solidFill>
              </a:rPr>
              <a:t>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533400" y="569913"/>
            <a:ext cx="8610600" cy="543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40000"/>
              </a:lnSpc>
              <a:spcBef>
                <a:spcPct val="50000"/>
              </a:spcBef>
            </a:pPr>
            <a:r>
              <a:rPr lang="en-US" altLang="zh-CN" sz="3200" b="1" dirty="0"/>
              <a:t>2. </a:t>
            </a:r>
            <a:r>
              <a:rPr lang="en-US" altLang="zh-CN" sz="3200" b="1" dirty="0" err="1"/>
              <a:t>clearerr</a:t>
            </a:r>
            <a:r>
              <a:rPr lang="zh-CN" altLang="en-US" sz="3200" b="1" dirty="0"/>
              <a:t>函数</a:t>
            </a:r>
            <a:endParaRPr lang="en-US" altLang="zh-CN" sz="3200" b="1" dirty="0"/>
          </a:p>
          <a:p>
            <a:pPr algn="just" eaLnBrk="1" hangingPunct="1"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b="1" dirty="0"/>
              <a:t>      它的作用是使文件错误标志和文件结束标志置为</a:t>
            </a:r>
            <a:r>
              <a:rPr lang="en-US" altLang="zh-CN" sz="2800" b="1" dirty="0"/>
              <a:t>0</a:t>
            </a:r>
            <a:r>
              <a:rPr lang="zh-CN" altLang="en-US" sz="2800" b="1" dirty="0"/>
              <a:t>。假设在调用一个输入输出函数时出现错误，</a:t>
            </a:r>
            <a:r>
              <a:rPr lang="en-US" altLang="zh-CN" sz="2800" b="1" dirty="0" err="1"/>
              <a:t>ferror</a:t>
            </a:r>
            <a:r>
              <a:rPr lang="zh-CN" altLang="en-US" sz="2800" b="1" dirty="0"/>
              <a:t>函数值为一个非</a:t>
            </a:r>
            <a:r>
              <a:rPr lang="en-US" altLang="zh-CN" sz="2800" b="1" dirty="0"/>
              <a:t>0</a:t>
            </a:r>
            <a:r>
              <a:rPr lang="zh-CN" altLang="en-US" sz="2800" b="1" dirty="0"/>
              <a:t>值。在调用</a:t>
            </a:r>
            <a:r>
              <a:rPr lang="en-US" altLang="zh-CN" sz="2800" b="1" dirty="0" err="1"/>
              <a:t>clearerr</a:t>
            </a:r>
            <a:r>
              <a:rPr lang="en-US" altLang="zh-CN" sz="2800" b="1" dirty="0"/>
              <a:t>(</a:t>
            </a:r>
            <a:r>
              <a:rPr lang="en-US" altLang="zh-CN" sz="2800" b="1" dirty="0" err="1"/>
              <a:t>fp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后，</a:t>
            </a:r>
            <a:r>
              <a:rPr lang="en-US" altLang="zh-CN" sz="2800" b="1" dirty="0" err="1"/>
              <a:t>ferror</a:t>
            </a:r>
            <a:r>
              <a:rPr lang="en-US" altLang="zh-CN" sz="2800" b="1" dirty="0"/>
              <a:t>(</a:t>
            </a:r>
            <a:r>
              <a:rPr lang="en-US" altLang="zh-CN" sz="2800" b="1" dirty="0" err="1"/>
              <a:t>fp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的值变成</a:t>
            </a:r>
            <a:r>
              <a:rPr lang="en-US" altLang="zh-CN" sz="2800" b="1" dirty="0"/>
              <a:t>0</a:t>
            </a:r>
            <a:r>
              <a:rPr lang="zh-CN" altLang="en-US" sz="2800" b="1" dirty="0"/>
              <a:t>。</a:t>
            </a:r>
          </a:p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b="1" dirty="0"/>
              <a:t>        只要出现错误标志，就一直保留，直到对同一文件调用</a:t>
            </a:r>
            <a:r>
              <a:rPr lang="en-US" altLang="zh-CN" sz="2800" b="1" dirty="0" err="1"/>
              <a:t>clearerr</a:t>
            </a:r>
            <a:r>
              <a:rPr lang="zh-CN" altLang="en-US" sz="2800" b="1" dirty="0"/>
              <a:t>函数或</a:t>
            </a:r>
            <a:r>
              <a:rPr lang="en-US" altLang="zh-CN" sz="2800" b="1" dirty="0"/>
              <a:t>rewind</a:t>
            </a:r>
            <a:r>
              <a:rPr lang="zh-CN" altLang="en-US" sz="2800" b="1" dirty="0"/>
              <a:t>函数，或任何其它一个输入输出函数。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2920603" y="2865264"/>
            <a:ext cx="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2920603" y="2941464"/>
            <a:ext cx="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920603" y="2865264"/>
            <a:ext cx="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827088" y="1700213"/>
            <a:ext cx="7632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>
              <a:lnSpc>
                <a:spcPct val="50000"/>
              </a:lnSpc>
              <a:spcBef>
                <a:spcPct val="50000"/>
              </a:spcBef>
            </a:pPr>
            <a:endParaRPr lang="zh-CN" altLang="zh-CN" sz="2400" b="0">
              <a:solidFill>
                <a:schemeClr val="tx2"/>
              </a:solidFill>
              <a:latin typeface="宋体" pitchFamily="2" charset="-122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115616" y="2204864"/>
            <a:ext cx="6265862" cy="168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30000"/>
              </a:lnSpc>
              <a:buFont typeface="Arial" pitchFamily="34" charset="0"/>
              <a:buNone/>
              <a:defRPr/>
            </a:pPr>
            <a:r>
              <a:rPr lang="zh-CN" alt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文本文件(.</a:t>
            </a:r>
            <a:r>
              <a:rPr lang="zh-CN" alt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txt</a:t>
            </a:r>
            <a:r>
              <a:rPr lang="zh-CN" alt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):</a:t>
            </a:r>
          </a:p>
          <a:p>
            <a:pPr eaLnBrk="0" hangingPunct="0">
              <a:lnSpc>
                <a:spcPct val="110000"/>
              </a:lnSpc>
              <a:buFont typeface="Arial" pitchFamily="34" charset="0"/>
              <a:buNone/>
              <a:defRPr/>
            </a:pPr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又称ASCII文件，以对应字符ASCII码值进行存储。</a:t>
            </a:r>
            <a:endParaRPr lang="zh-CN" altLang="en-US" sz="2800" dirty="0">
              <a:solidFill>
                <a:srgbClr val="08080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/>
        </p:nvSpPr>
        <p:spPr bwMode="auto">
          <a:xfrm>
            <a:off x="-828600" y="477862"/>
            <a:ext cx="8352928" cy="115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zh-CN" altLang="en-US" sz="4000" dirty="0">
                <a:solidFill>
                  <a:srgbClr val="00367C"/>
                </a:solidFill>
                <a:latin typeface="方正姚体" pitchFamily="2" charset="-122"/>
                <a:ea typeface="方正姚体" pitchFamily="2" charset="-122"/>
                <a:sym typeface="Arial" charset="0"/>
              </a:rPr>
              <a:t>               </a:t>
            </a:r>
            <a:r>
              <a:rPr lang="zh-CN" altLang="en-US" sz="4000" dirty="0" smtClean="0">
                <a:solidFill>
                  <a:srgbClr val="003399"/>
                </a:solidFill>
                <a:latin typeface="仿宋_GB2312" panose="02010609030101010101" pitchFamily="49" charset="-122"/>
                <a:ea typeface="仿宋_GB2312" panose="02010609030101010101" pitchFamily="49" charset="-122"/>
                <a:sym typeface="Arial" charset="0"/>
              </a:rPr>
              <a:t>1</a:t>
            </a:r>
            <a:r>
              <a:rPr lang="en-US" altLang="zh-CN" sz="4000" dirty="0" smtClean="0">
                <a:solidFill>
                  <a:srgbClr val="003399"/>
                </a:solidFill>
                <a:latin typeface="仿宋_GB2312" panose="02010609030101010101" pitchFamily="49" charset="-122"/>
                <a:ea typeface="仿宋_GB2312" panose="02010609030101010101" pitchFamily="49" charset="-122"/>
                <a:sym typeface="Arial" charset="0"/>
              </a:rPr>
              <a:t>.</a:t>
            </a:r>
            <a:r>
              <a:rPr lang="zh-CN" altLang="en-US" sz="4000" dirty="0" smtClean="0">
                <a:solidFill>
                  <a:srgbClr val="003399"/>
                </a:solidFill>
                <a:latin typeface="仿宋_GB2312" panose="02010609030101010101" pitchFamily="49" charset="-122"/>
                <a:ea typeface="仿宋_GB2312" panose="02010609030101010101" pitchFamily="49" charset="-122"/>
                <a:sym typeface="Arial" charset="0"/>
              </a:rPr>
              <a:t>文件</a:t>
            </a:r>
            <a:r>
              <a:rPr lang="zh-CN" altLang="en-US" sz="4000" dirty="0">
                <a:solidFill>
                  <a:srgbClr val="003399"/>
                </a:solidFill>
                <a:latin typeface="仿宋_GB2312" panose="02010609030101010101" pitchFamily="49" charset="-122"/>
                <a:ea typeface="仿宋_GB2312" panose="02010609030101010101" pitchFamily="49" charset="-122"/>
                <a:sym typeface="Arial" charset="0"/>
              </a:rPr>
              <a:t>的类型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189038" y="1557338"/>
            <a:ext cx="4176712" cy="517525"/>
          </a:xfrm>
          <a:prstGeom prst="rect">
            <a:avLst/>
          </a:prstGeom>
          <a:solidFill>
            <a:srgbClr val="99D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2800" b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按数据的组织形式分类: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115616" y="3970164"/>
            <a:ext cx="5976937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Arial" pitchFamily="34" charset="0"/>
              </a:rPr>
              <a:t>二进制文件(.bin):</a:t>
            </a:r>
          </a:p>
          <a:p>
            <a:pPr>
              <a:lnSpc>
                <a:spcPct val="120000"/>
              </a:lnSpc>
              <a:buFont typeface="Arial" pitchFamily="34" charset="0"/>
              <a:buNone/>
              <a:defRPr/>
            </a:pPr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sym typeface="Arial" pitchFamily="34" charset="0"/>
              </a:rPr>
              <a:t>以实际内存中的二进制形式进行存储。</a:t>
            </a:r>
          </a:p>
          <a:p>
            <a:pPr>
              <a:buFont typeface="Arial" pitchFamily="34" charset="0"/>
              <a:buNone/>
              <a:defRPr/>
            </a:pP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23528" y="44624"/>
            <a:ext cx="7772400" cy="762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kern="0" smtClean="0"/>
              <a:t>10.1 </a:t>
            </a:r>
            <a:r>
              <a:rPr lang="zh-CN" altLang="en-US" kern="0" smtClean="0"/>
              <a:t> </a:t>
            </a:r>
            <a:r>
              <a:rPr lang="en-US" altLang="zh-CN" kern="0" smtClean="0"/>
              <a:t>C</a:t>
            </a:r>
            <a:r>
              <a:rPr lang="zh-CN" altLang="en-US" kern="0" smtClean="0"/>
              <a:t>文件概述</a:t>
            </a:r>
            <a:endParaRPr lang="zh-CN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007111507"/>
      </p:ext>
    </p:extLst>
  </p:cSld>
  <p:clrMapOvr>
    <a:masterClrMapping/>
  </p:clrMapOvr>
  <p:transition spd="med"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/>
        </p:nvSpPr>
        <p:spPr bwMode="auto">
          <a:xfrm>
            <a:off x="395536" y="404664"/>
            <a:ext cx="403160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zh-CN" altLang="en-US" sz="4000" dirty="0">
                <a:solidFill>
                  <a:srgbClr val="003399"/>
                </a:solidFill>
                <a:latin typeface="方正姚体" pitchFamily="2" charset="-122"/>
                <a:ea typeface="方正姚体" pitchFamily="2" charset="-122"/>
                <a:sym typeface="Arial" charset="0"/>
              </a:rPr>
              <a:t> </a:t>
            </a:r>
            <a:r>
              <a:rPr lang="zh-CN" altLang="en-US" sz="4000" dirty="0" smtClean="0">
                <a:solidFill>
                  <a:srgbClr val="003399"/>
                </a:solidFill>
                <a:latin typeface="仿宋_GB2312" panose="02010609030101010101" pitchFamily="49" charset="-122"/>
                <a:ea typeface="仿宋_GB2312" panose="02010609030101010101" pitchFamily="49" charset="-122"/>
                <a:sym typeface="Arial" charset="0"/>
              </a:rPr>
              <a:t>1</a:t>
            </a:r>
            <a:r>
              <a:rPr lang="en-US" altLang="zh-CN" sz="4000" dirty="0" smtClean="0">
                <a:solidFill>
                  <a:srgbClr val="003399"/>
                </a:solidFill>
                <a:latin typeface="仿宋_GB2312" panose="02010609030101010101" pitchFamily="49" charset="-122"/>
                <a:ea typeface="仿宋_GB2312" panose="02010609030101010101" pitchFamily="49" charset="-122"/>
                <a:sym typeface="Arial" charset="0"/>
              </a:rPr>
              <a:t>.</a:t>
            </a:r>
            <a:r>
              <a:rPr lang="zh-CN" altLang="en-US" sz="4000" dirty="0" smtClean="0">
                <a:solidFill>
                  <a:srgbClr val="003399"/>
                </a:solidFill>
                <a:latin typeface="仿宋_GB2312" panose="02010609030101010101" pitchFamily="49" charset="-122"/>
                <a:ea typeface="仿宋_GB2312" panose="02010609030101010101" pitchFamily="49" charset="-122"/>
                <a:sym typeface="Arial" charset="0"/>
              </a:rPr>
              <a:t>文件的类型</a:t>
            </a:r>
            <a:endParaRPr lang="zh-CN" altLang="en-US" sz="4000" dirty="0">
              <a:solidFill>
                <a:srgbClr val="003399"/>
              </a:solidFill>
              <a:latin typeface="方正姚体" pitchFamily="2" charset="-122"/>
              <a:ea typeface="方正姚体" pitchFamily="2" charset="-122"/>
              <a:sym typeface="Arial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7993062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  <a:defRPr/>
            </a:pPr>
            <a:r>
              <a:rPr lang="zh-CN" altLang="en-US" sz="2800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例：</a:t>
            </a:r>
            <a:r>
              <a:rPr lang="zh-CN" altLang="en-US" sz="2800" b="0" dirty="0">
                <a:solidFill>
                  <a:srgbClr val="0808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整数</a:t>
            </a:r>
            <a:r>
              <a:rPr lang="zh-CN" altLang="en-US" sz="28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sz="2800" b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0000</a:t>
            </a:r>
            <a:r>
              <a:rPr lang="zh-CN" altLang="en-US" sz="2800" b="0" dirty="0">
                <a:solidFill>
                  <a:srgbClr val="0808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在内存中的存储形式</a:t>
            </a:r>
            <a:endParaRPr lang="en-US" altLang="zh-CN" sz="2800" b="0" dirty="0">
              <a:solidFill>
                <a:srgbClr val="0808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eaLnBrk="0" hangingPunct="0">
              <a:buFont typeface="Arial" pitchFamily="34" charset="0"/>
              <a:buNone/>
              <a:defRPr/>
            </a:pPr>
            <a:r>
              <a:rPr lang="en-US" altLang="zh-CN" sz="2800" b="0" dirty="0">
                <a:solidFill>
                  <a:srgbClr val="0808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0" dirty="0">
                <a:solidFill>
                  <a:srgbClr val="0808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以及分别按</a:t>
            </a:r>
            <a:r>
              <a:rPr lang="en-US" sz="2800" b="0" dirty="0">
                <a:solidFill>
                  <a:srgbClr val="0808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ASCII</a:t>
            </a:r>
            <a:r>
              <a:rPr lang="zh-CN" altLang="en-US" sz="2800" b="0" dirty="0">
                <a:solidFill>
                  <a:srgbClr val="0808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码形式和二进制形式输出</a:t>
            </a: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323850" y="2636838"/>
            <a:ext cx="8569325" cy="3313112"/>
            <a:chOff x="0" y="0"/>
            <a:chExt cx="13495" cy="6351"/>
          </a:xfrm>
        </p:grpSpPr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1035" y="475"/>
              <a:ext cx="12120" cy="1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indent="265113" eaLnBrk="0" hangingPunct="0">
                <a:lnSpc>
                  <a:spcPct val="170000"/>
                </a:lnSpc>
                <a:buFont typeface="Arial" pitchFamily="34" charset="0"/>
                <a:buNone/>
                <a:defRPr/>
              </a:pPr>
              <a:endParaRPr lang="zh-CN" altLang="zh-CN" sz="2400">
                <a:solidFill>
                  <a:srgbClr val="0808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0" y="3515"/>
              <a:ext cx="1815" cy="1135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zh-CN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</a:rPr>
                <a:t>01001110</a:t>
              </a: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1815" y="3515"/>
              <a:ext cx="1928" cy="1135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zh-CN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</a:rPr>
                <a:t>00100000</a:t>
              </a:r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4420" y="907"/>
              <a:ext cx="1930" cy="1022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zh-CN" sz="200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</a:rPr>
                <a:t>00110010</a:t>
              </a: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6350" y="907"/>
              <a:ext cx="1815" cy="1022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zh-CN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</a:rPr>
                <a:t>00110000</a:t>
              </a:r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8165" y="907"/>
              <a:ext cx="1815" cy="1022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zh-CN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</a:rPr>
                <a:t>00110000</a:t>
              </a:r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9980" y="907"/>
              <a:ext cx="1928" cy="1022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zh-CN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</a:rPr>
                <a:t>00110000</a:t>
              </a:r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4538" y="5219"/>
              <a:ext cx="4537" cy="1132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lnSpc>
                  <a:spcPct val="50000"/>
                </a:lnSpc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zh-CN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</a:rPr>
                <a:t>01001110  00100000</a:t>
              </a:r>
            </a:p>
          </p:txBody>
        </p:sp>
        <p:sp>
          <p:nvSpPr>
            <p:cNvPr id="8205" name="Text Box 13"/>
            <p:cNvSpPr txBox="1">
              <a:spLocks noChangeArrowheads="1"/>
            </p:cNvSpPr>
            <p:nvPr/>
          </p:nvSpPr>
          <p:spPr bwMode="auto">
            <a:xfrm>
              <a:off x="6235" y="0"/>
              <a:ext cx="6580" cy="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文本形式（</a:t>
              </a:r>
              <a:r>
                <a:rPr lang="zh-CN" altLang="zh-CN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ASCII</a:t>
              </a:r>
              <a:r>
                <a:rPr lang="zh-CN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形式）</a:t>
              </a:r>
            </a:p>
          </p:txBody>
        </p:sp>
        <p:sp>
          <p:nvSpPr>
            <p:cNvPr id="8206" name="Text Box 14"/>
            <p:cNvSpPr txBox="1">
              <a:spLocks noChangeArrowheads="1"/>
            </p:cNvSpPr>
            <p:nvPr/>
          </p:nvSpPr>
          <p:spPr bwMode="auto">
            <a:xfrm>
              <a:off x="4990" y="2039"/>
              <a:ext cx="8275" cy="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50000"/>
                </a:lnSpc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zh-CN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</a:rPr>
                <a:t> 2       0      0      0       0</a:t>
              </a:r>
            </a:p>
          </p:txBody>
        </p:sp>
        <p:sp>
          <p:nvSpPr>
            <p:cNvPr id="8207" name="Rectangle 15"/>
            <p:cNvSpPr>
              <a:spLocks noChangeArrowheads="1"/>
            </p:cNvSpPr>
            <p:nvPr/>
          </p:nvSpPr>
          <p:spPr bwMode="auto">
            <a:xfrm>
              <a:off x="11793" y="907"/>
              <a:ext cx="1702" cy="1022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zh-CN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宋体" pitchFamily="2" charset="-122"/>
                </a:rPr>
                <a:t>00110000</a:t>
              </a:r>
            </a:p>
          </p:txBody>
        </p:sp>
        <p:sp>
          <p:nvSpPr>
            <p:cNvPr id="8208" name="Text Box 16"/>
            <p:cNvSpPr txBox="1">
              <a:spLocks noChangeArrowheads="1"/>
            </p:cNvSpPr>
            <p:nvPr/>
          </p:nvSpPr>
          <p:spPr bwMode="auto">
            <a:xfrm>
              <a:off x="793" y="2380"/>
              <a:ext cx="2267" cy="1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50000"/>
                </a:lnSpc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en-US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内存中</a:t>
              </a:r>
            </a:p>
            <a:p>
              <a:pPr algn="ctr" eaLnBrk="0" hangingPunct="0">
                <a:lnSpc>
                  <a:spcPct val="50000"/>
                </a:lnSpc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en-US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存储形式</a:t>
              </a:r>
            </a:p>
          </p:txBody>
        </p:sp>
        <p:sp>
          <p:nvSpPr>
            <p:cNvPr id="8209" name="Line 17"/>
            <p:cNvSpPr>
              <a:spLocks noChangeShapeType="1"/>
            </p:cNvSpPr>
            <p:nvPr/>
          </p:nvSpPr>
          <p:spPr bwMode="auto">
            <a:xfrm flipV="1">
              <a:off x="3743" y="1589"/>
              <a:ext cx="680" cy="2495"/>
            </a:xfrm>
            <a:prstGeom prst="line">
              <a:avLst/>
            </a:prstGeom>
            <a:noFill/>
            <a:ln w="12700" cap="sq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8210" name="Line 18"/>
            <p:cNvSpPr>
              <a:spLocks noChangeShapeType="1"/>
            </p:cNvSpPr>
            <p:nvPr/>
          </p:nvSpPr>
          <p:spPr bwMode="auto">
            <a:xfrm>
              <a:off x="3740" y="4084"/>
              <a:ext cx="795" cy="1814"/>
            </a:xfrm>
            <a:prstGeom prst="line">
              <a:avLst/>
            </a:prstGeom>
            <a:noFill/>
            <a:ln w="12700" cap="sq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8211" name="Line 19"/>
            <p:cNvSpPr>
              <a:spLocks noChangeShapeType="1"/>
            </p:cNvSpPr>
            <p:nvPr/>
          </p:nvSpPr>
          <p:spPr bwMode="auto">
            <a:xfrm flipH="1">
              <a:off x="6805" y="5216"/>
              <a:ext cx="0" cy="1135"/>
            </a:xfrm>
            <a:prstGeom prst="line">
              <a:avLst/>
            </a:prstGeom>
            <a:noFill/>
            <a:ln w="9525" cap="flat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8212" name="Text Box 20"/>
            <p:cNvSpPr txBox="1">
              <a:spLocks noChangeArrowheads="1"/>
            </p:cNvSpPr>
            <p:nvPr/>
          </p:nvSpPr>
          <p:spPr bwMode="auto">
            <a:xfrm>
              <a:off x="5443" y="4309"/>
              <a:ext cx="2947" cy="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sz="240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二进制形式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4075221"/>
      </p:ext>
    </p:extLst>
  </p:cSld>
  <p:clrMapOvr>
    <a:masterClrMapping/>
  </p:clrMapOvr>
  <p:transition spd="med">
    <p:rand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323528" y="1340843"/>
            <a:ext cx="8240712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  <a:defRPr/>
            </a:pPr>
            <a:r>
              <a:rPr lang="zh-CN" altLang="en-US" sz="24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缓冲文件系统：</a:t>
            </a:r>
            <a:r>
              <a:rPr lang="zh-CN" altLang="en-US" sz="2400" dirty="0">
                <a:solidFill>
                  <a:srgbClr val="0808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系统自动地在内存区为每一个正在使用的文件开辟一个缓冲区。</a:t>
            </a:r>
          </a:p>
          <a:p>
            <a:pPr eaLnBrk="0" hangingPunct="0">
              <a:buFont typeface="Arial" pitchFamily="34" charset="0"/>
              <a:buNone/>
              <a:defRPr/>
            </a:pPr>
            <a:r>
              <a:rPr lang="zh-CN" altLang="en-US" sz="24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sym typeface="Arial" pitchFamily="34" charset="0"/>
              </a:rPr>
              <a:t>非缓冲文件系统：</a:t>
            </a:r>
            <a:r>
              <a:rPr lang="zh-CN" altLang="en-US" sz="2400" dirty="0">
                <a:solidFill>
                  <a:srgbClr val="0808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系统不自动开辟确定大小的缓冲区，而由用户为每个文件设定缓冲区。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539428" y="548680"/>
            <a:ext cx="4319587" cy="517525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  <a:defRPr/>
            </a:pPr>
            <a:r>
              <a:rPr lang="en-US" sz="2800" b="0">
                <a:solidFill>
                  <a:srgbClr val="08080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800" b="0">
                <a:solidFill>
                  <a:srgbClr val="08080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语言对文件的</a:t>
            </a:r>
            <a:r>
              <a:rPr lang="zh-CN" altLang="en-US" sz="2800">
                <a:solidFill>
                  <a:srgbClr val="08080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  <a:sym typeface="Arial" pitchFamily="34" charset="0"/>
              </a:rPr>
              <a:t>处理方法</a:t>
            </a:r>
            <a:r>
              <a:rPr lang="zh-CN" altLang="en-US" sz="2800" b="0">
                <a:solidFill>
                  <a:srgbClr val="08080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：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6516886" y="5510559"/>
            <a:ext cx="2087562" cy="461665"/>
          </a:xfrm>
          <a:prstGeom prst="rect">
            <a:avLst/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zh-CN" altLang="zh-CN" b="0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sz="2000" b="0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缓冲文件系统</a:t>
            </a:r>
          </a:p>
        </p:txBody>
      </p:sp>
      <p:grpSp>
        <p:nvGrpSpPr>
          <p:cNvPr id="26" name="Group 3"/>
          <p:cNvGrpSpPr>
            <a:grpSpLocks/>
          </p:cNvGrpSpPr>
          <p:nvPr/>
        </p:nvGrpSpPr>
        <p:grpSpPr bwMode="auto">
          <a:xfrm>
            <a:off x="468511" y="3207097"/>
            <a:ext cx="8064500" cy="2593975"/>
            <a:chOff x="0" y="0"/>
            <a:chExt cx="10548" cy="2746"/>
          </a:xfrm>
        </p:grpSpPr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453" y="1361"/>
              <a:ext cx="2301" cy="518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程序数据区</a:t>
              </a:r>
            </a:p>
          </p:txBody>
        </p:sp>
        <p:sp>
          <p:nvSpPr>
            <p:cNvPr id="28" name="Rectangle 5"/>
            <p:cNvSpPr>
              <a:spLocks noChangeArrowheads="1"/>
            </p:cNvSpPr>
            <p:nvPr/>
          </p:nvSpPr>
          <p:spPr bwMode="auto">
            <a:xfrm>
              <a:off x="3968" y="681"/>
              <a:ext cx="2938" cy="583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输出文件缓冲区</a:t>
              </a:r>
            </a:p>
          </p:txBody>
        </p:sp>
        <p:sp>
          <p:nvSpPr>
            <p:cNvPr id="29" name="Rectangle 6"/>
            <p:cNvSpPr>
              <a:spLocks noChangeArrowheads="1"/>
            </p:cNvSpPr>
            <p:nvPr/>
          </p:nvSpPr>
          <p:spPr bwMode="auto">
            <a:xfrm>
              <a:off x="3968" y="1929"/>
              <a:ext cx="2938" cy="516"/>
            </a:xfrm>
            <a:prstGeom prst="rect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输入文件缓冲区</a:t>
              </a:r>
            </a:p>
          </p:txBody>
        </p:sp>
        <p:sp>
          <p:nvSpPr>
            <p:cNvPr id="30" name="Oval 7"/>
            <p:cNvSpPr>
              <a:spLocks noChangeArrowheads="1"/>
            </p:cNvSpPr>
            <p:nvPr/>
          </p:nvSpPr>
          <p:spPr bwMode="auto">
            <a:xfrm>
              <a:off x="8279" y="1134"/>
              <a:ext cx="2269" cy="902"/>
            </a:xfrm>
            <a:prstGeom prst="ellipse">
              <a:avLst/>
            </a:prstGeom>
            <a:solidFill>
              <a:schemeClr val="accent1"/>
            </a:solidFill>
            <a:ln w="12700" cap="sq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en-US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文件</a:t>
              </a:r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 flipV="1">
              <a:off x="2834" y="906"/>
              <a:ext cx="1190" cy="681"/>
            </a:xfrm>
            <a:prstGeom prst="line">
              <a:avLst/>
            </a:prstGeom>
            <a:noFill/>
            <a:ln w="25400" cap="sq" cmpd="sng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2" name="Line 9"/>
            <p:cNvSpPr>
              <a:spLocks noChangeShapeType="1"/>
            </p:cNvSpPr>
            <p:nvPr/>
          </p:nvSpPr>
          <p:spPr bwMode="auto">
            <a:xfrm flipH="1" flipV="1">
              <a:off x="2720" y="1586"/>
              <a:ext cx="1271" cy="647"/>
            </a:xfrm>
            <a:prstGeom prst="line">
              <a:avLst/>
            </a:prstGeom>
            <a:noFill/>
            <a:ln w="25400" cap="sq" cmpd="sng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 flipH="1">
              <a:off x="6914" y="1701"/>
              <a:ext cx="1364" cy="536"/>
            </a:xfrm>
            <a:prstGeom prst="line">
              <a:avLst/>
            </a:prstGeom>
            <a:noFill/>
            <a:ln w="25400" cap="sq" cmpd="sng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4" name="Line 11"/>
            <p:cNvSpPr>
              <a:spLocks noChangeShapeType="1"/>
            </p:cNvSpPr>
            <p:nvPr/>
          </p:nvSpPr>
          <p:spPr bwMode="auto">
            <a:xfrm>
              <a:off x="6918" y="906"/>
              <a:ext cx="1360" cy="681"/>
            </a:xfrm>
            <a:prstGeom prst="line">
              <a:avLst/>
            </a:prstGeom>
            <a:noFill/>
            <a:ln w="25400" cap="sq" cmpd="sng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35" name="Text Box 12"/>
            <p:cNvSpPr txBox="1">
              <a:spLocks noChangeArrowheads="1"/>
            </p:cNvSpPr>
            <p:nvPr/>
          </p:nvSpPr>
          <p:spPr bwMode="auto">
            <a:xfrm>
              <a:off x="4765" y="1423"/>
              <a:ext cx="1130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en-US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输入</a:t>
              </a:r>
            </a:p>
          </p:txBody>
        </p:sp>
        <p:sp>
          <p:nvSpPr>
            <p:cNvPr id="36" name="Text Box 13"/>
            <p:cNvSpPr txBox="1">
              <a:spLocks noChangeArrowheads="1"/>
            </p:cNvSpPr>
            <p:nvPr/>
          </p:nvSpPr>
          <p:spPr bwMode="auto">
            <a:xfrm>
              <a:off x="4759" y="311"/>
              <a:ext cx="113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50000"/>
                </a:lnSpc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 altLang="en-US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输出</a:t>
              </a:r>
            </a:p>
          </p:txBody>
        </p:sp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1134" y="566"/>
              <a:ext cx="1111" cy="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r>
                <a:rPr lang="zh-CN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内存</a:t>
              </a: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7255" y="566"/>
              <a:ext cx="1034" cy="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endParaRPr lang="zh-CN" altLang="zh-CN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9" name="Text Box 16"/>
            <p:cNvSpPr txBox="1">
              <a:spLocks noChangeArrowheads="1"/>
            </p:cNvSpPr>
            <p:nvPr/>
          </p:nvSpPr>
          <p:spPr bwMode="auto">
            <a:xfrm>
              <a:off x="7369" y="2040"/>
              <a:ext cx="1020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endParaRPr lang="zh-CN" altLang="zh-CN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40" name="Line 17"/>
            <p:cNvSpPr>
              <a:spLocks noChangeShapeType="1"/>
            </p:cNvSpPr>
            <p:nvPr/>
          </p:nvSpPr>
          <p:spPr bwMode="auto">
            <a:xfrm>
              <a:off x="0" y="0"/>
              <a:ext cx="7824" cy="0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41" name="Line 18"/>
            <p:cNvSpPr>
              <a:spLocks noChangeShapeType="1"/>
            </p:cNvSpPr>
            <p:nvPr/>
          </p:nvSpPr>
          <p:spPr bwMode="auto">
            <a:xfrm>
              <a:off x="0" y="2"/>
              <a:ext cx="0" cy="2744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42" name="Line 19"/>
            <p:cNvSpPr>
              <a:spLocks noChangeShapeType="1"/>
            </p:cNvSpPr>
            <p:nvPr/>
          </p:nvSpPr>
          <p:spPr bwMode="auto">
            <a:xfrm>
              <a:off x="0" y="2721"/>
              <a:ext cx="7805" cy="3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43" name="Line 20"/>
            <p:cNvSpPr>
              <a:spLocks noChangeShapeType="1"/>
            </p:cNvSpPr>
            <p:nvPr/>
          </p:nvSpPr>
          <p:spPr bwMode="auto">
            <a:xfrm flipV="1">
              <a:off x="7826" y="2"/>
              <a:ext cx="0" cy="2719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44" name="Text Box 21"/>
            <p:cNvSpPr txBox="1">
              <a:spLocks noChangeArrowheads="1"/>
            </p:cNvSpPr>
            <p:nvPr/>
          </p:nvSpPr>
          <p:spPr bwMode="auto">
            <a:xfrm>
              <a:off x="0" y="1344"/>
              <a:ext cx="8729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50000"/>
                </a:lnSpc>
                <a:spcBef>
                  <a:spcPct val="50000"/>
                </a:spcBef>
                <a:buFont typeface="Arial" pitchFamily="34" charset="0"/>
                <a:buNone/>
                <a:defRPr/>
              </a:pPr>
              <a:endParaRPr lang="zh-CN" altLang="zh-CN" sz="240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8851313"/>
      </p:ext>
    </p:extLst>
  </p:cSld>
  <p:clrMapOvr>
    <a:masterClrMapping/>
  </p:clrMapOvr>
  <p:transition spd="med">
    <p:rand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sz="4000" kern="1200" dirty="0">
                <a:solidFill>
                  <a:srgbClr val="003399"/>
                </a:solidFill>
                <a:latin typeface="仿宋_GB2312" panose="02010609030101010101" pitchFamily="49" charset="-122"/>
                <a:ea typeface="仿宋_GB2312" panose="02010609030101010101" pitchFamily="49" charset="-122"/>
                <a:cs typeface="+mn-cs"/>
              </a:rPr>
              <a:t>2.</a:t>
            </a:r>
            <a:r>
              <a:rPr lang="zh-CN" altLang="en-US" sz="4000" kern="1200" dirty="0">
                <a:solidFill>
                  <a:srgbClr val="003399"/>
                </a:solidFill>
                <a:latin typeface="仿宋_GB2312" panose="02010609030101010101" pitchFamily="49" charset="-122"/>
                <a:ea typeface="仿宋_GB2312" panose="02010609030101010101" pitchFamily="49" charset="-122"/>
                <a:cs typeface="+mn-cs"/>
              </a:rPr>
              <a:t>文件类型指针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1484784"/>
            <a:ext cx="8610600" cy="498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b="1" dirty="0"/>
              <a:t>        </a:t>
            </a:r>
            <a:r>
              <a:rPr lang="zh-CN" altLang="en-US" b="1" dirty="0" smtClean="0"/>
              <a:t>缓冲区</a:t>
            </a:r>
            <a:r>
              <a:rPr lang="zh-CN" altLang="en-US" b="1" dirty="0"/>
              <a:t>文件系统</a:t>
            </a:r>
            <a:r>
              <a:rPr lang="zh-CN" altLang="en-US" b="1" dirty="0" smtClean="0"/>
              <a:t>，每个</a:t>
            </a:r>
            <a:r>
              <a:rPr lang="zh-CN" altLang="en-US" b="1" dirty="0"/>
              <a:t>被使用的文件都在内存中开辟一个区，用来存放文件的有关信息。（如文件名字、文件状态及文件当前位置等）。这些信息是保存在一个结构体类型的变量中的。该结构体类型由系统定义，取名</a:t>
            </a:r>
            <a:r>
              <a:rPr lang="en-US" altLang="zh-CN" b="1" dirty="0"/>
              <a:t>FILE</a:t>
            </a:r>
            <a:r>
              <a:rPr lang="zh-CN" altLang="en-US" b="1" dirty="0"/>
              <a:t>。可用“</a:t>
            </a:r>
            <a:r>
              <a:rPr lang="en-US" altLang="zh-CN" b="1" dirty="0"/>
              <a:t>FILE”</a:t>
            </a:r>
            <a:r>
              <a:rPr lang="zh-CN" altLang="en-US" b="1" dirty="0"/>
              <a:t>定义文件指针如：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5448EE"/>
                </a:solidFill>
              </a:rPr>
              <a:t>FILE  *</a:t>
            </a:r>
            <a:r>
              <a:rPr lang="en-US" altLang="zh-CN" sz="2800" b="1" dirty="0" err="1">
                <a:solidFill>
                  <a:srgbClr val="5448EE"/>
                </a:solidFill>
              </a:rPr>
              <a:t>fp</a:t>
            </a:r>
            <a:r>
              <a:rPr lang="en-US" altLang="zh-CN" sz="2800" b="1" dirty="0">
                <a:solidFill>
                  <a:srgbClr val="5448EE"/>
                </a:solidFill>
              </a:rPr>
              <a:t>;</a:t>
            </a:r>
            <a:r>
              <a:rPr lang="en-US" altLang="zh-CN" sz="2800" b="1">
                <a:solidFill>
                  <a:srgbClr val="5448EE"/>
                </a:solidFill>
              </a:rPr>
              <a:t>	</a:t>
            </a:r>
            <a:r>
              <a:rPr lang="en-US" altLang="zh-CN" sz="2800" b="1"/>
              <a:t> </a:t>
            </a:r>
            <a:r>
              <a:rPr lang="en-US" altLang="zh-CN" sz="2800" b="1" smtClean="0"/>
              <a:t>      /* </a:t>
            </a:r>
            <a:r>
              <a:rPr lang="en-US" altLang="zh-CN" sz="2800" b="1" dirty="0" err="1"/>
              <a:t>fp</a:t>
            </a:r>
            <a:r>
              <a:rPr lang="zh-CN" altLang="en-US" sz="2800" b="1" dirty="0"/>
              <a:t>是一个指向文件的指针变量*</a:t>
            </a:r>
            <a:r>
              <a:rPr lang="en-US" altLang="zh-CN" sz="2800" b="1" dirty="0"/>
              <a:t>/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/>
              <a:t>     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可以用</a:t>
            </a:r>
            <a:r>
              <a:rPr lang="en-US" altLang="zh-CN" b="1" dirty="0" err="1"/>
              <a:t>fp</a:t>
            </a:r>
            <a:r>
              <a:rPr lang="zh-CN" altLang="en-US" b="1" dirty="0"/>
              <a:t>指向某一个文件的结构体变量，从而通过该结构体变量中的信息访问该文件。即通过文件指针变量能够找到与它相关的文件。</a:t>
            </a:r>
          </a:p>
          <a:p>
            <a:pPr eaLnBrk="1" hangingPunct="1">
              <a:spcBef>
                <a:spcPct val="50000"/>
              </a:spcBef>
            </a:pPr>
            <a:endParaRPr lang="en-US" altLang="zh-C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sz="3600" b="1" smtClean="0">
                <a:solidFill>
                  <a:srgbClr val="FB5C23"/>
                </a:solidFill>
              </a:rPr>
              <a:t>10.2 </a:t>
            </a:r>
            <a:r>
              <a:rPr lang="zh-CN" altLang="en-US" sz="3600" b="1" smtClean="0">
                <a:solidFill>
                  <a:srgbClr val="FB5C23"/>
                </a:solidFill>
              </a:rPr>
              <a:t>文件的打开与关闭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0" y="1600200"/>
            <a:ext cx="8077200" cy="472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sz="3200" b="1" dirty="0">
                <a:cs typeface="Times New Roman" pitchFamily="18" charset="0"/>
              </a:rPr>
              <a:t>1.  </a:t>
            </a:r>
            <a:r>
              <a:rPr lang="zh-CN" altLang="en-US" sz="3200" b="1" dirty="0"/>
              <a:t>文件的打开（</a:t>
            </a:r>
            <a:r>
              <a:rPr lang="en-US" altLang="zh-CN" sz="3200" b="1" dirty="0" err="1"/>
              <a:t>fopen</a:t>
            </a:r>
            <a:r>
              <a:rPr lang="zh-CN" altLang="en-US" sz="3200" b="1" dirty="0"/>
              <a:t>函数）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sz="3200" b="1" dirty="0"/>
              <a:t>       </a:t>
            </a:r>
            <a:r>
              <a:rPr lang="en-US" altLang="zh-CN" sz="3200" b="1" dirty="0" err="1"/>
              <a:t>fopen</a:t>
            </a:r>
            <a:r>
              <a:rPr lang="en-US" altLang="zh-CN" sz="3200" b="1" dirty="0"/>
              <a:t> </a:t>
            </a:r>
            <a:r>
              <a:rPr lang="zh-CN" altLang="en-US" sz="3200" b="1" dirty="0"/>
              <a:t>函数的调用方式：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sz="3200" b="1" dirty="0"/>
              <a:t>        </a:t>
            </a:r>
            <a:r>
              <a:rPr lang="en-US" altLang="zh-CN" sz="3200" b="1" dirty="0">
                <a:solidFill>
                  <a:srgbClr val="5448EE"/>
                </a:solidFill>
              </a:rPr>
              <a:t>FILE  *</a:t>
            </a:r>
            <a:r>
              <a:rPr lang="en-US" altLang="zh-CN" sz="3200" b="1" dirty="0" err="1">
                <a:solidFill>
                  <a:srgbClr val="5448EE"/>
                </a:solidFill>
              </a:rPr>
              <a:t>fp</a:t>
            </a:r>
            <a:r>
              <a:rPr lang="en-US" altLang="zh-CN" sz="3200" b="1" dirty="0">
                <a:solidFill>
                  <a:srgbClr val="5448EE"/>
                </a:solidFill>
              </a:rPr>
              <a:t>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sz="3200" b="1" dirty="0"/>
              <a:t>        </a:t>
            </a:r>
            <a:r>
              <a:rPr lang="en-US" altLang="zh-CN" sz="3200" b="1" dirty="0" err="1">
                <a:solidFill>
                  <a:srgbClr val="5448EE"/>
                </a:solidFill>
              </a:rPr>
              <a:t>fp</a:t>
            </a:r>
            <a:r>
              <a:rPr lang="en-US" altLang="zh-CN" sz="3200" b="1" dirty="0">
                <a:solidFill>
                  <a:srgbClr val="5448EE"/>
                </a:solidFill>
              </a:rPr>
              <a:t>=</a:t>
            </a:r>
            <a:r>
              <a:rPr lang="en-US" altLang="zh-CN" sz="3200" b="1" dirty="0" err="1">
                <a:solidFill>
                  <a:srgbClr val="5448EE"/>
                </a:solidFill>
              </a:rPr>
              <a:t>fopen</a:t>
            </a:r>
            <a:r>
              <a:rPr lang="en-US" altLang="zh-CN" sz="3200" b="1" dirty="0">
                <a:solidFill>
                  <a:srgbClr val="5448EE"/>
                </a:solidFill>
              </a:rPr>
              <a:t>(</a:t>
            </a:r>
            <a:r>
              <a:rPr lang="zh-CN" altLang="en-US" sz="3200" b="1" dirty="0">
                <a:solidFill>
                  <a:srgbClr val="5448EE"/>
                </a:solidFill>
              </a:rPr>
              <a:t>文件名，使用方式</a:t>
            </a:r>
            <a:r>
              <a:rPr lang="en-US" altLang="zh-CN" sz="3200" b="1" dirty="0">
                <a:solidFill>
                  <a:srgbClr val="5448EE"/>
                </a:solidFill>
              </a:rPr>
              <a:t>)</a:t>
            </a:r>
            <a:r>
              <a:rPr lang="zh-CN" altLang="en-US" sz="3200" b="1" dirty="0">
                <a:solidFill>
                  <a:srgbClr val="5448EE"/>
                </a:solidFill>
              </a:rPr>
              <a:t>；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/>
              <a:t>        </a:t>
            </a:r>
            <a:r>
              <a:rPr lang="en-US" altLang="zh-CN" sz="3200" b="1" dirty="0" err="1"/>
              <a:t>fp</a:t>
            </a:r>
            <a:r>
              <a:rPr lang="en-US" altLang="zh-CN" sz="3200" b="1" dirty="0"/>
              <a:t>=</a:t>
            </a:r>
            <a:r>
              <a:rPr lang="en-US" altLang="zh-CN" sz="3200" b="1" dirty="0" err="1"/>
              <a:t>fopen</a:t>
            </a:r>
            <a:r>
              <a:rPr lang="en-US" altLang="zh-CN" sz="3200" b="1" dirty="0"/>
              <a:t>(“file1”,”r”)   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/>
              <a:t>   /*</a:t>
            </a:r>
            <a:r>
              <a:rPr lang="zh-CN" altLang="en-US" sz="3200" b="1" dirty="0"/>
              <a:t>以只读方式打开文件，返回文件</a:t>
            </a:r>
            <a:r>
              <a:rPr lang="en-US" altLang="zh-CN" sz="3200" b="1" dirty="0"/>
              <a:t>file1</a:t>
            </a:r>
            <a:r>
              <a:rPr lang="zh-CN" altLang="en-US" sz="3200" b="1" dirty="0"/>
              <a:t>的指针给</a:t>
            </a:r>
            <a:r>
              <a:rPr lang="en-US" altLang="zh-CN" sz="3200" b="1" dirty="0"/>
              <a:t>fp.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19"/>
          <p:cNvGraphicFramePr>
            <a:graphicFrameLocks noChangeAspect="1"/>
          </p:cNvGraphicFramePr>
          <p:nvPr/>
        </p:nvGraphicFramePr>
        <p:xfrm>
          <a:off x="457200" y="763588"/>
          <a:ext cx="8686800" cy="585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Worksheet" r:id="rId3" imgW="4410572" imgH="3353041" progId="Excel.Sheet.8">
                  <p:embed/>
                </p:oleObj>
              </mc:Choice>
              <mc:Fallback>
                <p:oleObj name="Worksheet" r:id="rId3" imgW="4410572" imgH="3353041" progId="Excel.Sheet.8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763588"/>
                        <a:ext cx="8686800" cy="585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">
  <a:themeElements>
    <a:clrScheme name="Nature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Nature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pitchFamily="2" charset="-122"/>
          </a:defRPr>
        </a:defPPr>
      </a:lstStyle>
    </a:lnDef>
  </a:objectDefaults>
  <a:extraClrSchemeLst>
    <a:extraClrScheme>
      <a:clrScheme name="Natur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Designs\Nature.pot</Template>
  <TotalTime>835</TotalTime>
  <Words>2378</Words>
  <Application>Microsoft Office PowerPoint</Application>
  <PresentationFormat>全屏显示(4:3)</PresentationFormat>
  <Paragraphs>304</Paragraphs>
  <Slides>33</Slides>
  <Notes>0</Notes>
  <HiddenSlides>6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5" baseType="lpstr">
      <vt:lpstr>Nature</vt:lpstr>
      <vt:lpstr>Worksheet</vt:lpstr>
      <vt:lpstr>第10章       文件</vt:lpstr>
      <vt:lpstr>PowerPoint 演示文稿</vt:lpstr>
      <vt:lpstr>主要内容</vt:lpstr>
      <vt:lpstr>PowerPoint 演示文稿</vt:lpstr>
      <vt:lpstr>PowerPoint 演示文稿</vt:lpstr>
      <vt:lpstr>PowerPoint 演示文稿</vt:lpstr>
      <vt:lpstr>2.文件类型指针</vt:lpstr>
      <vt:lpstr>10.2 文件的打开与关闭</vt:lpstr>
      <vt:lpstr>PowerPoint 演示文稿</vt:lpstr>
      <vt:lpstr>说明：</vt:lpstr>
      <vt:lpstr>PowerPoint 演示文稿</vt:lpstr>
      <vt:lpstr>2. 文件的关闭（fclose函数） </vt:lpstr>
      <vt:lpstr>10.3 文件的读写 </vt:lpstr>
      <vt:lpstr>(2)  fgetc函数</vt:lpstr>
      <vt:lpstr>PowerPoint 演示文稿</vt:lpstr>
      <vt:lpstr>PowerPoint 演示文稿</vt:lpstr>
      <vt:lpstr>PowerPoint 演示文稿</vt:lpstr>
      <vt:lpstr>也可象copy命令那样使用，这时要用到main的参数。程序如下：</vt:lpstr>
      <vt:lpstr>为了书写方便，在stdio.h中有如下定义： #define  putc(ch, fp)  fputc(ch, fp) #define  getc(fp)     fgetc(fp) 因此，以后可以用putc代替fputc；用getc代替fgetc。 </vt:lpstr>
      <vt:lpstr>2、读写字符串的函数：fgets函数和fputs函数 </vt:lpstr>
      <vt:lpstr>3.  文件的格式化读写函数 </vt:lpstr>
      <vt:lpstr>4.  读写数据块的函数</vt:lpstr>
      <vt:lpstr>PowerPoint 演示文稿</vt:lpstr>
      <vt:lpstr>从键盘输入10个学生的有关数据，然后把它们转存到磁盘文件中去。 </vt:lpstr>
      <vt:lpstr>PowerPoint 演示文稿</vt:lpstr>
      <vt:lpstr>10.4 文件的定位</vt:lpstr>
      <vt:lpstr>PowerPoint 演示文稿</vt:lpstr>
      <vt:lpstr>2.  fseek函数和随机读写</vt:lpstr>
      <vt:lpstr>PowerPoint 演示文稿</vt:lpstr>
      <vt:lpstr>PowerPoint 演示文稿</vt:lpstr>
      <vt:lpstr> 3.   ftell函数</vt:lpstr>
      <vt:lpstr>10.5 出错检查</vt:lpstr>
      <vt:lpstr>PowerPoint 演示文稿</vt:lpstr>
    </vt:vector>
  </TitlesOfParts>
  <Company>jszx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第十三章       文件</dc:title>
  <dc:creator>liuyx</dc:creator>
  <cp:lastModifiedBy>dell</cp:lastModifiedBy>
  <cp:revision>31</cp:revision>
  <dcterms:created xsi:type="dcterms:W3CDTF">2001-02-17T08:51:56Z</dcterms:created>
  <dcterms:modified xsi:type="dcterms:W3CDTF">2017-06-13T02:20:11Z</dcterms:modified>
</cp:coreProperties>
</file>