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未标题-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2697163"/>
            <a:ext cx="2881313" cy="139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gray">
          <a:xfrm>
            <a:off x="0" y="0"/>
            <a:ext cx="9144000" cy="1989138"/>
          </a:xfrm>
          <a:prstGeom prst="rect">
            <a:avLst/>
          </a:prstGeom>
          <a:gradFill rotWithShape="1">
            <a:gsLst>
              <a:gs pos="0">
                <a:schemeClr val="accent1">
                  <a:alpha val="81000"/>
                </a:schemeClr>
              </a:gs>
              <a:gs pos="100000">
                <a:schemeClr val="accent1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>
              <a:latin typeface="Arial" pitchFamily="34" charset="0"/>
            </a:endParaRPr>
          </a:p>
        </p:txBody>
      </p:sp>
      <p:pic>
        <p:nvPicPr>
          <p:cNvPr id="6" name="Picture 5" descr="artplus_nature_naturalcity42_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3562350"/>
            <a:ext cx="4425950" cy="298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artplus_nature_naturalcity42_i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50780">
            <a:off x="6588125" y="3633788"/>
            <a:ext cx="1941513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artplus_nature_naturalcity42_c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65195">
            <a:off x="7235825" y="3705225"/>
            <a:ext cx="1112838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artplus_nature_naturalcity42_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5002213"/>
            <a:ext cx="4911725" cy="188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0" descr="artplus_nature_naturalcity42_b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3562350"/>
            <a:ext cx="203517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2" descr="artplus_nature_naturalcity42_e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4838" y="1916113"/>
            <a:ext cx="1546225" cy="166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3" descr="artplus_nature_naturalcity42_d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0350" y="3273425"/>
            <a:ext cx="62388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4" descr="a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33375"/>
            <a:ext cx="1157288" cy="1328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5" descr="b_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700213"/>
            <a:ext cx="10795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0441" name="Rectangle 9"/>
          <p:cNvSpPr>
            <a:spLocks noGrp="1" noChangeArrowheads="1"/>
          </p:cNvSpPr>
          <p:nvPr>
            <p:ph type="ctrTitle"/>
          </p:nvPr>
        </p:nvSpPr>
        <p:spPr>
          <a:xfrm>
            <a:off x="304800" y="4419600"/>
            <a:ext cx="6400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530443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304800" y="5715000"/>
            <a:ext cx="64008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15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657600" y="6477000"/>
            <a:ext cx="2133600" cy="16827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534565DD-6DB7-4F31-96B9-FB7442DE0DE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2741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C841D6-5AFB-40A9-A645-DA99395A273A}" type="datetimeFigureOut">
              <a:rPr lang="zh-CN" altLang="en-US"/>
              <a:pPr>
                <a:defRPr/>
              </a:pPr>
              <a:t>2015/5/11</a:t>
            </a:fld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E98205-9C1C-48EF-8086-E0754422773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1642544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8925" y="228600"/>
            <a:ext cx="2058988" cy="606901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29325" cy="606901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F9E2DC-9AB8-43F3-B96B-A8C151ED0B5F}" type="datetimeFigureOut">
              <a:rPr lang="zh-CN" altLang="en-US"/>
              <a:pPr>
                <a:defRPr/>
              </a:pPr>
              <a:t>2015/5/11</a:t>
            </a:fld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5CE09-EE87-46B7-97E3-FC0D92DE9F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6973743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683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68313" y="1268413"/>
            <a:ext cx="4038600" cy="5029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9313" y="1268413"/>
            <a:ext cx="4038600" cy="5029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BE9259-5CD4-4BE7-A346-222E11999B3D}" type="datetimeFigureOut">
              <a:rPr lang="zh-CN" altLang="en-US"/>
              <a:pPr>
                <a:defRPr/>
              </a:pPr>
              <a:t>2015/5/11</a:t>
            </a:fld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C23997-D44F-4309-8789-2EBB9F588BB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5100834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683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68313" y="1268413"/>
            <a:ext cx="8229600" cy="5029200"/>
          </a:xfrm>
        </p:spPr>
        <p:txBody>
          <a:bodyPr/>
          <a:lstStyle/>
          <a:p>
            <a:pPr lvl="0"/>
            <a:r>
              <a:rPr lang="zh-CN" altLang="en-US" noProof="0" smtClean="0"/>
              <a:t>单击图标添加表格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184400-0525-49DB-841B-884693AC8499}" type="datetimeFigureOut">
              <a:rPr lang="zh-CN" altLang="en-US"/>
              <a:pPr>
                <a:defRPr/>
              </a:pPr>
              <a:t>2015/5/11</a:t>
            </a:fld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CFA29B-6368-4FAC-AADC-CF007FCD37C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8366801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ACB60B-163E-47EE-9677-85F5D5B912F7}" type="datetimeFigureOut">
              <a:rPr lang="zh-CN" altLang="en-US"/>
              <a:pPr>
                <a:defRPr/>
              </a:pPr>
              <a:t>2015/5/11</a:t>
            </a:fld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8A855F-DAEE-4AED-AD64-CCCAC140144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8018345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178417-CDC1-424C-85A9-A86E4EE330FB}" type="datetimeFigureOut">
              <a:rPr lang="zh-CN" altLang="en-US"/>
              <a:pPr>
                <a:defRPr/>
              </a:pPr>
              <a:t>2015/5/11</a:t>
            </a:fld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A1BC7-AF24-4337-8684-24C36C0B250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8564784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8313" y="1268413"/>
            <a:ext cx="40386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9313" y="1268413"/>
            <a:ext cx="40386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8873EA-5CB4-49D3-8A35-67DECA937903}" type="datetimeFigureOut">
              <a:rPr lang="zh-CN" altLang="en-US"/>
              <a:pPr>
                <a:defRPr/>
              </a:pPr>
              <a:t>2015/5/11</a:t>
            </a:fld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88A003-073F-4CFE-AC02-D4E3E3E2B9E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7963196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78D123-CA7B-4921-A6EE-3180E38A9892}" type="datetimeFigureOut">
              <a:rPr lang="zh-CN" altLang="en-US"/>
              <a:pPr>
                <a:defRPr/>
              </a:pPr>
              <a:t>2015/5/11</a:t>
            </a:fld>
            <a:endParaRPr lang="zh-CN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6127CA-86AB-4D22-B21A-9E5CFD9B8EA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2489139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9E9B61-9223-4DFA-9B47-4D169FD97CBE}" type="datetimeFigureOut">
              <a:rPr lang="zh-CN" altLang="en-US"/>
              <a:pPr>
                <a:defRPr/>
              </a:pPr>
              <a:t>2015/5/11</a:t>
            </a:fld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B02630-3A2F-4670-AF49-55E22E7695B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2762969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8CD8EE-95CD-4E1C-A4B7-FE4FBD61B543}" type="datetimeFigureOut">
              <a:rPr lang="zh-CN" altLang="en-US"/>
              <a:pPr>
                <a:defRPr/>
              </a:pPr>
              <a:t>2015/5/11</a:t>
            </a:fld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5BD19-7F10-495F-A357-EC4B754B4E2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5563880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BDED4C-4A87-4A8D-9F34-74E1BF49E784}" type="datetimeFigureOut">
              <a:rPr lang="zh-CN" altLang="en-US"/>
              <a:pPr>
                <a:defRPr/>
              </a:pPr>
              <a:t>2015/5/11</a:t>
            </a:fld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5001B1-2111-4244-B178-CDA45BB328C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7126045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8ECCD6-9697-496F-83C4-B47C94AC693D}" type="datetimeFigureOut">
              <a:rPr lang="zh-CN" altLang="en-US"/>
              <a:pPr>
                <a:defRPr/>
              </a:pPr>
              <a:t>2015/5/11</a:t>
            </a:fld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F133D7-656A-4115-86C9-0AC10D20E38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1484195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7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5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"/>
          <p:cNvPicPr>
            <a:picLocks noChangeAspect="1" noChangeArrowheads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8725"/>
            <a:ext cx="91440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9411" name="Rectangle 3"/>
          <p:cNvSpPr>
            <a:spLocks noChangeArrowheads="1"/>
          </p:cNvSpPr>
          <p:nvPr/>
        </p:nvSpPr>
        <p:spPr bwMode="gray">
          <a:xfrm>
            <a:off x="0" y="0"/>
            <a:ext cx="9144000" cy="12192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>
              <a:latin typeface="Arial" pitchFamily="34" charset="0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268413"/>
            <a:ext cx="82296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52941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373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70BC319A-19DE-4DB8-8590-6258AD0D75A0}" type="datetimeFigureOut">
              <a:rPr lang="zh-CN" altLang="en-US"/>
              <a:pPr>
                <a:defRPr/>
              </a:pPr>
              <a:t>2015/5/11</a:t>
            </a:fld>
            <a:endParaRPr lang="zh-CN" altLang="en-US"/>
          </a:p>
        </p:txBody>
      </p:sp>
      <p:sp>
        <p:nvSpPr>
          <p:cNvPr id="52941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37325"/>
            <a:ext cx="2895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2941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373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CEE555F1-942C-458A-91B9-8D7DD6AE66D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pic>
        <p:nvPicPr>
          <p:cNvPr id="1033" name="Picture 9" descr="a1"/>
          <p:cNvPicPr>
            <a:picLocks noChangeAspect="1" noChangeArrowheads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88913"/>
            <a:ext cx="414337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 descr="b_1"/>
          <p:cNvPicPr>
            <a:picLocks noChangeAspect="1" noChangeArrowheads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8713" y="5734050"/>
            <a:ext cx="395287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图片 3" descr="07102121185355915.gif"/>
          <p:cNvPicPr>
            <a:picLocks noChangeAspect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6165850"/>
            <a:ext cx="1077913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36" name="Group 12"/>
          <p:cNvGrpSpPr>
            <a:grpSpLocks/>
          </p:cNvGrpSpPr>
          <p:nvPr/>
        </p:nvGrpSpPr>
        <p:grpSpPr bwMode="auto">
          <a:xfrm>
            <a:off x="8027988" y="6021388"/>
            <a:ext cx="1370012" cy="908050"/>
            <a:chOff x="4897" y="3748"/>
            <a:chExt cx="863" cy="572"/>
          </a:xfrm>
        </p:grpSpPr>
        <p:pic>
          <p:nvPicPr>
            <p:cNvPr id="1047" name="Picture 13" descr="artplus_nature_naturalcity42_a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82" y="3902"/>
              <a:ext cx="620" cy="4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8" name="Picture 14" descr="artplus_nature_naturalcity42_i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178918">
              <a:off x="5239" y="3929"/>
              <a:ext cx="291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9" name="Picture 15" descr="artplus_nature_naturalcity42_c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94510">
              <a:off x="5329" y="3884"/>
              <a:ext cx="195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50" name="Picture 16" descr="artplus_nature_naturalcity42_f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97" y="3990"/>
              <a:ext cx="863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51" name="Group 17"/>
            <p:cNvGrpSpPr>
              <a:grpSpLocks/>
            </p:cNvGrpSpPr>
            <p:nvPr userDrawn="1"/>
          </p:nvGrpSpPr>
          <p:grpSpPr bwMode="auto">
            <a:xfrm>
              <a:off x="5058" y="3748"/>
              <a:ext cx="453" cy="241"/>
              <a:chOff x="4861" y="1616"/>
              <a:chExt cx="1625" cy="694"/>
            </a:xfrm>
          </p:grpSpPr>
          <p:pic>
            <p:nvPicPr>
              <p:cNvPr id="1052" name="Picture 18" descr="artplus_nature_naturalcity42_b"/>
              <p:cNvPicPr>
                <a:picLocks noChangeAspect="1" noChangeArrowheads="1"/>
              </p:cNvPicPr>
              <p:nvPr/>
            </p:nvPicPr>
            <p:blipFill>
              <a:blip r:embed="rId1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61" y="1994"/>
                <a:ext cx="1625" cy="3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53" name="Picture 19" descr="未标题-3"/>
              <p:cNvPicPr>
                <a:picLocks noChangeAspect="1" noChangeArrowheads="1"/>
              </p:cNvPicPr>
              <p:nvPr/>
            </p:nvPicPr>
            <p:blipFill>
              <a:blip r:embed="rId2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25" y="1616"/>
                <a:ext cx="1270" cy="6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54" name="Picture 20" descr="artplus_nature_naturalcity42_d"/>
              <p:cNvPicPr>
                <a:picLocks noChangeAspect="1" noChangeArrowheads="1"/>
              </p:cNvPicPr>
              <p:nvPr/>
            </p:nvPicPr>
            <p:blipFill>
              <a:blip r:embed="rId2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57" y="1933"/>
                <a:ext cx="291" cy="2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1037" name="Group 21"/>
          <p:cNvGrpSpPr>
            <a:grpSpLocks/>
          </p:cNvGrpSpPr>
          <p:nvPr/>
        </p:nvGrpSpPr>
        <p:grpSpPr bwMode="auto">
          <a:xfrm>
            <a:off x="8027988" y="6021388"/>
            <a:ext cx="1370012" cy="908050"/>
            <a:chOff x="4897" y="3748"/>
            <a:chExt cx="863" cy="572"/>
          </a:xfrm>
        </p:grpSpPr>
        <p:pic>
          <p:nvPicPr>
            <p:cNvPr id="1039" name="Picture 22" descr="artplus_nature_naturalcity42_a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82" y="3902"/>
              <a:ext cx="620" cy="4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0" name="Picture 23" descr="artplus_nature_naturalcity42_i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178918">
              <a:off x="5239" y="3929"/>
              <a:ext cx="291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1" name="Picture 24" descr="artplus_nature_naturalcity42_c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94510">
              <a:off x="5329" y="3884"/>
              <a:ext cx="195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2" name="Picture 25" descr="artplus_nature_naturalcity42_f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97" y="3990"/>
              <a:ext cx="863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43" name="Group 26"/>
            <p:cNvGrpSpPr>
              <a:grpSpLocks/>
            </p:cNvGrpSpPr>
            <p:nvPr userDrawn="1"/>
          </p:nvGrpSpPr>
          <p:grpSpPr bwMode="auto">
            <a:xfrm>
              <a:off x="5058" y="3748"/>
              <a:ext cx="453" cy="241"/>
              <a:chOff x="4861" y="1616"/>
              <a:chExt cx="1625" cy="694"/>
            </a:xfrm>
          </p:grpSpPr>
          <p:pic>
            <p:nvPicPr>
              <p:cNvPr id="1044" name="Picture 27" descr="artplus_nature_naturalcity42_b"/>
              <p:cNvPicPr>
                <a:picLocks noChangeAspect="1" noChangeArrowheads="1"/>
              </p:cNvPicPr>
              <p:nvPr/>
            </p:nvPicPr>
            <p:blipFill>
              <a:blip r:embed="rId1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61" y="1994"/>
                <a:ext cx="1625" cy="3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45" name="Picture 28" descr="未标题-3"/>
              <p:cNvPicPr>
                <a:picLocks noChangeAspect="1" noChangeArrowheads="1"/>
              </p:cNvPicPr>
              <p:nvPr/>
            </p:nvPicPr>
            <p:blipFill>
              <a:blip r:embed="rId2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25" y="1616"/>
                <a:ext cx="1270" cy="6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46" name="Picture 29" descr="artplus_nature_naturalcity42_d"/>
              <p:cNvPicPr>
                <a:picLocks noChangeAspect="1" noChangeArrowheads="1"/>
              </p:cNvPicPr>
              <p:nvPr/>
            </p:nvPicPr>
            <p:blipFill>
              <a:blip r:embed="rId2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57" y="1933"/>
                <a:ext cx="291" cy="2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529438" name="页脚占位符 3"/>
          <p:cNvSpPr txBox="1">
            <a:spLocks noGrp="1"/>
          </p:cNvSpPr>
          <p:nvPr/>
        </p:nvSpPr>
        <p:spPr bwMode="auto">
          <a:xfrm>
            <a:off x="0" y="6477000"/>
            <a:ext cx="33750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rgbClr val="000066"/>
                </a:solidFill>
                <a:latin typeface="楷体_GB2312" pitchFamily="49" charset="-122"/>
                <a:cs typeface="Arial" pitchFamily="34" charset="0"/>
              </a:rPr>
              <a:t>第</a:t>
            </a:r>
            <a:r>
              <a:rPr lang="en-US" altLang="zh-CN" b="1" dirty="0">
                <a:solidFill>
                  <a:srgbClr val="000066"/>
                </a:solidFill>
                <a:latin typeface="楷体_GB2312" pitchFamily="49" charset="-122"/>
                <a:cs typeface="Arial" pitchFamily="34" charset="0"/>
              </a:rPr>
              <a:t>6</a:t>
            </a:r>
            <a:r>
              <a:rPr lang="zh-CN" altLang="en-US" b="1" dirty="0">
                <a:solidFill>
                  <a:srgbClr val="000066"/>
                </a:solidFill>
                <a:latin typeface="楷体_GB2312" pitchFamily="49" charset="-122"/>
                <a:cs typeface="Arial" pitchFamily="34" charset="0"/>
              </a:rPr>
              <a:t>章 利用数组处理批量数据</a:t>
            </a:r>
            <a:endParaRPr lang="en-US" altLang="zh-CN" b="1" dirty="0">
              <a:solidFill>
                <a:srgbClr val="000066"/>
              </a:solidFill>
              <a:latin typeface="楷体_GB2312" pitchFamily="49" charset="-122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pitchFamily="34" charset="0"/>
          <a:ea typeface="楷体_GB2312" pitchFamily="49" charset="-122"/>
        </a:defRPr>
      </a:lvl2pPr>
      <a:lvl3pPr algn="ctr" rtl="0" fontAlgn="base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pitchFamily="34" charset="0"/>
          <a:ea typeface="楷体_GB2312" pitchFamily="49" charset="-122"/>
        </a:defRPr>
      </a:lvl3pPr>
      <a:lvl4pPr algn="ctr" rtl="0" fontAlgn="base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pitchFamily="34" charset="0"/>
          <a:ea typeface="楷体_GB2312" pitchFamily="49" charset="-122"/>
        </a:defRPr>
      </a:lvl4pPr>
      <a:lvl5pPr algn="ctr" rtl="0" fontAlgn="base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pitchFamily="34" charset="0"/>
          <a:ea typeface="楷体_GB2312" pitchFamily="49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pitchFamily="34" charset="0"/>
          <a:ea typeface="楷体_GB2312" pitchFamily="49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pitchFamily="34" charset="0"/>
          <a:ea typeface="楷体_GB2312" pitchFamily="49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pitchFamily="34" charset="0"/>
          <a:ea typeface="楷体_GB2312" pitchFamily="49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pitchFamily="34" charset="0"/>
          <a:ea typeface="楷体_GB2312" pitchFamily="49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mtClean="0"/>
              <a:t>数组 补充</a:t>
            </a:r>
          </a:p>
        </p:txBody>
      </p:sp>
      <p:sp>
        <p:nvSpPr>
          <p:cNvPr id="3075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9616" y="2780705"/>
            <a:ext cx="3024187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115616" y="548680"/>
            <a:ext cx="4572000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200" dirty="0">
                <a:ea typeface="楷体_GB2312" pitchFamily="49" charset="-122"/>
              </a:rPr>
              <a:t>#include &lt;</a:t>
            </a:r>
            <a:r>
              <a:rPr lang="en-US" altLang="zh-CN" sz="2200" dirty="0" err="1">
                <a:ea typeface="楷体_GB2312" pitchFamily="49" charset="-122"/>
              </a:rPr>
              <a:t>stdio.h</a:t>
            </a:r>
            <a:r>
              <a:rPr lang="en-US" altLang="zh-CN" sz="2200" dirty="0">
                <a:ea typeface="楷体_GB2312" pitchFamily="49" charset="-122"/>
              </a:rPr>
              <a:t>&gt;</a:t>
            </a:r>
          </a:p>
          <a:p>
            <a:r>
              <a:rPr lang="en-US" altLang="zh-CN" sz="2200" dirty="0" smtClean="0">
                <a:ea typeface="楷体_GB2312" pitchFamily="49" charset="-122"/>
              </a:rPr>
              <a:t>main</a:t>
            </a:r>
            <a:r>
              <a:rPr lang="en-US" altLang="zh-CN" sz="2200" dirty="0">
                <a:ea typeface="楷体_GB2312" pitchFamily="49" charset="-122"/>
              </a:rPr>
              <a:t>()</a:t>
            </a:r>
          </a:p>
          <a:p>
            <a:r>
              <a:rPr lang="en-US" altLang="zh-CN" sz="2200" dirty="0">
                <a:ea typeface="楷体_GB2312" pitchFamily="49" charset="-122"/>
              </a:rPr>
              <a:t>{ </a:t>
            </a:r>
          </a:p>
          <a:p>
            <a:r>
              <a:rPr lang="en-US" altLang="zh-CN" sz="2200" dirty="0">
                <a:ea typeface="楷体_GB2312" pitchFamily="49" charset="-122"/>
              </a:rPr>
              <a:t>	char c[5]={'</a:t>
            </a:r>
            <a:r>
              <a:rPr lang="en-US" altLang="zh-CN" sz="2200" dirty="0" err="1">
                <a:ea typeface="楷体_GB2312" pitchFamily="49" charset="-122"/>
              </a:rPr>
              <a:t>a','b','c','d','e</a:t>
            </a:r>
            <a:r>
              <a:rPr lang="en-US" altLang="zh-CN" sz="2200" dirty="0">
                <a:ea typeface="楷体_GB2312" pitchFamily="49" charset="-122"/>
              </a:rPr>
              <a:t>'};</a:t>
            </a:r>
          </a:p>
          <a:p>
            <a:r>
              <a:rPr lang="en-US" altLang="zh-CN" sz="2200" dirty="0">
                <a:ea typeface="楷体_GB2312" pitchFamily="49" charset="-122"/>
              </a:rPr>
              <a:t>	char d[6];</a:t>
            </a:r>
          </a:p>
          <a:p>
            <a:r>
              <a:rPr lang="en-US" altLang="zh-CN" sz="2200" dirty="0">
                <a:ea typeface="楷体_GB2312" pitchFamily="49" charset="-122"/>
              </a:rPr>
              <a:t>	</a:t>
            </a:r>
            <a:r>
              <a:rPr lang="en-US" altLang="zh-CN" sz="2200" dirty="0" err="1">
                <a:ea typeface="楷体_GB2312" pitchFamily="49" charset="-122"/>
              </a:rPr>
              <a:t>int</a:t>
            </a:r>
            <a:r>
              <a:rPr lang="en-US" altLang="zh-CN" sz="2200" dirty="0">
                <a:ea typeface="楷体_GB2312" pitchFamily="49" charset="-122"/>
              </a:rPr>
              <a:t> </a:t>
            </a:r>
            <a:r>
              <a:rPr lang="en-US" altLang="zh-CN" sz="2200" dirty="0" err="1">
                <a:ea typeface="楷体_GB2312" pitchFamily="49" charset="-122"/>
              </a:rPr>
              <a:t>i</a:t>
            </a:r>
            <a:r>
              <a:rPr lang="en-US" altLang="zh-CN" sz="2200" dirty="0">
                <a:ea typeface="楷体_GB2312" pitchFamily="49" charset="-122"/>
              </a:rPr>
              <a:t>=0,j=4;</a:t>
            </a:r>
          </a:p>
          <a:p>
            <a:r>
              <a:rPr lang="en-US" altLang="zh-CN" sz="2200" dirty="0">
                <a:ea typeface="楷体_GB2312" pitchFamily="49" charset="-122"/>
              </a:rPr>
              <a:t>	for(</a:t>
            </a:r>
            <a:r>
              <a:rPr lang="en-US" altLang="zh-CN" sz="2200" dirty="0" err="1">
                <a:ea typeface="楷体_GB2312" pitchFamily="49" charset="-122"/>
              </a:rPr>
              <a:t>i</a:t>
            </a:r>
            <a:r>
              <a:rPr lang="en-US" altLang="zh-CN" sz="2200" dirty="0">
                <a:ea typeface="楷体_GB2312" pitchFamily="49" charset="-122"/>
              </a:rPr>
              <a:t>=0;i&lt;5;i++,j--)</a:t>
            </a:r>
          </a:p>
          <a:p>
            <a:r>
              <a:rPr lang="en-US" altLang="zh-CN" sz="2200" dirty="0">
                <a:ea typeface="楷体_GB2312" pitchFamily="49" charset="-122"/>
              </a:rPr>
              <a:t>	{</a:t>
            </a:r>
          </a:p>
          <a:p>
            <a:r>
              <a:rPr lang="en-US" altLang="zh-CN" sz="2200" dirty="0">
                <a:ea typeface="楷体_GB2312" pitchFamily="49" charset="-122"/>
              </a:rPr>
              <a:t>		d[</a:t>
            </a:r>
            <a:r>
              <a:rPr lang="en-US" altLang="zh-CN" sz="2200" dirty="0" err="1">
                <a:ea typeface="楷体_GB2312" pitchFamily="49" charset="-122"/>
              </a:rPr>
              <a:t>i</a:t>
            </a:r>
            <a:r>
              <a:rPr lang="en-US" altLang="zh-CN" sz="2200" dirty="0">
                <a:ea typeface="楷体_GB2312" pitchFamily="49" charset="-122"/>
              </a:rPr>
              <a:t>]=c[j];</a:t>
            </a:r>
          </a:p>
          <a:p>
            <a:r>
              <a:rPr lang="en-US" altLang="zh-CN" sz="2200" dirty="0">
                <a:ea typeface="楷体_GB2312" pitchFamily="49" charset="-122"/>
              </a:rPr>
              <a:t>	}</a:t>
            </a:r>
          </a:p>
          <a:p>
            <a:r>
              <a:rPr lang="en-US" altLang="zh-CN" sz="2200" dirty="0">
                <a:ea typeface="楷体_GB2312" pitchFamily="49" charset="-122"/>
              </a:rPr>
              <a:t>	</a:t>
            </a:r>
            <a:r>
              <a:rPr lang="en-US" altLang="zh-CN" sz="2200" dirty="0" err="1">
                <a:ea typeface="楷体_GB2312" pitchFamily="49" charset="-122"/>
              </a:rPr>
              <a:t>printf</a:t>
            </a:r>
            <a:r>
              <a:rPr lang="en-US" altLang="zh-CN" sz="2200" dirty="0">
                <a:ea typeface="楷体_GB2312" pitchFamily="49" charset="-122"/>
              </a:rPr>
              <a:t>("%s\</a:t>
            </a:r>
            <a:r>
              <a:rPr lang="en-US" altLang="zh-CN" sz="2200" dirty="0" err="1">
                <a:ea typeface="楷体_GB2312" pitchFamily="49" charset="-122"/>
              </a:rPr>
              <a:t>n",d</a:t>
            </a:r>
            <a:r>
              <a:rPr lang="en-US" altLang="zh-CN" sz="2200" dirty="0">
                <a:ea typeface="楷体_GB2312" pitchFamily="49" charset="-122"/>
              </a:rPr>
              <a:t>);</a:t>
            </a:r>
          </a:p>
          <a:p>
            <a:r>
              <a:rPr lang="en-US" altLang="zh-CN" sz="2200" dirty="0" smtClean="0">
                <a:ea typeface="楷体_GB2312" pitchFamily="49" charset="-122"/>
              </a:rPr>
              <a:t>}</a:t>
            </a:r>
            <a:endParaRPr lang="zh-CN" altLang="en-US" sz="2200" dirty="0">
              <a:ea typeface="楷体_GB2312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886" y="2449488"/>
            <a:ext cx="4551362" cy="83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395536" y="620688"/>
            <a:ext cx="4572000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400" dirty="0">
                <a:ea typeface="楷体_GB2312" pitchFamily="49" charset="-122"/>
              </a:rPr>
              <a:t>#include &lt;</a:t>
            </a:r>
            <a:r>
              <a:rPr lang="en-US" altLang="zh-CN" sz="2400" dirty="0" err="1">
                <a:ea typeface="楷体_GB2312" pitchFamily="49" charset="-122"/>
              </a:rPr>
              <a:t>stdio.h</a:t>
            </a:r>
            <a:r>
              <a:rPr lang="en-US" altLang="zh-CN" sz="2400" dirty="0">
                <a:ea typeface="楷体_GB2312" pitchFamily="49" charset="-122"/>
              </a:rPr>
              <a:t>&gt;</a:t>
            </a:r>
          </a:p>
          <a:p>
            <a:r>
              <a:rPr lang="en-US" altLang="zh-CN" sz="2400" dirty="0" smtClean="0">
                <a:ea typeface="楷体_GB2312" pitchFamily="49" charset="-122"/>
              </a:rPr>
              <a:t>main</a:t>
            </a:r>
            <a:r>
              <a:rPr lang="en-US" altLang="zh-CN" sz="2400" dirty="0">
                <a:ea typeface="楷体_GB2312" pitchFamily="49" charset="-122"/>
              </a:rPr>
              <a:t>()</a:t>
            </a:r>
          </a:p>
          <a:p>
            <a:r>
              <a:rPr lang="en-US" altLang="zh-CN" sz="2400" dirty="0">
                <a:ea typeface="楷体_GB2312" pitchFamily="49" charset="-122"/>
              </a:rPr>
              <a:t>{ </a:t>
            </a:r>
          </a:p>
          <a:p>
            <a:r>
              <a:rPr lang="en-US" altLang="zh-CN" sz="2400" dirty="0">
                <a:ea typeface="楷体_GB2312" pitchFamily="49" charset="-122"/>
              </a:rPr>
              <a:t>	char c[5]={'</a:t>
            </a:r>
            <a:r>
              <a:rPr lang="en-US" altLang="zh-CN" sz="2400" dirty="0" err="1">
                <a:ea typeface="楷体_GB2312" pitchFamily="49" charset="-122"/>
              </a:rPr>
              <a:t>a','b','c','d','e</a:t>
            </a:r>
            <a:r>
              <a:rPr lang="en-US" altLang="zh-CN" sz="2400" dirty="0">
                <a:ea typeface="楷体_GB2312" pitchFamily="49" charset="-122"/>
              </a:rPr>
              <a:t>'};</a:t>
            </a:r>
          </a:p>
          <a:p>
            <a:r>
              <a:rPr lang="en-US" altLang="zh-CN" sz="2400" dirty="0">
                <a:ea typeface="楷体_GB2312" pitchFamily="49" charset="-122"/>
              </a:rPr>
              <a:t>	char d[6]="12";</a:t>
            </a:r>
          </a:p>
          <a:p>
            <a:r>
              <a:rPr lang="en-US" altLang="zh-CN" sz="2400" dirty="0">
                <a:ea typeface="楷体_GB2312" pitchFamily="49" charset="-122"/>
              </a:rPr>
              <a:t>	</a:t>
            </a:r>
            <a:r>
              <a:rPr lang="en-US" altLang="zh-CN" sz="2400" dirty="0" err="1">
                <a:ea typeface="楷体_GB2312" pitchFamily="49" charset="-122"/>
              </a:rPr>
              <a:t>int</a:t>
            </a:r>
            <a:r>
              <a:rPr lang="en-US" altLang="zh-CN" sz="2400" dirty="0">
                <a:ea typeface="楷体_GB2312" pitchFamily="49" charset="-122"/>
              </a:rPr>
              <a:t> </a:t>
            </a:r>
            <a:r>
              <a:rPr lang="en-US" altLang="zh-CN" sz="2400" dirty="0" err="1">
                <a:ea typeface="楷体_GB2312" pitchFamily="49" charset="-122"/>
              </a:rPr>
              <a:t>i</a:t>
            </a:r>
            <a:r>
              <a:rPr lang="en-US" altLang="zh-CN" sz="2400" dirty="0">
                <a:ea typeface="楷体_GB2312" pitchFamily="49" charset="-122"/>
              </a:rPr>
              <a:t>=0,j=4;</a:t>
            </a:r>
          </a:p>
          <a:p>
            <a:r>
              <a:rPr lang="en-US" altLang="zh-CN" sz="2400" dirty="0">
                <a:ea typeface="楷体_GB2312" pitchFamily="49" charset="-122"/>
              </a:rPr>
              <a:t>	for(</a:t>
            </a:r>
            <a:r>
              <a:rPr lang="en-US" altLang="zh-CN" sz="2400" dirty="0" err="1">
                <a:ea typeface="楷体_GB2312" pitchFamily="49" charset="-122"/>
              </a:rPr>
              <a:t>i</a:t>
            </a:r>
            <a:r>
              <a:rPr lang="en-US" altLang="zh-CN" sz="2400" dirty="0">
                <a:ea typeface="楷体_GB2312" pitchFamily="49" charset="-122"/>
              </a:rPr>
              <a:t>=0;i&lt;5;i++,j--)</a:t>
            </a:r>
          </a:p>
          <a:p>
            <a:r>
              <a:rPr lang="en-US" altLang="zh-CN" sz="2400" dirty="0">
                <a:ea typeface="楷体_GB2312" pitchFamily="49" charset="-122"/>
              </a:rPr>
              <a:t>	{</a:t>
            </a:r>
          </a:p>
          <a:p>
            <a:r>
              <a:rPr lang="en-US" altLang="zh-CN" sz="2400" dirty="0">
                <a:ea typeface="楷体_GB2312" pitchFamily="49" charset="-122"/>
              </a:rPr>
              <a:t>		d[</a:t>
            </a:r>
            <a:r>
              <a:rPr lang="en-US" altLang="zh-CN" sz="2400" dirty="0" err="1">
                <a:ea typeface="楷体_GB2312" pitchFamily="49" charset="-122"/>
              </a:rPr>
              <a:t>i</a:t>
            </a:r>
            <a:r>
              <a:rPr lang="en-US" altLang="zh-CN" sz="2400" dirty="0">
                <a:ea typeface="楷体_GB2312" pitchFamily="49" charset="-122"/>
              </a:rPr>
              <a:t>]=c[j];</a:t>
            </a:r>
          </a:p>
          <a:p>
            <a:r>
              <a:rPr lang="en-US" altLang="zh-CN" sz="2400" dirty="0">
                <a:ea typeface="楷体_GB2312" pitchFamily="49" charset="-122"/>
              </a:rPr>
              <a:t>	}</a:t>
            </a:r>
          </a:p>
          <a:p>
            <a:r>
              <a:rPr lang="en-US" altLang="zh-CN" sz="2400" dirty="0">
                <a:ea typeface="楷体_GB2312" pitchFamily="49" charset="-122"/>
              </a:rPr>
              <a:t>	</a:t>
            </a:r>
            <a:r>
              <a:rPr lang="en-US" altLang="zh-CN" sz="2400" dirty="0" err="1">
                <a:ea typeface="楷体_GB2312" pitchFamily="49" charset="-122"/>
              </a:rPr>
              <a:t>printf</a:t>
            </a:r>
            <a:r>
              <a:rPr lang="en-US" altLang="zh-CN" sz="2400" dirty="0">
                <a:ea typeface="楷体_GB2312" pitchFamily="49" charset="-122"/>
              </a:rPr>
              <a:t>("%s\</a:t>
            </a:r>
            <a:r>
              <a:rPr lang="en-US" altLang="zh-CN" sz="2400" dirty="0" err="1">
                <a:ea typeface="楷体_GB2312" pitchFamily="49" charset="-122"/>
              </a:rPr>
              <a:t>n",d</a:t>
            </a:r>
            <a:r>
              <a:rPr lang="en-US" altLang="zh-CN" sz="2400" dirty="0">
                <a:ea typeface="楷体_GB2312" pitchFamily="49" charset="-122"/>
              </a:rPr>
              <a:t>);</a:t>
            </a:r>
          </a:p>
          <a:p>
            <a:r>
              <a:rPr lang="en-US" altLang="zh-CN" sz="2400" dirty="0" smtClean="0">
                <a:ea typeface="楷体_GB2312" pitchFamily="49" charset="-122"/>
              </a:rPr>
              <a:t>}</a:t>
            </a:r>
            <a:endParaRPr lang="en-US" altLang="zh-CN" sz="2400" dirty="0">
              <a:ea typeface="楷体_GB2312" pitchFamily="49" charset="-122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859586" y="4076676"/>
            <a:ext cx="33845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9pPr>
          </a:lstStyle>
          <a:p>
            <a:r>
              <a:rPr lang="zh-CN" altLang="en-US" sz="2800" b="1">
                <a:solidFill>
                  <a:srgbClr val="FF0000"/>
                </a:solidFill>
              </a:rPr>
              <a:t>数组最好初始化！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946" y="4509120"/>
            <a:ext cx="7956550" cy="129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900113" y="404664"/>
            <a:ext cx="4572000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200" dirty="0">
                <a:ea typeface="楷体_GB2312" pitchFamily="49" charset="-122"/>
              </a:rPr>
              <a:t>#include &lt;</a:t>
            </a:r>
            <a:r>
              <a:rPr lang="en-US" altLang="zh-CN" sz="2200" dirty="0" err="1">
                <a:ea typeface="楷体_GB2312" pitchFamily="49" charset="-122"/>
              </a:rPr>
              <a:t>stdio.h</a:t>
            </a:r>
            <a:r>
              <a:rPr lang="en-US" altLang="zh-CN" sz="2200" dirty="0">
                <a:ea typeface="楷体_GB2312" pitchFamily="49" charset="-122"/>
              </a:rPr>
              <a:t>&gt;</a:t>
            </a:r>
          </a:p>
          <a:p>
            <a:r>
              <a:rPr lang="en-US" altLang="zh-CN" sz="2200" dirty="0" smtClean="0">
                <a:ea typeface="楷体_GB2312" pitchFamily="49" charset="-122"/>
              </a:rPr>
              <a:t>main</a:t>
            </a:r>
            <a:r>
              <a:rPr lang="en-US" altLang="zh-CN" sz="2200" dirty="0">
                <a:ea typeface="楷体_GB2312" pitchFamily="49" charset="-122"/>
              </a:rPr>
              <a:t>()</a:t>
            </a:r>
          </a:p>
          <a:p>
            <a:r>
              <a:rPr lang="en-US" altLang="zh-CN" sz="2200" dirty="0">
                <a:ea typeface="楷体_GB2312" pitchFamily="49" charset="-122"/>
              </a:rPr>
              <a:t>{ </a:t>
            </a:r>
          </a:p>
          <a:p>
            <a:r>
              <a:rPr lang="en-US" altLang="zh-CN" sz="2200" dirty="0">
                <a:ea typeface="楷体_GB2312" pitchFamily="49" charset="-122"/>
              </a:rPr>
              <a:t>	char c[5]={'</a:t>
            </a:r>
            <a:r>
              <a:rPr lang="en-US" altLang="zh-CN" sz="2200" dirty="0" err="1">
                <a:ea typeface="楷体_GB2312" pitchFamily="49" charset="-122"/>
              </a:rPr>
              <a:t>a','b','c','d','e</a:t>
            </a:r>
            <a:r>
              <a:rPr lang="en-US" altLang="zh-CN" sz="2200" dirty="0">
                <a:ea typeface="楷体_GB2312" pitchFamily="49" charset="-122"/>
              </a:rPr>
              <a:t>'};</a:t>
            </a:r>
          </a:p>
          <a:p>
            <a:r>
              <a:rPr lang="en-US" altLang="zh-CN" sz="2200" dirty="0">
                <a:ea typeface="楷体_GB2312" pitchFamily="49" charset="-122"/>
              </a:rPr>
              <a:t>	char d[6]="123456";</a:t>
            </a:r>
          </a:p>
          <a:p>
            <a:r>
              <a:rPr lang="en-US" altLang="zh-CN" sz="2200" dirty="0">
                <a:ea typeface="楷体_GB2312" pitchFamily="49" charset="-122"/>
              </a:rPr>
              <a:t>	</a:t>
            </a:r>
            <a:r>
              <a:rPr lang="en-US" altLang="zh-CN" sz="2200" dirty="0" err="1">
                <a:ea typeface="楷体_GB2312" pitchFamily="49" charset="-122"/>
              </a:rPr>
              <a:t>int</a:t>
            </a:r>
            <a:r>
              <a:rPr lang="en-US" altLang="zh-CN" sz="2200" dirty="0">
                <a:ea typeface="楷体_GB2312" pitchFamily="49" charset="-122"/>
              </a:rPr>
              <a:t> </a:t>
            </a:r>
            <a:r>
              <a:rPr lang="en-US" altLang="zh-CN" sz="2200" dirty="0" err="1">
                <a:ea typeface="楷体_GB2312" pitchFamily="49" charset="-122"/>
              </a:rPr>
              <a:t>i</a:t>
            </a:r>
            <a:r>
              <a:rPr lang="en-US" altLang="zh-CN" sz="2200" dirty="0">
                <a:ea typeface="楷体_GB2312" pitchFamily="49" charset="-122"/>
              </a:rPr>
              <a:t>=0,j=4;</a:t>
            </a:r>
          </a:p>
          <a:p>
            <a:r>
              <a:rPr lang="en-US" altLang="zh-CN" sz="2200" dirty="0">
                <a:ea typeface="楷体_GB2312" pitchFamily="49" charset="-122"/>
              </a:rPr>
              <a:t>	for(</a:t>
            </a:r>
            <a:r>
              <a:rPr lang="en-US" altLang="zh-CN" sz="2200" dirty="0" err="1">
                <a:ea typeface="楷体_GB2312" pitchFamily="49" charset="-122"/>
              </a:rPr>
              <a:t>i</a:t>
            </a:r>
            <a:r>
              <a:rPr lang="en-US" altLang="zh-CN" sz="2200" dirty="0">
                <a:ea typeface="楷体_GB2312" pitchFamily="49" charset="-122"/>
              </a:rPr>
              <a:t>=0;i&lt;5;i++,j--)</a:t>
            </a:r>
          </a:p>
          <a:p>
            <a:r>
              <a:rPr lang="en-US" altLang="zh-CN" sz="2200" dirty="0">
                <a:ea typeface="楷体_GB2312" pitchFamily="49" charset="-122"/>
              </a:rPr>
              <a:t>	{</a:t>
            </a:r>
          </a:p>
          <a:p>
            <a:r>
              <a:rPr lang="en-US" altLang="zh-CN" sz="2200" dirty="0">
                <a:ea typeface="楷体_GB2312" pitchFamily="49" charset="-122"/>
              </a:rPr>
              <a:t>		d[</a:t>
            </a:r>
            <a:r>
              <a:rPr lang="en-US" altLang="zh-CN" sz="2200" dirty="0" err="1">
                <a:ea typeface="楷体_GB2312" pitchFamily="49" charset="-122"/>
              </a:rPr>
              <a:t>i</a:t>
            </a:r>
            <a:r>
              <a:rPr lang="en-US" altLang="zh-CN" sz="2200" dirty="0">
                <a:ea typeface="楷体_GB2312" pitchFamily="49" charset="-122"/>
              </a:rPr>
              <a:t>]=c[j];</a:t>
            </a:r>
          </a:p>
          <a:p>
            <a:r>
              <a:rPr lang="en-US" altLang="zh-CN" sz="2200" dirty="0">
                <a:ea typeface="楷体_GB2312" pitchFamily="49" charset="-122"/>
              </a:rPr>
              <a:t>	}</a:t>
            </a:r>
          </a:p>
          <a:p>
            <a:r>
              <a:rPr lang="en-US" altLang="zh-CN" sz="2200" dirty="0">
                <a:ea typeface="楷体_GB2312" pitchFamily="49" charset="-122"/>
              </a:rPr>
              <a:t>	</a:t>
            </a:r>
            <a:r>
              <a:rPr lang="en-US" altLang="zh-CN" sz="2200" dirty="0" err="1">
                <a:ea typeface="楷体_GB2312" pitchFamily="49" charset="-122"/>
              </a:rPr>
              <a:t>printf</a:t>
            </a:r>
            <a:r>
              <a:rPr lang="en-US" altLang="zh-CN" sz="2200" dirty="0">
                <a:ea typeface="楷体_GB2312" pitchFamily="49" charset="-122"/>
              </a:rPr>
              <a:t>("%s\</a:t>
            </a:r>
            <a:r>
              <a:rPr lang="en-US" altLang="zh-CN" sz="2200" dirty="0" err="1">
                <a:ea typeface="楷体_GB2312" pitchFamily="49" charset="-122"/>
              </a:rPr>
              <a:t>n",d</a:t>
            </a:r>
            <a:r>
              <a:rPr lang="en-US" altLang="zh-CN" sz="2200" dirty="0">
                <a:ea typeface="楷体_GB2312" pitchFamily="49" charset="-122"/>
              </a:rPr>
              <a:t>);</a:t>
            </a:r>
          </a:p>
          <a:p>
            <a:r>
              <a:rPr lang="en-US" altLang="zh-CN" sz="2200" dirty="0" smtClean="0">
                <a:ea typeface="楷体_GB2312" pitchFamily="49" charset="-122"/>
              </a:rPr>
              <a:t>}</a:t>
            </a:r>
            <a:endParaRPr lang="zh-CN" altLang="en-US" sz="2200" dirty="0">
              <a:ea typeface="楷体_GB2312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1300" y="3273425"/>
            <a:ext cx="50927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576064" y="692696"/>
            <a:ext cx="4572000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200" dirty="0">
                <a:ea typeface="楷体_GB2312" pitchFamily="49" charset="-122"/>
              </a:rPr>
              <a:t>#include &lt;</a:t>
            </a:r>
            <a:r>
              <a:rPr lang="en-US" altLang="zh-CN" sz="2200" dirty="0" err="1">
                <a:ea typeface="楷体_GB2312" pitchFamily="49" charset="-122"/>
              </a:rPr>
              <a:t>stdio.h</a:t>
            </a:r>
            <a:r>
              <a:rPr lang="en-US" altLang="zh-CN" sz="2200" dirty="0">
                <a:ea typeface="楷体_GB2312" pitchFamily="49" charset="-122"/>
              </a:rPr>
              <a:t>&gt;</a:t>
            </a:r>
          </a:p>
          <a:p>
            <a:r>
              <a:rPr lang="en-US" altLang="zh-CN" sz="2200" dirty="0" smtClean="0">
                <a:ea typeface="楷体_GB2312" pitchFamily="49" charset="-122"/>
              </a:rPr>
              <a:t>main</a:t>
            </a:r>
            <a:r>
              <a:rPr lang="en-US" altLang="zh-CN" sz="2200" dirty="0">
                <a:ea typeface="楷体_GB2312" pitchFamily="49" charset="-122"/>
              </a:rPr>
              <a:t>()</a:t>
            </a:r>
          </a:p>
          <a:p>
            <a:r>
              <a:rPr lang="en-US" altLang="zh-CN" sz="2200" dirty="0">
                <a:ea typeface="楷体_GB2312" pitchFamily="49" charset="-122"/>
              </a:rPr>
              <a:t>{ </a:t>
            </a:r>
          </a:p>
          <a:p>
            <a:r>
              <a:rPr lang="en-US" altLang="zh-CN" sz="2200" dirty="0">
                <a:ea typeface="楷体_GB2312" pitchFamily="49" charset="-122"/>
              </a:rPr>
              <a:t>	char c[5]={'</a:t>
            </a:r>
            <a:r>
              <a:rPr lang="en-US" altLang="zh-CN" sz="2200" dirty="0" err="1">
                <a:ea typeface="楷体_GB2312" pitchFamily="49" charset="-122"/>
              </a:rPr>
              <a:t>a','b','c','d','e</a:t>
            </a:r>
            <a:r>
              <a:rPr lang="en-US" altLang="zh-CN" sz="2200" dirty="0">
                <a:ea typeface="楷体_GB2312" pitchFamily="49" charset="-122"/>
              </a:rPr>
              <a:t>'};</a:t>
            </a:r>
          </a:p>
          <a:p>
            <a:r>
              <a:rPr lang="en-US" altLang="zh-CN" sz="2200" dirty="0">
                <a:ea typeface="楷体_GB2312" pitchFamily="49" charset="-122"/>
              </a:rPr>
              <a:t>	char d[5]="1234";</a:t>
            </a:r>
          </a:p>
          <a:p>
            <a:r>
              <a:rPr lang="en-US" altLang="zh-CN" sz="2200" dirty="0">
                <a:ea typeface="楷体_GB2312" pitchFamily="49" charset="-122"/>
              </a:rPr>
              <a:t>	</a:t>
            </a:r>
            <a:r>
              <a:rPr lang="en-US" altLang="zh-CN" sz="2200" dirty="0" err="1">
                <a:ea typeface="楷体_GB2312" pitchFamily="49" charset="-122"/>
              </a:rPr>
              <a:t>int</a:t>
            </a:r>
            <a:r>
              <a:rPr lang="en-US" altLang="zh-CN" sz="2200" dirty="0">
                <a:ea typeface="楷体_GB2312" pitchFamily="49" charset="-122"/>
              </a:rPr>
              <a:t> </a:t>
            </a:r>
            <a:r>
              <a:rPr lang="en-US" altLang="zh-CN" sz="2200" dirty="0" err="1">
                <a:ea typeface="楷体_GB2312" pitchFamily="49" charset="-122"/>
              </a:rPr>
              <a:t>i</a:t>
            </a:r>
            <a:r>
              <a:rPr lang="en-US" altLang="zh-CN" sz="2200" dirty="0">
                <a:ea typeface="楷体_GB2312" pitchFamily="49" charset="-122"/>
              </a:rPr>
              <a:t>=0,j=4;</a:t>
            </a:r>
          </a:p>
          <a:p>
            <a:r>
              <a:rPr lang="en-US" altLang="zh-CN" sz="2200" dirty="0">
                <a:ea typeface="楷体_GB2312" pitchFamily="49" charset="-122"/>
              </a:rPr>
              <a:t>	for(</a:t>
            </a:r>
            <a:r>
              <a:rPr lang="en-US" altLang="zh-CN" sz="2200" dirty="0" err="1">
                <a:ea typeface="楷体_GB2312" pitchFamily="49" charset="-122"/>
              </a:rPr>
              <a:t>i</a:t>
            </a:r>
            <a:r>
              <a:rPr lang="en-US" altLang="zh-CN" sz="2200" dirty="0">
                <a:ea typeface="楷体_GB2312" pitchFamily="49" charset="-122"/>
              </a:rPr>
              <a:t>=0;i&lt;5;i++,j--)</a:t>
            </a:r>
          </a:p>
          <a:p>
            <a:r>
              <a:rPr lang="en-US" altLang="zh-CN" sz="2200" dirty="0">
                <a:ea typeface="楷体_GB2312" pitchFamily="49" charset="-122"/>
              </a:rPr>
              <a:t>	{</a:t>
            </a:r>
          </a:p>
          <a:p>
            <a:r>
              <a:rPr lang="en-US" altLang="zh-CN" sz="2200" dirty="0">
                <a:ea typeface="楷体_GB2312" pitchFamily="49" charset="-122"/>
              </a:rPr>
              <a:t>		d[</a:t>
            </a:r>
            <a:r>
              <a:rPr lang="en-US" altLang="zh-CN" sz="2200" dirty="0" err="1">
                <a:ea typeface="楷体_GB2312" pitchFamily="49" charset="-122"/>
              </a:rPr>
              <a:t>i</a:t>
            </a:r>
            <a:r>
              <a:rPr lang="en-US" altLang="zh-CN" sz="2200" dirty="0">
                <a:ea typeface="楷体_GB2312" pitchFamily="49" charset="-122"/>
              </a:rPr>
              <a:t>]=c[j];</a:t>
            </a:r>
          </a:p>
          <a:p>
            <a:r>
              <a:rPr lang="en-US" altLang="zh-CN" sz="2200" dirty="0">
                <a:ea typeface="楷体_GB2312" pitchFamily="49" charset="-122"/>
              </a:rPr>
              <a:t>	}</a:t>
            </a:r>
          </a:p>
          <a:p>
            <a:r>
              <a:rPr lang="en-US" altLang="zh-CN" sz="2200" dirty="0">
                <a:ea typeface="楷体_GB2312" pitchFamily="49" charset="-122"/>
              </a:rPr>
              <a:t>	</a:t>
            </a:r>
            <a:r>
              <a:rPr lang="en-US" altLang="zh-CN" sz="2200" dirty="0" err="1">
                <a:ea typeface="楷体_GB2312" pitchFamily="49" charset="-122"/>
              </a:rPr>
              <a:t>printf</a:t>
            </a:r>
            <a:r>
              <a:rPr lang="en-US" altLang="zh-CN" sz="2200" dirty="0">
                <a:ea typeface="楷体_GB2312" pitchFamily="49" charset="-122"/>
              </a:rPr>
              <a:t>("%s\</a:t>
            </a:r>
            <a:r>
              <a:rPr lang="en-US" altLang="zh-CN" sz="2200" dirty="0" err="1">
                <a:ea typeface="楷体_GB2312" pitchFamily="49" charset="-122"/>
              </a:rPr>
              <a:t>n",d</a:t>
            </a:r>
            <a:r>
              <a:rPr lang="en-US" altLang="zh-CN" sz="2200" dirty="0">
                <a:ea typeface="楷体_GB2312" pitchFamily="49" charset="-122"/>
              </a:rPr>
              <a:t>);</a:t>
            </a:r>
          </a:p>
          <a:p>
            <a:r>
              <a:rPr lang="en-US" altLang="zh-CN" sz="2200" dirty="0" smtClean="0">
                <a:ea typeface="楷体_GB2312" pitchFamily="49" charset="-122"/>
              </a:rPr>
              <a:t>}</a:t>
            </a:r>
            <a:endParaRPr lang="zh-CN" altLang="en-US" sz="2200" dirty="0">
              <a:ea typeface="楷体_GB2312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527425"/>
            <a:ext cx="4716462" cy="83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720080" y="836712"/>
            <a:ext cx="4572000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200" dirty="0">
                <a:ea typeface="楷体_GB2312" pitchFamily="49" charset="-122"/>
              </a:rPr>
              <a:t>#include &lt;</a:t>
            </a:r>
            <a:r>
              <a:rPr lang="en-US" altLang="zh-CN" sz="2200" dirty="0" err="1">
                <a:ea typeface="楷体_GB2312" pitchFamily="49" charset="-122"/>
              </a:rPr>
              <a:t>stdio.h</a:t>
            </a:r>
            <a:r>
              <a:rPr lang="en-US" altLang="zh-CN" sz="2200" dirty="0">
                <a:ea typeface="楷体_GB2312" pitchFamily="49" charset="-122"/>
              </a:rPr>
              <a:t>&gt;</a:t>
            </a:r>
          </a:p>
          <a:p>
            <a:r>
              <a:rPr lang="en-US" altLang="zh-CN" sz="2200" dirty="0" smtClean="0">
                <a:ea typeface="楷体_GB2312" pitchFamily="49" charset="-122"/>
              </a:rPr>
              <a:t>main</a:t>
            </a:r>
            <a:r>
              <a:rPr lang="en-US" altLang="zh-CN" sz="2200" dirty="0">
                <a:ea typeface="楷体_GB2312" pitchFamily="49" charset="-122"/>
              </a:rPr>
              <a:t>()</a:t>
            </a:r>
          </a:p>
          <a:p>
            <a:r>
              <a:rPr lang="en-US" altLang="zh-CN" sz="2200" dirty="0">
                <a:ea typeface="楷体_GB2312" pitchFamily="49" charset="-122"/>
              </a:rPr>
              <a:t>{ </a:t>
            </a:r>
          </a:p>
          <a:p>
            <a:r>
              <a:rPr lang="en-US" altLang="zh-CN" sz="2200" dirty="0">
                <a:ea typeface="楷体_GB2312" pitchFamily="49" charset="-122"/>
              </a:rPr>
              <a:t>	char c[5]={'</a:t>
            </a:r>
            <a:r>
              <a:rPr lang="en-US" altLang="zh-CN" sz="2200" dirty="0" err="1">
                <a:ea typeface="楷体_GB2312" pitchFamily="49" charset="-122"/>
              </a:rPr>
              <a:t>a','b','c','d','e</a:t>
            </a:r>
            <a:r>
              <a:rPr lang="en-US" altLang="zh-CN" sz="2200" dirty="0">
                <a:ea typeface="楷体_GB2312" pitchFamily="49" charset="-122"/>
              </a:rPr>
              <a:t>'};</a:t>
            </a:r>
          </a:p>
          <a:p>
            <a:r>
              <a:rPr lang="en-US" altLang="zh-CN" sz="2200" dirty="0">
                <a:ea typeface="楷体_GB2312" pitchFamily="49" charset="-122"/>
              </a:rPr>
              <a:t>	char d[6]="1234";</a:t>
            </a:r>
          </a:p>
          <a:p>
            <a:r>
              <a:rPr lang="en-US" altLang="zh-CN" sz="2200" dirty="0">
                <a:ea typeface="楷体_GB2312" pitchFamily="49" charset="-122"/>
              </a:rPr>
              <a:t>	</a:t>
            </a:r>
            <a:r>
              <a:rPr lang="en-US" altLang="zh-CN" sz="2200" dirty="0" err="1">
                <a:ea typeface="楷体_GB2312" pitchFamily="49" charset="-122"/>
              </a:rPr>
              <a:t>int</a:t>
            </a:r>
            <a:r>
              <a:rPr lang="en-US" altLang="zh-CN" sz="2200" dirty="0">
                <a:ea typeface="楷体_GB2312" pitchFamily="49" charset="-122"/>
              </a:rPr>
              <a:t> </a:t>
            </a:r>
            <a:r>
              <a:rPr lang="en-US" altLang="zh-CN" sz="2200" dirty="0" err="1">
                <a:ea typeface="楷体_GB2312" pitchFamily="49" charset="-122"/>
              </a:rPr>
              <a:t>i</a:t>
            </a:r>
            <a:r>
              <a:rPr lang="en-US" altLang="zh-CN" sz="2200" dirty="0">
                <a:ea typeface="楷体_GB2312" pitchFamily="49" charset="-122"/>
              </a:rPr>
              <a:t>=0,j=4;</a:t>
            </a:r>
          </a:p>
          <a:p>
            <a:r>
              <a:rPr lang="en-US" altLang="zh-CN" sz="2200" dirty="0">
                <a:ea typeface="楷体_GB2312" pitchFamily="49" charset="-122"/>
              </a:rPr>
              <a:t>	for(</a:t>
            </a:r>
            <a:r>
              <a:rPr lang="en-US" altLang="zh-CN" sz="2200" dirty="0" err="1">
                <a:ea typeface="楷体_GB2312" pitchFamily="49" charset="-122"/>
              </a:rPr>
              <a:t>i</a:t>
            </a:r>
            <a:r>
              <a:rPr lang="en-US" altLang="zh-CN" sz="2200" dirty="0">
                <a:ea typeface="楷体_GB2312" pitchFamily="49" charset="-122"/>
              </a:rPr>
              <a:t>=0;i&lt;5;i++,j--)</a:t>
            </a:r>
          </a:p>
          <a:p>
            <a:r>
              <a:rPr lang="en-US" altLang="zh-CN" sz="2200" dirty="0">
                <a:ea typeface="楷体_GB2312" pitchFamily="49" charset="-122"/>
              </a:rPr>
              <a:t>	{</a:t>
            </a:r>
          </a:p>
          <a:p>
            <a:r>
              <a:rPr lang="en-US" altLang="zh-CN" sz="2200" dirty="0">
                <a:ea typeface="楷体_GB2312" pitchFamily="49" charset="-122"/>
              </a:rPr>
              <a:t>		d[</a:t>
            </a:r>
            <a:r>
              <a:rPr lang="en-US" altLang="zh-CN" sz="2200" dirty="0" err="1">
                <a:ea typeface="楷体_GB2312" pitchFamily="49" charset="-122"/>
              </a:rPr>
              <a:t>i</a:t>
            </a:r>
            <a:r>
              <a:rPr lang="en-US" altLang="zh-CN" sz="2200" dirty="0">
                <a:ea typeface="楷体_GB2312" pitchFamily="49" charset="-122"/>
              </a:rPr>
              <a:t>]=c[j];</a:t>
            </a:r>
          </a:p>
          <a:p>
            <a:r>
              <a:rPr lang="en-US" altLang="zh-CN" sz="2200" dirty="0">
                <a:ea typeface="楷体_GB2312" pitchFamily="49" charset="-122"/>
              </a:rPr>
              <a:t>	}</a:t>
            </a:r>
          </a:p>
          <a:p>
            <a:r>
              <a:rPr lang="en-US" altLang="zh-CN" sz="2200" dirty="0">
                <a:ea typeface="楷体_GB2312" pitchFamily="49" charset="-122"/>
              </a:rPr>
              <a:t>	</a:t>
            </a:r>
            <a:r>
              <a:rPr lang="en-US" altLang="zh-CN" sz="2200" dirty="0" err="1">
                <a:ea typeface="楷体_GB2312" pitchFamily="49" charset="-122"/>
              </a:rPr>
              <a:t>printf</a:t>
            </a:r>
            <a:r>
              <a:rPr lang="en-US" altLang="zh-CN" sz="2200" dirty="0">
                <a:ea typeface="楷体_GB2312" pitchFamily="49" charset="-122"/>
              </a:rPr>
              <a:t>("%s\</a:t>
            </a:r>
            <a:r>
              <a:rPr lang="en-US" altLang="zh-CN" sz="2200" dirty="0" err="1">
                <a:ea typeface="楷体_GB2312" pitchFamily="49" charset="-122"/>
              </a:rPr>
              <a:t>n",d</a:t>
            </a:r>
            <a:r>
              <a:rPr lang="en-US" altLang="zh-CN" sz="2200" dirty="0">
                <a:ea typeface="楷体_GB2312" pitchFamily="49" charset="-122"/>
              </a:rPr>
              <a:t>);</a:t>
            </a:r>
          </a:p>
          <a:p>
            <a:r>
              <a:rPr lang="en-US" altLang="zh-CN" sz="2200" dirty="0" smtClean="0">
                <a:ea typeface="楷体_GB2312" pitchFamily="49" charset="-122"/>
              </a:rPr>
              <a:t>}</a:t>
            </a:r>
            <a:endParaRPr lang="zh-CN" altLang="en-US" sz="2200" dirty="0">
              <a:ea typeface="楷体_GB2312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3429000"/>
            <a:ext cx="4500562" cy="117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576064" y="879678"/>
            <a:ext cx="4572000" cy="449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200" dirty="0">
                <a:ea typeface="楷体_GB2312" pitchFamily="49" charset="-122"/>
              </a:rPr>
              <a:t>#include &lt;</a:t>
            </a:r>
            <a:r>
              <a:rPr lang="en-US" altLang="zh-CN" sz="2200" dirty="0" err="1">
                <a:ea typeface="楷体_GB2312" pitchFamily="49" charset="-122"/>
              </a:rPr>
              <a:t>stdio.h</a:t>
            </a:r>
            <a:r>
              <a:rPr lang="en-US" altLang="zh-CN" sz="2200" dirty="0">
                <a:ea typeface="楷体_GB2312" pitchFamily="49" charset="-122"/>
              </a:rPr>
              <a:t>&gt;</a:t>
            </a:r>
          </a:p>
          <a:p>
            <a:r>
              <a:rPr lang="en-US" altLang="zh-CN" sz="2200" dirty="0" smtClean="0">
                <a:ea typeface="楷体_GB2312" pitchFamily="49" charset="-122"/>
              </a:rPr>
              <a:t>main</a:t>
            </a:r>
            <a:r>
              <a:rPr lang="en-US" altLang="zh-CN" sz="2200" dirty="0">
                <a:ea typeface="楷体_GB2312" pitchFamily="49" charset="-122"/>
              </a:rPr>
              <a:t>()</a:t>
            </a:r>
          </a:p>
          <a:p>
            <a:r>
              <a:rPr lang="en-US" altLang="zh-CN" sz="2200" dirty="0">
                <a:ea typeface="楷体_GB2312" pitchFamily="49" charset="-122"/>
              </a:rPr>
              <a:t>{ </a:t>
            </a:r>
          </a:p>
          <a:p>
            <a:r>
              <a:rPr lang="en-US" altLang="zh-CN" sz="2200" dirty="0">
                <a:ea typeface="楷体_GB2312" pitchFamily="49" charset="-122"/>
              </a:rPr>
              <a:t>	char c[5]={'</a:t>
            </a:r>
            <a:r>
              <a:rPr lang="en-US" altLang="zh-CN" sz="2200" dirty="0" err="1">
                <a:ea typeface="楷体_GB2312" pitchFamily="49" charset="-122"/>
              </a:rPr>
              <a:t>a','b','c','d','e</a:t>
            </a:r>
            <a:r>
              <a:rPr lang="en-US" altLang="zh-CN" sz="2200" dirty="0">
                <a:ea typeface="楷体_GB2312" pitchFamily="49" charset="-122"/>
              </a:rPr>
              <a:t>'};</a:t>
            </a:r>
          </a:p>
          <a:p>
            <a:r>
              <a:rPr lang="en-US" altLang="zh-CN" sz="2200" dirty="0">
                <a:ea typeface="楷体_GB2312" pitchFamily="49" charset="-122"/>
              </a:rPr>
              <a:t>	char d[6]={'1','2','3','4','5'};</a:t>
            </a:r>
          </a:p>
          <a:p>
            <a:r>
              <a:rPr lang="en-US" altLang="zh-CN" sz="2200" dirty="0">
                <a:ea typeface="楷体_GB2312" pitchFamily="49" charset="-122"/>
              </a:rPr>
              <a:t>	</a:t>
            </a:r>
            <a:r>
              <a:rPr lang="en-US" altLang="zh-CN" sz="2200" dirty="0" err="1">
                <a:ea typeface="楷体_GB2312" pitchFamily="49" charset="-122"/>
              </a:rPr>
              <a:t>printf</a:t>
            </a:r>
            <a:r>
              <a:rPr lang="en-US" altLang="zh-CN" sz="2200" dirty="0">
                <a:ea typeface="楷体_GB2312" pitchFamily="49" charset="-122"/>
              </a:rPr>
              <a:t>(“c=%</a:t>
            </a:r>
            <a:r>
              <a:rPr lang="en-US" altLang="zh-CN" sz="2200" dirty="0" err="1">
                <a:ea typeface="楷体_GB2312" pitchFamily="49" charset="-122"/>
              </a:rPr>
              <a:t>s,d</a:t>
            </a:r>
            <a:r>
              <a:rPr lang="en-US" altLang="zh-CN" sz="2200" dirty="0">
                <a:ea typeface="楷体_GB2312" pitchFamily="49" charset="-122"/>
              </a:rPr>
              <a:t>=%s\n",</a:t>
            </a:r>
            <a:r>
              <a:rPr lang="en-US" altLang="zh-CN" sz="2200" dirty="0" err="1">
                <a:ea typeface="楷体_GB2312" pitchFamily="49" charset="-122"/>
              </a:rPr>
              <a:t>c,d</a:t>
            </a:r>
            <a:r>
              <a:rPr lang="en-US" altLang="zh-CN" sz="2200" dirty="0">
                <a:ea typeface="楷体_GB2312" pitchFamily="49" charset="-122"/>
              </a:rPr>
              <a:t>);</a:t>
            </a:r>
          </a:p>
          <a:p>
            <a:r>
              <a:rPr lang="en-US" altLang="zh-CN" sz="2200" dirty="0">
                <a:ea typeface="楷体_GB2312" pitchFamily="49" charset="-122"/>
              </a:rPr>
              <a:t>	</a:t>
            </a:r>
            <a:r>
              <a:rPr lang="en-US" altLang="zh-CN" sz="2200" dirty="0" err="1">
                <a:ea typeface="楷体_GB2312" pitchFamily="49" charset="-122"/>
              </a:rPr>
              <a:t>int</a:t>
            </a:r>
            <a:r>
              <a:rPr lang="en-US" altLang="zh-CN" sz="2200" dirty="0">
                <a:ea typeface="楷体_GB2312" pitchFamily="49" charset="-122"/>
              </a:rPr>
              <a:t> </a:t>
            </a:r>
            <a:r>
              <a:rPr lang="en-US" altLang="zh-CN" sz="2200" dirty="0" err="1">
                <a:ea typeface="楷体_GB2312" pitchFamily="49" charset="-122"/>
              </a:rPr>
              <a:t>i</a:t>
            </a:r>
            <a:r>
              <a:rPr lang="en-US" altLang="zh-CN" sz="2200" dirty="0">
                <a:ea typeface="楷体_GB2312" pitchFamily="49" charset="-122"/>
              </a:rPr>
              <a:t>=0,j=4;</a:t>
            </a:r>
          </a:p>
          <a:p>
            <a:r>
              <a:rPr lang="en-US" altLang="zh-CN" sz="2200" dirty="0">
                <a:ea typeface="楷体_GB2312" pitchFamily="49" charset="-122"/>
              </a:rPr>
              <a:t>	for(</a:t>
            </a:r>
            <a:r>
              <a:rPr lang="en-US" altLang="zh-CN" sz="2200" dirty="0" err="1">
                <a:ea typeface="楷体_GB2312" pitchFamily="49" charset="-122"/>
              </a:rPr>
              <a:t>i</a:t>
            </a:r>
            <a:r>
              <a:rPr lang="en-US" altLang="zh-CN" sz="2200" dirty="0">
                <a:ea typeface="楷体_GB2312" pitchFamily="49" charset="-122"/>
              </a:rPr>
              <a:t>=0;i&lt;5;i++,j--)</a:t>
            </a:r>
          </a:p>
          <a:p>
            <a:r>
              <a:rPr lang="en-US" altLang="zh-CN" sz="2200" dirty="0">
                <a:ea typeface="楷体_GB2312" pitchFamily="49" charset="-122"/>
              </a:rPr>
              <a:t>	{</a:t>
            </a:r>
          </a:p>
          <a:p>
            <a:r>
              <a:rPr lang="en-US" altLang="zh-CN" sz="2200" dirty="0">
                <a:ea typeface="楷体_GB2312" pitchFamily="49" charset="-122"/>
              </a:rPr>
              <a:t>		d[</a:t>
            </a:r>
            <a:r>
              <a:rPr lang="en-US" altLang="zh-CN" sz="2200" dirty="0" err="1">
                <a:ea typeface="楷体_GB2312" pitchFamily="49" charset="-122"/>
              </a:rPr>
              <a:t>i</a:t>
            </a:r>
            <a:r>
              <a:rPr lang="en-US" altLang="zh-CN" sz="2200" dirty="0">
                <a:ea typeface="楷体_GB2312" pitchFamily="49" charset="-122"/>
              </a:rPr>
              <a:t>]=c[j];</a:t>
            </a:r>
          </a:p>
          <a:p>
            <a:r>
              <a:rPr lang="en-US" altLang="zh-CN" sz="2200" dirty="0">
                <a:ea typeface="楷体_GB2312" pitchFamily="49" charset="-122"/>
              </a:rPr>
              <a:t>	}</a:t>
            </a:r>
          </a:p>
          <a:p>
            <a:r>
              <a:rPr lang="en-US" altLang="zh-CN" sz="2200" dirty="0">
                <a:ea typeface="楷体_GB2312" pitchFamily="49" charset="-122"/>
              </a:rPr>
              <a:t>	</a:t>
            </a:r>
            <a:r>
              <a:rPr lang="en-US" altLang="zh-CN" sz="2200" dirty="0" err="1">
                <a:ea typeface="楷体_GB2312" pitchFamily="49" charset="-122"/>
              </a:rPr>
              <a:t>printf</a:t>
            </a:r>
            <a:r>
              <a:rPr lang="en-US" altLang="zh-CN" sz="2200" dirty="0">
                <a:ea typeface="楷体_GB2312" pitchFamily="49" charset="-122"/>
              </a:rPr>
              <a:t>("%s\</a:t>
            </a:r>
            <a:r>
              <a:rPr lang="en-US" altLang="zh-CN" sz="2200" dirty="0" err="1">
                <a:ea typeface="楷体_GB2312" pitchFamily="49" charset="-122"/>
              </a:rPr>
              <a:t>n",d</a:t>
            </a:r>
            <a:r>
              <a:rPr lang="en-US" altLang="zh-CN" sz="2200" dirty="0">
                <a:ea typeface="楷体_GB2312" pitchFamily="49" charset="-122"/>
              </a:rPr>
              <a:t>);</a:t>
            </a:r>
          </a:p>
          <a:p>
            <a:r>
              <a:rPr lang="en-US" altLang="zh-CN" sz="2200" dirty="0" smtClean="0">
                <a:ea typeface="楷体_GB2312" pitchFamily="49" charset="-122"/>
              </a:rPr>
              <a:t>}</a:t>
            </a:r>
            <a:endParaRPr lang="zh-CN" altLang="en-US" sz="2200" dirty="0">
              <a:ea typeface="楷体_GB2312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785" y="2924944"/>
            <a:ext cx="4103687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648072" y="692696"/>
            <a:ext cx="4572000" cy="449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200" dirty="0">
                <a:ea typeface="楷体_GB2312" pitchFamily="49" charset="-122"/>
              </a:rPr>
              <a:t>#include &lt;</a:t>
            </a:r>
            <a:r>
              <a:rPr lang="en-US" altLang="zh-CN" sz="2200" dirty="0" err="1">
                <a:ea typeface="楷体_GB2312" pitchFamily="49" charset="-122"/>
              </a:rPr>
              <a:t>stdio.h</a:t>
            </a:r>
            <a:r>
              <a:rPr lang="en-US" altLang="zh-CN" sz="2200" dirty="0">
                <a:ea typeface="楷体_GB2312" pitchFamily="49" charset="-122"/>
              </a:rPr>
              <a:t>&gt;</a:t>
            </a:r>
          </a:p>
          <a:p>
            <a:r>
              <a:rPr lang="en-US" altLang="zh-CN" sz="2200" dirty="0" smtClean="0">
                <a:ea typeface="楷体_GB2312" pitchFamily="49" charset="-122"/>
              </a:rPr>
              <a:t>main</a:t>
            </a:r>
            <a:r>
              <a:rPr lang="en-US" altLang="zh-CN" sz="2200" dirty="0">
                <a:ea typeface="楷体_GB2312" pitchFamily="49" charset="-122"/>
              </a:rPr>
              <a:t>()</a:t>
            </a:r>
          </a:p>
          <a:p>
            <a:r>
              <a:rPr lang="en-US" altLang="zh-CN" sz="2200" dirty="0">
                <a:ea typeface="楷体_GB2312" pitchFamily="49" charset="-122"/>
              </a:rPr>
              <a:t>{ </a:t>
            </a:r>
          </a:p>
          <a:p>
            <a:r>
              <a:rPr lang="en-US" altLang="zh-CN" sz="2200" dirty="0">
                <a:ea typeface="楷体_GB2312" pitchFamily="49" charset="-122"/>
              </a:rPr>
              <a:t>	char c[6]={'</a:t>
            </a:r>
            <a:r>
              <a:rPr lang="en-US" altLang="zh-CN" sz="2200" dirty="0" err="1">
                <a:ea typeface="楷体_GB2312" pitchFamily="49" charset="-122"/>
              </a:rPr>
              <a:t>a','b','c','d','e</a:t>
            </a:r>
            <a:r>
              <a:rPr lang="en-US" altLang="zh-CN" sz="2200" dirty="0">
                <a:ea typeface="楷体_GB2312" pitchFamily="49" charset="-122"/>
              </a:rPr>
              <a:t>'};</a:t>
            </a:r>
          </a:p>
          <a:p>
            <a:r>
              <a:rPr lang="en-US" altLang="zh-CN" sz="2200" dirty="0">
                <a:ea typeface="楷体_GB2312" pitchFamily="49" charset="-122"/>
              </a:rPr>
              <a:t>	char d[6]={'1','2','3','4','5'};</a:t>
            </a:r>
          </a:p>
          <a:p>
            <a:r>
              <a:rPr lang="en-US" altLang="zh-CN" sz="2200" dirty="0">
                <a:ea typeface="楷体_GB2312" pitchFamily="49" charset="-122"/>
              </a:rPr>
              <a:t>	</a:t>
            </a:r>
            <a:r>
              <a:rPr lang="en-US" altLang="zh-CN" sz="2200" dirty="0" err="1">
                <a:ea typeface="楷体_GB2312" pitchFamily="49" charset="-122"/>
              </a:rPr>
              <a:t>printf</a:t>
            </a:r>
            <a:r>
              <a:rPr lang="en-US" altLang="zh-CN" sz="2200" dirty="0">
                <a:ea typeface="楷体_GB2312" pitchFamily="49" charset="-122"/>
              </a:rPr>
              <a:t>("c=%</a:t>
            </a:r>
            <a:r>
              <a:rPr lang="en-US" altLang="zh-CN" sz="2200" dirty="0" err="1">
                <a:ea typeface="楷体_GB2312" pitchFamily="49" charset="-122"/>
              </a:rPr>
              <a:t>s,d</a:t>
            </a:r>
            <a:r>
              <a:rPr lang="en-US" altLang="zh-CN" sz="2200" dirty="0">
                <a:ea typeface="楷体_GB2312" pitchFamily="49" charset="-122"/>
              </a:rPr>
              <a:t>=%s\n",</a:t>
            </a:r>
            <a:r>
              <a:rPr lang="en-US" altLang="zh-CN" sz="2200" dirty="0" err="1">
                <a:ea typeface="楷体_GB2312" pitchFamily="49" charset="-122"/>
              </a:rPr>
              <a:t>c,d</a:t>
            </a:r>
            <a:r>
              <a:rPr lang="en-US" altLang="zh-CN" sz="2200" dirty="0">
                <a:ea typeface="楷体_GB2312" pitchFamily="49" charset="-122"/>
              </a:rPr>
              <a:t>);</a:t>
            </a:r>
          </a:p>
          <a:p>
            <a:r>
              <a:rPr lang="en-US" altLang="zh-CN" sz="2200" dirty="0">
                <a:ea typeface="楷体_GB2312" pitchFamily="49" charset="-122"/>
              </a:rPr>
              <a:t>	</a:t>
            </a:r>
            <a:r>
              <a:rPr lang="en-US" altLang="zh-CN" sz="2200" dirty="0" err="1">
                <a:ea typeface="楷体_GB2312" pitchFamily="49" charset="-122"/>
              </a:rPr>
              <a:t>int</a:t>
            </a:r>
            <a:r>
              <a:rPr lang="en-US" altLang="zh-CN" sz="2200" dirty="0">
                <a:ea typeface="楷体_GB2312" pitchFamily="49" charset="-122"/>
              </a:rPr>
              <a:t> </a:t>
            </a:r>
            <a:r>
              <a:rPr lang="en-US" altLang="zh-CN" sz="2200" dirty="0" err="1">
                <a:ea typeface="楷体_GB2312" pitchFamily="49" charset="-122"/>
              </a:rPr>
              <a:t>i</a:t>
            </a:r>
            <a:r>
              <a:rPr lang="en-US" altLang="zh-CN" sz="2200" dirty="0">
                <a:ea typeface="楷体_GB2312" pitchFamily="49" charset="-122"/>
              </a:rPr>
              <a:t>=0,j=4;</a:t>
            </a:r>
          </a:p>
          <a:p>
            <a:r>
              <a:rPr lang="en-US" altLang="zh-CN" sz="2200" dirty="0">
                <a:ea typeface="楷体_GB2312" pitchFamily="49" charset="-122"/>
              </a:rPr>
              <a:t>	for(</a:t>
            </a:r>
            <a:r>
              <a:rPr lang="en-US" altLang="zh-CN" sz="2200" dirty="0" err="1">
                <a:ea typeface="楷体_GB2312" pitchFamily="49" charset="-122"/>
              </a:rPr>
              <a:t>i</a:t>
            </a:r>
            <a:r>
              <a:rPr lang="en-US" altLang="zh-CN" sz="2200" dirty="0">
                <a:ea typeface="楷体_GB2312" pitchFamily="49" charset="-122"/>
              </a:rPr>
              <a:t>=0;i&lt;5;i++,j--)</a:t>
            </a:r>
          </a:p>
          <a:p>
            <a:r>
              <a:rPr lang="en-US" altLang="zh-CN" sz="2200" dirty="0">
                <a:ea typeface="楷体_GB2312" pitchFamily="49" charset="-122"/>
              </a:rPr>
              <a:t>	{</a:t>
            </a:r>
          </a:p>
          <a:p>
            <a:r>
              <a:rPr lang="en-US" altLang="zh-CN" sz="2200" dirty="0">
                <a:ea typeface="楷体_GB2312" pitchFamily="49" charset="-122"/>
              </a:rPr>
              <a:t>		d[</a:t>
            </a:r>
            <a:r>
              <a:rPr lang="en-US" altLang="zh-CN" sz="2200" dirty="0" err="1">
                <a:ea typeface="楷体_GB2312" pitchFamily="49" charset="-122"/>
              </a:rPr>
              <a:t>i</a:t>
            </a:r>
            <a:r>
              <a:rPr lang="en-US" altLang="zh-CN" sz="2200" dirty="0">
                <a:ea typeface="楷体_GB2312" pitchFamily="49" charset="-122"/>
              </a:rPr>
              <a:t>]=c[j];</a:t>
            </a:r>
          </a:p>
          <a:p>
            <a:r>
              <a:rPr lang="en-US" altLang="zh-CN" sz="2200" dirty="0">
                <a:ea typeface="楷体_GB2312" pitchFamily="49" charset="-122"/>
              </a:rPr>
              <a:t>	}</a:t>
            </a:r>
          </a:p>
          <a:p>
            <a:r>
              <a:rPr lang="en-US" altLang="zh-CN" sz="2200" dirty="0">
                <a:ea typeface="楷体_GB2312" pitchFamily="49" charset="-122"/>
              </a:rPr>
              <a:t>	</a:t>
            </a:r>
            <a:r>
              <a:rPr lang="en-US" altLang="zh-CN" sz="2200" dirty="0" err="1">
                <a:ea typeface="楷体_GB2312" pitchFamily="49" charset="-122"/>
              </a:rPr>
              <a:t>printf</a:t>
            </a:r>
            <a:r>
              <a:rPr lang="en-US" altLang="zh-CN" sz="2200" dirty="0">
                <a:ea typeface="楷体_GB2312" pitchFamily="49" charset="-122"/>
              </a:rPr>
              <a:t>("%s\</a:t>
            </a:r>
            <a:r>
              <a:rPr lang="en-US" altLang="zh-CN" sz="2200" dirty="0" err="1">
                <a:ea typeface="楷体_GB2312" pitchFamily="49" charset="-122"/>
              </a:rPr>
              <a:t>n",d</a:t>
            </a:r>
            <a:r>
              <a:rPr lang="en-US" altLang="zh-CN" sz="2200" dirty="0">
                <a:ea typeface="楷体_GB2312" pitchFamily="49" charset="-122"/>
              </a:rPr>
              <a:t>);</a:t>
            </a:r>
          </a:p>
          <a:p>
            <a:r>
              <a:rPr lang="en-US" altLang="zh-CN" sz="2200" dirty="0" smtClean="0">
                <a:ea typeface="楷体_GB2312" pitchFamily="49" charset="-122"/>
              </a:rPr>
              <a:t>}</a:t>
            </a:r>
            <a:endParaRPr lang="zh-CN" altLang="en-US" sz="2200" dirty="0">
              <a:ea typeface="楷体_GB2312" pitchFamily="49" charset="-122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923604" y="4221088"/>
            <a:ext cx="5005388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9pPr>
          </a:lstStyle>
          <a:p>
            <a:r>
              <a:rPr lang="zh-CN" altLang="en-US" sz="2800" b="1" dirty="0">
                <a:solidFill>
                  <a:srgbClr val="FF0000"/>
                </a:solidFill>
              </a:rPr>
              <a:t>给数组赋值时，需要考虑结束符‘</a:t>
            </a:r>
            <a:r>
              <a:rPr lang="en-US" altLang="zh-CN" sz="2800" b="1" dirty="0">
                <a:solidFill>
                  <a:srgbClr val="FF0000"/>
                </a:solidFill>
              </a:rPr>
              <a:t>\0</a:t>
            </a:r>
            <a:r>
              <a:rPr lang="zh-CN" altLang="en-US" sz="2800" b="1" dirty="0">
                <a:solidFill>
                  <a:srgbClr val="FF0000"/>
                </a:solidFill>
              </a:rPr>
              <a:t>’，否则出现乱码！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887787" y="5229150"/>
            <a:ext cx="52927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楷体_GB2312" pitchFamily="49" charset="-122"/>
              </a:defRPr>
            </a:lvl9pPr>
          </a:lstStyle>
          <a:p>
            <a:r>
              <a:rPr lang="zh-CN" altLang="en-US" sz="2800" b="1">
                <a:solidFill>
                  <a:srgbClr val="FF0000"/>
                </a:solidFill>
              </a:rPr>
              <a:t>因此，我们强调数组要足够大！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李楠 ppt">
  <a:themeElements>
    <a:clrScheme name="曹妍 ppt 3">
      <a:dk1>
        <a:srgbClr val="080808"/>
      </a:dk1>
      <a:lt1>
        <a:srgbClr val="FFFFFF"/>
      </a:lt1>
      <a:dk2>
        <a:srgbClr val="A59A55"/>
      </a:dk2>
      <a:lt2>
        <a:srgbClr val="DDDDDD"/>
      </a:lt2>
      <a:accent1>
        <a:srgbClr val="4AB1E4"/>
      </a:accent1>
      <a:accent2>
        <a:srgbClr val="8F038F"/>
      </a:accent2>
      <a:accent3>
        <a:srgbClr val="FFFFFF"/>
      </a:accent3>
      <a:accent4>
        <a:srgbClr val="060606"/>
      </a:accent4>
      <a:accent5>
        <a:srgbClr val="B1D5EF"/>
      </a:accent5>
      <a:accent6>
        <a:srgbClr val="810281"/>
      </a:accent6>
      <a:hlink>
        <a:srgbClr val="F77A1D"/>
      </a:hlink>
      <a:folHlink>
        <a:srgbClr val="5BBE4E"/>
      </a:folHlink>
    </a:clrScheme>
    <a:fontScheme name="曹妍 ppt">
      <a:majorFont>
        <a:latin typeface="Arial"/>
        <a:ea typeface="楷体_GB2312"/>
        <a:cs typeface=""/>
      </a:majorFont>
      <a:minorFont>
        <a:latin typeface="Arial"/>
        <a:ea typeface="楷体_GB2312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楷体_GB2312" pitchFamily="49" charset="-122"/>
          </a:defRPr>
        </a:defPPr>
      </a:lstStyle>
    </a:spDef>
    <a:lnDef>
      <a:spPr bwMode="auto">
        <a:solidFill>
          <a:schemeClr val="accent1"/>
        </a:solidFill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arrow"/>
        </a:ln>
        <a:effectLst/>
      </a:spPr>
      <a:bodyPr/>
      <a:lstStyle/>
    </a:lnDef>
  </a:objectDefaults>
  <a:extraClrSchemeLst>
    <a:extraClrScheme>
      <a:clrScheme name="曹妍 ppt 1">
        <a:dk1>
          <a:srgbClr val="5F5F5F"/>
        </a:dk1>
        <a:lt1>
          <a:srgbClr val="FFFFFF"/>
        </a:lt1>
        <a:dk2>
          <a:srgbClr val="C36609"/>
        </a:dk2>
        <a:lt2>
          <a:srgbClr val="DDDDDD"/>
        </a:lt2>
        <a:accent1>
          <a:srgbClr val="D2B94E"/>
        </a:accent1>
        <a:accent2>
          <a:srgbClr val="2395B9"/>
        </a:accent2>
        <a:accent3>
          <a:srgbClr val="FFFFFF"/>
        </a:accent3>
        <a:accent4>
          <a:srgbClr val="505050"/>
        </a:accent4>
        <a:accent5>
          <a:srgbClr val="E5D9B2"/>
        </a:accent5>
        <a:accent6>
          <a:srgbClr val="1F87A7"/>
        </a:accent6>
        <a:hlink>
          <a:srgbClr val="5C984E"/>
        </a:hlink>
        <a:folHlink>
          <a:srgbClr val="B5C77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曹妍 ppt 2">
        <a:dk1>
          <a:srgbClr val="5F5F5F"/>
        </a:dk1>
        <a:lt1>
          <a:srgbClr val="FFFFFF"/>
        </a:lt1>
        <a:dk2>
          <a:srgbClr val="9FC591"/>
        </a:dk2>
        <a:lt2>
          <a:srgbClr val="DDDDDD"/>
        </a:lt2>
        <a:accent1>
          <a:srgbClr val="7B82B7"/>
        </a:accent1>
        <a:accent2>
          <a:srgbClr val="8D337C"/>
        </a:accent2>
        <a:accent3>
          <a:srgbClr val="FFFFFF"/>
        </a:accent3>
        <a:accent4>
          <a:srgbClr val="505050"/>
        </a:accent4>
        <a:accent5>
          <a:srgbClr val="BFC1D8"/>
        </a:accent5>
        <a:accent6>
          <a:srgbClr val="7F2D70"/>
        </a:accent6>
        <a:hlink>
          <a:srgbClr val="CC87E1"/>
        </a:hlink>
        <a:folHlink>
          <a:srgbClr val="76C5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曹妍 ppt 3">
        <a:dk1>
          <a:srgbClr val="080808"/>
        </a:dk1>
        <a:lt1>
          <a:srgbClr val="FFFFFF"/>
        </a:lt1>
        <a:dk2>
          <a:srgbClr val="A59A55"/>
        </a:dk2>
        <a:lt2>
          <a:srgbClr val="DDDDDD"/>
        </a:lt2>
        <a:accent1>
          <a:srgbClr val="4AB1E4"/>
        </a:accent1>
        <a:accent2>
          <a:srgbClr val="8F038F"/>
        </a:accent2>
        <a:accent3>
          <a:srgbClr val="FFFFFF"/>
        </a:accent3>
        <a:accent4>
          <a:srgbClr val="060606"/>
        </a:accent4>
        <a:accent5>
          <a:srgbClr val="B1D5EF"/>
        </a:accent5>
        <a:accent6>
          <a:srgbClr val="810281"/>
        </a:accent6>
        <a:hlink>
          <a:srgbClr val="F77A1D"/>
        </a:hlink>
        <a:folHlink>
          <a:srgbClr val="5BBE4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第6章 利用数组处理批量数据</Template>
  <TotalTime>238</TotalTime>
  <Words>89</Words>
  <Application>Microsoft Office PowerPoint</Application>
  <PresentationFormat>全屏显示(4:3)</PresentationFormat>
  <Paragraphs>90</Paragraphs>
  <Slides>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李楠 ppt</vt:lpstr>
      <vt:lpstr>数组 补充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s001</dc:creator>
  <cp:lastModifiedBy>Administrator</cp:lastModifiedBy>
  <cp:revision>18</cp:revision>
  <dcterms:created xsi:type="dcterms:W3CDTF">2012-10-18T05:12:05Z</dcterms:created>
  <dcterms:modified xsi:type="dcterms:W3CDTF">2015-05-11T15:12:52Z</dcterms:modified>
</cp:coreProperties>
</file>