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4" r:id="rId1"/>
  </p:sldMasterIdLst>
  <p:notesMasterIdLst>
    <p:notesMasterId r:id="rId69"/>
  </p:notesMasterIdLst>
  <p:sldIdLst>
    <p:sldId id="311" r:id="rId2"/>
    <p:sldId id="315" r:id="rId3"/>
    <p:sldId id="313" r:id="rId4"/>
    <p:sldId id="314" r:id="rId5"/>
    <p:sldId id="408" r:id="rId6"/>
    <p:sldId id="409" r:id="rId7"/>
    <p:sldId id="410" r:id="rId8"/>
    <p:sldId id="322" r:id="rId9"/>
    <p:sldId id="320" r:id="rId10"/>
    <p:sldId id="412" r:id="rId11"/>
    <p:sldId id="411" r:id="rId12"/>
    <p:sldId id="413" r:id="rId13"/>
    <p:sldId id="321" r:id="rId14"/>
    <p:sldId id="414" r:id="rId15"/>
    <p:sldId id="323" r:id="rId16"/>
    <p:sldId id="326" r:id="rId17"/>
    <p:sldId id="417" r:id="rId18"/>
    <p:sldId id="416" r:id="rId19"/>
    <p:sldId id="415" r:id="rId20"/>
    <p:sldId id="419" r:id="rId21"/>
    <p:sldId id="470" r:id="rId22"/>
    <p:sldId id="418" r:id="rId23"/>
    <p:sldId id="471" r:id="rId24"/>
    <p:sldId id="420" r:id="rId25"/>
    <p:sldId id="421" r:id="rId26"/>
    <p:sldId id="422" r:id="rId27"/>
    <p:sldId id="423" r:id="rId28"/>
    <p:sldId id="424" r:id="rId29"/>
    <p:sldId id="425" r:id="rId30"/>
    <p:sldId id="426" r:id="rId31"/>
    <p:sldId id="329" r:id="rId32"/>
    <p:sldId id="427" r:id="rId33"/>
    <p:sldId id="428" r:id="rId34"/>
    <p:sldId id="433" r:id="rId35"/>
    <p:sldId id="332" r:id="rId36"/>
    <p:sldId id="429" r:id="rId37"/>
    <p:sldId id="430" r:id="rId38"/>
    <p:sldId id="431" r:id="rId39"/>
    <p:sldId id="466" r:id="rId40"/>
    <p:sldId id="432" r:id="rId41"/>
    <p:sldId id="335" r:id="rId42"/>
    <p:sldId id="434" r:id="rId43"/>
    <p:sldId id="435" r:id="rId44"/>
    <p:sldId id="436" r:id="rId45"/>
    <p:sldId id="467" r:id="rId46"/>
    <p:sldId id="468" r:id="rId47"/>
    <p:sldId id="469" r:id="rId48"/>
    <p:sldId id="437" r:id="rId49"/>
    <p:sldId id="438" r:id="rId50"/>
    <p:sldId id="439" r:id="rId51"/>
    <p:sldId id="440" r:id="rId52"/>
    <p:sldId id="456" r:id="rId53"/>
    <p:sldId id="454" r:id="rId54"/>
    <p:sldId id="457" r:id="rId55"/>
    <p:sldId id="441" r:id="rId56"/>
    <p:sldId id="442" r:id="rId57"/>
    <p:sldId id="447" r:id="rId58"/>
    <p:sldId id="448" r:id="rId59"/>
    <p:sldId id="449" r:id="rId60"/>
    <p:sldId id="460" r:id="rId61"/>
    <p:sldId id="462" r:id="rId62"/>
    <p:sldId id="458" r:id="rId63"/>
    <p:sldId id="463" r:id="rId64"/>
    <p:sldId id="464" r:id="rId65"/>
    <p:sldId id="465" r:id="rId66"/>
    <p:sldId id="459" r:id="rId67"/>
    <p:sldId id="461" r:id="rId68"/>
  </p:sldIdLst>
  <p:sldSz cx="9144000" cy="6858000" type="screen4x3"/>
  <p:notesSz cx="6858000" cy="9144000"/>
  <p:defaultTextStyle>
    <a:defPPr>
      <a:defRPr lang="zh-CN"/>
    </a:defPPr>
    <a:lvl1pPr algn="l" rtl="0" fontAlgn="base">
      <a:spcBef>
        <a:spcPct val="0"/>
      </a:spcBef>
      <a:spcAft>
        <a:spcPct val="0"/>
      </a:spcAft>
      <a:defRPr kumimoji="1" sz="4000" kern="1200">
        <a:solidFill>
          <a:schemeClr val="tx1"/>
        </a:solidFill>
        <a:latin typeface="Arial" charset="0"/>
        <a:ea typeface="宋体" pitchFamily="2" charset="-122"/>
        <a:cs typeface="+mn-cs"/>
      </a:defRPr>
    </a:lvl1pPr>
    <a:lvl2pPr marL="457200" algn="l" rtl="0" fontAlgn="base">
      <a:spcBef>
        <a:spcPct val="0"/>
      </a:spcBef>
      <a:spcAft>
        <a:spcPct val="0"/>
      </a:spcAft>
      <a:defRPr kumimoji="1" sz="4000" kern="1200">
        <a:solidFill>
          <a:schemeClr val="tx1"/>
        </a:solidFill>
        <a:latin typeface="Arial" charset="0"/>
        <a:ea typeface="宋体" pitchFamily="2" charset="-122"/>
        <a:cs typeface="+mn-cs"/>
      </a:defRPr>
    </a:lvl2pPr>
    <a:lvl3pPr marL="914400" algn="l" rtl="0" fontAlgn="base">
      <a:spcBef>
        <a:spcPct val="0"/>
      </a:spcBef>
      <a:spcAft>
        <a:spcPct val="0"/>
      </a:spcAft>
      <a:defRPr kumimoji="1" sz="4000" kern="1200">
        <a:solidFill>
          <a:schemeClr val="tx1"/>
        </a:solidFill>
        <a:latin typeface="Arial" charset="0"/>
        <a:ea typeface="宋体" pitchFamily="2" charset="-122"/>
        <a:cs typeface="+mn-cs"/>
      </a:defRPr>
    </a:lvl3pPr>
    <a:lvl4pPr marL="1371600" algn="l" rtl="0" fontAlgn="base">
      <a:spcBef>
        <a:spcPct val="0"/>
      </a:spcBef>
      <a:spcAft>
        <a:spcPct val="0"/>
      </a:spcAft>
      <a:defRPr kumimoji="1" sz="4000" kern="1200">
        <a:solidFill>
          <a:schemeClr val="tx1"/>
        </a:solidFill>
        <a:latin typeface="Arial" charset="0"/>
        <a:ea typeface="宋体" pitchFamily="2" charset="-122"/>
        <a:cs typeface="+mn-cs"/>
      </a:defRPr>
    </a:lvl4pPr>
    <a:lvl5pPr marL="1828800" algn="l" rtl="0" fontAlgn="base">
      <a:spcBef>
        <a:spcPct val="0"/>
      </a:spcBef>
      <a:spcAft>
        <a:spcPct val="0"/>
      </a:spcAft>
      <a:defRPr kumimoji="1" sz="4000" kern="1200">
        <a:solidFill>
          <a:schemeClr val="tx1"/>
        </a:solidFill>
        <a:latin typeface="Arial" charset="0"/>
        <a:ea typeface="宋体" pitchFamily="2" charset="-122"/>
        <a:cs typeface="+mn-cs"/>
      </a:defRPr>
    </a:lvl5pPr>
    <a:lvl6pPr marL="2286000" algn="l" defTabSz="914400" rtl="0" eaLnBrk="1" latinLnBrk="0" hangingPunct="1">
      <a:defRPr kumimoji="1" sz="4000" kern="1200">
        <a:solidFill>
          <a:schemeClr val="tx1"/>
        </a:solidFill>
        <a:latin typeface="Arial" charset="0"/>
        <a:ea typeface="宋体" pitchFamily="2" charset="-122"/>
        <a:cs typeface="+mn-cs"/>
      </a:defRPr>
    </a:lvl6pPr>
    <a:lvl7pPr marL="2743200" algn="l" defTabSz="914400" rtl="0" eaLnBrk="1" latinLnBrk="0" hangingPunct="1">
      <a:defRPr kumimoji="1" sz="4000" kern="1200">
        <a:solidFill>
          <a:schemeClr val="tx1"/>
        </a:solidFill>
        <a:latin typeface="Arial" charset="0"/>
        <a:ea typeface="宋体" pitchFamily="2" charset="-122"/>
        <a:cs typeface="+mn-cs"/>
      </a:defRPr>
    </a:lvl7pPr>
    <a:lvl8pPr marL="3200400" algn="l" defTabSz="914400" rtl="0" eaLnBrk="1" latinLnBrk="0" hangingPunct="1">
      <a:defRPr kumimoji="1" sz="4000" kern="1200">
        <a:solidFill>
          <a:schemeClr val="tx1"/>
        </a:solidFill>
        <a:latin typeface="Arial" charset="0"/>
        <a:ea typeface="宋体" pitchFamily="2" charset="-122"/>
        <a:cs typeface="+mn-cs"/>
      </a:defRPr>
    </a:lvl8pPr>
    <a:lvl9pPr marL="3657600" algn="l" defTabSz="914400" rtl="0" eaLnBrk="1" latinLnBrk="0" hangingPunct="1">
      <a:defRPr kumimoji="1" sz="4000"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FFCCFF"/>
    <a:srgbClr val="FFFFCC"/>
    <a:srgbClr val="E1FFE1"/>
    <a:srgbClr val="CCECFF"/>
    <a:srgbClr val="CC99FF"/>
    <a:srgbClr val="9966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80" autoAdjust="0"/>
    <p:restoredTop sz="94640" autoAdjust="0"/>
  </p:normalViewPr>
  <p:slideViewPr>
    <p:cSldViewPr>
      <p:cViewPr varScale="1">
        <p:scale>
          <a:sx n="90" d="100"/>
          <a:sy n="90" d="100"/>
        </p:scale>
        <p:origin x="-87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F5EDA0D-EEE6-45A7-96A7-82AAEDBF733F}" type="datetimeFigureOut">
              <a:rPr lang="zh-CN" altLang="en-US"/>
              <a:pPr>
                <a:defRPr/>
              </a:pPr>
              <a:t>2018-3-8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5EE1D48-B3BC-4031-A08F-507429EC283B}" type="slidenum">
              <a:rPr lang="zh-CN" altLang="en-US"/>
              <a:pPr>
                <a:defRPr/>
              </a:pPr>
              <a:t>‹#›</a:t>
            </a:fld>
            <a:endParaRPr lang="zh-CN" altLang="en-US"/>
          </a:p>
        </p:txBody>
      </p:sp>
    </p:spTree>
    <p:extLst>
      <p:ext uri="{BB962C8B-B14F-4D97-AF65-F5344CB8AC3E}">
        <p14:creationId xmlns:p14="http://schemas.microsoft.com/office/powerpoint/2010/main" val="36967815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fld id="{95ADA422-A02D-4DB5-A183-D60815676B91}" type="slidenum">
              <a:rPr lang="en-US" altLang="zh-CN" sz="1200" smtClean="0"/>
              <a:pPr eaLnBrk="1" hangingPunct="1"/>
              <a:t>7</a:t>
            </a:fld>
            <a:endParaRPr lang="en-US" altLang="zh-CN" sz="1200" smtClean="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zh-CN" smtClean="0"/>
          </a:p>
        </p:txBody>
      </p:sp>
    </p:spTree>
    <p:extLst>
      <p:ext uri="{BB962C8B-B14F-4D97-AF65-F5344CB8AC3E}">
        <p14:creationId xmlns:p14="http://schemas.microsoft.com/office/powerpoint/2010/main" val="10511680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未标题-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2697163"/>
            <a:ext cx="2881313" cy="139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gray">
          <a:xfrm>
            <a:off x="0" y="0"/>
            <a:ext cx="9144000" cy="1989138"/>
          </a:xfrm>
          <a:prstGeom prst="rect">
            <a:avLst/>
          </a:prstGeom>
          <a:gradFill rotWithShape="1">
            <a:gsLst>
              <a:gs pos="0">
                <a:schemeClr val="accent1">
                  <a:alpha val="81000"/>
                </a:schemeClr>
              </a:gs>
              <a:gs pos="100000">
                <a:schemeClr val="accent1">
                  <a:gamma/>
                  <a:tint val="0"/>
                  <a:invGamma/>
                  <a:alpha val="0"/>
                </a:schemeClr>
              </a:gs>
            </a:gsLst>
            <a:lin ang="5400000" scaled="1"/>
          </a:gradFill>
          <a:ln w="9525">
            <a:noFill/>
            <a:miter lim="800000"/>
            <a:headEnd/>
            <a:tailEnd/>
          </a:ln>
          <a:effectLst/>
        </p:spPr>
        <p:txBody>
          <a:bodyPr wrap="none" anchor="ctr"/>
          <a:lstStyle/>
          <a:p>
            <a:pPr algn="ctr">
              <a:defRPr/>
            </a:pPr>
            <a:endParaRPr lang="zh-CN" altLang="en-US" sz="1800" b="1">
              <a:latin typeface="Arial" pitchFamily="34" charset="0"/>
            </a:endParaRPr>
          </a:p>
        </p:txBody>
      </p:sp>
      <p:pic>
        <p:nvPicPr>
          <p:cNvPr id="6" name="Picture 5" descr="artplus_nature_naturalcity42_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3562350"/>
            <a:ext cx="4425950"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rtplus_nature_naturalcity42_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350780">
            <a:off x="6588125" y="3633788"/>
            <a:ext cx="1941513"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rtplus_nature_naturalcity42_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265195">
            <a:off x="7235825" y="3705225"/>
            <a:ext cx="1112838"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rtplus_nature_naturalcity42_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3800" y="5002213"/>
            <a:ext cx="49117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artplus_nature_naturalcity42_b"/>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35600" y="3562350"/>
            <a:ext cx="20351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descr="artplus_nature_naturalcity42_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64838" y="1916113"/>
            <a:ext cx="1546225"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artplus_nature_naturalcity42_d"/>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40350" y="3273425"/>
            <a:ext cx="6238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4" descr="a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0825" y="333375"/>
            <a:ext cx="1157288"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5" descr="b_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1188" y="1700213"/>
            <a:ext cx="10795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0441" name="Rectangle 9"/>
          <p:cNvSpPr>
            <a:spLocks noGrp="1" noChangeArrowheads="1"/>
          </p:cNvSpPr>
          <p:nvPr>
            <p:ph type="ctrTitle"/>
          </p:nvPr>
        </p:nvSpPr>
        <p:spPr>
          <a:xfrm>
            <a:off x="304800" y="4419600"/>
            <a:ext cx="6400800" cy="1143000"/>
          </a:xfrm>
        </p:spPr>
        <p:txBody>
          <a:bodyPr/>
          <a:lstStyle>
            <a:lvl1pPr>
              <a:defRPr/>
            </a:lvl1pPr>
          </a:lstStyle>
          <a:p>
            <a:r>
              <a:rPr lang="zh-CN" altLang="en-US" smtClean="0"/>
              <a:t>单击此处编辑母版标题样式</a:t>
            </a:r>
            <a:endParaRPr lang="zh-CN" altLang="en-US"/>
          </a:p>
        </p:txBody>
      </p:sp>
      <p:sp>
        <p:nvSpPr>
          <p:cNvPr id="530443" name="Rectangle 11"/>
          <p:cNvSpPr>
            <a:spLocks noGrp="1" noChangeArrowheads="1"/>
          </p:cNvSpPr>
          <p:nvPr>
            <p:ph type="subTitle" idx="1"/>
          </p:nvPr>
        </p:nvSpPr>
        <p:spPr>
          <a:xfrm>
            <a:off x="304800" y="5715000"/>
            <a:ext cx="6400800" cy="381000"/>
          </a:xfrm>
        </p:spPr>
        <p:txBody>
          <a:bodyPr/>
          <a:lstStyle>
            <a:lvl1pPr marL="0" indent="0" algn="ctr">
              <a:buFont typeface="Wingdings" pitchFamily="2" charset="2"/>
              <a:buNone/>
              <a:defRPr/>
            </a:lvl1pPr>
          </a:lstStyle>
          <a:p>
            <a:r>
              <a:rPr lang="zh-CN" altLang="en-US" smtClean="0"/>
              <a:t>单击此处编辑母版副标题样式</a:t>
            </a:r>
            <a:endParaRPr lang="zh-CN" altLang="en-US"/>
          </a:p>
        </p:txBody>
      </p:sp>
      <p:sp>
        <p:nvSpPr>
          <p:cNvPr id="15" name="Rectangle 4"/>
          <p:cNvSpPr>
            <a:spLocks noGrp="1" noChangeArrowheads="1"/>
          </p:cNvSpPr>
          <p:nvPr>
            <p:ph type="sldNum" sz="quarter" idx="10"/>
          </p:nvPr>
        </p:nvSpPr>
        <p:spPr>
          <a:xfrm>
            <a:off x="3657600" y="6477000"/>
            <a:ext cx="2133600" cy="168275"/>
          </a:xfrm>
        </p:spPr>
        <p:txBody>
          <a:bodyPr/>
          <a:lstStyle>
            <a:lvl1pPr algn="ctr">
              <a:defRPr/>
            </a:lvl1pPr>
          </a:lstStyle>
          <a:p>
            <a:pPr>
              <a:defRPr/>
            </a:pPr>
            <a:fld id="{FCEBA572-ACA3-4347-9971-ED005D26A1F9}" type="slidenum">
              <a:rPr lang="en-US" altLang="zh-CN"/>
              <a:pPr>
                <a:defRPr/>
              </a:pPr>
              <a:t>‹#›</a:t>
            </a:fld>
            <a:endParaRPr lang="en-US" altLang="zh-CN"/>
          </a:p>
        </p:txBody>
      </p:sp>
    </p:spTree>
    <p:extLst>
      <p:ext uri="{BB962C8B-B14F-4D97-AF65-F5344CB8AC3E}">
        <p14:creationId xmlns:p14="http://schemas.microsoft.com/office/powerpoint/2010/main" val="2810770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76155AA1-F554-4DEC-BDEE-3145A3F94953}" type="slidenum">
              <a:rPr lang="en-US" altLang="zh-CN"/>
              <a:pPr>
                <a:defRPr/>
              </a:pPr>
              <a:t>‹#›</a:t>
            </a:fld>
            <a:endParaRPr lang="en-US" altLang="zh-CN"/>
          </a:p>
        </p:txBody>
      </p:sp>
    </p:spTree>
    <p:extLst>
      <p:ext uri="{BB962C8B-B14F-4D97-AF65-F5344CB8AC3E}">
        <p14:creationId xmlns:p14="http://schemas.microsoft.com/office/powerpoint/2010/main" val="238983361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228600"/>
            <a:ext cx="2058988" cy="60690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600"/>
            <a:ext cx="6029325" cy="60690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A50459AC-1C79-4BEF-B517-A354227DB776}" type="slidenum">
              <a:rPr lang="en-US" altLang="zh-CN"/>
              <a:pPr>
                <a:defRPr/>
              </a:pPr>
              <a:t>‹#›</a:t>
            </a:fld>
            <a:endParaRPr lang="en-US" altLang="zh-CN"/>
          </a:p>
        </p:txBody>
      </p:sp>
    </p:spTree>
    <p:extLst>
      <p:ext uri="{BB962C8B-B14F-4D97-AF65-F5344CB8AC3E}">
        <p14:creationId xmlns:p14="http://schemas.microsoft.com/office/powerpoint/2010/main" val="631259897"/>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86836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68313" y="1268413"/>
            <a:ext cx="40386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268413"/>
            <a:ext cx="40386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651BB98D-C73C-4BDD-B0DF-7C398939977C}" type="slidenum">
              <a:rPr lang="en-US" altLang="zh-CN"/>
              <a:pPr>
                <a:defRPr/>
              </a:pPr>
              <a:t>‹#›</a:t>
            </a:fld>
            <a:endParaRPr lang="en-US" altLang="zh-CN"/>
          </a:p>
        </p:txBody>
      </p:sp>
    </p:spTree>
    <p:extLst>
      <p:ext uri="{BB962C8B-B14F-4D97-AF65-F5344CB8AC3E}">
        <p14:creationId xmlns:p14="http://schemas.microsoft.com/office/powerpoint/2010/main" val="408830075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86836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68313" y="1268413"/>
            <a:ext cx="8229600" cy="5029200"/>
          </a:xfrm>
        </p:spPr>
        <p:txBody>
          <a:bodyPr/>
          <a:lstStyle/>
          <a:p>
            <a:pPr lvl="0"/>
            <a:r>
              <a:rPr lang="zh-CN" altLang="en-US" noProof="0" smtClean="0"/>
              <a:t>单击图标添加表格</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FD70521E-3CE6-43E3-A343-11D815BEF702}" type="slidenum">
              <a:rPr lang="en-US" altLang="zh-CN"/>
              <a:pPr>
                <a:defRPr/>
              </a:pPr>
              <a:t>‹#›</a:t>
            </a:fld>
            <a:endParaRPr lang="en-US" altLang="zh-CN"/>
          </a:p>
        </p:txBody>
      </p:sp>
    </p:spTree>
    <p:extLst>
      <p:ext uri="{BB962C8B-B14F-4D97-AF65-F5344CB8AC3E}">
        <p14:creationId xmlns:p14="http://schemas.microsoft.com/office/powerpoint/2010/main" val="411507191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李楠 ppt">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6B7C40DF-C735-4B77-951D-E399C1856D55}" type="slidenum">
              <a:rPr lang="en-US" altLang="zh-CN"/>
              <a:pPr>
                <a:defRPr/>
              </a:pPr>
              <a:t>‹#›</a:t>
            </a:fld>
            <a:endParaRPr lang="en-US" altLang="zh-CN"/>
          </a:p>
        </p:txBody>
      </p:sp>
    </p:spTree>
    <p:extLst>
      <p:ext uri="{BB962C8B-B14F-4D97-AF65-F5344CB8AC3E}">
        <p14:creationId xmlns:p14="http://schemas.microsoft.com/office/powerpoint/2010/main" val="149648572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49A0064C-9643-4EA3-BD5C-6542EF8D9788}" type="slidenum">
              <a:rPr lang="en-US" altLang="zh-CN"/>
              <a:pPr>
                <a:defRPr/>
              </a:pPr>
              <a:t>‹#›</a:t>
            </a:fld>
            <a:endParaRPr lang="en-US" altLang="zh-CN"/>
          </a:p>
        </p:txBody>
      </p:sp>
    </p:spTree>
    <p:extLst>
      <p:ext uri="{BB962C8B-B14F-4D97-AF65-F5344CB8AC3E}">
        <p14:creationId xmlns:p14="http://schemas.microsoft.com/office/powerpoint/2010/main" val="184632733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268413"/>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268413"/>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C2EF8898-3330-4FB5-AA55-2C63F0C8BB5F}" type="slidenum">
              <a:rPr lang="en-US" altLang="zh-CN"/>
              <a:pPr>
                <a:defRPr/>
              </a:pPr>
              <a:t>‹#›</a:t>
            </a:fld>
            <a:endParaRPr lang="en-US" altLang="zh-CN"/>
          </a:p>
        </p:txBody>
      </p:sp>
    </p:spTree>
    <p:extLst>
      <p:ext uri="{BB962C8B-B14F-4D97-AF65-F5344CB8AC3E}">
        <p14:creationId xmlns:p14="http://schemas.microsoft.com/office/powerpoint/2010/main" val="348577210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7"/>
          <p:cNvSpPr>
            <a:spLocks noGrp="1" noChangeArrowheads="1"/>
          </p:cNvSpPr>
          <p:nvPr>
            <p:ph type="sldNum" sz="quarter" idx="12"/>
          </p:nvPr>
        </p:nvSpPr>
        <p:spPr>
          <a:ln/>
        </p:spPr>
        <p:txBody>
          <a:bodyPr/>
          <a:lstStyle>
            <a:lvl1pPr>
              <a:defRPr/>
            </a:lvl1pPr>
          </a:lstStyle>
          <a:p>
            <a:pPr>
              <a:defRPr/>
            </a:pPr>
            <a:fld id="{D815835C-E434-4855-9C5D-2412808AC0CF}" type="slidenum">
              <a:rPr lang="en-US" altLang="zh-CN"/>
              <a:pPr>
                <a:defRPr/>
              </a:pPr>
              <a:t>‹#›</a:t>
            </a:fld>
            <a:endParaRPr lang="en-US" altLang="zh-CN"/>
          </a:p>
        </p:txBody>
      </p:sp>
    </p:spTree>
    <p:extLst>
      <p:ext uri="{BB962C8B-B14F-4D97-AF65-F5344CB8AC3E}">
        <p14:creationId xmlns:p14="http://schemas.microsoft.com/office/powerpoint/2010/main" val="7099512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7"/>
          <p:cNvSpPr>
            <a:spLocks noGrp="1" noChangeArrowheads="1"/>
          </p:cNvSpPr>
          <p:nvPr>
            <p:ph type="sldNum" sz="quarter" idx="12"/>
          </p:nvPr>
        </p:nvSpPr>
        <p:spPr>
          <a:ln/>
        </p:spPr>
        <p:txBody>
          <a:bodyPr/>
          <a:lstStyle>
            <a:lvl1pPr>
              <a:defRPr/>
            </a:lvl1pPr>
          </a:lstStyle>
          <a:p>
            <a:pPr>
              <a:defRPr/>
            </a:pPr>
            <a:fld id="{47A62879-2629-4FF1-8231-648A17EA8E1E}" type="slidenum">
              <a:rPr lang="en-US" altLang="zh-CN"/>
              <a:pPr>
                <a:defRPr/>
              </a:pPr>
              <a:t>‹#›</a:t>
            </a:fld>
            <a:endParaRPr lang="en-US" altLang="zh-CN"/>
          </a:p>
        </p:txBody>
      </p:sp>
    </p:spTree>
    <p:extLst>
      <p:ext uri="{BB962C8B-B14F-4D97-AF65-F5344CB8AC3E}">
        <p14:creationId xmlns:p14="http://schemas.microsoft.com/office/powerpoint/2010/main" val="348840914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7"/>
          <p:cNvSpPr>
            <a:spLocks noGrp="1" noChangeArrowheads="1"/>
          </p:cNvSpPr>
          <p:nvPr>
            <p:ph type="sldNum" sz="quarter" idx="12"/>
          </p:nvPr>
        </p:nvSpPr>
        <p:spPr>
          <a:ln/>
        </p:spPr>
        <p:txBody>
          <a:bodyPr/>
          <a:lstStyle>
            <a:lvl1pPr>
              <a:defRPr/>
            </a:lvl1pPr>
          </a:lstStyle>
          <a:p>
            <a:pPr>
              <a:defRPr/>
            </a:pPr>
            <a:fld id="{1625C652-8F00-40FA-8B00-6640E008AA68}" type="slidenum">
              <a:rPr lang="en-US" altLang="zh-CN"/>
              <a:pPr>
                <a:defRPr/>
              </a:pPr>
              <a:t>‹#›</a:t>
            </a:fld>
            <a:endParaRPr lang="en-US" altLang="zh-CN"/>
          </a:p>
        </p:txBody>
      </p:sp>
    </p:spTree>
    <p:extLst>
      <p:ext uri="{BB962C8B-B14F-4D97-AF65-F5344CB8AC3E}">
        <p14:creationId xmlns:p14="http://schemas.microsoft.com/office/powerpoint/2010/main" val="75631908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832C5690-768B-486E-88F8-0B4D19BB3DC5}" type="slidenum">
              <a:rPr lang="en-US" altLang="zh-CN"/>
              <a:pPr>
                <a:defRPr/>
              </a:pPr>
              <a:t>‹#›</a:t>
            </a:fld>
            <a:endParaRPr lang="en-US" altLang="zh-CN"/>
          </a:p>
        </p:txBody>
      </p:sp>
    </p:spTree>
    <p:extLst>
      <p:ext uri="{BB962C8B-B14F-4D97-AF65-F5344CB8AC3E}">
        <p14:creationId xmlns:p14="http://schemas.microsoft.com/office/powerpoint/2010/main" val="242675964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EE1A304E-37D3-45DF-96EA-BA1B710BAC1B}" type="slidenum">
              <a:rPr lang="en-US" altLang="zh-CN"/>
              <a:pPr>
                <a:defRPr/>
              </a:pPr>
              <a:t>‹#›</a:t>
            </a:fld>
            <a:endParaRPr lang="en-US" altLang="zh-CN"/>
          </a:p>
        </p:txBody>
      </p:sp>
    </p:spTree>
    <p:extLst>
      <p:ext uri="{BB962C8B-B14F-4D97-AF65-F5344CB8AC3E}">
        <p14:creationId xmlns:p14="http://schemas.microsoft.com/office/powerpoint/2010/main" val="251795648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image" Target="../media/image7.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5" Type="http://schemas.openxmlformats.org/officeDocument/2006/relationships/image" Target="../media/image11.png"/><Relationship Id="rId2" Type="http://schemas.openxmlformats.org/officeDocument/2006/relationships/slideLayout" Target="../slideLayouts/slideLayout2.xml"/><Relationship Id="rId16" Type="http://schemas.openxmlformats.org/officeDocument/2006/relationships/image" Target="../media/image2.png"/><Relationship Id="rId20"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0.png"/><Relationship Id="rId5" Type="http://schemas.openxmlformats.org/officeDocument/2006/relationships/slideLayout" Target="../slideLayouts/slideLayout5.xml"/><Relationship Id="rId15" Type="http://schemas.openxmlformats.org/officeDocument/2006/relationships/image" Target="../media/image1.jpeg"/><Relationship Id="rId23" Type="http://schemas.openxmlformats.org/officeDocument/2006/relationships/image" Target="../media/image9.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22"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308725"/>
            <a:ext cx="9144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9411" name="Rectangle 3"/>
          <p:cNvSpPr>
            <a:spLocks noChangeArrowheads="1"/>
          </p:cNvSpPr>
          <p:nvPr/>
        </p:nvSpPr>
        <p:spPr bwMode="gray">
          <a:xfrm>
            <a:off x="0" y="0"/>
            <a:ext cx="9144000" cy="1219200"/>
          </a:xfrm>
          <a:prstGeom prst="rect">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pPr algn="ctr">
              <a:defRPr/>
            </a:pPr>
            <a:endParaRPr lang="zh-CN" altLang="en-US" sz="1800" b="1">
              <a:latin typeface="Arial" pitchFamily="34" charset="0"/>
            </a:endParaRPr>
          </a:p>
        </p:txBody>
      </p:sp>
      <p:sp>
        <p:nvSpPr>
          <p:cNvPr id="1028" name="Rectangle 4"/>
          <p:cNvSpPr>
            <a:spLocks noGrp="1" noChangeArrowheads="1"/>
          </p:cNvSpPr>
          <p:nvPr>
            <p:ph type="body" idx="1"/>
          </p:nvPr>
        </p:nvSpPr>
        <p:spPr bwMode="auto">
          <a:xfrm>
            <a:off x="468313" y="1268413"/>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29413" name="Rectangle 5"/>
          <p:cNvSpPr>
            <a:spLocks noGrp="1" noChangeArrowheads="1"/>
          </p:cNvSpPr>
          <p:nvPr>
            <p:ph type="dt" sz="half" idx="2"/>
          </p:nvPr>
        </p:nvSpPr>
        <p:spPr bwMode="auto">
          <a:xfrm>
            <a:off x="457200" y="65373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bg1"/>
                </a:solidFill>
                <a:latin typeface="Arial" pitchFamily="34" charset="0"/>
                <a:ea typeface="宋体" pitchFamily="2" charset="-122"/>
              </a:defRPr>
            </a:lvl1pPr>
          </a:lstStyle>
          <a:p>
            <a:pPr>
              <a:defRPr/>
            </a:pPr>
            <a:endParaRPr lang="en-US" altLang="zh-CN"/>
          </a:p>
        </p:txBody>
      </p:sp>
      <p:sp>
        <p:nvSpPr>
          <p:cNvPr id="529414" name="Rectangle 6"/>
          <p:cNvSpPr>
            <a:spLocks noGrp="1" noChangeArrowheads="1"/>
          </p:cNvSpPr>
          <p:nvPr>
            <p:ph type="ftr" sz="quarter" idx="3"/>
          </p:nvPr>
        </p:nvSpPr>
        <p:spPr bwMode="auto">
          <a:xfrm>
            <a:off x="3124200" y="6537325"/>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solidFill>
                  <a:schemeClr val="bg1"/>
                </a:solidFill>
                <a:latin typeface="Arial" pitchFamily="34" charset="0"/>
                <a:ea typeface="宋体" pitchFamily="2" charset="-122"/>
              </a:defRPr>
            </a:lvl1pPr>
          </a:lstStyle>
          <a:p>
            <a:pPr>
              <a:defRPr/>
            </a:pPr>
            <a:endParaRPr lang="en-US" altLang="zh-CN"/>
          </a:p>
        </p:txBody>
      </p:sp>
      <p:sp>
        <p:nvSpPr>
          <p:cNvPr id="529415" name="Rectangle 7"/>
          <p:cNvSpPr>
            <a:spLocks noGrp="1" noChangeArrowheads="1"/>
          </p:cNvSpPr>
          <p:nvPr>
            <p:ph type="sldNum" sz="quarter" idx="4"/>
          </p:nvPr>
        </p:nvSpPr>
        <p:spPr bwMode="auto">
          <a:xfrm>
            <a:off x="6553200" y="65373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bg1"/>
                </a:solidFill>
                <a:latin typeface="Arial" pitchFamily="34" charset="0"/>
                <a:ea typeface="宋体" pitchFamily="2" charset="-122"/>
              </a:defRPr>
            </a:lvl1pPr>
          </a:lstStyle>
          <a:p>
            <a:pPr>
              <a:defRPr/>
            </a:pPr>
            <a:fld id="{23617FA3-CC83-4092-937D-EBCF95F016B2}" type="slidenum">
              <a:rPr lang="en-US" altLang="zh-CN"/>
              <a:pPr>
                <a:defRPr/>
              </a:pPr>
              <a:t>‹#›</a:t>
            </a:fld>
            <a:endParaRPr lang="en-US" altLang="zh-CN"/>
          </a:p>
        </p:txBody>
      </p:sp>
      <p:sp>
        <p:nvSpPr>
          <p:cNvPr id="1032" name="Rectangle 8"/>
          <p:cNvSpPr>
            <a:spLocks noGrp="1" noChangeArrowheads="1"/>
          </p:cNvSpPr>
          <p:nvPr>
            <p:ph type="title"/>
          </p:nvPr>
        </p:nvSpPr>
        <p:spPr bwMode="auto">
          <a:xfrm>
            <a:off x="457200" y="228600"/>
            <a:ext cx="8229600"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pic>
        <p:nvPicPr>
          <p:cNvPr id="1033" name="Picture 9" descr="a1"/>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95288" y="188913"/>
            <a:ext cx="41433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b_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748713" y="5734050"/>
            <a:ext cx="395287"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图片 3" descr="07102121185355915.gif"/>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239000" y="6165850"/>
            <a:ext cx="1077913"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6" name="Group 12"/>
          <p:cNvGrpSpPr>
            <a:grpSpLocks/>
          </p:cNvGrpSpPr>
          <p:nvPr/>
        </p:nvGrpSpPr>
        <p:grpSpPr bwMode="auto">
          <a:xfrm>
            <a:off x="8027988" y="6021388"/>
            <a:ext cx="1370012" cy="908050"/>
            <a:chOff x="4897" y="3748"/>
            <a:chExt cx="863" cy="572"/>
          </a:xfrm>
        </p:grpSpPr>
        <p:pic>
          <p:nvPicPr>
            <p:cNvPr id="1047" name="Picture 13" descr="artplus_nature_naturalcity42_a"/>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2" y="3902"/>
              <a:ext cx="620"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8" name="Picture 14" descr="artplus_nature_naturalcity42_i"/>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1178918">
              <a:off x="5239" y="3929"/>
              <a:ext cx="2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9" name="Picture 15" descr="artplus_nature_naturalcity42_c"/>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1094510">
              <a:off x="5329" y="3884"/>
              <a:ext cx="19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0" name="Picture 16" descr="artplus_nature_naturalcity42_f"/>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897" y="3990"/>
              <a:ext cx="86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51" name="Group 17"/>
            <p:cNvGrpSpPr>
              <a:grpSpLocks/>
            </p:cNvGrpSpPr>
            <p:nvPr userDrawn="1"/>
          </p:nvGrpSpPr>
          <p:grpSpPr bwMode="auto">
            <a:xfrm>
              <a:off x="5058" y="3748"/>
              <a:ext cx="453" cy="241"/>
              <a:chOff x="4861" y="1616"/>
              <a:chExt cx="1625" cy="694"/>
            </a:xfrm>
          </p:grpSpPr>
          <p:pic>
            <p:nvPicPr>
              <p:cNvPr id="1052" name="Picture 18" descr="artplus_nature_naturalcity42_b"/>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61" y="1994"/>
                <a:ext cx="1625"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3" name="Picture 19" descr="未标题-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125" y="1616"/>
                <a:ext cx="1270"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 name="Picture 20" descr="artplus_nature_naturalcity42_d"/>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57" y="1933"/>
                <a:ext cx="291"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037" name="Group 21"/>
          <p:cNvGrpSpPr>
            <a:grpSpLocks/>
          </p:cNvGrpSpPr>
          <p:nvPr/>
        </p:nvGrpSpPr>
        <p:grpSpPr bwMode="auto">
          <a:xfrm>
            <a:off x="8027988" y="6021388"/>
            <a:ext cx="1370012" cy="908050"/>
            <a:chOff x="4897" y="3748"/>
            <a:chExt cx="863" cy="572"/>
          </a:xfrm>
        </p:grpSpPr>
        <p:pic>
          <p:nvPicPr>
            <p:cNvPr id="1039" name="Picture 22" descr="artplus_nature_naturalcity42_a"/>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2" y="3902"/>
              <a:ext cx="620"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0" name="Picture 23" descr="artplus_nature_naturalcity42_i"/>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1178918">
              <a:off x="5239" y="3929"/>
              <a:ext cx="2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1" name="Picture 24" descr="artplus_nature_naturalcity42_c"/>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1094510">
              <a:off x="5329" y="3884"/>
              <a:ext cx="19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2" name="Picture 25" descr="artplus_nature_naturalcity42_f"/>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897" y="3990"/>
              <a:ext cx="86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43" name="Group 26"/>
            <p:cNvGrpSpPr>
              <a:grpSpLocks/>
            </p:cNvGrpSpPr>
            <p:nvPr userDrawn="1"/>
          </p:nvGrpSpPr>
          <p:grpSpPr bwMode="auto">
            <a:xfrm>
              <a:off x="5058" y="3748"/>
              <a:ext cx="453" cy="241"/>
              <a:chOff x="4861" y="1616"/>
              <a:chExt cx="1625" cy="694"/>
            </a:xfrm>
          </p:grpSpPr>
          <p:pic>
            <p:nvPicPr>
              <p:cNvPr id="1044" name="Picture 27" descr="artplus_nature_naturalcity42_b"/>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61" y="1994"/>
                <a:ext cx="1625"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5" name="Picture 28" descr="未标题-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125" y="1616"/>
                <a:ext cx="1270"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6" name="Picture 29" descr="artplus_nature_naturalcity42_d"/>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57" y="1933"/>
                <a:ext cx="291"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8" name="页脚占位符 3"/>
          <p:cNvSpPr txBox="1">
            <a:spLocks noGrp="1"/>
          </p:cNvSpPr>
          <p:nvPr/>
        </p:nvSpPr>
        <p:spPr bwMode="auto">
          <a:xfrm>
            <a:off x="0" y="6477000"/>
            <a:ext cx="33750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defRPr/>
            </a:pPr>
            <a:r>
              <a:rPr lang="zh-CN" altLang="en-US" sz="1800" b="1" smtClean="0">
                <a:solidFill>
                  <a:srgbClr val="000066"/>
                </a:solidFill>
                <a:latin typeface="楷体_GB2312" pitchFamily="49" charset="-122"/>
                <a:cs typeface="Arial" charset="0"/>
              </a:rPr>
              <a:t>第</a:t>
            </a:r>
            <a:r>
              <a:rPr lang="en-US" altLang="zh-CN" sz="1800" b="1" smtClean="0">
                <a:solidFill>
                  <a:srgbClr val="000066"/>
                </a:solidFill>
                <a:latin typeface="楷体_GB2312" pitchFamily="49" charset="-122"/>
                <a:cs typeface="Arial" charset="0"/>
              </a:rPr>
              <a:t>3</a:t>
            </a:r>
            <a:r>
              <a:rPr lang="zh-CN" altLang="en-US" sz="1800" b="1" smtClean="0">
                <a:solidFill>
                  <a:srgbClr val="000066"/>
                </a:solidFill>
                <a:latin typeface="楷体_GB2312" pitchFamily="49" charset="-122"/>
                <a:cs typeface="Arial" charset="0"/>
              </a:rPr>
              <a:t>章 最简单的</a:t>
            </a:r>
            <a:r>
              <a:rPr lang="en-US" altLang="zh-CN" sz="1800" b="1" smtClean="0">
                <a:solidFill>
                  <a:srgbClr val="000066"/>
                </a:solidFill>
                <a:latin typeface="楷体_GB2312" pitchFamily="49" charset="-122"/>
                <a:cs typeface="Arial" charset="0"/>
              </a:rPr>
              <a:t>C</a:t>
            </a:r>
            <a:r>
              <a:rPr lang="zh-CN" altLang="en-US" sz="1800" b="1" smtClean="0">
                <a:solidFill>
                  <a:srgbClr val="000066"/>
                </a:solidFill>
                <a:latin typeface="楷体_GB2312" pitchFamily="49" charset="-122"/>
                <a:cs typeface="Arial" charset="0"/>
              </a:rPr>
              <a:t>程序设计</a:t>
            </a:r>
            <a:endParaRPr lang="en-US" altLang="zh-CN" sz="1800" b="1" smtClean="0">
              <a:solidFill>
                <a:srgbClr val="000066"/>
              </a:solidFill>
              <a:latin typeface="楷体_GB2312" pitchFamily="49" charset="-122"/>
              <a:cs typeface="Arial" charset="0"/>
            </a:endParaRPr>
          </a:p>
        </p:txBody>
      </p:sp>
    </p:spTree>
  </p:cSld>
  <p:clrMap bg1="lt1" tx1="dk1" bg2="lt2" tx2="dk2" accent1="accent1" accent2="accent2" accent3="accent3" accent4="accent4" accent5="accent5" accent6="accent6" hlink="hlink" folHlink="folHlink"/>
  <p:sldLayoutIdLst>
    <p:sldLayoutId id="2147484005" r:id="rId1"/>
    <p:sldLayoutId id="2147483993" r:id="rId2"/>
    <p:sldLayoutId id="2147483994" r:id="rId3"/>
    <p:sldLayoutId id="2147483995" r:id="rId4"/>
    <p:sldLayoutId id="2147483996" r:id="rId5"/>
    <p:sldLayoutId id="2147483997" r:id="rId6"/>
    <p:sldLayoutId id="2147483998" r:id="rId7"/>
    <p:sldLayoutId id="2147483999" r:id="rId8"/>
    <p:sldLayoutId id="2147484000" r:id="rId9"/>
    <p:sldLayoutId id="2147484001" r:id="rId10"/>
    <p:sldLayoutId id="2147484002" r:id="rId11"/>
    <p:sldLayoutId id="2147484003" r:id="rId12"/>
    <p:sldLayoutId id="2147484004" r:id="rId13"/>
  </p:sldLayoutIdLst>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28">
                                            <p:txEl>
                                              <p:pRg st="0" end="0"/>
                                            </p:txEl>
                                          </p:spTgt>
                                        </p:tgtEl>
                                        <p:attrNameLst>
                                          <p:attrName>style.visibility</p:attrName>
                                        </p:attrNameLst>
                                      </p:cBhvr>
                                      <p:to>
                                        <p:strVal val="visible"/>
                                      </p:to>
                                    </p:set>
                                    <p:anim calcmode="lin" valueType="num">
                                      <p:cBhvr>
                                        <p:cTn id="7" dur="500" fill="hold"/>
                                        <p:tgtEl>
                                          <p:spTgt spid="102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8">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028">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028">
                                            <p:txEl>
                                              <p:pRg st="1" end="1"/>
                                            </p:txEl>
                                          </p:spTgt>
                                        </p:tgtEl>
                                        <p:attrNameLst>
                                          <p:attrName>style.visibility</p:attrName>
                                        </p:attrNameLst>
                                      </p:cBhvr>
                                      <p:to>
                                        <p:strVal val="visible"/>
                                      </p:to>
                                    </p:set>
                                    <p:anim calcmode="lin" valueType="num">
                                      <p:cBhvr>
                                        <p:cTn id="12" dur="500" fill="hold"/>
                                        <p:tgtEl>
                                          <p:spTgt spid="1028">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1028">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1028">
                                            <p:txEl>
                                              <p:pRg st="1" end="1"/>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1028">
                                            <p:txEl>
                                              <p:pRg st="2" end="2"/>
                                            </p:txEl>
                                          </p:spTgt>
                                        </p:tgtEl>
                                        <p:attrNameLst>
                                          <p:attrName>style.visibility</p:attrName>
                                        </p:attrNameLst>
                                      </p:cBhvr>
                                      <p:to>
                                        <p:strVal val="visible"/>
                                      </p:to>
                                    </p:set>
                                    <p:anim calcmode="lin" valueType="num">
                                      <p:cBhvr>
                                        <p:cTn id="17" dur="500" fill="hold"/>
                                        <p:tgtEl>
                                          <p:spTgt spid="1028">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1028">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1028">
                                            <p:txEl>
                                              <p:pRg st="2" end="2"/>
                                            </p:txEl>
                                          </p:spTgt>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028">
                                            <p:txEl>
                                              <p:pRg st="3" end="3"/>
                                            </p:txEl>
                                          </p:spTgt>
                                        </p:tgtEl>
                                        <p:attrNameLst>
                                          <p:attrName>style.visibility</p:attrName>
                                        </p:attrNameLst>
                                      </p:cBhvr>
                                      <p:to>
                                        <p:strVal val="visible"/>
                                      </p:to>
                                    </p:set>
                                    <p:anim calcmode="lin" valueType="num">
                                      <p:cBhvr>
                                        <p:cTn id="22" dur="500" fill="hold"/>
                                        <p:tgtEl>
                                          <p:spTgt spid="1028">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1028">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1028">
                                            <p:txEl>
                                              <p:pRg st="3" end="3"/>
                                            </p:txEl>
                                          </p:spTgt>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1028">
                                            <p:txEl>
                                              <p:pRg st="4" end="4"/>
                                            </p:txEl>
                                          </p:spTgt>
                                        </p:tgtEl>
                                        <p:attrNameLst>
                                          <p:attrName>style.visibility</p:attrName>
                                        </p:attrNameLst>
                                      </p:cBhvr>
                                      <p:to>
                                        <p:strVal val="visible"/>
                                      </p:to>
                                    </p:set>
                                    <p:anim calcmode="lin" valueType="num">
                                      <p:cBhvr>
                                        <p:cTn id="27" dur="500" fill="hold"/>
                                        <p:tgtEl>
                                          <p:spTgt spid="1028">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1028">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10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 grpId="0" build="p">
        <p:tmplLst>
          <p:tmpl lvl="1">
            <p:tnLst>
              <p:par>
                <p:cTn presetID="53" presetClass="entr" presetSubtype="0" fill="hold" nodeType="click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2">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3">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4">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5">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Lst>
      </p:bldP>
    </p:bldLst>
  </p:timing>
  <p:txStyles>
    <p:title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p:titleStyle>
    <p:bodyStyle>
      <a:lvl1pPr marL="342900" indent="-342900" algn="l" rtl="0" eaLnBrk="0" fontAlgn="base" hangingPunct="0">
        <a:spcBef>
          <a:spcPct val="20000"/>
        </a:spcBef>
        <a:spcAft>
          <a:spcPct val="0"/>
        </a:spcAft>
        <a:buClr>
          <a:schemeClr val="folHlink"/>
        </a:buClr>
        <a:buFont typeface="Wingdings"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3.wmf"/></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2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2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9.wmf"/><Relationship Id="rId5" Type="http://schemas.openxmlformats.org/officeDocument/2006/relationships/oleObject" Target="../embeddings/oleObject5.bin"/><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4.wmf"/></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38.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3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3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25.wmf"/></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30.png"/></Relationships>
</file>

<file path=ppt/slides/_rels/slide44.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 Target="slide48.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slide" Target="slide1.xml"/><Relationship Id="rId4" Type="http://schemas.openxmlformats.org/officeDocument/2006/relationships/slide" Target="slide46.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57.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57.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5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slide" Target="slide1.xml"/><Relationship Id="rId5" Type="http://schemas.openxmlformats.org/officeDocument/2006/relationships/image" Target="../media/image26.png"/><Relationship Id="rId4" Type="http://schemas.openxmlformats.org/officeDocument/2006/relationships/image" Target="../media/image25.wmf"/></Relationships>
</file>

<file path=ppt/slides/_rels/slide5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ctrTitle"/>
          </p:nvPr>
        </p:nvSpPr>
        <p:spPr>
          <a:xfrm>
            <a:off x="1108075" y="785813"/>
            <a:ext cx="7821613" cy="1143000"/>
          </a:xfrm>
        </p:spPr>
        <p:txBody>
          <a:bodyPr/>
          <a:lstStyle/>
          <a:p>
            <a:pPr eaLnBrk="1" hangingPunct="1">
              <a:defRPr/>
            </a:pPr>
            <a:r>
              <a:rPr lang="zh-CN" altLang="zh-CN" sz="4000" dirty="0" smtClean="0">
                <a:solidFill>
                  <a:srgbClr val="800000"/>
                </a:solidFill>
                <a:effectLst>
                  <a:outerShdw blurRad="38100" dist="38100" dir="2700000" algn="tl">
                    <a:srgbClr val="000000"/>
                  </a:outerShdw>
                </a:effectLst>
                <a:ea typeface="黑体" pitchFamily="2" charset="-122"/>
              </a:rPr>
              <a:t>第</a:t>
            </a:r>
            <a:r>
              <a:rPr lang="en-US" altLang="zh-CN" sz="4000" dirty="0">
                <a:solidFill>
                  <a:srgbClr val="800000"/>
                </a:solidFill>
                <a:effectLst>
                  <a:outerShdw blurRad="38100" dist="38100" dir="2700000" algn="tl">
                    <a:srgbClr val="000000"/>
                  </a:outerShdw>
                </a:effectLst>
                <a:ea typeface="黑体" pitchFamily="2" charset="-122"/>
              </a:rPr>
              <a:t>2</a:t>
            </a:r>
            <a:r>
              <a:rPr lang="zh-CN" altLang="zh-CN" sz="4000" dirty="0" smtClean="0">
                <a:solidFill>
                  <a:srgbClr val="800000"/>
                </a:solidFill>
                <a:effectLst>
                  <a:outerShdw blurRad="38100" dist="38100" dir="2700000" algn="tl">
                    <a:srgbClr val="000000"/>
                  </a:outerShdw>
                </a:effectLst>
                <a:ea typeface="黑体" pitchFamily="2" charset="-122"/>
              </a:rPr>
              <a:t>章</a:t>
            </a:r>
            <a:r>
              <a:rPr lang="en-US" altLang="zh-CN" sz="4000" dirty="0" smtClean="0">
                <a:solidFill>
                  <a:srgbClr val="800000"/>
                </a:solidFill>
                <a:effectLst>
                  <a:outerShdw blurRad="38100" dist="38100" dir="2700000" algn="tl">
                    <a:srgbClr val="000000"/>
                  </a:outerShdw>
                </a:effectLst>
                <a:ea typeface="黑体" pitchFamily="2" charset="-122"/>
              </a:rPr>
              <a:t> </a:t>
            </a:r>
            <a:r>
              <a:rPr lang="zh-CN" altLang="en-US" sz="4000" dirty="0" smtClean="0">
                <a:solidFill>
                  <a:srgbClr val="800000"/>
                </a:solidFill>
                <a:effectLst>
                  <a:outerShdw blurRad="38100" dist="38100" dir="2700000" algn="tl">
                    <a:srgbClr val="000000"/>
                  </a:outerShdw>
                </a:effectLst>
                <a:ea typeface="黑体" pitchFamily="2" charset="-122"/>
              </a:rPr>
              <a:t>数据类型、运算符与表达式</a:t>
            </a:r>
          </a:p>
        </p:txBody>
      </p:sp>
      <p:sp>
        <p:nvSpPr>
          <p:cNvPr id="3075" name="副标题 4"/>
          <p:cNvSpPr>
            <a:spLocks noGrp="1"/>
          </p:cNvSpPr>
          <p:nvPr>
            <p:ph type="subTitle" idx="1"/>
          </p:nvPr>
        </p:nvSpPr>
        <p:spPr>
          <a:xfrm>
            <a:off x="304800" y="5300663"/>
            <a:ext cx="6400800" cy="381000"/>
          </a:xfrm>
        </p:spPr>
        <p:txBody>
          <a:bodyPr/>
          <a:lstStyle/>
          <a:p>
            <a:pPr eaLnBrk="1" hangingPunct="1"/>
            <a:r>
              <a:rPr lang="zh-CN" altLang="en-US" smtClean="0"/>
              <a:t>李  楠</a:t>
            </a:r>
          </a:p>
        </p:txBody>
      </p:sp>
    </p:spTree>
  </p:cSld>
  <p:clrMapOvr>
    <a:masterClrMapping/>
  </p:clrMapOvr>
  <p:transition spd="med">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1"/>
          </p:nvPr>
        </p:nvSpPr>
        <p:spPr>
          <a:xfrm>
            <a:off x="685800" y="765175"/>
            <a:ext cx="7772400" cy="5330825"/>
          </a:xfrm>
        </p:spPr>
        <p:txBody>
          <a:bodyPr/>
          <a:lstStyle/>
          <a:p>
            <a:pPr>
              <a:lnSpc>
                <a:spcPct val="90000"/>
              </a:lnSpc>
              <a:buFontTx/>
              <a:buNone/>
            </a:pPr>
            <a:r>
              <a:rPr lang="pt-BR" altLang="zh-CN" dirty="0" smtClean="0"/>
              <a:t>#include &lt;stdio.h&gt;</a:t>
            </a:r>
          </a:p>
          <a:p>
            <a:pPr>
              <a:lnSpc>
                <a:spcPct val="90000"/>
              </a:lnSpc>
              <a:buFontTx/>
              <a:buNone/>
            </a:pPr>
            <a:r>
              <a:rPr lang="en-US" altLang="zh-CN" dirty="0" smtClean="0"/>
              <a:t>#define PI 3.1415926</a:t>
            </a:r>
          </a:p>
          <a:p>
            <a:pPr>
              <a:lnSpc>
                <a:spcPct val="90000"/>
              </a:lnSpc>
              <a:buFontTx/>
              <a:buNone/>
            </a:pPr>
            <a:r>
              <a:rPr lang="en-US" altLang="zh-CN" dirty="0" smtClean="0"/>
              <a:t>void main()</a:t>
            </a:r>
          </a:p>
          <a:p>
            <a:pPr>
              <a:lnSpc>
                <a:spcPct val="90000"/>
              </a:lnSpc>
              <a:buFontTx/>
              <a:buNone/>
            </a:pPr>
            <a:r>
              <a:rPr lang="en-US" altLang="zh-CN" dirty="0" smtClean="0"/>
              <a:t>{ </a:t>
            </a:r>
          </a:p>
          <a:p>
            <a:pPr>
              <a:lnSpc>
                <a:spcPct val="90000"/>
              </a:lnSpc>
              <a:buFontTx/>
              <a:buNone/>
            </a:pPr>
            <a:r>
              <a:rPr lang="en-US" altLang="zh-CN" dirty="0" smtClean="0"/>
              <a:t>     float  </a:t>
            </a:r>
            <a:r>
              <a:rPr lang="en-US" altLang="zh-CN" dirty="0" err="1" smtClean="0"/>
              <a:t>r,l,s</a:t>
            </a:r>
            <a:r>
              <a:rPr lang="zh-CN" altLang="en-US" dirty="0" smtClean="0"/>
              <a:t>；</a:t>
            </a:r>
          </a:p>
          <a:p>
            <a:pPr>
              <a:lnSpc>
                <a:spcPct val="90000"/>
              </a:lnSpc>
              <a:buFontTx/>
              <a:buNone/>
            </a:pPr>
            <a:r>
              <a:rPr lang="zh-CN" altLang="en-US" dirty="0" smtClean="0"/>
              <a:t>     </a:t>
            </a:r>
            <a:r>
              <a:rPr lang="en-US" altLang="zh-CN" dirty="0" smtClean="0"/>
              <a:t>r=2</a:t>
            </a:r>
            <a:r>
              <a:rPr lang="zh-CN" altLang="en-US" dirty="0" smtClean="0"/>
              <a:t>；</a:t>
            </a:r>
            <a:endParaRPr lang="en-US" altLang="zh-CN" dirty="0" smtClean="0"/>
          </a:p>
          <a:p>
            <a:pPr>
              <a:lnSpc>
                <a:spcPct val="90000"/>
              </a:lnSpc>
              <a:buFontTx/>
              <a:buNone/>
            </a:pPr>
            <a:r>
              <a:rPr lang="en-US" altLang="zh-CN" dirty="0" smtClean="0"/>
              <a:t>     l=2*PI*r</a:t>
            </a:r>
            <a:r>
              <a:rPr lang="zh-CN" altLang="en-US" dirty="0" smtClean="0"/>
              <a:t>；</a:t>
            </a:r>
            <a:endParaRPr lang="en-US" altLang="zh-CN" dirty="0" smtClean="0"/>
          </a:p>
          <a:p>
            <a:pPr>
              <a:lnSpc>
                <a:spcPct val="90000"/>
              </a:lnSpc>
              <a:buFontTx/>
              <a:buNone/>
            </a:pPr>
            <a:r>
              <a:rPr lang="en-US" altLang="zh-CN" dirty="0" smtClean="0"/>
              <a:t>     s=PI*r*r</a:t>
            </a:r>
            <a:r>
              <a:rPr lang="zh-CN" altLang="en-US" dirty="0" smtClean="0"/>
              <a:t>；</a:t>
            </a:r>
          </a:p>
          <a:p>
            <a:pPr>
              <a:lnSpc>
                <a:spcPct val="90000"/>
              </a:lnSpc>
              <a:buFontTx/>
              <a:buNone/>
            </a:pPr>
            <a:r>
              <a:rPr lang="zh-CN" altLang="en-US" dirty="0" smtClean="0"/>
              <a:t>     </a:t>
            </a:r>
            <a:r>
              <a:rPr lang="en-US" altLang="zh-CN" dirty="0" err="1" smtClean="0"/>
              <a:t>printf</a:t>
            </a:r>
            <a:r>
              <a:rPr lang="en-US" altLang="zh-CN" dirty="0" smtClean="0"/>
              <a:t>(“l=%</a:t>
            </a:r>
            <a:r>
              <a:rPr lang="en-US" altLang="zh-CN" dirty="0" err="1" smtClean="0"/>
              <a:t>f,s</a:t>
            </a:r>
            <a:r>
              <a:rPr lang="en-US" altLang="zh-CN" dirty="0" smtClean="0"/>
              <a:t>=%f”,</a:t>
            </a:r>
            <a:r>
              <a:rPr lang="en-US" altLang="zh-CN" dirty="0" err="1" smtClean="0"/>
              <a:t>l,s</a:t>
            </a:r>
            <a:r>
              <a:rPr lang="en-US" altLang="zh-CN" dirty="0" smtClean="0"/>
              <a:t>)</a:t>
            </a:r>
            <a:r>
              <a:rPr lang="zh-CN" altLang="en-US" dirty="0" smtClean="0"/>
              <a:t>；</a:t>
            </a:r>
          </a:p>
          <a:p>
            <a:pPr>
              <a:lnSpc>
                <a:spcPct val="90000"/>
              </a:lnSpc>
              <a:buFontTx/>
              <a:buNone/>
            </a:pPr>
            <a:r>
              <a:rPr lang="en-US" altLang="zh-CN" dirty="0" smtClean="0"/>
              <a:t>}</a:t>
            </a:r>
          </a:p>
          <a:p>
            <a:endParaRPr lang="pt-BR" altLang="zh-CN" dirty="0" smtClean="0"/>
          </a:p>
        </p:txBody>
      </p:sp>
      <p:sp>
        <p:nvSpPr>
          <p:cNvPr id="12291" name="TextBox 3"/>
          <p:cNvSpPr txBox="1">
            <a:spLocks noChangeArrowheads="1"/>
          </p:cNvSpPr>
          <p:nvPr/>
        </p:nvSpPr>
        <p:spPr bwMode="auto">
          <a:xfrm>
            <a:off x="928688" y="71438"/>
            <a:ext cx="23574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a:solidFill>
                  <a:srgbClr val="FF0000"/>
                </a:solidFill>
              </a:rPr>
              <a:t>eg1</a:t>
            </a:r>
            <a:endParaRPr lang="zh-CN" altLang="en-US">
              <a:solidFill>
                <a:srgbClr val="FF0000"/>
              </a:solidFill>
            </a:endParaRPr>
          </a:p>
        </p:txBody>
      </p:sp>
      <p:sp>
        <p:nvSpPr>
          <p:cNvPr id="5" name="AutoShape 4"/>
          <p:cNvSpPr>
            <a:spLocks noChangeArrowheads="1"/>
          </p:cNvSpPr>
          <p:nvPr/>
        </p:nvSpPr>
        <p:spPr bwMode="auto">
          <a:xfrm>
            <a:off x="4786313" y="1785938"/>
            <a:ext cx="2057400" cy="838200"/>
          </a:xfrm>
          <a:prstGeom prst="wedgeRoundRectCallout">
            <a:avLst>
              <a:gd name="adj1" fmla="val -160495"/>
              <a:gd name="adj2" fmla="val -59093"/>
              <a:gd name="adj3" fmla="val 16667"/>
            </a:avLst>
          </a:prstGeom>
          <a:solidFill>
            <a:schemeClr val="accent1"/>
          </a:solidFill>
          <a:ln w="9525">
            <a:solidFill>
              <a:schemeClr val="tx1"/>
            </a:solidFill>
            <a:miter lim="800000"/>
            <a:headEnd/>
            <a:tailEnd/>
          </a:ln>
        </p:spPr>
        <p:txBody>
          <a:bodyPr/>
          <a:lstStyle/>
          <a:p>
            <a:pPr>
              <a:buFontTx/>
              <a:buChar char="•"/>
            </a:pPr>
            <a:r>
              <a:rPr lang="zh-CN" altLang="en-US" sz="2000" b="1">
                <a:solidFill>
                  <a:srgbClr val="FF9900"/>
                </a:solidFill>
              </a:rPr>
              <a:t>增加可读性；</a:t>
            </a:r>
          </a:p>
          <a:p>
            <a:pPr>
              <a:buFontTx/>
              <a:buChar char="•"/>
            </a:pPr>
            <a:r>
              <a:rPr lang="zh-CN" altLang="en-US" sz="2000" b="1">
                <a:solidFill>
                  <a:srgbClr val="FF9900"/>
                </a:solidFill>
              </a:rPr>
              <a:t>提高可维护性</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Text Box 4"/>
          <p:cNvSpPr txBox="1">
            <a:spLocks noChangeArrowheads="1"/>
          </p:cNvSpPr>
          <p:nvPr/>
        </p:nvSpPr>
        <p:spPr bwMode="auto">
          <a:xfrm>
            <a:off x="5003800" y="1484313"/>
            <a:ext cx="3455988"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zh-CN" altLang="en-US" sz="3200" dirty="0"/>
              <a:t>优点：</a:t>
            </a:r>
          </a:p>
          <a:p>
            <a:pPr eaLnBrk="1" hangingPunct="1">
              <a:spcBef>
                <a:spcPct val="50000"/>
              </a:spcBef>
            </a:pPr>
            <a:r>
              <a:rPr lang="zh-CN" altLang="en-US" sz="3200" dirty="0"/>
              <a:t>（</a:t>
            </a:r>
            <a:r>
              <a:rPr lang="en-US" altLang="zh-CN" sz="3200" dirty="0"/>
              <a:t>1</a:t>
            </a:r>
            <a:r>
              <a:rPr lang="zh-CN" altLang="en-US" sz="3200" dirty="0"/>
              <a:t>）含义清楚</a:t>
            </a:r>
          </a:p>
          <a:p>
            <a:pPr eaLnBrk="1" hangingPunct="1">
              <a:spcBef>
                <a:spcPct val="50000"/>
              </a:spcBef>
            </a:pPr>
            <a:r>
              <a:rPr lang="zh-CN" altLang="en-US" sz="3200" dirty="0"/>
              <a:t>（</a:t>
            </a:r>
            <a:r>
              <a:rPr lang="en-US" altLang="zh-CN" sz="3200" dirty="0"/>
              <a:t>2</a:t>
            </a:r>
            <a:r>
              <a:rPr lang="zh-CN" altLang="en-US" sz="3200" dirty="0"/>
              <a:t>）“一改全改”</a:t>
            </a:r>
          </a:p>
        </p:txBody>
      </p:sp>
      <p:sp>
        <p:nvSpPr>
          <p:cNvPr id="13316" name="TextBox 3"/>
          <p:cNvSpPr txBox="1">
            <a:spLocks noChangeArrowheads="1"/>
          </p:cNvSpPr>
          <p:nvPr/>
        </p:nvSpPr>
        <p:spPr bwMode="auto">
          <a:xfrm>
            <a:off x="755576" y="344711"/>
            <a:ext cx="23574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dirty="0">
                <a:solidFill>
                  <a:srgbClr val="FF0000"/>
                </a:solidFill>
              </a:rPr>
              <a:t>eg2</a:t>
            </a:r>
            <a:endParaRPr lang="zh-CN" altLang="en-US" dirty="0">
              <a:solidFill>
                <a:srgbClr val="FF0000"/>
              </a:solidFill>
            </a:endParaRPr>
          </a:p>
        </p:txBody>
      </p:sp>
      <p:sp>
        <p:nvSpPr>
          <p:cNvPr id="3" name="矩形 2"/>
          <p:cNvSpPr/>
          <p:nvPr/>
        </p:nvSpPr>
        <p:spPr>
          <a:xfrm>
            <a:off x="611560" y="1064925"/>
            <a:ext cx="6840760" cy="4524315"/>
          </a:xfrm>
          <a:prstGeom prst="rect">
            <a:avLst/>
          </a:prstGeom>
        </p:spPr>
        <p:txBody>
          <a:bodyPr wrap="square">
            <a:spAutoFit/>
          </a:bodyPr>
          <a:lstStyle/>
          <a:p>
            <a:r>
              <a:rPr lang="pt-BR" altLang="zh-CN" sz="3200" dirty="0" smtClean="0"/>
              <a:t>#include &lt;stdio.h&gt;</a:t>
            </a:r>
          </a:p>
          <a:p>
            <a:r>
              <a:rPr lang="pt-BR" altLang="zh-CN" sz="3200" dirty="0" smtClean="0"/>
              <a:t>#define PRICE 30</a:t>
            </a:r>
          </a:p>
          <a:p>
            <a:r>
              <a:rPr lang="pt-BR" altLang="zh-CN" sz="3200" dirty="0" smtClean="0"/>
              <a:t>void main()</a:t>
            </a:r>
          </a:p>
          <a:p>
            <a:r>
              <a:rPr lang="pt-BR" altLang="zh-CN" sz="3200" dirty="0" smtClean="0"/>
              <a:t>{</a:t>
            </a:r>
          </a:p>
          <a:p>
            <a:r>
              <a:rPr lang="pt-BR" altLang="zh-CN" sz="3200" dirty="0" smtClean="0"/>
              <a:t>	int num,total;</a:t>
            </a:r>
          </a:p>
          <a:p>
            <a:r>
              <a:rPr lang="pt-BR" altLang="zh-CN" sz="3200" dirty="0" smtClean="0"/>
              <a:t>	num = 10;</a:t>
            </a:r>
          </a:p>
          <a:p>
            <a:r>
              <a:rPr lang="pt-BR" altLang="zh-CN" sz="3200" dirty="0" smtClean="0"/>
              <a:t>	total = num * PRICE;</a:t>
            </a:r>
          </a:p>
          <a:p>
            <a:r>
              <a:rPr lang="pt-BR" altLang="zh-CN" sz="3200" dirty="0" smtClean="0"/>
              <a:t>	printf(“total=%d\n",total);</a:t>
            </a:r>
          </a:p>
          <a:p>
            <a:r>
              <a:rPr lang="pt-BR" altLang="zh-CN" sz="3200" dirty="0" smtClean="0"/>
              <a:t>}</a:t>
            </a:r>
            <a:endParaRPr lang="en-US" altLang="zh-CN" sz="32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988"/>
                                        </p:tgtEl>
                                        <p:attrNameLst>
                                          <p:attrName>style.visibility</p:attrName>
                                        </p:attrNameLst>
                                      </p:cBhvr>
                                      <p:to>
                                        <p:strVal val="visible"/>
                                      </p:to>
                                    </p:set>
                                    <p:animEffect transition="in" filter="blinds(horizontal)">
                                      <p:cBhvr>
                                        <p:cTn id="7" dur="500"/>
                                        <p:tgtEl>
                                          <p:spTgt spid="419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582613"/>
            <a:ext cx="7772400" cy="685800"/>
          </a:xfrm>
          <a:noFill/>
        </p:spPr>
        <p:txBody>
          <a:bodyPr/>
          <a:lstStyle/>
          <a:p>
            <a:pPr algn="l"/>
            <a:r>
              <a:rPr lang="zh-CN" altLang="en-US" sz="4000" smtClean="0">
                <a:solidFill>
                  <a:srgbClr val="D60093"/>
                </a:solidFill>
              </a:rPr>
              <a:t>说明：</a:t>
            </a:r>
            <a:endParaRPr lang="zh-CN" altLang="en-US" smtClean="0"/>
          </a:p>
        </p:txBody>
      </p:sp>
      <p:sp>
        <p:nvSpPr>
          <p:cNvPr id="13315" name="Rectangle 3"/>
          <p:cNvSpPr>
            <a:spLocks noGrp="1" noChangeArrowheads="1"/>
          </p:cNvSpPr>
          <p:nvPr>
            <p:ph type="body" idx="1"/>
          </p:nvPr>
        </p:nvSpPr>
        <p:spPr>
          <a:xfrm>
            <a:off x="685800" y="1447800"/>
            <a:ext cx="7772400" cy="4648200"/>
          </a:xfrm>
          <a:noFill/>
        </p:spPr>
        <p:txBody>
          <a:bodyPr/>
          <a:lstStyle/>
          <a:p>
            <a:r>
              <a:rPr lang="zh-CN" altLang="en-US" b="1" smtClean="0"/>
              <a:t>符号常量必须</a:t>
            </a:r>
            <a:r>
              <a:rPr lang="zh-CN" altLang="en-US" b="1" smtClean="0">
                <a:solidFill>
                  <a:schemeClr val="accent2"/>
                </a:solidFill>
              </a:rPr>
              <a:t>先定义</a:t>
            </a:r>
            <a:r>
              <a:rPr lang="zh-CN" altLang="en-US" b="1" smtClean="0"/>
              <a:t>后才能用它表示一个数值</a:t>
            </a:r>
          </a:p>
          <a:p>
            <a:r>
              <a:rPr lang="zh-CN" altLang="en-US" b="1" smtClean="0"/>
              <a:t>符号常量的值在其作用域内不能改变，也不能再被赋值</a:t>
            </a:r>
          </a:p>
          <a:p>
            <a:r>
              <a:rPr lang="zh-CN" altLang="en-US" b="1" smtClean="0"/>
              <a:t>符号常量名习惯用</a:t>
            </a:r>
            <a:r>
              <a:rPr lang="zh-CN" altLang="en-US" b="1" smtClean="0">
                <a:solidFill>
                  <a:schemeClr val="accent2"/>
                </a:solidFill>
              </a:rPr>
              <a:t>大写</a:t>
            </a:r>
            <a:r>
              <a:rPr lang="zh-CN" altLang="en-US" b="1" smtClean="0"/>
              <a:t>字母表示</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7"/>
          <p:cNvSpPr>
            <a:spLocks noGrp="1" noChangeArrowheads="1"/>
          </p:cNvSpPr>
          <p:nvPr>
            <p:ph idx="1"/>
          </p:nvPr>
        </p:nvSpPr>
        <p:spPr>
          <a:xfrm>
            <a:off x="500063" y="1040756"/>
            <a:ext cx="8215312" cy="4286250"/>
          </a:xfrm>
        </p:spPr>
        <p:txBody>
          <a:bodyPr/>
          <a:lstStyle/>
          <a:p>
            <a:pPr eaLnBrk="1" hangingPunct="1">
              <a:buFont typeface="Wingdings" pitchFamily="2" charset="2"/>
              <a:buNone/>
            </a:pPr>
            <a:r>
              <a:rPr lang="en-US" altLang="zh-CN" sz="2800" smtClean="0"/>
              <a:t>3. </a:t>
            </a:r>
            <a:r>
              <a:rPr lang="zh-CN" altLang="zh-CN" sz="3600" b="1" smtClean="0">
                <a:solidFill>
                  <a:srgbClr val="FF0000"/>
                </a:solidFill>
              </a:rPr>
              <a:t>变量</a:t>
            </a:r>
            <a:r>
              <a:rPr lang="zh-CN" altLang="en-US" sz="2800" smtClean="0"/>
              <a:t>：</a:t>
            </a:r>
            <a:r>
              <a:rPr lang="zh-CN" altLang="zh-CN" sz="2800" smtClean="0"/>
              <a:t>在程序运行期间，变量的值是可以改变的</a:t>
            </a:r>
            <a:endParaRPr lang="en-US" altLang="zh-CN" sz="2800" smtClean="0">
              <a:solidFill>
                <a:srgbClr val="FF0000"/>
              </a:solidFill>
            </a:endParaRPr>
          </a:p>
          <a:p>
            <a:pPr eaLnBrk="1" hangingPunct="1"/>
            <a:r>
              <a:rPr lang="zh-CN" altLang="zh-CN" sz="2800" smtClean="0"/>
              <a:t>变量必须</a:t>
            </a:r>
            <a:r>
              <a:rPr lang="zh-CN" altLang="zh-CN" sz="2800" smtClean="0">
                <a:solidFill>
                  <a:srgbClr val="FF0000"/>
                </a:solidFill>
              </a:rPr>
              <a:t>先定义</a:t>
            </a:r>
            <a:r>
              <a:rPr lang="zh-CN" altLang="zh-CN" sz="2800" smtClean="0"/>
              <a:t>，</a:t>
            </a:r>
            <a:r>
              <a:rPr lang="zh-CN" altLang="zh-CN" sz="2800" smtClean="0">
                <a:solidFill>
                  <a:srgbClr val="FF0000"/>
                </a:solidFill>
              </a:rPr>
              <a:t>后使用</a:t>
            </a:r>
            <a:endParaRPr lang="en-US" altLang="zh-CN" sz="2800" smtClean="0">
              <a:solidFill>
                <a:srgbClr val="FF0000"/>
              </a:solidFill>
            </a:endParaRPr>
          </a:p>
          <a:p>
            <a:pPr eaLnBrk="1" hangingPunct="1"/>
            <a:r>
              <a:rPr lang="zh-CN" altLang="zh-CN" sz="2800" smtClean="0"/>
              <a:t>定义</a:t>
            </a:r>
            <a:r>
              <a:rPr lang="zh-CN" altLang="en-US" sz="2800" smtClean="0"/>
              <a:t>变量</a:t>
            </a:r>
            <a:r>
              <a:rPr lang="zh-CN" altLang="zh-CN" sz="2800" smtClean="0"/>
              <a:t>时指定该变量的</a:t>
            </a:r>
            <a:r>
              <a:rPr lang="zh-CN" altLang="zh-CN" sz="2800" smtClean="0">
                <a:solidFill>
                  <a:srgbClr val="FF0000"/>
                </a:solidFill>
              </a:rPr>
              <a:t>名字</a:t>
            </a:r>
            <a:r>
              <a:rPr lang="zh-CN" altLang="zh-CN" sz="2800" smtClean="0"/>
              <a:t>和</a:t>
            </a:r>
            <a:r>
              <a:rPr lang="zh-CN" altLang="zh-CN" sz="2800" smtClean="0">
                <a:solidFill>
                  <a:srgbClr val="FF0000"/>
                </a:solidFill>
              </a:rPr>
              <a:t>类型</a:t>
            </a:r>
            <a:endParaRPr lang="en-US" altLang="zh-CN" sz="2800" smtClean="0">
              <a:solidFill>
                <a:srgbClr val="FF0000"/>
              </a:solidFill>
            </a:endParaRPr>
          </a:p>
          <a:p>
            <a:pPr eaLnBrk="1" hangingPunct="1"/>
            <a:r>
              <a:rPr lang="zh-CN" altLang="zh-CN" sz="2800" smtClean="0">
                <a:solidFill>
                  <a:srgbClr val="FF0000"/>
                </a:solidFill>
              </a:rPr>
              <a:t>变量名</a:t>
            </a:r>
            <a:r>
              <a:rPr lang="zh-CN" altLang="zh-CN" sz="2800" smtClean="0"/>
              <a:t>和</a:t>
            </a:r>
            <a:r>
              <a:rPr lang="zh-CN" altLang="zh-CN" sz="2800" smtClean="0">
                <a:solidFill>
                  <a:srgbClr val="FF0000"/>
                </a:solidFill>
              </a:rPr>
              <a:t>变量值</a:t>
            </a:r>
            <a:r>
              <a:rPr lang="zh-CN" altLang="en-US" sz="2800" smtClean="0"/>
              <a:t>是</a:t>
            </a:r>
            <a:r>
              <a:rPr lang="zh-CN" altLang="zh-CN" sz="2800" smtClean="0"/>
              <a:t>两个不同的概念</a:t>
            </a:r>
            <a:endParaRPr lang="en-US" altLang="zh-CN" sz="2800" smtClean="0"/>
          </a:p>
          <a:p>
            <a:pPr eaLnBrk="1" hangingPunct="1"/>
            <a:r>
              <a:rPr lang="zh-CN" altLang="zh-CN" sz="2800" smtClean="0"/>
              <a:t>变量名实际上是以一个名字代表的一个</a:t>
            </a:r>
            <a:r>
              <a:rPr lang="zh-CN" altLang="zh-CN" sz="2800" smtClean="0">
                <a:solidFill>
                  <a:srgbClr val="FF0000"/>
                </a:solidFill>
              </a:rPr>
              <a:t>存储地址</a:t>
            </a:r>
            <a:endParaRPr lang="en-US" altLang="zh-CN" sz="2800" smtClean="0">
              <a:solidFill>
                <a:srgbClr val="FF0000"/>
              </a:solidFill>
            </a:endParaRPr>
          </a:p>
          <a:p>
            <a:pPr eaLnBrk="1" hangingPunct="1"/>
            <a:r>
              <a:rPr lang="zh-CN" altLang="zh-CN" sz="2800" smtClean="0"/>
              <a:t>从变量中取值，实际上是通过变量名找到相应的内存地址，从该存储单元中读取数据</a:t>
            </a:r>
          </a:p>
        </p:txBody>
      </p:sp>
      <p:sp>
        <p:nvSpPr>
          <p:cNvPr id="15363" name="Rectangle 5"/>
          <p:cNvSpPr>
            <a:spLocks noChangeArrowheads="1"/>
          </p:cNvSpPr>
          <p:nvPr/>
        </p:nvSpPr>
        <p:spPr bwMode="auto">
          <a:xfrm>
            <a:off x="0" y="-459432"/>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5364" name="Rectangle 2"/>
          <p:cNvSpPr>
            <a:spLocks noChangeArrowheads="1"/>
          </p:cNvSpPr>
          <p:nvPr/>
        </p:nvSpPr>
        <p:spPr bwMode="auto">
          <a:xfrm>
            <a:off x="0" y="-459432"/>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5365" name="Rectangle 2"/>
          <p:cNvSpPr>
            <a:spLocks noChangeArrowheads="1"/>
          </p:cNvSpPr>
          <p:nvPr/>
        </p:nvSpPr>
        <p:spPr bwMode="auto">
          <a:xfrm>
            <a:off x="0" y="-459432"/>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15366"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684194"/>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4"/>
          <p:cNvGrpSpPr>
            <a:grpSpLocks/>
          </p:cNvGrpSpPr>
          <p:nvPr/>
        </p:nvGrpSpPr>
        <p:grpSpPr bwMode="auto">
          <a:xfrm>
            <a:off x="6384925" y="1601144"/>
            <a:ext cx="2514600" cy="1573212"/>
            <a:chOff x="2832" y="2513"/>
            <a:chExt cx="1584" cy="991"/>
          </a:xfrm>
        </p:grpSpPr>
        <p:sp>
          <p:nvSpPr>
            <p:cNvPr id="15368" name="Text Box 5"/>
            <p:cNvSpPr txBox="1">
              <a:spLocks noChangeArrowheads="1"/>
            </p:cNvSpPr>
            <p:nvPr/>
          </p:nvSpPr>
          <p:spPr bwMode="auto">
            <a:xfrm>
              <a:off x="2832" y="2832"/>
              <a:ext cx="360" cy="330"/>
            </a:xfrm>
            <a:prstGeom prst="rect">
              <a:avLst/>
            </a:prstGeom>
            <a:solidFill>
              <a:schemeClr val="accent1"/>
            </a:solidFill>
            <a:ln w="9525">
              <a:solidFill>
                <a:srgbClr val="000000"/>
              </a:solidFill>
              <a:miter lim="800000"/>
              <a:headEnd/>
              <a:tailEnd/>
            </a:ln>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spcBef>
                  <a:spcPct val="50000"/>
                </a:spcBef>
              </a:pPr>
              <a:r>
                <a:rPr lang="en-US" altLang="zh-CN" sz="2800">
                  <a:ea typeface="楷体_GB2312" pitchFamily="49" charset="-122"/>
                </a:rPr>
                <a:t>3</a:t>
              </a:r>
            </a:p>
          </p:txBody>
        </p:sp>
        <p:sp>
          <p:nvSpPr>
            <p:cNvPr id="15369" name="Text Box 6"/>
            <p:cNvSpPr txBox="1">
              <a:spLocks noChangeArrowheads="1"/>
            </p:cNvSpPr>
            <p:nvPr/>
          </p:nvSpPr>
          <p:spPr bwMode="auto">
            <a:xfrm>
              <a:off x="3648" y="2513"/>
              <a:ext cx="62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zh-CN" altLang="en-US" sz="2000" b="1">
                  <a:latin typeface="楷体_GB2312" pitchFamily="49" charset="-122"/>
                  <a:ea typeface="楷体_GB2312" pitchFamily="49" charset="-122"/>
                </a:rPr>
                <a:t>变量名</a:t>
              </a:r>
            </a:p>
          </p:txBody>
        </p:sp>
        <p:sp>
          <p:nvSpPr>
            <p:cNvPr id="15370" name="Text Box 7"/>
            <p:cNvSpPr txBox="1">
              <a:spLocks noChangeArrowheads="1"/>
            </p:cNvSpPr>
            <p:nvPr/>
          </p:nvSpPr>
          <p:spPr bwMode="auto">
            <a:xfrm>
              <a:off x="3648" y="2832"/>
              <a:ext cx="62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zh-CN" altLang="en-US" sz="2000" b="1">
                  <a:latin typeface="楷体_GB2312" pitchFamily="49" charset="-122"/>
                  <a:ea typeface="楷体_GB2312" pitchFamily="49" charset="-122"/>
                </a:rPr>
                <a:t>变量值</a:t>
              </a:r>
            </a:p>
          </p:txBody>
        </p:sp>
        <p:sp>
          <p:nvSpPr>
            <p:cNvPr id="15371" name="Text Box 8"/>
            <p:cNvSpPr txBox="1">
              <a:spLocks noChangeArrowheads="1"/>
            </p:cNvSpPr>
            <p:nvPr/>
          </p:nvSpPr>
          <p:spPr bwMode="auto">
            <a:xfrm>
              <a:off x="3630" y="3254"/>
              <a:ext cx="78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zh-CN" altLang="en-US" sz="2000" b="1">
                  <a:latin typeface="楷体_GB2312" pitchFamily="49" charset="-122"/>
                  <a:ea typeface="楷体_GB2312" pitchFamily="49" charset="-122"/>
                </a:rPr>
                <a:t>存储单元</a:t>
              </a:r>
            </a:p>
          </p:txBody>
        </p:sp>
        <p:sp>
          <p:nvSpPr>
            <p:cNvPr id="15372" name="Text Box 9"/>
            <p:cNvSpPr txBox="1">
              <a:spLocks noChangeArrowheads="1"/>
            </p:cNvSpPr>
            <p:nvPr/>
          </p:nvSpPr>
          <p:spPr bwMode="auto">
            <a:xfrm>
              <a:off x="2922" y="2583"/>
              <a:ext cx="17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en-US" altLang="zh-CN" sz="2000" b="1">
                  <a:latin typeface="Times New Roman" charset="0"/>
                  <a:ea typeface="Gungsuh" pitchFamily="18" charset="-127"/>
                  <a:cs typeface="Times New Roman" charset="0"/>
                </a:rPr>
                <a:t>a</a:t>
              </a:r>
            </a:p>
          </p:txBody>
        </p:sp>
        <p:sp>
          <p:nvSpPr>
            <p:cNvPr id="15373" name="Line 10"/>
            <p:cNvSpPr>
              <a:spLocks noChangeShapeType="1"/>
            </p:cNvSpPr>
            <p:nvPr/>
          </p:nvSpPr>
          <p:spPr bwMode="auto">
            <a:xfrm flipH="1">
              <a:off x="3165" y="2658"/>
              <a:ext cx="522" cy="6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5374" name="Line 11"/>
            <p:cNvSpPr>
              <a:spLocks noChangeShapeType="1"/>
            </p:cNvSpPr>
            <p:nvPr/>
          </p:nvSpPr>
          <p:spPr bwMode="auto">
            <a:xfrm flipH="1">
              <a:off x="3192" y="2976"/>
              <a:ext cx="52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5375" name="Line 12"/>
            <p:cNvSpPr>
              <a:spLocks noChangeShapeType="1"/>
            </p:cNvSpPr>
            <p:nvPr/>
          </p:nvSpPr>
          <p:spPr bwMode="auto">
            <a:xfrm flipH="1" flipV="1">
              <a:off x="3192" y="3123"/>
              <a:ext cx="495" cy="2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Effect transition="in" filter="blinds(horizontal)">
                                      <p:cBhvr>
                                        <p:cTn id="7" dur="500"/>
                                        <p:tgtEl>
                                          <p:spTgt spid="1638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6387">
                                            <p:txEl>
                                              <p:pRg st="2" end="2"/>
                                            </p:txEl>
                                          </p:spTgt>
                                        </p:tgtEl>
                                        <p:attrNameLst>
                                          <p:attrName>style.visibility</p:attrName>
                                        </p:attrNameLst>
                                      </p:cBhvr>
                                      <p:to>
                                        <p:strVal val="visible"/>
                                      </p:to>
                                    </p:set>
                                    <p:animEffect transition="in" filter="blinds(horizontal)">
                                      <p:cBhvr>
                                        <p:cTn id="12" dur="500"/>
                                        <p:tgtEl>
                                          <p:spTgt spid="1638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6387">
                                            <p:txEl>
                                              <p:pRg st="3" end="3"/>
                                            </p:txEl>
                                          </p:spTgt>
                                        </p:tgtEl>
                                        <p:attrNameLst>
                                          <p:attrName>style.visibility</p:attrName>
                                        </p:attrNameLst>
                                      </p:cBhvr>
                                      <p:to>
                                        <p:strVal val="visible"/>
                                      </p:to>
                                    </p:set>
                                    <p:animEffect transition="in" filter="blinds(horizontal)">
                                      <p:cBhvr>
                                        <p:cTn id="17" dur="500"/>
                                        <p:tgtEl>
                                          <p:spTgt spid="16387">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6387">
                                            <p:txEl>
                                              <p:pRg st="4" end="4"/>
                                            </p:txEl>
                                          </p:spTgt>
                                        </p:tgtEl>
                                        <p:attrNameLst>
                                          <p:attrName>style.visibility</p:attrName>
                                        </p:attrNameLst>
                                      </p:cBhvr>
                                      <p:to>
                                        <p:strVal val="visible"/>
                                      </p:to>
                                    </p:set>
                                    <p:animEffect transition="in" filter="blinds(horizontal)">
                                      <p:cBhvr>
                                        <p:cTn id="22" dur="500"/>
                                        <p:tgtEl>
                                          <p:spTgt spid="16387">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6387">
                                            <p:txEl>
                                              <p:pRg st="5" end="5"/>
                                            </p:txEl>
                                          </p:spTgt>
                                        </p:tgtEl>
                                        <p:attrNameLst>
                                          <p:attrName>style.visibility</p:attrName>
                                        </p:attrNameLst>
                                      </p:cBhvr>
                                      <p:to>
                                        <p:strVal val="visible"/>
                                      </p:to>
                                    </p:set>
                                    <p:animEffect transition="in" filter="blinds(horizontal)">
                                      <p:cBhvr>
                                        <p:cTn id="27" dur="500"/>
                                        <p:tgtEl>
                                          <p:spTgt spid="16387">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2"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p:txBody>
          <a:bodyPr/>
          <a:lstStyle/>
          <a:p>
            <a:endParaRPr lang="zh-CN" altLang="en-US" smtClean="0"/>
          </a:p>
        </p:txBody>
      </p:sp>
      <p:sp>
        <p:nvSpPr>
          <p:cNvPr id="3" name="内容占位符 2"/>
          <p:cNvSpPr>
            <a:spLocks noGrp="1"/>
          </p:cNvSpPr>
          <p:nvPr>
            <p:ph idx="1"/>
          </p:nvPr>
        </p:nvSpPr>
        <p:spPr>
          <a:xfrm>
            <a:off x="285750" y="1268413"/>
            <a:ext cx="8643938" cy="5029200"/>
          </a:xfrm>
        </p:spPr>
        <p:txBody>
          <a:bodyPr/>
          <a:lstStyle/>
          <a:p>
            <a:pPr marL="1149350" indent="-1149350">
              <a:buFont typeface="Wingdings" pitchFamily="2" charset="2"/>
              <a:buNone/>
              <a:defRPr/>
            </a:pPr>
            <a:r>
              <a:rPr lang="zh-CN" altLang="en-US" sz="2400" b="1" dirty="0" smtClean="0">
                <a:latin typeface="楷体_GB2312" pitchFamily="49" charset="-122"/>
              </a:rPr>
              <a:t>定义格式：类型说明符 变量名</a:t>
            </a:r>
            <a:r>
              <a:rPr lang="en-US" altLang="zh-CN" sz="2400" b="1" dirty="0" smtClean="0">
                <a:latin typeface="楷体_GB2312" pitchFamily="49" charset="-122"/>
              </a:rPr>
              <a:t>1[,</a:t>
            </a:r>
            <a:r>
              <a:rPr lang="zh-CN" altLang="en-US" sz="2400" b="1" dirty="0" smtClean="0">
                <a:latin typeface="楷体_GB2312" pitchFamily="49" charset="-122"/>
              </a:rPr>
              <a:t>变量名</a:t>
            </a:r>
            <a:r>
              <a:rPr lang="en-US" altLang="zh-CN" sz="2400" b="1" dirty="0" smtClean="0">
                <a:latin typeface="楷体_GB2312" pitchFamily="49" charset="-122"/>
              </a:rPr>
              <a:t>2</a:t>
            </a:r>
            <a:r>
              <a:rPr lang="zh-CN" altLang="en-US" sz="2400" b="1" dirty="0" smtClean="0">
                <a:latin typeface="楷体_GB2312" pitchFamily="49" charset="-122"/>
              </a:rPr>
              <a:t>，</a:t>
            </a:r>
            <a:r>
              <a:rPr lang="en-US" altLang="zh-CN" sz="2400" b="1" dirty="0" smtClean="0">
                <a:latin typeface="楷体_GB2312" pitchFamily="49" charset="-122"/>
              </a:rPr>
              <a:t>...</a:t>
            </a:r>
            <a:r>
              <a:rPr lang="zh-CN" altLang="en-US" sz="2400" b="1" dirty="0" smtClean="0">
                <a:latin typeface="楷体_GB2312" pitchFamily="49" charset="-122"/>
              </a:rPr>
              <a:t>变量名</a:t>
            </a:r>
            <a:r>
              <a:rPr lang="en-US" altLang="zh-CN" sz="2400" b="1" dirty="0" smtClean="0">
                <a:latin typeface="楷体_GB2312" pitchFamily="49" charset="-122"/>
              </a:rPr>
              <a:t>n]</a:t>
            </a:r>
          </a:p>
          <a:p>
            <a:pPr marL="1149350" indent="-1149350">
              <a:buFont typeface="Wingdings" pitchFamily="2" charset="2"/>
              <a:buNone/>
              <a:defRPr/>
            </a:pPr>
            <a:endParaRPr lang="en-US" altLang="zh-CN" sz="2400" b="1" dirty="0" smtClean="0">
              <a:latin typeface="楷体_GB2312" pitchFamily="49" charset="-122"/>
            </a:endParaRPr>
          </a:p>
          <a:p>
            <a:pPr marL="1149350" indent="-1149350">
              <a:defRPr/>
            </a:pPr>
            <a:r>
              <a:rPr lang="en-US" altLang="zh-CN" sz="2400" b="1" dirty="0" smtClean="0">
                <a:latin typeface="楷体_GB2312" pitchFamily="49" charset="-122"/>
              </a:rPr>
              <a:t>     </a:t>
            </a:r>
            <a:r>
              <a:rPr lang="zh-CN" altLang="en-US" sz="2400" b="1" dirty="0" smtClean="0">
                <a:solidFill>
                  <a:schemeClr val="accent1"/>
                </a:solidFill>
                <a:latin typeface="楷体_GB2312" pitchFamily="49" charset="-122"/>
              </a:rPr>
              <a:t>例</a:t>
            </a:r>
            <a:r>
              <a:rPr lang="zh-CN" altLang="en-US" sz="2400" b="1" dirty="0" smtClean="0">
                <a:latin typeface="楷体_GB2312" pitchFamily="49" charset="-122"/>
              </a:rPr>
              <a:t>：</a:t>
            </a:r>
            <a:r>
              <a:rPr lang="en-US" altLang="zh-CN" sz="2400" b="1" dirty="0" err="1" smtClean="0">
                <a:latin typeface="楷体_GB2312" pitchFamily="49" charset="-122"/>
              </a:rPr>
              <a:t>int</a:t>
            </a:r>
            <a:r>
              <a:rPr lang="en-US" altLang="zh-CN" sz="2400" b="1" dirty="0" smtClean="0">
                <a:latin typeface="楷体_GB2312" pitchFamily="49" charset="-122"/>
              </a:rPr>
              <a:t> </a:t>
            </a:r>
            <a:r>
              <a:rPr lang="en-US" altLang="zh-CN" sz="2400" b="1" dirty="0" err="1" smtClean="0">
                <a:latin typeface="楷体_GB2312" pitchFamily="49" charset="-122"/>
              </a:rPr>
              <a:t>x,y,z</a:t>
            </a:r>
            <a:r>
              <a:rPr lang="en-US" altLang="zh-CN" sz="2400" b="1" dirty="0" smtClean="0">
                <a:latin typeface="楷体_GB2312" pitchFamily="49" charset="-122"/>
              </a:rPr>
              <a:t>;</a:t>
            </a:r>
          </a:p>
          <a:p>
            <a:pPr marL="1149350" indent="-1149350">
              <a:defRPr/>
            </a:pPr>
            <a:r>
              <a:rPr lang="en-US" altLang="zh-CN" sz="2400" b="1" dirty="0" smtClean="0">
                <a:latin typeface="楷体_GB2312" pitchFamily="49" charset="-122"/>
              </a:rPr>
              <a:t>         float </a:t>
            </a:r>
            <a:r>
              <a:rPr lang="en-US" altLang="zh-CN" sz="2400" b="1" dirty="0" err="1" smtClean="0">
                <a:latin typeface="楷体_GB2312" pitchFamily="49" charset="-122"/>
              </a:rPr>
              <a:t>a,b,c,d</a:t>
            </a:r>
            <a:r>
              <a:rPr lang="en-US" altLang="zh-CN" sz="2400" b="1" dirty="0" smtClean="0">
                <a:latin typeface="楷体_GB2312" pitchFamily="49" charset="-122"/>
              </a:rPr>
              <a:t>;</a:t>
            </a:r>
          </a:p>
          <a:p>
            <a:pPr marL="1149350" indent="-1149350">
              <a:buFont typeface="Wingdings" pitchFamily="2" charset="2"/>
              <a:buNone/>
              <a:defRPr/>
            </a:pPr>
            <a:endParaRPr lang="en-US" altLang="zh-CN" sz="2400" b="1" dirty="0" smtClean="0">
              <a:latin typeface="楷体_GB2312" pitchFamily="49" charset="-122"/>
            </a:endParaRPr>
          </a:p>
          <a:p>
            <a:pPr marL="1149350" indent="-1149350">
              <a:buFont typeface="Wingdings" pitchFamily="2" charset="2"/>
              <a:buNone/>
              <a:defRPr/>
            </a:pPr>
            <a:r>
              <a:rPr lang="zh-CN" altLang="en-US" sz="2400" b="1" dirty="0" smtClean="0">
                <a:latin typeface="楷体_GB2312" pitchFamily="49" charset="-122"/>
              </a:rPr>
              <a:t>可以定义变量同时给变量赋值</a:t>
            </a:r>
            <a:r>
              <a:rPr lang="en-US" altLang="zh-CN" sz="2400" b="1" dirty="0" smtClean="0">
                <a:latin typeface="Times New Roman"/>
              </a:rPr>
              <a:t>——</a:t>
            </a:r>
            <a:r>
              <a:rPr lang="zh-CN" altLang="en-US" sz="2400" b="1" dirty="0" smtClean="0">
                <a:latin typeface="楷体_GB2312" pitchFamily="49" charset="-122"/>
              </a:rPr>
              <a:t>初始化</a:t>
            </a:r>
          </a:p>
          <a:p>
            <a:pPr marL="1149350" indent="-1149350">
              <a:defRPr/>
            </a:pPr>
            <a:r>
              <a:rPr lang="zh-CN" altLang="en-US" sz="2400" b="1" dirty="0" smtClean="0">
                <a:solidFill>
                  <a:schemeClr val="accent1"/>
                </a:solidFill>
                <a:latin typeface="楷体_GB2312" pitchFamily="49" charset="-122"/>
              </a:rPr>
              <a:t>     例</a:t>
            </a:r>
            <a:r>
              <a:rPr lang="zh-CN" altLang="en-US" sz="2400" b="1" dirty="0" smtClean="0">
                <a:latin typeface="楷体_GB2312" pitchFamily="49" charset="-122"/>
              </a:rPr>
              <a:t>：</a:t>
            </a:r>
            <a:r>
              <a:rPr lang="en-US" altLang="zh-CN" sz="2400" b="1" dirty="0" err="1" smtClean="0">
                <a:latin typeface="楷体_GB2312" pitchFamily="49" charset="-122"/>
              </a:rPr>
              <a:t>int</a:t>
            </a:r>
            <a:r>
              <a:rPr lang="en-US" altLang="zh-CN" sz="2400" b="1" dirty="0" smtClean="0">
                <a:latin typeface="楷体_GB2312" pitchFamily="49" charset="-122"/>
              </a:rPr>
              <a:t>  x=10,y=20,z;</a:t>
            </a:r>
          </a:p>
          <a:p>
            <a:pPr>
              <a:defRPr/>
            </a:pPr>
            <a:endParaRPr lang="zh-CN" alt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57188" y="434975"/>
            <a:ext cx="8429625" cy="831850"/>
          </a:xfrm>
        </p:spPr>
        <p:txBody>
          <a:bodyPr/>
          <a:lstStyle/>
          <a:p>
            <a:pPr eaLnBrk="1" hangingPunct="1"/>
            <a:r>
              <a:rPr lang="en-US" altLang="zh-CN" sz="4800" smtClean="0">
                <a:solidFill>
                  <a:srgbClr val="800000"/>
                </a:solidFill>
                <a:ea typeface="黑体" pitchFamily="2" charset="-122"/>
              </a:rPr>
              <a:t> </a:t>
            </a:r>
            <a:r>
              <a:rPr lang="zh-CN" altLang="zh-CN" sz="4800" smtClean="0">
                <a:solidFill>
                  <a:srgbClr val="800000"/>
                </a:solidFill>
                <a:ea typeface="黑体" pitchFamily="2" charset="-122"/>
              </a:rPr>
              <a:t>数据类型</a:t>
            </a:r>
            <a:endParaRPr lang="zh-CN" altLang="en-US" sz="4800" smtClean="0">
              <a:solidFill>
                <a:srgbClr val="800000"/>
              </a:solidFill>
              <a:ea typeface="黑体" pitchFamily="2" charset="-122"/>
            </a:endParaRPr>
          </a:p>
        </p:txBody>
      </p:sp>
      <p:sp>
        <p:nvSpPr>
          <p:cNvPr id="17411" name="Rectangle 7"/>
          <p:cNvSpPr>
            <a:spLocks noGrp="1" noChangeArrowheads="1"/>
          </p:cNvSpPr>
          <p:nvPr>
            <p:ph idx="1"/>
          </p:nvPr>
        </p:nvSpPr>
        <p:spPr>
          <a:xfrm>
            <a:off x="714375" y="1428750"/>
            <a:ext cx="8215313" cy="3357563"/>
          </a:xfrm>
        </p:spPr>
        <p:txBody>
          <a:bodyPr/>
          <a:lstStyle/>
          <a:p>
            <a:pPr eaLnBrk="1" hangingPunct="1"/>
            <a:r>
              <a:rPr lang="zh-CN" altLang="zh-CN" smtClean="0"/>
              <a:t>所谓</a:t>
            </a:r>
            <a:r>
              <a:rPr lang="zh-CN" altLang="zh-CN" smtClean="0">
                <a:solidFill>
                  <a:srgbClr val="C00000"/>
                </a:solidFill>
              </a:rPr>
              <a:t>类型</a:t>
            </a:r>
            <a:r>
              <a:rPr lang="zh-CN" altLang="zh-CN" smtClean="0"/>
              <a:t>，就是对数据分配存储单元的安排，包括存储单元的长度</a:t>
            </a:r>
            <a:r>
              <a:rPr lang="en-US" altLang="zh-CN" smtClean="0"/>
              <a:t>(</a:t>
            </a:r>
            <a:r>
              <a:rPr lang="zh-CN" altLang="zh-CN" smtClean="0"/>
              <a:t>占多少字节</a:t>
            </a:r>
            <a:r>
              <a:rPr lang="en-US" altLang="zh-CN" smtClean="0"/>
              <a:t>)</a:t>
            </a:r>
            <a:r>
              <a:rPr lang="zh-CN" altLang="zh-CN" smtClean="0"/>
              <a:t>以及数据的存储形式</a:t>
            </a:r>
            <a:endParaRPr lang="en-US" altLang="zh-CN" smtClean="0"/>
          </a:p>
          <a:p>
            <a:pPr eaLnBrk="1" hangingPunct="1"/>
            <a:r>
              <a:rPr lang="zh-CN" altLang="zh-CN" smtClean="0"/>
              <a:t>不同的类型分配不同的长度和存储形式</a:t>
            </a:r>
          </a:p>
        </p:txBody>
      </p:sp>
      <p:sp>
        <p:nvSpPr>
          <p:cNvPr id="17412"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741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741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17415"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57188" y="434975"/>
            <a:ext cx="8429625" cy="831850"/>
          </a:xfrm>
        </p:spPr>
        <p:txBody>
          <a:bodyPr/>
          <a:lstStyle/>
          <a:p>
            <a:pPr eaLnBrk="1" hangingPunct="1"/>
            <a:r>
              <a:rPr lang="en-US" altLang="zh-CN" sz="4800" smtClean="0">
                <a:solidFill>
                  <a:srgbClr val="800000"/>
                </a:solidFill>
                <a:ea typeface="黑体" pitchFamily="2" charset="-122"/>
              </a:rPr>
              <a:t>2.3 </a:t>
            </a:r>
            <a:r>
              <a:rPr lang="zh-CN" altLang="zh-CN" sz="4800" smtClean="0">
                <a:solidFill>
                  <a:srgbClr val="800000"/>
                </a:solidFill>
                <a:ea typeface="黑体" pitchFamily="2" charset="-122"/>
              </a:rPr>
              <a:t>整型数据</a:t>
            </a:r>
            <a:endParaRPr lang="zh-CN" altLang="en-US" sz="4800" smtClean="0">
              <a:solidFill>
                <a:srgbClr val="800000"/>
              </a:solidFill>
              <a:ea typeface="黑体" pitchFamily="2" charset="-122"/>
            </a:endParaRPr>
          </a:p>
        </p:txBody>
      </p:sp>
      <p:sp>
        <p:nvSpPr>
          <p:cNvPr id="18435" name="Rectangle 7"/>
          <p:cNvSpPr>
            <a:spLocks noGrp="1" noChangeArrowheads="1"/>
          </p:cNvSpPr>
          <p:nvPr>
            <p:ph idx="1"/>
          </p:nvPr>
        </p:nvSpPr>
        <p:spPr>
          <a:xfrm>
            <a:off x="571500" y="1428750"/>
            <a:ext cx="8358188" cy="4071938"/>
          </a:xfrm>
        </p:spPr>
        <p:txBody>
          <a:bodyPr/>
          <a:lstStyle/>
          <a:p>
            <a:pPr eaLnBrk="1" hangingPunct="1">
              <a:buFont typeface="Wingdings" pitchFamily="2" charset="2"/>
              <a:buNone/>
            </a:pPr>
            <a:r>
              <a:rPr lang="en-US" altLang="zh-CN" dirty="0" smtClean="0"/>
              <a:t>1. </a:t>
            </a:r>
            <a:r>
              <a:rPr lang="zh-CN" altLang="zh-CN" dirty="0" smtClean="0"/>
              <a:t>整型数据的分类</a:t>
            </a:r>
            <a:endParaRPr lang="en-US" altLang="zh-CN" dirty="0" smtClean="0"/>
          </a:p>
          <a:p>
            <a:pPr eaLnBrk="1" hangingPunct="1"/>
            <a:r>
              <a:rPr lang="zh-CN" altLang="zh-CN" dirty="0" smtClean="0"/>
              <a:t>最基本的整型类型</a:t>
            </a:r>
            <a:endParaRPr lang="en-US" altLang="zh-CN" dirty="0" smtClean="0"/>
          </a:p>
          <a:p>
            <a:pPr lvl="1" eaLnBrk="1" hangingPunct="1"/>
            <a:r>
              <a:rPr lang="zh-CN" altLang="zh-CN" dirty="0" smtClean="0"/>
              <a:t>基本整型</a:t>
            </a:r>
            <a:r>
              <a:rPr lang="en-US" altLang="zh-CN" dirty="0" smtClean="0"/>
              <a:t>(</a:t>
            </a:r>
            <a:r>
              <a:rPr lang="en-US" altLang="zh-CN" dirty="0" err="1" smtClean="0"/>
              <a:t>int</a:t>
            </a:r>
            <a:r>
              <a:rPr lang="zh-CN" altLang="zh-CN" dirty="0" smtClean="0"/>
              <a:t>型</a:t>
            </a:r>
            <a:r>
              <a:rPr lang="en-US" altLang="zh-CN" dirty="0" smtClean="0"/>
              <a:t>)</a:t>
            </a:r>
            <a:r>
              <a:rPr lang="zh-CN" altLang="en-US" dirty="0" smtClean="0"/>
              <a:t>：占</a:t>
            </a:r>
            <a:r>
              <a:rPr lang="en-US" altLang="zh-CN" dirty="0" smtClean="0"/>
              <a:t>4</a:t>
            </a:r>
            <a:r>
              <a:rPr lang="zh-CN" altLang="zh-CN" dirty="0" smtClean="0"/>
              <a:t>个字节</a:t>
            </a:r>
            <a:r>
              <a:rPr lang="en-US" altLang="zh-CN" dirty="0" smtClean="0"/>
              <a:t>(VC6)</a:t>
            </a:r>
          </a:p>
          <a:p>
            <a:pPr lvl="1" eaLnBrk="1" hangingPunct="1"/>
            <a:r>
              <a:rPr lang="zh-CN" altLang="zh-CN" dirty="0" smtClean="0"/>
              <a:t>短整型</a:t>
            </a:r>
            <a:r>
              <a:rPr lang="en-US" altLang="zh-CN" dirty="0" smtClean="0"/>
              <a:t>(short </a:t>
            </a:r>
            <a:r>
              <a:rPr lang="en-US" altLang="zh-CN" dirty="0" err="1" smtClean="0"/>
              <a:t>int</a:t>
            </a:r>
            <a:r>
              <a:rPr lang="en-US" altLang="zh-CN" dirty="0" smtClean="0"/>
              <a:t>)</a:t>
            </a:r>
            <a:r>
              <a:rPr lang="zh-CN" altLang="en-US" dirty="0" smtClean="0"/>
              <a:t>：占</a:t>
            </a:r>
            <a:r>
              <a:rPr lang="en-US" altLang="zh-CN" dirty="0" smtClean="0"/>
              <a:t>2</a:t>
            </a:r>
            <a:r>
              <a:rPr lang="zh-CN" altLang="zh-CN" dirty="0" smtClean="0"/>
              <a:t>个字节</a:t>
            </a:r>
            <a:endParaRPr lang="en-US" altLang="zh-CN" dirty="0" smtClean="0"/>
          </a:p>
          <a:p>
            <a:pPr lvl="1" eaLnBrk="1" hangingPunct="1"/>
            <a:r>
              <a:rPr lang="zh-CN" altLang="zh-CN" dirty="0" smtClean="0"/>
              <a:t>长整型</a:t>
            </a:r>
            <a:r>
              <a:rPr lang="en-US" altLang="zh-CN" dirty="0" smtClean="0"/>
              <a:t>(long </a:t>
            </a:r>
            <a:r>
              <a:rPr lang="en-US" altLang="zh-CN" dirty="0" err="1" smtClean="0"/>
              <a:t>int</a:t>
            </a:r>
            <a:r>
              <a:rPr lang="en-US" altLang="zh-CN" dirty="0" smtClean="0"/>
              <a:t>)</a:t>
            </a:r>
            <a:r>
              <a:rPr lang="zh-CN" altLang="en-US" dirty="0" smtClean="0"/>
              <a:t>：占</a:t>
            </a:r>
            <a:r>
              <a:rPr lang="en-US" altLang="zh-CN" dirty="0" smtClean="0"/>
              <a:t>4</a:t>
            </a:r>
            <a:r>
              <a:rPr lang="zh-CN" altLang="zh-CN" dirty="0" smtClean="0"/>
              <a:t>个字节</a:t>
            </a:r>
            <a:endParaRPr lang="en-US" altLang="zh-CN" dirty="0" smtClean="0"/>
          </a:p>
        </p:txBody>
      </p:sp>
      <p:sp>
        <p:nvSpPr>
          <p:cNvPr id="18436"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843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843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18439"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468313" y="333376"/>
            <a:ext cx="8999537" cy="2590800"/>
          </a:xfrm>
        </p:spPr>
        <p:txBody>
          <a:bodyPr/>
          <a:lstStyle/>
          <a:p>
            <a:pPr marL="609600" indent="-609600">
              <a:lnSpc>
                <a:spcPct val="90000"/>
              </a:lnSpc>
              <a:buFontTx/>
              <a:buNone/>
              <a:defRPr/>
            </a:pPr>
            <a:r>
              <a:rPr lang="en-US" altLang="zh-CN" sz="2800" b="1" dirty="0" smtClean="0"/>
              <a:t>2.</a:t>
            </a:r>
            <a:r>
              <a:rPr lang="zh-CN" altLang="en-US" sz="2800" b="1" dirty="0" smtClean="0"/>
              <a:t>整型</a:t>
            </a:r>
            <a:r>
              <a:rPr lang="zh-CN" altLang="en-US" sz="2800" b="1" dirty="0">
                <a:solidFill>
                  <a:schemeClr val="accent1">
                    <a:lumMod val="50000"/>
                  </a:schemeClr>
                </a:solidFill>
              </a:rPr>
              <a:t>常量</a:t>
            </a:r>
          </a:p>
          <a:p>
            <a:pPr marL="609600" indent="-609600">
              <a:lnSpc>
                <a:spcPct val="90000"/>
              </a:lnSpc>
              <a:defRPr/>
            </a:pPr>
            <a:r>
              <a:rPr lang="zh-CN" altLang="en-US" sz="2400" b="1" dirty="0">
                <a:solidFill>
                  <a:schemeClr val="accent6">
                    <a:lumMod val="75000"/>
                  </a:schemeClr>
                </a:solidFill>
              </a:rPr>
              <a:t>十进制：</a:t>
            </a:r>
            <a:r>
              <a:rPr lang="en-US" altLang="zh-CN" sz="2400" b="1" dirty="0">
                <a:solidFill>
                  <a:schemeClr val="accent6">
                    <a:lumMod val="75000"/>
                  </a:schemeClr>
                </a:solidFill>
              </a:rPr>
              <a:t>0-9</a:t>
            </a:r>
            <a:r>
              <a:rPr lang="zh-CN" altLang="en-US" sz="2400" b="1" dirty="0">
                <a:solidFill>
                  <a:schemeClr val="accent6">
                    <a:lumMod val="75000"/>
                  </a:schemeClr>
                </a:solidFill>
              </a:rPr>
              <a:t>组成，无小数。如</a:t>
            </a:r>
            <a:r>
              <a:rPr lang="en-US" altLang="zh-CN" sz="2400" b="1" dirty="0">
                <a:solidFill>
                  <a:schemeClr val="accent6">
                    <a:lumMod val="75000"/>
                  </a:schemeClr>
                </a:solidFill>
              </a:rPr>
              <a:t>123</a:t>
            </a:r>
            <a:r>
              <a:rPr lang="zh-CN" altLang="en-US" sz="2400" b="1" dirty="0">
                <a:solidFill>
                  <a:schemeClr val="accent6">
                    <a:lumMod val="75000"/>
                  </a:schemeClr>
                </a:solidFill>
              </a:rPr>
              <a:t>，</a:t>
            </a:r>
            <a:r>
              <a:rPr lang="en-US" altLang="zh-CN" sz="2400" b="1" dirty="0">
                <a:solidFill>
                  <a:schemeClr val="accent6">
                    <a:lumMod val="75000"/>
                  </a:schemeClr>
                </a:solidFill>
              </a:rPr>
              <a:t>-456</a:t>
            </a:r>
            <a:r>
              <a:rPr lang="zh-CN" altLang="en-US" sz="2400" b="1" dirty="0">
                <a:solidFill>
                  <a:schemeClr val="accent6">
                    <a:lumMod val="75000"/>
                  </a:schemeClr>
                </a:solidFill>
              </a:rPr>
              <a:t>，</a:t>
            </a:r>
            <a:r>
              <a:rPr lang="en-US" altLang="zh-CN" sz="2400" b="1" dirty="0">
                <a:solidFill>
                  <a:schemeClr val="accent6">
                    <a:lumMod val="75000"/>
                  </a:schemeClr>
                </a:solidFill>
              </a:rPr>
              <a:t>0</a:t>
            </a:r>
          </a:p>
          <a:p>
            <a:pPr marL="609600" indent="-609600">
              <a:lnSpc>
                <a:spcPct val="90000"/>
              </a:lnSpc>
              <a:defRPr/>
            </a:pPr>
            <a:r>
              <a:rPr lang="zh-CN" altLang="en-US" sz="2400" b="1" dirty="0">
                <a:solidFill>
                  <a:schemeClr val="accent6">
                    <a:lumMod val="75000"/>
                  </a:schemeClr>
                </a:solidFill>
              </a:rPr>
              <a:t>八进制：以</a:t>
            </a:r>
            <a:r>
              <a:rPr lang="en-US" altLang="zh-CN" sz="2400" b="1" dirty="0">
                <a:solidFill>
                  <a:schemeClr val="accent6">
                    <a:lumMod val="75000"/>
                  </a:schemeClr>
                </a:solidFill>
              </a:rPr>
              <a:t>0</a:t>
            </a:r>
            <a:r>
              <a:rPr lang="zh-CN" altLang="en-US" sz="2400" b="1" dirty="0">
                <a:solidFill>
                  <a:schemeClr val="accent6">
                    <a:lumMod val="75000"/>
                  </a:schemeClr>
                </a:solidFill>
              </a:rPr>
              <a:t>开头，</a:t>
            </a:r>
            <a:r>
              <a:rPr lang="en-US" altLang="zh-CN" sz="2400" b="1" dirty="0">
                <a:solidFill>
                  <a:schemeClr val="accent6">
                    <a:lumMod val="75000"/>
                  </a:schemeClr>
                </a:solidFill>
              </a:rPr>
              <a:t>0-7</a:t>
            </a:r>
            <a:r>
              <a:rPr lang="zh-CN" altLang="en-US" sz="2400" b="1" dirty="0">
                <a:solidFill>
                  <a:schemeClr val="accent6">
                    <a:lumMod val="75000"/>
                  </a:schemeClr>
                </a:solidFill>
              </a:rPr>
              <a:t>组成，无小数。如</a:t>
            </a:r>
            <a:r>
              <a:rPr lang="en-US" altLang="zh-CN" sz="2400" b="1" dirty="0">
                <a:solidFill>
                  <a:schemeClr val="accent6">
                    <a:lumMod val="75000"/>
                  </a:schemeClr>
                </a:solidFill>
              </a:rPr>
              <a:t>0123</a:t>
            </a:r>
            <a:r>
              <a:rPr lang="zh-CN" altLang="en-US" sz="2400" b="1" dirty="0">
                <a:solidFill>
                  <a:schemeClr val="accent6">
                    <a:lumMod val="75000"/>
                  </a:schemeClr>
                </a:solidFill>
              </a:rPr>
              <a:t>，</a:t>
            </a:r>
            <a:r>
              <a:rPr lang="en-US" altLang="zh-CN" sz="2400" b="1" dirty="0">
                <a:solidFill>
                  <a:schemeClr val="accent6">
                    <a:lumMod val="75000"/>
                  </a:schemeClr>
                </a:solidFill>
              </a:rPr>
              <a:t>-011</a:t>
            </a:r>
          </a:p>
          <a:p>
            <a:pPr marL="609600" indent="-609600">
              <a:lnSpc>
                <a:spcPct val="90000"/>
              </a:lnSpc>
              <a:defRPr/>
            </a:pPr>
            <a:r>
              <a:rPr lang="zh-CN" altLang="en-US" sz="2400" b="1" dirty="0">
                <a:solidFill>
                  <a:schemeClr val="accent6">
                    <a:lumMod val="75000"/>
                  </a:schemeClr>
                </a:solidFill>
              </a:rPr>
              <a:t>十六进制：以</a:t>
            </a:r>
            <a:r>
              <a:rPr lang="en-US" altLang="zh-CN" sz="2400" b="1" dirty="0">
                <a:solidFill>
                  <a:schemeClr val="accent6">
                    <a:lumMod val="75000"/>
                  </a:schemeClr>
                </a:solidFill>
              </a:rPr>
              <a:t>0x</a:t>
            </a:r>
            <a:r>
              <a:rPr lang="zh-CN" altLang="en-US" sz="2400" b="1" dirty="0">
                <a:solidFill>
                  <a:schemeClr val="accent6">
                    <a:lumMod val="75000"/>
                  </a:schemeClr>
                </a:solidFill>
              </a:rPr>
              <a:t>或</a:t>
            </a:r>
            <a:r>
              <a:rPr lang="en-US" altLang="zh-CN" sz="2400" b="1" dirty="0">
                <a:solidFill>
                  <a:schemeClr val="accent6">
                    <a:lumMod val="75000"/>
                  </a:schemeClr>
                </a:solidFill>
              </a:rPr>
              <a:t>0X</a:t>
            </a:r>
            <a:r>
              <a:rPr lang="zh-CN" altLang="en-US" sz="2400" b="1" dirty="0">
                <a:solidFill>
                  <a:schemeClr val="accent6">
                    <a:lumMod val="75000"/>
                  </a:schemeClr>
                </a:solidFill>
              </a:rPr>
              <a:t>开头，</a:t>
            </a:r>
            <a:r>
              <a:rPr lang="en-US" altLang="zh-CN" sz="2400" b="1" dirty="0">
                <a:solidFill>
                  <a:schemeClr val="accent6">
                    <a:lumMod val="75000"/>
                  </a:schemeClr>
                </a:solidFill>
              </a:rPr>
              <a:t>0-9</a:t>
            </a:r>
            <a:r>
              <a:rPr lang="zh-CN" altLang="en-US" sz="2400" b="1" dirty="0">
                <a:solidFill>
                  <a:schemeClr val="accent6">
                    <a:lumMod val="75000"/>
                  </a:schemeClr>
                </a:solidFill>
              </a:rPr>
              <a:t>和</a:t>
            </a:r>
            <a:r>
              <a:rPr lang="en-US" altLang="zh-CN" sz="2400" b="1" dirty="0">
                <a:solidFill>
                  <a:schemeClr val="accent6">
                    <a:lumMod val="75000"/>
                  </a:schemeClr>
                </a:solidFill>
              </a:rPr>
              <a:t>a-f </a:t>
            </a:r>
            <a:r>
              <a:rPr lang="zh-CN" altLang="en-US" sz="2400" b="1" dirty="0">
                <a:solidFill>
                  <a:schemeClr val="accent6">
                    <a:lumMod val="75000"/>
                  </a:schemeClr>
                </a:solidFill>
              </a:rPr>
              <a:t>（大小写均可）组成。如</a:t>
            </a:r>
            <a:r>
              <a:rPr lang="en-US" altLang="zh-CN" sz="2400" b="1" dirty="0">
                <a:solidFill>
                  <a:schemeClr val="accent6">
                    <a:lumMod val="75000"/>
                  </a:schemeClr>
                </a:solidFill>
              </a:rPr>
              <a:t>x123</a:t>
            </a:r>
            <a:r>
              <a:rPr lang="zh-CN" altLang="en-US" sz="2400" b="1" dirty="0">
                <a:solidFill>
                  <a:schemeClr val="accent6">
                    <a:lumMod val="75000"/>
                  </a:schemeClr>
                </a:solidFill>
              </a:rPr>
              <a:t>，</a:t>
            </a:r>
            <a:r>
              <a:rPr lang="en-US" altLang="zh-CN" sz="2400" b="1" dirty="0">
                <a:solidFill>
                  <a:schemeClr val="accent6">
                    <a:lumMod val="75000"/>
                  </a:schemeClr>
                </a:solidFill>
              </a:rPr>
              <a:t>-</a:t>
            </a:r>
            <a:r>
              <a:rPr lang="en-US" altLang="zh-CN" sz="2400" b="1" dirty="0" smtClean="0">
                <a:solidFill>
                  <a:schemeClr val="accent6">
                    <a:lumMod val="75000"/>
                  </a:schemeClr>
                </a:solidFill>
              </a:rPr>
              <a:t>0x12</a:t>
            </a:r>
          </a:p>
          <a:p>
            <a:pPr marL="609600" indent="-609600">
              <a:lnSpc>
                <a:spcPct val="90000"/>
              </a:lnSpc>
              <a:defRPr/>
            </a:pPr>
            <a:r>
              <a:rPr lang="zh-CN" altLang="en-US" sz="2400" b="1" dirty="0">
                <a:solidFill>
                  <a:schemeClr val="accent6">
                    <a:lumMod val="75000"/>
                  </a:schemeClr>
                </a:solidFill>
              </a:rPr>
              <a:t>整型常量用</a:t>
            </a:r>
            <a:r>
              <a:rPr lang="en-US" altLang="zh-CN" sz="2400" b="1" dirty="0">
                <a:solidFill>
                  <a:schemeClr val="accent6">
                    <a:lumMod val="75000"/>
                  </a:schemeClr>
                </a:solidFill>
              </a:rPr>
              <a:t>l</a:t>
            </a:r>
            <a:r>
              <a:rPr lang="zh-CN" altLang="en-US" sz="2400" b="1" dirty="0">
                <a:solidFill>
                  <a:schemeClr val="accent6">
                    <a:lumMod val="75000"/>
                  </a:schemeClr>
                </a:solidFill>
              </a:rPr>
              <a:t>做后缀表示长整型数，</a:t>
            </a:r>
            <a:r>
              <a:rPr lang="en-US" altLang="zh-CN" sz="2400" b="1" dirty="0">
                <a:solidFill>
                  <a:schemeClr val="accent6">
                    <a:lumMod val="75000"/>
                  </a:schemeClr>
                </a:solidFill>
              </a:rPr>
              <a:t>u</a:t>
            </a:r>
            <a:r>
              <a:rPr lang="zh-CN" altLang="en-US" sz="2400" b="1" dirty="0">
                <a:solidFill>
                  <a:schemeClr val="accent6">
                    <a:lumMod val="75000"/>
                  </a:schemeClr>
                </a:solidFill>
              </a:rPr>
              <a:t>做后缀表示无符号数</a:t>
            </a:r>
            <a:r>
              <a:rPr lang="zh-CN" altLang="en-US" sz="2400" b="1" dirty="0" smtClean="0">
                <a:solidFill>
                  <a:schemeClr val="accent6">
                    <a:lumMod val="75000"/>
                  </a:schemeClr>
                </a:solidFill>
              </a:rPr>
              <a:t>。</a:t>
            </a:r>
            <a:endParaRPr lang="en-US" altLang="zh-CN" sz="2400" b="1" dirty="0">
              <a:solidFill>
                <a:schemeClr val="accent6">
                  <a:lumMod val="75000"/>
                </a:schemeClr>
              </a:solidFill>
            </a:endParaRPr>
          </a:p>
          <a:p>
            <a:pPr marL="609600" indent="-609600">
              <a:lnSpc>
                <a:spcPct val="90000"/>
              </a:lnSpc>
              <a:buFontTx/>
              <a:buNone/>
              <a:defRPr/>
            </a:pPr>
            <a:r>
              <a:rPr lang="en-US" altLang="zh-CN" sz="1800" b="1" dirty="0"/>
              <a:t>     </a:t>
            </a:r>
          </a:p>
        </p:txBody>
      </p:sp>
      <p:sp>
        <p:nvSpPr>
          <p:cNvPr id="24663" name="Rectangle 87"/>
          <p:cNvSpPr>
            <a:spLocks noChangeArrowheads="1"/>
          </p:cNvSpPr>
          <p:nvPr/>
        </p:nvSpPr>
        <p:spPr bwMode="auto">
          <a:xfrm>
            <a:off x="755650" y="2852936"/>
            <a:ext cx="4572000" cy="341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dirty="0"/>
              <a:t>#include &lt;</a:t>
            </a:r>
            <a:r>
              <a:rPr lang="en-US" altLang="zh-CN" sz="2400" dirty="0" err="1"/>
              <a:t>stdio.h</a:t>
            </a:r>
            <a:r>
              <a:rPr lang="en-US" altLang="zh-CN" sz="2400" dirty="0"/>
              <a:t>&gt;</a:t>
            </a:r>
          </a:p>
          <a:p>
            <a:r>
              <a:rPr lang="en-US" altLang="zh-CN" sz="2400" dirty="0"/>
              <a:t>void main()</a:t>
            </a:r>
          </a:p>
          <a:p>
            <a:r>
              <a:rPr lang="en-US" altLang="zh-CN" sz="2400" dirty="0"/>
              <a:t>{</a:t>
            </a:r>
          </a:p>
          <a:p>
            <a:r>
              <a:rPr lang="en-US" altLang="zh-CN" sz="2400" dirty="0"/>
              <a:t>	</a:t>
            </a:r>
            <a:r>
              <a:rPr lang="en-US" altLang="zh-CN" sz="2400" dirty="0" err="1"/>
              <a:t>int</a:t>
            </a:r>
            <a:r>
              <a:rPr lang="en-US" altLang="zh-CN" sz="2400" dirty="0"/>
              <a:t> </a:t>
            </a:r>
            <a:r>
              <a:rPr lang="en-US" altLang="zh-CN" sz="2400" dirty="0" err="1"/>
              <a:t>a,b</a:t>
            </a:r>
            <a:r>
              <a:rPr lang="en-US" altLang="zh-CN" sz="2400" dirty="0"/>
              <a:t>;</a:t>
            </a:r>
          </a:p>
          <a:p>
            <a:r>
              <a:rPr lang="en-US" altLang="zh-CN" sz="2400" dirty="0"/>
              <a:t>	a=0100;</a:t>
            </a:r>
          </a:p>
          <a:p>
            <a:r>
              <a:rPr lang="en-US" altLang="zh-CN" sz="2400" dirty="0"/>
              <a:t>	b=a+20;</a:t>
            </a:r>
          </a:p>
          <a:p>
            <a:r>
              <a:rPr lang="en-US" altLang="zh-CN" sz="2400" dirty="0"/>
              <a:t>	</a:t>
            </a:r>
            <a:r>
              <a:rPr lang="en-US" altLang="zh-CN" sz="2400" dirty="0" err="1"/>
              <a:t>printf</a:t>
            </a:r>
            <a:r>
              <a:rPr lang="en-US" altLang="zh-CN" sz="2400" dirty="0"/>
              <a:t>("%d\</a:t>
            </a:r>
            <a:r>
              <a:rPr lang="en-US" altLang="zh-CN" sz="2400" dirty="0" err="1"/>
              <a:t>n",a</a:t>
            </a:r>
            <a:r>
              <a:rPr lang="en-US" altLang="zh-CN" sz="2400" dirty="0"/>
              <a:t>);</a:t>
            </a:r>
          </a:p>
          <a:p>
            <a:r>
              <a:rPr lang="en-US" altLang="zh-CN" sz="2400" dirty="0"/>
              <a:t>	</a:t>
            </a:r>
            <a:r>
              <a:rPr lang="en-US" altLang="zh-CN" sz="2400" dirty="0" err="1"/>
              <a:t>printf</a:t>
            </a:r>
            <a:r>
              <a:rPr lang="en-US" altLang="zh-CN" sz="2400" dirty="0"/>
              <a:t>("%d\</a:t>
            </a:r>
            <a:r>
              <a:rPr lang="en-US" altLang="zh-CN" sz="2400" dirty="0" err="1"/>
              <a:t>n",b</a:t>
            </a:r>
            <a:r>
              <a:rPr lang="en-US" altLang="zh-CN" sz="2400" dirty="0"/>
              <a:t>);</a:t>
            </a:r>
          </a:p>
          <a:p>
            <a:r>
              <a:rPr lang="en-US" altLang="zh-CN" sz="2400" dirty="0"/>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6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a:xfrm>
            <a:off x="528761" y="1230288"/>
            <a:ext cx="8382000" cy="4114800"/>
          </a:xfrm>
        </p:spPr>
        <p:txBody>
          <a:bodyPr/>
          <a:lstStyle/>
          <a:p>
            <a:pPr marL="609600" indent="-609600">
              <a:lnSpc>
                <a:spcPct val="90000"/>
              </a:lnSpc>
              <a:buFontTx/>
              <a:buNone/>
            </a:pPr>
            <a:r>
              <a:rPr lang="en-US" altLang="zh-CN" sz="2800" b="1" dirty="0" smtClean="0"/>
              <a:t>3.</a:t>
            </a:r>
            <a:r>
              <a:rPr lang="zh-CN" altLang="en-US" sz="2800" b="1" dirty="0" smtClean="0"/>
              <a:t>整型</a:t>
            </a:r>
            <a:r>
              <a:rPr lang="zh-CN" altLang="en-US" sz="2800" b="1" dirty="0" smtClean="0">
                <a:solidFill>
                  <a:schemeClr val="accent1"/>
                </a:solidFill>
              </a:rPr>
              <a:t>变量</a:t>
            </a:r>
            <a:endParaRPr lang="en-US" altLang="zh-CN" sz="2800" b="1" dirty="0" smtClean="0">
              <a:solidFill>
                <a:schemeClr val="accent1"/>
              </a:solidFill>
            </a:endParaRPr>
          </a:p>
          <a:p>
            <a:pPr marL="609600" indent="-609600">
              <a:lnSpc>
                <a:spcPct val="90000"/>
              </a:lnSpc>
              <a:buFontTx/>
              <a:buNone/>
            </a:pPr>
            <a:endParaRPr lang="zh-CN" altLang="en-US" sz="1800" b="1" dirty="0" smtClean="0">
              <a:solidFill>
                <a:schemeClr val="accent1"/>
              </a:solidFill>
            </a:endParaRPr>
          </a:p>
          <a:p>
            <a:pPr marL="609600" indent="-609600">
              <a:lnSpc>
                <a:spcPct val="90000"/>
              </a:lnSpc>
            </a:pPr>
            <a:r>
              <a:rPr lang="zh-CN" altLang="en-US" sz="1800" b="1" dirty="0" smtClean="0"/>
              <a:t>每一个整型变量在内存中占</a:t>
            </a:r>
            <a:r>
              <a:rPr lang="en-US" altLang="zh-CN" sz="1800" b="1" dirty="0" smtClean="0">
                <a:solidFill>
                  <a:srgbClr val="CC0000"/>
                </a:solidFill>
              </a:rPr>
              <a:t>4</a:t>
            </a:r>
            <a:r>
              <a:rPr lang="zh-CN" altLang="en-US" sz="1800" b="1" dirty="0" smtClean="0"/>
              <a:t>个字节，以补码形式表示。</a:t>
            </a:r>
          </a:p>
          <a:p>
            <a:pPr marL="609600" indent="-609600">
              <a:lnSpc>
                <a:spcPct val="90000"/>
              </a:lnSpc>
              <a:buFontTx/>
              <a:buNone/>
            </a:pPr>
            <a:r>
              <a:rPr lang="zh-CN" altLang="en-US" sz="1800" b="1" dirty="0" smtClean="0"/>
              <a:t>     </a:t>
            </a:r>
            <a:endParaRPr lang="en-US" altLang="zh-CN" sz="1800" b="1" dirty="0" smtClean="0"/>
          </a:p>
          <a:p>
            <a:pPr marL="609600" indent="-609600">
              <a:lnSpc>
                <a:spcPct val="90000"/>
              </a:lnSpc>
              <a:buFontTx/>
              <a:buNone/>
            </a:pPr>
            <a:r>
              <a:rPr lang="en-US" altLang="zh-CN" sz="1800" b="1" dirty="0" smtClean="0"/>
              <a:t>     </a:t>
            </a:r>
          </a:p>
          <a:p>
            <a:pPr marL="609600" indent="-609600">
              <a:lnSpc>
                <a:spcPct val="90000"/>
              </a:lnSpc>
              <a:buFontTx/>
              <a:buNone/>
            </a:pPr>
            <a:endParaRPr lang="en-US" altLang="zh-CN" sz="1800" b="1" dirty="0" smtClean="0"/>
          </a:p>
          <a:p>
            <a:pPr marL="609600" indent="-609600">
              <a:lnSpc>
                <a:spcPct val="90000"/>
              </a:lnSpc>
              <a:buFontTx/>
              <a:buNone/>
            </a:pPr>
            <a:endParaRPr lang="en-US" altLang="zh-CN" sz="1800" b="1" dirty="0" smtClean="0"/>
          </a:p>
          <a:p>
            <a:pPr marL="609600" indent="-609600">
              <a:lnSpc>
                <a:spcPct val="90000"/>
              </a:lnSpc>
            </a:pPr>
            <a:endParaRPr lang="en-US" altLang="zh-CN" sz="1800" b="1" dirty="0" smtClean="0"/>
          </a:p>
          <a:p>
            <a:pPr marL="609600" indent="-609600">
              <a:lnSpc>
                <a:spcPct val="90000"/>
              </a:lnSpc>
            </a:pPr>
            <a:endParaRPr lang="en-US" altLang="zh-CN" sz="1800" b="1" dirty="0" smtClean="0"/>
          </a:p>
          <a:p>
            <a:pPr marL="609600" indent="-609600">
              <a:lnSpc>
                <a:spcPct val="90000"/>
              </a:lnSpc>
            </a:pPr>
            <a:r>
              <a:rPr lang="zh-CN" altLang="en-US" sz="1800" b="1" dirty="0" smtClean="0"/>
              <a:t>整型变量的分类  </a:t>
            </a:r>
          </a:p>
          <a:p>
            <a:pPr marL="609600" indent="-609600">
              <a:lnSpc>
                <a:spcPct val="90000"/>
              </a:lnSpc>
              <a:buFontTx/>
              <a:buNone/>
            </a:pPr>
            <a:r>
              <a:rPr lang="zh-CN" altLang="en-US" sz="1800" b="1" dirty="0" smtClean="0"/>
              <a:t>  基本整型：</a:t>
            </a:r>
            <a:r>
              <a:rPr lang="en-US" altLang="zh-CN" sz="1800" b="1" dirty="0" err="1" smtClean="0"/>
              <a:t>int</a:t>
            </a:r>
            <a:r>
              <a:rPr lang="en-US" altLang="zh-CN" sz="1800" b="1" dirty="0" smtClean="0"/>
              <a:t>             </a:t>
            </a:r>
            <a:r>
              <a:rPr lang="zh-CN" altLang="en-US" sz="1800" b="1" dirty="0" smtClean="0"/>
              <a:t>有符号 </a:t>
            </a:r>
            <a:r>
              <a:rPr lang="en-US" altLang="zh-CN" sz="1800" b="1" dirty="0" smtClean="0"/>
              <a:t>[signed] </a:t>
            </a:r>
            <a:r>
              <a:rPr lang="en-US" altLang="zh-CN" sz="1800" b="1" dirty="0" err="1" smtClean="0"/>
              <a:t>int</a:t>
            </a:r>
            <a:r>
              <a:rPr lang="en-US" altLang="zh-CN" sz="1800" b="1" dirty="0" smtClean="0"/>
              <a:t>             </a:t>
            </a:r>
            <a:r>
              <a:rPr lang="zh-CN" altLang="en-US" sz="1800" b="1" dirty="0" smtClean="0"/>
              <a:t>无符号 </a:t>
            </a:r>
            <a:r>
              <a:rPr lang="en-US" altLang="zh-CN" sz="1800" b="1" dirty="0" smtClean="0"/>
              <a:t>unsigned [</a:t>
            </a:r>
            <a:r>
              <a:rPr lang="en-US" altLang="zh-CN" sz="1800" b="1" dirty="0" err="1" smtClean="0"/>
              <a:t>int</a:t>
            </a:r>
            <a:r>
              <a:rPr lang="en-US" altLang="zh-CN" sz="1800" b="1" dirty="0" smtClean="0"/>
              <a:t>]</a:t>
            </a:r>
          </a:p>
          <a:p>
            <a:pPr marL="609600" indent="-609600">
              <a:lnSpc>
                <a:spcPct val="90000"/>
              </a:lnSpc>
              <a:buFontTx/>
              <a:buNone/>
            </a:pPr>
            <a:r>
              <a:rPr lang="en-US" altLang="zh-CN" sz="1800" b="1" dirty="0" smtClean="0"/>
              <a:t>  </a:t>
            </a:r>
            <a:r>
              <a:rPr lang="zh-CN" altLang="en-US" sz="1800" b="1" dirty="0" smtClean="0"/>
              <a:t>短整型：</a:t>
            </a:r>
            <a:r>
              <a:rPr lang="en-US" altLang="zh-CN" sz="1800" b="1" dirty="0" smtClean="0"/>
              <a:t>short </a:t>
            </a:r>
            <a:r>
              <a:rPr lang="en-US" altLang="zh-CN" sz="1800" b="1" dirty="0" err="1" smtClean="0"/>
              <a:t>int</a:t>
            </a:r>
            <a:r>
              <a:rPr lang="en-US" altLang="zh-CN" sz="1800" b="1" dirty="0" smtClean="0"/>
              <a:t>       </a:t>
            </a:r>
            <a:r>
              <a:rPr lang="zh-CN" altLang="en-US" sz="1800" b="1" dirty="0" smtClean="0"/>
              <a:t>有符号 </a:t>
            </a:r>
            <a:r>
              <a:rPr lang="en-US" altLang="zh-CN" sz="1800" b="1" dirty="0" smtClean="0"/>
              <a:t>[signed] short [</a:t>
            </a:r>
            <a:r>
              <a:rPr lang="en-US" altLang="zh-CN" sz="1800" b="1" dirty="0" err="1" smtClean="0"/>
              <a:t>int</a:t>
            </a:r>
            <a:r>
              <a:rPr lang="en-US" altLang="zh-CN" sz="1800" b="1" dirty="0" smtClean="0"/>
              <a:t>] </a:t>
            </a:r>
            <a:r>
              <a:rPr lang="zh-CN" altLang="en-US" sz="1800" b="1" dirty="0" smtClean="0"/>
              <a:t>无符号 </a:t>
            </a:r>
            <a:r>
              <a:rPr lang="en-US" altLang="zh-CN" sz="1800" b="1" dirty="0" smtClean="0"/>
              <a:t>unsigned short [</a:t>
            </a:r>
            <a:r>
              <a:rPr lang="en-US" altLang="zh-CN" sz="1800" b="1" dirty="0" err="1" smtClean="0"/>
              <a:t>int</a:t>
            </a:r>
            <a:r>
              <a:rPr lang="en-US" altLang="zh-CN" sz="1800" b="1" dirty="0" smtClean="0"/>
              <a:t>]</a:t>
            </a:r>
          </a:p>
          <a:p>
            <a:pPr marL="609600" indent="-609600">
              <a:lnSpc>
                <a:spcPct val="90000"/>
              </a:lnSpc>
              <a:buFontTx/>
              <a:buNone/>
            </a:pPr>
            <a:r>
              <a:rPr lang="en-US" altLang="zh-CN" sz="1800" b="1" dirty="0" smtClean="0"/>
              <a:t>  </a:t>
            </a:r>
            <a:r>
              <a:rPr lang="zh-CN" altLang="en-US" sz="1800" b="1" dirty="0" smtClean="0"/>
              <a:t>长整型：</a:t>
            </a:r>
            <a:r>
              <a:rPr lang="en-US" altLang="zh-CN" sz="1800" b="1" dirty="0" smtClean="0"/>
              <a:t>long </a:t>
            </a:r>
            <a:r>
              <a:rPr lang="en-US" altLang="zh-CN" sz="1800" b="1" dirty="0" err="1" smtClean="0"/>
              <a:t>int</a:t>
            </a:r>
            <a:r>
              <a:rPr lang="en-US" altLang="zh-CN" sz="1800" b="1" dirty="0" smtClean="0"/>
              <a:t>         </a:t>
            </a:r>
            <a:r>
              <a:rPr lang="zh-CN" altLang="en-US" sz="1800" b="1" dirty="0" smtClean="0"/>
              <a:t>有符号 </a:t>
            </a:r>
            <a:r>
              <a:rPr lang="en-US" altLang="zh-CN" sz="1800" b="1" dirty="0" smtClean="0"/>
              <a:t>[signed] long [</a:t>
            </a:r>
            <a:r>
              <a:rPr lang="en-US" altLang="zh-CN" sz="1800" b="1" dirty="0" err="1" smtClean="0"/>
              <a:t>int</a:t>
            </a:r>
            <a:r>
              <a:rPr lang="en-US" altLang="zh-CN" sz="1800" b="1" dirty="0" smtClean="0"/>
              <a:t>]  </a:t>
            </a:r>
            <a:r>
              <a:rPr lang="zh-CN" altLang="en-US" sz="1800" b="1" dirty="0" smtClean="0"/>
              <a:t>无符号 </a:t>
            </a:r>
            <a:r>
              <a:rPr lang="en-US" altLang="zh-CN" sz="1800" b="1" dirty="0" smtClean="0"/>
              <a:t>unsigned long [</a:t>
            </a:r>
            <a:r>
              <a:rPr lang="en-US" altLang="zh-CN" sz="1800" b="1" dirty="0" err="1" smtClean="0"/>
              <a:t>int</a:t>
            </a:r>
            <a:r>
              <a:rPr lang="en-US" altLang="zh-CN" sz="1800" b="1" dirty="0" smtClean="0"/>
              <a:t>]</a:t>
            </a:r>
          </a:p>
          <a:p>
            <a:pPr marL="609600" indent="-609600">
              <a:lnSpc>
                <a:spcPct val="90000"/>
              </a:lnSpc>
              <a:buFontTx/>
              <a:buNone/>
            </a:pPr>
            <a:r>
              <a:rPr lang="zh-CN" altLang="en-US" sz="1800" b="1" dirty="0" smtClean="0">
                <a:solidFill>
                  <a:schemeClr val="accent2"/>
                </a:solidFill>
              </a:rPr>
              <a:t>不指定有无符号时，即省略</a:t>
            </a:r>
            <a:r>
              <a:rPr lang="en-US" altLang="zh-CN" sz="1800" b="1" dirty="0" smtClean="0">
                <a:solidFill>
                  <a:schemeClr val="accent2"/>
                </a:solidFill>
              </a:rPr>
              <a:t>signed</a:t>
            </a:r>
            <a:r>
              <a:rPr lang="zh-CN" altLang="en-US" sz="1800" b="1" dirty="0" smtClean="0">
                <a:solidFill>
                  <a:schemeClr val="accent2"/>
                </a:solidFill>
              </a:rPr>
              <a:t>或</a:t>
            </a:r>
            <a:r>
              <a:rPr lang="en-US" altLang="zh-CN" sz="1800" b="1" dirty="0" smtClean="0">
                <a:solidFill>
                  <a:schemeClr val="accent2"/>
                </a:solidFill>
              </a:rPr>
              <a:t>unsigned</a:t>
            </a:r>
            <a:r>
              <a:rPr lang="zh-CN" altLang="en-US" sz="1800" b="1" dirty="0" smtClean="0">
                <a:solidFill>
                  <a:schemeClr val="accent2"/>
                </a:solidFill>
              </a:rPr>
              <a:t>时，隐含为有符号。</a:t>
            </a:r>
          </a:p>
          <a:p>
            <a:pPr marL="609600" indent="-609600">
              <a:lnSpc>
                <a:spcPct val="90000"/>
              </a:lnSpc>
              <a:buFontTx/>
              <a:buNone/>
            </a:pPr>
            <a:r>
              <a:rPr lang="zh-CN" altLang="en-US" sz="1800" b="1" dirty="0" smtClean="0"/>
              <a:t>     </a:t>
            </a:r>
          </a:p>
        </p:txBody>
      </p:sp>
      <p:sp>
        <p:nvSpPr>
          <p:cNvPr id="20483" name="Text Box 4"/>
          <p:cNvSpPr txBox="1">
            <a:spLocks noChangeArrowheads="1"/>
          </p:cNvSpPr>
          <p:nvPr/>
        </p:nvSpPr>
        <p:spPr bwMode="auto">
          <a:xfrm>
            <a:off x="885775" y="540544"/>
            <a:ext cx="7286625" cy="584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zh-CN" altLang="en-US" sz="3200" b="1">
                <a:solidFill>
                  <a:srgbClr val="FF9900"/>
                </a:solidFill>
              </a:rPr>
              <a:t>数据在内存中是以二进制形式存放的</a:t>
            </a:r>
          </a:p>
        </p:txBody>
      </p:sp>
      <p:graphicFrame>
        <p:nvGraphicFramePr>
          <p:cNvPr id="43087" name="Group 79"/>
          <p:cNvGraphicFramePr>
            <a:graphicFrameLocks noGrp="1"/>
          </p:cNvGraphicFramePr>
          <p:nvPr>
            <p:extLst>
              <p:ext uri="{D42A27DB-BD31-4B8C-83A1-F6EECF244321}">
                <p14:modId xmlns:p14="http://schemas.microsoft.com/office/powerpoint/2010/main" val="3360627693"/>
              </p:ext>
            </p:extLst>
          </p:nvPr>
        </p:nvGraphicFramePr>
        <p:xfrm>
          <a:off x="1474911" y="2557438"/>
          <a:ext cx="6096000" cy="366713"/>
        </p:xfrm>
        <a:graphic>
          <a:graphicData uri="http://schemas.openxmlformats.org/drawingml/2006/table">
            <a:tbl>
              <a:tblPr/>
              <a:tblGrid>
                <a:gridCol w="381000"/>
                <a:gridCol w="381000"/>
                <a:gridCol w="381000"/>
                <a:gridCol w="381000"/>
                <a:gridCol w="381000"/>
                <a:gridCol w="381000"/>
                <a:gridCol w="381000"/>
                <a:gridCol w="381000"/>
                <a:gridCol w="381000"/>
                <a:gridCol w="381000"/>
                <a:gridCol w="381000"/>
                <a:gridCol w="381000"/>
                <a:gridCol w="381000"/>
                <a:gridCol w="381000"/>
                <a:gridCol w="381000"/>
                <a:gridCol w="381000"/>
              </a:tblGrid>
              <a:tr h="366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1" i="0" u="none" strike="noStrike" cap="none" normalizeH="0" baseline="0" dirty="0" smtClean="0">
                          <a:ln>
                            <a:noFill/>
                          </a:ln>
                          <a:solidFill>
                            <a:srgbClr val="CC0000"/>
                          </a:solidFill>
                          <a:effectLst/>
                          <a:latin typeface="Times New Roman" pitchFamily="18" charset="0"/>
                          <a:ea typeface="宋体" pitchFamily="2" charset="-122"/>
                        </a:rPr>
                        <a:t>0</a:t>
                      </a:r>
                    </a:p>
                  </a:txBody>
                  <a:tcPr marT="45839" marB="458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38100" cap="flat" cmpd="sng" algn="ctr">
                      <a:solidFill>
                        <a:srgbClr val="CC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38100" cap="flat" cmpd="sng" algn="ctr">
                      <a:solidFill>
                        <a:srgbClr val="CC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dirty="0" smtClean="0">
                          <a:ln>
                            <a:noFill/>
                          </a:ln>
                          <a:solidFill>
                            <a:schemeClr val="tx1"/>
                          </a:solidFill>
                          <a:effectLst/>
                          <a:latin typeface="Times New Roman" pitchFamily="18" charset="0"/>
                          <a:ea typeface="宋体" pitchFamily="2" charset="-122"/>
                        </a:rPr>
                        <a:t>1</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dirty="0" smtClean="0">
                          <a:ln>
                            <a:noFill/>
                          </a:ln>
                          <a:solidFill>
                            <a:schemeClr val="tx1"/>
                          </a:solidFill>
                          <a:effectLst/>
                          <a:latin typeface="Times New Roman" pitchFamily="18" charset="0"/>
                          <a:ea typeface="宋体" pitchFamily="2" charset="-122"/>
                        </a:rPr>
                        <a:t>0</a:t>
                      </a:r>
                    </a:p>
                  </a:txBody>
                  <a:tcPr marT="45839" marB="458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3086" name="Group 78"/>
          <p:cNvGraphicFramePr>
            <a:graphicFrameLocks noGrp="1"/>
          </p:cNvGraphicFramePr>
          <p:nvPr>
            <p:extLst>
              <p:ext uri="{D42A27DB-BD31-4B8C-83A1-F6EECF244321}">
                <p14:modId xmlns:p14="http://schemas.microsoft.com/office/powerpoint/2010/main" val="1603935810"/>
              </p:ext>
            </p:extLst>
          </p:nvPr>
        </p:nvGraphicFramePr>
        <p:xfrm>
          <a:off x="1500311" y="3355951"/>
          <a:ext cx="6096000" cy="393700"/>
        </p:xfrm>
        <a:graphic>
          <a:graphicData uri="http://schemas.openxmlformats.org/drawingml/2006/table">
            <a:tbl>
              <a:tblPr/>
              <a:tblGrid>
                <a:gridCol w="381000"/>
                <a:gridCol w="381000"/>
                <a:gridCol w="381000"/>
                <a:gridCol w="381000"/>
                <a:gridCol w="381000"/>
                <a:gridCol w="381000"/>
                <a:gridCol w="381000"/>
                <a:gridCol w="381000"/>
                <a:gridCol w="381000"/>
                <a:gridCol w="381000"/>
                <a:gridCol w="381000"/>
                <a:gridCol w="381000"/>
                <a:gridCol w="381000"/>
                <a:gridCol w="381000"/>
                <a:gridCol w="381000"/>
                <a:gridCol w="381000"/>
              </a:tblGrid>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1" i="0" u="none" strike="noStrike" cap="none" normalizeH="0" baseline="0" smtClean="0">
                          <a:ln>
                            <a:noFill/>
                          </a:ln>
                          <a:solidFill>
                            <a:srgbClr val="CC0000"/>
                          </a:solidFill>
                          <a:effectLst/>
                          <a:latin typeface="Times New Roman" pitchFamily="18" charset="0"/>
                          <a:ea typeface="宋体" pitchFamily="2" charset="-122"/>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38100" cap="flat" cmpd="sng" algn="ctr">
                      <a:solidFill>
                        <a:srgbClr val="CC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38100" cap="flat" cmpd="sng" algn="ctr">
                      <a:solidFill>
                        <a:srgbClr val="CC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dirty="0" smtClean="0">
                          <a:ln>
                            <a:noFill/>
                          </a:ln>
                          <a:solidFill>
                            <a:schemeClr val="tx1"/>
                          </a:solidFill>
                          <a:effectLst/>
                          <a:latin typeface="Times New Roman" pitchFamily="18" charset="0"/>
                          <a:ea typeface="宋体" pitchFamily="2" charset="-122"/>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556" name="Text Box 77"/>
          <p:cNvSpPr txBox="1">
            <a:spLocks noChangeArrowheads="1"/>
          </p:cNvSpPr>
          <p:nvPr/>
        </p:nvSpPr>
        <p:spPr bwMode="auto">
          <a:xfrm>
            <a:off x="833561" y="3319438"/>
            <a:ext cx="685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en-US" altLang="zh-CN" sz="2000" b="1" dirty="0"/>
              <a:t>-10</a:t>
            </a:r>
          </a:p>
        </p:txBody>
      </p:sp>
      <p:sp>
        <p:nvSpPr>
          <p:cNvPr id="21583" name="Text Box 79"/>
          <p:cNvSpPr txBox="1">
            <a:spLocks noChangeArrowheads="1"/>
          </p:cNvSpPr>
          <p:nvPr/>
        </p:nvSpPr>
        <p:spPr bwMode="gray">
          <a:xfrm>
            <a:off x="7667749" y="3883001"/>
            <a:ext cx="1728787" cy="33655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50000"/>
              </a:spcBef>
              <a:defRPr/>
            </a:pPr>
            <a:r>
              <a:rPr lang="en-US" altLang="zh-CN" sz="1600"/>
              <a:t>-32768~32767</a:t>
            </a:r>
            <a:endParaRPr lang="en-US" altLang="ja-JP" sz="1600"/>
          </a:p>
        </p:txBody>
      </p:sp>
      <p:sp>
        <p:nvSpPr>
          <p:cNvPr id="8" name="Text Box 77"/>
          <p:cNvSpPr txBox="1">
            <a:spLocks noChangeArrowheads="1"/>
          </p:cNvSpPr>
          <p:nvPr/>
        </p:nvSpPr>
        <p:spPr bwMode="auto">
          <a:xfrm>
            <a:off x="899592" y="2564904"/>
            <a:ext cx="541784"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en-US" altLang="zh-CN" sz="2000" b="1" dirty="0" smtClean="0"/>
              <a:t>10</a:t>
            </a:r>
            <a:endParaRPr lang="en-US" altLang="zh-CN" sz="2000" b="1"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7"/>
          <p:cNvSpPr>
            <a:spLocks noGrp="1" noChangeArrowheads="1"/>
          </p:cNvSpPr>
          <p:nvPr>
            <p:ph idx="1"/>
          </p:nvPr>
        </p:nvSpPr>
        <p:spPr>
          <a:xfrm>
            <a:off x="317822" y="548680"/>
            <a:ext cx="8502650" cy="5214937"/>
          </a:xfrm>
        </p:spPr>
        <p:txBody>
          <a:bodyPr/>
          <a:lstStyle/>
          <a:p>
            <a:pPr eaLnBrk="1" hangingPunct="1">
              <a:buFont typeface="Wingdings" pitchFamily="2" charset="2"/>
              <a:buNone/>
              <a:defRPr/>
            </a:pPr>
            <a:r>
              <a:rPr lang="zh-CN" altLang="en-US" dirty="0" smtClean="0"/>
              <a:t>注意：</a:t>
            </a:r>
            <a:endParaRPr lang="en-US" altLang="zh-CN" dirty="0" smtClean="0"/>
          </a:p>
          <a:p>
            <a:pPr lvl="1" eaLnBrk="1" hangingPunct="1">
              <a:defRPr/>
            </a:pPr>
            <a:r>
              <a:rPr lang="zh-CN" altLang="en-US" dirty="0" smtClean="0">
                <a:solidFill>
                  <a:schemeClr val="accent2">
                    <a:lumMod val="75000"/>
                  </a:schemeClr>
                </a:solidFill>
              </a:rPr>
              <a:t>①只有</a:t>
            </a:r>
            <a:r>
              <a:rPr lang="zh-CN" altLang="en-US" dirty="0">
                <a:solidFill>
                  <a:schemeClr val="accent2">
                    <a:lumMod val="75000"/>
                  </a:schemeClr>
                </a:solidFill>
              </a:rPr>
              <a:t>整型数据可以加</a:t>
            </a:r>
            <a:r>
              <a:rPr lang="en-US" altLang="zh-CN" dirty="0">
                <a:solidFill>
                  <a:schemeClr val="accent2">
                    <a:lumMod val="75000"/>
                  </a:schemeClr>
                </a:solidFill>
              </a:rPr>
              <a:t>signed</a:t>
            </a:r>
            <a:r>
              <a:rPr lang="zh-CN" altLang="en-US" dirty="0">
                <a:solidFill>
                  <a:schemeClr val="accent2">
                    <a:lumMod val="75000"/>
                  </a:schemeClr>
                </a:solidFill>
              </a:rPr>
              <a:t>或</a:t>
            </a:r>
            <a:r>
              <a:rPr lang="en-US" altLang="zh-CN" dirty="0">
                <a:solidFill>
                  <a:schemeClr val="accent2">
                    <a:lumMod val="75000"/>
                  </a:schemeClr>
                </a:solidFill>
              </a:rPr>
              <a:t>unsigned</a:t>
            </a:r>
            <a:r>
              <a:rPr lang="zh-CN" altLang="en-US" dirty="0">
                <a:solidFill>
                  <a:schemeClr val="accent2">
                    <a:lumMod val="75000"/>
                  </a:schemeClr>
                </a:solidFill>
              </a:rPr>
              <a:t>修饰符，实型数据不能加。</a:t>
            </a:r>
            <a:endParaRPr lang="en-US" altLang="zh-CN" dirty="0">
              <a:solidFill>
                <a:schemeClr val="accent2">
                  <a:lumMod val="75000"/>
                </a:schemeClr>
              </a:solidFill>
            </a:endParaRPr>
          </a:p>
          <a:p>
            <a:pPr lvl="1" eaLnBrk="1" hangingPunct="1">
              <a:defRPr/>
            </a:pPr>
            <a:r>
              <a:rPr lang="zh-CN" altLang="en-US" dirty="0" smtClean="0">
                <a:solidFill>
                  <a:schemeClr val="accent2">
                    <a:lumMod val="75000"/>
                  </a:schemeClr>
                </a:solidFill>
              </a:rPr>
              <a:t>②可以对</a:t>
            </a:r>
            <a:r>
              <a:rPr lang="zh-CN" altLang="en-US" dirty="0">
                <a:solidFill>
                  <a:schemeClr val="accent2">
                    <a:lumMod val="75000"/>
                  </a:schemeClr>
                </a:solidFill>
              </a:rPr>
              <a:t>无符号型整型数据用“</a:t>
            </a:r>
            <a:r>
              <a:rPr lang="en-US" altLang="zh-CN" dirty="0">
                <a:solidFill>
                  <a:schemeClr val="accent2">
                    <a:lumMod val="75000"/>
                  </a:schemeClr>
                </a:solidFill>
              </a:rPr>
              <a:t>%u</a:t>
            </a:r>
            <a:r>
              <a:rPr lang="zh-CN" altLang="en-US" dirty="0">
                <a:solidFill>
                  <a:schemeClr val="accent2">
                    <a:lumMod val="75000"/>
                  </a:schemeClr>
                </a:solidFill>
              </a:rPr>
              <a:t>”格式输出。</a:t>
            </a:r>
            <a:r>
              <a:rPr lang="en-US" altLang="zh-CN" dirty="0">
                <a:solidFill>
                  <a:schemeClr val="accent2">
                    <a:lumMod val="75000"/>
                  </a:schemeClr>
                </a:solidFill>
              </a:rPr>
              <a:t>%u</a:t>
            </a:r>
            <a:r>
              <a:rPr lang="zh-CN" altLang="en-US" dirty="0">
                <a:solidFill>
                  <a:schemeClr val="accent2">
                    <a:lumMod val="75000"/>
                  </a:schemeClr>
                </a:solidFill>
              </a:rPr>
              <a:t>表示无符号十进制数的格式输出</a:t>
            </a:r>
            <a:r>
              <a:rPr lang="zh-CN" altLang="en-US" dirty="0" smtClean="0">
                <a:solidFill>
                  <a:schemeClr val="accent2">
                    <a:lumMod val="75000"/>
                  </a:schemeClr>
                </a:solidFill>
              </a:rPr>
              <a:t>。</a:t>
            </a:r>
            <a:endParaRPr lang="en-US" altLang="zh-CN" dirty="0" smtClean="0">
              <a:solidFill>
                <a:schemeClr val="accent2">
                  <a:lumMod val="75000"/>
                </a:schemeClr>
              </a:solidFill>
            </a:endParaRPr>
          </a:p>
          <a:p>
            <a:pPr lvl="2" eaLnBrk="1" hangingPunct="1">
              <a:defRPr/>
            </a:pPr>
            <a:r>
              <a:rPr lang="en-US" altLang="zh-CN" dirty="0" smtClean="0">
                <a:solidFill>
                  <a:schemeClr val="accent2">
                    <a:lumMod val="75000"/>
                  </a:schemeClr>
                </a:solidFill>
              </a:rPr>
              <a:t>unsigned short p=50</a:t>
            </a:r>
            <a:r>
              <a:rPr lang="zh-CN" altLang="en-US" dirty="0" smtClean="0">
                <a:solidFill>
                  <a:schemeClr val="accent2">
                    <a:lumMod val="75000"/>
                  </a:schemeClr>
                </a:solidFill>
              </a:rPr>
              <a:t>；</a:t>
            </a:r>
            <a:endParaRPr lang="en-US" altLang="zh-CN" dirty="0" smtClean="0">
              <a:solidFill>
                <a:schemeClr val="accent2">
                  <a:lumMod val="75000"/>
                </a:schemeClr>
              </a:solidFill>
            </a:endParaRPr>
          </a:p>
          <a:p>
            <a:pPr lvl="2" eaLnBrk="1" hangingPunct="1">
              <a:defRPr/>
            </a:pPr>
            <a:r>
              <a:rPr lang="en-US" altLang="zh-CN" dirty="0" err="1" smtClean="0">
                <a:solidFill>
                  <a:schemeClr val="accent2">
                    <a:lumMod val="75000"/>
                  </a:schemeClr>
                </a:solidFill>
              </a:rPr>
              <a:t>printf</a:t>
            </a:r>
            <a:r>
              <a:rPr lang="en-US" altLang="zh-CN" dirty="0" smtClean="0">
                <a:solidFill>
                  <a:schemeClr val="accent2">
                    <a:lumMod val="75000"/>
                  </a:schemeClr>
                </a:solidFill>
              </a:rPr>
              <a:t>(“%u\</a:t>
            </a:r>
            <a:r>
              <a:rPr lang="en-US" altLang="zh-CN" dirty="0" err="1" smtClean="0">
                <a:solidFill>
                  <a:schemeClr val="accent2">
                    <a:lumMod val="75000"/>
                  </a:schemeClr>
                </a:solidFill>
              </a:rPr>
              <a:t>n”,p</a:t>
            </a:r>
            <a:r>
              <a:rPr lang="en-US" altLang="zh-CN" dirty="0" smtClean="0">
                <a:solidFill>
                  <a:schemeClr val="accent2">
                    <a:lumMod val="75000"/>
                  </a:schemeClr>
                </a:solidFill>
              </a:rPr>
              <a:t>);</a:t>
            </a:r>
            <a:endParaRPr lang="zh-CN" altLang="en-US" dirty="0">
              <a:solidFill>
                <a:schemeClr val="accent2">
                  <a:lumMod val="75000"/>
                </a:schemeClr>
              </a:solidFill>
            </a:endParaRPr>
          </a:p>
          <a:p>
            <a:pPr lvl="1" eaLnBrk="1" hangingPunct="1">
              <a:defRPr/>
            </a:pPr>
            <a:r>
              <a:rPr lang="zh-CN" altLang="en-US" dirty="0" smtClean="0">
                <a:solidFill>
                  <a:schemeClr val="accent2">
                    <a:lumMod val="75000"/>
                  </a:schemeClr>
                </a:solidFill>
              </a:rPr>
              <a:t>③</a:t>
            </a:r>
            <a:r>
              <a:rPr lang="en-US" altLang="zh-CN" dirty="0" smtClean="0">
                <a:solidFill>
                  <a:schemeClr val="accent2">
                    <a:lumMod val="75000"/>
                  </a:schemeClr>
                </a:solidFill>
              </a:rPr>
              <a:t>VC++</a:t>
            </a:r>
            <a:r>
              <a:rPr lang="zh-CN" altLang="en-US" dirty="0" smtClean="0">
                <a:solidFill>
                  <a:schemeClr val="accent2">
                    <a:lumMod val="75000"/>
                  </a:schemeClr>
                </a:solidFill>
              </a:rPr>
              <a:t>中</a:t>
            </a:r>
            <a:r>
              <a:rPr lang="zh-CN" altLang="en-US" dirty="0">
                <a:solidFill>
                  <a:schemeClr val="accent2">
                    <a:lumMod val="75000"/>
                  </a:schemeClr>
                </a:solidFill>
              </a:rPr>
              <a:t>各种整数类型的表示范围</a:t>
            </a:r>
            <a:r>
              <a:rPr lang="zh-CN" altLang="en-US" dirty="0" smtClean="0">
                <a:solidFill>
                  <a:schemeClr val="accent2">
                    <a:lumMod val="75000"/>
                  </a:schemeClr>
                </a:solidFill>
              </a:rPr>
              <a:t>见</a:t>
            </a:r>
            <a:r>
              <a:rPr lang="en-US" altLang="zh-CN" dirty="0" smtClean="0">
                <a:solidFill>
                  <a:schemeClr val="accent2">
                    <a:lumMod val="75000"/>
                  </a:schemeClr>
                </a:solidFill>
              </a:rPr>
              <a:t>19</a:t>
            </a:r>
            <a:r>
              <a:rPr lang="zh-CN" altLang="en-US" dirty="0" smtClean="0">
                <a:solidFill>
                  <a:schemeClr val="accent2">
                    <a:lumMod val="75000"/>
                  </a:schemeClr>
                </a:solidFill>
              </a:rPr>
              <a:t>页表</a:t>
            </a:r>
            <a:r>
              <a:rPr lang="en-US" altLang="zh-CN" dirty="0">
                <a:solidFill>
                  <a:schemeClr val="accent2">
                    <a:lumMod val="75000"/>
                  </a:schemeClr>
                </a:solidFill>
              </a:rPr>
              <a:t>2-1</a:t>
            </a:r>
            <a:r>
              <a:rPr lang="zh-CN" altLang="en-US" dirty="0">
                <a:solidFill>
                  <a:schemeClr val="accent2">
                    <a:lumMod val="75000"/>
                  </a:schemeClr>
                </a:solidFill>
              </a:rPr>
              <a:t>。</a:t>
            </a:r>
          </a:p>
          <a:p>
            <a:pPr lvl="1" eaLnBrk="1" hangingPunct="1">
              <a:defRPr/>
            </a:pPr>
            <a:endParaRPr lang="en-US" altLang="zh-CN" dirty="0" smtClean="0"/>
          </a:p>
        </p:txBody>
      </p:sp>
      <p:sp>
        <p:nvSpPr>
          <p:cNvPr id="2150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2150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2150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21510"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177057" y="455613"/>
            <a:ext cx="6491287" cy="830262"/>
          </a:xfrm>
        </p:spPr>
        <p:txBody>
          <a:bodyPr/>
          <a:lstStyle/>
          <a:p>
            <a:pPr eaLnBrk="1" hangingPunct="1"/>
            <a:r>
              <a:rPr lang="zh-CN" altLang="zh-CN" sz="4800" dirty="0" smtClean="0">
                <a:solidFill>
                  <a:srgbClr val="800000"/>
                </a:solidFill>
                <a:ea typeface="黑体" pitchFamily="2" charset="-122"/>
              </a:rPr>
              <a:t>顺序程序设计举例</a:t>
            </a:r>
            <a:endParaRPr lang="zh-CN" altLang="en-US" sz="4800" dirty="0" smtClean="0">
              <a:solidFill>
                <a:srgbClr val="800000"/>
              </a:solidFill>
              <a:ea typeface="黑体" pitchFamily="2" charset="-122"/>
            </a:endParaRPr>
          </a:p>
        </p:txBody>
      </p:sp>
      <p:sp>
        <p:nvSpPr>
          <p:cNvPr id="4099" name="Rectangle 7"/>
          <p:cNvSpPr>
            <a:spLocks noGrp="1" noChangeArrowheads="1"/>
          </p:cNvSpPr>
          <p:nvPr>
            <p:ph idx="1"/>
          </p:nvPr>
        </p:nvSpPr>
        <p:spPr>
          <a:xfrm>
            <a:off x="714375" y="1428750"/>
            <a:ext cx="7632700" cy="2071688"/>
          </a:xfrm>
        </p:spPr>
        <p:txBody>
          <a:bodyPr/>
          <a:lstStyle/>
          <a:p>
            <a:pPr eaLnBrk="1" hangingPunct="1">
              <a:buFont typeface="Wingdings" pitchFamily="2" charset="2"/>
              <a:buNone/>
            </a:pPr>
            <a:r>
              <a:rPr lang="en-US" altLang="zh-CN" smtClean="0"/>
              <a:t>  </a:t>
            </a:r>
            <a:r>
              <a:rPr lang="zh-CN" altLang="zh-CN" smtClean="0"/>
              <a:t>例</a:t>
            </a:r>
            <a:r>
              <a:rPr lang="en-US" altLang="zh-CN" smtClean="0"/>
              <a:t> </a:t>
            </a:r>
            <a:r>
              <a:rPr lang="zh-CN" altLang="zh-CN" smtClean="0"/>
              <a:t>有人用温度计测量出用华氏法表示的温度</a:t>
            </a:r>
            <a:r>
              <a:rPr lang="en-US" altLang="zh-CN" smtClean="0"/>
              <a:t>(</a:t>
            </a:r>
            <a:r>
              <a:rPr lang="zh-CN" altLang="zh-CN" smtClean="0"/>
              <a:t>如</a:t>
            </a:r>
            <a:r>
              <a:rPr lang="en-US" altLang="zh-CN" smtClean="0"/>
              <a:t> F</a:t>
            </a:r>
            <a:r>
              <a:rPr lang="zh-CN" altLang="zh-CN" smtClean="0"/>
              <a:t>，今要求把它转换为以摄氏法表示的温度</a:t>
            </a:r>
            <a:r>
              <a:rPr lang="en-US" altLang="zh-CN" smtClean="0"/>
              <a:t>(</a:t>
            </a:r>
            <a:r>
              <a:rPr lang="zh-CN" altLang="zh-CN" smtClean="0"/>
              <a:t>如</a:t>
            </a:r>
            <a:r>
              <a:rPr lang="en-US" altLang="zh-CN" smtClean="0"/>
              <a:t> C) </a:t>
            </a:r>
            <a:r>
              <a:rPr lang="zh-CN" altLang="zh-CN" smtClean="0"/>
              <a:t>。</a:t>
            </a:r>
            <a:endParaRPr lang="en-US" altLang="zh-CN" smtClean="0"/>
          </a:p>
        </p:txBody>
      </p:sp>
      <p:sp>
        <p:nvSpPr>
          <p:cNvPr id="4" name="Rectangle 7"/>
          <p:cNvSpPr txBox="1">
            <a:spLocks noChangeArrowheads="1"/>
          </p:cNvSpPr>
          <p:nvPr/>
        </p:nvSpPr>
        <p:spPr bwMode="auto">
          <a:xfrm>
            <a:off x="857250" y="3357563"/>
            <a:ext cx="714375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spcBef>
                <a:spcPct val="20000"/>
              </a:spcBef>
              <a:buFont typeface="Wingdings" pitchFamily="2" charset="2"/>
              <a:buChar char="Ø"/>
            </a:pPr>
            <a:r>
              <a:rPr lang="zh-CN" altLang="zh-CN" sz="3200" b="1" dirty="0" smtClean="0"/>
              <a:t>思路</a:t>
            </a:r>
            <a:r>
              <a:rPr lang="zh-CN" altLang="zh-CN" sz="3200" b="1" dirty="0"/>
              <a:t>：找到二者间的转换公式</a:t>
            </a:r>
            <a:endParaRPr lang="en-US" altLang="zh-CN" sz="3200" b="1" dirty="0"/>
          </a:p>
        </p:txBody>
      </p:sp>
      <p:sp>
        <p:nvSpPr>
          <p:cNvPr id="4101"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4100" name="Object 4"/>
          <p:cNvGraphicFramePr>
            <a:graphicFrameLocks noChangeAspect="1"/>
          </p:cNvGraphicFramePr>
          <p:nvPr/>
        </p:nvGraphicFramePr>
        <p:xfrm>
          <a:off x="2714625" y="3929063"/>
          <a:ext cx="2428875" cy="1089025"/>
        </p:xfrm>
        <a:graphic>
          <a:graphicData uri="http://schemas.openxmlformats.org/presentationml/2006/ole">
            <mc:AlternateContent xmlns:mc="http://schemas.openxmlformats.org/markup-compatibility/2006">
              <mc:Choice xmlns:v="urn:schemas-microsoft-com:vml" Requires="v">
                <p:oleObj spid="_x0000_s4117" name="公式" r:id="rId3" imgW="875920" imgH="393529" progId="Equation.3">
                  <p:embed/>
                </p:oleObj>
              </mc:Choice>
              <mc:Fallback>
                <p:oleObj name="公式" r:id="rId3" imgW="875920" imgH="393529"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4625" y="3929063"/>
                        <a:ext cx="2428875"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7"/>
          <p:cNvSpPr txBox="1">
            <a:spLocks noChangeArrowheads="1"/>
          </p:cNvSpPr>
          <p:nvPr/>
        </p:nvSpPr>
        <p:spPr bwMode="auto">
          <a:xfrm>
            <a:off x="1357313" y="5072063"/>
            <a:ext cx="6215062"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spcBef>
                <a:spcPct val="20000"/>
              </a:spcBef>
            </a:pPr>
            <a:r>
              <a:rPr lang="en-US" altLang="zh-CN" sz="3200" b="1"/>
              <a:t>f</a:t>
            </a:r>
            <a:r>
              <a:rPr lang="zh-CN" altLang="zh-CN" sz="3200" b="1"/>
              <a:t>代表华氏温度</a:t>
            </a:r>
            <a:r>
              <a:rPr lang="zh-CN" altLang="en-US" sz="3200" b="1"/>
              <a:t>，</a:t>
            </a:r>
            <a:r>
              <a:rPr lang="en-US" altLang="zh-CN" sz="3200" b="1"/>
              <a:t>c</a:t>
            </a:r>
            <a:r>
              <a:rPr lang="zh-CN" altLang="zh-CN" sz="3200" b="1"/>
              <a:t>代表摄氏温度</a:t>
            </a:r>
            <a:endParaRPr lang="en-US" altLang="zh-CN" sz="3200" b="1"/>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4100"/>
                                        </p:tgtEl>
                                        <p:attrNameLst>
                                          <p:attrName>style.visibility</p:attrName>
                                        </p:attrNameLst>
                                      </p:cBhvr>
                                      <p:to>
                                        <p:strVal val="visible"/>
                                      </p:to>
                                    </p:set>
                                    <p:animEffect transition="in" filter="blinds(horizontal)">
                                      <p:cBhvr>
                                        <p:cTn id="11" dur="500"/>
                                        <p:tgtEl>
                                          <p:spTgt spid="4100"/>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71" name="Rectangle 7"/>
          <p:cNvSpPr>
            <a:spLocks noGrp="1" noChangeArrowheads="1"/>
          </p:cNvSpPr>
          <p:nvPr>
            <p:ph type="body" sz="half" idx="4294967295"/>
          </p:nvPr>
        </p:nvSpPr>
        <p:spPr>
          <a:xfrm>
            <a:off x="571500" y="909638"/>
            <a:ext cx="8215313" cy="5472112"/>
          </a:xfrm>
        </p:spPr>
        <p:txBody>
          <a:bodyPr/>
          <a:lstStyle/>
          <a:p>
            <a:pPr>
              <a:lnSpc>
                <a:spcPct val="90000"/>
              </a:lnSpc>
            </a:pPr>
            <a:r>
              <a:rPr lang="en-US" altLang="zh-CN" dirty="0" smtClean="0"/>
              <a:t>1. </a:t>
            </a:r>
            <a:r>
              <a:rPr lang="zh-CN" altLang="zh-CN" dirty="0" smtClean="0"/>
              <a:t>实型变量的分类</a:t>
            </a:r>
            <a:endParaRPr lang="zh-CN" altLang="en-US" dirty="0" smtClean="0"/>
          </a:p>
          <a:p>
            <a:pPr lvl="1">
              <a:lnSpc>
                <a:spcPct val="90000"/>
              </a:lnSpc>
            </a:pPr>
            <a:r>
              <a:rPr lang="zh-CN" altLang="zh-CN" sz="3200" dirty="0" smtClean="0"/>
              <a:t>单精度实型变量（</a:t>
            </a:r>
            <a:r>
              <a:rPr lang="en-US" altLang="zh-CN" sz="3200" dirty="0" smtClean="0"/>
              <a:t>float</a:t>
            </a:r>
            <a:r>
              <a:rPr lang="zh-CN" altLang="zh-CN" sz="3200" dirty="0" smtClean="0"/>
              <a:t>型）</a:t>
            </a:r>
            <a:endParaRPr lang="zh-CN" altLang="en-US" sz="3200" dirty="0" smtClean="0"/>
          </a:p>
          <a:p>
            <a:pPr lvl="2">
              <a:lnSpc>
                <a:spcPct val="90000"/>
              </a:lnSpc>
            </a:pPr>
            <a:r>
              <a:rPr lang="zh-CN" altLang="zh-CN" sz="2800" dirty="0" smtClean="0"/>
              <a:t>编译系统为</a:t>
            </a:r>
            <a:r>
              <a:rPr lang="en-US" altLang="zh-CN" sz="2800" dirty="0" smtClean="0"/>
              <a:t>float</a:t>
            </a:r>
            <a:r>
              <a:rPr lang="zh-CN" altLang="zh-CN" sz="2800" dirty="0" smtClean="0"/>
              <a:t>型变量分配</a:t>
            </a:r>
            <a:r>
              <a:rPr lang="en-US" altLang="zh-CN" sz="2800" dirty="0" smtClean="0"/>
              <a:t>4</a:t>
            </a:r>
            <a:r>
              <a:rPr lang="zh-CN" altLang="zh-CN" sz="2800" dirty="0" smtClean="0"/>
              <a:t>个字节</a:t>
            </a:r>
            <a:endParaRPr lang="zh-CN" altLang="en-US" sz="2800" dirty="0" smtClean="0"/>
          </a:p>
          <a:p>
            <a:pPr lvl="2">
              <a:lnSpc>
                <a:spcPct val="90000"/>
              </a:lnSpc>
            </a:pPr>
            <a:r>
              <a:rPr lang="en-US" altLang="zh-CN" sz="2800" dirty="0" smtClean="0"/>
              <a:t>6~7</a:t>
            </a:r>
            <a:r>
              <a:rPr lang="zh-CN" altLang="en-US" sz="2800" dirty="0" smtClean="0"/>
              <a:t>位有效数字</a:t>
            </a:r>
            <a:endParaRPr lang="zh-CN" altLang="zh-CN" sz="2800" dirty="0" smtClean="0"/>
          </a:p>
          <a:p>
            <a:pPr lvl="1">
              <a:lnSpc>
                <a:spcPct val="90000"/>
              </a:lnSpc>
            </a:pPr>
            <a:r>
              <a:rPr lang="zh-CN" altLang="zh-CN" sz="3200" dirty="0" smtClean="0"/>
              <a:t>双精度实型变量（</a:t>
            </a:r>
            <a:r>
              <a:rPr lang="en-US" altLang="zh-CN" sz="3200" dirty="0" smtClean="0"/>
              <a:t>double</a:t>
            </a:r>
            <a:r>
              <a:rPr lang="zh-CN" altLang="zh-CN" sz="3200" dirty="0" smtClean="0"/>
              <a:t>型）</a:t>
            </a:r>
            <a:endParaRPr lang="zh-CN" altLang="en-US" sz="3200" dirty="0" smtClean="0"/>
          </a:p>
          <a:p>
            <a:pPr lvl="2">
              <a:lnSpc>
                <a:spcPct val="90000"/>
              </a:lnSpc>
            </a:pPr>
            <a:r>
              <a:rPr lang="zh-CN" altLang="zh-CN" sz="2800" dirty="0" smtClean="0"/>
              <a:t>编译系统为</a:t>
            </a:r>
            <a:r>
              <a:rPr lang="en-US" altLang="zh-CN" sz="2800" dirty="0" smtClean="0"/>
              <a:t>double</a:t>
            </a:r>
            <a:r>
              <a:rPr lang="zh-CN" altLang="zh-CN" sz="2800" dirty="0" smtClean="0"/>
              <a:t>型变量分配</a:t>
            </a:r>
            <a:r>
              <a:rPr lang="en-US" altLang="zh-CN" sz="2800" dirty="0" smtClean="0"/>
              <a:t>8</a:t>
            </a:r>
            <a:r>
              <a:rPr lang="zh-CN" altLang="zh-CN" sz="2800" dirty="0" smtClean="0"/>
              <a:t>个字节</a:t>
            </a:r>
            <a:endParaRPr lang="zh-CN" altLang="en-US" sz="2800" dirty="0" smtClean="0"/>
          </a:p>
          <a:p>
            <a:pPr lvl="2">
              <a:lnSpc>
                <a:spcPct val="90000"/>
              </a:lnSpc>
            </a:pPr>
            <a:r>
              <a:rPr lang="en-US" altLang="zh-CN" sz="2800" dirty="0" smtClean="0"/>
              <a:t>15~16</a:t>
            </a:r>
            <a:r>
              <a:rPr lang="zh-CN" altLang="zh-CN" sz="2800" dirty="0" smtClean="0"/>
              <a:t>位有效数字</a:t>
            </a:r>
          </a:p>
          <a:p>
            <a:pPr lvl="1">
              <a:lnSpc>
                <a:spcPct val="90000"/>
              </a:lnSpc>
            </a:pPr>
            <a:endParaRPr lang="zh-CN" altLang="zh-CN" dirty="0" smtClean="0"/>
          </a:p>
        </p:txBody>
      </p:sp>
      <p:sp>
        <p:nvSpPr>
          <p:cNvPr id="2253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zh-CN"/>
          </a:p>
        </p:txBody>
      </p:sp>
      <p:pic>
        <p:nvPicPr>
          <p:cNvPr id="22532"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Rectangle 2"/>
          <p:cNvSpPr txBox="1">
            <a:spLocks noChangeArrowheads="1"/>
          </p:cNvSpPr>
          <p:nvPr/>
        </p:nvSpPr>
        <p:spPr bwMode="auto">
          <a:xfrm>
            <a:off x="390847" y="76869"/>
            <a:ext cx="8429625" cy="831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4400" b="1" dirty="0">
                <a:solidFill>
                  <a:srgbClr val="800000"/>
                </a:solidFill>
                <a:ea typeface="黑体" pitchFamily="2" charset="-122"/>
              </a:rPr>
              <a:t>2.4 </a:t>
            </a:r>
            <a:r>
              <a:rPr lang="zh-CN" altLang="en-US" sz="4400" b="1" dirty="0">
                <a:solidFill>
                  <a:srgbClr val="800000"/>
                </a:solidFill>
                <a:ea typeface="黑体" pitchFamily="2" charset="-122"/>
              </a:rPr>
              <a:t>实</a:t>
            </a:r>
            <a:r>
              <a:rPr lang="zh-CN" altLang="zh-CN" sz="4400" b="1" dirty="0">
                <a:solidFill>
                  <a:srgbClr val="800000"/>
                </a:solidFill>
                <a:ea typeface="黑体" pitchFamily="2" charset="-122"/>
              </a:rPr>
              <a:t>型数据</a:t>
            </a:r>
            <a:r>
              <a:rPr lang="zh-CN" altLang="en-US" sz="4400" b="1" dirty="0">
                <a:solidFill>
                  <a:srgbClr val="800000"/>
                </a:solidFill>
                <a:ea typeface="黑体" pitchFamily="2" charset="-122"/>
              </a:rPr>
              <a:t>（浮点型）</a:t>
            </a: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6071">
                                            <p:txEl>
                                              <p:pRg st="1" end="1"/>
                                            </p:txEl>
                                          </p:spTgt>
                                        </p:tgtEl>
                                        <p:attrNameLst>
                                          <p:attrName>style.visibility</p:attrName>
                                        </p:attrNameLst>
                                      </p:cBhvr>
                                      <p:to>
                                        <p:strVal val="visible"/>
                                      </p:to>
                                    </p:set>
                                    <p:animEffect transition="in" filter="blinds(horizontal)">
                                      <p:cBhvr>
                                        <p:cTn id="7" dur="500"/>
                                        <p:tgtEl>
                                          <p:spTgt spid="216071">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16071">
                                            <p:txEl>
                                              <p:pRg st="3" end="3"/>
                                            </p:txEl>
                                          </p:spTgt>
                                        </p:tgtEl>
                                        <p:attrNameLst>
                                          <p:attrName>style.visibility</p:attrName>
                                        </p:attrNameLst>
                                      </p:cBhvr>
                                      <p:to>
                                        <p:strVal val="visible"/>
                                      </p:to>
                                    </p:set>
                                    <p:animEffect transition="in" filter="blinds(horizontal)">
                                      <p:cBhvr>
                                        <p:cTn id="12" dur="500"/>
                                        <p:tgtEl>
                                          <p:spTgt spid="216071">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16071">
                                            <p:txEl>
                                              <p:pRg st="2" end="2"/>
                                            </p:txEl>
                                          </p:spTgt>
                                        </p:tgtEl>
                                        <p:attrNameLst>
                                          <p:attrName>style.visibility</p:attrName>
                                        </p:attrNameLst>
                                      </p:cBhvr>
                                      <p:to>
                                        <p:strVal val="visible"/>
                                      </p:to>
                                    </p:set>
                                    <p:animEffect transition="in" filter="blinds(horizontal)">
                                      <p:cBhvr>
                                        <p:cTn id="17" dur="500"/>
                                        <p:tgtEl>
                                          <p:spTgt spid="216071">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216071">
                                            <p:txEl>
                                              <p:pRg st="4" end="4"/>
                                            </p:txEl>
                                          </p:spTgt>
                                        </p:tgtEl>
                                        <p:attrNameLst>
                                          <p:attrName>style.visibility</p:attrName>
                                        </p:attrNameLst>
                                      </p:cBhvr>
                                      <p:to>
                                        <p:strVal val="visible"/>
                                      </p:to>
                                    </p:set>
                                    <p:animEffect transition="in" filter="blinds(horizontal)">
                                      <p:cBhvr>
                                        <p:cTn id="20" dur="500"/>
                                        <p:tgtEl>
                                          <p:spTgt spid="216071">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216071">
                                            <p:txEl>
                                              <p:pRg st="5" end="5"/>
                                            </p:txEl>
                                          </p:spTgt>
                                        </p:tgtEl>
                                        <p:attrNameLst>
                                          <p:attrName>style.visibility</p:attrName>
                                        </p:attrNameLst>
                                      </p:cBhvr>
                                      <p:to>
                                        <p:strVal val="visible"/>
                                      </p:to>
                                    </p:set>
                                    <p:animEffect transition="in" filter="blinds(horizontal)">
                                      <p:cBhvr>
                                        <p:cTn id="23" dur="500"/>
                                        <p:tgtEl>
                                          <p:spTgt spid="216071">
                                            <p:txEl>
                                              <p:pRg st="5" end="5"/>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216071">
                                            <p:txEl>
                                              <p:pRg st="6" end="6"/>
                                            </p:txEl>
                                          </p:spTgt>
                                        </p:tgtEl>
                                        <p:attrNameLst>
                                          <p:attrName>style.visibility</p:attrName>
                                        </p:attrNameLst>
                                      </p:cBhvr>
                                      <p:to>
                                        <p:strVal val="visible"/>
                                      </p:to>
                                    </p:set>
                                    <p:animEffect transition="in" filter="blinds(horizontal)">
                                      <p:cBhvr>
                                        <p:cTn id="26" dur="500"/>
                                        <p:tgtEl>
                                          <p:spTgt spid="2160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a:xfrm>
            <a:off x="107950" y="1401763"/>
            <a:ext cx="8928100" cy="4906962"/>
          </a:xfrm>
        </p:spPr>
        <p:txBody>
          <a:bodyPr/>
          <a:lstStyle/>
          <a:p>
            <a:pPr marL="609600" indent="-609600">
              <a:lnSpc>
                <a:spcPct val="90000"/>
              </a:lnSpc>
              <a:buFontTx/>
              <a:buNone/>
            </a:pPr>
            <a:r>
              <a:rPr lang="en-US" altLang="zh-CN" sz="2800" smtClean="0"/>
              <a:t>     </a:t>
            </a:r>
            <a:r>
              <a:rPr lang="en-US" altLang="zh-CN" sz="2400" smtClean="0"/>
              <a:t>C</a:t>
            </a:r>
            <a:r>
              <a:rPr lang="zh-CN" altLang="en-US" sz="2400" smtClean="0"/>
              <a:t>语言中实数是以规范化指数的形式存放在存储单元中。</a:t>
            </a:r>
            <a:endParaRPr lang="en-US" altLang="zh-CN" sz="2400" smtClean="0"/>
          </a:p>
          <a:p>
            <a:pPr marL="609600" indent="-609600">
              <a:lnSpc>
                <a:spcPct val="90000"/>
              </a:lnSpc>
              <a:buFontTx/>
              <a:buNone/>
            </a:pPr>
            <a:r>
              <a:rPr lang="zh-CN" altLang="en-US" sz="2400" smtClean="0">
                <a:solidFill>
                  <a:srgbClr val="FF0000"/>
                </a:solidFill>
              </a:rPr>
              <a:t>      规范化的指数：小数点前的数字为</a:t>
            </a:r>
            <a:r>
              <a:rPr lang="en-US" altLang="zh-CN" sz="2400" smtClean="0">
                <a:solidFill>
                  <a:srgbClr val="FF0000"/>
                </a:solidFill>
              </a:rPr>
              <a:t>0</a:t>
            </a:r>
            <a:r>
              <a:rPr lang="zh-CN" altLang="en-US" sz="2400" smtClean="0">
                <a:solidFill>
                  <a:srgbClr val="FF0000"/>
                </a:solidFill>
              </a:rPr>
              <a:t>，小数点后第</a:t>
            </a:r>
            <a:r>
              <a:rPr lang="en-US" altLang="zh-CN" sz="2400" smtClean="0">
                <a:solidFill>
                  <a:srgbClr val="FF0000"/>
                </a:solidFill>
              </a:rPr>
              <a:t>1</a:t>
            </a:r>
            <a:r>
              <a:rPr lang="zh-CN" altLang="en-US" sz="2400" smtClean="0">
                <a:solidFill>
                  <a:srgbClr val="FF0000"/>
                </a:solidFill>
              </a:rPr>
              <a:t>位数字不为</a:t>
            </a:r>
            <a:r>
              <a:rPr lang="en-US" altLang="zh-CN" sz="2400" smtClean="0">
                <a:solidFill>
                  <a:srgbClr val="FF0000"/>
                </a:solidFill>
              </a:rPr>
              <a:t>0</a:t>
            </a:r>
            <a:r>
              <a:rPr lang="zh-CN" altLang="en-US" sz="2400" smtClean="0">
                <a:solidFill>
                  <a:srgbClr val="FF0000"/>
                </a:solidFill>
              </a:rPr>
              <a:t>的表示形式</a:t>
            </a:r>
            <a:endParaRPr lang="en-US" altLang="zh-CN" sz="2400" smtClean="0">
              <a:solidFill>
                <a:srgbClr val="FF0000"/>
              </a:solidFill>
            </a:endParaRPr>
          </a:p>
          <a:p>
            <a:pPr marL="609600" indent="-609600">
              <a:lnSpc>
                <a:spcPct val="90000"/>
              </a:lnSpc>
              <a:buFontTx/>
              <a:buNone/>
            </a:pPr>
            <a:r>
              <a:rPr lang="zh-CN" altLang="en-US" sz="2400" b="1" smtClean="0">
                <a:solidFill>
                  <a:srgbClr val="FF0000"/>
                </a:solidFill>
              </a:rPr>
              <a:t>         </a:t>
            </a:r>
            <a:r>
              <a:rPr lang="zh-CN" altLang="en-US" sz="2400" smtClean="0">
                <a:solidFill>
                  <a:srgbClr val="FF0000"/>
                </a:solidFill>
              </a:rPr>
              <a:t>例如：</a:t>
            </a:r>
            <a:r>
              <a:rPr lang="en-US" altLang="zh-CN" sz="2400" smtClean="0">
                <a:solidFill>
                  <a:srgbClr val="FF0000"/>
                </a:solidFill>
              </a:rPr>
              <a:t>3.14159</a:t>
            </a:r>
            <a:r>
              <a:rPr lang="zh-CN" altLang="en-US" sz="2400" smtClean="0">
                <a:solidFill>
                  <a:srgbClr val="FF0000"/>
                </a:solidFill>
              </a:rPr>
              <a:t>用规范指数记作：</a:t>
            </a:r>
            <a:r>
              <a:rPr lang="en-US" altLang="zh-CN" sz="2400" smtClean="0">
                <a:solidFill>
                  <a:srgbClr val="FF0000"/>
                </a:solidFill>
              </a:rPr>
              <a:t>0.314159e1</a:t>
            </a:r>
            <a:endParaRPr lang="zh-CN" altLang="en-US" sz="2400" smtClean="0">
              <a:solidFill>
                <a:srgbClr val="FF0000"/>
              </a:solidFill>
            </a:endParaRPr>
          </a:p>
          <a:p>
            <a:pPr marL="609600" indent="-609600">
              <a:lnSpc>
                <a:spcPct val="90000"/>
              </a:lnSpc>
              <a:buFontTx/>
              <a:buNone/>
            </a:pPr>
            <a:r>
              <a:rPr lang="zh-CN" altLang="en-US" sz="1800" b="1" smtClean="0"/>
              <a:t>     </a:t>
            </a:r>
            <a:endParaRPr lang="en-US" altLang="zh-CN" sz="1800" b="1" smtClean="0"/>
          </a:p>
          <a:p>
            <a:pPr marL="609600" indent="-609600">
              <a:lnSpc>
                <a:spcPct val="90000"/>
              </a:lnSpc>
              <a:buFontTx/>
              <a:buNone/>
            </a:pPr>
            <a:endParaRPr lang="zh-CN" altLang="en-US" sz="1800" b="1" smtClean="0"/>
          </a:p>
          <a:p>
            <a:pPr marL="609600" indent="-609600">
              <a:lnSpc>
                <a:spcPct val="90000"/>
              </a:lnSpc>
              <a:buFontTx/>
              <a:buNone/>
            </a:pPr>
            <a:endParaRPr lang="zh-CN" altLang="en-US" sz="1800" b="1" smtClean="0"/>
          </a:p>
          <a:p>
            <a:pPr marL="609600" indent="-609600">
              <a:lnSpc>
                <a:spcPct val="90000"/>
              </a:lnSpc>
              <a:buFontTx/>
              <a:buNone/>
            </a:pPr>
            <a:r>
              <a:rPr lang="zh-CN" altLang="en-US" sz="1800" b="1" smtClean="0"/>
              <a:t>                              </a:t>
            </a:r>
            <a:r>
              <a:rPr lang="en-US" altLang="zh-CN" sz="1800" b="1" smtClean="0"/>
              <a:t>+                            </a:t>
            </a:r>
            <a:r>
              <a:rPr lang="zh-CN" altLang="en-US" sz="1800" b="1" smtClean="0"/>
              <a:t>小数部分                                   指数</a:t>
            </a:r>
          </a:p>
          <a:p>
            <a:pPr marL="609600" indent="-609600">
              <a:lnSpc>
                <a:spcPct val="90000"/>
              </a:lnSpc>
            </a:pPr>
            <a:endParaRPr lang="en-US" altLang="zh-CN" sz="1800" b="1" smtClean="0"/>
          </a:p>
          <a:p>
            <a:pPr marL="609600" indent="-609600">
              <a:lnSpc>
                <a:spcPct val="90000"/>
              </a:lnSpc>
            </a:pPr>
            <a:r>
              <a:rPr lang="zh-CN" altLang="en-US" sz="2000" b="1" smtClean="0"/>
              <a:t>小数部分占的位（</a:t>
            </a:r>
            <a:r>
              <a:rPr lang="en-US" altLang="zh-CN" sz="2000" b="1" smtClean="0"/>
              <a:t>bit</a:t>
            </a:r>
            <a:r>
              <a:rPr lang="zh-CN" altLang="en-US" sz="2000" b="1" smtClean="0"/>
              <a:t>）数越多，数的有效数字越多，精度越高。</a:t>
            </a:r>
          </a:p>
          <a:p>
            <a:pPr marL="609600" indent="-609600">
              <a:lnSpc>
                <a:spcPct val="90000"/>
              </a:lnSpc>
            </a:pPr>
            <a:r>
              <a:rPr lang="zh-CN" altLang="en-US" sz="2000" b="1" smtClean="0"/>
              <a:t>指数部分占的位数越多，则能表示的数值范围越大。</a:t>
            </a:r>
          </a:p>
          <a:p>
            <a:pPr marL="609600" indent="-609600">
              <a:lnSpc>
                <a:spcPct val="90000"/>
              </a:lnSpc>
            </a:pPr>
            <a:endParaRPr lang="en-US" altLang="zh-CN" sz="1800" b="1" smtClean="0"/>
          </a:p>
        </p:txBody>
      </p:sp>
      <p:graphicFrame>
        <p:nvGraphicFramePr>
          <p:cNvPr id="26707" name="Group 83"/>
          <p:cNvGraphicFramePr>
            <a:graphicFrameLocks noGrp="1"/>
          </p:cNvGraphicFramePr>
          <p:nvPr/>
        </p:nvGraphicFramePr>
        <p:xfrm>
          <a:off x="2005013" y="3319463"/>
          <a:ext cx="6096000" cy="366712"/>
        </p:xfrm>
        <a:graphic>
          <a:graphicData uri="http://schemas.openxmlformats.org/drawingml/2006/table">
            <a:tbl>
              <a:tblPr/>
              <a:tblGrid>
                <a:gridCol w="381000"/>
                <a:gridCol w="4191000"/>
                <a:gridCol w="1524000"/>
              </a:tblGrid>
              <a:tr h="3667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CN" sz="1800" b="1" i="0" u="none" strike="noStrike" cap="none" normalizeH="0" baseline="0" smtClean="0">
                          <a:ln>
                            <a:noFill/>
                          </a:ln>
                          <a:solidFill>
                            <a:srgbClr val="CC0000"/>
                          </a:solidFill>
                          <a:effectLst/>
                          <a:latin typeface="Times New Roman" pitchFamily="18" charset="0"/>
                          <a:ea typeface="宋体" pitchFamily="2" charset="-122"/>
                        </a:rPr>
                        <a:t>0</a:t>
                      </a:r>
                    </a:p>
                  </a:txBody>
                  <a:tcPr marT="45839" marB="458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smtClean="0">
                          <a:ln>
                            <a:noFill/>
                          </a:ln>
                          <a:solidFill>
                            <a:schemeClr val="tx1"/>
                          </a:solidFill>
                          <a:effectLst/>
                          <a:latin typeface="Times New Roman" pitchFamily="18" charset="0"/>
                          <a:ea typeface="宋体" pitchFamily="2" charset="-122"/>
                        </a:rPr>
                        <a:t> .314159</a:t>
                      </a:r>
                    </a:p>
                  </a:txBody>
                  <a:tcPr marT="45839" marB="4583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0" u="none" strike="noStrike" cap="none" normalizeH="0" baseline="0" dirty="0" smtClean="0">
                          <a:ln>
                            <a:noFill/>
                          </a:ln>
                          <a:solidFill>
                            <a:schemeClr val="tx1"/>
                          </a:solidFill>
                          <a:effectLst/>
                          <a:latin typeface="Times New Roman" pitchFamily="18" charset="0"/>
                          <a:ea typeface="宋体" pitchFamily="2" charset="-122"/>
                        </a:rPr>
                        <a:t>1</a:t>
                      </a:r>
                    </a:p>
                  </a:txBody>
                  <a:tcPr marT="45839" marB="458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565" name="Text Box 77"/>
          <p:cNvSpPr txBox="1">
            <a:spLocks noChangeArrowheads="1"/>
          </p:cNvSpPr>
          <p:nvPr/>
        </p:nvSpPr>
        <p:spPr bwMode="auto">
          <a:xfrm>
            <a:off x="760413" y="3319463"/>
            <a:ext cx="1219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en-US" altLang="zh-CN" sz="2000" b="1"/>
              <a:t>3.14159</a:t>
            </a:r>
          </a:p>
        </p:txBody>
      </p:sp>
      <p:sp>
        <p:nvSpPr>
          <p:cNvPr id="23566" name="Rectangle 2"/>
          <p:cNvSpPr>
            <a:spLocks noGrp="1" noChangeArrowheads="1"/>
          </p:cNvSpPr>
          <p:nvPr>
            <p:ph type="title"/>
          </p:nvPr>
        </p:nvSpPr>
        <p:spPr>
          <a:xfrm>
            <a:off x="357188" y="434975"/>
            <a:ext cx="8429625" cy="831850"/>
          </a:xfrm>
        </p:spPr>
        <p:txBody>
          <a:bodyPr/>
          <a:lstStyle/>
          <a:p>
            <a:pPr eaLnBrk="1" hangingPunct="1"/>
            <a:r>
              <a:rPr lang="en-US" altLang="zh-CN" sz="4400" dirty="0" smtClean="0">
                <a:solidFill>
                  <a:srgbClr val="800000"/>
                </a:solidFill>
                <a:ea typeface="黑体" pitchFamily="2" charset="-122"/>
              </a:rPr>
              <a:t>2.4 </a:t>
            </a:r>
            <a:r>
              <a:rPr lang="zh-CN" altLang="en-US" sz="4400" dirty="0" smtClean="0">
                <a:solidFill>
                  <a:srgbClr val="800000"/>
                </a:solidFill>
                <a:ea typeface="黑体" pitchFamily="2" charset="-122"/>
              </a:rPr>
              <a:t>实</a:t>
            </a:r>
            <a:r>
              <a:rPr lang="zh-CN" altLang="zh-CN" sz="4400" dirty="0" smtClean="0">
                <a:solidFill>
                  <a:srgbClr val="800000"/>
                </a:solidFill>
                <a:ea typeface="黑体" pitchFamily="2" charset="-122"/>
              </a:rPr>
              <a:t>型数据</a:t>
            </a:r>
            <a:r>
              <a:rPr lang="zh-CN" altLang="en-US" sz="4400" dirty="0" smtClean="0">
                <a:solidFill>
                  <a:srgbClr val="800000"/>
                </a:solidFill>
                <a:ea typeface="黑体" pitchFamily="2" charset="-122"/>
              </a:rPr>
              <a:t>（浮点型）</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1"/>
          </p:nvPr>
        </p:nvSpPr>
        <p:spPr>
          <a:xfrm>
            <a:off x="438472" y="1474440"/>
            <a:ext cx="8382000" cy="4114800"/>
          </a:xfrm>
        </p:spPr>
        <p:txBody>
          <a:bodyPr/>
          <a:lstStyle/>
          <a:p>
            <a:pPr marL="609600" indent="-609600">
              <a:lnSpc>
                <a:spcPct val="90000"/>
              </a:lnSpc>
              <a:buFontTx/>
              <a:buNone/>
            </a:pPr>
            <a:r>
              <a:rPr lang="en-US" altLang="zh-CN" sz="2800" dirty="0" smtClean="0"/>
              <a:t>2. </a:t>
            </a:r>
            <a:r>
              <a:rPr lang="zh-CN" altLang="en-US" sz="2800" dirty="0" smtClean="0"/>
              <a:t>实型</a:t>
            </a:r>
            <a:r>
              <a:rPr lang="zh-CN" altLang="en-US" sz="2800" dirty="0" smtClean="0">
                <a:solidFill>
                  <a:srgbClr val="0000CC"/>
                </a:solidFill>
              </a:rPr>
              <a:t>常量</a:t>
            </a:r>
          </a:p>
          <a:p>
            <a:pPr marL="609600" indent="-609600">
              <a:lnSpc>
                <a:spcPct val="90000"/>
              </a:lnSpc>
            </a:pPr>
            <a:r>
              <a:rPr lang="zh-CN" altLang="en-US" sz="2400" dirty="0" smtClean="0"/>
              <a:t>十进制小数形式：</a:t>
            </a:r>
            <a:r>
              <a:rPr lang="en-US" altLang="zh-CN" sz="2400" dirty="0" smtClean="0"/>
              <a:t>.123</a:t>
            </a:r>
            <a:r>
              <a:rPr lang="zh-CN" altLang="en-US" sz="2400" dirty="0" smtClean="0"/>
              <a:t>，</a:t>
            </a:r>
            <a:r>
              <a:rPr lang="en-US" altLang="zh-CN" sz="2400" dirty="0" smtClean="0"/>
              <a:t>123. </a:t>
            </a:r>
            <a:r>
              <a:rPr lang="zh-CN" altLang="en-US" sz="2400" dirty="0" smtClean="0"/>
              <a:t>，</a:t>
            </a:r>
            <a:r>
              <a:rPr lang="en-US" altLang="zh-CN" sz="2400" dirty="0" smtClean="0"/>
              <a:t>123.0 </a:t>
            </a:r>
            <a:r>
              <a:rPr lang="zh-CN" altLang="en-US" sz="2400" dirty="0" smtClean="0"/>
              <a:t>，</a:t>
            </a:r>
            <a:r>
              <a:rPr lang="en-US" altLang="zh-CN" sz="2400" dirty="0" smtClean="0"/>
              <a:t>0.0 </a:t>
            </a:r>
            <a:r>
              <a:rPr lang="zh-CN" altLang="en-US" sz="2400" dirty="0" smtClean="0"/>
              <a:t>（必须带有小数点）</a:t>
            </a:r>
          </a:p>
          <a:p>
            <a:pPr marL="609600" indent="-609600">
              <a:lnSpc>
                <a:spcPct val="90000"/>
              </a:lnSpc>
            </a:pPr>
            <a:r>
              <a:rPr lang="zh-CN" altLang="en-US" sz="2400" dirty="0" smtClean="0"/>
              <a:t>指数形式：</a:t>
            </a:r>
            <a:r>
              <a:rPr lang="en-US" altLang="zh-CN" sz="2400" dirty="0" smtClean="0"/>
              <a:t>123e3</a:t>
            </a:r>
            <a:r>
              <a:rPr lang="zh-CN" altLang="en-US" sz="2400" dirty="0" smtClean="0"/>
              <a:t>或</a:t>
            </a:r>
            <a:r>
              <a:rPr lang="en-US" altLang="zh-CN" sz="2400" dirty="0" smtClean="0"/>
              <a:t>123E3 </a:t>
            </a:r>
            <a:r>
              <a:rPr lang="zh-CN" altLang="en-US" sz="2400" dirty="0" smtClean="0"/>
              <a:t>（</a:t>
            </a:r>
            <a:r>
              <a:rPr lang="en-US" altLang="zh-CN" sz="2400" dirty="0" smtClean="0"/>
              <a:t>E</a:t>
            </a:r>
            <a:r>
              <a:rPr lang="zh-CN" altLang="en-US" sz="2400" dirty="0" smtClean="0"/>
              <a:t>前必须有数；</a:t>
            </a:r>
            <a:r>
              <a:rPr lang="en-US" altLang="zh-CN" sz="2400" dirty="0" smtClean="0"/>
              <a:t>E</a:t>
            </a:r>
            <a:r>
              <a:rPr lang="zh-CN" altLang="en-US" sz="2400" dirty="0" smtClean="0"/>
              <a:t>后须为整数，可正可负）</a:t>
            </a:r>
          </a:p>
          <a:p>
            <a:pPr marL="609600" indent="-609600">
              <a:lnSpc>
                <a:spcPct val="90000"/>
              </a:lnSpc>
              <a:buFontTx/>
              <a:buNone/>
            </a:pPr>
            <a:r>
              <a:rPr lang="zh-CN" altLang="en-US" sz="2400" dirty="0" smtClean="0"/>
              <a:t>               </a:t>
            </a:r>
            <a:r>
              <a:rPr lang="en-US" altLang="zh-CN" sz="2400" dirty="0" smtClean="0"/>
              <a:t>1.234e3</a:t>
            </a:r>
            <a:r>
              <a:rPr lang="zh-CN" altLang="en-US" sz="2400" dirty="0" smtClean="0"/>
              <a:t>代表</a:t>
            </a:r>
            <a:r>
              <a:rPr lang="en-US" altLang="zh-CN" sz="2400" dirty="0" smtClean="0"/>
              <a:t>1.234×10</a:t>
            </a:r>
            <a:r>
              <a:rPr lang="en-US" altLang="zh-CN" sz="2400" baseline="30000" dirty="0" smtClean="0"/>
              <a:t>3 </a:t>
            </a:r>
            <a:r>
              <a:rPr lang="zh-CN" altLang="en-US" sz="2400" dirty="0" smtClean="0"/>
              <a:t>；</a:t>
            </a:r>
            <a:endParaRPr lang="en-US" altLang="zh-CN" sz="2400" dirty="0" smtClean="0"/>
          </a:p>
          <a:p>
            <a:pPr marL="609600" indent="-609600">
              <a:lnSpc>
                <a:spcPct val="90000"/>
              </a:lnSpc>
              <a:buFontTx/>
              <a:buNone/>
            </a:pPr>
            <a:r>
              <a:rPr lang="en-US" altLang="zh-CN" sz="2400" dirty="0" smtClean="0"/>
              <a:t>               e3</a:t>
            </a:r>
            <a:r>
              <a:rPr lang="zh-CN" altLang="en-US" sz="2400" dirty="0" smtClean="0"/>
              <a:t>，</a:t>
            </a:r>
            <a:r>
              <a:rPr lang="en-US" altLang="zh-CN" sz="2400" dirty="0" smtClean="0"/>
              <a:t>1e2.3</a:t>
            </a:r>
            <a:r>
              <a:rPr lang="zh-CN" altLang="en-US" sz="2400" dirty="0" smtClean="0"/>
              <a:t>，</a:t>
            </a:r>
            <a:r>
              <a:rPr lang="en-US" altLang="zh-CN" sz="2400" dirty="0" smtClean="0"/>
              <a:t>.e3</a:t>
            </a:r>
            <a:r>
              <a:rPr lang="zh-CN" altLang="en-US" sz="2400" dirty="0" smtClean="0"/>
              <a:t>，</a:t>
            </a:r>
            <a:r>
              <a:rPr lang="en-US" altLang="zh-CN" sz="2400" dirty="0" smtClean="0"/>
              <a:t>e</a:t>
            </a:r>
            <a:r>
              <a:rPr lang="zh-CN" altLang="en-US" sz="2400" dirty="0" smtClean="0"/>
              <a:t>不合法。</a:t>
            </a:r>
            <a:endParaRPr lang="zh-CN" altLang="en-US" sz="2400" baseline="30000" dirty="0" smtClean="0"/>
          </a:p>
          <a:p>
            <a:pPr marL="609600" indent="-609600">
              <a:lnSpc>
                <a:spcPct val="90000"/>
              </a:lnSpc>
              <a:buFontTx/>
              <a:buNone/>
            </a:pPr>
            <a:r>
              <a:rPr lang="zh-CN" altLang="en-US" sz="2400" b="1" dirty="0" smtClean="0">
                <a:solidFill>
                  <a:srgbClr val="FF9900"/>
                </a:solidFill>
              </a:rPr>
              <a:t>      </a:t>
            </a:r>
            <a:endParaRPr lang="en-US" altLang="zh-CN" sz="1800" b="1" dirty="0" smtClean="0"/>
          </a:p>
        </p:txBody>
      </p:sp>
      <p:sp>
        <p:nvSpPr>
          <p:cNvPr id="24579" name="Rectangle 2"/>
          <p:cNvSpPr>
            <a:spLocks noGrp="1" noChangeArrowheads="1"/>
          </p:cNvSpPr>
          <p:nvPr>
            <p:ph type="title"/>
          </p:nvPr>
        </p:nvSpPr>
        <p:spPr>
          <a:xfrm>
            <a:off x="357188" y="434975"/>
            <a:ext cx="8429625" cy="831850"/>
          </a:xfrm>
        </p:spPr>
        <p:txBody>
          <a:bodyPr/>
          <a:lstStyle/>
          <a:p>
            <a:pPr eaLnBrk="1" hangingPunct="1"/>
            <a:r>
              <a:rPr lang="en-US" altLang="zh-CN" sz="4400" dirty="0" smtClean="0">
                <a:solidFill>
                  <a:srgbClr val="800000"/>
                </a:solidFill>
                <a:ea typeface="黑体" pitchFamily="2" charset="-122"/>
              </a:rPr>
              <a:t>2.4 </a:t>
            </a:r>
            <a:r>
              <a:rPr lang="zh-CN" altLang="en-US" sz="4400" dirty="0" smtClean="0">
                <a:solidFill>
                  <a:srgbClr val="800000"/>
                </a:solidFill>
                <a:ea typeface="黑体" pitchFamily="2" charset="-122"/>
              </a:rPr>
              <a:t>实</a:t>
            </a:r>
            <a:r>
              <a:rPr lang="zh-CN" altLang="zh-CN" sz="4400" dirty="0" smtClean="0">
                <a:solidFill>
                  <a:srgbClr val="800000"/>
                </a:solidFill>
                <a:ea typeface="黑体" pitchFamily="2" charset="-122"/>
              </a:rPr>
              <a:t>型数据</a:t>
            </a:r>
            <a:r>
              <a:rPr lang="zh-CN" altLang="en-US" sz="4400" dirty="0" smtClean="0">
                <a:solidFill>
                  <a:srgbClr val="800000"/>
                </a:solidFill>
                <a:ea typeface="黑体" pitchFamily="2" charset="-122"/>
              </a:rPr>
              <a:t>（浮点型）</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a:xfrm>
            <a:off x="727075" y="1690688"/>
            <a:ext cx="8382000" cy="4114800"/>
          </a:xfrm>
        </p:spPr>
        <p:txBody>
          <a:bodyPr/>
          <a:lstStyle/>
          <a:p>
            <a:pPr marL="609600" indent="-609600">
              <a:lnSpc>
                <a:spcPct val="90000"/>
              </a:lnSpc>
              <a:buFontTx/>
              <a:buNone/>
            </a:pPr>
            <a:r>
              <a:rPr lang="en-US" altLang="zh-CN" sz="2800" smtClean="0"/>
              <a:t>3. </a:t>
            </a:r>
            <a:r>
              <a:rPr lang="zh-CN" altLang="en-US" sz="2800" smtClean="0"/>
              <a:t>实型</a:t>
            </a:r>
            <a:r>
              <a:rPr lang="zh-CN" altLang="en-US" sz="2800" smtClean="0">
                <a:solidFill>
                  <a:schemeClr val="accent1"/>
                </a:solidFill>
              </a:rPr>
              <a:t>变量</a:t>
            </a:r>
          </a:p>
          <a:p>
            <a:pPr marL="609600" indent="-609600">
              <a:lnSpc>
                <a:spcPct val="90000"/>
              </a:lnSpc>
            </a:pPr>
            <a:r>
              <a:rPr lang="zh-CN" altLang="en-US" sz="2800" smtClean="0"/>
              <a:t>实型变量定义的格式与整型相同。例如：</a:t>
            </a:r>
            <a:endParaRPr lang="en-US" altLang="zh-CN" sz="2800" smtClean="0"/>
          </a:p>
          <a:p>
            <a:pPr marL="1009650" lvl="1" indent="-609600">
              <a:lnSpc>
                <a:spcPct val="90000"/>
              </a:lnSpc>
            </a:pPr>
            <a:r>
              <a:rPr lang="en-US" altLang="zh-CN" smtClean="0"/>
              <a:t>float a,f;             //a,f</a:t>
            </a:r>
            <a:r>
              <a:rPr lang="zh-CN" altLang="en-US" smtClean="0"/>
              <a:t>被定义为单精度实型</a:t>
            </a:r>
            <a:endParaRPr lang="en-US" altLang="zh-CN" smtClean="0"/>
          </a:p>
          <a:p>
            <a:pPr marL="1009650" lvl="1" indent="-609600">
              <a:lnSpc>
                <a:spcPct val="90000"/>
              </a:lnSpc>
            </a:pPr>
            <a:r>
              <a:rPr lang="en-US" altLang="zh-CN" smtClean="0"/>
              <a:t>double b;           //b</a:t>
            </a:r>
            <a:r>
              <a:rPr lang="zh-CN" altLang="en-US" smtClean="0"/>
              <a:t>被定义为双精度实型</a:t>
            </a:r>
            <a:endParaRPr lang="en-US" altLang="zh-CN" smtClean="0"/>
          </a:p>
          <a:p>
            <a:pPr marL="1009650" lvl="1" indent="-609600">
              <a:lnSpc>
                <a:spcPct val="90000"/>
              </a:lnSpc>
            </a:pPr>
            <a:endParaRPr lang="zh-CN" altLang="en-US" smtClean="0"/>
          </a:p>
          <a:p>
            <a:pPr marL="609600" indent="-609600">
              <a:lnSpc>
                <a:spcPct val="90000"/>
              </a:lnSpc>
            </a:pPr>
            <a:r>
              <a:rPr lang="en-US" altLang="zh-CN" sz="2800" smtClean="0"/>
              <a:t> </a:t>
            </a:r>
            <a:r>
              <a:rPr lang="zh-CN" altLang="en-US" sz="2800" smtClean="0"/>
              <a:t>要注意实型变量的有效数字位数和舍入误差</a:t>
            </a:r>
            <a:endParaRPr lang="en-US" altLang="zh-CN" sz="2800" smtClean="0"/>
          </a:p>
          <a:p>
            <a:pPr marL="609600" indent="-609600">
              <a:lnSpc>
                <a:spcPct val="90000"/>
              </a:lnSpc>
              <a:buFontTx/>
              <a:buNone/>
            </a:pPr>
            <a:r>
              <a:rPr lang="zh-CN" altLang="en-US" sz="2400" b="1" smtClean="0">
                <a:solidFill>
                  <a:srgbClr val="FF9900"/>
                </a:solidFill>
              </a:rPr>
              <a:t>      </a:t>
            </a:r>
            <a:endParaRPr lang="en-US" altLang="zh-CN" sz="1800" b="1" smtClean="0"/>
          </a:p>
        </p:txBody>
      </p:sp>
      <p:sp>
        <p:nvSpPr>
          <p:cNvPr id="25603" name="Rectangle 2"/>
          <p:cNvSpPr>
            <a:spLocks noGrp="1" noChangeArrowheads="1"/>
          </p:cNvSpPr>
          <p:nvPr>
            <p:ph type="title"/>
          </p:nvPr>
        </p:nvSpPr>
        <p:spPr>
          <a:xfrm>
            <a:off x="357188" y="434975"/>
            <a:ext cx="8429625" cy="831850"/>
          </a:xfrm>
        </p:spPr>
        <p:txBody>
          <a:bodyPr/>
          <a:lstStyle/>
          <a:p>
            <a:pPr eaLnBrk="1" hangingPunct="1"/>
            <a:r>
              <a:rPr lang="en-US" altLang="zh-CN" sz="4400" dirty="0" smtClean="0">
                <a:solidFill>
                  <a:srgbClr val="800000"/>
                </a:solidFill>
                <a:ea typeface="黑体" pitchFamily="2" charset="-122"/>
              </a:rPr>
              <a:t>2.4 </a:t>
            </a:r>
            <a:r>
              <a:rPr lang="zh-CN" altLang="en-US" sz="4400" dirty="0" smtClean="0">
                <a:solidFill>
                  <a:srgbClr val="800000"/>
                </a:solidFill>
                <a:ea typeface="黑体" pitchFamily="2" charset="-122"/>
              </a:rPr>
              <a:t>实</a:t>
            </a:r>
            <a:r>
              <a:rPr lang="zh-CN" altLang="zh-CN" sz="4400" dirty="0" smtClean="0">
                <a:solidFill>
                  <a:srgbClr val="800000"/>
                </a:solidFill>
                <a:ea typeface="黑体" pitchFamily="2" charset="-122"/>
              </a:rPr>
              <a:t>型数据</a:t>
            </a:r>
            <a:r>
              <a:rPr lang="zh-CN" altLang="en-US" sz="4400" dirty="0" smtClean="0">
                <a:solidFill>
                  <a:srgbClr val="800000"/>
                </a:solidFill>
                <a:ea typeface="黑体" pitchFamily="2" charset="-122"/>
              </a:rPr>
              <a:t>（浮点型）</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71" name="Rectangle 7"/>
          <p:cNvSpPr>
            <a:spLocks noGrp="1" noChangeArrowheads="1"/>
          </p:cNvSpPr>
          <p:nvPr>
            <p:ph type="body" sz="half" idx="4294967295"/>
          </p:nvPr>
        </p:nvSpPr>
        <p:spPr>
          <a:xfrm>
            <a:off x="571500" y="566738"/>
            <a:ext cx="8215313" cy="4375150"/>
          </a:xfrm>
        </p:spPr>
        <p:txBody>
          <a:bodyPr/>
          <a:lstStyle/>
          <a:p>
            <a:r>
              <a:rPr lang="zh-CN" altLang="zh-CN" smtClean="0"/>
              <a:t>实型数据的舍入误差</a:t>
            </a:r>
            <a:endParaRPr lang="zh-CN" altLang="en-US" smtClean="0"/>
          </a:p>
          <a:p>
            <a:pPr lvl="1"/>
            <a:r>
              <a:rPr lang="zh-CN" altLang="zh-CN" smtClean="0"/>
              <a:t>实型变量是由有限的存储单元组成的</a:t>
            </a:r>
            <a:endParaRPr lang="zh-CN" altLang="en-US" smtClean="0"/>
          </a:p>
          <a:p>
            <a:pPr lvl="1"/>
            <a:r>
              <a:rPr lang="zh-CN" altLang="zh-CN" smtClean="0"/>
              <a:t>能提供的有效数字总是有限的</a:t>
            </a:r>
            <a:endParaRPr lang="zh-CN" altLang="en-US" smtClean="0"/>
          </a:p>
          <a:p>
            <a:pPr lvl="1"/>
            <a:r>
              <a:rPr lang="zh-CN" altLang="zh-CN" smtClean="0"/>
              <a:t>在有效位以外的数字将被舍去</a:t>
            </a:r>
            <a:endParaRPr lang="zh-CN" altLang="en-US" smtClean="0"/>
          </a:p>
          <a:p>
            <a:pPr lvl="1"/>
            <a:r>
              <a:rPr lang="zh-CN" altLang="zh-CN" smtClean="0"/>
              <a:t>会产生一些误差</a:t>
            </a:r>
            <a:endParaRPr lang="zh-CN" altLang="en-US" smtClean="0"/>
          </a:p>
          <a:p>
            <a:pPr lvl="1"/>
            <a:r>
              <a:rPr lang="zh-CN" altLang="en-US" smtClean="0"/>
              <a:t>避免将一个很大的数和一个很小的数直接相加或相减</a:t>
            </a:r>
            <a:endParaRPr lang="zh-CN" altLang="zh-CN" smtClean="0"/>
          </a:p>
        </p:txBody>
      </p:sp>
      <p:sp>
        <p:nvSpPr>
          <p:cNvPr id="2662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zh-CN"/>
          </a:p>
        </p:txBody>
      </p:sp>
      <p:pic>
        <p:nvPicPr>
          <p:cNvPr id="26628"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Rectangle 6"/>
          <p:cNvSpPr>
            <a:spLocks noChangeArrowheads="1"/>
          </p:cNvSpPr>
          <p:nvPr/>
        </p:nvSpPr>
        <p:spPr bwMode="gray">
          <a:xfrm>
            <a:off x="2808288" y="3789363"/>
            <a:ext cx="4572000" cy="25304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defRPr/>
            </a:pPr>
            <a:r>
              <a:rPr lang="en-US" altLang="zh-CN" sz="2000" dirty="0" smtClean="0"/>
              <a:t>#include &lt;</a:t>
            </a:r>
            <a:r>
              <a:rPr lang="en-US" altLang="zh-CN" sz="2000" dirty="0" err="1" smtClean="0"/>
              <a:t>stdio.h</a:t>
            </a:r>
            <a:r>
              <a:rPr lang="en-US" altLang="zh-CN" sz="2000" dirty="0" smtClean="0"/>
              <a:t>&gt; </a:t>
            </a:r>
          </a:p>
          <a:p>
            <a:pPr>
              <a:defRPr/>
            </a:pPr>
            <a:r>
              <a:rPr lang="en-US" altLang="zh-CN" sz="2000" dirty="0" smtClean="0"/>
              <a:t>void main()</a:t>
            </a:r>
          </a:p>
          <a:p>
            <a:pPr>
              <a:defRPr/>
            </a:pPr>
            <a:r>
              <a:rPr lang="en-US" altLang="zh-CN" sz="2000" dirty="0" smtClean="0"/>
              <a:t>{ </a:t>
            </a:r>
          </a:p>
          <a:p>
            <a:pPr>
              <a:defRPr/>
            </a:pPr>
            <a:r>
              <a:rPr lang="en-US" altLang="zh-CN" sz="2000" dirty="0" smtClean="0"/>
              <a:t>	float </a:t>
            </a:r>
            <a:r>
              <a:rPr lang="en-US" altLang="zh-CN" sz="2000" dirty="0" err="1" smtClean="0"/>
              <a:t>a,b</a:t>
            </a:r>
            <a:r>
              <a:rPr lang="en-US" altLang="zh-CN" sz="2000" dirty="0" smtClean="0"/>
              <a:t>;</a:t>
            </a:r>
          </a:p>
          <a:p>
            <a:pPr>
              <a:defRPr/>
            </a:pPr>
            <a:r>
              <a:rPr lang="en-US" altLang="zh-CN" sz="2000" dirty="0" smtClean="0"/>
              <a:t>	a=123456.789e5;</a:t>
            </a:r>
          </a:p>
          <a:p>
            <a:pPr>
              <a:defRPr/>
            </a:pPr>
            <a:r>
              <a:rPr lang="en-US" altLang="zh-CN" sz="2000" dirty="0" smtClean="0"/>
              <a:t>	b=a+0.00000001;</a:t>
            </a:r>
          </a:p>
          <a:p>
            <a:pPr>
              <a:defRPr/>
            </a:pPr>
            <a:r>
              <a:rPr lang="en-US" altLang="zh-CN" sz="2000" dirty="0" smtClean="0"/>
              <a:t>	</a:t>
            </a:r>
            <a:r>
              <a:rPr lang="en-US" altLang="zh-CN" sz="2000" dirty="0" err="1" smtClean="0"/>
              <a:t>printf</a:t>
            </a:r>
            <a:r>
              <a:rPr lang="en-US" altLang="zh-CN" sz="2000" dirty="0" smtClean="0"/>
              <a:t>("a=%f\</a:t>
            </a:r>
            <a:r>
              <a:rPr lang="en-US" altLang="zh-CN" sz="2000" dirty="0" err="1" smtClean="0"/>
              <a:t>nb</a:t>
            </a:r>
            <a:r>
              <a:rPr lang="en-US" altLang="zh-CN" sz="2000" dirty="0" smtClean="0"/>
              <a:t>=%f\n",</a:t>
            </a:r>
            <a:r>
              <a:rPr lang="en-US" altLang="zh-CN" sz="2000" dirty="0" err="1" smtClean="0"/>
              <a:t>a,b</a:t>
            </a:r>
            <a:r>
              <a:rPr lang="en-US" altLang="zh-CN" sz="2000" dirty="0" smtClean="0"/>
              <a:t>);</a:t>
            </a:r>
          </a:p>
          <a:p>
            <a:pPr>
              <a:defRPr/>
            </a:pPr>
            <a:r>
              <a:rPr lang="en-US" altLang="zh-CN" sz="2000" dirty="0" smtClean="0"/>
              <a:t>}</a:t>
            </a:r>
            <a:endParaRPr lang="zh-CN" altLang="en-US" sz="2000" dirty="0"/>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16071">
                                            <p:txEl>
                                              <p:pRg st="0" end="0"/>
                                            </p:txEl>
                                          </p:spTgt>
                                        </p:tgtEl>
                                        <p:attrNameLst>
                                          <p:attrName>style.visibility</p:attrName>
                                        </p:attrNameLst>
                                      </p:cBhvr>
                                      <p:to>
                                        <p:strVal val="visible"/>
                                      </p:to>
                                    </p:set>
                                    <p:animEffect transition="in" filter="blinds(horizontal)">
                                      <p:cBhvr>
                                        <p:cTn id="7" dur="500"/>
                                        <p:tgtEl>
                                          <p:spTgt spid="2160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16071">
                                            <p:txEl>
                                              <p:pRg st="1" end="1"/>
                                            </p:txEl>
                                          </p:spTgt>
                                        </p:tgtEl>
                                        <p:attrNameLst>
                                          <p:attrName>style.visibility</p:attrName>
                                        </p:attrNameLst>
                                      </p:cBhvr>
                                      <p:to>
                                        <p:strVal val="visible"/>
                                      </p:to>
                                    </p:set>
                                    <p:animEffect transition="in" filter="blinds(horizontal)">
                                      <p:cBhvr>
                                        <p:cTn id="12" dur="500"/>
                                        <p:tgtEl>
                                          <p:spTgt spid="216071">
                                            <p:txEl>
                                              <p:pRg st="1" end="1"/>
                                            </p:txEl>
                                          </p:spTgt>
                                        </p:tgtEl>
                                      </p:cBhvr>
                                    </p:animEffect>
                                  </p:childTnLst>
                                </p:cTn>
                              </p:par>
                            </p:childTnLst>
                          </p:cTn>
                        </p:par>
                        <p:par>
                          <p:cTn id="13" fill="hold" nodeType="afterGroup">
                            <p:stCondLst>
                              <p:cond delay="500"/>
                            </p:stCondLst>
                            <p:childTnLst>
                              <p:par>
                                <p:cTn id="14" presetID="3" presetClass="entr" presetSubtype="10" fill="hold" nodeType="afterEffect">
                                  <p:stCondLst>
                                    <p:cond delay="0"/>
                                  </p:stCondLst>
                                  <p:childTnLst>
                                    <p:set>
                                      <p:cBhvr>
                                        <p:cTn id="15" dur="1" fill="hold">
                                          <p:stCondLst>
                                            <p:cond delay="0"/>
                                          </p:stCondLst>
                                        </p:cTn>
                                        <p:tgtEl>
                                          <p:spTgt spid="216071">
                                            <p:txEl>
                                              <p:pRg st="2" end="2"/>
                                            </p:txEl>
                                          </p:spTgt>
                                        </p:tgtEl>
                                        <p:attrNameLst>
                                          <p:attrName>style.visibility</p:attrName>
                                        </p:attrNameLst>
                                      </p:cBhvr>
                                      <p:to>
                                        <p:strVal val="visible"/>
                                      </p:to>
                                    </p:set>
                                    <p:animEffect transition="in" filter="blinds(horizontal)">
                                      <p:cBhvr>
                                        <p:cTn id="16" dur="500"/>
                                        <p:tgtEl>
                                          <p:spTgt spid="216071">
                                            <p:txEl>
                                              <p:pRg st="2" end="2"/>
                                            </p:txEl>
                                          </p:spTgt>
                                        </p:tgtEl>
                                      </p:cBhvr>
                                    </p:animEffect>
                                  </p:childTnLst>
                                </p:cTn>
                              </p:par>
                            </p:childTnLst>
                          </p:cTn>
                        </p:par>
                        <p:par>
                          <p:cTn id="17" fill="hold" nodeType="afterGroup">
                            <p:stCondLst>
                              <p:cond delay="1000"/>
                            </p:stCondLst>
                            <p:childTnLst>
                              <p:par>
                                <p:cTn id="18" presetID="3" presetClass="entr" presetSubtype="10" fill="hold" nodeType="afterEffect">
                                  <p:stCondLst>
                                    <p:cond delay="0"/>
                                  </p:stCondLst>
                                  <p:childTnLst>
                                    <p:set>
                                      <p:cBhvr>
                                        <p:cTn id="19" dur="1" fill="hold">
                                          <p:stCondLst>
                                            <p:cond delay="0"/>
                                          </p:stCondLst>
                                        </p:cTn>
                                        <p:tgtEl>
                                          <p:spTgt spid="216071">
                                            <p:txEl>
                                              <p:pRg st="3" end="3"/>
                                            </p:txEl>
                                          </p:spTgt>
                                        </p:tgtEl>
                                        <p:attrNameLst>
                                          <p:attrName>style.visibility</p:attrName>
                                        </p:attrNameLst>
                                      </p:cBhvr>
                                      <p:to>
                                        <p:strVal val="visible"/>
                                      </p:to>
                                    </p:set>
                                    <p:animEffect transition="in" filter="blinds(horizontal)">
                                      <p:cBhvr>
                                        <p:cTn id="20" dur="500"/>
                                        <p:tgtEl>
                                          <p:spTgt spid="216071">
                                            <p:txEl>
                                              <p:pRg st="3" end="3"/>
                                            </p:txEl>
                                          </p:spTgt>
                                        </p:tgtEl>
                                      </p:cBhvr>
                                    </p:animEffect>
                                  </p:childTnLst>
                                </p:cTn>
                              </p:par>
                            </p:childTnLst>
                          </p:cTn>
                        </p:par>
                        <p:par>
                          <p:cTn id="21" fill="hold" nodeType="afterGroup">
                            <p:stCondLst>
                              <p:cond delay="1500"/>
                            </p:stCondLst>
                            <p:childTnLst>
                              <p:par>
                                <p:cTn id="22" presetID="3" presetClass="entr" presetSubtype="10" fill="hold" nodeType="afterEffect">
                                  <p:stCondLst>
                                    <p:cond delay="0"/>
                                  </p:stCondLst>
                                  <p:childTnLst>
                                    <p:set>
                                      <p:cBhvr>
                                        <p:cTn id="23" dur="1" fill="hold">
                                          <p:stCondLst>
                                            <p:cond delay="0"/>
                                          </p:stCondLst>
                                        </p:cTn>
                                        <p:tgtEl>
                                          <p:spTgt spid="216071">
                                            <p:txEl>
                                              <p:pRg st="4" end="4"/>
                                            </p:txEl>
                                          </p:spTgt>
                                        </p:tgtEl>
                                        <p:attrNameLst>
                                          <p:attrName>style.visibility</p:attrName>
                                        </p:attrNameLst>
                                      </p:cBhvr>
                                      <p:to>
                                        <p:strVal val="visible"/>
                                      </p:to>
                                    </p:set>
                                    <p:animEffect transition="in" filter="blinds(horizontal)">
                                      <p:cBhvr>
                                        <p:cTn id="24" dur="500"/>
                                        <p:tgtEl>
                                          <p:spTgt spid="216071">
                                            <p:txEl>
                                              <p:pRg st="4" end="4"/>
                                            </p:txEl>
                                          </p:spTgt>
                                        </p:tgtEl>
                                      </p:cBhvr>
                                    </p:animEffect>
                                  </p:childTnLst>
                                </p:cTn>
                              </p:par>
                            </p:childTnLst>
                          </p:cTn>
                        </p:par>
                        <p:par>
                          <p:cTn id="25" fill="hold" nodeType="afterGroup">
                            <p:stCondLst>
                              <p:cond delay="2000"/>
                            </p:stCondLst>
                            <p:childTnLst>
                              <p:par>
                                <p:cTn id="26" presetID="3" presetClass="entr" presetSubtype="10" fill="hold" nodeType="afterEffect">
                                  <p:stCondLst>
                                    <p:cond delay="0"/>
                                  </p:stCondLst>
                                  <p:childTnLst>
                                    <p:set>
                                      <p:cBhvr>
                                        <p:cTn id="27" dur="1" fill="hold">
                                          <p:stCondLst>
                                            <p:cond delay="0"/>
                                          </p:stCondLst>
                                        </p:cTn>
                                        <p:tgtEl>
                                          <p:spTgt spid="216071">
                                            <p:txEl>
                                              <p:pRg st="5" end="5"/>
                                            </p:txEl>
                                          </p:spTgt>
                                        </p:tgtEl>
                                        <p:attrNameLst>
                                          <p:attrName>style.visibility</p:attrName>
                                        </p:attrNameLst>
                                      </p:cBhvr>
                                      <p:to>
                                        <p:strVal val="visible"/>
                                      </p:to>
                                    </p:set>
                                    <p:animEffect transition="in" filter="blinds(horizontal)">
                                      <p:cBhvr>
                                        <p:cTn id="28" dur="500"/>
                                        <p:tgtEl>
                                          <p:spTgt spid="2160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71" name="Rectangle 7"/>
          <p:cNvSpPr>
            <a:spLocks noGrp="1" noChangeArrowheads="1"/>
          </p:cNvSpPr>
          <p:nvPr>
            <p:ph type="body" sz="half" idx="4294967295"/>
          </p:nvPr>
        </p:nvSpPr>
        <p:spPr>
          <a:xfrm>
            <a:off x="539750" y="765175"/>
            <a:ext cx="8215313" cy="2071688"/>
          </a:xfrm>
        </p:spPr>
        <p:txBody>
          <a:bodyPr/>
          <a:lstStyle/>
          <a:p>
            <a:r>
              <a:rPr lang="zh-CN" altLang="zh-CN" smtClean="0"/>
              <a:t>实型数据的舍入误差</a:t>
            </a:r>
            <a:endParaRPr lang="zh-CN" altLang="en-US" smtClean="0"/>
          </a:p>
          <a:p>
            <a:pPr lvl="1">
              <a:buFontTx/>
              <a:buNone/>
            </a:pPr>
            <a:r>
              <a:rPr lang="zh-CN" altLang="zh-CN" smtClean="0"/>
              <a:t>例</a:t>
            </a:r>
            <a:r>
              <a:rPr lang="en-US" altLang="zh-CN" smtClean="0"/>
              <a:t> </a:t>
            </a:r>
            <a:r>
              <a:rPr lang="zh-CN" altLang="zh-CN" smtClean="0"/>
              <a:t>实型数据的舍入误差</a:t>
            </a:r>
          </a:p>
        </p:txBody>
      </p:sp>
      <p:sp>
        <p:nvSpPr>
          <p:cNvPr id="2765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zh-CN"/>
          </a:p>
        </p:txBody>
      </p:sp>
      <p:sp>
        <p:nvSpPr>
          <p:cNvPr id="8" name="Rectangle 7"/>
          <p:cNvSpPr txBox="1">
            <a:spLocks noChangeArrowheads="1"/>
          </p:cNvSpPr>
          <p:nvPr/>
        </p:nvSpPr>
        <p:spPr bwMode="auto">
          <a:xfrm>
            <a:off x="971550" y="1989138"/>
            <a:ext cx="5143500" cy="3143250"/>
          </a:xfrm>
          <a:prstGeom prst="rect">
            <a:avLst/>
          </a:prstGeom>
          <a:noFill/>
          <a:ln w="9525">
            <a:noFill/>
            <a:miter lim="800000"/>
            <a:headEnd/>
            <a:tailEnd/>
          </a:ln>
        </p:spPr>
        <p:txBody>
          <a:bodyPr/>
          <a:lstStyle/>
          <a:p>
            <a:pPr>
              <a:defRPr/>
            </a:pPr>
            <a:r>
              <a:rPr lang="en-US" altLang="zh-CN" sz="3200" b="1" dirty="0">
                <a:ea typeface="宋体" charset="-122"/>
              </a:rPr>
              <a:t>#include &lt;</a:t>
            </a:r>
            <a:r>
              <a:rPr lang="en-US" altLang="zh-CN" sz="3200" b="1" dirty="0" err="1">
                <a:ea typeface="宋体" charset="-122"/>
              </a:rPr>
              <a:t>stdio.h</a:t>
            </a:r>
            <a:r>
              <a:rPr lang="en-US" altLang="zh-CN" sz="3200" b="1" dirty="0">
                <a:ea typeface="宋体" charset="-122"/>
              </a:rPr>
              <a:t>&gt;</a:t>
            </a:r>
            <a:endParaRPr lang="zh-CN" altLang="zh-CN" sz="3200" b="1" dirty="0">
              <a:ea typeface="宋体" charset="-122"/>
            </a:endParaRPr>
          </a:p>
          <a:p>
            <a:pPr>
              <a:defRPr/>
            </a:pPr>
            <a:r>
              <a:rPr lang="en-US" altLang="zh-CN" sz="3200" b="1" dirty="0">
                <a:ea typeface="宋体" charset="-122"/>
              </a:rPr>
              <a:t>void main()</a:t>
            </a:r>
            <a:endParaRPr lang="zh-CN" altLang="zh-CN" sz="3200" b="1" dirty="0">
              <a:ea typeface="宋体" charset="-122"/>
            </a:endParaRPr>
          </a:p>
          <a:p>
            <a:pPr>
              <a:defRPr/>
            </a:pPr>
            <a:r>
              <a:rPr lang="pt-BR" altLang="zh-CN" sz="3200" b="1" dirty="0">
                <a:ea typeface="宋体" charset="-122"/>
              </a:rPr>
              <a:t>{ float a;</a:t>
            </a:r>
            <a:endParaRPr lang="zh-CN" altLang="zh-CN" sz="3200" b="1" dirty="0">
              <a:ea typeface="宋体" charset="-122"/>
            </a:endParaRPr>
          </a:p>
          <a:p>
            <a:pPr>
              <a:defRPr/>
            </a:pPr>
            <a:r>
              <a:rPr lang="pt-BR" altLang="zh-CN" sz="3200" b="1" dirty="0">
                <a:ea typeface="宋体" charset="-122"/>
              </a:rPr>
              <a:t>  a = </a:t>
            </a:r>
            <a:r>
              <a:rPr lang="pt-BR" altLang="zh-CN" sz="3200" b="1" dirty="0">
                <a:solidFill>
                  <a:srgbClr val="0000CC"/>
                </a:solidFill>
                <a:ea typeface="宋体" charset="-122"/>
              </a:rPr>
              <a:t>1234.141</a:t>
            </a:r>
            <a:r>
              <a:rPr lang="pt-BR" altLang="zh-CN" sz="3200" b="1" dirty="0">
                <a:ea typeface="宋体" charset="-122"/>
              </a:rPr>
              <a:t>5926;</a:t>
            </a:r>
            <a:endParaRPr lang="zh-CN" altLang="zh-CN" sz="3200" b="1" dirty="0">
              <a:ea typeface="宋体" charset="-122"/>
            </a:endParaRPr>
          </a:p>
          <a:p>
            <a:pPr>
              <a:defRPr/>
            </a:pPr>
            <a:r>
              <a:rPr lang="pt-BR" altLang="zh-CN" sz="3200" b="1" dirty="0">
                <a:ea typeface="宋体" charset="-122"/>
              </a:rPr>
              <a:t>  printf("a=%f\n",a);</a:t>
            </a:r>
            <a:endParaRPr lang="zh-CN" altLang="zh-CN" sz="3200" b="1" dirty="0">
              <a:ea typeface="宋体" charset="-122"/>
            </a:endParaRPr>
          </a:p>
          <a:p>
            <a:pPr>
              <a:defRPr/>
            </a:pPr>
            <a:r>
              <a:rPr lang="en-US" altLang="zh-CN" sz="3200" b="1" dirty="0">
                <a:ea typeface="宋体" charset="-122"/>
              </a:rPr>
              <a:t>}</a:t>
            </a:r>
            <a:endParaRPr lang="zh-CN" altLang="zh-CN" sz="2800" b="1" kern="0" dirty="0">
              <a:latin typeface="+mn-lt"/>
              <a:ea typeface="+mn-ea"/>
            </a:endParaRPr>
          </a:p>
        </p:txBody>
      </p:sp>
      <p:sp>
        <p:nvSpPr>
          <p:cNvPr id="9" name="Rectangle 7"/>
          <p:cNvSpPr txBox="1">
            <a:spLocks noChangeArrowheads="1"/>
          </p:cNvSpPr>
          <p:nvPr/>
        </p:nvSpPr>
        <p:spPr bwMode="auto">
          <a:xfrm>
            <a:off x="4757738" y="4658271"/>
            <a:ext cx="3357562" cy="642937"/>
          </a:xfrm>
          <a:prstGeom prst="rect">
            <a:avLst/>
          </a:prstGeom>
          <a:noFill/>
          <a:ln w="9525">
            <a:noFill/>
            <a:miter lim="800000"/>
            <a:headEnd/>
            <a:tailEnd/>
          </a:ln>
        </p:spPr>
        <p:txBody>
          <a:bodyPr/>
          <a:lstStyle/>
          <a:p>
            <a:pPr>
              <a:defRPr/>
            </a:pPr>
            <a:r>
              <a:rPr lang="en-US" altLang="zh-CN" sz="3200" b="1" dirty="0">
                <a:solidFill>
                  <a:srgbClr val="C00000"/>
                </a:solidFill>
                <a:ea typeface="宋体" charset="-122"/>
              </a:rPr>
              <a:t>a=</a:t>
            </a:r>
            <a:r>
              <a:rPr lang="en-US" altLang="zh-CN" sz="3200" b="1" dirty="0">
                <a:solidFill>
                  <a:srgbClr val="0000CC"/>
                </a:solidFill>
                <a:ea typeface="宋体" charset="-122"/>
              </a:rPr>
              <a:t>1234.141</a:t>
            </a:r>
            <a:r>
              <a:rPr lang="en-US" altLang="zh-CN" sz="3200" b="1" dirty="0">
                <a:solidFill>
                  <a:srgbClr val="00B050"/>
                </a:solidFill>
                <a:ea typeface="宋体" charset="-122"/>
              </a:rPr>
              <a:t>6</a:t>
            </a:r>
            <a:r>
              <a:rPr lang="en-US" altLang="zh-CN" sz="3200" b="1" dirty="0">
                <a:solidFill>
                  <a:srgbClr val="C00000"/>
                </a:solidFill>
                <a:ea typeface="宋体" charset="-122"/>
              </a:rPr>
              <a:t>02</a:t>
            </a:r>
            <a:endParaRPr lang="zh-CN" altLang="zh-CN" sz="2800" b="1" kern="0" dirty="0">
              <a:solidFill>
                <a:srgbClr val="C00000"/>
              </a:solidFill>
              <a:latin typeface="+mn-lt"/>
              <a:ea typeface="+mn-ea"/>
            </a:endParaRPr>
          </a:p>
        </p:txBody>
      </p:sp>
      <p:sp>
        <p:nvSpPr>
          <p:cNvPr id="10" name="圆角矩形标注 9"/>
          <p:cNvSpPr>
            <a:spLocks noChangeArrowheads="1"/>
          </p:cNvSpPr>
          <p:nvPr/>
        </p:nvSpPr>
        <p:spPr bwMode="auto">
          <a:xfrm>
            <a:off x="5543550" y="3801021"/>
            <a:ext cx="2143125" cy="571500"/>
          </a:xfrm>
          <a:prstGeom prst="wedgeRoundRectCallout">
            <a:avLst>
              <a:gd name="adj1" fmla="val -26532"/>
              <a:gd name="adj2" fmla="val 109755"/>
              <a:gd name="adj3" fmla="val 16667"/>
            </a:avLst>
          </a:prstGeom>
          <a:solidFill>
            <a:srgbClr val="FFFFCC"/>
          </a:solidFill>
          <a:ln w="9525" algn="ctr">
            <a:solidFill>
              <a:schemeClr val="tx1"/>
            </a:solidFill>
            <a:miter lim="800000"/>
            <a:headEnd/>
            <a:tailEnd/>
          </a:ln>
        </p:spPr>
        <p:txBody>
          <a:bodyPr wrap="none"/>
          <a:lstStyle/>
          <a:p>
            <a:pPr algn="ctr"/>
            <a:r>
              <a:rPr lang="en-US" altLang="zh-CN" sz="2800" b="1">
                <a:solidFill>
                  <a:srgbClr val="0000CC"/>
                </a:solidFill>
              </a:rPr>
              <a:t>7</a:t>
            </a:r>
            <a:r>
              <a:rPr lang="zh-CN" altLang="en-US" sz="2800" b="1">
                <a:solidFill>
                  <a:srgbClr val="0000CC"/>
                </a:solidFill>
              </a:rPr>
              <a:t>位有效位</a:t>
            </a:r>
            <a:endParaRPr lang="zh-CN" altLang="en-US">
              <a:solidFill>
                <a:srgbClr val="0000CC"/>
              </a:solidFill>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16071">
                                            <p:txEl>
                                              <p:pRg st="1" end="1"/>
                                            </p:txEl>
                                          </p:spTgt>
                                        </p:tgtEl>
                                        <p:attrNameLst>
                                          <p:attrName>style.visibility</p:attrName>
                                        </p:attrNameLst>
                                      </p:cBhvr>
                                      <p:to>
                                        <p:strVal val="visible"/>
                                      </p:to>
                                    </p:set>
                                    <p:animEffect transition="in" filter="blinds(horizontal)">
                                      <p:cBhvr>
                                        <p:cTn id="7" dur="500"/>
                                        <p:tgtEl>
                                          <p:spTgt spid="216071">
                                            <p:txEl>
                                              <p:pRg st="1" end="1"/>
                                            </p:txEl>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par>
                          <p:cTn id="17" fill="hold" nodeType="afterGroup">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706438"/>
            <a:ext cx="8893175" cy="769937"/>
          </a:xfrm>
        </p:spPr>
        <p:txBody>
          <a:bodyPr/>
          <a:lstStyle/>
          <a:p>
            <a:pPr eaLnBrk="1" hangingPunct="1"/>
            <a:r>
              <a:rPr lang="zh-CN" altLang="zh-CN" smtClean="0">
                <a:solidFill>
                  <a:srgbClr val="800000"/>
                </a:solidFill>
                <a:ea typeface="黑体" pitchFamily="2" charset="-122"/>
              </a:rPr>
              <a:t>实型数据的运算举例</a:t>
            </a:r>
            <a:endParaRPr lang="zh-CN" altLang="en-US" smtClean="0">
              <a:solidFill>
                <a:srgbClr val="800000"/>
              </a:solidFill>
              <a:ea typeface="黑体" pitchFamily="2" charset="-122"/>
            </a:endParaRPr>
          </a:p>
        </p:txBody>
      </p:sp>
      <p:sp>
        <p:nvSpPr>
          <p:cNvPr id="28675" name="Rectangle 7"/>
          <p:cNvSpPr>
            <a:spLocks noGrp="1" noChangeArrowheads="1"/>
          </p:cNvSpPr>
          <p:nvPr>
            <p:ph type="body" sz="half" idx="1"/>
          </p:nvPr>
        </p:nvSpPr>
        <p:spPr>
          <a:xfrm>
            <a:off x="642938" y="1785938"/>
            <a:ext cx="7715250" cy="2571750"/>
          </a:xfrm>
        </p:spPr>
        <p:txBody>
          <a:bodyPr/>
          <a:lstStyle/>
          <a:p>
            <a:pPr eaLnBrk="1" hangingPunct="1">
              <a:buFont typeface="Wingdings" pitchFamily="2" charset="2"/>
              <a:buNone/>
            </a:pPr>
            <a:r>
              <a:rPr lang="en-US" altLang="zh-CN" smtClean="0"/>
              <a:t>  </a:t>
            </a:r>
            <a:r>
              <a:rPr lang="zh-CN" altLang="zh-CN" sz="2800" smtClean="0"/>
              <a:t>例</a:t>
            </a:r>
            <a:r>
              <a:rPr lang="en-US" altLang="zh-CN" sz="2800" smtClean="0"/>
              <a:t> </a:t>
            </a:r>
            <a:r>
              <a:rPr lang="zh-CN" altLang="zh-CN" sz="2800" smtClean="0"/>
              <a:t>分期付款的计算。张先生为购房，向银行贷款，贷款额为</a:t>
            </a:r>
            <a:r>
              <a:rPr lang="en-US" altLang="zh-CN" sz="2800" smtClean="0"/>
              <a:t>D</a:t>
            </a:r>
            <a:r>
              <a:rPr lang="zh-CN" altLang="zh-CN" sz="2800" smtClean="0"/>
              <a:t>元，每月准备还</a:t>
            </a:r>
            <a:r>
              <a:rPr lang="en-US" altLang="zh-CN" sz="2800" smtClean="0"/>
              <a:t>P</a:t>
            </a:r>
            <a:r>
              <a:rPr lang="zh-CN" altLang="zh-CN" sz="2800" smtClean="0"/>
              <a:t>元，月利率为</a:t>
            </a:r>
            <a:r>
              <a:rPr lang="en-US" altLang="zh-CN" sz="2800" smtClean="0"/>
              <a:t>R</a:t>
            </a:r>
            <a:r>
              <a:rPr lang="zh-CN" altLang="zh-CN" sz="2800" smtClean="0"/>
              <a:t>，求需要多少个月才能还清。</a:t>
            </a:r>
            <a:endParaRPr lang="zh-CN" altLang="en-US" sz="2800" smtClean="0"/>
          </a:p>
        </p:txBody>
      </p:sp>
      <p:pic>
        <p:nvPicPr>
          <p:cNvPr id="28676" name="图片 6"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28678" name="Object 1"/>
          <p:cNvGraphicFramePr>
            <a:graphicFrameLocks noChangeAspect="1"/>
          </p:cNvGraphicFramePr>
          <p:nvPr/>
        </p:nvGraphicFramePr>
        <p:xfrm>
          <a:off x="2143125" y="3500438"/>
          <a:ext cx="4597400" cy="1143000"/>
        </p:xfrm>
        <a:graphic>
          <a:graphicData uri="http://schemas.openxmlformats.org/presentationml/2006/ole">
            <mc:AlternateContent xmlns:mc="http://schemas.openxmlformats.org/markup-compatibility/2006">
              <mc:Choice xmlns:v="urn:schemas-microsoft-com:vml" Requires="v">
                <p:oleObj spid="_x0000_s28692" name="公式" r:id="rId5" imgW="1689100" imgH="419100" progId="Equation.3">
                  <p:embed/>
                </p:oleObj>
              </mc:Choice>
              <mc:Fallback>
                <p:oleObj name="公式" r:id="rId5" imgW="1689100" imgH="41910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43125" y="3500438"/>
                        <a:ext cx="4597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9" name="TextBox 8"/>
          <p:cNvSpPr txBox="1">
            <a:spLocks noChangeArrowheads="1"/>
          </p:cNvSpPr>
          <p:nvPr/>
        </p:nvSpPr>
        <p:spPr bwMode="auto">
          <a:xfrm>
            <a:off x="1835150" y="4797425"/>
            <a:ext cx="49371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m</a:t>
            </a:r>
            <a:r>
              <a:rPr lang="zh-CN" altLang="zh-CN" sz="2800" b="1"/>
              <a:t>是还清贷款所需月数</a:t>
            </a:r>
            <a:endParaRPr lang="en-US" altLang="zh-CN" sz="2800" b="1"/>
          </a:p>
          <a:p>
            <a:pPr eaLnBrk="1" hangingPunct="1"/>
            <a:r>
              <a:rPr lang="en-US" altLang="zh-CN" sz="2800" b="1"/>
              <a:t>d=324500</a:t>
            </a:r>
            <a:r>
              <a:rPr lang="zh-CN" altLang="zh-CN" sz="2800" b="1"/>
              <a:t>，</a:t>
            </a:r>
            <a:r>
              <a:rPr lang="en-US" altLang="zh-CN" sz="2800" b="1"/>
              <a:t>p=3245</a:t>
            </a:r>
            <a:r>
              <a:rPr lang="zh-CN" altLang="zh-CN" sz="2800" b="1"/>
              <a:t>，</a:t>
            </a:r>
            <a:r>
              <a:rPr lang="en-US" altLang="zh-CN" sz="2800" b="1"/>
              <a:t>r=0.8%</a:t>
            </a:r>
            <a:endParaRPr lang="zh-CN" altLang="en-US" sz="2800" b="1"/>
          </a:p>
        </p:txBody>
      </p:sp>
    </p:spTree>
  </p:cSld>
  <p:clrMapOvr>
    <a:masterClrMapping/>
  </p:clrMapOvr>
  <p:transition>
    <p:checke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706438"/>
            <a:ext cx="8893175" cy="769937"/>
          </a:xfrm>
        </p:spPr>
        <p:txBody>
          <a:bodyPr/>
          <a:lstStyle/>
          <a:p>
            <a:pPr eaLnBrk="1" hangingPunct="1"/>
            <a:r>
              <a:rPr lang="zh-CN" altLang="zh-CN" smtClean="0">
                <a:solidFill>
                  <a:srgbClr val="800000"/>
                </a:solidFill>
                <a:ea typeface="黑体" pitchFamily="2" charset="-122"/>
              </a:rPr>
              <a:t>实型数据的运算举例</a:t>
            </a:r>
            <a:endParaRPr lang="zh-CN" altLang="en-US" smtClean="0">
              <a:solidFill>
                <a:srgbClr val="800000"/>
              </a:solidFill>
              <a:ea typeface="黑体" pitchFamily="2" charset="-122"/>
            </a:endParaRPr>
          </a:p>
        </p:txBody>
      </p:sp>
      <p:sp>
        <p:nvSpPr>
          <p:cNvPr id="29699" name="Rectangle 7"/>
          <p:cNvSpPr>
            <a:spLocks noGrp="1" noChangeArrowheads="1"/>
          </p:cNvSpPr>
          <p:nvPr>
            <p:ph type="body" sz="half" idx="1"/>
          </p:nvPr>
        </p:nvSpPr>
        <p:spPr>
          <a:xfrm>
            <a:off x="642938" y="2071688"/>
            <a:ext cx="7715250" cy="2928937"/>
          </a:xfrm>
        </p:spPr>
        <p:txBody>
          <a:bodyPr/>
          <a:lstStyle/>
          <a:p>
            <a:pPr>
              <a:buFont typeface="Wingdings" pitchFamily="2" charset="2"/>
              <a:buNone/>
            </a:pPr>
            <a:r>
              <a:rPr lang="en-US" altLang="zh-CN" smtClean="0"/>
              <a:t>(1)d</a:t>
            </a:r>
            <a:r>
              <a:rPr lang="zh-CN" altLang="zh-CN" smtClean="0"/>
              <a:t>和</a:t>
            </a:r>
            <a:r>
              <a:rPr lang="en-US" altLang="zh-CN" smtClean="0"/>
              <a:t>p</a:t>
            </a:r>
            <a:r>
              <a:rPr lang="zh-CN" altLang="zh-CN" smtClean="0"/>
              <a:t>是整数，</a:t>
            </a:r>
            <a:r>
              <a:rPr lang="en-US" altLang="zh-CN" smtClean="0"/>
              <a:t>r</a:t>
            </a:r>
            <a:r>
              <a:rPr lang="zh-CN" altLang="zh-CN" smtClean="0"/>
              <a:t>是一个小数，因此程序中要分别定义整型变量和实型变量。</a:t>
            </a:r>
          </a:p>
          <a:p>
            <a:pPr>
              <a:buFont typeface="Wingdings" pitchFamily="2" charset="2"/>
              <a:buNone/>
            </a:pPr>
            <a:r>
              <a:rPr lang="en-US" altLang="zh-CN" smtClean="0"/>
              <a:t>(2)</a:t>
            </a:r>
            <a:r>
              <a:rPr lang="zh-CN" altLang="zh-CN" smtClean="0"/>
              <a:t>公式中用到对数</a:t>
            </a:r>
            <a:r>
              <a:rPr lang="en-US" altLang="zh-CN" smtClean="0"/>
              <a:t>log</a:t>
            </a:r>
            <a:r>
              <a:rPr lang="zh-CN" altLang="zh-CN" smtClean="0"/>
              <a:t>，这个对数是以</a:t>
            </a:r>
            <a:r>
              <a:rPr lang="en-US" altLang="zh-CN" smtClean="0"/>
              <a:t>10</a:t>
            </a:r>
            <a:r>
              <a:rPr lang="zh-CN" altLang="zh-CN" smtClean="0"/>
              <a:t>为底的。对数</a:t>
            </a:r>
            <a:r>
              <a:rPr lang="en-US" altLang="zh-CN" smtClean="0"/>
              <a:t>log</a:t>
            </a:r>
            <a:r>
              <a:rPr lang="zh-CN" altLang="zh-CN" smtClean="0"/>
              <a:t>的函数</a:t>
            </a:r>
            <a:r>
              <a:rPr lang="en-US" altLang="zh-CN" smtClean="0"/>
              <a:t>log10</a:t>
            </a:r>
            <a:endParaRPr lang="zh-CN" altLang="en-US" smtClean="0"/>
          </a:p>
        </p:txBody>
      </p:sp>
      <p:sp>
        <p:nvSpPr>
          <p:cNvPr id="29700"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29701"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706438"/>
            <a:ext cx="8893175" cy="769937"/>
          </a:xfrm>
        </p:spPr>
        <p:txBody>
          <a:bodyPr/>
          <a:lstStyle/>
          <a:p>
            <a:pPr eaLnBrk="1" hangingPunct="1"/>
            <a:r>
              <a:rPr lang="zh-CN" altLang="zh-CN" smtClean="0">
                <a:solidFill>
                  <a:srgbClr val="800000"/>
                </a:solidFill>
                <a:ea typeface="黑体" pitchFamily="2" charset="-122"/>
              </a:rPr>
              <a:t>实型数据的运算举例</a:t>
            </a:r>
            <a:endParaRPr lang="zh-CN" altLang="en-US" smtClean="0">
              <a:solidFill>
                <a:srgbClr val="800000"/>
              </a:solidFill>
              <a:ea typeface="黑体" pitchFamily="2" charset="-122"/>
            </a:endParaRPr>
          </a:p>
        </p:txBody>
      </p:sp>
      <p:sp>
        <p:nvSpPr>
          <p:cNvPr id="216071" name="Rectangle 7"/>
          <p:cNvSpPr>
            <a:spLocks noGrp="1" noChangeArrowheads="1"/>
          </p:cNvSpPr>
          <p:nvPr>
            <p:ph type="body" sz="half" idx="1"/>
          </p:nvPr>
        </p:nvSpPr>
        <p:spPr>
          <a:xfrm>
            <a:off x="142875" y="1500188"/>
            <a:ext cx="8858250" cy="5143500"/>
          </a:xfrm>
        </p:spPr>
        <p:txBody>
          <a:bodyPr/>
          <a:lstStyle/>
          <a:p>
            <a:pPr>
              <a:buFont typeface="Wingdings" pitchFamily="2" charset="2"/>
              <a:buNone/>
            </a:pPr>
            <a:r>
              <a:rPr lang="en-US" altLang="zh-CN" sz="2800" smtClean="0"/>
              <a:t>#include &lt;stdio.h&gt; </a:t>
            </a:r>
            <a:endParaRPr lang="zh-CN" altLang="zh-CN" sz="2800" smtClean="0"/>
          </a:p>
          <a:p>
            <a:pPr>
              <a:buFont typeface="Wingdings" pitchFamily="2" charset="2"/>
              <a:buNone/>
            </a:pPr>
            <a:r>
              <a:rPr lang="en-US" altLang="zh-CN" sz="2800" smtClean="0"/>
              <a:t>#include &lt;math.h&gt; </a:t>
            </a:r>
            <a:endParaRPr lang="zh-CN" altLang="zh-CN" sz="2800" smtClean="0"/>
          </a:p>
          <a:p>
            <a:pPr>
              <a:buFont typeface="Wingdings" pitchFamily="2" charset="2"/>
              <a:buNone/>
            </a:pPr>
            <a:r>
              <a:rPr lang="en-US" altLang="zh-CN" sz="2800" smtClean="0"/>
              <a:t>void main()</a:t>
            </a:r>
            <a:endParaRPr lang="zh-CN" altLang="zh-CN" sz="2800" smtClean="0"/>
          </a:p>
          <a:p>
            <a:pPr>
              <a:buFont typeface="Wingdings" pitchFamily="2" charset="2"/>
              <a:buNone/>
            </a:pPr>
            <a:r>
              <a:rPr lang="en-US" altLang="zh-CN" sz="2800" smtClean="0"/>
              <a:t>{ int d,p; </a:t>
            </a:r>
            <a:endParaRPr lang="zh-CN" altLang="zh-CN" sz="2800" smtClean="0"/>
          </a:p>
          <a:p>
            <a:pPr>
              <a:buFont typeface="Wingdings" pitchFamily="2" charset="2"/>
              <a:buNone/>
            </a:pPr>
            <a:r>
              <a:rPr lang="en-US" altLang="zh-CN" sz="2800" smtClean="0"/>
              <a:t>   float r,m; </a:t>
            </a:r>
            <a:endParaRPr lang="zh-CN" altLang="zh-CN" sz="2800" smtClean="0"/>
          </a:p>
          <a:p>
            <a:pPr>
              <a:buFont typeface="Wingdings" pitchFamily="2" charset="2"/>
              <a:buNone/>
            </a:pPr>
            <a:r>
              <a:rPr lang="en-US" altLang="zh-CN" sz="2800" smtClean="0"/>
              <a:t>   d=324500;   p=3245;   r=0.008; </a:t>
            </a:r>
            <a:endParaRPr lang="zh-CN" altLang="zh-CN" sz="2800" smtClean="0"/>
          </a:p>
          <a:p>
            <a:pPr>
              <a:buFont typeface="Wingdings" pitchFamily="2" charset="2"/>
              <a:buNone/>
            </a:pPr>
            <a:r>
              <a:rPr lang="en-US" altLang="zh-CN" sz="2800" smtClean="0"/>
              <a:t>   m=(log10(p)-log10(p-d*r))/log10(1+r); </a:t>
            </a:r>
            <a:endParaRPr lang="zh-CN" altLang="zh-CN" sz="2800" smtClean="0"/>
          </a:p>
          <a:p>
            <a:pPr>
              <a:buFont typeface="Wingdings" pitchFamily="2" charset="2"/>
              <a:buNone/>
            </a:pPr>
            <a:r>
              <a:rPr lang="en-US" altLang="zh-CN" sz="2800" smtClean="0"/>
              <a:t>   printf(“month=%f\n”,m); </a:t>
            </a:r>
            <a:endParaRPr lang="zh-CN" altLang="zh-CN" sz="2800" smtClean="0"/>
          </a:p>
          <a:p>
            <a:pPr>
              <a:buFont typeface="Wingdings" pitchFamily="2" charset="2"/>
              <a:buNone/>
            </a:pPr>
            <a:r>
              <a:rPr lang="en-US" altLang="zh-CN" sz="2800" smtClean="0"/>
              <a:t>   printf(“total=%f\n”,m*p); </a:t>
            </a:r>
            <a:endParaRPr lang="zh-CN" altLang="zh-CN" sz="2800" smtClean="0"/>
          </a:p>
          <a:p>
            <a:pPr>
              <a:buFont typeface="Wingdings" pitchFamily="2" charset="2"/>
              <a:buNone/>
            </a:pPr>
            <a:r>
              <a:rPr lang="en-US" altLang="zh-CN" sz="2800" smtClean="0"/>
              <a:t>}</a:t>
            </a:r>
            <a:endParaRPr lang="zh-CN" altLang="zh-CN" sz="2800" smtClean="0"/>
          </a:p>
        </p:txBody>
      </p:sp>
      <p:sp>
        <p:nvSpPr>
          <p:cNvPr id="3072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3" name="圆角矩形标注 12"/>
          <p:cNvSpPr>
            <a:spLocks noChangeArrowheads="1"/>
          </p:cNvSpPr>
          <p:nvPr/>
        </p:nvSpPr>
        <p:spPr bwMode="auto">
          <a:xfrm>
            <a:off x="4572000" y="1785938"/>
            <a:ext cx="2857500" cy="571500"/>
          </a:xfrm>
          <a:prstGeom prst="wedgeRoundRectCallout">
            <a:avLst>
              <a:gd name="adj1" fmla="val -65380"/>
              <a:gd name="adj2" fmla="val 30949"/>
              <a:gd name="adj3" fmla="val 16667"/>
            </a:avLst>
          </a:prstGeom>
          <a:solidFill>
            <a:srgbClr val="FFFFCC"/>
          </a:solidFill>
          <a:ln w="9525" algn="ctr">
            <a:solidFill>
              <a:schemeClr val="tx1"/>
            </a:solidFill>
            <a:miter lim="800000"/>
            <a:headEnd/>
            <a:tailEnd/>
          </a:ln>
        </p:spPr>
        <p:txBody>
          <a:bodyPr wrap="none"/>
          <a:lstStyle/>
          <a:p>
            <a:pPr algn="ctr"/>
            <a:r>
              <a:rPr lang="zh-CN" altLang="en-US" sz="2800" b="1">
                <a:solidFill>
                  <a:srgbClr val="D60093"/>
                </a:solidFill>
              </a:rPr>
              <a:t>用到</a:t>
            </a:r>
            <a:r>
              <a:rPr lang="zh-CN" altLang="zh-CN" sz="2800" b="1">
                <a:solidFill>
                  <a:srgbClr val="D60093"/>
                </a:solidFill>
              </a:rPr>
              <a:t>数学函数</a:t>
            </a:r>
            <a:r>
              <a:rPr lang="zh-CN" altLang="en-US" sz="2800" b="1">
                <a:solidFill>
                  <a:srgbClr val="D60093"/>
                </a:solidFill>
              </a:rPr>
              <a:t>时</a:t>
            </a:r>
            <a:endParaRPr lang="zh-CN" altLang="en-US">
              <a:solidFill>
                <a:srgbClr val="D60093"/>
              </a:solidFill>
            </a:endParaRPr>
          </a:p>
        </p:txBody>
      </p:sp>
      <p:sp>
        <p:nvSpPr>
          <p:cNvPr id="10" name="TextBox 9"/>
          <p:cNvSpPr txBox="1">
            <a:spLocks noChangeArrowheads="1"/>
          </p:cNvSpPr>
          <p:nvPr/>
        </p:nvSpPr>
        <p:spPr bwMode="auto">
          <a:xfrm>
            <a:off x="2571750" y="3000375"/>
            <a:ext cx="30718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a:t>
            </a:r>
            <a:r>
              <a:rPr lang="en-US" altLang="zh-CN" sz="2800" b="1">
                <a:solidFill>
                  <a:srgbClr val="0000CC"/>
                </a:solidFill>
              </a:rPr>
              <a:t>/</a:t>
            </a:r>
            <a:r>
              <a:rPr lang="zh-CN" altLang="zh-CN" sz="2800" b="1">
                <a:solidFill>
                  <a:srgbClr val="0000CC"/>
                </a:solidFill>
              </a:rPr>
              <a:t>定义整型变量</a:t>
            </a:r>
            <a:r>
              <a:rPr lang="en-US" altLang="zh-CN" sz="2800" b="1">
                <a:solidFill>
                  <a:srgbClr val="0000CC"/>
                </a:solidFill>
              </a:rPr>
              <a:t>d,p</a:t>
            </a:r>
            <a:endParaRPr lang="zh-CN" altLang="en-US" sz="2800" b="1">
              <a:solidFill>
                <a:srgbClr val="0000CC"/>
              </a:solidFill>
            </a:endParaRPr>
          </a:p>
        </p:txBody>
      </p:sp>
      <p:sp>
        <p:nvSpPr>
          <p:cNvPr id="11" name="TextBox 10"/>
          <p:cNvSpPr txBox="1">
            <a:spLocks noChangeArrowheads="1"/>
          </p:cNvSpPr>
          <p:nvPr/>
        </p:nvSpPr>
        <p:spPr bwMode="auto">
          <a:xfrm>
            <a:off x="2571750" y="3500438"/>
            <a:ext cx="307181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a:t>
            </a:r>
            <a:r>
              <a:rPr lang="en-US" altLang="zh-CN" sz="2800" b="1">
                <a:solidFill>
                  <a:srgbClr val="0000CC"/>
                </a:solidFill>
              </a:rPr>
              <a:t>/</a:t>
            </a:r>
            <a:r>
              <a:rPr lang="zh-CN" altLang="zh-CN" sz="2800" b="1">
                <a:solidFill>
                  <a:srgbClr val="0000CC"/>
                </a:solidFill>
              </a:rPr>
              <a:t>定义</a:t>
            </a:r>
            <a:r>
              <a:rPr lang="zh-CN" altLang="en-US" sz="2800" b="1">
                <a:solidFill>
                  <a:srgbClr val="0000CC"/>
                </a:solidFill>
              </a:rPr>
              <a:t>实</a:t>
            </a:r>
            <a:r>
              <a:rPr lang="zh-CN" altLang="zh-CN" sz="2800" b="1">
                <a:solidFill>
                  <a:srgbClr val="0000CC"/>
                </a:solidFill>
              </a:rPr>
              <a:t>型变量</a:t>
            </a:r>
            <a:r>
              <a:rPr lang="en-US" altLang="zh-CN" sz="2800" b="1">
                <a:solidFill>
                  <a:srgbClr val="0000CC"/>
                </a:solidFill>
              </a:rPr>
              <a:t>r,m</a:t>
            </a:r>
            <a:endParaRPr lang="zh-CN" altLang="en-US" sz="2800" b="1">
              <a:solidFill>
                <a:srgbClr val="0000CC"/>
              </a:solidFill>
            </a:endParaRPr>
          </a:p>
        </p:txBody>
      </p:sp>
      <p:sp>
        <p:nvSpPr>
          <p:cNvPr id="12" name="TextBox 11"/>
          <p:cNvSpPr txBox="1">
            <a:spLocks noChangeArrowheads="1"/>
          </p:cNvSpPr>
          <p:nvPr/>
        </p:nvSpPr>
        <p:spPr bwMode="auto">
          <a:xfrm>
            <a:off x="7215188" y="4000500"/>
            <a:ext cx="138906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a:t>
            </a:r>
            <a:r>
              <a:rPr lang="zh-CN" altLang="en-US" sz="2800" b="1">
                <a:solidFill>
                  <a:srgbClr val="0000CC"/>
                </a:solidFill>
              </a:rPr>
              <a:t>赋值</a:t>
            </a:r>
          </a:p>
        </p:txBody>
      </p:sp>
      <p:sp>
        <p:nvSpPr>
          <p:cNvPr id="15" name="圆角矩形标注 14"/>
          <p:cNvSpPr>
            <a:spLocks noChangeArrowheads="1"/>
          </p:cNvSpPr>
          <p:nvPr/>
        </p:nvSpPr>
        <p:spPr bwMode="auto">
          <a:xfrm>
            <a:off x="7072313" y="5214938"/>
            <a:ext cx="1785937" cy="571500"/>
          </a:xfrm>
          <a:prstGeom prst="wedgeRoundRectCallout">
            <a:avLst>
              <a:gd name="adj1" fmla="val -79134"/>
              <a:gd name="adj2" fmla="val -59796"/>
              <a:gd name="adj3" fmla="val 16667"/>
            </a:avLst>
          </a:prstGeom>
          <a:solidFill>
            <a:srgbClr val="FFFFCC"/>
          </a:solidFill>
          <a:ln w="9525" algn="ctr">
            <a:solidFill>
              <a:schemeClr val="tx1"/>
            </a:solidFill>
            <a:miter lim="800000"/>
            <a:headEnd/>
            <a:tailEnd/>
          </a:ln>
        </p:spPr>
        <p:txBody>
          <a:bodyPr wrap="none"/>
          <a:lstStyle/>
          <a:p>
            <a:pPr algn="ctr"/>
            <a:r>
              <a:rPr lang="zh-CN" altLang="en-US" sz="2800" b="1">
                <a:solidFill>
                  <a:srgbClr val="D60093"/>
                </a:solidFill>
              </a:rPr>
              <a:t>求</a:t>
            </a:r>
            <a:r>
              <a:rPr lang="en-US" altLang="zh-CN" sz="2800" b="1">
                <a:solidFill>
                  <a:srgbClr val="D60093"/>
                </a:solidFill>
              </a:rPr>
              <a:t>m</a:t>
            </a:r>
            <a:r>
              <a:rPr lang="zh-CN" altLang="en-US" sz="2800" b="1">
                <a:solidFill>
                  <a:srgbClr val="D60093"/>
                </a:solidFill>
              </a:rPr>
              <a:t>的值</a:t>
            </a:r>
            <a:endParaRPr lang="zh-CN" altLang="en-US">
              <a:solidFill>
                <a:srgbClr val="D60093"/>
              </a:solidFill>
            </a:endParaRPr>
          </a:p>
        </p:txBody>
      </p:sp>
      <p:pic>
        <p:nvPicPr>
          <p:cNvPr id="30730"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mph" presetSubtype="0" fill="hold" nodeType="afterEffect">
                                  <p:stCondLst>
                                    <p:cond delay="0"/>
                                  </p:stCondLst>
                                  <p:iterate type="lt">
                                    <p:tmPct val="4000"/>
                                  </p:iterate>
                                  <p:childTnLst>
                                    <p:set>
                                      <p:cBhvr override="childStyle">
                                        <p:cTn id="6" dur="500" fill="hold"/>
                                        <p:tgtEl>
                                          <p:spTgt spid="216071">
                                            <p:txEl>
                                              <p:pRg st="1" end="1"/>
                                            </p:txEl>
                                          </p:spTgt>
                                        </p:tgtEl>
                                        <p:attrNameLst>
                                          <p:attrName>style.color</p:attrName>
                                        </p:attrNameLst>
                                      </p:cBhvr>
                                      <p:to>
                                        <p:clrVal>
                                          <a:srgbClr val="D60093"/>
                                        </p:clrVal>
                                      </p:to>
                                    </p:set>
                                    <p:set>
                                      <p:cBhvr>
                                        <p:cTn id="7" dur="500" fill="hold"/>
                                        <p:tgtEl>
                                          <p:spTgt spid="216071">
                                            <p:txEl>
                                              <p:pRg st="1" end="1"/>
                                            </p:txEl>
                                          </p:spTgt>
                                        </p:tgtEl>
                                        <p:attrNameLst>
                                          <p:attrName>fillcolor</p:attrName>
                                        </p:attrNameLst>
                                      </p:cBhvr>
                                      <p:to>
                                        <p:clrVal>
                                          <a:srgbClr val="D60093"/>
                                        </p:clrVal>
                                      </p:to>
                                    </p:set>
                                    <p:set>
                                      <p:cBhvr>
                                        <p:cTn id="8" dur="500" fill="hold"/>
                                        <p:tgtEl>
                                          <p:spTgt spid="216071">
                                            <p:txEl>
                                              <p:pRg st="1" end="1"/>
                                            </p:txEl>
                                          </p:spTgt>
                                        </p:tgtEl>
                                        <p:attrNameLst>
                                          <p:attrName>fill.type</p:attrName>
                                        </p:attrNameLst>
                                      </p:cBhvr>
                                      <p:to>
                                        <p:strVal val="solid"/>
                                      </p:to>
                                    </p:set>
                                  </p:childTnLst>
                                </p:cTn>
                              </p:par>
                            </p:childTnLst>
                          </p:cTn>
                        </p:par>
                        <p:par>
                          <p:cTn id="9" fill="hold" nodeType="afterGroup">
                            <p:stCondLst>
                              <p:cond delay="800"/>
                            </p:stCondLst>
                            <p:childTnLst>
                              <p:par>
                                <p:cTn id="10" presetID="3" presetClass="entr" presetSubtype="1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childTnLst>
                          </p:cTn>
                        </p:par>
                        <p:par>
                          <p:cTn id="28" fill="hold" nodeType="afterGroup">
                            <p:stCondLst>
                              <p:cond delay="500"/>
                            </p:stCondLst>
                            <p:childTnLst>
                              <p:par>
                                <p:cTn id="29" presetID="3" presetClass="entr" presetSubtype="1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linds(horizontal)">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p:bldP spid="11" grpId="0"/>
      <p:bldP spid="12" grpId="0"/>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0" y="706438"/>
            <a:ext cx="8893175" cy="769937"/>
          </a:xfrm>
        </p:spPr>
        <p:txBody>
          <a:bodyPr/>
          <a:lstStyle/>
          <a:p>
            <a:pPr eaLnBrk="1" hangingPunct="1"/>
            <a:r>
              <a:rPr lang="zh-CN" altLang="zh-CN" smtClean="0">
                <a:solidFill>
                  <a:srgbClr val="800000"/>
                </a:solidFill>
                <a:ea typeface="黑体" pitchFamily="2" charset="-122"/>
              </a:rPr>
              <a:t>实型数据的运算举例</a:t>
            </a:r>
            <a:endParaRPr lang="zh-CN" altLang="en-US" smtClean="0">
              <a:solidFill>
                <a:srgbClr val="800000"/>
              </a:solidFill>
              <a:ea typeface="黑体" pitchFamily="2" charset="-122"/>
            </a:endParaRPr>
          </a:p>
        </p:txBody>
      </p:sp>
      <p:sp>
        <p:nvSpPr>
          <p:cNvPr id="31747" name="Rectangle 7"/>
          <p:cNvSpPr>
            <a:spLocks noGrp="1" noChangeArrowheads="1"/>
          </p:cNvSpPr>
          <p:nvPr>
            <p:ph type="body" sz="half" idx="1"/>
          </p:nvPr>
        </p:nvSpPr>
        <p:spPr>
          <a:xfrm>
            <a:off x="142875" y="1500188"/>
            <a:ext cx="8858250" cy="5143500"/>
          </a:xfrm>
        </p:spPr>
        <p:txBody>
          <a:bodyPr/>
          <a:lstStyle/>
          <a:p>
            <a:pPr>
              <a:buFont typeface="Wingdings" pitchFamily="2" charset="2"/>
              <a:buNone/>
            </a:pPr>
            <a:r>
              <a:rPr lang="en-US" altLang="zh-CN" sz="2800" smtClean="0"/>
              <a:t>#include &lt;stdio.h&gt; </a:t>
            </a:r>
            <a:endParaRPr lang="zh-CN" altLang="zh-CN" sz="2800" smtClean="0"/>
          </a:p>
          <a:p>
            <a:pPr>
              <a:buFont typeface="Wingdings" pitchFamily="2" charset="2"/>
              <a:buNone/>
            </a:pPr>
            <a:r>
              <a:rPr lang="en-US" altLang="zh-CN" sz="2800" smtClean="0"/>
              <a:t>#include &lt;math.h&gt; </a:t>
            </a:r>
            <a:endParaRPr lang="zh-CN" altLang="zh-CN" sz="2800" smtClean="0"/>
          </a:p>
          <a:p>
            <a:pPr>
              <a:buFont typeface="Wingdings" pitchFamily="2" charset="2"/>
              <a:buNone/>
            </a:pPr>
            <a:r>
              <a:rPr lang="en-US" altLang="zh-CN" sz="2800" smtClean="0"/>
              <a:t>void main()</a:t>
            </a:r>
            <a:endParaRPr lang="zh-CN" altLang="zh-CN" sz="2800" smtClean="0"/>
          </a:p>
          <a:p>
            <a:pPr>
              <a:buFont typeface="Wingdings" pitchFamily="2" charset="2"/>
              <a:buNone/>
            </a:pPr>
            <a:r>
              <a:rPr lang="en-US" altLang="zh-CN" sz="2800" smtClean="0"/>
              <a:t>{ int d,p; </a:t>
            </a:r>
            <a:endParaRPr lang="zh-CN" altLang="zh-CN" sz="2800" smtClean="0"/>
          </a:p>
          <a:p>
            <a:pPr>
              <a:buFont typeface="Wingdings" pitchFamily="2" charset="2"/>
              <a:buNone/>
            </a:pPr>
            <a:r>
              <a:rPr lang="en-US" altLang="zh-CN" sz="2800" smtClean="0"/>
              <a:t>   float r,m; </a:t>
            </a:r>
            <a:endParaRPr lang="zh-CN" altLang="zh-CN" sz="2800" smtClean="0"/>
          </a:p>
          <a:p>
            <a:pPr>
              <a:buFont typeface="Wingdings" pitchFamily="2" charset="2"/>
              <a:buNone/>
            </a:pPr>
            <a:r>
              <a:rPr lang="en-US" altLang="zh-CN" sz="2800" smtClean="0"/>
              <a:t>   d=324500;   p=3245;   r=0.008; </a:t>
            </a:r>
            <a:endParaRPr lang="zh-CN" altLang="zh-CN" sz="2800" smtClean="0"/>
          </a:p>
          <a:p>
            <a:pPr>
              <a:buFont typeface="Wingdings" pitchFamily="2" charset="2"/>
              <a:buNone/>
            </a:pPr>
            <a:r>
              <a:rPr lang="en-US" altLang="zh-CN" sz="2800" smtClean="0"/>
              <a:t>   m=(log10(p)-log10(p-d*r))/log10(1+r); </a:t>
            </a:r>
            <a:endParaRPr lang="zh-CN" altLang="zh-CN" sz="2800" smtClean="0"/>
          </a:p>
          <a:p>
            <a:pPr>
              <a:buFont typeface="Wingdings" pitchFamily="2" charset="2"/>
              <a:buNone/>
            </a:pPr>
            <a:r>
              <a:rPr lang="en-US" altLang="zh-CN" sz="2800" smtClean="0"/>
              <a:t>   printf(“month=%f\n”,m); </a:t>
            </a:r>
            <a:endParaRPr lang="zh-CN" altLang="zh-CN" sz="2800" smtClean="0"/>
          </a:p>
          <a:p>
            <a:pPr>
              <a:buFont typeface="Wingdings" pitchFamily="2" charset="2"/>
              <a:buNone/>
            </a:pPr>
            <a:r>
              <a:rPr lang="en-US" altLang="zh-CN" sz="2800" smtClean="0"/>
              <a:t>   printf(“total=%f\n”,m*p); </a:t>
            </a:r>
            <a:endParaRPr lang="zh-CN" altLang="zh-CN" sz="2800" smtClean="0"/>
          </a:p>
          <a:p>
            <a:pPr>
              <a:buFont typeface="Wingdings" pitchFamily="2" charset="2"/>
              <a:buNone/>
            </a:pPr>
            <a:r>
              <a:rPr lang="en-US" altLang="zh-CN" sz="2800" smtClean="0"/>
              <a:t>}</a:t>
            </a:r>
            <a:endParaRPr lang="zh-CN" altLang="zh-CN" sz="2800" smtClean="0"/>
          </a:p>
        </p:txBody>
      </p:sp>
      <p:sp>
        <p:nvSpPr>
          <p:cNvPr id="3174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2" name="TextBox 11"/>
          <p:cNvSpPr txBox="1">
            <a:spLocks noChangeArrowheads="1"/>
          </p:cNvSpPr>
          <p:nvPr/>
        </p:nvSpPr>
        <p:spPr bwMode="auto">
          <a:xfrm>
            <a:off x="6143625" y="5072063"/>
            <a:ext cx="2143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输出</a:t>
            </a:r>
            <a:r>
              <a:rPr lang="en-US" altLang="zh-CN" sz="2800" b="1">
                <a:solidFill>
                  <a:srgbClr val="0000CC"/>
                </a:solidFill>
              </a:rPr>
              <a:t>m</a:t>
            </a:r>
            <a:r>
              <a:rPr lang="zh-CN" altLang="en-US" sz="2800" b="1">
                <a:solidFill>
                  <a:srgbClr val="0000CC"/>
                </a:solidFill>
              </a:rPr>
              <a:t>的值</a:t>
            </a:r>
          </a:p>
        </p:txBody>
      </p:sp>
      <p:sp>
        <p:nvSpPr>
          <p:cNvPr id="17" name="TextBox 16"/>
          <p:cNvSpPr txBox="1">
            <a:spLocks noChangeArrowheads="1"/>
          </p:cNvSpPr>
          <p:nvPr/>
        </p:nvSpPr>
        <p:spPr bwMode="auto">
          <a:xfrm>
            <a:off x="5929313" y="5572125"/>
            <a:ext cx="30718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计算并输出还款数</a:t>
            </a:r>
          </a:p>
        </p:txBody>
      </p:sp>
      <p:sp>
        <p:nvSpPr>
          <p:cNvPr id="18" name="TextBox 17"/>
          <p:cNvSpPr txBox="1">
            <a:spLocks noChangeArrowheads="1"/>
          </p:cNvSpPr>
          <p:nvPr/>
        </p:nvSpPr>
        <p:spPr bwMode="auto">
          <a:xfrm>
            <a:off x="4929188" y="3071813"/>
            <a:ext cx="3786187" cy="523875"/>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C00000"/>
                </a:solidFill>
              </a:rPr>
              <a:t>total=655436.127930</a:t>
            </a:r>
            <a:endParaRPr lang="zh-CN" altLang="en-US" sz="2800" b="1">
              <a:solidFill>
                <a:srgbClr val="C00000"/>
              </a:solidFill>
            </a:endParaRPr>
          </a:p>
        </p:txBody>
      </p:sp>
      <p:sp>
        <p:nvSpPr>
          <p:cNvPr id="19" name="TextBox 18"/>
          <p:cNvSpPr txBox="1">
            <a:spLocks noChangeArrowheads="1"/>
          </p:cNvSpPr>
          <p:nvPr/>
        </p:nvSpPr>
        <p:spPr bwMode="auto">
          <a:xfrm>
            <a:off x="4929188" y="2547938"/>
            <a:ext cx="3786187" cy="523875"/>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C00000"/>
                </a:solidFill>
              </a:rPr>
              <a:t>month=201.983404</a:t>
            </a:r>
            <a:endParaRPr lang="zh-CN" altLang="zh-CN" sz="2800" b="1">
              <a:solidFill>
                <a:srgbClr val="C00000"/>
              </a:solidFill>
            </a:endParaRPr>
          </a:p>
        </p:txBody>
      </p:sp>
      <p:sp>
        <p:nvSpPr>
          <p:cNvPr id="20" name="圆角矩形标注 19"/>
          <p:cNvSpPr>
            <a:spLocks noChangeArrowheads="1"/>
          </p:cNvSpPr>
          <p:nvPr/>
        </p:nvSpPr>
        <p:spPr bwMode="auto">
          <a:xfrm>
            <a:off x="3357563" y="4357688"/>
            <a:ext cx="2428875" cy="571500"/>
          </a:xfrm>
          <a:prstGeom prst="wedgeRoundRectCallout">
            <a:avLst>
              <a:gd name="adj1" fmla="val -21819"/>
              <a:gd name="adj2" fmla="val 95426"/>
              <a:gd name="adj3" fmla="val 16667"/>
            </a:avLst>
          </a:prstGeom>
          <a:solidFill>
            <a:srgbClr val="FFFFCC"/>
          </a:solidFill>
          <a:ln w="9525" algn="ctr">
            <a:solidFill>
              <a:schemeClr val="tx1"/>
            </a:solidFill>
            <a:miter lim="800000"/>
            <a:headEnd/>
            <a:tailEnd/>
          </a:ln>
        </p:spPr>
        <p:txBody>
          <a:bodyPr wrap="none"/>
          <a:lstStyle/>
          <a:p>
            <a:pPr algn="ctr"/>
            <a:r>
              <a:rPr lang="zh-CN" altLang="en-US" sz="2800" b="1">
                <a:solidFill>
                  <a:srgbClr val="D60093"/>
                </a:solidFill>
              </a:rPr>
              <a:t>输出实数时</a:t>
            </a:r>
          </a:p>
        </p:txBody>
      </p:sp>
      <p:cxnSp>
        <p:nvCxnSpPr>
          <p:cNvPr id="21" name="直接连接符 20"/>
          <p:cNvCxnSpPr>
            <a:cxnSpLocks noChangeShapeType="1"/>
          </p:cNvCxnSpPr>
          <p:nvPr/>
        </p:nvCxnSpPr>
        <p:spPr bwMode="auto">
          <a:xfrm>
            <a:off x="3563938" y="5589588"/>
            <a:ext cx="714375"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pic>
        <p:nvPicPr>
          <p:cNvPr id="31755"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linds(horizontal)">
                                      <p:cBhvr>
                                        <p:cTn id="12" dur="500"/>
                                        <p:tgtEl>
                                          <p:spTgt spid="1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slide(fromLeft)">
                                      <p:cBhvr>
                                        <p:cTn id="17" dur="500"/>
                                        <p:tgtEl>
                                          <p:spTgt spid="21"/>
                                        </p:tgtEl>
                                      </p:cBhvr>
                                    </p:animEffect>
                                  </p:childTnLst>
                                </p:cTn>
                              </p:par>
                            </p:childTnLst>
                          </p:cTn>
                        </p:par>
                        <p:par>
                          <p:cTn id="18" fill="hold" nodeType="afterGroup">
                            <p:stCondLst>
                              <p:cond delay="500"/>
                            </p:stCondLst>
                            <p:childTnLst>
                              <p:par>
                                <p:cTn id="19" presetID="3" presetClass="entr" presetSubtype="1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blinds(horizontal)">
                                      <p:cBhvr>
                                        <p:cTn id="21" dur="500"/>
                                        <p:tgtEl>
                                          <p:spTgt spid="2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blinds(horizontal)">
                                      <p:cBhvr>
                                        <p:cTn id="26" dur="500"/>
                                        <p:tgtEl>
                                          <p:spTgt spid="1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blinds(horizontal)">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18" grpId="0" animBg="1"/>
      <p:bldP spid="19" grpId="0" animBg="1"/>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177057" y="404664"/>
            <a:ext cx="6491287" cy="830262"/>
          </a:xfrm>
        </p:spPr>
        <p:txBody>
          <a:bodyPr/>
          <a:lstStyle/>
          <a:p>
            <a:pPr eaLnBrk="1" hangingPunct="1"/>
            <a:r>
              <a:rPr lang="zh-CN" altLang="zh-CN" sz="4800" dirty="0" smtClean="0">
                <a:solidFill>
                  <a:srgbClr val="800000"/>
                </a:solidFill>
                <a:ea typeface="黑体" pitchFamily="2" charset="-122"/>
              </a:rPr>
              <a:t>顺序程序设计举例</a:t>
            </a:r>
            <a:endParaRPr lang="zh-CN" altLang="en-US" sz="4800" dirty="0" smtClean="0">
              <a:solidFill>
                <a:srgbClr val="800000"/>
              </a:solidFill>
              <a:ea typeface="黑体" pitchFamily="2" charset="-122"/>
            </a:endParaRPr>
          </a:p>
        </p:txBody>
      </p:sp>
      <p:sp>
        <p:nvSpPr>
          <p:cNvPr id="5123" name="Rectangle 7"/>
          <p:cNvSpPr txBox="1">
            <a:spLocks noChangeArrowheads="1"/>
          </p:cNvSpPr>
          <p:nvPr/>
        </p:nvSpPr>
        <p:spPr bwMode="auto">
          <a:xfrm>
            <a:off x="857250" y="3613647"/>
            <a:ext cx="2058988"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spcBef>
                <a:spcPct val="20000"/>
              </a:spcBef>
              <a:buFont typeface="Wingdings" pitchFamily="2" charset="2"/>
              <a:buChar char="Ø"/>
            </a:pPr>
            <a:r>
              <a:rPr lang="zh-CN" altLang="zh-CN" sz="3200" b="1"/>
              <a:t>算法：</a:t>
            </a:r>
            <a:endParaRPr lang="en-US" altLang="zh-CN" sz="3200" b="1"/>
          </a:p>
        </p:txBody>
      </p:sp>
      <p:sp>
        <p:nvSpPr>
          <p:cNvPr id="5124" name="Rectangle 5"/>
          <p:cNvSpPr>
            <a:spLocks noChangeArrowheads="1"/>
          </p:cNvSpPr>
          <p:nvPr/>
        </p:nvSpPr>
        <p:spPr bwMode="auto">
          <a:xfrm>
            <a:off x="0" y="-315416"/>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8" name="表格 7"/>
          <p:cNvGraphicFramePr>
            <a:graphicFrameLocks noGrp="1"/>
          </p:cNvGraphicFramePr>
          <p:nvPr>
            <p:extLst>
              <p:ext uri="{D42A27DB-BD31-4B8C-83A1-F6EECF244321}">
                <p14:modId xmlns:p14="http://schemas.microsoft.com/office/powerpoint/2010/main" val="3589662472"/>
              </p:ext>
            </p:extLst>
          </p:nvPr>
        </p:nvGraphicFramePr>
        <p:xfrm>
          <a:off x="2916238" y="3331072"/>
          <a:ext cx="3071812" cy="1943100"/>
        </p:xfrm>
        <a:graphic>
          <a:graphicData uri="http://schemas.openxmlformats.org/drawingml/2006/table">
            <a:tbl>
              <a:tblPr/>
              <a:tblGrid>
                <a:gridCol w="3071812"/>
              </a:tblGrid>
              <a:tr h="439158">
                <a:tc>
                  <a:txBody>
                    <a:bodyPr/>
                    <a:lstStyle/>
                    <a:p>
                      <a:pPr algn="just">
                        <a:spcAft>
                          <a:spcPts val="0"/>
                        </a:spcAft>
                      </a:pPr>
                      <a:r>
                        <a:rPr kumimoji="1" lang="zh-CN" altLang="zh-CN" sz="2800" b="1" dirty="0" smtClean="0">
                          <a:solidFill>
                            <a:schemeClr val="tx1"/>
                          </a:solidFill>
                          <a:latin typeface="+mn-lt"/>
                          <a:ea typeface="+mn-ea"/>
                          <a:cs typeface="+mn-cs"/>
                        </a:rPr>
                        <a:t>输入</a:t>
                      </a:r>
                      <a:r>
                        <a:rPr kumimoji="1" lang="en-US" altLang="zh-CN" sz="2800" b="1" dirty="0" smtClean="0">
                          <a:solidFill>
                            <a:schemeClr val="tx1"/>
                          </a:solidFill>
                          <a:latin typeface="+mn-lt"/>
                          <a:ea typeface="+mn-ea"/>
                          <a:cs typeface="+mn-cs"/>
                        </a:rPr>
                        <a:t>f</a:t>
                      </a:r>
                      <a:r>
                        <a:rPr kumimoji="1" lang="zh-CN" altLang="zh-CN" sz="2800" b="1" dirty="0" smtClean="0">
                          <a:solidFill>
                            <a:schemeClr val="tx1"/>
                          </a:solidFill>
                          <a:latin typeface="+mn-lt"/>
                          <a:ea typeface="+mn-ea"/>
                          <a:cs typeface="+mn-cs"/>
                        </a:rPr>
                        <a:t>的值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8398">
                <a:tc>
                  <a:txBody>
                    <a:bodyPr/>
                    <a:lstStyle/>
                    <a:p>
                      <a:pPr algn="just">
                        <a:spcAft>
                          <a:spcPts val="0"/>
                        </a:spcAft>
                      </a:pPr>
                      <a:endParaRPr kumimoji="1" lang="zh-CN" altLang="zh-CN" sz="3200" b="1" dirty="0" smtClean="0">
                        <a:solidFill>
                          <a:schemeClr val="tx1"/>
                        </a:solidFill>
                        <a:latin typeface="+mn-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5544">
                <a:tc>
                  <a:txBody>
                    <a:bodyPr/>
                    <a:lstStyle/>
                    <a:p>
                      <a:pPr algn="just">
                        <a:spcAft>
                          <a:spcPts val="0"/>
                        </a:spcAft>
                      </a:pPr>
                      <a:r>
                        <a:rPr kumimoji="1" lang="zh-CN" altLang="zh-CN" sz="2800" b="1" dirty="0" smtClean="0">
                          <a:solidFill>
                            <a:schemeClr val="tx1"/>
                          </a:solidFill>
                          <a:latin typeface="+mn-lt"/>
                          <a:ea typeface="+mn-ea"/>
                          <a:cs typeface="+mn-cs"/>
                        </a:rPr>
                        <a:t>输出</a:t>
                      </a:r>
                      <a:r>
                        <a:rPr kumimoji="1" lang="en-US" altLang="zh-CN" sz="2800" b="1" dirty="0" smtClean="0">
                          <a:solidFill>
                            <a:schemeClr val="tx1"/>
                          </a:solidFill>
                          <a:latin typeface="+mn-lt"/>
                          <a:ea typeface="+mn-ea"/>
                          <a:cs typeface="+mn-cs"/>
                        </a:rPr>
                        <a:t>c</a:t>
                      </a:r>
                      <a:r>
                        <a:rPr kumimoji="1" lang="zh-CN" altLang="zh-CN" sz="2800" b="1" dirty="0" smtClean="0">
                          <a:solidFill>
                            <a:schemeClr val="tx1"/>
                          </a:solidFill>
                          <a:latin typeface="+mn-lt"/>
                          <a:ea typeface="+mn-ea"/>
                          <a:cs typeface="+mn-cs"/>
                        </a:rPr>
                        <a:t>的值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135" name="Rectangle 5"/>
          <p:cNvSpPr>
            <a:spLocks noChangeArrowheads="1"/>
          </p:cNvSpPr>
          <p:nvPr/>
        </p:nvSpPr>
        <p:spPr bwMode="auto">
          <a:xfrm>
            <a:off x="0" y="-315416"/>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5136" name="Object 4"/>
          <p:cNvGraphicFramePr>
            <a:graphicFrameLocks noChangeAspect="1"/>
          </p:cNvGraphicFramePr>
          <p:nvPr>
            <p:extLst>
              <p:ext uri="{D42A27DB-BD31-4B8C-83A1-F6EECF244321}">
                <p14:modId xmlns:p14="http://schemas.microsoft.com/office/powerpoint/2010/main" val="90322172"/>
              </p:ext>
            </p:extLst>
          </p:nvPr>
        </p:nvGraphicFramePr>
        <p:xfrm>
          <a:off x="3500438" y="3834309"/>
          <a:ext cx="1928812" cy="863600"/>
        </p:xfrm>
        <a:graphic>
          <a:graphicData uri="http://schemas.openxmlformats.org/presentationml/2006/ole">
            <mc:AlternateContent xmlns:mc="http://schemas.openxmlformats.org/markup-compatibility/2006">
              <mc:Choice xmlns:v="urn:schemas-microsoft-com:vml" Requires="v">
                <p:oleObj spid="_x0000_s5152" name="公式" r:id="rId3" imgW="875920" imgH="393529" progId="Equation.3">
                  <p:embed/>
                </p:oleObj>
              </mc:Choice>
              <mc:Fallback>
                <p:oleObj name="公式" r:id="rId3" imgW="875920" imgH="393529"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0438" y="3834309"/>
                        <a:ext cx="1928812"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Rectangle 7"/>
          <p:cNvSpPr txBox="1">
            <a:spLocks noChangeArrowheads="1"/>
          </p:cNvSpPr>
          <p:nvPr/>
        </p:nvSpPr>
        <p:spPr bwMode="auto">
          <a:xfrm>
            <a:off x="714375" y="1256209"/>
            <a:ext cx="7632700" cy="2071688"/>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None/>
              <a:defRPr/>
            </a:pPr>
            <a:r>
              <a:rPr lang="en-US" altLang="zh-CN" sz="3200" b="1" kern="0" dirty="0">
                <a:latin typeface="+mn-lt"/>
                <a:ea typeface="+mn-ea"/>
              </a:rPr>
              <a:t>  </a:t>
            </a:r>
            <a:r>
              <a:rPr lang="zh-CN" altLang="zh-CN" sz="3200" b="1" kern="0" dirty="0">
                <a:latin typeface="+mn-lt"/>
                <a:ea typeface="+mn-ea"/>
              </a:rPr>
              <a:t>例</a:t>
            </a:r>
            <a:r>
              <a:rPr lang="en-US" altLang="zh-CN" sz="3200" b="1" kern="0" dirty="0">
                <a:latin typeface="+mn-lt"/>
                <a:ea typeface="+mn-ea"/>
              </a:rPr>
              <a:t> </a:t>
            </a:r>
            <a:r>
              <a:rPr lang="zh-CN" altLang="zh-CN" sz="3200" b="1" kern="0" dirty="0">
                <a:latin typeface="+mn-lt"/>
                <a:ea typeface="+mn-ea"/>
              </a:rPr>
              <a:t>有人用温度计测量出用华氏法表示的温度</a:t>
            </a:r>
            <a:r>
              <a:rPr lang="en-US" altLang="zh-CN" sz="3200" b="1" kern="0" dirty="0">
                <a:latin typeface="+mn-lt"/>
                <a:ea typeface="+mn-ea"/>
              </a:rPr>
              <a:t>(</a:t>
            </a:r>
            <a:r>
              <a:rPr lang="zh-CN" altLang="zh-CN" sz="3200" b="1" kern="0" dirty="0">
                <a:latin typeface="+mn-lt"/>
                <a:ea typeface="+mn-ea"/>
              </a:rPr>
              <a:t>如</a:t>
            </a:r>
            <a:r>
              <a:rPr lang="en-US" altLang="zh-CN" sz="3200" b="1" kern="0" dirty="0">
                <a:latin typeface="+mn-lt"/>
                <a:ea typeface="+mn-ea"/>
              </a:rPr>
              <a:t> F</a:t>
            </a:r>
            <a:r>
              <a:rPr lang="zh-CN" altLang="zh-CN" sz="3200" b="1" kern="0" dirty="0">
                <a:latin typeface="+mn-lt"/>
                <a:ea typeface="+mn-ea"/>
              </a:rPr>
              <a:t>，今要求把它转换为以摄氏法表示的温度</a:t>
            </a:r>
            <a:r>
              <a:rPr lang="en-US" altLang="zh-CN" sz="3200" b="1" kern="0" dirty="0">
                <a:latin typeface="+mn-lt"/>
                <a:ea typeface="+mn-ea"/>
              </a:rPr>
              <a:t>(</a:t>
            </a:r>
            <a:r>
              <a:rPr lang="zh-CN" altLang="zh-CN" sz="3200" b="1" kern="0" dirty="0">
                <a:latin typeface="+mn-lt"/>
                <a:ea typeface="+mn-ea"/>
              </a:rPr>
              <a:t>如</a:t>
            </a:r>
            <a:r>
              <a:rPr lang="en-US" altLang="zh-CN" sz="3200" b="1" kern="0" dirty="0">
                <a:latin typeface="+mn-lt"/>
                <a:ea typeface="+mn-ea"/>
              </a:rPr>
              <a:t> C) </a:t>
            </a:r>
            <a:r>
              <a:rPr lang="zh-CN" altLang="zh-CN" sz="3200" b="1" kern="0" dirty="0">
                <a:latin typeface="+mn-lt"/>
                <a:ea typeface="+mn-ea"/>
              </a:rPr>
              <a:t>。</a:t>
            </a:r>
            <a:endParaRPr lang="en-US" altLang="zh-CN" sz="3200" b="1" kern="0" dirty="0">
              <a:latin typeface="+mn-lt"/>
              <a:ea typeface="+mn-ea"/>
            </a:endParaRPr>
          </a:p>
        </p:txBody>
      </p:sp>
      <p:sp>
        <p:nvSpPr>
          <p:cNvPr id="14" name="圆角矩形标注 13"/>
          <p:cNvSpPr>
            <a:spLocks noChangeArrowheads="1"/>
          </p:cNvSpPr>
          <p:nvPr/>
        </p:nvSpPr>
        <p:spPr bwMode="auto">
          <a:xfrm>
            <a:off x="6786563" y="4970959"/>
            <a:ext cx="1357312" cy="642938"/>
          </a:xfrm>
          <a:prstGeom prst="wedgeRoundRectCallout">
            <a:avLst>
              <a:gd name="adj1" fmla="val -78028"/>
              <a:gd name="adj2" fmla="val -65806"/>
              <a:gd name="adj3" fmla="val 16667"/>
            </a:avLst>
          </a:prstGeom>
          <a:solidFill>
            <a:srgbClr val="FFFFCC"/>
          </a:solidFill>
          <a:ln w="9525" algn="ctr">
            <a:solidFill>
              <a:schemeClr val="tx1"/>
            </a:solidFill>
            <a:miter lim="800000"/>
            <a:headEnd/>
            <a:tailEnd/>
          </a:ln>
        </p:spPr>
        <p:txBody>
          <a:bodyPr wrap="none"/>
          <a:lstStyle/>
          <a:p>
            <a:pPr algn="ctr"/>
            <a:r>
              <a:rPr lang="en-US" altLang="zh-CN" sz="2800" b="1">
                <a:solidFill>
                  <a:srgbClr val="0000CC"/>
                </a:solidFill>
              </a:rPr>
              <a:t>N-S</a:t>
            </a:r>
            <a:r>
              <a:rPr lang="zh-CN" altLang="en-US" sz="2800" b="1">
                <a:solidFill>
                  <a:srgbClr val="0000CC"/>
                </a:solidFill>
              </a:rPr>
              <a:t>图</a:t>
            </a:r>
            <a:endParaRPr lang="en-US" altLang="zh-CN" sz="2800" b="1">
              <a:solidFill>
                <a:srgbClr val="0000CC"/>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706438"/>
            <a:ext cx="8893175" cy="769937"/>
          </a:xfrm>
        </p:spPr>
        <p:txBody>
          <a:bodyPr/>
          <a:lstStyle/>
          <a:p>
            <a:pPr eaLnBrk="1" hangingPunct="1"/>
            <a:r>
              <a:rPr lang="zh-CN" altLang="zh-CN" smtClean="0">
                <a:solidFill>
                  <a:srgbClr val="800000"/>
                </a:solidFill>
                <a:ea typeface="黑体" pitchFamily="2" charset="-122"/>
              </a:rPr>
              <a:t>实型数据的运算举例</a:t>
            </a:r>
            <a:endParaRPr lang="zh-CN" altLang="en-US" smtClean="0">
              <a:solidFill>
                <a:srgbClr val="800000"/>
              </a:solidFill>
              <a:ea typeface="黑体" pitchFamily="2" charset="-122"/>
            </a:endParaRPr>
          </a:p>
        </p:txBody>
      </p:sp>
      <p:sp>
        <p:nvSpPr>
          <p:cNvPr id="32771" name="Rectangle 7"/>
          <p:cNvSpPr>
            <a:spLocks noGrp="1" noChangeArrowheads="1"/>
          </p:cNvSpPr>
          <p:nvPr>
            <p:ph type="body" sz="half" idx="1"/>
          </p:nvPr>
        </p:nvSpPr>
        <p:spPr>
          <a:xfrm>
            <a:off x="142875" y="1500188"/>
            <a:ext cx="8858250" cy="4857750"/>
          </a:xfrm>
        </p:spPr>
        <p:txBody>
          <a:bodyPr/>
          <a:lstStyle/>
          <a:p>
            <a:pPr>
              <a:buFont typeface="Wingdings" pitchFamily="2" charset="2"/>
              <a:buNone/>
            </a:pPr>
            <a:r>
              <a:rPr lang="en-US" altLang="zh-CN" sz="2800" smtClean="0"/>
              <a:t>#include &lt;stdio.h&gt; </a:t>
            </a:r>
            <a:endParaRPr lang="zh-CN" altLang="zh-CN" sz="2800" smtClean="0"/>
          </a:p>
          <a:p>
            <a:pPr>
              <a:buFont typeface="Wingdings" pitchFamily="2" charset="2"/>
              <a:buNone/>
            </a:pPr>
            <a:r>
              <a:rPr lang="en-US" altLang="zh-CN" sz="2800" smtClean="0"/>
              <a:t>#include &lt;math.h&gt; </a:t>
            </a:r>
            <a:endParaRPr lang="zh-CN" altLang="zh-CN" sz="2800" smtClean="0"/>
          </a:p>
          <a:p>
            <a:pPr>
              <a:buFont typeface="Wingdings" pitchFamily="2" charset="2"/>
              <a:buNone/>
            </a:pPr>
            <a:r>
              <a:rPr lang="en-US" altLang="zh-CN" sz="2800" smtClean="0"/>
              <a:t>void main()</a:t>
            </a:r>
            <a:endParaRPr lang="zh-CN" altLang="zh-CN" sz="2800" smtClean="0"/>
          </a:p>
          <a:p>
            <a:pPr>
              <a:buFont typeface="Wingdings" pitchFamily="2" charset="2"/>
              <a:buNone/>
            </a:pPr>
            <a:r>
              <a:rPr lang="en-US" altLang="zh-CN" sz="2800" smtClean="0"/>
              <a:t>{ int d</a:t>
            </a:r>
            <a:r>
              <a:rPr lang="en-US" altLang="zh-CN" sz="2800" smtClean="0">
                <a:solidFill>
                  <a:srgbClr val="D60093"/>
                </a:solidFill>
              </a:rPr>
              <a:t>=324500</a:t>
            </a:r>
            <a:r>
              <a:rPr lang="en-US" altLang="zh-CN" sz="2800" smtClean="0"/>
              <a:t>,p</a:t>
            </a:r>
            <a:r>
              <a:rPr lang="en-US" altLang="zh-CN" sz="2800" smtClean="0">
                <a:solidFill>
                  <a:srgbClr val="D60093"/>
                </a:solidFill>
              </a:rPr>
              <a:t>=3245</a:t>
            </a:r>
            <a:r>
              <a:rPr lang="en-US" altLang="zh-CN" sz="2800" smtClean="0"/>
              <a:t>; </a:t>
            </a:r>
            <a:endParaRPr lang="zh-CN" altLang="zh-CN" sz="2800" smtClean="0"/>
          </a:p>
          <a:p>
            <a:pPr>
              <a:buFont typeface="Wingdings" pitchFamily="2" charset="2"/>
              <a:buNone/>
            </a:pPr>
            <a:r>
              <a:rPr lang="en-US" altLang="zh-CN" sz="2800" smtClean="0"/>
              <a:t>   </a:t>
            </a:r>
            <a:r>
              <a:rPr lang="en-US" altLang="zh-CN" sz="2800" smtClean="0">
                <a:solidFill>
                  <a:srgbClr val="D60093"/>
                </a:solidFill>
              </a:rPr>
              <a:t>double</a:t>
            </a:r>
            <a:r>
              <a:rPr lang="en-US" altLang="zh-CN" sz="2800" smtClean="0"/>
              <a:t> r</a:t>
            </a:r>
            <a:r>
              <a:rPr lang="en-US" altLang="zh-CN" sz="2800" smtClean="0">
                <a:solidFill>
                  <a:srgbClr val="D60093"/>
                </a:solidFill>
              </a:rPr>
              <a:t>=0.008</a:t>
            </a:r>
            <a:r>
              <a:rPr lang="en-US" altLang="zh-CN" sz="2800" smtClean="0"/>
              <a:t>,m;  </a:t>
            </a:r>
            <a:endParaRPr lang="zh-CN" altLang="zh-CN" sz="2800" smtClean="0"/>
          </a:p>
          <a:p>
            <a:pPr>
              <a:buFont typeface="Wingdings" pitchFamily="2" charset="2"/>
              <a:buNone/>
            </a:pPr>
            <a:r>
              <a:rPr lang="en-US" altLang="zh-CN" sz="2800" smtClean="0"/>
              <a:t>   m=(log10(p)-log10(p-d*r))/log10(1+r); </a:t>
            </a:r>
            <a:endParaRPr lang="zh-CN" altLang="zh-CN" sz="2800" smtClean="0"/>
          </a:p>
          <a:p>
            <a:pPr>
              <a:buFont typeface="Wingdings" pitchFamily="2" charset="2"/>
              <a:buNone/>
            </a:pPr>
            <a:r>
              <a:rPr lang="en-US" altLang="zh-CN" sz="2800" smtClean="0"/>
              <a:t>   printf(“month=%f\n”,m); </a:t>
            </a:r>
            <a:endParaRPr lang="zh-CN" altLang="zh-CN" sz="2800" smtClean="0"/>
          </a:p>
          <a:p>
            <a:pPr>
              <a:buFont typeface="Wingdings" pitchFamily="2" charset="2"/>
              <a:buNone/>
            </a:pPr>
            <a:r>
              <a:rPr lang="en-US" altLang="zh-CN" sz="2800" smtClean="0"/>
              <a:t>   printf(“total=%f\n”,m*p); </a:t>
            </a:r>
            <a:endParaRPr lang="zh-CN" altLang="zh-CN" sz="2800" smtClean="0"/>
          </a:p>
          <a:p>
            <a:pPr>
              <a:buFont typeface="Wingdings" pitchFamily="2" charset="2"/>
              <a:buNone/>
            </a:pPr>
            <a:r>
              <a:rPr lang="en-US" altLang="zh-CN" sz="2800" smtClean="0"/>
              <a:t>}</a:t>
            </a:r>
            <a:endParaRPr lang="zh-CN" altLang="zh-CN" sz="2800" smtClean="0"/>
          </a:p>
        </p:txBody>
      </p:sp>
      <p:sp>
        <p:nvSpPr>
          <p:cNvPr id="32772"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3" name="TextBox 12"/>
          <p:cNvSpPr txBox="1">
            <a:spLocks noChangeArrowheads="1"/>
          </p:cNvSpPr>
          <p:nvPr/>
        </p:nvSpPr>
        <p:spPr bwMode="auto">
          <a:xfrm>
            <a:off x="5357813" y="3048000"/>
            <a:ext cx="3214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定义变量时赋初值</a:t>
            </a:r>
            <a:endParaRPr lang="zh-CN" altLang="en-US" sz="2800" b="1">
              <a:solidFill>
                <a:srgbClr val="0000CC"/>
              </a:solidFill>
            </a:endParaRPr>
          </a:p>
        </p:txBody>
      </p:sp>
      <p:sp>
        <p:nvSpPr>
          <p:cNvPr id="14" name="TextBox 13"/>
          <p:cNvSpPr txBox="1">
            <a:spLocks noChangeArrowheads="1"/>
          </p:cNvSpPr>
          <p:nvPr/>
        </p:nvSpPr>
        <p:spPr bwMode="auto">
          <a:xfrm>
            <a:off x="4714875" y="3500438"/>
            <a:ext cx="40719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定义</a:t>
            </a:r>
            <a:r>
              <a:rPr lang="en-US" altLang="zh-CN" sz="2800" b="1">
                <a:solidFill>
                  <a:srgbClr val="0000CC"/>
                </a:solidFill>
              </a:rPr>
              <a:t>double</a:t>
            </a:r>
            <a:r>
              <a:rPr lang="zh-CN" altLang="en-US" sz="2800" b="1">
                <a:solidFill>
                  <a:srgbClr val="0000CC"/>
                </a:solidFill>
              </a:rPr>
              <a:t>型无警告错</a:t>
            </a:r>
          </a:p>
        </p:txBody>
      </p:sp>
      <p:pic>
        <p:nvPicPr>
          <p:cNvPr id="32775"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57188" y="263525"/>
            <a:ext cx="8429625" cy="831850"/>
          </a:xfrm>
        </p:spPr>
        <p:txBody>
          <a:bodyPr/>
          <a:lstStyle/>
          <a:p>
            <a:pPr eaLnBrk="1" hangingPunct="1"/>
            <a:r>
              <a:rPr lang="en-US" altLang="zh-CN" sz="4800" smtClean="0">
                <a:solidFill>
                  <a:srgbClr val="800000"/>
                </a:solidFill>
                <a:ea typeface="黑体" pitchFamily="2" charset="-122"/>
              </a:rPr>
              <a:t>2.5 </a:t>
            </a:r>
            <a:r>
              <a:rPr lang="zh-CN" altLang="zh-CN" sz="4800" smtClean="0">
                <a:solidFill>
                  <a:srgbClr val="800000"/>
                </a:solidFill>
                <a:ea typeface="黑体" pitchFamily="2" charset="-122"/>
              </a:rPr>
              <a:t>字符型数据</a:t>
            </a:r>
            <a:endParaRPr lang="zh-CN" altLang="en-US" sz="4800" smtClean="0">
              <a:solidFill>
                <a:srgbClr val="800000"/>
              </a:solidFill>
              <a:ea typeface="黑体" pitchFamily="2" charset="-122"/>
            </a:endParaRPr>
          </a:p>
        </p:txBody>
      </p:sp>
      <p:sp>
        <p:nvSpPr>
          <p:cNvPr id="33795" name="Rectangle 7"/>
          <p:cNvSpPr>
            <a:spLocks noGrp="1" noChangeArrowheads="1"/>
          </p:cNvSpPr>
          <p:nvPr>
            <p:ph idx="1"/>
          </p:nvPr>
        </p:nvSpPr>
        <p:spPr>
          <a:xfrm>
            <a:off x="323850" y="1169988"/>
            <a:ext cx="8575675" cy="2786062"/>
          </a:xfrm>
        </p:spPr>
        <p:txBody>
          <a:bodyPr/>
          <a:lstStyle/>
          <a:p>
            <a:pPr eaLnBrk="1" hangingPunct="1"/>
            <a:r>
              <a:rPr lang="zh-CN" altLang="zh-CN" dirty="0" smtClean="0"/>
              <a:t>字符</a:t>
            </a:r>
            <a:r>
              <a:rPr lang="zh-CN" altLang="en-US" dirty="0" smtClean="0"/>
              <a:t>占</a:t>
            </a:r>
            <a:r>
              <a:rPr lang="en-US" altLang="zh-CN" dirty="0" smtClean="0">
                <a:solidFill>
                  <a:srgbClr val="FF0000"/>
                </a:solidFill>
              </a:rPr>
              <a:t>1</a:t>
            </a:r>
            <a:r>
              <a:rPr lang="zh-CN" altLang="en-US" dirty="0" smtClean="0">
                <a:solidFill>
                  <a:srgbClr val="FF0000"/>
                </a:solidFill>
              </a:rPr>
              <a:t>字节</a:t>
            </a:r>
            <a:r>
              <a:rPr lang="zh-CN" altLang="en-US" dirty="0" smtClean="0"/>
              <a:t>，</a:t>
            </a:r>
            <a:r>
              <a:rPr lang="zh-CN" altLang="zh-CN" dirty="0" smtClean="0"/>
              <a:t>是按其代码</a:t>
            </a:r>
            <a:r>
              <a:rPr lang="en-US" altLang="zh-CN" dirty="0" smtClean="0"/>
              <a:t>(</a:t>
            </a:r>
            <a:r>
              <a:rPr lang="zh-CN" altLang="zh-CN" dirty="0" smtClean="0"/>
              <a:t>整数</a:t>
            </a:r>
            <a:r>
              <a:rPr lang="en-US" altLang="zh-CN" dirty="0" smtClean="0"/>
              <a:t>)</a:t>
            </a:r>
            <a:r>
              <a:rPr lang="zh-CN" altLang="zh-CN" dirty="0" smtClean="0"/>
              <a:t>形式存储的</a:t>
            </a:r>
            <a:endParaRPr lang="en-US" altLang="zh-CN" dirty="0" smtClean="0"/>
          </a:p>
          <a:p>
            <a:pPr eaLnBrk="1" hangingPunct="1"/>
            <a:r>
              <a:rPr lang="zh-CN" altLang="zh-CN" dirty="0" smtClean="0"/>
              <a:t>字符与字符代码</a:t>
            </a:r>
            <a:endParaRPr lang="zh-CN" altLang="en-US" dirty="0" smtClean="0"/>
          </a:p>
          <a:p>
            <a:pPr lvl="1" eaLnBrk="1" hangingPunct="1"/>
            <a:r>
              <a:rPr lang="zh-CN" altLang="zh-CN" dirty="0" smtClean="0"/>
              <a:t>采用</a:t>
            </a:r>
            <a:r>
              <a:rPr lang="en-US" altLang="zh-CN" dirty="0" smtClean="0"/>
              <a:t>ASCII</a:t>
            </a:r>
            <a:r>
              <a:rPr lang="zh-CN" altLang="zh-CN" dirty="0" smtClean="0"/>
              <a:t>字符集</a:t>
            </a:r>
            <a:endParaRPr lang="zh-CN" altLang="en-US" dirty="0" smtClean="0"/>
          </a:p>
          <a:p>
            <a:pPr lvl="2" eaLnBrk="1" hangingPunct="1"/>
            <a:r>
              <a:rPr lang="zh-CN" altLang="zh-CN" sz="2800" dirty="0" smtClean="0"/>
              <a:t>字母：</a:t>
            </a:r>
            <a:r>
              <a:rPr lang="en-US" altLang="zh-CN" sz="2800" dirty="0" smtClean="0"/>
              <a:t>A ~Z</a:t>
            </a:r>
            <a:r>
              <a:rPr lang="zh-CN" altLang="zh-CN" sz="2800" dirty="0" smtClean="0"/>
              <a:t>，</a:t>
            </a:r>
            <a:r>
              <a:rPr lang="en-US" altLang="zh-CN" sz="2800" dirty="0" smtClean="0"/>
              <a:t>a ~z</a:t>
            </a:r>
            <a:endParaRPr lang="zh-CN" altLang="zh-CN" sz="2800" dirty="0" smtClean="0"/>
          </a:p>
          <a:p>
            <a:pPr lvl="2" eaLnBrk="1" hangingPunct="1"/>
            <a:r>
              <a:rPr lang="zh-CN" altLang="zh-CN" sz="2800" dirty="0" smtClean="0"/>
              <a:t>数字：</a:t>
            </a:r>
            <a:r>
              <a:rPr lang="en-US" altLang="zh-CN" sz="2800" dirty="0" smtClean="0"/>
              <a:t>0</a:t>
            </a:r>
            <a:r>
              <a:rPr lang="zh-CN" altLang="zh-CN" sz="2800" dirty="0" smtClean="0"/>
              <a:t>～</a:t>
            </a:r>
            <a:r>
              <a:rPr lang="en-US" altLang="zh-CN" sz="2800" dirty="0" smtClean="0"/>
              <a:t>9</a:t>
            </a:r>
            <a:endParaRPr lang="zh-CN" altLang="zh-CN" sz="2800" dirty="0" smtClean="0"/>
          </a:p>
          <a:p>
            <a:pPr lvl="2" eaLnBrk="1" hangingPunct="1"/>
            <a:r>
              <a:rPr lang="zh-CN" altLang="zh-CN" sz="2800" dirty="0" smtClean="0"/>
              <a:t>专门符号：</a:t>
            </a:r>
            <a:r>
              <a:rPr lang="en-US" altLang="zh-CN" sz="2800" dirty="0" smtClean="0"/>
              <a:t>29</a:t>
            </a:r>
            <a:r>
              <a:rPr lang="zh-CN" altLang="zh-CN" sz="2800" dirty="0" smtClean="0"/>
              <a:t>个：</a:t>
            </a:r>
            <a:r>
              <a:rPr lang="en-US" altLang="zh-CN" sz="2800" dirty="0" smtClean="0"/>
              <a:t>!  ”  #  &amp;  ‘  (  )  *</a:t>
            </a:r>
            <a:r>
              <a:rPr lang="zh-CN" altLang="en-US" sz="2800" dirty="0" smtClean="0"/>
              <a:t>等</a:t>
            </a:r>
            <a:endParaRPr lang="zh-CN" altLang="zh-CN" sz="2800" dirty="0" smtClean="0"/>
          </a:p>
          <a:p>
            <a:pPr lvl="2" eaLnBrk="1" hangingPunct="1"/>
            <a:r>
              <a:rPr lang="zh-CN" altLang="zh-CN" sz="2800" dirty="0" smtClean="0"/>
              <a:t>空格符：空格、水平制表符、换行</a:t>
            </a:r>
            <a:r>
              <a:rPr lang="zh-CN" altLang="en-US" sz="2800" dirty="0" smtClean="0"/>
              <a:t>等</a:t>
            </a:r>
            <a:endParaRPr lang="zh-CN" altLang="zh-CN" sz="2800" dirty="0" smtClean="0"/>
          </a:p>
          <a:p>
            <a:pPr lvl="2" eaLnBrk="1" hangingPunct="1"/>
            <a:r>
              <a:rPr lang="zh-CN" altLang="zh-CN" sz="2800" dirty="0" smtClean="0"/>
              <a:t>不能显示的字符：空</a:t>
            </a:r>
            <a:r>
              <a:rPr lang="en-US" altLang="zh-CN" sz="2800" dirty="0" smtClean="0"/>
              <a:t>(null)</a:t>
            </a:r>
            <a:r>
              <a:rPr lang="zh-CN" altLang="zh-CN" sz="2800" dirty="0" smtClean="0"/>
              <a:t>字符</a:t>
            </a:r>
            <a:r>
              <a:rPr lang="en-US" altLang="zh-CN" sz="2800" dirty="0" smtClean="0"/>
              <a:t>(</a:t>
            </a:r>
            <a:r>
              <a:rPr lang="zh-CN" altLang="zh-CN" sz="2800" dirty="0" smtClean="0"/>
              <a:t>以</a:t>
            </a:r>
            <a:r>
              <a:rPr lang="en-US" altLang="zh-CN" sz="2800" dirty="0" smtClean="0"/>
              <a:t>‘\0’</a:t>
            </a:r>
            <a:r>
              <a:rPr lang="zh-CN" altLang="zh-CN" sz="2800" dirty="0" smtClean="0"/>
              <a:t>表示</a:t>
            </a:r>
            <a:r>
              <a:rPr lang="en-US" altLang="zh-CN" sz="2800" dirty="0" smtClean="0"/>
              <a:t>)</a:t>
            </a:r>
            <a:r>
              <a:rPr lang="zh-CN" altLang="zh-CN" sz="2800" dirty="0" smtClean="0"/>
              <a:t>、警告</a:t>
            </a:r>
            <a:r>
              <a:rPr lang="en-US" altLang="zh-CN" sz="2800" dirty="0" smtClean="0"/>
              <a:t>(</a:t>
            </a:r>
            <a:r>
              <a:rPr lang="zh-CN" altLang="zh-CN" sz="2800" dirty="0" smtClean="0"/>
              <a:t>以</a:t>
            </a:r>
            <a:r>
              <a:rPr lang="en-US" altLang="zh-CN" sz="2800" dirty="0" smtClean="0"/>
              <a:t>‘\a’</a:t>
            </a:r>
            <a:r>
              <a:rPr lang="zh-CN" altLang="zh-CN" sz="2800" dirty="0" smtClean="0"/>
              <a:t>表示</a:t>
            </a:r>
            <a:r>
              <a:rPr lang="en-US" altLang="zh-CN" sz="2800" dirty="0" smtClean="0"/>
              <a:t>)</a:t>
            </a:r>
            <a:r>
              <a:rPr lang="zh-CN" altLang="zh-CN" sz="2800" dirty="0" smtClean="0"/>
              <a:t>、退格</a:t>
            </a:r>
            <a:r>
              <a:rPr lang="en-US" altLang="zh-CN" sz="2800" dirty="0" smtClean="0"/>
              <a:t>(</a:t>
            </a:r>
            <a:r>
              <a:rPr lang="zh-CN" altLang="zh-CN" sz="2800" dirty="0" smtClean="0"/>
              <a:t>以</a:t>
            </a:r>
            <a:r>
              <a:rPr lang="en-US" altLang="zh-CN" sz="2800" dirty="0" smtClean="0"/>
              <a:t>‘\b’</a:t>
            </a:r>
            <a:r>
              <a:rPr lang="zh-CN" altLang="zh-CN" sz="2800" dirty="0" smtClean="0"/>
              <a:t>表示</a:t>
            </a:r>
            <a:r>
              <a:rPr lang="en-US" altLang="zh-CN" sz="2800" dirty="0" smtClean="0"/>
              <a:t>)</a:t>
            </a:r>
            <a:r>
              <a:rPr lang="zh-CN" altLang="zh-CN" sz="2800" dirty="0" smtClean="0"/>
              <a:t>、回车</a:t>
            </a:r>
            <a:r>
              <a:rPr lang="en-US" altLang="zh-CN" sz="2800" dirty="0" smtClean="0"/>
              <a:t>(</a:t>
            </a:r>
            <a:r>
              <a:rPr lang="zh-CN" altLang="zh-CN" sz="2800" dirty="0" smtClean="0"/>
              <a:t>以</a:t>
            </a:r>
            <a:r>
              <a:rPr lang="en-US" altLang="zh-CN" sz="2800" dirty="0" smtClean="0"/>
              <a:t>‘\r’</a:t>
            </a:r>
            <a:r>
              <a:rPr lang="zh-CN" altLang="zh-CN" sz="2800" dirty="0" smtClean="0"/>
              <a:t>表示</a:t>
            </a:r>
            <a:r>
              <a:rPr lang="en-US" altLang="zh-CN" sz="2800" dirty="0" smtClean="0"/>
              <a:t>)</a:t>
            </a:r>
            <a:r>
              <a:rPr lang="zh-CN" altLang="zh-CN" sz="2800" dirty="0" smtClean="0"/>
              <a:t>等</a:t>
            </a:r>
            <a:endParaRPr lang="en-US" altLang="zh-CN" sz="2800" dirty="0" smtClean="0"/>
          </a:p>
          <a:p>
            <a:pPr lvl="2" eaLnBrk="1" hangingPunct="1"/>
            <a:endParaRPr lang="zh-CN" altLang="zh-CN" dirty="0" smtClean="0"/>
          </a:p>
        </p:txBody>
      </p:sp>
      <p:sp>
        <p:nvSpPr>
          <p:cNvPr id="33796" name="Rectangle 5"/>
          <p:cNvSpPr>
            <a:spLocks noChangeArrowheads="1"/>
          </p:cNvSpPr>
          <p:nvPr/>
        </p:nvSpPr>
        <p:spPr bwMode="auto">
          <a:xfrm>
            <a:off x="0" y="-171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33797" name="Rectangle 2"/>
          <p:cNvSpPr>
            <a:spLocks noChangeArrowheads="1"/>
          </p:cNvSpPr>
          <p:nvPr/>
        </p:nvSpPr>
        <p:spPr bwMode="auto">
          <a:xfrm>
            <a:off x="0" y="-171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33798" name="Rectangle 2"/>
          <p:cNvSpPr>
            <a:spLocks noChangeArrowheads="1"/>
          </p:cNvSpPr>
          <p:nvPr/>
        </p:nvSpPr>
        <p:spPr bwMode="auto">
          <a:xfrm>
            <a:off x="0" y="-171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33799"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97217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1"/>
          </p:nvPr>
        </p:nvSpPr>
        <p:spPr>
          <a:xfrm>
            <a:off x="468313" y="476672"/>
            <a:ext cx="8424862" cy="5892800"/>
          </a:xfrm>
        </p:spPr>
        <p:txBody>
          <a:bodyPr/>
          <a:lstStyle/>
          <a:p>
            <a:pPr eaLnBrk="1" hangingPunct="1">
              <a:lnSpc>
                <a:spcPct val="90000"/>
              </a:lnSpc>
            </a:pPr>
            <a:r>
              <a:rPr lang="zh-CN" altLang="zh-CN" dirty="0" smtClean="0"/>
              <a:t>转义字符</a:t>
            </a:r>
            <a:endParaRPr lang="en-US" altLang="zh-CN" dirty="0" smtClean="0"/>
          </a:p>
          <a:p>
            <a:pPr lvl="1" eaLnBrk="1" hangingPunct="1">
              <a:lnSpc>
                <a:spcPct val="90000"/>
              </a:lnSpc>
            </a:pPr>
            <a:r>
              <a:rPr lang="zh-CN" altLang="zh-CN" dirty="0" smtClean="0"/>
              <a:t>转义字符必须以反斜杠</a:t>
            </a:r>
            <a:r>
              <a:rPr lang="en-US" altLang="zh-CN" dirty="0" smtClean="0"/>
              <a:t>“\”</a:t>
            </a:r>
            <a:r>
              <a:rPr lang="zh-CN" altLang="zh-CN" dirty="0" smtClean="0"/>
              <a:t>开头</a:t>
            </a:r>
            <a:endParaRPr lang="zh-CN" altLang="en-US" dirty="0" smtClean="0"/>
          </a:p>
          <a:p>
            <a:pPr lvl="1">
              <a:lnSpc>
                <a:spcPct val="90000"/>
              </a:lnSpc>
              <a:buFont typeface="Wingdings" pitchFamily="2" charset="2"/>
              <a:buNone/>
            </a:pPr>
            <a:r>
              <a:rPr lang="en-US" altLang="zh-CN" dirty="0" smtClean="0"/>
              <a:t>\t  </a:t>
            </a:r>
            <a:r>
              <a:rPr lang="zh-CN" altLang="zh-CN" dirty="0" smtClean="0"/>
              <a:t>跳到下一个</a:t>
            </a:r>
            <a:r>
              <a:rPr lang="zh-CN" altLang="en-US" dirty="0"/>
              <a:t>制</a:t>
            </a:r>
            <a:r>
              <a:rPr lang="zh-CN" altLang="en-US" dirty="0" smtClean="0"/>
              <a:t>表位</a:t>
            </a:r>
            <a:endParaRPr lang="zh-CN" altLang="zh-CN" dirty="0" smtClean="0"/>
          </a:p>
          <a:p>
            <a:pPr lvl="1">
              <a:lnSpc>
                <a:spcPct val="90000"/>
              </a:lnSpc>
              <a:buFont typeface="Wingdings" pitchFamily="2" charset="2"/>
              <a:buNone/>
            </a:pPr>
            <a:r>
              <a:rPr lang="en-US" altLang="zh-CN" dirty="0" smtClean="0"/>
              <a:t>\b  </a:t>
            </a:r>
            <a:r>
              <a:rPr lang="zh-CN" altLang="zh-CN" dirty="0" smtClean="0"/>
              <a:t>消除前一个已输出的字符</a:t>
            </a:r>
          </a:p>
          <a:p>
            <a:pPr lvl="1">
              <a:lnSpc>
                <a:spcPct val="90000"/>
              </a:lnSpc>
              <a:buFont typeface="Wingdings" pitchFamily="2" charset="2"/>
              <a:buNone/>
            </a:pPr>
            <a:r>
              <a:rPr lang="en-US" altLang="zh-CN" dirty="0" smtClean="0"/>
              <a:t>\r   </a:t>
            </a:r>
            <a:r>
              <a:rPr lang="zh-CN" altLang="zh-CN" dirty="0" smtClean="0"/>
              <a:t>将当前的输出位置返回在本行开头</a:t>
            </a:r>
          </a:p>
          <a:p>
            <a:pPr lvl="1">
              <a:lnSpc>
                <a:spcPct val="90000"/>
              </a:lnSpc>
              <a:buFont typeface="Wingdings" pitchFamily="2" charset="2"/>
              <a:buNone/>
            </a:pPr>
            <a:r>
              <a:rPr lang="en-US" altLang="zh-CN" dirty="0" smtClean="0"/>
              <a:t>\f   </a:t>
            </a:r>
            <a:r>
              <a:rPr lang="zh-CN" altLang="zh-CN" dirty="0" smtClean="0"/>
              <a:t>将当前的输出位置移到下页的开头</a:t>
            </a:r>
          </a:p>
          <a:p>
            <a:pPr lvl="1">
              <a:lnSpc>
                <a:spcPct val="90000"/>
              </a:lnSpc>
              <a:buFont typeface="Wingdings" pitchFamily="2" charset="2"/>
              <a:buNone/>
            </a:pPr>
            <a:r>
              <a:rPr lang="en-US" altLang="zh-CN" dirty="0" smtClean="0"/>
              <a:t>\0  </a:t>
            </a:r>
            <a:r>
              <a:rPr lang="zh-CN" altLang="zh-CN" dirty="0" smtClean="0"/>
              <a:t>常用于字符串中，作为串结束标志</a:t>
            </a:r>
          </a:p>
          <a:p>
            <a:pPr lvl="1">
              <a:lnSpc>
                <a:spcPct val="90000"/>
              </a:lnSpc>
              <a:buFont typeface="Wingdings" pitchFamily="2" charset="2"/>
              <a:buNone/>
            </a:pPr>
            <a:r>
              <a:rPr lang="en-US" altLang="zh-CN" dirty="0" smtClean="0"/>
              <a:t>\\  </a:t>
            </a:r>
            <a:r>
              <a:rPr lang="zh-CN" altLang="zh-CN" dirty="0" smtClean="0"/>
              <a:t>代表一个反斜杠字符“</a:t>
            </a:r>
            <a:r>
              <a:rPr lang="en-US" altLang="zh-CN" dirty="0" smtClean="0"/>
              <a:t>\</a:t>
            </a:r>
            <a:r>
              <a:rPr lang="zh-CN" altLang="zh-CN" dirty="0" smtClean="0"/>
              <a:t>”</a:t>
            </a:r>
          </a:p>
          <a:p>
            <a:pPr lvl="1">
              <a:lnSpc>
                <a:spcPct val="90000"/>
              </a:lnSpc>
              <a:buFont typeface="Wingdings" pitchFamily="2" charset="2"/>
              <a:buNone/>
            </a:pPr>
            <a:r>
              <a:rPr lang="en-US" altLang="zh-CN" dirty="0" smtClean="0"/>
              <a:t>\’   </a:t>
            </a:r>
            <a:r>
              <a:rPr lang="zh-CN" altLang="zh-CN" dirty="0" smtClean="0"/>
              <a:t>代表一个单</a:t>
            </a:r>
            <a:r>
              <a:rPr lang="zh-CN" altLang="en-US" dirty="0" smtClean="0"/>
              <a:t>引</a:t>
            </a:r>
            <a:r>
              <a:rPr lang="zh-CN" altLang="zh-CN" dirty="0" smtClean="0"/>
              <a:t>号字符</a:t>
            </a:r>
          </a:p>
          <a:p>
            <a:pPr lvl="1">
              <a:lnSpc>
                <a:spcPct val="90000"/>
              </a:lnSpc>
              <a:buFont typeface="Wingdings" pitchFamily="2" charset="2"/>
              <a:buNone/>
            </a:pPr>
            <a:r>
              <a:rPr lang="en-US" altLang="zh-CN" dirty="0" smtClean="0"/>
              <a:t>\”  </a:t>
            </a:r>
            <a:r>
              <a:rPr lang="zh-CN" altLang="zh-CN" dirty="0" smtClean="0"/>
              <a:t>代表一个双</a:t>
            </a:r>
            <a:r>
              <a:rPr lang="zh-CN" altLang="en-US" dirty="0" smtClean="0"/>
              <a:t>引</a:t>
            </a:r>
            <a:r>
              <a:rPr lang="zh-CN" altLang="zh-CN" dirty="0" smtClean="0"/>
              <a:t>号字符</a:t>
            </a:r>
          </a:p>
          <a:p>
            <a:pPr lvl="1">
              <a:lnSpc>
                <a:spcPct val="90000"/>
              </a:lnSpc>
              <a:buFont typeface="Wingdings" pitchFamily="2" charset="2"/>
              <a:buNone/>
            </a:pPr>
            <a:r>
              <a:rPr lang="en-US" altLang="zh-CN" dirty="0" smtClean="0"/>
              <a:t>\</a:t>
            </a:r>
            <a:r>
              <a:rPr lang="en-US" altLang="zh-CN" dirty="0" err="1" smtClean="0"/>
              <a:t>ddd</a:t>
            </a:r>
            <a:r>
              <a:rPr lang="en-US" altLang="zh-CN" dirty="0" smtClean="0"/>
              <a:t>   1</a:t>
            </a:r>
            <a:r>
              <a:rPr lang="zh-CN" altLang="zh-CN" dirty="0" smtClean="0"/>
              <a:t>～</a:t>
            </a:r>
            <a:r>
              <a:rPr lang="en-US" altLang="zh-CN" dirty="0" smtClean="0"/>
              <a:t>3</a:t>
            </a:r>
            <a:r>
              <a:rPr lang="zh-CN" altLang="zh-CN" dirty="0" smtClean="0"/>
              <a:t>位</a:t>
            </a:r>
            <a:r>
              <a:rPr lang="en-US" altLang="zh-CN" dirty="0" smtClean="0"/>
              <a:t>8</a:t>
            </a:r>
            <a:r>
              <a:rPr lang="zh-CN" altLang="zh-CN" dirty="0" smtClean="0"/>
              <a:t>进制数所代表的字符</a:t>
            </a:r>
          </a:p>
          <a:p>
            <a:pPr lvl="1">
              <a:lnSpc>
                <a:spcPct val="90000"/>
              </a:lnSpc>
              <a:buFont typeface="Wingdings" pitchFamily="2" charset="2"/>
              <a:buNone/>
            </a:pPr>
            <a:r>
              <a:rPr lang="en-US" altLang="zh-CN" dirty="0" smtClean="0"/>
              <a:t>\</a:t>
            </a:r>
            <a:r>
              <a:rPr lang="en-US" altLang="zh-CN" dirty="0" err="1" smtClean="0"/>
              <a:t>xhh</a:t>
            </a:r>
            <a:r>
              <a:rPr lang="en-US" altLang="zh-CN" dirty="0" smtClean="0"/>
              <a:t>   1</a:t>
            </a:r>
            <a:r>
              <a:rPr lang="zh-CN" altLang="zh-CN" dirty="0" smtClean="0"/>
              <a:t>～</a:t>
            </a:r>
            <a:r>
              <a:rPr lang="en-US" altLang="zh-CN" dirty="0" smtClean="0"/>
              <a:t>2</a:t>
            </a:r>
            <a:r>
              <a:rPr lang="zh-CN" altLang="zh-CN" dirty="0" smtClean="0"/>
              <a:t>位</a:t>
            </a:r>
            <a:r>
              <a:rPr lang="en-US" altLang="zh-CN" dirty="0" smtClean="0"/>
              <a:t>16</a:t>
            </a:r>
            <a:r>
              <a:rPr lang="zh-CN" altLang="zh-CN" dirty="0" smtClean="0"/>
              <a:t>进制数所代表的字符</a:t>
            </a:r>
            <a:endParaRPr lang="en-US" altLang="zh-CN" dirty="0" smtClean="0"/>
          </a:p>
          <a:p>
            <a:pPr lvl="1" eaLnBrk="1" hangingPunct="1">
              <a:lnSpc>
                <a:spcPct val="90000"/>
              </a:lnSpc>
            </a:pPr>
            <a:endParaRPr lang="zh-CN" altLang="en-US" dirty="0" smtClean="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71" name="Rectangle 7"/>
          <p:cNvSpPr>
            <a:spLocks noGrp="1" noChangeArrowheads="1"/>
          </p:cNvSpPr>
          <p:nvPr>
            <p:ph type="body" sz="half" idx="4294967295"/>
          </p:nvPr>
        </p:nvSpPr>
        <p:spPr>
          <a:xfrm>
            <a:off x="323850" y="1011239"/>
            <a:ext cx="8280400" cy="4433986"/>
          </a:xfrm>
        </p:spPr>
        <p:txBody>
          <a:bodyPr/>
          <a:lstStyle/>
          <a:p>
            <a:pPr eaLnBrk="1" hangingPunct="1"/>
            <a:r>
              <a:rPr lang="zh-CN" altLang="en-US" sz="2800" b="1" dirty="0" smtClean="0">
                <a:solidFill>
                  <a:schemeClr val="accent2"/>
                </a:solidFill>
              </a:rPr>
              <a:t>1</a:t>
            </a:r>
            <a:r>
              <a:rPr lang="en-US" altLang="zh-CN" sz="2800" b="1" dirty="0" smtClean="0">
                <a:solidFill>
                  <a:schemeClr val="accent2"/>
                </a:solidFill>
              </a:rPr>
              <a:t>.</a:t>
            </a:r>
            <a:r>
              <a:rPr lang="zh-CN" altLang="zh-CN" sz="2800" b="1" dirty="0" smtClean="0">
                <a:solidFill>
                  <a:schemeClr val="accent2"/>
                </a:solidFill>
              </a:rPr>
              <a:t>字符常量</a:t>
            </a:r>
            <a:endParaRPr lang="en-US" altLang="zh-CN" sz="2800" b="1" dirty="0" smtClean="0">
              <a:solidFill>
                <a:schemeClr val="accent2"/>
              </a:solidFill>
            </a:endParaRPr>
          </a:p>
          <a:p>
            <a:pPr lvl="1" eaLnBrk="1" hangingPunct="1"/>
            <a:r>
              <a:rPr lang="zh-CN" altLang="zh-CN" sz="2400" dirty="0" smtClean="0"/>
              <a:t>字符常量是用单撇号括起来的一个字符</a:t>
            </a:r>
            <a:endParaRPr lang="zh-CN" altLang="en-US" sz="2400" dirty="0" smtClean="0"/>
          </a:p>
          <a:p>
            <a:pPr lvl="2" eaLnBrk="1" hangingPunct="1"/>
            <a:r>
              <a:rPr lang="zh-CN" altLang="en-US" dirty="0" smtClean="0">
                <a:solidFill>
                  <a:srgbClr val="0000CC"/>
                </a:solidFill>
              </a:rPr>
              <a:t>如</a:t>
            </a:r>
            <a:r>
              <a:rPr lang="en-US" altLang="zh-CN" dirty="0" smtClean="0">
                <a:solidFill>
                  <a:srgbClr val="0000CC"/>
                </a:solidFill>
              </a:rPr>
              <a:t>’a’, ‘!’, ‘X’   ‘</a:t>
            </a:r>
            <a:r>
              <a:rPr lang="en-US" altLang="zh-CN" dirty="0" err="1" smtClean="0">
                <a:solidFill>
                  <a:srgbClr val="0000CC"/>
                </a:solidFill>
              </a:rPr>
              <a:t>a’</a:t>
            </a:r>
            <a:r>
              <a:rPr lang="en-US" altLang="zh-CN" dirty="0" err="1" smtClean="0">
                <a:solidFill>
                  <a:srgbClr val="0000CC"/>
                </a:solidFill>
                <a:cs typeface="Arial" charset="0"/>
              </a:rPr>
              <a:t>≠’A</a:t>
            </a:r>
            <a:r>
              <a:rPr lang="en-US" altLang="zh-CN" dirty="0" smtClean="0">
                <a:solidFill>
                  <a:srgbClr val="0000CC"/>
                </a:solidFill>
                <a:cs typeface="Arial" charset="0"/>
              </a:rPr>
              <a:t>’</a:t>
            </a:r>
          </a:p>
          <a:p>
            <a:pPr lvl="1" eaLnBrk="1" hangingPunct="1"/>
            <a:r>
              <a:rPr lang="zh-CN" altLang="zh-CN" sz="2400" dirty="0" smtClean="0"/>
              <a:t>英文字母可以作为字符常量</a:t>
            </a:r>
            <a:endParaRPr lang="en-US" altLang="zh-CN" sz="2400" dirty="0" smtClean="0"/>
          </a:p>
          <a:p>
            <a:pPr lvl="1" eaLnBrk="1" hangingPunct="1"/>
            <a:r>
              <a:rPr lang="zh-CN" altLang="zh-CN" sz="2400" dirty="0" smtClean="0"/>
              <a:t>键盘上的字符都可以作为字符常量</a:t>
            </a:r>
            <a:endParaRPr lang="zh-CN" altLang="en-US" sz="2400" dirty="0" smtClean="0"/>
          </a:p>
          <a:p>
            <a:pPr lvl="1" eaLnBrk="1" hangingPunct="1"/>
            <a:r>
              <a:rPr lang="zh-CN" altLang="en-US" sz="2400" dirty="0" smtClean="0"/>
              <a:t>转义字符可以作为字符常量</a:t>
            </a:r>
          </a:p>
          <a:p>
            <a:r>
              <a:rPr lang="zh-CN" altLang="en-US" sz="2400" b="1" dirty="0" smtClean="0"/>
              <a:t>字符串常量：用双引号括起来的零个或多个字符的序列。如：“</a:t>
            </a:r>
            <a:r>
              <a:rPr lang="en-US" altLang="zh-CN" sz="2400" b="1" dirty="0" smtClean="0"/>
              <a:t>This is a string” ,</a:t>
            </a:r>
          </a:p>
          <a:p>
            <a:pPr>
              <a:buFont typeface="Wingdings" pitchFamily="2" charset="2"/>
              <a:buNone/>
            </a:pPr>
            <a:r>
              <a:rPr lang="en-US" altLang="zh-CN" sz="2400" b="1" dirty="0" smtClean="0"/>
              <a:t>    ”5433”, ” ”, ””, “\n”</a:t>
            </a:r>
            <a:r>
              <a:rPr lang="zh-CN" altLang="en-US" sz="2400" b="1" dirty="0" smtClean="0"/>
              <a:t>等。</a:t>
            </a:r>
          </a:p>
          <a:p>
            <a:pPr>
              <a:buFont typeface="Wingdings" pitchFamily="2" charset="2"/>
              <a:buNone/>
            </a:pPr>
            <a:r>
              <a:rPr lang="zh-CN" altLang="en-US" sz="2400" b="1" dirty="0" smtClean="0"/>
              <a:t>    例：字符串常量“</a:t>
            </a:r>
            <a:r>
              <a:rPr lang="en-US" altLang="zh-CN" sz="2400" b="1" dirty="0" smtClean="0"/>
              <a:t>china\b\n\101\t\\”</a:t>
            </a:r>
            <a:r>
              <a:rPr lang="zh-CN" altLang="en-US" sz="2400" b="1" dirty="0" smtClean="0"/>
              <a:t>由几个字符构成？</a:t>
            </a:r>
          </a:p>
        </p:txBody>
      </p:sp>
      <p:pic>
        <p:nvPicPr>
          <p:cNvPr id="35843"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584676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Rectangle 2"/>
          <p:cNvSpPr>
            <a:spLocks noChangeArrowheads="1"/>
          </p:cNvSpPr>
          <p:nvPr/>
        </p:nvSpPr>
        <p:spPr bwMode="auto">
          <a:xfrm>
            <a:off x="357188" y="148878"/>
            <a:ext cx="8429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kumimoji="0" lang="en-US" altLang="zh-CN" sz="4400" b="1" dirty="0">
                <a:solidFill>
                  <a:srgbClr val="800000"/>
                </a:solidFill>
                <a:ea typeface="黑体" pitchFamily="2" charset="-122"/>
              </a:rPr>
              <a:t>2.5 </a:t>
            </a:r>
            <a:r>
              <a:rPr kumimoji="0" lang="zh-CN" altLang="zh-CN" sz="4400" b="1" dirty="0">
                <a:solidFill>
                  <a:srgbClr val="800000"/>
                </a:solidFill>
                <a:ea typeface="黑体" pitchFamily="2" charset="-122"/>
              </a:rPr>
              <a:t>字符型数据</a:t>
            </a:r>
            <a:endParaRPr kumimoji="0" lang="zh-CN" altLang="en-US" sz="4400" b="1" dirty="0">
              <a:solidFill>
                <a:srgbClr val="800000"/>
              </a:solidFill>
              <a:ea typeface="黑体" pitchFamily="2" charset="-122"/>
            </a:endParaRPr>
          </a:p>
        </p:txBody>
      </p:sp>
      <p:sp>
        <p:nvSpPr>
          <p:cNvPr id="2" name="矩形 1"/>
          <p:cNvSpPr/>
          <p:nvPr/>
        </p:nvSpPr>
        <p:spPr>
          <a:xfrm>
            <a:off x="1098580" y="5373827"/>
            <a:ext cx="1313180" cy="461665"/>
          </a:xfrm>
          <a:prstGeom prst="rect">
            <a:avLst/>
          </a:prstGeom>
        </p:spPr>
        <p:txBody>
          <a:bodyPr wrap="none">
            <a:spAutoFit/>
          </a:bodyPr>
          <a:lstStyle/>
          <a:p>
            <a:r>
              <a:rPr lang="zh-CN" altLang="en-US" sz="2400" dirty="0" smtClean="0"/>
              <a:t>（ </a:t>
            </a:r>
            <a:r>
              <a:rPr lang="en-US" altLang="zh-CN" sz="2400" dirty="0" smtClean="0"/>
              <a:t>10 </a:t>
            </a:r>
            <a:r>
              <a:rPr lang="zh-CN" altLang="en-US" sz="2400" dirty="0" smtClean="0"/>
              <a:t>）</a:t>
            </a:r>
            <a:endParaRPr lang="zh-CN" altLang="en-US" sz="2400" dirty="0"/>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6071">
                                            <p:txEl>
                                              <p:pRg st="2" end="2"/>
                                            </p:txEl>
                                          </p:spTgt>
                                        </p:tgtEl>
                                        <p:attrNameLst>
                                          <p:attrName>style.visibility</p:attrName>
                                        </p:attrNameLst>
                                      </p:cBhvr>
                                      <p:to>
                                        <p:strVal val="visible"/>
                                      </p:to>
                                    </p:set>
                                    <p:animEffect transition="in" filter="blinds(horizontal)">
                                      <p:cBhvr>
                                        <p:cTn id="7" dur="500"/>
                                        <p:tgtEl>
                                          <p:spTgt spid="216071">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16071">
                                            <p:txEl>
                                              <p:pRg st="3" end="3"/>
                                            </p:txEl>
                                          </p:spTgt>
                                        </p:tgtEl>
                                        <p:attrNameLst>
                                          <p:attrName>style.visibility</p:attrName>
                                        </p:attrNameLst>
                                      </p:cBhvr>
                                      <p:to>
                                        <p:strVal val="visible"/>
                                      </p:to>
                                    </p:set>
                                    <p:animEffect transition="in" filter="blinds(horizontal)">
                                      <p:cBhvr>
                                        <p:cTn id="10" dur="500"/>
                                        <p:tgtEl>
                                          <p:spTgt spid="216071">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16071">
                                            <p:txEl>
                                              <p:pRg st="4" end="4"/>
                                            </p:txEl>
                                          </p:spTgt>
                                        </p:tgtEl>
                                        <p:attrNameLst>
                                          <p:attrName>style.visibility</p:attrName>
                                        </p:attrNameLst>
                                      </p:cBhvr>
                                      <p:to>
                                        <p:strVal val="visible"/>
                                      </p:to>
                                    </p:set>
                                    <p:animEffect transition="in" filter="blinds(horizontal)">
                                      <p:cBhvr>
                                        <p:cTn id="13" dur="500"/>
                                        <p:tgtEl>
                                          <p:spTgt spid="216071">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216071">
                                            <p:txEl>
                                              <p:pRg st="5" end="5"/>
                                            </p:txEl>
                                          </p:spTgt>
                                        </p:tgtEl>
                                        <p:attrNameLst>
                                          <p:attrName>style.visibility</p:attrName>
                                        </p:attrNameLst>
                                      </p:cBhvr>
                                      <p:to>
                                        <p:strVal val="visible"/>
                                      </p:to>
                                    </p:set>
                                    <p:animEffect transition="in" filter="blinds(horizontal)">
                                      <p:cBhvr>
                                        <p:cTn id="16" dur="500"/>
                                        <p:tgtEl>
                                          <p:spTgt spid="216071">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216071">
                                            <p:txEl>
                                              <p:pRg st="8" end="8"/>
                                            </p:txEl>
                                          </p:spTgt>
                                        </p:tgtEl>
                                        <p:attrNameLst>
                                          <p:attrName>style.visibility</p:attrName>
                                        </p:attrNameLst>
                                      </p:cBhvr>
                                      <p:to>
                                        <p:strVal val="visible"/>
                                      </p:to>
                                    </p:set>
                                    <p:animEffect transition="in" filter="blinds(horizontal)">
                                      <p:cBhvr>
                                        <p:cTn id="19" dur="500"/>
                                        <p:tgtEl>
                                          <p:spTgt spid="216071">
                                            <p:txEl>
                                              <p:pRg st="8" end="8"/>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216071">
                                            <p:txEl>
                                              <p:pRg st="6" end="6"/>
                                            </p:txEl>
                                          </p:spTgt>
                                        </p:tgtEl>
                                        <p:attrNameLst>
                                          <p:attrName>style.visibility</p:attrName>
                                        </p:attrNameLst>
                                      </p:cBhvr>
                                      <p:to>
                                        <p:strVal val="visible"/>
                                      </p:to>
                                    </p:set>
                                    <p:animEffect transition="in" filter="blinds(horizontal)">
                                      <p:cBhvr>
                                        <p:cTn id="22" dur="500"/>
                                        <p:tgtEl>
                                          <p:spTgt spid="216071">
                                            <p:txEl>
                                              <p:pRg st="6" end="6"/>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216071">
                                            <p:txEl>
                                              <p:pRg st="7" end="7"/>
                                            </p:txEl>
                                          </p:spTgt>
                                        </p:tgtEl>
                                        <p:attrNameLst>
                                          <p:attrName>style.visibility</p:attrName>
                                        </p:attrNameLst>
                                      </p:cBhvr>
                                      <p:to>
                                        <p:strVal val="visible"/>
                                      </p:to>
                                    </p:set>
                                    <p:animEffect transition="in" filter="blinds(horizontal)">
                                      <p:cBhvr>
                                        <p:cTn id="25" dur="500"/>
                                        <p:tgtEl>
                                          <p:spTgt spid="216071">
                                            <p:txEl>
                                              <p:pRg st="7" end="7"/>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6071" name="Rectangle 7"/>
          <p:cNvSpPr>
            <a:spLocks noGrp="1" noChangeArrowheads="1"/>
          </p:cNvSpPr>
          <p:nvPr>
            <p:ph type="body" sz="half" idx="4294967295"/>
          </p:nvPr>
        </p:nvSpPr>
        <p:spPr>
          <a:xfrm>
            <a:off x="644525" y="620713"/>
            <a:ext cx="7786688" cy="3916362"/>
          </a:xfrm>
        </p:spPr>
        <p:txBody>
          <a:bodyPr/>
          <a:lstStyle/>
          <a:p>
            <a:pPr eaLnBrk="1" hangingPunct="1"/>
            <a:r>
              <a:rPr lang="zh-CN" altLang="zh-CN" smtClean="0"/>
              <a:t>字符串常量是一对双撇号括起来的字符序列</a:t>
            </a:r>
            <a:endParaRPr lang="en-US" altLang="zh-CN" smtClean="0"/>
          </a:p>
          <a:p>
            <a:pPr lvl="1"/>
            <a:r>
              <a:rPr lang="en-US" altLang="zh-CN" smtClean="0"/>
              <a:t>′</a:t>
            </a:r>
            <a:r>
              <a:rPr lang="zh-CN" altLang="zh-CN" smtClean="0"/>
              <a:t>ａ</a:t>
            </a:r>
            <a:r>
              <a:rPr lang="en-US" altLang="zh-CN" smtClean="0"/>
              <a:t>′</a:t>
            </a:r>
            <a:r>
              <a:rPr lang="zh-CN" altLang="zh-CN" smtClean="0"/>
              <a:t>是字符常量</a:t>
            </a:r>
            <a:endParaRPr lang="en-US" altLang="zh-CN" smtClean="0"/>
          </a:p>
          <a:p>
            <a:pPr lvl="1"/>
            <a:r>
              <a:rPr lang="en-US" altLang="zh-CN" smtClean="0"/>
              <a:t>″</a:t>
            </a:r>
            <a:r>
              <a:rPr lang="zh-CN" altLang="zh-CN" smtClean="0"/>
              <a:t>ａ</a:t>
            </a:r>
            <a:r>
              <a:rPr lang="en-US" altLang="zh-CN" smtClean="0"/>
              <a:t>″</a:t>
            </a:r>
            <a:r>
              <a:rPr lang="zh-CN" altLang="zh-CN" smtClean="0"/>
              <a:t>是字符串常量</a:t>
            </a:r>
            <a:endParaRPr lang="en-US" altLang="zh-CN" smtClean="0"/>
          </a:p>
          <a:p>
            <a:pPr lvl="1"/>
            <a:r>
              <a:rPr lang="zh-CN" altLang="zh-CN" smtClean="0"/>
              <a:t>二者的含义是不同的</a:t>
            </a:r>
            <a:endParaRPr lang="zh-CN" altLang="en-US" smtClean="0"/>
          </a:p>
          <a:p>
            <a:pPr lvl="1"/>
            <a:endParaRPr lang="zh-CN" altLang="zh-CN" smtClean="0"/>
          </a:p>
        </p:txBody>
      </p:sp>
      <p:sp>
        <p:nvSpPr>
          <p:cNvPr id="7" name="TextBox 6"/>
          <p:cNvSpPr txBox="1"/>
          <p:nvPr/>
        </p:nvSpPr>
        <p:spPr>
          <a:xfrm>
            <a:off x="5534025" y="1268413"/>
            <a:ext cx="1928813" cy="946150"/>
          </a:xfrm>
          <a:prstGeom prst="rect">
            <a:avLst/>
          </a:prstGeom>
          <a:solidFill>
            <a:schemeClr val="accent1"/>
          </a:solidFill>
        </p:spPr>
        <p:txBody>
          <a:bodyPr>
            <a:spAutoFit/>
          </a:bodyPr>
          <a:lstStyle/>
          <a:p>
            <a:pPr>
              <a:defRPr/>
            </a:pPr>
            <a:r>
              <a:rPr lang="en-US" altLang="zh-CN" sz="2800" b="1" dirty="0">
                <a:solidFill>
                  <a:srgbClr val="0000CC"/>
                </a:solidFill>
                <a:latin typeface="+mn-lt"/>
                <a:ea typeface="+mn-ea"/>
              </a:rPr>
              <a:t>char c;</a:t>
            </a:r>
            <a:endParaRPr lang="zh-CN" altLang="zh-CN" sz="2800" b="1" dirty="0">
              <a:solidFill>
                <a:srgbClr val="0000CC"/>
              </a:solidFill>
              <a:latin typeface="+mn-lt"/>
              <a:ea typeface="+mn-ea"/>
            </a:endParaRPr>
          </a:p>
          <a:p>
            <a:pPr>
              <a:defRPr/>
            </a:pPr>
            <a:r>
              <a:rPr lang="en-US" altLang="zh-CN" sz="2800" b="1" dirty="0">
                <a:solidFill>
                  <a:srgbClr val="0000CC"/>
                </a:solidFill>
                <a:latin typeface="+mn-lt"/>
                <a:ea typeface="+mn-ea"/>
              </a:rPr>
              <a:t>c=</a:t>
            </a:r>
            <a:r>
              <a:rPr lang="en-US" altLang="zh-CN" sz="2800" b="1" dirty="0">
                <a:solidFill>
                  <a:srgbClr val="00B050"/>
                </a:solidFill>
                <a:latin typeface="+mn-lt"/>
                <a:ea typeface="+mn-ea"/>
              </a:rPr>
              <a:t>’</a:t>
            </a:r>
            <a:r>
              <a:rPr lang="en-US" altLang="zh-CN" sz="2800" b="1" dirty="0">
                <a:solidFill>
                  <a:srgbClr val="0000CC"/>
                </a:solidFill>
                <a:latin typeface="+mn-lt"/>
                <a:ea typeface="+mn-ea"/>
              </a:rPr>
              <a:t>a</a:t>
            </a:r>
            <a:r>
              <a:rPr lang="en-US" altLang="zh-CN" sz="2800" b="1" dirty="0">
                <a:solidFill>
                  <a:srgbClr val="00B050"/>
                </a:solidFill>
                <a:latin typeface="+mn-lt"/>
                <a:ea typeface="+mn-ea"/>
              </a:rPr>
              <a:t>’</a:t>
            </a:r>
            <a:r>
              <a:rPr lang="en-US" altLang="zh-CN" sz="2800" b="1" dirty="0">
                <a:solidFill>
                  <a:srgbClr val="0000CC"/>
                </a:solidFill>
                <a:latin typeface="+mn-lt"/>
                <a:ea typeface="+mn-ea"/>
              </a:rPr>
              <a:t>;</a:t>
            </a:r>
            <a:endParaRPr lang="zh-CN" altLang="en-US" sz="2800" b="1" dirty="0">
              <a:solidFill>
                <a:srgbClr val="0000CC"/>
              </a:solidFill>
              <a:latin typeface="+mn-lt"/>
              <a:ea typeface="+mn-ea"/>
            </a:endParaRPr>
          </a:p>
        </p:txBody>
      </p:sp>
      <p:sp>
        <p:nvSpPr>
          <p:cNvPr id="8" name="TextBox 7"/>
          <p:cNvSpPr txBox="1"/>
          <p:nvPr/>
        </p:nvSpPr>
        <p:spPr>
          <a:xfrm>
            <a:off x="7462838" y="1482725"/>
            <a:ext cx="1143000" cy="519113"/>
          </a:xfrm>
          <a:prstGeom prst="rect">
            <a:avLst/>
          </a:prstGeom>
          <a:solidFill>
            <a:schemeClr val="accent1"/>
          </a:solidFill>
        </p:spPr>
        <p:txBody>
          <a:bodyPr>
            <a:spAutoFit/>
          </a:bodyPr>
          <a:lstStyle/>
          <a:p>
            <a:pPr>
              <a:defRPr/>
            </a:pPr>
            <a:r>
              <a:rPr lang="zh-CN" altLang="en-US" sz="2800" b="1" dirty="0">
                <a:solidFill>
                  <a:srgbClr val="C00000"/>
                </a:solidFill>
                <a:latin typeface="+mn-lt"/>
                <a:ea typeface="+mn-ea"/>
              </a:rPr>
              <a:t>正确</a:t>
            </a:r>
          </a:p>
        </p:txBody>
      </p:sp>
      <p:sp>
        <p:nvSpPr>
          <p:cNvPr id="9" name="TextBox 8"/>
          <p:cNvSpPr txBox="1"/>
          <p:nvPr/>
        </p:nvSpPr>
        <p:spPr>
          <a:xfrm>
            <a:off x="5605463" y="2482850"/>
            <a:ext cx="1928812" cy="946150"/>
          </a:xfrm>
          <a:prstGeom prst="rect">
            <a:avLst/>
          </a:prstGeom>
          <a:solidFill>
            <a:schemeClr val="accent1"/>
          </a:solidFill>
        </p:spPr>
        <p:txBody>
          <a:bodyPr>
            <a:spAutoFit/>
          </a:bodyPr>
          <a:lstStyle/>
          <a:p>
            <a:pPr>
              <a:defRPr/>
            </a:pPr>
            <a:r>
              <a:rPr lang="en-US" altLang="zh-CN" sz="2800" b="1" dirty="0">
                <a:solidFill>
                  <a:srgbClr val="0000CC"/>
                </a:solidFill>
                <a:latin typeface="+mn-lt"/>
                <a:ea typeface="+mn-ea"/>
              </a:rPr>
              <a:t>char c;</a:t>
            </a:r>
            <a:endParaRPr lang="zh-CN" altLang="zh-CN" sz="2800" b="1" dirty="0">
              <a:solidFill>
                <a:srgbClr val="0000CC"/>
              </a:solidFill>
              <a:latin typeface="+mn-lt"/>
              <a:ea typeface="+mn-ea"/>
            </a:endParaRPr>
          </a:p>
          <a:p>
            <a:pPr>
              <a:defRPr/>
            </a:pPr>
            <a:r>
              <a:rPr lang="en-US" altLang="zh-CN" sz="2800" b="1" dirty="0">
                <a:solidFill>
                  <a:srgbClr val="0000CC"/>
                </a:solidFill>
                <a:latin typeface="+mn-lt"/>
                <a:ea typeface="+mn-ea"/>
              </a:rPr>
              <a:t>c=</a:t>
            </a:r>
            <a:r>
              <a:rPr lang="en-US" altLang="zh-CN" sz="2800" b="1" dirty="0">
                <a:solidFill>
                  <a:srgbClr val="00B050"/>
                </a:solidFill>
                <a:latin typeface="+mn-lt"/>
                <a:ea typeface="+mn-ea"/>
              </a:rPr>
              <a:t>”</a:t>
            </a:r>
            <a:r>
              <a:rPr lang="en-US" altLang="zh-CN" sz="2800" b="1" dirty="0">
                <a:solidFill>
                  <a:srgbClr val="0000CC"/>
                </a:solidFill>
                <a:latin typeface="+mn-lt"/>
                <a:ea typeface="+mn-ea"/>
              </a:rPr>
              <a:t>a</a:t>
            </a:r>
            <a:r>
              <a:rPr lang="en-US" altLang="zh-CN" sz="2800" b="1" dirty="0">
                <a:solidFill>
                  <a:srgbClr val="00B050"/>
                </a:solidFill>
                <a:latin typeface="+mn-lt"/>
                <a:ea typeface="+mn-ea"/>
              </a:rPr>
              <a:t>”</a:t>
            </a:r>
            <a:r>
              <a:rPr lang="en-US" altLang="zh-CN" sz="2800" b="1" dirty="0">
                <a:solidFill>
                  <a:srgbClr val="0000CC"/>
                </a:solidFill>
                <a:latin typeface="+mn-lt"/>
                <a:ea typeface="+mn-ea"/>
              </a:rPr>
              <a:t>;</a:t>
            </a:r>
            <a:endParaRPr lang="zh-CN" altLang="en-US" sz="2800" b="1" dirty="0">
              <a:solidFill>
                <a:srgbClr val="0000CC"/>
              </a:solidFill>
              <a:latin typeface="+mn-lt"/>
              <a:ea typeface="+mn-ea"/>
            </a:endParaRPr>
          </a:p>
        </p:txBody>
      </p:sp>
      <p:sp>
        <p:nvSpPr>
          <p:cNvPr id="10" name="TextBox 9"/>
          <p:cNvSpPr txBox="1"/>
          <p:nvPr/>
        </p:nvSpPr>
        <p:spPr>
          <a:xfrm>
            <a:off x="7605713" y="2840038"/>
            <a:ext cx="1143000" cy="519112"/>
          </a:xfrm>
          <a:prstGeom prst="rect">
            <a:avLst/>
          </a:prstGeom>
          <a:solidFill>
            <a:schemeClr val="accent1"/>
          </a:solidFill>
        </p:spPr>
        <p:txBody>
          <a:bodyPr>
            <a:spAutoFit/>
          </a:bodyPr>
          <a:lstStyle/>
          <a:p>
            <a:pPr>
              <a:defRPr/>
            </a:pPr>
            <a:r>
              <a:rPr lang="zh-CN" altLang="en-US" sz="2800" b="1" dirty="0">
                <a:solidFill>
                  <a:srgbClr val="C00000"/>
                </a:solidFill>
                <a:latin typeface="+mn-lt"/>
                <a:ea typeface="+mn-ea"/>
              </a:rPr>
              <a:t>错误</a:t>
            </a:r>
          </a:p>
        </p:txBody>
      </p:sp>
      <p:sp>
        <p:nvSpPr>
          <p:cNvPr id="11" name="TextBox 10"/>
          <p:cNvSpPr txBox="1"/>
          <p:nvPr/>
        </p:nvSpPr>
        <p:spPr>
          <a:xfrm>
            <a:off x="785813" y="3644900"/>
            <a:ext cx="4214812" cy="519113"/>
          </a:xfrm>
          <a:prstGeom prst="rect">
            <a:avLst/>
          </a:prstGeom>
          <a:solidFill>
            <a:schemeClr val="accent1"/>
          </a:solidFill>
        </p:spPr>
        <p:txBody>
          <a:bodyPr>
            <a:spAutoFit/>
          </a:bodyPr>
          <a:lstStyle/>
          <a:p>
            <a:pPr>
              <a:defRPr/>
            </a:pPr>
            <a:r>
              <a:rPr lang="zh-CN" altLang="en-US" sz="2800" b="1" dirty="0">
                <a:solidFill>
                  <a:srgbClr val="0000CC"/>
                </a:solidFill>
                <a:latin typeface="+mn-lt"/>
                <a:ea typeface="+mn-ea"/>
              </a:rPr>
              <a:t>存放字符</a:t>
            </a:r>
            <a:r>
              <a:rPr lang="en-US" altLang="zh-CN" sz="2800" b="1" dirty="0">
                <a:solidFill>
                  <a:srgbClr val="0000CC"/>
                </a:solidFill>
                <a:latin typeface="+mn-lt"/>
                <a:ea typeface="+mn-ea"/>
              </a:rPr>
              <a:t>’a’</a:t>
            </a:r>
            <a:r>
              <a:rPr lang="zh-CN" altLang="en-US" sz="2800" b="1" dirty="0">
                <a:solidFill>
                  <a:srgbClr val="0000CC"/>
                </a:solidFill>
                <a:latin typeface="+mn-lt"/>
                <a:ea typeface="+mn-ea"/>
              </a:rPr>
              <a:t>的存储单元</a:t>
            </a:r>
          </a:p>
        </p:txBody>
      </p:sp>
      <p:sp>
        <p:nvSpPr>
          <p:cNvPr id="12" name="TextBox 11"/>
          <p:cNvSpPr txBox="1"/>
          <p:nvPr/>
        </p:nvSpPr>
        <p:spPr>
          <a:xfrm>
            <a:off x="785813" y="4430713"/>
            <a:ext cx="4714875" cy="519112"/>
          </a:xfrm>
          <a:prstGeom prst="rect">
            <a:avLst/>
          </a:prstGeom>
          <a:solidFill>
            <a:schemeClr val="accent1"/>
          </a:solidFill>
        </p:spPr>
        <p:txBody>
          <a:bodyPr>
            <a:spAutoFit/>
          </a:bodyPr>
          <a:lstStyle/>
          <a:p>
            <a:pPr>
              <a:defRPr/>
            </a:pPr>
            <a:r>
              <a:rPr lang="zh-CN" altLang="en-US" sz="2800" b="1" dirty="0">
                <a:solidFill>
                  <a:srgbClr val="0000CC"/>
                </a:solidFill>
                <a:latin typeface="+mn-lt"/>
                <a:ea typeface="+mn-ea"/>
              </a:rPr>
              <a:t>存放字符串</a:t>
            </a:r>
            <a:r>
              <a:rPr lang="en-US" altLang="zh-CN" sz="2800" b="1" dirty="0">
                <a:solidFill>
                  <a:srgbClr val="0000CC"/>
                </a:solidFill>
                <a:latin typeface="+mn-lt"/>
                <a:ea typeface="+mn-ea"/>
              </a:rPr>
              <a:t>”a”</a:t>
            </a:r>
            <a:r>
              <a:rPr lang="zh-CN" altLang="en-US" sz="2800" b="1" dirty="0">
                <a:solidFill>
                  <a:srgbClr val="0000CC"/>
                </a:solidFill>
                <a:latin typeface="+mn-lt"/>
                <a:ea typeface="+mn-ea"/>
              </a:rPr>
              <a:t>的存储单元</a:t>
            </a:r>
          </a:p>
        </p:txBody>
      </p:sp>
      <p:graphicFrame>
        <p:nvGraphicFramePr>
          <p:cNvPr id="13" name="表格 12"/>
          <p:cNvGraphicFramePr>
            <a:graphicFrameLocks noGrp="1"/>
          </p:cNvGraphicFramePr>
          <p:nvPr/>
        </p:nvGraphicFramePr>
        <p:xfrm>
          <a:off x="5572125" y="4430713"/>
          <a:ext cx="1524000" cy="571500"/>
        </p:xfrm>
        <a:graphic>
          <a:graphicData uri="http://schemas.openxmlformats.org/drawingml/2006/table">
            <a:tbl>
              <a:tblPr/>
              <a:tblGrid>
                <a:gridCol w="762000"/>
                <a:gridCol w="762000"/>
              </a:tblGrid>
              <a:tr h="571500">
                <a:tc>
                  <a:txBody>
                    <a:bodyPr/>
                    <a:lstStyle/>
                    <a:p>
                      <a:pPr marL="0" marR="0" lvl="0" indent="0" algn="ctr" defTabSz="914400" rtl="0" eaLnBrk="1" fontAlgn="base" latinLnBrk="0" hangingPunct="1">
                        <a:lnSpc>
                          <a:spcPct val="100000"/>
                        </a:lnSpc>
                        <a:spcBef>
                          <a:spcPct val="0"/>
                        </a:spcBef>
                        <a:spcAft>
                          <a:spcPct val="0"/>
                        </a:spcAft>
                        <a:buClr>
                          <a:schemeClr val="folHlink"/>
                        </a:buClr>
                        <a:buSzTx/>
                        <a:buFontTx/>
                        <a:buNone/>
                        <a:tabLst/>
                      </a:pPr>
                      <a:r>
                        <a:rPr kumimoji="0" lang="en-US" altLang="zh-CN" sz="2800" b="0" i="0" u="none" strike="noStrike" cap="none" normalizeH="0" baseline="0" smtClean="0">
                          <a:ln>
                            <a:noFill/>
                          </a:ln>
                          <a:solidFill>
                            <a:srgbClr val="0000CC"/>
                          </a:solidFill>
                          <a:effectLst/>
                          <a:latin typeface="Arial" charset="0"/>
                          <a:ea typeface="楷体_GB2312" pitchFamily="49" charset="-122"/>
                        </a:rPr>
                        <a:t>a</a:t>
                      </a:r>
                      <a:endParaRPr kumimoji="0" lang="zh-CN" altLang="en-US" sz="2800" b="0" i="0" u="none" strike="noStrike" cap="none" normalizeH="0" baseline="0" smtClean="0">
                        <a:ln>
                          <a:noFill/>
                        </a:ln>
                        <a:solidFill>
                          <a:srgbClr val="0000CC"/>
                        </a:solidFill>
                        <a:effectLst/>
                        <a:latin typeface="Arial" charset="0"/>
                        <a:ea typeface="楷体_GB2312" pitchFamily="49"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chemeClr val="folHlink"/>
                        </a:buClr>
                        <a:buSzTx/>
                        <a:buFontTx/>
                        <a:buNone/>
                        <a:tabLst/>
                      </a:pPr>
                      <a:r>
                        <a:rPr kumimoji="0" lang="en-US" altLang="zh-CN" sz="2800" b="0" i="0" u="none" strike="noStrike" cap="none" normalizeH="0" baseline="0" smtClean="0">
                          <a:ln>
                            <a:noFill/>
                          </a:ln>
                          <a:solidFill>
                            <a:srgbClr val="0000CC"/>
                          </a:solidFill>
                          <a:effectLst/>
                          <a:latin typeface="Arial" charset="0"/>
                          <a:ea typeface="楷体_GB2312" pitchFamily="49" charset="-122"/>
                        </a:rPr>
                        <a:t>\0</a:t>
                      </a:r>
                      <a:endParaRPr kumimoji="0" lang="zh-CN" altLang="en-US" sz="2800" b="0" i="0" u="none" strike="noStrike" cap="none" normalizeH="0" baseline="0" smtClean="0">
                        <a:ln>
                          <a:noFill/>
                        </a:ln>
                        <a:solidFill>
                          <a:srgbClr val="0000CC"/>
                        </a:solidFill>
                        <a:effectLst/>
                        <a:latin typeface="Arial" charset="0"/>
                        <a:ea typeface="楷体_GB2312" pitchFamily="49"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14" name="表格 13"/>
          <p:cNvGraphicFramePr>
            <a:graphicFrameLocks noGrp="1"/>
          </p:cNvGraphicFramePr>
          <p:nvPr/>
        </p:nvGraphicFramePr>
        <p:xfrm>
          <a:off x="5572125" y="3644900"/>
          <a:ext cx="762000" cy="571500"/>
        </p:xfrm>
        <a:graphic>
          <a:graphicData uri="http://schemas.openxmlformats.org/drawingml/2006/table">
            <a:tbl>
              <a:tblPr/>
              <a:tblGrid>
                <a:gridCol w="762000"/>
              </a:tblGrid>
              <a:tr h="571500">
                <a:tc>
                  <a:txBody>
                    <a:bodyPr/>
                    <a:lstStyle/>
                    <a:p>
                      <a:pPr marL="0" marR="0" lvl="0" indent="0" algn="ctr" defTabSz="914400" rtl="0" eaLnBrk="1" fontAlgn="base" latinLnBrk="0" hangingPunct="1">
                        <a:lnSpc>
                          <a:spcPct val="100000"/>
                        </a:lnSpc>
                        <a:spcBef>
                          <a:spcPct val="0"/>
                        </a:spcBef>
                        <a:spcAft>
                          <a:spcPct val="0"/>
                        </a:spcAft>
                        <a:buClr>
                          <a:schemeClr val="folHlink"/>
                        </a:buClr>
                        <a:buSzTx/>
                        <a:buFontTx/>
                        <a:buNone/>
                        <a:tabLst/>
                      </a:pPr>
                      <a:r>
                        <a:rPr kumimoji="0" lang="en-US" altLang="zh-CN" sz="2800" b="0" i="0" u="none" strike="noStrike" cap="none" normalizeH="0" baseline="0" smtClean="0">
                          <a:ln>
                            <a:noFill/>
                          </a:ln>
                          <a:solidFill>
                            <a:srgbClr val="0000CC"/>
                          </a:solidFill>
                          <a:effectLst/>
                          <a:latin typeface="Arial" charset="0"/>
                          <a:ea typeface="楷体_GB2312" pitchFamily="49" charset="-122"/>
                        </a:rPr>
                        <a:t>a</a:t>
                      </a:r>
                      <a:endParaRPr kumimoji="0" lang="zh-CN" altLang="en-US" sz="2800" b="0" i="0" u="none" strike="noStrike" cap="none" normalizeH="0" baseline="0" smtClean="0">
                        <a:ln>
                          <a:noFill/>
                        </a:ln>
                        <a:solidFill>
                          <a:srgbClr val="0000CC"/>
                        </a:solidFill>
                        <a:effectLst/>
                        <a:latin typeface="Arial" charset="0"/>
                        <a:ea typeface="楷体_GB2312" pitchFamily="49" charset="-12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sp>
        <p:nvSpPr>
          <p:cNvPr id="134170" name="Rectangle 26"/>
          <p:cNvSpPr>
            <a:spLocks noChangeArrowheads="1"/>
          </p:cNvSpPr>
          <p:nvPr/>
        </p:nvSpPr>
        <p:spPr bwMode="gray">
          <a:xfrm>
            <a:off x="684213" y="5084763"/>
            <a:ext cx="7775575" cy="10064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defRPr/>
            </a:pPr>
            <a:r>
              <a:rPr lang="zh-CN" altLang="en-US" sz="2000" b="1">
                <a:solidFill>
                  <a:srgbClr val="FF9900"/>
                </a:solidFill>
              </a:rPr>
              <a:t>在字符串常量后加</a:t>
            </a:r>
            <a:r>
              <a:rPr lang="zh-CN" altLang="en-US" sz="2000" b="1">
                <a:solidFill>
                  <a:srgbClr val="CC0000"/>
                </a:solidFill>
              </a:rPr>
              <a:t>“</a:t>
            </a:r>
            <a:r>
              <a:rPr lang="en-US" altLang="zh-CN" sz="2000" b="1">
                <a:solidFill>
                  <a:srgbClr val="CC0000"/>
                </a:solidFill>
              </a:rPr>
              <a:t>\0”</a:t>
            </a:r>
            <a:r>
              <a:rPr lang="zh-CN" altLang="en-US" sz="2000" b="1">
                <a:solidFill>
                  <a:srgbClr val="CC0000"/>
                </a:solidFill>
              </a:rPr>
              <a:t>（</a:t>
            </a:r>
            <a:r>
              <a:rPr lang="en-US" altLang="zh-CN" sz="2000" b="1">
                <a:solidFill>
                  <a:srgbClr val="CC0000"/>
                </a:solidFill>
              </a:rPr>
              <a:t>ASCII</a:t>
            </a:r>
            <a:r>
              <a:rPr lang="zh-CN" altLang="en-US" sz="2000" b="1">
                <a:solidFill>
                  <a:srgbClr val="CC0000"/>
                </a:solidFill>
              </a:rPr>
              <a:t>值为</a:t>
            </a:r>
            <a:r>
              <a:rPr lang="en-US" altLang="zh-CN" sz="2000" b="1">
                <a:solidFill>
                  <a:srgbClr val="CC0000"/>
                </a:solidFill>
              </a:rPr>
              <a:t>0</a:t>
            </a:r>
            <a:r>
              <a:rPr lang="zh-CN" altLang="en-US" sz="2000" b="1">
                <a:solidFill>
                  <a:srgbClr val="CC0000"/>
                </a:solidFill>
              </a:rPr>
              <a:t>，即空操作）</a:t>
            </a:r>
            <a:r>
              <a:rPr lang="zh-CN" altLang="en-US" sz="2000" b="1">
                <a:solidFill>
                  <a:srgbClr val="FF9900"/>
                </a:solidFill>
              </a:rPr>
              <a:t>做结束标志</a:t>
            </a:r>
          </a:p>
          <a:p>
            <a:pPr>
              <a:defRPr/>
            </a:pPr>
            <a:r>
              <a:rPr lang="zh-CN" altLang="en-US" sz="2000" b="1">
                <a:solidFill>
                  <a:schemeClr val="accent2"/>
                </a:solidFill>
              </a:rPr>
              <a:t>字符串常量所占的存储空间取决于其所含的字符数，为字符数</a:t>
            </a:r>
            <a:r>
              <a:rPr lang="en-US" altLang="zh-CN" sz="2000" b="1">
                <a:solidFill>
                  <a:schemeClr val="accent2"/>
                </a:solidFill>
              </a:rPr>
              <a:t>+1</a:t>
            </a:r>
            <a:r>
              <a:rPr lang="zh-CN" altLang="en-US" sz="2000" b="1">
                <a:solidFill>
                  <a:schemeClr val="accent2"/>
                </a:solidFill>
              </a:rPr>
              <a:t>。</a:t>
            </a:r>
          </a:p>
          <a:p>
            <a:pPr>
              <a:defRPr/>
            </a:pPr>
            <a:r>
              <a:rPr lang="zh-CN" altLang="en-US" sz="2000" b="1">
                <a:solidFill>
                  <a:schemeClr val="accent2"/>
                </a:solidFill>
              </a:rPr>
              <a:t>在</a:t>
            </a:r>
            <a:r>
              <a:rPr lang="en-US" altLang="zh-CN" sz="2000" b="1">
                <a:solidFill>
                  <a:schemeClr val="accent2"/>
                </a:solidFill>
              </a:rPr>
              <a:t>C</a:t>
            </a:r>
            <a:r>
              <a:rPr lang="zh-CN" altLang="en-US" sz="2000" b="1">
                <a:solidFill>
                  <a:schemeClr val="accent2"/>
                </a:solidFill>
              </a:rPr>
              <a:t>语言中，使用数组来存放字符串。</a:t>
            </a: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16071">
                                            <p:txEl>
                                              <p:pRg st="1" end="1"/>
                                            </p:txEl>
                                          </p:spTgt>
                                        </p:tgtEl>
                                        <p:attrNameLst>
                                          <p:attrName>style.visibility</p:attrName>
                                        </p:attrNameLst>
                                      </p:cBhvr>
                                      <p:to>
                                        <p:strVal val="visible"/>
                                      </p:to>
                                    </p:set>
                                    <p:animEffect transition="in" filter="blinds(horizontal)">
                                      <p:cBhvr>
                                        <p:cTn id="7" dur="500"/>
                                        <p:tgtEl>
                                          <p:spTgt spid="216071">
                                            <p:txEl>
                                              <p:pRg st="1" end="1"/>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216071">
                                            <p:txEl>
                                              <p:pRg st="2" end="2"/>
                                            </p:txEl>
                                          </p:spTgt>
                                        </p:tgtEl>
                                        <p:attrNameLst>
                                          <p:attrName>style.visibility</p:attrName>
                                        </p:attrNameLst>
                                      </p:cBhvr>
                                      <p:to>
                                        <p:strVal val="visible"/>
                                      </p:to>
                                    </p:set>
                                    <p:animEffect transition="in" filter="blinds(horizontal)">
                                      <p:cBhvr>
                                        <p:cTn id="11" dur="500"/>
                                        <p:tgtEl>
                                          <p:spTgt spid="216071">
                                            <p:txEl>
                                              <p:pRg st="2" end="2"/>
                                            </p:txEl>
                                          </p:spTgt>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216071">
                                            <p:txEl>
                                              <p:pRg st="3" end="3"/>
                                            </p:txEl>
                                          </p:spTgt>
                                        </p:tgtEl>
                                        <p:attrNameLst>
                                          <p:attrName>style.visibility</p:attrName>
                                        </p:attrNameLst>
                                      </p:cBhvr>
                                      <p:to>
                                        <p:strVal val="visible"/>
                                      </p:to>
                                    </p:set>
                                    <p:animEffect transition="in" filter="blinds(horizontal)">
                                      <p:cBhvr>
                                        <p:cTn id="15" dur="500"/>
                                        <p:tgtEl>
                                          <p:spTgt spid="216071">
                                            <p:txEl>
                                              <p:pRg st="3" end="3"/>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linds(horizontal)">
                                      <p:cBhvr>
                                        <p:cTn id="25" dur="500"/>
                                        <p:tgtEl>
                                          <p:spTgt spid="8"/>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linds(horizontal)">
                                      <p:cBhvr>
                                        <p:cTn id="30" dur="500"/>
                                        <p:tgtEl>
                                          <p:spTgt spid="9"/>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blinds(horizontal)">
                                      <p:cBhvr>
                                        <p:cTn id="35" dur="500"/>
                                        <p:tgtEl>
                                          <p:spTgt spid="1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blinds(horizontal)">
                                      <p:cBhvr>
                                        <p:cTn id="40" dur="500"/>
                                        <p:tgtEl>
                                          <p:spTgt spid="11"/>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linds(horizontal)">
                                      <p:cBhvr>
                                        <p:cTn id="45" dur="500"/>
                                        <p:tgtEl>
                                          <p:spTgt spid="14"/>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blinds(horizontal)">
                                      <p:cBhvr>
                                        <p:cTn id="50" dur="500"/>
                                        <p:tgtEl>
                                          <p:spTgt spid="12"/>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3" presetClass="entr" presetSubtype="10"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linds(horizontal)">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57188" y="188913"/>
            <a:ext cx="8429625" cy="831850"/>
          </a:xfrm>
        </p:spPr>
        <p:txBody>
          <a:bodyPr/>
          <a:lstStyle/>
          <a:p>
            <a:pPr eaLnBrk="1" hangingPunct="1"/>
            <a:r>
              <a:rPr lang="en-US" altLang="zh-CN" sz="4400" dirty="0" smtClean="0">
                <a:solidFill>
                  <a:srgbClr val="800000"/>
                </a:solidFill>
                <a:ea typeface="黑体" pitchFamily="2" charset="-122"/>
              </a:rPr>
              <a:t>2.5 </a:t>
            </a:r>
            <a:r>
              <a:rPr lang="zh-CN" altLang="zh-CN" sz="4400" dirty="0" smtClean="0">
                <a:solidFill>
                  <a:srgbClr val="800000"/>
                </a:solidFill>
                <a:ea typeface="黑体" pitchFamily="2" charset="-122"/>
              </a:rPr>
              <a:t>字符型数据</a:t>
            </a:r>
            <a:endParaRPr lang="zh-CN" altLang="en-US" sz="4400" dirty="0" smtClean="0">
              <a:solidFill>
                <a:srgbClr val="800000"/>
              </a:solidFill>
              <a:ea typeface="黑体" pitchFamily="2" charset="-122"/>
            </a:endParaRPr>
          </a:p>
        </p:txBody>
      </p:sp>
      <p:sp>
        <p:nvSpPr>
          <p:cNvPr id="216071" name="Rectangle 7"/>
          <p:cNvSpPr>
            <a:spLocks noGrp="1" noChangeArrowheads="1"/>
          </p:cNvSpPr>
          <p:nvPr>
            <p:ph idx="1"/>
          </p:nvPr>
        </p:nvSpPr>
        <p:spPr>
          <a:xfrm>
            <a:off x="571500" y="908720"/>
            <a:ext cx="8215313" cy="4572000"/>
          </a:xfrm>
        </p:spPr>
        <p:txBody>
          <a:bodyPr/>
          <a:lstStyle/>
          <a:p>
            <a:pPr eaLnBrk="1" hangingPunct="1">
              <a:buFont typeface="Wingdings" pitchFamily="2" charset="2"/>
              <a:buNone/>
            </a:pPr>
            <a:r>
              <a:rPr lang="en-US" altLang="zh-CN" b="1" dirty="0" smtClean="0">
                <a:solidFill>
                  <a:schemeClr val="accent2"/>
                </a:solidFill>
              </a:rPr>
              <a:t>2.</a:t>
            </a:r>
            <a:r>
              <a:rPr lang="zh-CN" altLang="zh-CN" b="1" dirty="0" smtClean="0">
                <a:solidFill>
                  <a:schemeClr val="accent2"/>
                </a:solidFill>
              </a:rPr>
              <a:t>字符变量</a:t>
            </a:r>
            <a:endParaRPr lang="en-US" altLang="zh-CN" b="1" dirty="0" smtClean="0">
              <a:solidFill>
                <a:schemeClr val="accent2"/>
              </a:solidFill>
            </a:endParaRPr>
          </a:p>
          <a:p>
            <a:pPr eaLnBrk="1" hangingPunct="1"/>
            <a:r>
              <a:rPr lang="zh-CN" altLang="zh-CN" dirty="0" smtClean="0"/>
              <a:t>用类型符</a:t>
            </a:r>
            <a:r>
              <a:rPr lang="en-US" altLang="zh-CN" dirty="0" smtClean="0"/>
              <a:t>char</a:t>
            </a:r>
            <a:r>
              <a:rPr lang="zh-CN" altLang="zh-CN" dirty="0" smtClean="0"/>
              <a:t>定义字符变量</a:t>
            </a:r>
            <a:endParaRPr lang="zh-CN" altLang="en-US" dirty="0" smtClean="0"/>
          </a:p>
          <a:p>
            <a:pPr lvl="1"/>
            <a:r>
              <a:rPr lang="zh-CN" altLang="zh-CN" sz="3200" dirty="0" smtClean="0"/>
              <a:t>只能放一个字符，在内存中占</a:t>
            </a:r>
            <a:r>
              <a:rPr lang="zh-CN" altLang="zh-CN" sz="3200" dirty="0" smtClean="0">
                <a:solidFill>
                  <a:srgbClr val="FF0000"/>
                </a:solidFill>
              </a:rPr>
              <a:t>1</a:t>
            </a:r>
            <a:r>
              <a:rPr lang="zh-CN" altLang="zh-CN" sz="3200" dirty="0" smtClean="0"/>
              <a:t>个字节</a:t>
            </a:r>
          </a:p>
          <a:p>
            <a:pPr lvl="1"/>
            <a:r>
              <a:rPr lang="zh-CN" altLang="zh-CN" sz="3200" dirty="0" smtClean="0"/>
              <a:t>字符变量的定义形式：</a:t>
            </a:r>
          </a:p>
          <a:p>
            <a:pPr lvl="1">
              <a:buFont typeface="Wingdings" pitchFamily="2" charset="2"/>
              <a:buNone/>
            </a:pPr>
            <a:r>
              <a:rPr lang="en-US" altLang="zh-CN" sz="3200" dirty="0" smtClean="0"/>
              <a:t>         </a:t>
            </a:r>
            <a:r>
              <a:rPr lang="en-US" altLang="zh-CN" sz="3200" dirty="0" smtClean="0">
                <a:solidFill>
                  <a:srgbClr val="0000CC"/>
                </a:solidFill>
              </a:rPr>
              <a:t>char  </a:t>
            </a:r>
            <a:r>
              <a:rPr lang="zh-CN" altLang="zh-CN" sz="3200" dirty="0" smtClean="0">
                <a:solidFill>
                  <a:srgbClr val="0000CC"/>
                </a:solidFill>
              </a:rPr>
              <a:t>字符变量列表</a:t>
            </a:r>
            <a:r>
              <a:rPr lang="en-US" altLang="zh-CN" sz="3200" dirty="0" smtClean="0">
                <a:solidFill>
                  <a:srgbClr val="0000CC"/>
                </a:solidFill>
              </a:rPr>
              <a:t>;</a:t>
            </a:r>
            <a:endParaRPr lang="en-US" altLang="zh-CN" dirty="0" smtClean="0"/>
          </a:p>
          <a:p>
            <a:pPr lvl="1" eaLnBrk="1" hangingPunct="1"/>
            <a:r>
              <a:rPr lang="en-US" altLang="zh-CN" dirty="0" smtClean="0"/>
              <a:t>char c = ’?’;</a:t>
            </a:r>
            <a:endParaRPr lang="zh-CN" altLang="zh-CN" dirty="0" smtClean="0"/>
          </a:p>
          <a:p>
            <a:pPr lvl="1" eaLnBrk="1" hangingPunct="1">
              <a:buFont typeface="Wingdings" pitchFamily="2" charset="2"/>
              <a:buNone/>
            </a:pPr>
            <a:r>
              <a:rPr lang="en-US" altLang="zh-CN" dirty="0" smtClean="0"/>
              <a:t>    </a:t>
            </a:r>
            <a:r>
              <a:rPr lang="zh-CN" altLang="zh-CN" dirty="0" smtClean="0"/>
              <a:t>系统把</a:t>
            </a:r>
            <a:r>
              <a:rPr lang="zh-CN" altLang="en-US" dirty="0" smtClean="0"/>
              <a:t>“</a:t>
            </a:r>
            <a:r>
              <a:rPr lang="en-US" altLang="zh-CN" dirty="0" smtClean="0"/>
              <a:t>?</a:t>
            </a:r>
            <a:r>
              <a:rPr lang="zh-CN" altLang="en-US" dirty="0" smtClean="0"/>
              <a:t>”的</a:t>
            </a:r>
            <a:r>
              <a:rPr lang="en-US" altLang="zh-CN" dirty="0" smtClean="0"/>
              <a:t>ASCII</a:t>
            </a:r>
            <a:r>
              <a:rPr lang="zh-CN" altLang="zh-CN" dirty="0" smtClean="0"/>
              <a:t>代码</a:t>
            </a:r>
            <a:r>
              <a:rPr lang="en-US" altLang="zh-CN" dirty="0" smtClean="0"/>
              <a:t>63</a:t>
            </a:r>
            <a:r>
              <a:rPr lang="zh-CN" altLang="zh-CN" dirty="0" smtClean="0"/>
              <a:t>赋给变量</a:t>
            </a:r>
            <a:r>
              <a:rPr lang="en-US" altLang="zh-CN" dirty="0" smtClean="0"/>
              <a:t>c</a:t>
            </a:r>
          </a:p>
          <a:p>
            <a:pPr lvl="1" eaLnBrk="1" hangingPunct="1"/>
            <a:r>
              <a:rPr lang="en-US" altLang="zh-CN" dirty="0" err="1" smtClean="0"/>
              <a:t>printf</a:t>
            </a:r>
            <a:r>
              <a:rPr lang="en-US" altLang="zh-CN" dirty="0" smtClean="0"/>
              <a:t>(”</a:t>
            </a:r>
            <a:r>
              <a:rPr lang="en-US" altLang="zh-CN" dirty="0" smtClean="0">
                <a:solidFill>
                  <a:srgbClr val="FF0000"/>
                </a:solidFill>
              </a:rPr>
              <a:t>%d  %c</a:t>
            </a:r>
            <a:r>
              <a:rPr lang="en-US" altLang="zh-CN" dirty="0" smtClean="0"/>
              <a:t>\n”,</a:t>
            </a:r>
            <a:r>
              <a:rPr lang="en-US" altLang="zh-CN" dirty="0" err="1" smtClean="0"/>
              <a:t>c,c</a:t>
            </a:r>
            <a:r>
              <a:rPr lang="en-US" altLang="zh-CN" dirty="0" smtClean="0"/>
              <a:t>);</a:t>
            </a:r>
            <a:endParaRPr lang="zh-CN" altLang="zh-CN" dirty="0" smtClean="0"/>
          </a:p>
          <a:p>
            <a:pPr lvl="1" eaLnBrk="1" hangingPunct="1"/>
            <a:r>
              <a:rPr lang="zh-CN" altLang="zh-CN" dirty="0" smtClean="0"/>
              <a:t>输出结果是：</a:t>
            </a:r>
            <a:r>
              <a:rPr lang="en-US" altLang="zh-CN" dirty="0" smtClean="0"/>
              <a:t>   63  ?</a:t>
            </a:r>
          </a:p>
          <a:p>
            <a:pPr eaLnBrk="1" hangingPunct="1">
              <a:buFont typeface="Wingdings" pitchFamily="2" charset="2"/>
              <a:buNone/>
            </a:pPr>
            <a:endParaRPr lang="en-US" altLang="zh-CN" dirty="0" smtClean="0"/>
          </a:p>
        </p:txBody>
      </p:sp>
      <p:sp>
        <p:nvSpPr>
          <p:cNvPr id="37892"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3789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3789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37895"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6071">
                                            <p:txEl>
                                              <p:pRg st="5" end="5"/>
                                            </p:txEl>
                                          </p:spTgt>
                                        </p:tgtEl>
                                        <p:attrNameLst>
                                          <p:attrName>style.visibility</p:attrName>
                                        </p:attrNameLst>
                                      </p:cBhvr>
                                      <p:to>
                                        <p:strVal val="visible"/>
                                      </p:to>
                                    </p:set>
                                    <p:animEffect transition="in" filter="blinds(horizontal)">
                                      <p:cBhvr>
                                        <p:cTn id="7" dur="500"/>
                                        <p:tgtEl>
                                          <p:spTgt spid="216071">
                                            <p:txEl>
                                              <p:pRg st="5" end="5"/>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16071">
                                            <p:txEl>
                                              <p:pRg st="6" end="6"/>
                                            </p:txEl>
                                          </p:spTgt>
                                        </p:tgtEl>
                                        <p:attrNameLst>
                                          <p:attrName>style.visibility</p:attrName>
                                        </p:attrNameLst>
                                      </p:cBhvr>
                                      <p:to>
                                        <p:strVal val="visible"/>
                                      </p:to>
                                    </p:set>
                                    <p:animEffect transition="in" filter="blinds(horizontal)">
                                      <p:cBhvr>
                                        <p:cTn id="12" dur="500"/>
                                        <p:tgtEl>
                                          <p:spTgt spid="216071">
                                            <p:txEl>
                                              <p:pRg st="6" end="6"/>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16071">
                                            <p:txEl>
                                              <p:pRg st="7" end="7"/>
                                            </p:txEl>
                                          </p:spTgt>
                                        </p:tgtEl>
                                        <p:attrNameLst>
                                          <p:attrName>style.visibility</p:attrName>
                                        </p:attrNameLst>
                                      </p:cBhvr>
                                      <p:to>
                                        <p:strVal val="visible"/>
                                      </p:to>
                                    </p:set>
                                    <p:animEffect transition="in" filter="blinds(horizontal)">
                                      <p:cBhvr>
                                        <p:cTn id="17" dur="500"/>
                                        <p:tgtEl>
                                          <p:spTgt spid="216071">
                                            <p:txEl>
                                              <p:pRg st="7" end="7"/>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16071">
                                            <p:txEl>
                                              <p:pRg st="8" end="8"/>
                                            </p:txEl>
                                          </p:spTgt>
                                        </p:tgtEl>
                                        <p:attrNameLst>
                                          <p:attrName>style.visibility</p:attrName>
                                        </p:attrNameLst>
                                      </p:cBhvr>
                                      <p:to>
                                        <p:strVal val="visible"/>
                                      </p:to>
                                    </p:set>
                                    <p:animEffect transition="in" filter="blinds(horizontal)">
                                      <p:cBhvr>
                                        <p:cTn id="22" dur="500"/>
                                        <p:tgtEl>
                                          <p:spTgt spid="21607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71" name="Rectangle 7"/>
          <p:cNvSpPr>
            <a:spLocks noGrp="1" noChangeArrowheads="1"/>
          </p:cNvSpPr>
          <p:nvPr>
            <p:ph type="body" sz="half" idx="4294967295"/>
          </p:nvPr>
        </p:nvSpPr>
        <p:spPr>
          <a:xfrm>
            <a:off x="714375" y="1125538"/>
            <a:ext cx="7715250" cy="5446712"/>
          </a:xfrm>
        </p:spPr>
        <p:txBody>
          <a:bodyPr/>
          <a:lstStyle/>
          <a:p>
            <a:pPr eaLnBrk="1" hangingPunct="1"/>
            <a:r>
              <a:rPr lang="zh-CN" altLang="zh-CN" dirty="0" smtClean="0"/>
              <a:t>字符数据与整型数据在一定条件下通用</a:t>
            </a:r>
            <a:endParaRPr lang="en-US" altLang="zh-CN" dirty="0" smtClean="0"/>
          </a:p>
          <a:p>
            <a:pPr lvl="1"/>
            <a:r>
              <a:rPr lang="zh-CN" altLang="zh-CN" dirty="0" smtClean="0"/>
              <a:t>例</a:t>
            </a:r>
            <a:r>
              <a:rPr lang="en-US" altLang="zh-CN" dirty="0" smtClean="0"/>
              <a:t>2.5 </a:t>
            </a:r>
            <a:r>
              <a:rPr lang="zh-CN" altLang="zh-CN" dirty="0" smtClean="0"/>
              <a:t>将两个整数分别赋给两个字符变量，再将字符数据按字符和整数形式输出。</a:t>
            </a:r>
          </a:p>
          <a:p>
            <a:pPr lvl="1">
              <a:buFont typeface="Wingdings" pitchFamily="2" charset="2"/>
              <a:buNone/>
            </a:pPr>
            <a:r>
              <a:rPr lang="en-US" altLang="zh-CN" dirty="0" smtClean="0"/>
              <a:t> #include &lt;</a:t>
            </a:r>
            <a:r>
              <a:rPr lang="en-US" altLang="zh-CN" dirty="0" err="1" smtClean="0"/>
              <a:t>stdio.h</a:t>
            </a:r>
            <a:r>
              <a:rPr lang="en-US" altLang="zh-CN" dirty="0" smtClean="0"/>
              <a:t>&gt;</a:t>
            </a:r>
            <a:endParaRPr lang="zh-CN" altLang="zh-CN" dirty="0" smtClean="0"/>
          </a:p>
          <a:p>
            <a:pPr lvl="1">
              <a:buFont typeface="Wingdings" pitchFamily="2" charset="2"/>
              <a:buNone/>
            </a:pPr>
            <a:r>
              <a:rPr lang="en-US" altLang="zh-CN" dirty="0" smtClean="0"/>
              <a:t> void main()</a:t>
            </a:r>
            <a:endParaRPr lang="zh-CN" altLang="zh-CN" dirty="0" smtClean="0"/>
          </a:p>
          <a:p>
            <a:pPr lvl="1">
              <a:buFont typeface="Wingdings" pitchFamily="2" charset="2"/>
              <a:buNone/>
            </a:pPr>
            <a:r>
              <a:rPr lang="en-US" altLang="zh-CN" dirty="0" smtClean="0"/>
              <a:t> { char c1=</a:t>
            </a:r>
            <a:r>
              <a:rPr lang="en-US" altLang="zh-CN" dirty="0" smtClean="0">
                <a:solidFill>
                  <a:srgbClr val="C00000"/>
                </a:solidFill>
              </a:rPr>
              <a:t>97</a:t>
            </a:r>
            <a:r>
              <a:rPr lang="en-US" altLang="zh-CN" dirty="0" smtClean="0"/>
              <a:t>,c2=</a:t>
            </a:r>
            <a:r>
              <a:rPr lang="en-US" altLang="zh-CN" dirty="0" smtClean="0">
                <a:solidFill>
                  <a:srgbClr val="C00000"/>
                </a:solidFill>
              </a:rPr>
              <a:t>98</a:t>
            </a:r>
            <a:r>
              <a:rPr lang="en-US" altLang="zh-CN" dirty="0" smtClean="0"/>
              <a:t>; </a:t>
            </a:r>
            <a:endParaRPr lang="zh-CN" altLang="zh-CN" dirty="0" smtClean="0"/>
          </a:p>
          <a:p>
            <a:pPr lvl="1">
              <a:buFont typeface="Wingdings" pitchFamily="2" charset="2"/>
              <a:buNone/>
            </a:pPr>
            <a:r>
              <a:rPr lang="en-US" altLang="zh-CN" dirty="0" smtClean="0"/>
              <a:t>    </a:t>
            </a:r>
            <a:r>
              <a:rPr lang="en-US" altLang="zh-CN" dirty="0" err="1" smtClean="0"/>
              <a:t>printf</a:t>
            </a:r>
            <a:r>
              <a:rPr lang="en-US" altLang="zh-CN" dirty="0" smtClean="0"/>
              <a:t>(“%c %c\n”,c1,c2); </a:t>
            </a:r>
            <a:endParaRPr lang="zh-CN" altLang="zh-CN" dirty="0" smtClean="0"/>
          </a:p>
          <a:p>
            <a:pPr lvl="1">
              <a:buFont typeface="Wingdings" pitchFamily="2" charset="2"/>
              <a:buNone/>
            </a:pPr>
            <a:r>
              <a:rPr lang="en-US" altLang="zh-CN" dirty="0" smtClean="0"/>
              <a:t>    </a:t>
            </a:r>
            <a:r>
              <a:rPr lang="en-US" altLang="zh-CN" dirty="0" err="1" smtClean="0"/>
              <a:t>printf</a:t>
            </a:r>
            <a:r>
              <a:rPr lang="en-US" altLang="zh-CN" dirty="0" smtClean="0"/>
              <a:t>(“%d %d\n”,c1,c2); </a:t>
            </a:r>
            <a:endParaRPr lang="zh-CN" altLang="zh-CN" dirty="0" smtClean="0"/>
          </a:p>
          <a:p>
            <a:pPr lvl="1">
              <a:buFont typeface="Wingdings" pitchFamily="2" charset="2"/>
              <a:buNone/>
            </a:pPr>
            <a:r>
              <a:rPr lang="en-US" altLang="zh-CN" dirty="0" smtClean="0"/>
              <a:t> } </a:t>
            </a:r>
            <a:endParaRPr lang="zh-CN" altLang="zh-CN" dirty="0" smtClean="0"/>
          </a:p>
        </p:txBody>
      </p:sp>
      <p:pic>
        <p:nvPicPr>
          <p:cNvPr id="38915"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4857750" y="3644900"/>
            <a:ext cx="4071938" cy="519113"/>
          </a:xfrm>
          <a:prstGeom prst="rect">
            <a:avLst/>
          </a:prstGeom>
          <a:solidFill>
            <a:schemeClr val="accent1"/>
          </a:solidFill>
        </p:spPr>
        <p:txBody>
          <a:bodyPr>
            <a:spAutoFit/>
          </a:bodyPr>
          <a:lstStyle/>
          <a:p>
            <a:pPr>
              <a:defRPr/>
            </a:pPr>
            <a:r>
              <a:rPr lang="en-US" altLang="zh-CN" sz="2800" b="1" dirty="0">
                <a:solidFill>
                  <a:srgbClr val="0000CC"/>
                </a:solidFill>
                <a:latin typeface="+mn-lt"/>
                <a:ea typeface="+mn-ea"/>
              </a:rPr>
              <a:t>char c1=</a:t>
            </a:r>
            <a:r>
              <a:rPr lang="en-US" altLang="zh-CN" sz="2800" b="1" dirty="0">
                <a:solidFill>
                  <a:srgbClr val="C00000"/>
                </a:solidFill>
                <a:latin typeface="+mn-lt"/>
                <a:ea typeface="+mn-ea"/>
              </a:rPr>
              <a:t>’a’</a:t>
            </a:r>
            <a:r>
              <a:rPr lang="en-US" altLang="zh-CN" sz="2800" b="1" dirty="0">
                <a:solidFill>
                  <a:srgbClr val="0000CC"/>
                </a:solidFill>
                <a:latin typeface="+mn-lt"/>
                <a:ea typeface="+mn-ea"/>
              </a:rPr>
              <a:t>,c2=</a:t>
            </a:r>
            <a:r>
              <a:rPr lang="en-US" altLang="zh-CN" sz="2800" b="1" dirty="0">
                <a:solidFill>
                  <a:srgbClr val="C00000"/>
                </a:solidFill>
                <a:latin typeface="+mn-lt"/>
                <a:ea typeface="+mn-ea"/>
              </a:rPr>
              <a:t>’b’</a:t>
            </a:r>
            <a:r>
              <a:rPr lang="en-US" altLang="zh-CN" sz="2800" b="1" dirty="0">
                <a:solidFill>
                  <a:srgbClr val="0000CC"/>
                </a:solidFill>
                <a:latin typeface="+mn-lt"/>
                <a:ea typeface="+mn-ea"/>
              </a:rPr>
              <a:t>;</a:t>
            </a:r>
            <a:endParaRPr lang="zh-CN" altLang="en-US" sz="2800" b="1" dirty="0">
              <a:solidFill>
                <a:srgbClr val="0000CC"/>
              </a:solidFill>
              <a:latin typeface="+mn-lt"/>
              <a:ea typeface="+mn-ea"/>
            </a:endParaRPr>
          </a:p>
        </p:txBody>
      </p:sp>
      <p:cxnSp>
        <p:nvCxnSpPr>
          <p:cNvPr id="8" name="直接连接符 7"/>
          <p:cNvCxnSpPr>
            <a:cxnSpLocks noChangeShapeType="1"/>
          </p:cNvCxnSpPr>
          <p:nvPr/>
        </p:nvCxnSpPr>
        <p:spPr bwMode="auto">
          <a:xfrm>
            <a:off x="1506538" y="4149725"/>
            <a:ext cx="2994025"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10" name="直接连接符 9"/>
          <p:cNvCxnSpPr>
            <a:cxnSpLocks noChangeShapeType="1"/>
          </p:cNvCxnSpPr>
          <p:nvPr/>
        </p:nvCxnSpPr>
        <p:spPr bwMode="auto">
          <a:xfrm>
            <a:off x="2700338" y="4652963"/>
            <a:ext cx="142875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13" name="TextBox 12"/>
          <p:cNvSpPr txBox="1"/>
          <p:nvPr/>
        </p:nvSpPr>
        <p:spPr>
          <a:xfrm>
            <a:off x="6156325" y="4221163"/>
            <a:ext cx="1285875" cy="519112"/>
          </a:xfrm>
          <a:prstGeom prst="rect">
            <a:avLst/>
          </a:prstGeom>
          <a:solidFill>
            <a:schemeClr val="accent1"/>
          </a:solidFill>
        </p:spPr>
        <p:txBody>
          <a:bodyPr>
            <a:spAutoFit/>
          </a:bodyPr>
          <a:lstStyle/>
          <a:p>
            <a:pPr>
              <a:defRPr/>
            </a:pPr>
            <a:r>
              <a:rPr lang="en-US" altLang="zh-CN" sz="2800" b="1" dirty="0">
                <a:solidFill>
                  <a:srgbClr val="C00000"/>
                </a:solidFill>
                <a:latin typeface="+mn-lt"/>
                <a:ea typeface="+mn-ea"/>
              </a:rPr>
              <a:t>a b</a:t>
            </a:r>
            <a:endParaRPr lang="zh-CN" altLang="en-US" sz="2800" b="1" dirty="0">
              <a:solidFill>
                <a:srgbClr val="0000CC"/>
              </a:solidFill>
              <a:latin typeface="+mn-lt"/>
              <a:ea typeface="+mn-ea"/>
            </a:endParaRPr>
          </a:p>
        </p:txBody>
      </p:sp>
      <p:cxnSp>
        <p:nvCxnSpPr>
          <p:cNvPr id="14" name="直接连接符 13"/>
          <p:cNvCxnSpPr>
            <a:cxnSpLocks noChangeShapeType="1"/>
          </p:cNvCxnSpPr>
          <p:nvPr/>
        </p:nvCxnSpPr>
        <p:spPr bwMode="auto">
          <a:xfrm>
            <a:off x="2700338" y="5157788"/>
            <a:ext cx="142875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15" name="TextBox 14"/>
          <p:cNvSpPr txBox="1"/>
          <p:nvPr/>
        </p:nvSpPr>
        <p:spPr>
          <a:xfrm>
            <a:off x="6156325" y="4797425"/>
            <a:ext cx="1500188" cy="519113"/>
          </a:xfrm>
          <a:prstGeom prst="rect">
            <a:avLst/>
          </a:prstGeom>
          <a:solidFill>
            <a:schemeClr val="accent1"/>
          </a:solidFill>
        </p:spPr>
        <p:txBody>
          <a:bodyPr>
            <a:spAutoFit/>
          </a:bodyPr>
          <a:lstStyle/>
          <a:p>
            <a:pPr>
              <a:defRPr/>
            </a:pPr>
            <a:r>
              <a:rPr lang="en-US" altLang="zh-CN" sz="2800" b="1" dirty="0">
                <a:solidFill>
                  <a:srgbClr val="C00000"/>
                </a:solidFill>
                <a:latin typeface="+mn-lt"/>
                <a:ea typeface="+mn-ea"/>
              </a:rPr>
              <a:t>97 98</a:t>
            </a:r>
            <a:endParaRPr lang="zh-CN" altLang="en-US" sz="2800" b="1" dirty="0">
              <a:solidFill>
                <a:srgbClr val="0000CC"/>
              </a:solidFill>
              <a:latin typeface="+mn-lt"/>
              <a:ea typeface="+mn-ea"/>
            </a:endParaRPr>
          </a:p>
        </p:txBody>
      </p:sp>
      <p:sp>
        <p:nvSpPr>
          <p:cNvPr id="38922" name="Rectangle 2"/>
          <p:cNvSpPr>
            <a:spLocks noChangeArrowheads="1"/>
          </p:cNvSpPr>
          <p:nvPr/>
        </p:nvSpPr>
        <p:spPr bwMode="auto">
          <a:xfrm>
            <a:off x="323850" y="260350"/>
            <a:ext cx="8429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kumimoji="0" lang="en-US" altLang="zh-CN" sz="4800" b="1">
                <a:solidFill>
                  <a:srgbClr val="800000"/>
                </a:solidFill>
                <a:ea typeface="黑体" pitchFamily="2" charset="-122"/>
              </a:rPr>
              <a:t>2.5 </a:t>
            </a:r>
            <a:r>
              <a:rPr kumimoji="0" lang="zh-CN" altLang="zh-CN" sz="4800" b="1">
                <a:solidFill>
                  <a:srgbClr val="800000"/>
                </a:solidFill>
                <a:ea typeface="黑体" pitchFamily="2" charset="-122"/>
              </a:rPr>
              <a:t>字符型数据</a:t>
            </a:r>
            <a:endParaRPr kumimoji="0" lang="zh-CN" altLang="en-US" sz="4800" b="1">
              <a:solidFill>
                <a:srgbClr val="800000"/>
              </a:solidFill>
              <a:ea typeface="黑体" pitchFamily="2" charset="-122"/>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16071">
                                            <p:txEl>
                                              <p:pRg st="1" end="1"/>
                                            </p:txEl>
                                          </p:spTgt>
                                        </p:tgtEl>
                                        <p:attrNameLst>
                                          <p:attrName>style.visibility</p:attrName>
                                        </p:attrNameLst>
                                      </p:cBhvr>
                                      <p:to>
                                        <p:strVal val="visible"/>
                                      </p:to>
                                    </p:set>
                                    <p:animEffect transition="in" filter="blinds(horizontal)">
                                      <p:cBhvr>
                                        <p:cTn id="7" dur="500"/>
                                        <p:tgtEl>
                                          <p:spTgt spid="216071">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16071">
                                            <p:txEl>
                                              <p:pRg st="2" end="2"/>
                                            </p:txEl>
                                          </p:spTgt>
                                        </p:tgtEl>
                                        <p:attrNameLst>
                                          <p:attrName>style.visibility</p:attrName>
                                        </p:attrNameLst>
                                      </p:cBhvr>
                                      <p:to>
                                        <p:strVal val="visible"/>
                                      </p:to>
                                    </p:set>
                                    <p:animEffect transition="in" filter="blinds(horizontal)">
                                      <p:cBhvr>
                                        <p:cTn id="12" dur="500"/>
                                        <p:tgtEl>
                                          <p:spTgt spid="216071">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216071">
                                            <p:txEl>
                                              <p:pRg st="3" end="3"/>
                                            </p:txEl>
                                          </p:spTgt>
                                        </p:tgtEl>
                                        <p:attrNameLst>
                                          <p:attrName>style.visibility</p:attrName>
                                        </p:attrNameLst>
                                      </p:cBhvr>
                                      <p:to>
                                        <p:strVal val="visible"/>
                                      </p:to>
                                    </p:set>
                                    <p:animEffect transition="in" filter="blinds(horizontal)">
                                      <p:cBhvr>
                                        <p:cTn id="15" dur="500"/>
                                        <p:tgtEl>
                                          <p:spTgt spid="216071">
                                            <p:txEl>
                                              <p:pRg st="3" end="3"/>
                                            </p:txEl>
                                          </p:spTgt>
                                        </p:tgtEl>
                                      </p:cBhvr>
                                    </p:animEffect>
                                  </p:childTnLst>
                                </p:cTn>
                              </p:par>
                              <p:par>
                                <p:cTn id="16" presetID="3" presetClass="entr" presetSubtype="10" fill="hold" nodeType="withEffect">
                                  <p:stCondLst>
                                    <p:cond delay="0"/>
                                  </p:stCondLst>
                                  <p:iterate type="lt">
                                    <p:tmPct val="0"/>
                                  </p:iterate>
                                  <p:childTnLst>
                                    <p:set>
                                      <p:cBhvr>
                                        <p:cTn id="17" dur="1" fill="hold">
                                          <p:stCondLst>
                                            <p:cond delay="0"/>
                                          </p:stCondLst>
                                        </p:cTn>
                                        <p:tgtEl>
                                          <p:spTgt spid="216071">
                                            <p:txEl>
                                              <p:pRg st="4" end="4"/>
                                            </p:txEl>
                                          </p:spTgt>
                                        </p:tgtEl>
                                        <p:attrNameLst>
                                          <p:attrName>style.visibility</p:attrName>
                                        </p:attrNameLst>
                                      </p:cBhvr>
                                      <p:to>
                                        <p:strVal val="visible"/>
                                      </p:to>
                                    </p:set>
                                    <p:animEffect transition="in" filter="blinds(horizontal)">
                                      <p:cBhvr>
                                        <p:cTn id="18" dur="500"/>
                                        <p:tgtEl>
                                          <p:spTgt spid="216071">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216071">
                                            <p:txEl>
                                              <p:pRg st="5" end="5"/>
                                            </p:txEl>
                                          </p:spTgt>
                                        </p:tgtEl>
                                        <p:attrNameLst>
                                          <p:attrName>style.visibility</p:attrName>
                                        </p:attrNameLst>
                                      </p:cBhvr>
                                      <p:to>
                                        <p:strVal val="visible"/>
                                      </p:to>
                                    </p:set>
                                    <p:animEffect transition="in" filter="blinds(horizontal)">
                                      <p:cBhvr>
                                        <p:cTn id="21" dur="500"/>
                                        <p:tgtEl>
                                          <p:spTgt spid="216071">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216071">
                                            <p:txEl>
                                              <p:pRg st="6" end="6"/>
                                            </p:txEl>
                                          </p:spTgt>
                                        </p:tgtEl>
                                        <p:attrNameLst>
                                          <p:attrName>style.visibility</p:attrName>
                                        </p:attrNameLst>
                                      </p:cBhvr>
                                      <p:to>
                                        <p:strVal val="visible"/>
                                      </p:to>
                                    </p:set>
                                    <p:animEffect transition="in" filter="blinds(horizontal)">
                                      <p:cBhvr>
                                        <p:cTn id="24" dur="500"/>
                                        <p:tgtEl>
                                          <p:spTgt spid="216071">
                                            <p:txEl>
                                              <p:pRg st="6" end="6"/>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216071">
                                            <p:txEl>
                                              <p:pRg st="7" end="7"/>
                                            </p:txEl>
                                          </p:spTgt>
                                        </p:tgtEl>
                                        <p:attrNameLst>
                                          <p:attrName>style.visibility</p:attrName>
                                        </p:attrNameLst>
                                      </p:cBhvr>
                                      <p:to>
                                        <p:strVal val="visible"/>
                                      </p:to>
                                    </p:set>
                                    <p:animEffect transition="in" filter="blinds(horizontal)">
                                      <p:cBhvr>
                                        <p:cTn id="27" dur="500"/>
                                        <p:tgtEl>
                                          <p:spTgt spid="216071">
                                            <p:txEl>
                                              <p:pRg st="7" end="7"/>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8"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slide(fromLeft)">
                                      <p:cBhvr>
                                        <p:cTn id="32" dur="500"/>
                                        <p:tgtEl>
                                          <p:spTgt spid="8"/>
                                        </p:tgtEl>
                                      </p:cBhvr>
                                    </p:animEffect>
                                  </p:childTnLst>
                                </p:cTn>
                              </p:par>
                            </p:childTnLst>
                          </p:cTn>
                        </p:par>
                        <p:par>
                          <p:cTn id="33" fill="hold" nodeType="afterGroup">
                            <p:stCondLst>
                              <p:cond delay="500"/>
                            </p:stCondLst>
                            <p:childTnLst>
                              <p:par>
                                <p:cTn id="34" presetID="3" presetClass="entr" presetSubtype="1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blinds(horizontal)">
                                      <p:cBhvr>
                                        <p:cTn id="36" dur="500"/>
                                        <p:tgtEl>
                                          <p:spTgt spid="7"/>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2" presetClass="entr" presetSubtype="8"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slide(fromLeft)">
                                      <p:cBhvr>
                                        <p:cTn id="41" dur="500"/>
                                        <p:tgtEl>
                                          <p:spTgt spid="10"/>
                                        </p:tgtEl>
                                      </p:cBhvr>
                                    </p:animEffect>
                                  </p:childTnLst>
                                </p:cTn>
                              </p:par>
                            </p:childTnLst>
                          </p:cTn>
                        </p:par>
                        <p:par>
                          <p:cTn id="42" fill="hold" nodeType="afterGroup">
                            <p:stCondLst>
                              <p:cond delay="500"/>
                            </p:stCondLst>
                            <p:childTnLst>
                              <p:par>
                                <p:cTn id="43" presetID="3" presetClass="entr" presetSubtype="1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linds(horizontal)">
                                      <p:cBhvr>
                                        <p:cTn id="45" dur="500"/>
                                        <p:tgtEl>
                                          <p:spTgt spid="13"/>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8" fill="hold"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slide(fromLeft)">
                                      <p:cBhvr>
                                        <p:cTn id="50" dur="500"/>
                                        <p:tgtEl>
                                          <p:spTgt spid="14"/>
                                        </p:tgtEl>
                                      </p:cBhvr>
                                    </p:animEffect>
                                  </p:childTnLst>
                                </p:cTn>
                              </p:par>
                            </p:childTnLst>
                          </p:cTn>
                        </p:par>
                        <p:par>
                          <p:cTn id="51" fill="hold" nodeType="afterGroup">
                            <p:stCondLst>
                              <p:cond delay="500"/>
                            </p:stCondLst>
                            <p:childTnLst>
                              <p:par>
                                <p:cTn id="52" presetID="3" presetClass="entr" presetSubtype="1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blinds(horizontal)">
                                      <p:cBhvr>
                                        <p:cTn id="5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5"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71" name="Rectangle 7"/>
          <p:cNvSpPr>
            <a:spLocks noGrp="1" noChangeArrowheads="1"/>
          </p:cNvSpPr>
          <p:nvPr>
            <p:ph type="body" sz="half" idx="4294967295"/>
          </p:nvPr>
        </p:nvSpPr>
        <p:spPr>
          <a:xfrm>
            <a:off x="644525" y="692150"/>
            <a:ext cx="7786688" cy="2717800"/>
          </a:xfrm>
        </p:spPr>
        <p:txBody>
          <a:bodyPr/>
          <a:lstStyle/>
          <a:p>
            <a:pPr eaLnBrk="1" hangingPunct="1"/>
            <a:r>
              <a:rPr lang="zh-CN" altLang="zh-CN" smtClean="0"/>
              <a:t>字符数据与整型数据在一定条件下通用</a:t>
            </a:r>
            <a:endParaRPr lang="en-US" altLang="zh-CN" smtClean="0"/>
          </a:p>
          <a:p>
            <a:pPr lvl="1"/>
            <a:r>
              <a:rPr lang="zh-CN" altLang="zh-CN" smtClean="0"/>
              <a:t>例</a:t>
            </a:r>
            <a:r>
              <a:rPr lang="en-US" altLang="zh-CN" smtClean="0"/>
              <a:t>2.5 </a:t>
            </a:r>
            <a:r>
              <a:rPr lang="zh-CN" altLang="zh-CN" smtClean="0"/>
              <a:t>将两个整数分别赋给两个字符变量，再将字符数据按字符和整数形式输出。</a:t>
            </a:r>
            <a:endParaRPr lang="en-US" altLang="zh-CN" smtClean="0"/>
          </a:p>
          <a:p>
            <a:pPr lvl="1">
              <a:buFont typeface="Wingdings" pitchFamily="2" charset="2"/>
              <a:buNone/>
            </a:pPr>
            <a:endParaRPr lang="zh-CN" altLang="en-US" smtClean="0"/>
          </a:p>
          <a:p>
            <a:pPr lvl="1">
              <a:buFont typeface="Wingdings" pitchFamily="2" charset="2"/>
              <a:buNone/>
            </a:pPr>
            <a:r>
              <a:rPr lang="zh-CN" altLang="en-US" smtClean="0"/>
              <a:t>   字符</a:t>
            </a:r>
            <a:r>
              <a:rPr lang="en-US" altLang="zh-CN" smtClean="0"/>
              <a:t>a</a:t>
            </a:r>
            <a:r>
              <a:rPr lang="zh-CN" altLang="en-US" smtClean="0"/>
              <a:t>的存储（用</a:t>
            </a:r>
            <a:r>
              <a:rPr lang="en-US" altLang="zh-CN" smtClean="0"/>
              <a:t>ASCII</a:t>
            </a:r>
            <a:r>
              <a:rPr lang="zh-CN" altLang="en-US" smtClean="0"/>
              <a:t>代码存放）</a:t>
            </a:r>
            <a:r>
              <a:rPr lang="en-US" altLang="zh-CN" smtClean="0"/>
              <a:t> </a:t>
            </a:r>
            <a:endParaRPr lang="zh-CN" altLang="zh-CN" smtClean="0"/>
          </a:p>
        </p:txBody>
      </p:sp>
      <p:pic>
        <p:nvPicPr>
          <p:cNvPr id="39939"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564515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0076" name="Group 28"/>
          <p:cNvGraphicFramePr>
            <a:graphicFrameLocks noGrp="1"/>
          </p:cNvGraphicFramePr>
          <p:nvPr/>
        </p:nvGraphicFramePr>
        <p:xfrm>
          <a:off x="1789113" y="3482975"/>
          <a:ext cx="6096000" cy="579438"/>
        </p:xfrm>
        <a:graphic>
          <a:graphicData uri="http://schemas.openxmlformats.org/drawingml/2006/table">
            <a:tbl>
              <a:tblPr/>
              <a:tblGrid>
                <a:gridCol w="762000"/>
                <a:gridCol w="762000"/>
                <a:gridCol w="762000"/>
                <a:gridCol w="762000"/>
                <a:gridCol w="744537"/>
                <a:gridCol w="779463"/>
                <a:gridCol w="762000"/>
                <a:gridCol w="762000"/>
              </a:tblGrid>
              <a:tr h="579438">
                <a:tc>
                  <a:txBody>
                    <a:bodyPr/>
                    <a:lstStyle/>
                    <a:p>
                      <a:pPr marL="0" marR="0" lvl="0" indent="0" algn="ctr" defTabSz="914400" rtl="0" eaLnBrk="1" fontAlgn="base" latinLnBrk="0" hangingPunct="1">
                        <a:lnSpc>
                          <a:spcPct val="100000"/>
                        </a:lnSpc>
                        <a:spcBef>
                          <a:spcPct val="0"/>
                        </a:spcBef>
                        <a:spcAft>
                          <a:spcPct val="0"/>
                        </a:spcAft>
                        <a:buClr>
                          <a:schemeClr val="folHlink"/>
                        </a:buClr>
                        <a:buSzTx/>
                        <a:buFontTx/>
                        <a:buNone/>
                        <a:tabLst/>
                      </a:pPr>
                      <a:r>
                        <a:rPr kumimoji="0" lang="en-US" altLang="zh-CN" sz="3200" b="0" i="0" u="none" strike="noStrike" cap="none" normalizeH="0" baseline="0" smtClean="0">
                          <a:ln>
                            <a:noFill/>
                          </a:ln>
                          <a:solidFill>
                            <a:srgbClr val="0000CC"/>
                          </a:solidFill>
                          <a:effectLst/>
                          <a:latin typeface="Arial" charset="0"/>
                          <a:ea typeface="楷体_GB2312" pitchFamily="49" charset="-122"/>
                        </a:rPr>
                        <a:t>0</a:t>
                      </a:r>
                      <a:endParaRPr kumimoji="0" lang="zh-CN" altLang="en-US" sz="3200" b="0" i="0" u="none" strike="noStrike" cap="none" normalizeH="0" baseline="0" smtClean="0">
                        <a:ln>
                          <a:noFill/>
                        </a:ln>
                        <a:solidFill>
                          <a:srgbClr val="0000CC"/>
                        </a:solidFill>
                        <a:effectLst/>
                        <a:latin typeface="Arial" charset="0"/>
                        <a:ea typeface="楷体_GB2312" pitchFamily="49" charset="-122"/>
                      </a:endParaRPr>
                    </a:p>
                  </a:txBody>
                  <a:tcPr marT="45745" marB="4574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chemeClr val="folHlink"/>
                        </a:buClr>
                        <a:buSzTx/>
                        <a:buFontTx/>
                        <a:buNone/>
                        <a:tabLst/>
                      </a:pPr>
                      <a:r>
                        <a:rPr kumimoji="0" lang="en-US" altLang="zh-CN" sz="3200" b="0" i="0" u="none" strike="noStrike" cap="none" normalizeH="0" baseline="0" smtClean="0">
                          <a:ln>
                            <a:noFill/>
                          </a:ln>
                          <a:solidFill>
                            <a:srgbClr val="0000CC"/>
                          </a:solidFill>
                          <a:effectLst/>
                          <a:latin typeface="Arial" charset="0"/>
                          <a:ea typeface="楷体_GB2312" pitchFamily="49" charset="-122"/>
                        </a:rPr>
                        <a:t>1</a:t>
                      </a:r>
                      <a:endParaRPr kumimoji="0" lang="zh-CN" altLang="en-US" sz="3200" b="0" i="0" u="none" strike="noStrike" cap="none" normalizeH="0" baseline="0" smtClean="0">
                        <a:ln>
                          <a:noFill/>
                        </a:ln>
                        <a:solidFill>
                          <a:srgbClr val="0000CC"/>
                        </a:solidFill>
                        <a:effectLst/>
                        <a:latin typeface="Arial" charset="0"/>
                        <a:ea typeface="楷体_GB2312" pitchFamily="49" charset="-122"/>
                      </a:endParaRPr>
                    </a:p>
                  </a:txBody>
                  <a:tcPr marT="45745" marB="4574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chemeClr val="folHlink"/>
                        </a:buClr>
                        <a:buSzTx/>
                        <a:buFontTx/>
                        <a:buNone/>
                        <a:tabLst/>
                      </a:pPr>
                      <a:r>
                        <a:rPr kumimoji="0" lang="en-US" altLang="zh-CN" sz="3200" b="0" i="0" u="none" strike="noStrike" cap="none" normalizeH="0" baseline="0" smtClean="0">
                          <a:ln>
                            <a:noFill/>
                          </a:ln>
                          <a:solidFill>
                            <a:srgbClr val="0000CC"/>
                          </a:solidFill>
                          <a:effectLst/>
                          <a:latin typeface="Arial" charset="0"/>
                          <a:ea typeface="楷体_GB2312" pitchFamily="49" charset="-122"/>
                        </a:rPr>
                        <a:t>1</a:t>
                      </a:r>
                      <a:endParaRPr kumimoji="0" lang="zh-CN" altLang="en-US" sz="3200" b="0" i="0" u="none" strike="noStrike" cap="none" normalizeH="0" baseline="0" smtClean="0">
                        <a:ln>
                          <a:noFill/>
                        </a:ln>
                        <a:solidFill>
                          <a:srgbClr val="0000CC"/>
                        </a:solidFill>
                        <a:effectLst/>
                        <a:latin typeface="Arial" charset="0"/>
                        <a:ea typeface="楷体_GB2312" pitchFamily="49" charset="-122"/>
                      </a:endParaRPr>
                    </a:p>
                  </a:txBody>
                  <a:tcPr marT="45745" marB="4574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chemeClr val="folHlink"/>
                        </a:buClr>
                        <a:buSzTx/>
                        <a:buFontTx/>
                        <a:buNone/>
                        <a:tabLst/>
                      </a:pPr>
                      <a:r>
                        <a:rPr kumimoji="0" lang="en-US" altLang="zh-CN" sz="3200" b="0" i="0" u="none" strike="noStrike" cap="none" normalizeH="0" baseline="0" smtClean="0">
                          <a:ln>
                            <a:noFill/>
                          </a:ln>
                          <a:solidFill>
                            <a:srgbClr val="0000CC"/>
                          </a:solidFill>
                          <a:effectLst/>
                          <a:latin typeface="Arial" charset="0"/>
                          <a:ea typeface="楷体_GB2312" pitchFamily="49" charset="-122"/>
                        </a:rPr>
                        <a:t>0</a:t>
                      </a:r>
                      <a:endParaRPr kumimoji="0" lang="zh-CN" altLang="en-US" sz="3200" b="0" i="0" u="none" strike="noStrike" cap="none" normalizeH="0" baseline="0" smtClean="0">
                        <a:ln>
                          <a:noFill/>
                        </a:ln>
                        <a:solidFill>
                          <a:srgbClr val="0000CC"/>
                        </a:solidFill>
                        <a:effectLst/>
                        <a:latin typeface="Arial" charset="0"/>
                        <a:ea typeface="楷体_GB2312" pitchFamily="49" charset="-122"/>
                      </a:endParaRPr>
                    </a:p>
                  </a:txBody>
                  <a:tcPr marT="45745" marB="4574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chemeClr val="folHlink"/>
                        </a:buClr>
                        <a:buSzTx/>
                        <a:buFontTx/>
                        <a:buNone/>
                        <a:tabLst/>
                      </a:pPr>
                      <a:r>
                        <a:rPr kumimoji="0" lang="en-US" altLang="zh-CN" sz="3200" b="0" i="0" u="none" strike="noStrike" cap="none" normalizeH="0" baseline="0" smtClean="0">
                          <a:ln>
                            <a:noFill/>
                          </a:ln>
                          <a:solidFill>
                            <a:srgbClr val="0000CC"/>
                          </a:solidFill>
                          <a:effectLst/>
                          <a:latin typeface="Arial" charset="0"/>
                          <a:ea typeface="楷体_GB2312" pitchFamily="49" charset="-122"/>
                        </a:rPr>
                        <a:t>0</a:t>
                      </a:r>
                      <a:endParaRPr kumimoji="0" lang="zh-CN" altLang="en-US" sz="3200" b="0" i="0" u="none" strike="noStrike" cap="none" normalizeH="0" baseline="0" smtClean="0">
                        <a:ln>
                          <a:noFill/>
                        </a:ln>
                        <a:solidFill>
                          <a:srgbClr val="0000CC"/>
                        </a:solidFill>
                        <a:effectLst/>
                        <a:latin typeface="Arial" charset="0"/>
                        <a:ea typeface="楷体_GB2312" pitchFamily="49" charset="-122"/>
                      </a:endParaRPr>
                    </a:p>
                  </a:txBody>
                  <a:tcPr marT="45745" marB="4574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chemeClr val="folHlink"/>
                        </a:buClr>
                        <a:buSzTx/>
                        <a:buFontTx/>
                        <a:buNone/>
                        <a:tabLst/>
                      </a:pPr>
                      <a:r>
                        <a:rPr kumimoji="0" lang="en-US" altLang="zh-CN" sz="3200" b="0" i="0" u="none" strike="noStrike" cap="none" normalizeH="0" baseline="0" smtClean="0">
                          <a:ln>
                            <a:noFill/>
                          </a:ln>
                          <a:solidFill>
                            <a:srgbClr val="0000CC"/>
                          </a:solidFill>
                          <a:effectLst/>
                          <a:latin typeface="Arial" charset="0"/>
                          <a:ea typeface="楷体_GB2312" pitchFamily="49" charset="-122"/>
                        </a:rPr>
                        <a:t>0</a:t>
                      </a:r>
                      <a:endParaRPr kumimoji="0" lang="zh-CN" altLang="en-US" sz="3200" b="0" i="0" u="none" strike="noStrike" cap="none" normalizeH="0" baseline="0" smtClean="0">
                        <a:ln>
                          <a:noFill/>
                        </a:ln>
                        <a:solidFill>
                          <a:srgbClr val="0000CC"/>
                        </a:solidFill>
                        <a:effectLst/>
                        <a:latin typeface="Arial" charset="0"/>
                        <a:ea typeface="楷体_GB2312" pitchFamily="49" charset="-122"/>
                      </a:endParaRPr>
                    </a:p>
                  </a:txBody>
                  <a:tcPr marT="45745" marB="4574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chemeClr val="folHlink"/>
                        </a:buClr>
                        <a:buSzTx/>
                        <a:buFontTx/>
                        <a:buNone/>
                        <a:tabLst/>
                      </a:pPr>
                      <a:r>
                        <a:rPr kumimoji="0" lang="en-US" altLang="zh-CN" sz="3200" b="0" i="0" u="none" strike="noStrike" cap="none" normalizeH="0" baseline="0" smtClean="0">
                          <a:ln>
                            <a:noFill/>
                          </a:ln>
                          <a:solidFill>
                            <a:srgbClr val="0000CC"/>
                          </a:solidFill>
                          <a:effectLst/>
                          <a:latin typeface="Arial" charset="0"/>
                          <a:ea typeface="楷体_GB2312" pitchFamily="49" charset="-122"/>
                        </a:rPr>
                        <a:t>0</a:t>
                      </a:r>
                      <a:endParaRPr kumimoji="0" lang="zh-CN" altLang="en-US" sz="3200" b="0" i="0" u="none" strike="noStrike" cap="none" normalizeH="0" baseline="0" smtClean="0">
                        <a:ln>
                          <a:noFill/>
                        </a:ln>
                        <a:solidFill>
                          <a:srgbClr val="0000CC"/>
                        </a:solidFill>
                        <a:effectLst/>
                        <a:latin typeface="Arial" charset="0"/>
                        <a:ea typeface="楷体_GB2312" pitchFamily="49" charset="-122"/>
                      </a:endParaRPr>
                    </a:p>
                  </a:txBody>
                  <a:tcPr marT="45745" marB="4574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chemeClr val="folHlink"/>
                        </a:buClr>
                        <a:buSzTx/>
                        <a:buFontTx/>
                        <a:buNone/>
                        <a:tabLst/>
                      </a:pPr>
                      <a:r>
                        <a:rPr kumimoji="0" lang="en-US" altLang="zh-CN" sz="3200" b="0" i="0" u="none" strike="noStrike" cap="none" normalizeH="0" baseline="0" smtClean="0">
                          <a:ln>
                            <a:noFill/>
                          </a:ln>
                          <a:solidFill>
                            <a:srgbClr val="0000CC"/>
                          </a:solidFill>
                          <a:effectLst/>
                          <a:latin typeface="Arial" charset="0"/>
                          <a:ea typeface="楷体_GB2312" pitchFamily="49" charset="-122"/>
                        </a:rPr>
                        <a:t>1</a:t>
                      </a:r>
                      <a:endParaRPr kumimoji="0" lang="zh-CN" altLang="en-US" sz="3200" b="0" i="0" u="none" strike="noStrike" cap="none" normalizeH="0" baseline="0" smtClean="0">
                        <a:ln>
                          <a:noFill/>
                        </a:ln>
                        <a:solidFill>
                          <a:srgbClr val="0000CC"/>
                        </a:solidFill>
                        <a:effectLst/>
                        <a:latin typeface="Arial" charset="0"/>
                        <a:ea typeface="楷体_GB2312" pitchFamily="49" charset="-122"/>
                      </a:endParaRPr>
                    </a:p>
                  </a:txBody>
                  <a:tcPr marT="45745" marB="4574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sp>
        <p:nvSpPr>
          <p:cNvPr id="16" name="TextBox 15"/>
          <p:cNvSpPr txBox="1"/>
          <p:nvPr/>
        </p:nvSpPr>
        <p:spPr>
          <a:xfrm>
            <a:off x="1785938" y="4337050"/>
            <a:ext cx="2928937" cy="523875"/>
          </a:xfrm>
          <a:prstGeom prst="rect">
            <a:avLst/>
          </a:prstGeom>
          <a:solidFill>
            <a:schemeClr val="accent1"/>
          </a:solidFill>
        </p:spPr>
        <p:txBody>
          <a:bodyPr>
            <a:spAutoFit/>
          </a:bodyPr>
          <a:lstStyle/>
          <a:p>
            <a:pPr>
              <a:defRPr/>
            </a:pPr>
            <a:r>
              <a:rPr lang="zh-CN" altLang="en-US" sz="2800" b="1" dirty="0">
                <a:solidFill>
                  <a:srgbClr val="0000CC"/>
                </a:solidFill>
                <a:latin typeface="+mn-lt"/>
                <a:ea typeface="+mn-ea"/>
              </a:rPr>
              <a:t>按</a:t>
            </a:r>
            <a:r>
              <a:rPr lang="en-US" altLang="zh-CN" sz="2800" b="1" dirty="0">
                <a:solidFill>
                  <a:srgbClr val="0000CC"/>
                </a:solidFill>
                <a:latin typeface="+mn-lt"/>
                <a:ea typeface="+mn-ea"/>
              </a:rPr>
              <a:t>%c</a:t>
            </a:r>
            <a:r>
              <a:rPr lang="zh-CN" altLang="en-US" sz="2800" b="1" dirty="0">
                <a:solidFill>
                  <a:srgbClr val="0000CC"/>
                </a:solidFill>
                <a:latin typeface="+mn-lt"/>
                <a:ea typeface="+mn-ea"/>
              </a:rPr>
              <a:t>输出：</a:t>
            </a:r>
            <a:r>
              <a:rPr lang="en-US" altLang="zh-CN" sz="2800" b="1" dirty="0">
                <a:solidFill>
                  <a:srgbClr val="0000CC"/>
                </a:solidFill>
                <a:latin typeface="+mn-lt"/>
                <a:ea typeface="+mn-ea"/>
              </a:rPr>
              <a:t>a</a:t>
            </a:r>
            <a:endParaRPr lang="zh-CN" altLang="en-US" sz="2800" b="1" dirty="0">
              <a:solidFill>
                <a:srgbClr val="0000CC"/>
              </a:solidFill>
              <a:latin typeface="+mn-lt"/>
              <a:ea typeface="+mn-ea"/>
            </a:endParaRPr>
          </a:p>
        </p:txBody>
      </p:sp>
      <p:sp>
        <p:nvSpPr>
          <p:cNvPr id="17" name="TextBox 16"/>
          <p:cNvSpPr txBox="1"/>
          <p:nvPr/>
        </p:nvSpPr>
        <p:spPr>
          <a:xfrm>
            <a:off x="1785938" y="4908550"/>
            <a:ext cx="2928937" cy="523875"/>
          </a:xfrm>
          <a:prstGeom prst="rect">
            <a:avLst/>
          </a:prstGeom>
          <a:solidFill>
            <a:schemeClr val="accent1"/>
          </a:solidFill>
        </p:spPr>
        <p:txBody>
          <a:bodyPr>
            <a:spAutoFit/>
          </a:bodyPr>
          <a:lstStyle/>
          <a:p>
            <a:pPr>
              <a:defRPr/>
            </a:pPr>
            <a:r>
              <a:rPr lang="zh-CN" altLang="en-US" sz="2800" b="1" dirty="0">
                <a:solidFill>
                  <a:srgbClr val="0000CC"/>
                </a:solidFill>
                <a:latin typeface="+mn-lt"/>
                <a:ea typeface="+mn-ea"/>
              </a:rPr>
              <a:t>按</a:t>
            </a:r>
            <a:r>
              <a:rPr lang="en-US" altLang="zh-CN" sz="2800" b="1" dirty="0">
                <a:solidFill>
                  <a:srgbClr val="0000CC"/>
                </a:solidFill>
                <a:latin typeface="+mn-lt"/>
                <a:ea typeface="+mn-ea"/>
              </a:rPr>
              <a:t>%d</a:t>
            </a:r>
            <a:r>
              <a:rPr lang="zh-CN" altLang="en-US" sz="2800" b="1" dirty="0">
                <a:solidFill>
                  <a:srgbClr val="0000CC"/>
                </a:solidFill>
                <a:latin typeface="+mn-lt"/>
                <a:ea typeface="+mn-ea"/>
              </a:rPr>
              <a:t>输出：</a:t>
            </a:r>
            <a:r>
              <a:rPr lang="en-US" altLang="zh-CN" sz="2800" b="1" dirty="0">
                <a:solidFill>
                  <a:srgbClr val="0000CC"/>
                </a:solidFill>
                <a:latin typeface="+mn-lt"/>
                <a:ea typeface="+mn-ea"/>
              </a:rPr>
              <a:t>97</a:t>
            </a:r>
            <a:endParaRPr lang="zh-CN" altLang="en-US" sz="2800" b="1" dirty="0">
              <a:solidFill>
                <a:srgbClr val="0000CC"/>
              </a:solidFill>
              <a:latin typeface="+mn-lt"/>
              <a:ea typeface="+mn-ea"/>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16071">
                                            <p:txEl>
                                              <p:pRg st="3" end="3"/>
                                            </p:txEl>
                                          </p:spTgt>
                                        </p:tgtEl>
                                        <p:attrNameLst>
                                          <p:attrName>style.visibility</p:attrName>
                                        </p:attrNameLst>
                                      </p:cBhvr>
                                      <p:to>
                                        <p:strVal val="visible"/>
                                      </p:to>
                                    </p:set>
                                    <p:animEffect transition="in" filter="blinds(horizontal)">
                                      <p:cBhvr>
                                        <p:cTn id="7" dur="500"/>
                                        <p:tgtEl>
                                          <p:spTgt spid="216071">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0076"/>
                                        </p:tgtEl>
                                        <p:attrNameLst>
                                          <p:attrName>style.visibility</p:attrName>
                                        </p:attrNameLst>
                                      </p:cBhvr>
                                      <p:to>
                                        <p:strVal val="visible"/>
                                      </p:to>
                                    </p:set>
                                    <p:animEffect transition="in" filter="blinds(horizontal)">
                                      <p:cBhvr>
                                        <p:cTn id="12" dur="500"/>
                                        <p:tgtEl>
                                          <p:spTgt spid="1300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linds(horizontal)">
                                      <p:cBhvr>
                                        <p:cTn id="17" dur="500"/>
                                        <p:tgtEl>
                                          <p:spTgt spid="1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linds(horizontal)">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Rectangle 7"/>
          <p:cNvSpPr txBox="1">
            <a:spLocks noChangeArrowheads="1"/>
          </p:cNvSpPr>
          <p:nvPr/>
        </p:nvSpPr>
        <p:spPr bwMode="auto">
          <a:xfrm>
            <a:off x="928688" y="2620963"/>
            <a:ext cx="7572375" cy="1285875"/>
          </a:xfrm>
          <a:prstGeom prst="rect">
            <a:avLst/>
          </a:prstGeom>
          <a:noFill/>
          <a:ln w="9525">
            <a:noFill/>
            <a:miter lim="800000"/>
            <a:headEnd/>
            <a:tailEnd/>
          </a:ln>
        </p:spPr>
        <p:txBody>
          <a:bodyPr/>
          <a:lstStyle/>
          <a:p>
            <a:pPr marL="742950" lvl="1" indent="-285750" eaLnBrk="0" hangingPunct="0">
              <a:lnSpc>
                <a:spcPct val="120000"/>
              </a:lnSpc>
              <a:spcBef>
                <a:spcPct val="20000"/>
              </a:spcBef>
              <a:buFont typeface="Wingdings" pitchFamily="2" charset="2"/>
              <a:buNone/>
              <a:defRPr/>
            </a:pPr>
            <a:r>
              <a:rPr lang="en-US" altLang="zh-CN" sz="2800" b="1" kern="0" dirty="0" err="1">
                <a:solidFill>
                  <a:srgbClr val="0000CC"/>
                </a:solidFill>
                <a:latin typeface="+mn-lt"/>
                <a:ea typeface="+mn-ea"/>
              </a:rPr>
              <a:t>printf</a:t>
            </a:r>
            <a:r>
              <a:rPr lang="en-US" altLang="zh-CN" sz="2800" b="1" kern="0" dirty="0">
                <a:solidFill>
                  <a:srgbClr val="0000CC"/>
                </a:solidFill>
                <a:latin typeface="+mn-lt"/>
                <a:ea typeface="+mn-ea"/>
              </a:rPr>
              <a:t>(“%c %c\n”,97+1,’a’+1); </a:t>
            </a:r>
          </a:p>
          <a:p>
            <a:pPr marL="742950" lvl="1" indent="-285750" eaLnBrk="0" hangingPunct="0">
              <a:lnSpc>
                <a:spcPct val="120000"/>
              </a:lnSpc>
              <a:spcBef>
                <a:spcPct val="20000"/>
              </a:spcBef>
              <a:buFont typeface="Wingdings" pitchFamily="2" charset="2"/>
              <a:buNone/>
              <a:defRPr/>
            </a:pPr>
            <a:r>
              <a:rPr lang="zh-CN" altLang="en-US" sz="2800" b="1" kern="0" dirty="0">
                <a:solidFill>
                  <a:srgbClr val="0000CC"/>
                </a:solidFill>
                <a:latin typeface="+mn-lt"/>
                <a:ea typeface="+mn-ea"/>
              </a:rPr>
              <a:t>输出什么？</a:t>
            </a:r>
            <a:endParaRPr lang="zh-CN" altLang="zh-CN" sz="2800" b="1" kern="0" dirty="0">
              <a:solidFill>
                <a:srgbClr val="0000CC"/>
              </a:solidFill>
              <a:latin typeface="+mn-lt"/>
              <a:ea typeface="+mn-ea"/>
            </a:endParaRPr>
          </a:p>
        </p:txBody>
      </p:sp>
      <p:sp>
        <p:nvSpPr>
          <p:cNvPr id="40963" name="Rectangle 7"/>
          <p:cNvSpPr>
            <a:spLocks noGrp="1" noChangeArrowheads="1"/>
          </p:cNvSpPr>
          <p:nvPr>
            <p:ph type="body" sz="half" idx="4294967295"/>
          </p:nvPr>
        </p:nvSpPr>
        <p:spPr>
          <a:xfrm>
            <a:off x="644525" y="908050"/>
            <a:ext cx="7786688" cy="1998663"/>
          </a:xfrm>
        </p:spPr>
        <p:txBody>
          <a:bodyPr/>
          <a:lstStyle/>
          <a:p>
            <a:pPr eaLnBrk="1" hangingPunct="1"/>
            <a:r>
              <a:rPr lang="zh-CN" altLang="zh-CN" smtClean="0"/>
              <a:t>字符数据与整型数据在一定条件下通用</a:t>
            </a:r>
            <a:endParaRPr lang="en-US" altLang="zh-CN" smtClean="0"/>
          </a:p>
          <a:p>
            <a:pPr lvl="1"/>
            <a:r>
              <a:rPr lang="zh-CN" altLang="zh-CN" smtClean="0"/>
              <a:t>例</a:t>
            </a:r>
            <a:r>
              <a:rPr lang="en-US" altLang="zh-CN" smtClean="0"/>
              <a:t>2.5 </a:t>
            </a:r>
            <a:r>
              <a:rPr lang="zh-CN" altLang="zh-CN" smtClean="0"/>
              <a:t>将两个整数分别赋给两个字符变量，再将字符数据按字符和整数形式输出。</a:t>
            </a:r>
            <a:endParaRPr lang="en-US" altLang="zh-CN" smtClean="0"/>
          </a:p>
        </p:txBody>
      </p:sp>
      <p:pic>
        <p:nvPicPr>
          <p:cNvPr id="40964"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586105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3857625" y="3254375"/>
            <a:ext cx="1143000" cy="519113"/>
          </a:xfrm>
          <a:prstGeom prst="rect">
            <a:avLst/>
          </a:prstGeom>
          <a:solidFill>
            <a:schemeClr val="accent1"/>
          </a:solidFill>
        </p:spPr>
        <p:txBody>
          <a:bodyPr>
            <a:spAutoFit/>
          </a:bodyPr>
          <a:lstStyle/>
          <a:p>
            <a:pPr>
              <a:defRPr/>
            </a:pPr>
            <a:r>
              <a:rPr lang="en-US" altLang="zh-CN" sz="2800" b="1" dirty="0">
                <a:solidFill>
                  <a:srgbClr val="C00000"/>
                </a:solidFill>
                <a:latin typeface="+mn-lt"/>
                <a:ea typeface="+mn-ea"/>
              </a:rPr>
              <a:t>b </a:t>
            </a:r>
            <a:r>
              <a:rPr lang="en-US" altLang="zh-CN" sz="2800" b="1" dirty="0" err="1">
                <a:solidFill>
                  <a:srgbClr val="C00000"/>
                </a:solidFill>
                <a:latin typeface="+mn-lt"/>
                <a:ea typeface="+mn-ea"/>
              </a:rPr>
              <a:t>b</a:t>
            </a:r>
            <a:endParaRPr lang="zh-CN" altLang="en-US" sz="2800" b="1" dirty="0">
              <a:solidFill>
                <a:srgbClr val="C00000"/>
              </a:solidFill>
              <a:latin typeface="+mn-lt"/>
              <a:ea typeface="+mn-ea"/>
            </a:endParaRPr>
          </a:p>
        </p:txBody>
      </p:sp>
      <p:sp>
        <p:nvSpPr>
          <p:cNvPr id="9" name="Rectangle 7"/>
          <p:cNvSpPr txBox="1">
            <a:spLocks noChangeArrowheads="1"/>
          </p:cNvSpPr>
          <p:nvPr/>
        </p:nvSpPr>
        <p:spPr bwMode="auto">
          <a:xfrm>
            <a:off x="928688" y="3835400"/>
            <a:ext cx="7715250" cy="1357313"/>
          </a:xfrm>
          <a:prstGeom prst="rect">
            <a:avLst/>
          </a:prstGeom>
          <a:noFill/>
          <a:ln w="9525">
            <a:noFill/>
            <a:miter lim="800000"/>
            <a:headEnd/>
            <a:tailEnd/>
          </a:ln>
        </p:spPr>
        <p:txBody>
          <a:bodyPr/>
          <a:lstStyle/>
          <a:p>
            <a:pPr marL="742950" lvl="1" indent="-285750" eaLnBrk="0" hangingPunct="0">
              <a:lnSpc>
                <a:spcPct val="120000"/>
              </a:lnSpc>
              <a:spcBef>
                <a:spcPct val="20000"/>
              </a:spcBef>
              <a:buFont typeface="Wingdings" pitchFamily="2" charset="2"/>
              <a:buNone/>
              <a:defRPr/>
            </a:pPr>
            <a:r>
              <a:rPr lang="en-US" altLang="zh-CN" sz="2800" b="1" kern="0" dirty="0" err="1">
                <a:solidFill>
                  <a:srgbClr val="0000CC"/>
                </a:solidFill>
                <a:latin typeface="+mn-lt"/>
                <a:ea typeface="+mn-ea"/>
              </a:rPr>
              <a:t>printf</a:t>
            </a:r>
            <a:r>
              <a:rPr lang="en-US" altLang="zh-CN" sz="2800" b="1" kern="0" dirty="0">
                <a:solidFill>
                  <a:srgbClr val="0000CC"/>
                </a:solidFill>
                <a:latin typeface="+mn-lt"/>
                <a:ea typeface="+mn-ea"/>
              </a:rPr>
              <a:t>(“%d %d\n”,97+1,’a’+1); </a:t>
            </a:r>
          </a:p>
          <a:p>
            <a:pPr marL="742950" lvl="1" indent="-285750" eaLnBrk="0" hangingPunct="0">
              <a:lnSpc>
                <a:spcPct val="120000"/>
              </a:lnSpc>
              <a:spcBef>
                <a:spcPct val="20000"/>
              </a:spcBef>
              <a:buFont typeface="Wingdings" pitchFamily="2" charset="2"/>
              <a:buNone/>
              <a:defRPr/>
            </a:pPr>
            <a:r>
              <a:rPr lang="zh-CN" altLang="en-US" sz="2800" b="1" kern="0" dirty="0">
                <a:solidFill>
                  <a:srgbClr val="0000CC"/>
                </a:solidFill>
                <a:latin typeface="+mn-lt"/>
                <a:ea typeface="+mn-ea"/>
              </a:rPr>
              <a:t>输出什么？</a:t>
            </a:r>
            <a:endParaRPr lang="zh-CN" altLang="zh-CN" sz="2800" b="1" kern="0" dirty="0">
              <a:solidFill>
                <a:srgbClr val="0000CC"/>
              </a:solidFill>
              <a:latin typeface="+mn-lt"/>
              <a:ea typeface="+mn-ea"/>
            </a:endParaRPr>
          </a:p>
        </p:txBody>
      </p:sp>
      <p:sp>
        <p:nvSpPr>
          <p:cNvPr id="10" name="TextBox 9"/>
          <p:cNvSpPr txBox="1"/>
          <p:nvPr/>
        </p:nvSpPr>
        <p:spPr>
          <a:xfrm>
            <a:off x="3786188" y="4478338"/>
            <a:ext cx="1571625" cy="519112"/>
          </a:xfrm>
          <a:prstGeom prst="rect">
            <a:avLst/>
          </a:prstGeom>
          <a:solidFill>
            <a:schemeClr val="accent1"/>
          </a:solidFill>
        </p:spPr>
        <p:txBody>
          <a:bodyPr>
            <a:spAutoFit/>
          </a:bodyPr>
          <a:lstStyle/>
          <a:p>
            <a:pPr>
              <a:defRPr/>
            </a:pPr>
            <a:r>
              <a:rPr lang="en-US" altLang="zh-CN" sz="2800" b="1" dirty="0">
                <a:solidFill>
                  <a:srgbClr val="C00000"/>
                </a:solidFill>
                <a:latin typeface="+mn-lt"/>
                <a:ea typeface="+mn-ea"/>
              </a:rPr>
              <a:t>98 98</a:t>
            </a:r>
            <a:endParaRPr lang="zh-CN" altLang="en-US" sz="2800" b="1" dirty="0">
              <a:solidFill>
                <a:srgbClr val="C00000"/>
              </a:solidFill>
              <a:latin typeface="+mn-lt"/>
              <a:ea typeface="+mn-ea"/>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linds(horizontal)">
                                      <p:cBhvr>
                                        <p:cTn id="7" dur="500"/>
                                        <p:tgtEl>
                                          <p:spTgt spid="11">
                                            <p:txEl>
                                              <p:pRg st="0" end="0"/>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animEffect transition="in" filter="blinds(horizontal)">
                                      <p:cBhvr>
                                        <p:cTn id="11" dur="500"/>
                                        <p:tgtEl>
                                          <p:spTgt spid="11">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linds(horizontal)">
                                      <p:cBhvr>
                                        <p:cTn id="16" dur="500"/>
                                        <p:tgtEl>
                                          <p:spTgt spid="1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blinds(horizontal)">
                                      <p:cBhvr>
                                        <p:cTn id="21" dur="500"/>
                                        <p:tgtEl>
                                          <p:spTgt spid="9">
                                            <p:txEl>
                                              <p:pRg st="0" end="0"/>
                                            </p:txEl>
                                          </p:spTgt>
                                        </p:tgtEl>
                                      </p:cBhvr>
                                    </p:animEffect>
                                  </p:childTnLst>
                                </p:cTn>
                              </p:par>
                            </p:childTnLst>
                          </p:cTn>
                        </p:par>
                        <p:par>
                          <p:cTn id="22" fill="hold" nodeType="afterGroup">
                            <p:stCondLst>
                              <p:cond delay="500"/>
                            </p:stCondLst>
                            <p:childTnLst>
                              <p:par>
                                <p:cTn id="23" presetID="3" presetClass="entr" presetSubtype="10" fill="hold" nodeType="after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Effect transition="in" filter="blinds(horizontal)">
                                      <p:cBhvr>
                                        <p:cTn id="25" dur="500"/>
                                        <p:tgtEl>
                                          <p:spTgt spid="9">
                                            <p:txEl>
                                              <p:pRg st="1" end="1"/>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linds(horizontal)">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0"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71" name="Rectangle 7"/>
          <p:cNvSpPr>
            <a:spLocks noGrp="1" noChangeArrowheads="1"/>
          </p:cNvSpPr>
          <p:nvPr>
            <p:ph idx="1"/>
          </p:nvPr>
        </p:nvSpPr>
        <p:spPr>
          <a:xfrm>
            <a:off x="571500" y="1041400"/>
            <a:ext cx="7929563" cy="4071938"/>
          </a:xfrm>
        </p:spPr>
        <p:txBody>
          <a:bodyPr/>
          <a:lstStyle/>
          <a:p>
            <a:pPr eaLnBrk="1" hangingPunct="1"/>
            <a:r>
              <a:rPr lang="zh-CN" altLang="zh-CN" dirty="0" smtClean="0"/>
              <a:t>字符</a:t>
            </a:r>
            <a:r>
              <a:rPr lang="en-US" altLang="zh-CN" dirty="0" smtClean="0"/>
              <a:t>’1’</a:t>
            </a:r>
            <a:r>
              <a:rPr lang="zh-CN" altLang="zh-CN" dirty="0" smtClean="0"/>
              <a:t>和整数</a:t>
            </a:r>
            <a:r>
              <a:rPr lang="en-US" altLang="zh-CN" dirty="0" smtClean="0"/>
              <a:t>1</a:t>
            </a:r>
            <a:r>
              <a:rPr lang="zh-CN" altLang="zh-CN" dirty="0" smtClean="0"/>
              <a:t>是不同的概念</a:t>
            </a:r>
            <a:r>
              <a:rPr lang="zh-CN" altLang="en-US" dirty="0" smtClean="0"/>
              <a:t>：</a:t>
            </a:r>
            <a:endParaRPr lang="en-US" altLang="zh-CN" dirty="0" smtClean="0"/>
          </a:p>
          <a:p>
            <a:pPr lvl="1" eaLnBrk="1" hangingPunct="1"/>
            <a:r>
              <a:rPr lang="zh-CN" altLang="zh-CN" dirty="0" smtClean="0"/>
              <a:t>字符</a:t>
            </a:r>
            <a:r>
              <a:rPr lang="en-US" altLang="zh-CN" dirty="0" smtClean="0"/>
              <a:t>’1’</a:t>
            </a:r>
            <a:r>
              <a:rPr lang="zh-CN" altLang="zh-CN" dirty="0" smtClean="0"/>
              <a:t>只是代表一个形状为</a:t>
            </a:r>
            <a:r>
              <a:rPr lang="en-US" altLang="zh-CN" dirty="0" smtClean="0"/>
              <a:t>’1’</a:t>
            </a:r>
            <a:r>
              <a:rPr lang="zh-CN" altLang="zh-CN" dirty="0" smtClean="0"/>
              <a:t>的符号，在需要时按原样输出，在内存中以</a:t>
            </a:r>
            <a:r>
              <a:rPr lang="en-US" altLang="zh-CN" dirty="0" smtClean="0"/>
              <a:t>ASCII</a:t>
            </a:r>
            <a:r>
              <a:rPr lang="zh-CN" altLang="zh-CN" dirty="0" smtClean="0"/>
              <a:t>码形式存储，占</a:t>
            </a:r>
            <a:r>
              <a:rPr lang="en-US" altLang="zh-CN" dirty="0" smtClean="0"/>
              <a:t>1</a:t>
            </a:r>
            <a:r>
              <a:rPr lang="zh-CN" altLang="zh-CN" dirty="0" smtClean="0"/>
              <a:t>个字节</a:t>
            </a:r>
            <a:endParaRPr lang="en-US" altLang="zh-CN" dirty="0" smtClean="0"/>
          </a:p>
          <a:p>
            <a:pPr lvl="1" eaLnBrk="1" hangingPunct="1">
              <a:buFont typeface="Wingdings" pitchFamily="2" charset="2"/>
              <a:buNone/>
            </a:pPr>
            <a:endParaRPr lang="en-US" altLang="zh-CN" dirty="0" smtClean="0"/>
          </a:p>
          <a:p>
            <a:pPr lvl="1" eaLnBrk="1" hangingPunct="1"/>
            <a:r>
              <a:rPr lang="zh-CN" altLang="zh-CN" dirty="0" smtClean="0"/>
              <a:t>整数</a:t>
            </a:r>
            <a:r>
              <a:rPr lang="en-US" altLang="zh-CN" dirty="0" smtClean="0"/>
              <a:t>1</a:t>
            </a:r>
            <a:r>
              <a:rPr lang="zh-CN" altLang="zh-CN" dirty="0" smtClean="0"/>
              <a:t>是以整数存储方式</a:t>
            </a:r>
            <a:r>
              <a:rPr lang="en-US" altLang="zh-CN" dirty="0" smtClean="0"/>
              <a:t>(</a:t>
            </a:r>
            <a:r>
              <a:rPr lang="zh-CN" altLang="zh-CN" dirty="0" smtClean="0"/>
              <a:t>二进制补码方式</a:t>
            </a:r>
            <a:r>
              <a:rPr lang="en-US" altLang="zh-CN" dirty="0" smtClean="0"/>
              <a:t>)</a:t>
            </a:r>
            <a:r>
              <a:rPr lang="zh-CN" altLang="zh-CN" dirty="0" smtClean="0"/>
              <a:t>存储的，占</a:t>
            </a:r>
            <a:r>
              <a:rPr lang="en-US" altLang="zh-CN" dirty="0" smtClean="0"/>
              <a:t>2</a:t>
            </a:r>
            <a:r>
              <a:rPr lang="zh-CN" altLang="zh-CN" dirty="0" smtClean="0"/>
              <a:t>个或</a:t>
            </a:r>
            <a:r>
              <a:rPr lang="en-US" altLang="zh-CN" dirty="0" smtClean="0"/>
              <a:t>4</a:t>
            </a:r>
            <a:r>
              <a:rPr lang="zh-CN" altLang="zh-CN" dirty="0" smtClean="0"/>
              <a:t>个字节</a:t>
            </a:r>
            <a:endParaRPr lang="en-US" altLang="zh-CN" dirty="0" smtClean="0"/>
          </a:p>
        </p:txBody>
      </p:sp>
      <p:sp>
        <p:nvSpPr>
          <p:cNvPr id="41987" name="Rectangle 5"/>
          <p:cNvSpPr>
            <a:spLocks noChangeArrowheads="1"/>
          </p:cNvSpPr>
          <p:nvPr/>
        </p:nvSpPr>
        <p:spPr bwMode="auto">
          <a:xfrm>
            <a:off x="0" y="-387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41988" name="Rectangle 2"/>
          <p:cNvSpPr>
            <a:spLocks noChangeArrowheads="1"/>
          </p:cNvSpPr>
          <p:nvPr/>
        </p:nvSpPr>
        <p:spPr bwMode="auto">
          <a:xfrm>
            <a:off x="0" y="-387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41989" name="Rectangle 2"/>
          <p:cNvSpPr>
            <a:spLocks noChangeArrowheads="1"/>
          </p:cNvSpPr>
          <p:nvPr/>
        </p:nvSpPr>
        <p:spPr bwMode="auto">
          <a:xfrm>
            <a:off x="0" y="-387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7" name="表格 6"/>
          <p:cNvGraphicFramePr>
            <a:graphicFrameLocks noGrp="1"/>
          </p:cNvGraphicFramePr>
          <p:nvPr/>
        </p:nvGraphicFramePr>
        <p:xfrm>
          <a:off x="2484438" y="3041650"/>
          <a:ext cx="2928937" cy="428625"/>
        </p:xfrm>
        <a:graphic>
          <a:graphicData uri="http://schemas.openxmlformats.org/drawingml/2006/table">
            <a:tbl>
              <a:tblPr/>
              <a:tblGrid>
                <a:gridCol w="2928937"/>
              </a:tblGrid>
              <a:tr h="428625">
                <a:tc>
                  <a:txBody>
                    <a:bodyPr/>
                    <a:lstStyle/>
                    <a:p>
                      <a:pPr algn="just">
                        <a:spcAft>
                          <a:spcPts val="0"/>
                        </a:spcAft>
                      </a:pPr>
                      <a:r>
                        <a:rPr lang="en-US" sz="2800" b="1" kern="100" dirty="0">
                          <a:latin typeface="楷体_GB2312"/>
                          <a:cs typeface="Courier New"/>
                        </a:rPr>
                        <a:t>0 0 1 1 0 0 0 1 </a:t>
                      </a:r>
                      <a:endParaRPr lang="zh-CN" sz="2800" kern="100" dirty="0">
                        <a:latin typeface="宋体"/>
                        <a:cs typeface="Courier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表格 7"/>
          <p:cNvGraphicFramePr>
            <a:graphicFrameLocks noGrp="1"/>
          </p:cNvGraphicFramePr>
          <p:nvPr/>
        </p:nvGraphicFramePr>
        <p:xfrm>
          <a:off x="1979613" y="4554538"/>
          <a:ext cx="5857876" cy="500062"/>
        </p:xfrm>
        <a:graphic>
          <a:graphicData uri="http://schemas.openxmlformats.org/drawingml/2006/table">
            <a:tbl>
              <a:tblPr/>
              <a:tblGrid>
                <a:gridCol w="2928938"/>
                <a:gridCol w="2928938"/>
              </a:tblGrid>
              <a:tr h="500062">
                <a:tc>
                  <a:txBody>
                    <a:bodyPr/>
                    <a:lstStyle/>
                    <a:p>
                      <a:pPr algn="just">
                        <a:spcAft>
                          <a:spcPts val="0"/>
                        </a:spcAft>
                      </a:pPr>
                      <a:r>
                        <a:rPr lang="en-US" sz="2800" b="1" kern="100" dirty="0">
                          <a:latin typeface="楷体_GB2312"/>
                          <a:cs typeface="Courier New"/>
                        </a:rPr>
                        <a:t>0 0 0 0 0 0 0 0</a:t>
                      </a:r>
                      <a:endParaRPr lang="zh-CN" sz="2800" kern="100" dirty="0">
                        <a:latin typeface="宋体"/>
                        <a:cs typeface="Courier New"/>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2800" b="1" kern="100" dirty="0">
                          <a:latin typeface="楷体_GB2312"/>
                          <a:ea typeface="宋体"/>
                        </a:rPr>
                        <a:t>0 0 0 0 0 0 0 1</a:t>
                      </a:r>
                      <a:endParaRPr lang="zh-CN" sz="28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2004" name="图片 8"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75627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6071">
                                            <p:txEl>
                                              <p:pRg st="1" end="1"/>
                                            </p:txEl>
                                          </p:spTgt>
                                        </p:tgtEl>
                                        <p:attrNameLst>
                                          <p:attrName>style.visibility</p:attrName>
                                        </p:attrNameLst>
                                      </p:cBhvr>
                                      <p:to>
                                        <p:strVal val="visible"/>
                                      </p:to>
                                    </p:set>
                                    <p:animEffect transition="in" filter="blinds(horizontal)">
                                      <p:cBhvr>
                                        <p:cTn id="7" dur="500"/>
                                        <p:tgtEl>
                                          <p:spTgt spid="216071">
                                            <p:txEl>
                                              <p:pRg st="1" end="1"/>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216071">
                                            <p:txEl>
                                              <p:pRg st="3" end="3"/>
                                            </p:txEl>
                                          </p:spTgt>
                                        </p:tgtEl>
                                        <p:attrNameLst>
                                          <p:attrName>style.visibility</p:attrName>
                                        </p:attrNameLst>
                                      </p:cBhvr>
                                      <p:to>
                                        <p:strVal val="visible"/>
                                      </p:to>
                                    </p:set>
                                    <p:animEffect transition="in" filter="blinds(horizontal)">
                                      <p:cBhvr>
                                        <p:cTn id="16" dur="500"/>
                                        <p:tgtEl>
                                          <p:spTgt spid="216071">
                                            <p:txEl>
                                              <p:pRg st="3" end="3"/>
                                            </p:txEl>
                                          </p:spTgt>
                                        </p:tgtEl>
                                      </p:cBhvr>
                                    </p:animEffect>
                                  </p:childTnLst>
                                </p:cTn>
                              </p:par>
                            </p:childTnLst>
                          </p:cTn>
                        </p:par>
                        <p:par>
                          <p:cTn id="17" fill="hold" nodeType="afterGroup">
                            <p:stCondLst>
                              <p:cond delay="500"/>
                            </p:stCondLst>
                            <p:childTnLst>
                              <p:par>
                                <p:cTn id="18" presetID="3" presetClass="entr" presetSubtype="1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28688" y="352425"/>
            <a:ext cx="6491287" cy="830263"/>
          </a:xfrm>
        </p:spPr>
        <p:txBody>
          <a:bodyPr/>
          <a:lstStyle/>
          <a:p>
            <a:pPr eaLnBrk="1" hangingPunct="1"/>
            <a:r>
              <a:rPr lang="zh-CN" altLang="zh-CN" sz="4800" smtClean="0">
                <a:solidFill>
                  <a:srgbClr val="800000"/>
                </a:solidFill>
                <a:ea typeface="黑体" pitchFamily="2" charset="-122"/>
              </a:rPr>
              <a:t>顺序程序设计举例</a:t>
            </a:r>
            <a:endParaRPr lang="zh-CN" altLang="en-US" sz="4800" smtClean="0">
              <a:solidFill>
                <a:srgbClr val="800000"/>
              </a:solidFill>
              <a:ea typeface="黑体" pitchFamily="2" charset="-122"/>
            </a:endParaRPr>
          </a:p>
        </p:txBody>
      </p:sp>
      <p:sp>
        <p:nvSpPr>
          <p:cNvPr id="6147" name="Rectangle 5"/>
          <p:cNvSpPr>
            <a:spLocks noChangeArrowheads="1"/>
          </p:cNvSpPr>
          <p:nvPr/>
        </p:nvSpPr>
        <p:spPr bwMode="auto">
          <a:xfrm>
            <a:off x="0" y="-5492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6148" name="Object 3"/>
          <p:cNvGraphicFramePr>
            <a:graphicFrameLocks noChangeAspect="1"/>
          </p:cNvGraphicFramePr>
          <p:nvPr/>
        </p:nvGraphicFramePr>
        <p:xfrm>
          <a:off x="242888" y="590550"/>
          <a:ext cx="657225" cy="390525"/>
        </p:xfrm>
        <a:graphic>
          <a:graphicData uri="http://schemas.openxmlformats.org/presentationml/2006/ole">
            <mc:AlternateContent xmlns:mc="http://schemas.openxmlformats.org/markup-compatibility/2006">
              <mc:Choice xmlns:v="urn:schemas-microsoft-com:vml" Requires="v">
                <p:oleObj spid="_x0000_s6168" name="公式" r:id="rId3" imgW="660113" imgH="393529" progId="Equation.3">
                  <p:embed/>
                </p:oleObj>
              </mc:Choice>
              <mc:Fallback>
                <p:oleObj name="公式" r:id="rId3" imgW="660113" imgH="393529"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90550"/>
                        <a:ext cx="6572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49" name="Rectangle 5"/>
          <p:cNvSpPr>
            <a:spLocks noChangeArrowheads="1"/>
          </p:cNvSpPr>
          <p:nvPr/>
        </p:nvSpPr>
        <p:spPr bwMode="auto">
          <a:xfrm>
            <a:off x="0" y="-5492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3" name="Rectangle 7"/>
          <p:cNvSpPr txBox="1">
            <a:spLocks noChangeArrowheads="1"/>
          </p:cNvSpPr>
          <p:nvPr/>
        </p:nvSpPr>
        <p:spPr bwMode="auto">
          <a:xfrm>
            <a:off x="1071563" y="1236663"/>
            <a:ext cx="7643812" cy="4357687"/>
          </a:xfrm>
          <a:prstGeom prst="rect">
            <a:avLst/>
          </a:prstGeom>
          <a:noFill/>
          <a:ln w="9525">
            <a:noFill/>
            <a:miter lim="800000"/>
            <a:headEnd/>
            <a:tailEnd/>
          </a:ln>
        </p:spPr>
        <p:txBody>
          <a:bodyPr/>
          <a:lstStyle/>
          <a:p>
            <a:pPr>
              <a:defRPr/>
            </a:pPr>
            <a:r>
              <a:rPr lang="en-US" altLang="zh-CN" sz="3200" b="1" kern="0" dirty="0">
                <a:latin typeface="+mn-lt"/>
                <a:ea typeface="+mn-ea"/>
              </a:rPr>
              <a:t>#include &lt;</a:t>
            </a:r>
            <a:r>
              <a:rPr lang="en-US" altLang="zh-CN" sz="3200" b="1" kern="0" dirty="0" err="1">
                <a:latin typeface="+mn-lt"/>
                <a:ea typeface="+mn-ea"/>
              </a:rPr>
              <a:t>stdio.h</a:t>
            </a:r>
            <a:r>
              <a:rPr lang="en-US" altLang="zh-CN" sz="3200" b="1" kern="0" dirty="0">
                <a:latin typeface="+mn-lt"/>
                <a:ea typeface="+mn-ea"/>
              </a:rPr>
              <a:t>&gt;</a:t>
            </a:r>
            <a:endParaRPr lang="zh-CN" altLang="zh-CN" sz="3200" b="1" kern="0" dirty="0">
              <a:latin typeface="+mn-lt"/>
              <a:ea typeface="+mn-ea"/>
            </a:endParaRPr>
          </a:p>
          <a:p>
            <a:pPr>
              <a:defRPr/>
            </a:pPr>
            <a:r>
              <a:rPr lang="en-US" altLang="zh-CN" sz="3200" b="1" kern="0" dirty="0">
                <a:latin typeface="+mn-lt"/>
                <a:ea typeface="+mn-ea"/>
              </a:rPr>
              <a:t>void main ( )</a:t>
            </a:r>
            <a:endParaRPr lang="zh-CN" altLang="zh-CN" sz="3200" b="1" kern="0" dirty="0">
              <a:latin typeface="+mn-lt"/>
              <a:ea typeface="+mn-ea"/>
            </a:endParaRPr>
          </a:p>
          <a:p>
            <a:pPr>
              <a:defRPr/>
            </a:pPr>
            <a:r>
              <a:rPr lang="en-US" altLang="zh-CN" sz="3200" b="1" kern="0" dirty="0">
                <a:latin typeface="+mn-lt"/>
                <a:ea typeface="+mn-ea"/>
              </a:rPr>
              <a:t>{</a:t>
            </a:r>
            <a:endParaRPr lang="zh-CN" altLang="zh-CN" sz="3200" b="1" kern="0" dirty="0">
              <a:latin typeface="+mn-lt"/>
              <a:ea typeface="+mn-ea"/>
            </a:endParaRPr>
          </a:p>
          <a:p>
            <a:pPr>
              <a:defRPr/>
            </a:pPr>
            <a:r>
              <a:rPr lang="en-US" altLang="zh-CN" sz="3200" b="1" kern="0" dirty="0">
                <a:latin typeface="+mn-lt"/>
                <a:ea typeface="+mn-ea"/>
              </a:rPr>
              <a:t>   float </a:t>
            </a:r>
            <a:r>
              <a:rPr lang="en-US" altLang="zh-CN" sz="3200" b="1" kern="0" dirty="0" err="1">
                <a:latin typeface="+mn-lt"/>
                <a:ea typeface="+mn-ea"/>
              </a:rPr>
              <a:t>f,c</a:t>
            </a:r>
            <a:r>
              <a:rPr lang="en-US" altLang="zh-CN" sz="3200" b="1" kern="0" dirty="0">
                <a:latin typeface="+mn-lt"/>
                <a:ea typeface="+mn-ea"/>
              </a:rPr>
              <a:t>; </a:t>
            </a:r>
            <a:endParaRPr lang="zh-CN" altLang="zh-CN" sz="3200" b="1" kern="0" dirty="0">
              <a:latin typeface="+mn-lt"/>
              <a:ea typeface="+mn-ea"/>
            </a:endParaRPr>
          </a:p>
          <a:p>
            <a:pPr>
              <a:defRPr/>
            </a:pPr>
            <a:r>
              <a:rPr lang="en-US" altLang="zh-CN" sz="3200" b="1" kern="0" dirty="0">
                <a:latin typeface="+mn-lt"/>
                <a:ea typeface="+mn-ea"/>
              </a:rPr>
              <a:t>   f=64.0; </a:t>
            </a:r>
            <a:endParaRPr lang="zh-CN" altLang="zh-CN" sz="3200" b="1" kern="0" dirty="0">
              <a:latin typeface="+mn-lt"/>
              <a:ea typeface="+mn-ea"/>
            </a:endParaRPr>
          </a:p>
          <a:p>
            <a:pPr>
              <a:defRPr/>
            </a:pPr>
            <a:r>
              <a:rPr lang="en-US" altLang="zh-CN" sz="3200" b="1" kern="0" dirty="0">
                <a:latin typeface="+mn-lt"/>
                <a:ea typeface="+mn-ea"/>
              </a:rPr>
              <a:t>   c=(5/9)*(f-32); </a:t>
            </a:r>
            <a:endParaRPr lang="zh-CN" altLang="zh-CN" sz="3200" b="1" kern="0" dirty="0">
              <a:latin typeface="+mn-lt"/>
              <a:ea typeface="+mn-ea"/>
            </a:endParaRPr>
          </a:p>
          <a:p>
            <a:pPr>
              <a:defRPr/>
            </a:pPr>
            <a:r>
              <a:rPr lang="en-US" altLang="zh-CN" sz="3200" b="1" kern="0" dirty="0">
                <a:latin typeface="+mn-lt"/>
                <a:ea typeface="+mn-ea"/>
              </a:rPr>
              <a:t>   </a:t>
            </a:r>
            <a:r>
              <a:rPr lang="en-US" altLang="zh-CN" sz="3200" b="1" kern="0" dirty="0" err="1">
                <a:latin typeface="+mn-lt"/>
                <a:ea typeface="+mn-ea"/>
              </a:rPr>
              <a:t>printf</a:t>
            </a:r>
            <a:r>
              <a:rPr lang="en-US" altLang="zh-CN" sz="3200" b="1" kern="0" dirty="0">
                <a:latin typeface="+mn-lt"/>
                <a:ea typeface="+mn-ea"/>
              </a:rPr>
              <a:t>("f=%f\</a:t>
            </a:r>
            <a:r>
              <a:rPr lang="en-US" altLang="zh-CN" sz="3200" b="1" kern="0" dirty="0" err="1">
                <a:latin typeface="+mn-lt"/>
                <a:ea typeface="+mn-ea"/>
              </a:rPr>
              <a:t>nc</a:t>
            </a:r>
            <a:r>
              <a:rPr lang="en-US" altLang="zh-CN" sz="3200" b="1" kern="0" dirty="0">
                <a:latin typeface="+mn-lt"/>
                <a:ea typeface="+mn-ea"/>
              </a:rPr>
              <a:t>=%f\</a:t>
            </a:r>
            <a:r>
              <a:rPr lang="en-US" altLang="zh-CN" sz="3200" b="1" kern="0" dirty="0" err="1">
                <a:latin typeface="+mn-lt"/>
                <a:ea typeface="+mn-ea"/>
              </a:rPr>
              <a:t>n",f,c</a:t>
            </a:r>
            <a:r>
              <a:rPr lang="en-US" altLang="zh-CN" sz="3200" b="1" kern="0" dirty="0">
                <a:latin typeface="+mn-lt"/>
                <a:ea typeface="+mn-ea"/>
              </a:rPr>
              <a:t>);        </a:t>
            </a:r>
            <a:endParaRPr lang="zh-CN" altLang="zh-CN" sz="3200" b="1" kern="0" dirty="0">
              <a:latin typeface="+mn-lt"/>
              <a:ea typeface="+mn-ea"/>
            </a:endParaRPr>
          </a:p>
          <a:p>
            <a:pPr>
              <a:defRPr/>
            </a:pPr>
            <a:r>
              <a:rPr lang="en-US" altLang="zh-CN" sz="3200" b="1" kern="0" dirty="0">
                <a:latin typeface="+mn-lt"/>
                <a:ea typeface="+mn-ea"/>
              </a:rPr>
              <a:t>   </a:t>
            </a:r>
            <a:endParaRPr lang="zh-CN" altLang="zh-CN" sz="3200" b="1" kern="0" dirty="0">
              <a:latin typeface="+mn-lt"/>
              <a:ea typeface="+mn-ea"/>
            </a:endParaRPr>
          </a:p>
          <a:p>
            <a:pPr>
              <a:defRPr/>
            </a:pPr>
            <a:r>
              <a:rPr lang="en-US" altLang="zh-CN" sz="3200" b="1" kern="0" dirty="0">
                <a:latin typeface="+mn-lt"/>
                <a:ea typeface="+mn-ea"/>
              </a:rPr>
              <a:t> }</a:t>
            </a:r>
          </a:p>
        </p:txBody>
      </p:sp>
      <p:sp>
        <p:nvSpPr>
          <p:cNvPr id="10" name="TextBox 9"/>
          <p:cNvSpPr txBox="1">
            <a:spLocks noChangeArrowheads="1"/>
          </p:cNvSpPr>
          <p:nvPr/>
        </p:nvSpPr>
        <p:spPr bwMode="auto">
          <a:xfrm>
            <a:off x="3786188" y="2743200"/>
            <a:ext cx="5143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a:t>
            </a:r>
            <a:r>
              <a:rPr lang="zh-CN" altLang="zh-CN" sz="2800" b="1">
                <a:solidFill>
                  <a:srgbClr val="0000CC"/>
                </a:solidFill>
              </a:rPr>
              <a:t>定义</a:t>
            </a:r>
            <a:r>
              <a:rPr lang="en-US" altLang="zh-CN" sz="2800" b="1">
                <a:solidFill>
                  <a:srgbClr val="0000CC"/>
                </a:solidFill>
              </a:rPr>
              <a:t>f</a:t>
            </a:r>
            <a:r>
              <a:rPr lang="zh-CN" altLang="zh-CN" sz="2800" b="1">
                <a:solidFill>
                  <a:srgbClr val="0000CC"/>
                </a:solidFill>
              </a:rPr>
              <a:t>和</a:t>
            </a:r>
            <a:r>
              <a:rPr lang="en-US" altLang="zh-CN" sz="2800" b="1">
                <a:solidFill>
                  <a:srgbClr val="0000CC"/>
                </a:solidFill>
              </a:rPr>
              <a:t>c</a:t>
            </a:r>
            <a:r>
              <a:rPr lang="zh-CN" altLang="zh-CN" sz="2800" b="1">
                <a:solidFill>
                  <a:srgbClr val="0000CC"/>
                </a:solidFill>
              </a:rPr>
              <a:t>为单精度浮点型变量</a:t>
            </a:r>
            <a:endParaRPr lang="zh-CN" altLang="en-US" sz="2800" b="1">
              <a:solidFill>
                <a:srgbClr val="0000CC"/>
              </a:solidFill>
            </a:endParaRPr>
          </a:p>
        </p:txBody>
      </p:sp>
      <p:sp>
        <p:nvSpPr>
          <p:cNvPr id="11" name="TextBox 10"/>
          <p:cNvSpPr txBox="1">
            <a:spLocks noChangeArrowheads="1"/>
          </p:cNvSpPr>
          <p:nvPr/>
        </p:nvSpPr>
        <p:spPr bwMode="auto">
          <a:xfrm>
            <a:off x="3714750" y="3165475"/>
            <a:ext cx="22145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a:t>
            </a:r>
            <a:r>
              <a:rPr lang="zh-CN" altLang="zh-CN" sz="2800" b="1">
                <a:solidFill>
                  <a:srgbClr val="0000CC"/>
                </a:solidFill>
              </a:rPr>
              <a:t>指定</a:t>
            </a:r>
            <a:r>
              <a:rPr lang="en-US" altLang="zh-CN" sz="2800" b="1">
                <a:solidFill>
                  <a:srgbClr val="0000CC"/>
                </a:solidFill>
              </a:rPr>
              <a:t>f</a:t>
            </a:r>
            <a:r>
              <a:rPr lang="zh-CN" altLang="zh-CN" sz="2800" b="1">
                <a:solidFill>
                  <a:srgbClr val="0000CC"/>
                </a:solidFill>
              </a:rPr>
              <a:t>的值</a:t>
            </a:r>
            <a:endParaRPr lang="zh-CN" altLang="en-US" sz="2800" b="1">
              <a:solidFill>
                <a:srgbClr val="0000CC"/>
              </a:solidFill>
            </a:endParaRPr>
          </a:p>
        </p:txBody>
      </p:sp>
      <p:sp>
        <p:nvSpPr>
          <p:cNvPr id="12" name="TextBox 11"/>
          <p:cNvSpPr txBox="1">
            <a:spLocks noChangeArrowheads="1"/>
          </p:cNvSpPr>
          <p:nvPr/>
        </p:nvSpPr>
        <p:spPr bwMode="auto">
          <a:xfrm>
            <a:off x="5929313" y="3713163"/>
            <a:ext cx="22145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a:t>
            </a:r>
            <a:r>
              <a:rPr lang="zh-CN" altLang="zh-CN" sz="2800" b="1">
                <a:solidFill>
                  <a:srgbClr val="0000CC"/>
                </a:solidFill>
              </a:rPr>
              <a:t>计算</a:t>
            </a:r>
            <a:r>
              <a:rPr lang="en-US" altLang="zh-CN" sz="2800" b="1">
                <a:solidFill>
                  <a:srgbClr val="0000CC"/>
                </a:solidFill>
              </a:rPr>
              <a:t>c</a:t>
            </a:r>
            <a:r>
              <a:rPr lang="zh-CN" altLang="zh-CN" sz="2800" b="1">
                <a:solidFill>
                  <a:srgbClr val="0000CC"/>
                </a:solidFill>
              </a:rPr>
              <a:t>的值</a:t>
            </a:r>
            <a:endParaRPr lang="zh-CN" altLang="en-US" sz="2800" b="1">
              <a:solidFill>
                <a:srgbClr val="0000CC"/>
              </a:solidFill>
            </a:endParaRPr>
          </a:p>
        </p:txBody>
      </p:sp>
      <p:sp>
        <p:nvSpPr>
          <p:cNvPr id="14" name="TextBox 13"/>
          <p:cNvSpPr txBox="1">
            <a:spLocks noChangeArrowheads="1"/>
          </p:cNvSpPr>
          <p:nvPr/>
        </p:nvSpPr>
        <p:spPr bwMode="auto">
          <a:xfrm>
            <a:off x="5929313" y="4737100"/>
            <a:ext cx="2786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a:t>
            </a:r>
            <a:r>
              <a:rPr lang="zh-CN" altLang="zh-CN" sz="2800" b="1">
                <a:solidFill>
                  <a:srgbClr val="0000CC"/>
                </a:solidFill>
              </a:rPr>
              <a:t>输出</a:t>
            </a:r>
            <a:r>
              <a:rPr lang="en-US" altLang="zh-CN" sz="2800" b="1">
                <a:solidFill>
                  <a:srgbClr val="0000CC"/>
                </a:solidFill>
              </a:rPr>
              <a:t>f</a:t>
            </a:r>
            <a:r>
              <a:rPr lang="zh-CN" altLang="en-US" sz="2800" b="1">
                <a:solidFill>
                  <a:srgbClr val="0000CC"/>
                </a:solidFill>
              </a:rPr>
              <a:t>和</a:t>
            </a:r>
            <a:r>
              <a:rPr lang="en-US" altLang="zh-CN" sz="2800" b="1">
                <a:solidFill>
                  <a:srgbClr val="0000CC"/>
                </a:solidFill>
              </a:rPr>
              <a:t>c</a:t>
            </a:r>
            <a:r>
              <a:rPr lang="zh-CN" altLang="zh-CN" sz="2800" b="1">
                <a:solidFill>
                  <a:srgbClr val="0000CC"/>
                </a:solidFill>
              </a:rPr>
              <a:t>的</a:t>
            </a:r>
            <a:r>
              <a:rPr lang="zh-CN" altLang="en-US" sz="2800" b="1">
                <a:solidFill>
                  <a:srgbClr val="0000CC"/>
                </a:solidFill>
              </a:rPr>
              <a:t>值</a:t>
            </a:r>
          </a:p>
        </p:txBody>
      </p:sp>
    </p:spTree>
  </p:cSld>
  <p:clrMapOvr>
    <a:masterClrMapping/>
  </p:clrMapOvr>
  <p:transition>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71" name="Rectangle 7"/>
          <p:cNvSpPr>
            <a:spLocks noGrp="1" noChangeArrowheads="1"/>
          </p:cNvSpPr>
          <p:nvPr>
            <p:ph type="body" sz="half" idx="4294967295"/>
          </p:nvPr>
        </p:nvSpPr>
        <p:spPr>
          <a:xfrm>
            <a:off x="714375" y="1052513"/>
            <a:ext cx="7715250" cy="4929187"/>
          </a:xfrm>
        </p:spPr>
        <p:txBody>
          <a:bodyPr/>
          <a:lstStyle/>
          <a:p>
            <a:pPr eaLnBrk="1" hangingPunct="1"/>
            <a:r>
              <a:rPr lang="zh-CN" altLang="zh-CN" smtClean="0"/>
              <a:t>字符数据与整型数据在一定条件下通用</a:t>
            </a:r>
            <a:endParaRPr lang="en-US" altLang="zh-CN" smtClean="0"/>
          </a:p>
          <a:p>
            <a:pPr lvl="1"/>
            <a:r>
              <a:rPr lang="zh-CN" altLang="zh-CN" smtClean="0"/>
              <a:t>例</a:t>
            </a:r>
            <a:r>
              <a:rPr lang="en-US" altLang="zh-CN" smtClean="0"/>
              <a:t>2.6 </a:t>
            </a:r>
            <a:r>
              <a:rPr lang="zh-CN" altLang="zh-CN" smtClean="0"/>
              <a:t>将小写字母转换为大写字母。</a:t>
            </a:r>
          </a:p>
          <a:p>
            <a:pPr lvl="1">
              <a:buFont typeface="Wingdings" pitchFamily="2" charset="2"/>
              <a:buNone/>
            </a:pPr>
            <a:r>
              <a:rPr lang="en-US" altLang="zh-CN" smtClean="0"/>
              <a:t> #include &lt;stdio.h&gt;</a:t>
            </a:r>
            <a:endParaRPr lang="zh-CN" altLang="zh-CN" smtClean="0"/>
          </a:p>
          <a:p>
            <a:pPr lvl="1">
              <a:buFont typeface="Wingdings" pitchFamily="2" charset="2"/>
              <a:buNone/>
            </a:pPr>
            <a:r>
              <a:rPr lang="en-US" altLang="zh-CN" smtClean="0"/>
              <a:t> void main()</a:t>
            </a:r>
            <a:endParaRPr lang="zh-CN" altLang="zh-CN" smtClean="0"/>
          </a:p>
          <a:p>
            <a:pPr lvl="1">
              <a:buFont typeface="Wingdings" pitchFamily="2" charset="2"/>
              <a:buNone/>
            </a:pPr>
            <a:r>
              <a:rPr lang="en-US" altLang="zh-CN" smtClean="0"/>
              <a:t> { char c1='a',c2='b';</a:t>
            </a:r>
            <a:endParaRPr lang="zh-CN" altLang="zh-CN" smtClean="0"/>
          </a:p>
          <a:p>
            <a:pPr lvl="1">
              <a:buFont typeface="Wingdings" pitchFamily="2" charset="2"/>
              <a:buNone/>
            </a:pPr>
            <a:r>
              <a:rPr lang="en-US" altLang="zh-CN" smtClean="0"/>
              <a:t>    c1=c1-</a:t>
            </a:r>
            <a:r>
              <a:rPr lang="en-US" altLang="zh-CN" smtClean="0">
                <a:solidFill>
                  <a:srgbClr val="C00000"/>
                </a:solidFill>
              </a:rPr>
              <a:t>32</a:t>
            </a:r>
            <a:r>
              <a:rPr lang="en-US" altLang="zh-CN" smtClean="0"/>
              <a:t>; </a:t>
            </a:r>
            <a:endParaRPr lang="zh-CN" altLang="zh-CN" smtClean="0"/>
          </a:p>
          <a:p>
            <a:pPr lvl="1">
              <a:buFont typeface="Wingdings" pitchFamily="2" charset="2"/>
              <a:buNone/>
            </a:pPr>
            <a:r>
              <a:rPr lang="en-US" altLang="zh-CN" smtClean="0"/>
              <a:t>    c2=c2-</a:t>
            </a:r>
            <a:r>
              <a:rPr lang="en-US" altLang="zh-CN" smtClean="0">
                <a:solidFill>
                  <a:srgbClr val="C00000"/>
                </a:solidFill>
              </a:rPr>
              <a:t>32</a:t>
            </a:r>
            <a:r>
              <a:rPr lang="en-US" altLang="zh-CN" smtClean="0"/>
              <a:t>; </a:t>
            </a:r>
            <a:endParaRPr lang="zh-CN" altLang="zh-CN" smtClean="0"/>
          </a:p>
          <a:p>
            <a:pPr lvl="1">
              <a:buFont typeface="Wingdings" pitchFamily="2" charset="2"/>
              <a:buNone/>
            </a:pPr>
            <a:r>
              <a:rPr lang="en-US" altLang="zh-CN" smtClean="0"/>
              <a:t>    printf("%c,%c\n",c1,c2);</a:t>
            </a:r>
            <a:endParaRPr lang="zh-CN" altLang="zh-CN" smtClean="0"/>
          </a:p>
          <a:p>
            <a:pPr lvl="1">
              <a:buFont typeface="Wingdings" pitchFamily="2" charset="2"/>
              <a:buNone/>
            </a:pPr>
            <a:r>
              <a:rPr lang="en-US" altLang="zh-CN" smtClean="0"/>
              <a:t> } </a:t>
            </a:r>
            <a:endParaRPr lang="zh-CN" altLang="zh-CN" smtClean="0"/>
          </a:p>
        </p:txBody>
      </p:sp>
      <p:pic>
        <p:nvPicPr>
          <p:cNvPr id="43011"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564673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5857875" y="2338388"/>
            <a:ext cx="2928938" cy="2227262"/>
          </a:xfrm>
          <a:prstGeom prst="rect">
            <a:avLst/>
          </a:prstGeom>
          <a:solidFill>
            <a:schemeClr val="accent1"/>
          </a:solidFill>
        </p:spPr>
        <p:txBody>
          <a:bodyPr>
            <a:spAutoFit/>
          </a:bodyPr>
          <a:lstStyle/>
          <a:p>
            <a:pPr>
              <a:defRPr/>
            </a:pPr>
            <a:r>
              <a:rPr lang="en-US" altLang="zh-CN" sz="2800" b="1" dirty="0">
                <a:solidFill>
                  <a:srgbClr val="0000CC"/>
                </a:solidFill>
                <a:latin typeface="+mn-lt"/>
                <a:ea typeface="+mn-ea"/>
              </a:rPr>
              <a:t>a—97  </a:t>
            </a:r>
            <a:r>
              <a:rPr lang="en-US" altLang="zh-CN" sz="2800" b="1" dirty="0">
                <a:solidFill>
                  <a:srgbClr val="00B050"/>
                </a:solidFill>
                <a:latin typeface="+mn-lt"/>
                <a:ea typeface="+mn-ea"/>
              </a:rPr>
              <a:t>A—65</a:t>
            </a:r>
          </a:p>
          <a:p>
            <a:pPr>
              <a:defRPr/>
            </a:pPr>
            <a:r>
              <a:rPr lang="en-US" altLang="zh-CN" sz="2800" b="1" dirty="0">
                <a:solidFill>
                  <a:srgbClr val="0000CC"/>
                </a:solidFill>
                <a:latin typeface="+mn-lt"/>
                <a:ea typeface="+mn-ea"/>
              </a:rPr>
              <a:t>b—98  </a:t>
            </a:r>
            <a:r>
              <a:rPr lang="en-US" altLang="zh-CN" sz="2800" b="1" dirty="0">
                <a:solidFill>
                  <a:srgbClr val="00B050"/>
                </a:solidFill>
                <a:latin typeface="+mn-lt"/>
                <a:ea typeface="+mn-ea"/>
              </a:rPr>
              <a:t>B—66</a:t>
            </a:r>
          </a:p>
          <a:p>
            <a:pPr>
              <a:defRPr/>
            </a:pPr>
            <a:r>
              <a:rPr lang="en-US" altLang="zh-CN" sz="2800" b="1" dirty="0">
                <a:solidFill>
                  <a:srgbClr val="0000CC"/>
                </a:solidFill>
                <a:latin typeface="+mn-lt"/>
                <a:ea typeface="+mn-ea"/>
              </a:rPr>
              <a:t>c—99  </a:t>
            </a:r>
            <a:r>
              <a:rPr lang="en-US" altLang="zh-CN" sz="2800" b="1" dirty="0">
                <a:solidFill>
                  <a:srgbClr val="00B050"/>
                </a:solidFill>
                <a:latin typeface="+mn-lt"/>
                <a:ea typeface="+mn-ea"/>
              </a:rPr>
              <a:t>C—67</a:t>
            </a:r>
          </a:p>
          <a:p>
            <a:pPr>
              <a:defRPr/>
            </a:pPr>
            <a:r>
              <a:rPr lang="en-US" altLang="zh-CN" sz="2800" b="1" dirty="0">
                <a:solidFill>
                  <a:srgbClr val="0000CC"/>
                </a:solidFill>
                <a:latin typeface="+mn-lt"/>
                <a:ea typeface="+mn-ea"/>
              </a:rPr>
              <a:t>……</a:t>
            </a:r>
          </a:p>
          <a:p>
            <a:pPr>
              <a:defRPr/>
            </a:pPr>
            <a:r>
              <a:rPr lang="zh-CN" altLang="en-US" sz="2800" b="1" dirty="0">
                <a:solidFill>
                  <a:srgbClr val="C00000"/>
                </a:solidFill>
                <a:latin typeface="+mn-lt"/>
                <a:ea typeface="+mn-ea"/>
              </a:rPr>
              <a:t>规律是？</a:t>
            </a:r>
          </a:p>
        </p:txBody>
      </p:sp>
      <p:sp>
        <p:nvSpPr>
          <p:cNvPr id="17" name="TextBox 16"/>
          <p:cNvSpPr txBox="1"/>
          <p:nvPr/>
        </p:nvSpPr>
        <p:spPr>
          <a:xfrm>
            <a:off x="3643313" y="5386388"/>
            <a:ext cx="1000125" cy="519112"/>
          </a:xfrm>
          <a:prstGeom prst="rect">
            <a:avLst/>
          </a:prstGeom>
          <a:solidFill>
            <a:schemeClr val="accent1"/>
          </a:solidFill>
        </p:spPr>
        <p:txBody>
          <a:bodyPr>
            <a:spAutoFit/>
          </a:bodyPr>
          <a:lstStyle/>
          <a:p>
            <a:pPr>
              <a:defRPr/>
            </a:pPr>
            <a:r>
              <a:rPr lang="en-US" altLang="zh-CN" sz="2800" b="1" dirty="0">
                <a:solidFill>
                  <a:srgbClr val="0000CC"/>
                </a:solidFill>
                <a:latin typeface="+mn-lt"/>
                <a:ea typeface="+mn-ea"/>
              </a:rPr>
              <a:t>A,B</a:t>
            </a:r>
            <a:endParaRPr lang="zh-CN" altLang="en-US" sz="2800" b="1" dirty="0">
              <a:solidFill>
                <a:srgbClr val="0000CC"/>
              </a:solidFill>
              <a:latin typeface="+mn-lt"/>
              <a:ea typeface="+mn-ea"/>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16071">
                                            <p:txEl>
                                              <p:pRg st="1" end="1"/>
                                            </p:txEl>
                                          </p:spTgt>
                                        </p:tgtEl>
                                        <p:attrNameLst>
                                          <p:attrName>style.visibility</p:attrName>
                                        </p:attrNameLst>
                                      </p:cBhvr>
                                      <p:to>
                                        <p:strVal val="visible"/>
                                      </p:to>
                                    </p:set>
                                    <p:animEffect transition="in" filter="blinds(horizontal)">
                                      <p:cBhvr>
                                        <p:cTn id="7" dur="500"/>
                                        <p:tgtEl>
                                          <p:spTgt spid="216071">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bg/>
                                          </p:spTgt>
                                        </p:tgtEl>
                                        <p:attrNameLst>
                                          <p:attrName>style.visibility</p:attrName>
                                        </p:attrNameLst>
                                      </p:cBhvr>
                                      <p:to>
                                        <p:strVal val="visible"/>
                                      </p:to>
                                    </p:set>
                                    <p:animEffect transition="in" filter="blinds(horizontal)">
                                      <p:cBhvr>
                                        <p:cTn id="12" dur="500"/>
                                        <p:tgtEl>
                                          <p:spTgt spid="12">
                                            <p:bg/>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blinds(horizontal)">
                                      <p:cBhvr>
                                        <p:cTn id="15" dur="500"/>
                                        <p:tgtEl>
                                          <p:spTgt spid="12">
                                            <p:txEl>
                                              <p:pRg st="0" end="0"/>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2">
                                            <p:txEl>
                                              <p:pRg st="1" end="1"/>
                                            </p:txEl>
                                          </p:spTgt>
                                        </p:tgtEl>
                                        <p:attrNameLst>
                                          <p:attrName>style.visibility</p:attrName>
                                        </p:attrNameLst>
                                      </p:cBhvr>
                                      <p:to>
                                        <p:strVal val="visible"/>
                                      </p:to>
                                    </p:set>
                                    <p:animEffect transition="in" filter="blinds(horizontal)">
                                      <p:cBhvr>
                                        <p:cTn id="18" dur="500"/>
                                        <p:tgtEl>
                                          <p:spTgt spid="12">
                                            <p:txEl>
                                              <p:pRg st="1" end="1"/>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2">
                                            <p:txEl>
                                              <p:pRg st="2" end="2"/>
                                            </p:txEl>
                                          </p:spTgt>
                                        </p:tgtEl>
                                        <p:attrNameLst>
                                          <p:attrName>style.visibility</p:attrName>
                                        </p:attrNameLst>
                                      </p:cBhvr>
                                      <p:to>
                                        <p:strVal val="visible"/>
                                      </p:to>
                                    </p:set>
                                    <p:animEffect transition="in" filter="blinds(horizontal)">
                                      <p:cBhvr>
                                        <p:cTn id="21" dur="500"/>
                                        <p:tgtEl>
                                          <p:spTgt spid="12">
                                            <p:txEl>
                                              <p:pRg st="2" end="2"/>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2">
                                            <p:txEl>
                                              <p:pRg st="3" end="3"/>
                                            </p:txEl>
                                          </p:spTgt>
                                        </p:tgtEl>
                                        <p:attrNameLst>
                                          <p:attrName>style.visibility</p:attrName>
                                        </p:attrNameLst>
                                      </p:cBhvr>
                                      <p:to>
                                        <p:strVal val="visible"/>
                                      </p:to>
                                    </p:set>
                                    <p:animEffect transition="in" filter="blinds(horizontal)">
                                      <p:cBhvr>
                                        <p:cTn id="24" dur="500"/>
                                        <p:tgtEl>
                                          <p:spTgt spid="12">
                                            <p:txEl>
                                              <p:pRg st="3" end="3"/>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12">
                                            <p:txEl>
                                              <p:pRg st="4" end="4"/>
                                            </p:txEl>
                                          </p:spTgt>
                                        </p:tgtEl>
                                        <p:attrNameLst>
                                          <p:attrName>style.visibility</p:attrName>
                                        </p:attrNameLst>
                                      </p:cBhvr>
                                      <p:to>
                                        <p:strVal val="visible"/>
                                      </p:to>
                                    </p:set>
                                    <p:animEffect transition="in" filter="blinds(horizontal)">
                                      <p:cBhvr>
                                        <p:cTn id="29" dur="500"/>
                                        <p:tgtEl>
                                          <p:spTgt spid="12">
                                            <p:txEl>
                                              <p:pRg st="4" end="4"/>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nodeType="clickEffect">
                                  <p:stCondLst>
                                    <p:cond delay="0"/>
                                  </p:stCondLst>
                                  <p:childTnLst>
                                    <p:set>
                                      <p:cBhvr>
                                        <p:cTn id="33" dur="1" fill="hold">
                                          <p:stCondLst>
                                            <p:cond delay="0"/>
                                          </p:stCondLst>
                                        </p:cTn>
                                        <p:tgtEl>
                                          <p:spTgt spid="216071">
                                            <p:txEl>
                                              <p:pRg st="2" end="2"/>
                                            </p:txEl>
                                          </p:spTgt>
                                        </p:tgtEl>
                                        <p:attrNameLst>
                                          <p:attrName>style.visibility</p:attrName>
                                        </p:attrNameLst>
                                      </p:cBhvr>
                                      <p:to>
                                        <p:strVal val="visible"/>
                                      </p:to>
                                    </p:set>
                                    <p:animEffect transition="in" filter="blinds(horizontal)">
                                      <p:cBhvr>
                                        <p:cTn id="34" dur="500"/>
                                        <p:tgtEl>
                                          <p:spTgt spid="216071">
                                            <p:txEl>
                                              <p:pRg st="2" end="2"/>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216071">
                                            <p:txEl>
                                              <p:pRg st="3" end="3"/>
                                            </p:txEl>
                                          </p:spTgt>
                                        </p:tgtEl>
                                        <p:attrNameLst>
                                          <p:attrName>style.visibility</p:attrName>
                                        </p:attrNameLst>
                                      </p:cBhvr>
                                      <p:to>
                                        <p:strVal val="visible"/>
                                      </p:to>
                                    </p:set>
                                    <p:animEffect transition="in" filter="blinds(horizontal)">
                                      <p:cBhvr>
                                        <p:cTn id="37" dur="500"/>
                                        <p:tgtEl>
                                          <p:spTgt spid="216071">
                                            <p:txEl>
                                              <p:pRg st="3" end="3"/>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216071">
                                            <p:txEl>
                                              <p:pRg st="4" end="4"/>
                                            </p:txEl>
                                          </p:spTgt>
                                        </p:tgtEl>
                                        <p:attrNameLst>
                                          <p:attrName>style.visibility</p:attrName>
                                        </p:attrNameLst>
                                      </p:cBhvr>
                                      <p:to>
                                        <p:strVal val="visible"/>
                                      </p:to>
                                    </p:set>
                                    <p:animEffect transition="in" filter="blinds(horizontal)">
                                      <p:cBhvr>
                                        <p:cTn id="40" dur="500"/>
                                        <p:tgtEl>
                                          <p:spTgt spid="216071">
                                            <p:txEl>
                                              <p:pRg st="4" end="4"/>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216071">
                                            <p:txEl>
                                              <p:pRg st="5" end="5"/>
                                            </p:txEl>
                                          </p:spTgt>
                                        </p:tgtEl>
                                        <p:attrNameLst>
                                          <p:attrName>style.visibility</p:attrName>
                                        </p:attrNameLst>
                                      </p:cBhvr>
                                      <p:to>
                                        <p:strVal val="visible"/>
                                      </p:to>
                                    </p:set>
                                    <p:animEffect transition="in" filter="blinds(horizontal)">
                                      <p:cBhvr>
                                        <p:cTn id="43" dur="500"/>
                                        <p:tgtEl>
                                          <p:spTgt spid="216071">
                                            <p:txEl>
                                              <p:pRg st="5" end="5"/>
                                            </p:txEl>
                                          </p:spTgt>
                                        </p:tgtEl>
                                      </p:cBhvr>
                                    </p:animEffect>
                                  </p:childTnLst>
                                </p:cTn>
                              </p:par>
                              <p:par>
                                <p:cTn id="44" presetID="3" presetClass="entr" presetSubtype="10" fill="hold" nodeType="withEffect">
                                  <p:stCondLst>
                                    <p:cond delay="0"/>
                                  </p:stCondLst>
                                  <p:childTnLst>
                                    <p:set>
                                      <p:cBhvr>
                                        <p:cTn id="45" dur="1" fill="hold">
                                          <p:stCondLst>
                                            <p:cond delay="0"/>
                                          </p:stCondLst>
                                        </p:cTn>
                                        <p:tgtEl>
                                          <p:spTgt spid="216071">
                                            <p:txEl>
                                              <p:pRg st="6" end="6"/>
                                            </p:txEl>
                                          </p:spTgt>
                                        </p:tgtEl>
                                        <p:attrNameLst>
                                          <p:attrName>style.visibility</p:attrName>
                                        </p:attrNameLst>
                                      </p:cBhvr>
                                      <p:to>
                                        <p:strVal val="visible"/>
                                      </p:to>
                                    </p:set>
                                    <p:animEffect transition="in" filter="blinds(horizontal)">
                                      <p:cBhvr>
                                        <p:cTn id="46" dur="500"/>
                                        <p:tgtEl>
                                          <p:spTgt spid="216071">
                                            <p:txEl>
                                              <p:pRg st="6" end="6"/>
                                            </p:txEl>
                                          </p:spTgt>
                                        </p:tgtEl>
                                      </p:cBhvr>
                                    </p:animEffect>
                                  </p:childTnLst>
                                </p:cTn>
                              </p:par>
                              <p:par>
                                <p:cTn id="47" presetID="3" presetClass="entr" presetSubtype="10" fill="hold" nodeType="withEffect">
                                  <p:stCondLst>
                                    <p:cond delay="0"/>
                                  </p:stCondLst>
                                  <p:childTnLst>
                                    <p:set>
                                      <p:cBhvr>
                                        <p:cTn id="48" dur="1" fill="hold">
                                          <p:stCondLst>
                                            <p:cond delay="0"/>
                                          </p:stCondLst>
                                        </p:cTn>
                                        <p:tgtEl>
                                          <p:spTgt spid="216071">
                                            <p:txEl>
                                              <p:pRg st="7" end="7"/>
                                            </p:txEl>
                                          </p:spTgt>
                                        </p:tgtEl>
                                        <p:attrNameLst>
                                          <p:attrName>style.visibility</p:attrName>
                                        </p:attrNameLst>
                                      </p:cBhvr>
                                      <p:to>
                                        <p:strVal val="visible"/>
                                      </p:to>
                                    </p:set>
                                    <p:animEffect transition="in" filter="blinds(horizontal)">
                                      <p:cBhvr>
                                        <p:cTn id="49" dur="500"/>
                                        <p:tgtEl>
                                          <p:spTgt spid="216071">
                                            <p:txEl>
                                              <p:pRg st="7" end="7"/>
                                            </p:txEl>
                                          </p:spTgt>
                                        </p:tgtEl>
                                      </p:cBhvr>
                                    </p:animEffect>
                                  </p:childTnLst>
                                </p:cTn>
                              </p:par>
                              <p:par>
                                <p:cTn id="50" presetID="3" presetClass="entr" presetSubtype="10" fill="hold" nodeType="withEffect">
                                  <p:stCondLst>
                                    <p:cond delay="0"/>
                                  </p:stCondLst>
                                  <p:childTnLst>
                                    <p:set>
                                      <p:cBhvr>
                                        <p:cTn id="51" dur="1" fill="hold">
                                          <p:stCondLst>
                                            <p:cond delay="0"/>
                                          </p:stCondLst>
                                        </p:cTn>
                                        <p:tgtEl>
                                          <p:spTgt spid="216071">
                                            <p:txEl>
                                              <p:pRg st="8" end="8"/>
                                            </p:txEl>
                                          </p:spTgt>
                                        </p:tgtEl>
                                        <p:attrNameLst>
                                          <p:attrName>style.visibility</p:attrName>
                                        </p:attrNameLst>
                                      </p:cBhvr>
                                      <p:to>
                                        <p:strVal val="visible"/>
                                      </p:to>
                                    </p:set>
                                    <p:animEffect transition="in" filter="blinds(horizontal)">
                                      <p:cBhvr>
                                        <p:cTn id="52" dur="500"/>
                                        <p:tgtEl>
                                          <p:spTgt spid="216071">
                                            <p:txEl>
                                              <p:pRg st="8" end="8"/>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blinds(horizontal)">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animBg="1"/>
      <p:bldP spid="17" grpId="0" animBg="1"/>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57188" y="434975"/>
            <a:ext cx="8429625" cy="831850"/>
          </a:xfrm>
        </p:spPr>
        <p:txBody>
          <a:bodyPr/>
          <a:lstStyle/>
          <a:p>
            <a:pPr eaLnBrk="1" hangingPunct="1"/>
            <a:r>
              <a:rPr lang="zh-CN" altLang="zh-CN" sz="4800" dirty="0" smtClean="0">
                <a:solidFill>
                  <a:srgbClr val="800000"/>
                </a:solidFill>
                <a:ea typeface="黑体" pitchFamily="2" charset="-122"/>
              </a:rPr>
              <a:t>怎样确定常量的类型</a:t>
            </a:r>
            <a:endParaRPr lang="zh-CN" altLang="en-US" sz="4800" dirty="0" smtClean="0">
              <a:solidFill>
                <a:srgbClr val="800000"/>
              </a:solidFill>
              <a:ea typeface="黑体" pitchFamily="2" charset="-122"/>
            </a:endParaRPr>
          </a:p>
        </p:txBody>
      </p:sp>
      <p:sp>
        <p:nvSpPr>
          <p:cNvPr id="216071" name="Rectangle 7"/>
          <p:cNvSpPr>
            <a:spLocks noGrp="1" noChangeArrowheads="1"/>
          </p:cNvSpPr>
          <p:nvPr>
            <p:ph idx="1"/>
          </p:nvPr>
        </p:nvSpPr>
        <p:spPr>
          <a:xfrm>
            <a:off x="571500" y="1428750"/>
            <a:ext cx="8215313" cy="4929188"/>
          </a:xfrm>
        </p:spPr>
        <p:txBody>
          <a:bodyPr/>
          <a:lstStyle/>
          <a:p>
            <a:pPr eaLnBrk="1" hangingPunct="1"/>
            <a:r>
              <a:rPr lang="zh-CN" altLang="zh-CN" dirty="0" smtClean="0"/>
              <a:t>字符常量</a:t>
            </a:r>
            <a:r>
              <a:rPr lang="zh-CN" altLang="en-US" dirty="0" smtClean="0"/>
              <a:t>：</a:t>
            </a:r>
            <a:r>
              <a:rPr lang="zh-CN" altLang="zh-CN" dirty="0" smtClean="0"/>
              <a:t>由单撇号括起来的单个字符或转义字符</a:t>
            </a:r>
            <a:endParaRPr lang="en-US" altLang="zh-CN" dirty="0" smtClean="0"/>
          </a:p>
          <a:p>
            <a:pPr eaLnBrk="1" hangingPunct="1"/>
            <a:r>
              <a:rPr lang="zh-CN" altLang="zh-CN" dirty="0" smtClean="0"/>
              <a:t>整型常量</a:t>
            </a:r>
            <a:r>
              <a:rPr lang="zh-CN" altLang="en-US" dirty="0" smtClean="0"/>
              <a:t>：</a:t>
            </a:r>
            <a:r>
              <a:rPr lang="zh-CN" altLang="zh-CN" dirty="0" smtClean="0"/>
              <a:t>不带小数点的数值</a:t>
            </a:r>
            <a:endParaRPr lang="en-US" altLang="zh-CN" dirty="0" smtClean="0"/>
          </a:p>
          <a:p>
            <a:pPr eaLnBrk="1" hangingPunct="1"/>
            <a:r>
              <a:rPr lang="zh-CN" altLang="zh-CN" dirty="0" smtClean="0"/>
              <a:t>浮点型常量</a:t>
            </a:r>
            <a:r>
              <a:rPr lang="zh-CN" altLang="en-US" dirty="0" smtClean="0"/>
              <a:t>：</a:t>
            </a:r>
            <a:r>
              <a:rPr lang="zh-CN" altLang="zh-CN" dirty="0" smtClean="0"/>
              <a:t>凡以小数形式或指数形式出现的实数</a:t>
            </a:r>
            <a:endParaRPr lang="en-US" altLang="zh-CN" dirty="0" smtClean="0"/>
          </a:p>
          <a:p>
            <a:pPr lvl="1" eaLnBrk="1" hangingPunct="1"/>
            <a:r>
              <a:rPr lang="en-US" altLang="zh-CN" dirty="0" smtClean="0"/>
              <a:t>C</a:t>
            </a:r>
            <a:r>
              <a:rPr lang="zh-CN" altLang="zh-CN" dirty="0" smtClean="0"/>
              <a:t>编译系统把浮点型常量都按双精度处理</a:t>
            </a:r>
            <a:endParaRPr lang="en-US" altLang="zh-CN" dirty="0" smtClean="0"/>
          </a:p>
          <a:p>
            <a:pPr lvl="1" eaLnBrk="1" hangingPunct="1"/>
            <a:r>
              <a:rPr lang="zh-CN" altLang="zh-CN" dirty="0" smtClean="0"/>
              <a:t>分配</a:t>
            </a:r>
            <a:r>
              <a:rPr lang="en-US" altLang="zh-CN" dirty="0" smtClean="0"/>
              <a:t>8</a:t>
            </a:r>
            <a:r>
              <a:rPr lang="zh-CN" altLang="zh-CN" dirty="0" smtClean="0"/>
              <a:t>个字节</a:t>
            </a:r>
            <a:endParaRPr lang="en-US" altLang="zh-CN" dirty="0" smtClean="0"/>
          </a:p>
        </p:txBody>
      </p:sp>
      <p:sp>
        <p:nvSpPr>
          <p:cNvPr id="44036"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4403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4403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44039"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6071">
                                            <p:txEl>
                                              <p:pRg st="0" end="0"/>
                                            </p:txEl>
                                          </p:spTgt>
                                        </p:tgtEl>
                                        <p:attrNameLst>
                                          <p:attrName>style.visibility</p:attrName>
                                        </p:attrNameLst>
                                      </p:cBhvr>
                                      <p:to>
                                        <p:strVal val="visible"/>
                                      </p:to>
                                    </p:set>
                                    <p:animEffect transition="in" filter="blinds(horizontal)">
                                      <p:cBhvr>
                                        <p:cTn id="7" dur="500"/>
                                        <p:tgtEl>
                                          <p:spTgt spid="2160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16071">
                                            <p:txEl>
                                              <p:pRg st="1" end="1"/>
                                            </p:txEl>
                                          </p:spTgt>
                                        </p:tgtEl>
                                        <p:attrNameLst>
                                          <p:attrName>style.visibility</p:attrName>
                                        </p:attrNameLst>
                                      </p:cBhvr>
                                      <p:to>
                                        <p:strVal val="visible"/>
                                      </p:to>
                                    </p:set>
                                    <p:animEffect transition="in" filter="blinds(horizontal)">
                                      <p:cBhvr>
                                        <p:cTn id="12" dur="500"/>
                                        <p:tgtEl>
                                          <p:spTgt spid="21607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16071">
                                            <p:txEl>
                                              <p:pRg st="2" end="2"/>
                                            </p:txEl>
                                          </p:spTgt>
                                        </p:tgtEl>
                                        <p:attrNameLst>
                                          <p:attrName>style.visibility</p:attrName>
                                        </p:attrNameLst>
                                      </p:cBhvr>
                                      <p:to>
                                        <p:strVal val="visible"/>
                                      </p:to>
                                    </p:set>
                                    <p:animEffect transition="in" filter="blinds(horizontal)">
                                      <p:cBhvr>
                                        <p:cTn id="17" dur="500"/>
                                        <p:tgtEl>
                                          <p:spTgt spid="216071">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216071">
                                            <p:txEl>
                                              <p:pRg st="3" end="3"/>
                                            </p:txEl>
                                          </p:spTgt>
                                        </p:tgtEl>
                                        <p:attrNameLst>
                                          <p:attrName>style.visibility</p:attrName>
                                        </p:attrNameLst>
                                      </p:cBhvr>
                                      <p:to>
                                        <p:strVal val="visible"/>
                                      </p:to>
                                    </p:set>
                                    <p:animEffect transition="in" filter="blinds(horizontal)">
                                      <p:cBhvr>
                                        <p:cTn id="20" dur="500"/>
                                        <p:tgtEl>
                                          <p:spTgt spid="216071">
                                            <p:txEl>
                                              <p:pRg st="3" end="3"/>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216071">
                                            <p:txEl>
                                              <p:pRg st="4" end="4"/>
                                            </p:txEl>
                                          </p:spTgt>
                                        </p:tgtEl>
                                        <p:attrNameLst>
                                          <p:attrName>style.visibility</p:attrName>
                                        </p:attrNameLst>
                                      </p:cBhvr>
                                      <p:to>
                                        <p:strVal val="visible"/>
                                      </p:to>
                                    </p:set>
                                    <p:animEffect transition="in" filter="blinds(horizontal)">
                                      <p:cBhvr>
                                        <p:cTn id="23" dur="500"/>
                                        <p:tgtEl>
                                          <p:spTgt spid="2160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400050"/>
            <a:ext cx="8229600" cy="868363"/>
          </a:xfrm>
        </p:spPr>
        <p:txBody>
          <a:bodyPr/>
          <a:lstStyle/>
          <a:p>
            <a:r>
              <a:rPr lang="zh-CN" altLang="en-US" b="0" smtClean="0">
                <a:solidFill>
                  <a:srgbClr val="CC0000"/>
                </a:solidFill>
              </a:rPr>
              <a:t>变量赋初值</a:t>
            </a:r>
          </a:p>
        </p:txBody>
      </p:sp>
      <p:sp>
        <p:nvSpPr>
          <p:cNvPr id="45059" name="Rectangle 3"/>
          <p:cNvSpPr>
            <a:spLocks noGrp="1" noChangeArrowheads="1"/>
          </p:cNvSpPr>
          <p:nvPr>
            <p:ph type="body" idx="1"/>
          </p:nvPr>
        </p:nvSpPr>
        <p:spPr/>
        <p:txBody>
          <a:bodyPr/>
          <a:lstStyle/>
          <a:p>
            <a:pPr>
              <a:lnSpc>
                <a:spcPct val="90000"/>
              </a:lnSpc>
            </a:pPr>
            <a:r>
              <a:rPr lang="zh-CN" altLang="en-US" sz="2800" b="1" smtClean="0"/>
              <a:t>声明变量同时初始化</a:t>
            </a:r>
          </a:p>
          <a:p>
            <a:pPr>
              <a:lnSpc>
                <a:spcPct val="90000"/>
              </a:lnSpc>
              <a:buFont typeface="Wingdings" pitchFamily="2" charset="2"/>
              <a:buNone/>
            </a:pPr>
            <a:r>
              <a:rPr lang="zh-CN" altLang="en-US" sz="2800" b="1" smtClean="0"/>
              <a:t>   </a:t>
            </a:r>
            <a:r>
              <a:rPr lang="en-US" altLang="zh-CN" sz="2800" b="1" smtClean="0"/>
              <a:t>int a=3;</a:t>
            </a:r>
          </a:p>
          <a:p>
            <a:pPr>
              <a:lnSpc>
                <a:spcPct val="90000"/>
              </a:lnSpc>
              <a:buFont typeface="Wingdings" pitchFamily="2" charset="2"/>
              <a:buNone/>
            </a:pPr>
            <a:r>
              <a:rPr lang="en-US" altLang="zh-CN" sz="2800" b="1" smtClean="0"/>
              <a:t>   float f=3.1;</a:t>
            </a:r>
          </a:p>
          <a:p>
            <a:pPr>
              <a:lnSpc>
                <a:spcPct val="90000"/>
              </a:lnSpc>
              <a:buFont typeface="Wingdings" pitchFamily="2" charset="2"/>
              <a:buNone/>
            </a:pPr>
            <a:r>
              <a:rPr lang="en-US" altLang="zh-CN" sz="2800" b="1" smtClean="0"/>
              <a:t>   char c=‘g’;</a:t>
            </a:r>
          </a:p>
          <a:p>
            <a:pPr>
              <a:lnSpc>
                <a:spcPct val="90000"/>
              </a:lnSpc>
            </a:pPr>
            <a:r>
              <a:rPr lang="zh-CN" altLang="en-US" sz="2800" b="1" smtClean="0"/>
              <a:t>声明时部分初始化</a:t>
            </a:r>
          </a:p>
          <a:p>
            <a:pPr>
              <a:lnSpc>
                <a:spcPct val="90000"/>
              </a:lnSpc>
              <a:buFont typeface="Wingdings" pitchFamily="2" charset="2"/>
              <a:buNone/>
            </a:pPr>
            <a:r>
              <a:rPr lang="zh-CN" altLang="en-US" sz="2800" b="1" smtClean="0"/>
              <a:t>   </a:t>
            </a:r>
            <a:r>
              <a:rPr lang="en-US" altLang="zh-CN" sz="2800" b="1" smtClean="0"/>
              <a:t>int a,b,c=5;</a:t>
            </a:r>
          </a:p>
          <a:p>
            <a:pPr>
              <a:lnSpc>
                <a:spcPct val="90000"/>
              </a:lnSpc>
            </a:pPr>
            <a:r>
              <a:rPr lang="zh-CN" altLang="en-US" sz="2800" b="1" smtClean="0"/>
              <a:t>同时给几个变量赋相同的值</a:t>
            </a:r>
          </a:p>
          <a:p>
            <a:pPr>
              <a:lnSpc>
                <a:spcPct val="90000"/>
              </a:lnSpc>
              <a:buFont typeface="Wingdings" pitchFamily="2" charset="2"/>
              <a:buNone/>
            </a:pPr>
            <a:r>
              <a:rPr lang="zh-CN" altLang="en-US" sz="2800" b="1" smtClean="0"/>
              <a:t>   </a:t>
            </a:r>
            <a:r>
              <a:rPr lang="en-US" altLang="zh-CN" sz="2800" b="1" smtClean="0"/>
              <a:t>int a=3,b=3,c=3;</a:t>
            </a:r>
          </a:p>
          <a:p>
            <a:pPr>
              <a:lnSpc>
                <a:spcPct val="90000"/>
              </a:lnSpc>
              <a:buFont typeface="Wingdings" pitchFamily="2" charset="2"/>
              <a:buNone/>
            </a:pPr>
            <a:r>
              <a:rPr lang="en-US" altLang="zh-CN" sz="2800" b="1" smtClean="0"/>
              <a:t>   int a=b=c=3;</a:t>
            </a:r>
            <a:r>
              <a:rPr lang="zh-CN" altLang="en-US" sz="2800" b="1" smtClean="0"/>
              <a:t>是错误的</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722312" y="-27384"/>
            <a:ext cx="7772400" cy="1143000"/>
          </a:xfrm>
        </p:spPr>
        <p:txBody>
          <a:bodyPr/>
          <a:lstStyle/>
          <a:p>
            <a:r>
              <a:rPr lang="zh-CN" altLang="en-US" sz="3800" b="0" smtClean="0">
                <a:solidFill>
                  <a:srgbClr val="CC0000"/>
                </a:solidFill>
              </a:rPr>
              <a:t>各类数值型数据间的混合运算</a:t>
            </a:r>
          </a:p>
        </p:txBody>
      </p:sp>
      <p:sp>
        <p:nvSpPr>
          <p:cNvPr id="46083" name="Rectangle 3"/>
          <p:cNvSpPr>
            <a:spLocks noGrp="1" noChangeArrowheads="1"/>
          </p:cNvSpPr>
          <p:nvPr>
            <p:ph type="body" idx="1"/>
          </p:nvPr>
        </p:nvSpPr>
        <p:spPr>
          <a:xfrm>
            <a:off x="265112" y="1115616"/>
            <a:ext cx="4953000" cy="4114800"/>
          </a:xfrm>
        </p:spPr>
        <p:txBody>
          <a:bodyPr/>
          <a:lstStyle/>
          <a:p>
            <a:pPr>
              <a:lnSpc>
                <a:spcPct val="90000"/>
              </a:lnSpc>
            </a:pPr>
            <a:r>
              <a:rPr lang="zh-CN" altLang="en-US" b="1" smtClean="0"/>
              <a:t>就是整型、实型数据的混合运算</a:t>
            </a:r>
          </a:p>
          <a:p>
            <a:pPr>
              <a:lnSpc>
                <a:spcPct val="90000"/>
              </a:lnSpc>
            </a:pPr>
            <a:r>
              <a:rPr lang="zh-CN" altLang="en-US" b="1" smtClean="0"/>
              <a:t>不同类型数据要先转换成同一类型（低转高），然后进行运算</a:t>
            </a:r>
          </a:p>
          <a:p>
            <a:pPr>
              <a:lnSpc>
                <a:spcPct val="90000"/>
              </a:lnSpc>
            </a:pPr>
            <a:r>
              <a:rPr lang="zh-CN" altLang="en-US" b="1" smtClean="0"/>
              <a:t>转换规则见图。</a:t>
            </a:r>
          </a:p>
          <a:p>
            <a:pPr>
              <a:lnSpc>
                <a:spcPct val="90000"/>
              </a:lnSpc>
            </a:pPr>
            <a:r>
              <a:rPr lang="zh-CN" altLang="en-US" b="1" smtClean="0"/>
              <a:t>运算时系统自动按上述规则转换计算。</a:t>
            </a:r>
          </a:p>
          <a:p>
            <a:pPr>
              <a:lnSpc>
                <a:spcPct val="90000"/>
              </a:lnSpc>
              <a:buFont typeface="Wingdings" pitchFamily="2" charset="2"/>
              <a:buNone/>
            </a:pPr>
            <a:endParaRPr lang="zh-CN" altLang="en-US" b="1" smtClean="0">
              <a:solidFill>
                <a:schemeClr val="accent2"/>
              </a:solidFill>
            </a:endParaRPr>
          </a:p>
        </p:txBody>
      </p:sp>
      <p:graphicFrame>
        <p:nvGraphicFramePr>
          <p:cNvPr id="46084" name="Object 4"/>
          <p:cNvGraphicFramePr>
            <a:graphicFrameLocks noChangeAspect="1"/>
          </p:cNvGraphicFramePr>
          <p:nvPr>
            <p:extLst>
              <p:ext uri="{D42A27DB-BD31-4B8C-83A1-F6EECF244321}">
                <p14:modId xmlns:p14="http://schemas.microsoft.com/office/powerpoint/2010/main" val="2465643136"/>
              </p:ext>
            </p:extLst>
          </p:nvPr>
        </p:nvGraphicFramePr>
        <p:xfrm>
          <a:off x="5522912" y="1344216"/>
          <a:ext cx="3124200" cy="2895600"/>
        </p:xfrm>
        <a:graphic>
          <a:graphicData uri="http://schemas.openxmlformats.org/presentationml/2006/ole">
            <mc:AlternateContent xmlns:mc="http://schemas.openxmlformats.org/markup-compatibility/2006">
              <mc:Choice xmlns:v="urn:schemas-microsoft-com:vml" Requires="v">
                <p:oleObj spid="_x0000_s46099" name="位图图像" r:id="rId3" imgW="2362530" imgH="1352381" progId="Paint.Picture">
                  <p:embed/>
                </p:oleObj>
              </mc:Choice>
              <mc:Fallback>
                <p:oleObj name="位图图像" r:id="rId3" imgW="2362530" imgH="1352381" progId="Paint.Picture">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2912" y="1344216"/>
                        <a:ext cx="31242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6085" name="Text Box 5"/>
          <p:cNvSpPr txBox="1">
            <a:spLocks noChangeArrowheads="1"/>
          </p:cNvSpPr>
          <p:nvPr/>
        </p:nvSpPr>
        <p:spPr bwMode="auto">
          <a:xfrm>
            <a:off x="188912" y="5078016"/>
            <a:ext cx="89916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90000"/>
              </a:lnSpc>
              <a:spcBef>
                <a:spcPct val="20000"/>
              </a:spcBef>
            </a:pPr>
            <a:r>
              <a:rPr lang="zh-CN" altLang="en-US" sz="2600" b="1">
                <a:solidFill>
                  <a:schemeClr val="accent2"/>
                </a:solidFill>
                <a:latin typeface="Times New Roman" charset="0"/>
              </a:rPr>
              <a:t>例：计算</a:t>
            </a:r>
            <a:r>
              <a:rPr lang="en-US" altLang="zh-CN" sz="2600" b="1">
                <a:solidFill>
                  <a:schemeClr val="accent2"/>
                </a:solidFill>
                <a:latin typeface="Times New Roman" charset="0"/>
              </a:rPr>
              <a:t>10+‘a’+i*f-d/e</a:t>
            </a:r>
          </a:p>
          <a:p>
            <a:pPr eaLnBrk="1" hangingPunct="1">
              <a:lnSpc>
                <a:spcPct val="90000"/>
              </a:lnSpc>
              <a:spcBef>
                <a:spcPct val="20000"/>
              </a:spcBef>
            </a:pPr>
            <a:r>
              <a:rPr lang="en-US" altLang="zh-CN" sz="2600" b="1">
                <a:solidFill>
                  <a:schemeClr val="accent2"/>
                </a:solidFill>
                <a:latin typeface="Times New Roman" charset="0"/>
              </a:rPr>
              <a:t>    </a:t>
            </a:r>
            <a:r>
              <a:rPr lang="zh-CN" altLang="en-US" sz="2600" b="1">
                <a:solidFill>
                  <a:schemeClr val="accent2"/>
                </a:solidFill>
                <a:latin typeface="Times New Roman" charset="0"/>
              </a:rPr>
              <a:t>其中，</a:t>
            </a:r>
            <a:r>
              <a:rPr lang="en-US" altLang="zh-CN" sz="2600" b="1">
                <a:solidFill>
                  <a:schemeClr val="accent2"/>
                </a:solidFill>
                <a:latin typeface="Times New Roman" charset="0"/>
              </a:rPr>
              <a:t>i</a:t>
            </a:r>
            <a:r>
              <a:rPr lang="zh-CN" altLang="en-US" sz="2600" b="1">
                <a:solidFill>
                  <a:schemeClr val="accent2"/>
                </a:solidFill>
                <a:latin typeface="Times New Roman" charset="0"/>
              </a:rPr>
              <a:t>为</a:t>
            </a:r>
            <a:r>
              <a:rPr lang="en-US" altLang="zh-CN" sz="2600" b="1">
                <a:solidFill>
                  <a:schemeClr val="accent2"/>
                </a:solidFill>
                <a:latin typeface="Times New Roman" charset="0"/>
              </a:rPr>
              <a:t>int</a:t>
            </a:r>
            <a:r>
              <a:rPr lang="zh-CN" altLang="en-US" sz="2600" b="1">
                <a:solidFill>
                  <a:schemeClr val="accent2"/>
                </a:solidFill>
                <a:latin typeface="Times New Roman" charset="0"/>
              </a:rPr>
              <a:t>型，</a:t>
            </a:r>
            <a:r>
              <a:rPr lang="en-US" altLang="zh-CN" sz="2600" b="1">
                <a:solidFill>
                  <a:schemeClr val="accent2"/>
                </a:solidFill>
                <a:latin typeface="Times New Roman" charset="0"/>
              </a:rPr>
              <a:t>f</a:t>
            </a:r>
            <a:r>
              <a:rPr lang="zh-CN" altLang="en-US" sz="2600" b="1">
                <a:solidFill>
                  <a:schemeClr val="accent2"/>
                </a:solidFill>
                <a:latin typeface="Times New Roman" charset="0"/>
              </a:rPr>
              <a:t>为</a:t>
            </a:r>
            <a:r>
              <a:rPr lang="en-US" altLang="zh-CN" sz="2600" b="1">
                <a:solidFill>
                  <a:schemeClr val="accent2"/>
                </a:solidFill>
                <a:latin typeface="Times New Roman" charset="0"/>
              </a:rPr>
              <a:t>float</a:t>
            </a:r>
            <a:r>
              <a:rPr lang="zh-CN" altLang="en-US" sz="2600" b="1">
                <a:solidFill>
                  <a:schemeClr val="accent2"/>
                </a:solidFill>
                <a:latin typeface="Times New Roman" charset="0"/>
              </a:rPr>
              <a:t>型，</a:t>
            </a:r>
            <a:r>
              <a:rPr lang="en-US" altLang="zh-CN" sz="2600" b="1">
                <a:solidFill>
                  <a:schemeClr val="accent2"/>
                </a:solidFill>
                <a:latin typeface="Times New Roman" charset="0"/>
              </a:rPr>
              <a:t>d</a:t>
            </a:r>
            <a:r>
              <a:rPr lang="zh-CN" altLang="en-US" sz="2600" b="1">
                <a:solidFill>
                  <a:schemeClr val="accent2"/>
                </a:solidFill>
                <a:latin typeface="Times New Roman" charset="0"/>
              </a:rPr>
              <a:t>为</a:t>
            </a:r>
            <a:r>
              <a:rPr lang="en-US" altLang="zh-CN" sz="2600" b="1">
                <a:solidFill>
                  <a:schemeClr val="accent2"/>
                </a:solidFill>
                <a:latin typeface="Times New Roman" charset="0"/>
              </a:rPr>
              <a:t>double</a:t>
            </a:r>
            <a:r>
              <a:rPr lang="zh-CN" altLang="en-US" sz="2600" b="1">
                <a:solidFill>
                  <a:schemeClr val="accent2"/>
                </a:solidFill>
                <a:latin typeface="Times New Roman" charset="0"/>
              </a:rPr>
              <a:t>型，</a:t>
            </a:r>
            <a:r>
              <a:rPr lang="en-US" altLang="zh-CN" sz="2600" b="1">
                <a:solidFill>
                  <a:schemeClr val="accent2"/>
                </a:solidFill>
                <a:latin typeface="Times New Roman" charset="0"/>
              </a:rPr>
              <a:t>e</a:t>
            </a:r>
            <a:r>
              <a:rPr lang="zh-CN" altLang="en-US" sz="2600" b="1">
                <a:solidFill>
                  <a:schemeClr val="accent2"/>
                </a:solidFill>
                <a:latin typeface="Times New Roman" charset="0"/>
              </a:rPr>
              <a:t>为</a:t>
            </a:r>
            <a:r>
              <a:rPr lang="en-US" altLang="zh-CN" sz="2600" b="1">
                <a:solidFill>
                  <a:schemeClr val="accent2"/>
                </a:solidFill>
                <a:latin typeface="Times New Roman" charset="0"/>
              </a:rPr>
              <a:t>long</a:t>
            </a:r>
            <a:r>
              <a:rPr lang="zh-CN" altLang="en-US" sz="2600" b="1">
                <a:solidFill>
                  <a:schemeClr val="accent2"/>
                </a:solidFill>
                <a:latin typeface="Times New Roman" charset="0"/>
              </a:rPr>
              <a:t>型</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0" y="744538"/>
            <a:ext cx="8893175" cy="731837"/>
          </a:xfrm>
        </p:spPr>
        <p:txBody>
          <a:bodyPr anchor="b">
            <a:spAutoFit/>
          </a:bodyPr>
          <a:lstStyle/>
          <a:p>
            <a:pPr eaLnBrk="1" hangingPunct="1"/>
            <a:r>
              <a:rPr lang="en-US" altLang="zh-CN" smtClean="0">
                <a:solidFill>
                  <a:srgbClr val="800000"/>
                </a:solidFill>
                <a:ea typeface="黑体" pitchFamily="2" charset="-122"/>
              </a:rPr>
              <a:t>2.6 </a:t>
            </a:r>
            <a:r>
              <a:rPr lang="zh-CN" altLang="zh-CN" smtClean="0">
                <a:solidFill>
                  <a:srgbClr val="800000"/>
                </a:solidFill>
                <a:ea typeface="黑体" pitchFamily="2" charset="-122"/>
              </a:rPr>
              <a:t>运算符</a:t>
            </a:r>
            <a:r>
              <a:rPr lang="zh-CN" altLang="en-US" smtClean="0">
                <a:solidFill>
                  <a:srgbClr val="800000"/>
                </a:solidFill>
                <a:ea typeface="黑体" pitchFamily="2" charset="-122"/>
              </a:rPr>
              <a:t>及</a:t>
            </a:r>
            <a:r>
              <a:rPr lang="zh-CN" altLang="zh-CN" smtClean="0">
                <a:solidFill>
                  <a:srgbClr val="800000"/>
                </a:solidFill>
                <a:ea typeface="黑体" pitchFamily="2" charset="-122"/>
              </a:rPr>
              <a:t>表达式</a:t>
            </a:r>
            <a:endParaRPr lang="zh-CN" altLang="en-US" smtClean="0">
              <a:solidFill>
                <a:srgbClr val="800000"/>
              </a:solidFill>
              <a:ea typeface="黑体" pitchFamily="2" charset="-122"/>
            </a:endParaRPr>
          </a:p>
        </p:txBody>
      </p:sp>
      <p:sp>
        <p:nvSpPr>
          <p:cNvPr id="47107" name="Rectangle 7"/>
          <p:cNvSpPr>
            <a:spLocks noGrp="1" noChangeArrowheads="1"/>
          </p:cNvSpPr>
          <p:nvPr>
            <p:ph type="body" sz="half" idx="4294967295"/>
          </p:nvPr>
        </p:nvSpPr>
        <p:spPr>
          <a:xfrm>
            <a:off x="1403350" y="2003425"/>
            <a:ext cx="6553200" cy="2362200"/>
          </a:xfrm>
        </p:spPr>
        <p:txBody>
          <a:bodyPr/>
          <a:lstStyle/>
          <a:p>
            <a:pPr eaLnBrk="1" hangingPunct="1">
              <a:buFont typeface="Wingdings" pitchFamily="2" charset="2"/>
              <a:buNone/>
            </a:pPr>
            <a:r>
              <a:rPr lang="en-US" altLang="zh-CN" sz="3600" smtClean="0">
                <a:hlinkClick r:id="rId2" action="ppaction://hlinksldjump"/>
              </a:rPr>
              <a:t>2.6.1 </a:t>
            </a:r>
            <a:r>
              <a:rPr lang="zh-CN" altLang="zh-CN" sz="3600" smtClean="0">
                <a:hlinkClick r:id="rId2" action="ppaction://hlinksldjump"/>
              </a:rPr>
              <a:t>运算</a:t>
            </a:r>
            <a:r>
              <a:rPr lang="zh-CN" altLang="en-US" sz="3600" smtClean="0">
                <a:hlinkClick r:id="rId2" action="ppaction://hlinksldjump"/>
              </a:rPr>
              <a:t>符概述</a:t>
            </a:r>
            <a:endParaRPr lang="en-US" altLang="zh-CN" sz="3600" smtClean="0"/>
          </a:p>
          <a:p>
            <a:pPr eaLnBrk="1" hangingPunct="1">
              <a:buFont typeface="Wingdings" pitchFamily="2" charset="2"/>
              <a:buNone/>
            </a:pPr>
            <a:r>
              <a:rPr lang="en-US" altLang="zh-CN" sz="3600" smtClean="0">
                <a:hlinkClick r:id="rId3" action="ppaction://hlinksldjump"/>
              </a:rPr>
              <a:t>2.6.2 </a:t>
            </a:r>
            <a:r>
              <a:rPr lang="zh-CN" altLang="zh-CN" sz="3600" smtClean="0">
                <a:hlinkClick r:id="rId3" action="ppaction://hlinksldjump"/>
              </a:rPr>
              <a:t>算术</a:t>
            </a:r>
            <a:r>
              <a:rPr lang="zh-CN" altLang="en-US" sz="3600" smtClean="0">
                <a:hlinkClick r:id="rId3" action="ppaction://hlinksldjump"/>
              </a:rPr>
              <a:t>运算符和算术</a:t>
            </a:r>
            <a:r>
              <a:rPr lang="zh-CN" altLang="zh-CN" sz="3600" smtClean="0">
                <a:hlinkClick r:id="rId3" action="ppaction://hlinksldjump"/>
              </a:rPr>
              <a:t>表达式</a:t>
            </a:r>
            <a:endParaRPr lang="en-US" altLang="zh-CN" sz="3600" smtClean="0"/>
          </a:p>
          <a:p>
            <a:pPr eaLnBrk="1" hangingPunct="1">
              <a:buFont typeface="Wingdings" pitchFamily="2" charset="2"/>
              <a:buNone/>
            </a:pPr>
            <a:r>
              <a:rPr lang="en-US" altLang="zh-CN" sz="3600" smtClean="0">
                <a:hlinkClick r:id="rId4" action="ppaction://hlinksldjump"/>
              </a:rPr>
              <a:t>2.6.3 </a:t>
            </a:r>
            <a:r>
              <a:rPr lang="zh-CN" altLang="en-US" sz="3600" smtClean="0">
                <a:hlinkClick r:id="rId4" action="ppaction://hlinksldjump"/>
              </a:rPr>
              <a:t>赋值</a:t>
            </a:r>
            <a:r>
              <a:rPr lang="zh-CN" altLang="zh-CN" sz="3600" smtClean="0">
                <a:hlinkClick r:id="rId4" action="ppaction://hlinksldjump"/>
              </a:rPr>
              <a:t>运算</a:t>
            </a:r>
            <a:r>
              <a:rPr lang="zh-CN" altLang="en-US" sz="3600" smtClean="0">
                <a:hlinkClick r:id="rId4" action="ppaction://hlinksldjump"/>
              </a:rPr>
              <a:t>符和赋值表达式</a:t>
            </a:r>
            <a:endParaRPr lang="en-US" altLang="zh-CN" sz="3600" smtClean="0"/>
          </a:p>
          <a:p>
            <a:pPr eaLnBrk="1" hangingPunct="1">
              <a:buFont typeface="Wingdings" pitchFamily="2" charset="2"/>
              <a:buNone/>
            </a:pPr>
            <a:r>
              <a:rPr lang="en-US" altLang="zh-CN" sz="3600" smtClean="0">
                <a:hlinkClick r:id="rId4" action="ppaction://hlinksldjump"/>
              </a:rPr>
              <a:t>2.6.4 </a:t>
            </a:r>
            <a:r>
              <a:rPr lang="zh-CN" altLang="en-US" sz="3600" smtClean="0">
                <a:hlinkClick r:id="rId4" action="ppaction://hlinksldjump"/>
              </a:rPr>
              <a:t>逗号运算符和逗号表达式</a:t>
            </a:r>
            <a:endParaRPr lang="en-US" altLang="zh-CN" sz="3600" smtClean="0"/>
          </a:p>
        </p:txBody>
      </p:sp>
      <p:pic>
        <p:nvPicPr>
          <p:cNvPr id="47108" name="图片 4"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7"/>
          <p:cNvSpPr>
            <a:spLocks noGrp="1" noChangeArrowheads="1"/>
          </p:cNvSpPr>
          <p:nvPr>
            <p:ph type="body" sz="half" idx="4294967295"/>
          </p:nvPr>
        </p:nvSpPr>
        <p:spPr>
          <a:xfrm>
            <a:off x="428625" y="1643063"/>
            <a:ext cx="8358188" cy="4071937"/>
          </a:xfrm>
        </p:spPr>
        <p:txBody>
          <a:bodyPr/>
          <a:lstStyle/>
          <a:p>
            <a:pPr>
              <a:buFont typeface="Wingdings" pitchFamily="2" charset="2"/>
              <a:buNone/>
            </a:pPr>
            <a:r>
              <a:rPr lang="en-US" altLang="zh-CN" sz="2800" dirty="0" smtClean="0"/>
              <a:t>(1) </a:t>
            </a:r>
            <a:r>
              <a:rPr lang="zh-CN" altLang="zh-CN" sz="2800" dirty="0" smtClean="0"/>
              <a:t>算术运算符</a:t>
            </a:r>
            <a:r>
              <a:rPr lang="en-US" altLang="zh-CN" sz="2800" dirty="0" smtClean="0"/>
              <a:t>     </a:t>
            </a:r>
            <a:r>
              <a:rPr lang="zh-CN" altLang="zh-CN" sz="2800" dirty="0" smtClean="0"/>
              <a:t>（</a:t>
            </a:r>
            <a:r>
              <a:rPr lang="en-US" altLang="zh-CN" sz="2800" dirty="0" smtClean="0"/>
              <a:t>+ - * / %</a:t>
            </a:r>
            <a:r>
              <a:rPr lang="zh-CN" altLang="zh-CN" sz="2800" dirty="0" smtClean="0"/>
              <a:t>）</a:t>
            </a:r>
          </a:p>
          <a:p>
            <a:pPr>
              <a:buFont typeface="Wingdings" pitchFamily="2" charset="2"/>
              <a:buNone/>
            </a:pPr>
            <a:r>
              <a:rPr lang="en-US" altLang="zh-CN" sz="2800" dirty="0" smtClean="0"/>
              <a:t>(2) </a:t>
            </a:r>
            <a:r>
              <a:rPr lang="zh-CN" altLang="zh-CN" sz="2800" dirty="0" smtClean="0"/>
              <a:t>关系运算符</a:t>
            </a:r>
            <a:r>
              <a:rPr lang="en-US" altLang="zh-CN" sz="2800" dirty="0" smtClean="0"/>
              <a:t>     </a:t>
            </a:r>
            <a:r>
              <a:rPr lang="zh-CN" altLang="zh-CN" sz="2800" dirty="0" smtClean="0"/>
              <a:t>（＞ ＜ ＝＝ ＞＝ ＜＝ ！＝）</a:t>
            </a:r>
          </a:p>
          <a:p>
            <a:pPr>
              <a:buFont typeface="Wingdings" pitchFamily="2" charset="2"/>
              <a:buNone/>
            </a:pPr>
            <a:r>
              <a:rPr lang="en-US" altLang="zh-CN" sz="2800" dirty="0" smtClean="0"/>
              <a:t>(3) </a:t>
            </a:r>
            <a:r>
              <a:rPr lang="zh-CN" altLang="zh-CN" sz="2800" dirty="0" smtClean="0"/>
              <a:t>逻辑运算符</a:t>
            </a:r>
            <a:r>
              <a:rPr lang="en-US" altLang="zh-CN" sz="2800" dirty="0" smtClean="0"/>
              <a:t>     </a:t>
            </a:r>
            <a:r>
              <a:rPr lang="zh-CN" altLang="zh-CN" sz="2800" dirty="0" smtClean="0"/>
              <a:t>（！＆＆ </a:t>
            </a:r>
            <a:r>
              <a:rPr lang="en-US" altLang="zh-CN" sz="2800" dirty="0" smtClean="0"/>
              <a:t>||</a:t>
            </a:r>
            <a:r>
              <a:rPr lang="zh-CN" altLang="zh-CN" sz="2800" dirty="0" smtClean="0"/>
              <a:t>）</a:t>
            </a:r>
          </a:p>
          <a:p>
            <a:pPr>
              <a:buFont typeface="Wingdings" pitchFamily="2" charset="2"/>
              <a:buNone/>
            </a:pPr>
            <a:r>
              <a:rPr lang="en-US" altLang="zh-CN" sz="2800" dirty="0" smtClean="0"/>
              <a:t>(4) </a:t>
            </a:r>
            <a:r>
              <a:rPr lang="zh-CN" altLang="zh-CN" sz="2800" dirty="0" smtClean="0"/>
              <a:t>位运算符</a:t>
            </a:r>
            <a:r>
              <a:rPr lang="en-US" altLang="zh-CN" sz="2800" dirty="0" smtClean="0"/>
              <a:t>        </a:t>
            </a:r>
            <a:r>
              <a:rPr lang="zh-CN" altLang="zh-CN" sz="2800" dirty="0" smtClean="0"/>
              <a:t>（</a:t>
            </a:r>
            <a:r>
              <a:rPr lang="en-US" altLang="zh-CN" sz="2800" dirty="0" smtClean="0"/>
              <a:t>&lt;&lt; &gt;&gt; ~ | </a:t>
            </a:r>
            <a:r>
              <a:rPr lang="zh-CN" altLang="zh-CN" sz="2800" dirty="0" smtClean="0"/>
              <a:t>∧ ＆）</a:t>
            </a:r>
          </a:p>
          <a:p>
            <a:pPr>
              <a:buFont typeface="Wingdings" pitchFamily="2" charset="2"/>
              <a:buNone/>
            </a:pPr>
            <a:r>
              <a:rPr lang="en-US" altLang="zh-CN" sz="2800" dirty="0" smtClean="0"/>
              <a:t>(5) </a:t>
            </a:r>
            <a:r>
              <a:rPr lang="zh-CN" altLang="zh-CN" sz="2800" dirty="0" smtClean="0"/>
              <a:t>赋值运算符</a:t>
            </a:r>
            <a:r>
              <a:rPr lang="en-US" altLang="zh-CN" sz="2800" dirty="0" smtClean="0"/>
              <a:t>     </a:t>
            </a:r>
            <a:r>
              <a:rPr lang="zh-CN" altLang="zh-CN" sz="2800" dirty="0" smtClean="0"/>
              <a:t>（＝及其扩展赋值运算符）</a:t>
            </a:r>
          </a:p>
          <a:p>
            <a:pPr>
              <a:buFont typeface="Wingdings" pitchFamily="2" charset="2"/>
              <a:buNone/>
            </a:pPr>
            <a:r>
              <a:rPr lang="en-US" altLang="zh-CN" sz="2800" dirty="0" smtClean="0"/>
              <a:t>(6) </a:t>
            </a:r>
            <a:r>
              <a:rPr lang="zh-CN" altLang="zh-CN" sz="2800" dirty="0" smtClean="0"/>
              <a:t>条件运算符</a:t>
            </a:r>
            <a:r>
              <a:rPr lang="en-US" altLang="zh-CN" sz="2800" dirty="0" smtClean="0"/>
              <a:t>     </a:t>
            </a:r>
            <a:r>
              <a:rPr lang="zh-CN" altLang="zh-CN" sz="2800" dirty="0" smtClean="0"/>
              <a:t>（？：）</a:t>
            </a:r>
          </a:p>
        </p:txBody>
      </p:sp>
      <p:sp>
        <p:nvSpPr>
          <p:cNvPr id="48131" name="Rectangle 5"/>
          <p:cNvSpPr>
            <a:spLocks noChangeArrowheads="1"/>
          </p:cNvSpPr>
          <p:nvPr/>
        </p:nvSpPr>
        <p:spPr bwMode="auto">
          <a:xfrm>
            <a:off x="0" y="-350838"/>
            <a:ext cx="184150" cy="701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48132" name="Rectangle 2"/>
          <p:cNvSpPr>
            <a:spLocks noChangeArrowheads="1"/>
          </p:cNvSpPr>
          <p:nvPr/>
        </p:nvSpPr>
        <p:spPr bwMode="auto">
          <a:xfrm>
            <a:off x="0" y="-350838"/>
            <a:ext cx="184150" cy="701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48133" name="Rectangle 2"/>
          <p:cNvSpPr>
            <a:spLocks noChangeArrowheads="1"/>
          </p:cNvSpPr>
          <p:nvPr/>
        </p:nvSpPr>
        <p:spPr bwMode="auto">
          <a:xfrm>
            <a:off x="0" y="-350838"/>
            <a:ext cx="184150" cy="701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48134" name="Rectangle 2"/>
          <p:cNvSpPr>
            <a:spLocks noGrp="1" noChangeArrowheads="1"/>
          </p:cNvSpPr>
          <p:nvPr>
            <p:ph type="title" idx="4294967295"/>
          </p:nvPr>
        </p:nvSpPr>
        <p:spPr>
          <a:xfrm>
            <a:off x="0" y="681038"/>
            <a:ext cx="8893175" cy="731837"/>
          </a:xfrm>
        </p:spPr>
        <p:txBody>
          <a:bodyPr anchor="b">
            <a:spAutoFit/>
          </a:bodyPr>
          <a:lstStyle/>
          <a:p>
            <a:pPr eaLnBrk="1" hangingPunct="1"/>
            <a:r>
              <a:rPr lang="en-US" altLang="zh-CN" smtClean="0">
                <a:solidFill>
                  <a:srgbClr val="800000"/>
                </a:solidFill>
                <a:ea typeface="黑体" pitchFamily="2" charset="-122"/>
              </a:rPr>
              <a:t>2.6.1 C</a:t>
            </a:r>
            <a:r>
              <a:rPr lang="zh-CN" altLang="zh-CN" smtClean="0">
                <a:solidFill>
                  <a:srgbClr val="800000"/>
                </a:solidFill>
                <a:ea typeface="黑体" pitchFamily="2" charset="-122"/>
              </a:rPr>
              <a:t>运算符</a:t>
            </a:r>
            <a:r>
              <a:rPr lang="zh-CN" altLang="en-US" smtClean="0">
                <a:solidFill>
                  <a:srgbClr val="800000"/>
                </a:solidFill>
                <a:ea typeface="黑体" pitchFamily="2" charset="-122"/>
              </a:rPr>
              <a:t>概述</a:t>
            </a:r>
          </a:p>
        </p:txBody>
      </p:sp>
      <p:pic>
        <p:nvPicPr>
          <p:cNvPr id="48135" name="图片 10"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7"/>
          <p:cNvSpPr>
            <a:spLocks noGrp="1" noChangeArrowheads="1"/>
          </p:cNvSpPr>
          <p:nvPr>
            <p:ph type="body" sz="half" idx="4294967295"/>
          </p:nvPr>
        </p:nvSpPr>
        <p:spPr>
          <a:xfrm>
            <a:off x="357188" y="1357313"/>
            <a:ext cx="8643937" cy="4572000"/>
          </a:xfrm>
        </p:spPr>
        <p:txBody>
          <a:bodyPr/>
          <a:lstStyle/>
          <a:p>
            <a:pPr>
              <a:buFont typeface="Wingdings" pitchFamily="2" charset="2"/>
              <a:buNone/>
            </a:pPr>
            <a:r>
              <a:rPr lang="en-US" altLang="zh-CN" sz="2800" smtClean="0"/>
              <a:t>(7) </a:t>
            </a:r>
            <a:r>
              <a:rPr lang="zh-CN" altLang="zh-CN" sz="2800" smtClean="0"/>
              <a:t>逗号运算符</a:t>
            </a:r>
            <a:r>
              <a:rPr lang="en-US" altLang="zh-CN" sz="2800" smtClean="0"/>
              <a:t>               </a:t>
            </a:r>
            <a:r>
              <a:rPr lang="zh-CN" altLang="en-US" sz="2800" smtClean="0"/>
              <a:t>（</a:t>
            </a:r>
            <a:r>
              <a:rPr lang="zh-CN" altLang="zh-CN" sz="2800" smtClean="0"/>
              <a:t>，）</a:t>
            </a:r>
          </a:p>
          <a:p>
            <a:pPr>
              <a:buFont typeface="Wingdings" pitchFamily="2" charset="2"/>
              <a:buNone/>
            </a:pPr>
            <a:r>
              <a:rPr lang="en-US" altLang="zh-CN" sz="2800" smtClean="0"/>
              <a:t>(8) </a:t>
            </a:r>
            <a:r>
              <a:rPr lang="zh-CN" altLang="zh-CN" sz="2800" smtClean="0"/>
              <a:t>指针运算符</a:t>
            </a:r>
            <a:r>
              <a:rPr lang="en-US" altLang="zh-CN" sz="2800" smtClean="0"/>
              <a:t>               </a:t>
            </a:r>
            <a:r>
              <a:rPr lang="zh-CN" altLang="zh-CN" sz="2800" smtClean="0"/>
              <a:t>（</a:t>
            </a:r>
            <a:r>
              <a:rPr lang="en-US" altLang="zh-CN" sz="2800" smtClean="0"/>
              <a:t>*  </a:t>
            </a:r>
            <a:r>
              <a:rPr lang="zh-CN" altLang="zh-CN" sz="2800" smtClean="0"/>
              <a:t>＆）</a:t>
            </a:r>
          </a:p>
          <a:p>
            <a:pPr>
              <a:buFont typeface="Wingdings" pitchFamily="2" charset="2"/>
              <a:buNone/>
            </a:pPr>
            <a:r>
              <a:rPr lang="en-US" altLang="zh-CN" sz="2800" smtClean="0"/>
              <a:t>(9) </a:t>
            </a:r>
            <a:r>
              <a:rPr lang="zh-CN" altLang="zh-CN" sz="2800" smtClean="0"/>
              <a:t>求字节数运算符</a:t>
            </a:r>
            <a:r>
              <a:rPr lang="en-US" altLang="zh-CN" sz="2800" smtClean="0"/>
              <a:t>         </a:t>
            </a:r>
            <a:r>
              <a:rPr lang="zh-CN" altLang="zh-CN" sz="2800" smtClean="0"/>
              <a:t>（</a:t>
            </a:r>
            <a:r>
              <a:rPr lang="en-US" altLang="zh-CN" sz="2800" smtClean="0"/>
              <a:t>sizeof</a:t>
            </a:r>
            <a:r>
              <a:rPr lang="zh-CN" altLang="zh-CN" sz="2800" smtClean="0"/>
              <a:t>）</a:t>
            </a:r>
          </a:p>
          <a:p>
            <a:pPr>
              <a:buFont typeface="Wingdings" pitchFamily="2" charset="2"/>
              <a:buNone/>
            </a:pPr>
            <a:r>
              <a:rPr lang="en-US" altLang="zh-CN" sz="2800" smtClean="0"/>
              <a:t>(10) </a:t>
            </a:r>
            <a:r>
              <a:rPr lang="zh-CN" altLang="zh-CN" sz="2800" smtClean="0"/>
              <a:t>强制类型转换运算符</a:t>
            </a:r>
            <a:r>
              <a:rPr lang="en-US" altLang="zh-CN" sz="2800" smtClean="0"/>
              <a:t> </a:t>
            </a:r>
            <a:r>
              <a:rPr lang="zh-CN" altLang="zh-CN" sz="2800" smtClean="0"/>
              <a:t>（</a:t>
            </a:r>
            <a:r>
              <a:rPr lang="en-US" altLang="zh-CN" sz="2800" smtClean="0"/>
              <a:t> (</a:t>
            </a:r>
            <a:r>
              <a:rPr lang="zh-CN" altLang="zh-CN" sz="2800" smtClean="0"/>
              <a:t>类型</a:t>
            </a:r>
            <a:r>
              <a:rPr lang="en-US" altLang="zh-CN" sz="2800" smtClean="0"/>
              <a:t>) </a:t>
            </a:r>
            <a:r>
              <a:rPr lang="zh-CN" altLang="zh-CN" sz="2800" smtClean="0"/>
              <a:t>）</a:t>
            </a:r>
          </a:p>
          <a:p>
            <a:pPr>
              <a:buFont typeface="Wingdings" pitchFamily="2" charset="2"/>
              <a:buNone/>
            </a:pPr>
            <a:r>
              <a:rPr lang="en-US" altLang="zh-CN" sz="2800" smtClean="0"/>
              <a:t>(11) </a:t>
            </a:r>
            <a:r>
              <a:rPr lang="zh-CN" altLang="zh-CN" sz="2800" smtClean="0"/>
              <a:t>成员运算符 </a:t>
            </a:r>
            <a:r>
              <a:rPr lang="en-US" altLang="zh-CN" sz="2800" smtClean="0"/>
              <a:t>           </a:t>
            </a:r>
            <a:r>
              <a:rPr lang="zh-CN" altLang="zh-CN" sz="2800" smtClean="0"/>
              <a:t>（</a:t>
            </a:r>
            <a:r>
              <a:rPr lang="en-US" altLang="zh-CN" sz="2800" smtClean="0"/>
              <a:t>.-&gt;</a:t>
            </a:r>
            <a:r>
              <a:rPr lang="zh-CN" altLang="zh-CN" sz="2800" smtClean="0"/>
              <a:t>）</a:t>
            </a:r>
          </a:p>
          <a:p>
            <a:pPr>
              <a:buFont typeface="Wingdings" pitchFamily="2" charset="2"/>
              <a:buNone/>
            </a:pPr>
            <a:r>
              <a:rPr lang="en-US" altLang="zh-CN" sz="2800" smtClean="0"/>
              <a:t>(12) </a:t>
            </a:r>
            <a:r>
              <a:rPr lang="zh-CN" altLang="zh-CN" sz="2800" smtClean="0"/>
              <a:t>下标运算符</a:t>
            </a:r>
            <a:r>
              <a:rPr lang="en-US" altLang="zh-CN" sz="2800" smtClean="0"/>
              <a:t>            </a:t>
            </a:r>
            <a:r>
              <a:rPr lang="zh-CN" altLang="zh-CN" sz="2800" smtClean="0"/>
              <a:t>（［</a:t>
            </a:r>
            <a:r>
              <a:rPr lang="en-US" altLang="zh-CN" sz="2800" smtClean="0"/>
              <a:t>  </a:t>
            </a:r>
            <a:r>
              <a:rPr lang="zh-CN" altLang="zh-CN" sz="2800" smtClean="0"/>
              <a:t>］）</a:t>
            </a:r>
          </a:p>
          <a:p>
            <a:pPr>
              <a:buFont typeface="Wingdings" pitchFamily="2" charset="2"/>
              <a:buNone/>
            </a:pPr>
            <a:r>
              <a:rPr lang="en-US" altLang="zh-CN" sz="2800" smtClean="0"/>
              <a:t>(13) </a:t>
            </a:r>
            <a:r>
              <a:rPr lang="zh-CN" altLang="zh-CN" sz="2800" smtClean="0"/>
              <a:t>其他</a:t>
            </a:r>
            <a:r>
              <a:rPr lang="en-US" altLang="zh-CN" sz="2800" smtClean="0"/>
              <a:t>                    </a:t>
            </a:r>
            <a:r>
              <a:rPr lang="zh-CN" altLang="zh-CN" sz="2800" smtClean="0"/>
              <a:t>（如函数调用运算符（））</a:t>
            </a:r>
            <a:endParaRPr lang="en-US" altLang="zh-CN" sz="2800" smtClean="0"/>
          </a:p>
        </p:txBody>
      </p:sp>
      <p:sp>
        <p:nvSpPr>
          <p:cNvPr id="49155" name="Rectangle 5"/>
          <p:cNvSpPr>
            <a:spLocks noChangeArrowheads="1"/>
          </p:cNvSpPr>
          <p:nvPr/>
        </p:nvSpPr>
        <p:spPr bwMode="auto">
          <a:xfrm>
            <a:off x="0" y="-350838"/>
            <a:ext cx="184150" cy="701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49156" name="Rectangle 2"/>
          <p:cNvSpPr>
            <a:spLocks noChangeArrowheads="1"/>
          </p:cNvSpPr>
          <p:nvPr/>
        </p:nvSpPr>
        <p:spPr bwMode="auto">
          <a:xfrm>
            <a:off x="0" y="-350838"/>
            <a:ext cx="184150" cy="701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49157" name="Rectangle 2"/>
          <p:cNvSpPr>
            <a:spLocks noChangeArrowheads="1"/>
          </p:cNvSpPr>
          <p:nvPr/>
        </p:nvSpPr>
        <p:spPr bwMode="auto">
          <a:xfrm>
            <a:off x="0" y="-350838"/>
            <a:ext cx="184150" cy="701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49158" name="Rectangle 2"/>
          <p:cNvSpPr>
            <a:spLocks noGrp="1" noChangeArrowheads="1"/>
          </p:cNvSpPr>
          <p:nvPr>
            <p:ph type="title" idx="4294967295"/>
          </p:nvPr>
        </p:nvSpPr>
        <p:spPr>
          <a:xfrm>
            <a:off x="0" y="476250"/>
            <a:ext cx="8893175" cy="731838"/>
          </a:xfrm>
        </p:spPr>
        <p:txBody>
          <a:bodyPr anchor="b">
            <a:spAutoFit/>
          </a:bodyPr>
          <a:lstStyle/>
          <a:p>
            <a:pPr eaLnBrk="1" hangingPunct="1"/>
            <a:r>
              <a:rPr lang="en-US" altLang="zh-CN" smtClean="0">
                <a:solidFill>
                  <a:srgbClr val="800000"/>
                </a:solidFill>
                <a:ea typeface="黑体" pitchFamily="2" charset="-122"/>
              </a:rPr>
              <a:t>2.6.1 C</a:t>
            </a:r>
            <a:r>
              <a:rPr lang="zh-CN" altLang="zh-CN" smtClean="0">
                <a:solidFill>
                  <a:srgbClr val="800000"/>
                </a:solidFill>
                <a:ea typeface="黑体" pitchFamily="2" charset="-122"/>
              </a:rPr>
              <a:t>运算符</a:t>
            </a:r>
            <a:r>
              <a:rPr lang="zh-CN" altLang="en-US" smtClean="0">
                <a:solidFill>
                  <a:srgbClr val="800000"/>
                </a:solidFill>
                <a:ea typeface="黑体" pitchFamily="2" charset="-122"/>
              </a:rPr>
              <a:t>概述</a:t>
            </a:r>
          </a:p>
        </p:txBody>
      </p:sp>
      <p:pic>
        <p:nvPicPr>
          <p:cNvPr id="49159" name="图片 10"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3" name="Rectangle 7"/>
          <p:cNvSpPr>
            <a:spLocks noGrp="1" noChangeArrowheads="1"/>
          </p:cNvSpPr>
          <p:nvPr>
            <p:ph type="body" sz="half" idx="4294967295"/>
          </p:nvPr>
        </p:nvSpPr>
        <p:spPr>
          <a:xfrm>
            <a:off x="357188" y="1500188"/>
            <a:ext cx="8643937" cy="4572000"/>
          </a:xfrm>
        </p:spPr>
        <p:txBody>
          <a:bodyPr/>
          <a:lstStyle/>
          <a:p>
            <a:r>
              <a:rPr lang="zh-CN" altLang="en-US" sz="2800" dirty="0">
                <a:solidFill>
                  <a:srgbClr val="0000CC"/>
                </a:solidFill>
              </a:rPr>
              <a:t>算</a:t>
            </a:r>
            <a:r>
              <a:rPr lang="zh-CN" altLang="zh-CN" sz="2800" dirty="0" smtClean="0">
                <a:solidFill>
                  <a:srgbClr val="0000CC"/>
                </a:solidFill>
              </a:rPr>
              <a:t>术表达式</a:t>
            </a:r>
            <a:r>
              <a:rPr lang="zh-CN" altLang="zh-CN" sz="2800" dirty="0" smtClean="0"/>
              <a:t>。如</a:t>
            </a:r>
            <a:r>
              <a:rPr lang="en-US" altLang="zh-CN" sz="2800" dirty="0" smtClean="0"/>
              <a:t>2+6.7*3.5+sin(0.5)</a:t>
            </a:r>
            <a:endParaRPr lang="zh-CN" altLang="zh-CN" sz="2800" dirty="0" smtClean="0"/>
          </a:p>
          <a:p>
            <a:r>
              <a:rPr lang="zh-CN" altLang="zh-CN" sz="2800" dirty="0" smtClean="0">
                <a:solidFill>
                  <a:srgbClr val="0000CC"/>
                </a:solidFill>
              </a:rPr>
              <a:t>关系表达式</a:t>
            </a:r>
            <a:r>
              <a:rPr lang="zh-CN" altLang="zh-CN" sz="2800" dirty="0" smtClean="0"/>
              <a:t>。如</a:t>
            </a:r>
            <a:r>
              <a:rPr lang="en-US" altLang="zh-CN" sz="2800" dirty="0" smtClean="0"/>
              <a:t>x&gt;0</a:t>
            </a:r>
            <a:r>
              <a:rPr lang="zh-CN" altLang="zh-CN" sz="2800" dirty="0" smtClean="0"/>
              <a:t>，</a:t>
            </a:r>
            <a:r>
              <a:rPr lang="en-US" altLang="zh-CN" sz="2800" dirty="0" smtClean="0"/>
              <a:t>y&lt;z+6</a:t>
            </a:r>
            <a:endParaRPr lang="zh-CN" altLang="zh-CN" sz="2800" dirty="0" smtClean="0"/>
          </a:p>
          <a:p>
            <a:r>
              <a:rPr lang="zh-CN" altLang="zh-CN" sz="2800" dirty="0" smtClean="0">
                <a:solidFill>
                  <a:srgbClr val="0000CC"/>
                </a:solidFill>
              </a:rPr>
              <a:t>逻辑表达式</a:t>
            </a:r>
            <a:r>
              <a:rPr lang="zh-CN" altLang="zh-CN" sz="2800" dirty="0" smtClean="0"/>
              <a:t>。</a:t>
            </a:r>
            <a:r>
              <a:rPr lang="zh-CN" altLang="en-US" sz="2800" dirty="0" smtClean="0"/>
              <a:t>如</a:t>
            </a:r>
            <a:r>
              <a:rPr lang="en-US" altLang="zh-CN" sz="2800" dirty="0" smtClean="0"/>
              <a:t>x&gt;0 &amp;&amp; y&gt;0 (</a:t>
            </a:r>
            <a:r>
              <a:rPr lang="zh-CN" altLang="zh-CN" sz="2800" dirty="0" smtClean="0"/>
              <a:t>表示</a:t>
            </a:r>
            <a:r>
              <a:rPr lang="en-US" altLang="zh-CN" sz="2800" dirty="0" smtClean="0"/>
              <a:t>x&gt;0</a:t>
            </a:r>
            <a:r>
              <a:rPr lang="zh-CN" altLang="zh-CN" sz="2800" dirty="0" smtClean="0"/>
              <a:t>与</a:t>
            </a:r>
            <a:r>
              <a:rPr lang="en-US" altLang="zh-CN" sz="2800" dirty="0" smtClean="0"/>
              <a:t>y&gt;0</a:t>
            </a:r>
            <a:r>
              <a:rPr lang="zh-CN" altLang="zh-CN" sz="2800" dirty="0" smtClean="0"/>
              <a:t>同时成立</a:t>
            </a:r>
            <a:r>
              <a:rPr lang="zh-CN" altLang="en-US" sz="2800" dirty="0" smtClean="0"/>
              <a:t>，</a:t>
            </a:r>
            <a:r>
              <a:rPr lang="en-US" altLang="zh-CN" sz="2800" dirty="0" smtClean="0"/>
              <a:t>&amp;&amp;</a:t>
            </a:r>
            <a:r>
              <a:rPr lang="zh-CN" altLang="zh-CN" sz="2800" dirty="0" smtClean="0"/>
              <a:t>是逻辑运算符，代表“与”</a:t>
            </a:r>
            <a:r>
              <a:rPr lang="en-US" altLang="zh-CN" sz="2800" dirty="0" smtClean="0"/>
              <a:t>)</a:t>
            </a:r>
            <a:endParaRPr lang="zh-CN" altLang="zh-CN" sz="2800" dirty="0" smtClean="0"/>
          </a:p>
          <a:p>
            <a:r>
              <a:rPr lang="zh-CN" altLang="zh-CN" sz="2800" dirty="0" smtClean="0">
                <a:solidFill>
                  <a:srgbClr val="0000CC"/>
                </a:solidFill>
              </a:rPr>
              <a:t>赋值表达式</a:t>
            </a:r>
            <a:r>
              <a:rPr lang="zh-CN" altLang="zh-CN" sz="2800" dirty="0" smtClean="0"/>
              <a:t>。如</a:t>
            </a:r>
            <a:r>
              <a:rPr lang="en-US" altLang="zh-CN" sz="2800" dirty="0" smtClean="0"/>
              <a:t>a=5.6</a:t>
            </a:r>
            <a:endParaRPr lang="zh-CN" altLang="zh-CN" sz="2800" dirty="0" smtClean="0"/>
          </a:p>
          <a:p>
            <a:r>
              <a:rPr lang="zh-CN" altLang="zh-CN" sz="2800" dirty="0" smtClean="0">
                <a:solidFill>
                  <a:srgbClr val="0000CC"/>
                </a:solidFill>
              </a:rPr>
              <a:t>逗号表达式</a:t>
            </a:r>
            <a:r>
              <a:rPr lang="zh-CN" altLang="zh-CN" sz="2800" dirty="0" smtClean="0"/>
              <a:t>。如</a:t>
            </a:r>
            <a:r>
              <a:rPr lang="en-US" altLang="zh-CN" sz="2800" dirty="0" smtClean="0"/>
              <a:t>a=3,y=4,z=8 </a:t>
            </a:r>
            <a:r>
              <a:rPr lang="zh-CN" altLang="zh-CN" sz="2800" dirty="0" smtClean="0"/>
              <a:t>用逗号连接若干个表达式，顺序执行这些表达式，整个逗号表达式的值是最后一个表达式的值</a:t>
            </a:r>
            <a:r>
              <a:rPr lang="en-US" altLang="zh-CN" sz="2800" dirty="0" smtClean="0"/>
              <a:t>(</a:t>
            </a:r>
            <a:r>
              <a:rPr lang="zh-CN" altLang="zh-CN" sz="2800" dirty="0" smtClean="0"/>
              <a:t>今为</a:t>
            </a:r>
            <a:r>
              <a:rPr lang="en-US" altLang="zh-CN" sz="2800" dirty="0" smtClean="0"/>
              <a:t>8)</a:t>
            </a:r>
          </a:p>
        </p:txBody>
      </p:sp>
      <p:sp>
        <p:nvSpPr>
          <p:cNvPr id="50179" name="Rectangle 5"/>
          <p:cNvSpPr>
            <a:spLocks noChangeArrowheads="1"/>
          </p:cNvSpPr>
          <p:nvPr/>
        </p:nvSpPr>
        <p:spPr bwMode="auto">
          <a:xfrm>
            <a:off x="0" y="-350838"/>
            <a:ext cx="184150" cy="701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50180" name="Rectangle 2"/>
          <p:cNvSpPr>
            <a:spLocks noChangeArrowheads="1"/>
          </p:cNvSpPr>
          <p:nvPr/>
        </p:nvSpPr>
        <p:spPr bwMode="auto">
          <a:xfrm>
            <a:off x="0" y="-350838"/>
            <a:ext cx="184150" cy="701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50181" name="Rectangle 2"/>
          <p:cNvSpPr>
            <a:spLocks noChangeArrowheads="1"/>
          </p:cNvSpPr>
          <p:nvPr/>
        </p:nvSpPr>
        <p:spPr bwMode="auto">
          <a:xfrm>
            <a:off x="0" y="-350838"/>
            <a:ext cx="184150" cy="701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50182" name="Rectangle 2"/>
          <p:cNvSpPr>
            <a:spLocks noGrp="1" noChangeArrowheads="1"/>
          </p:cNvSpPr>
          <p:nvPr>
            <p:ph type="title" idx="4294967295"/>
          </p:nvPr>
        </p:nvSpPr>
        <p:spPr>
          <a:xfrm>
            <a:off x="539750" y="620713"/>
            <a:ext cx="8893175" cy="731837"/>
          </a:xfrm>
        </p:spPr>
        <p:txBody>
          <a:bodyPr anchor="b">
            <a:spAutoFit/>
          </a:bodyPr>
          <a:lstStyle/>
          <a:p>
            <a:pPr algn="l" eaLnBrk="1" hangingPunct="1"/>
            <a:r>
              <a:rPr lang="en-US" altLang="zh-CN" smtClean="0">
                <a:solidFill>
                  <a:srgbClr val="800000"/>
                </a:solidFill>
                <a:ea typeface="黑体" pitchFamily="2" charset="-122"/>
              </a:rPr>
              <a:t> C</a:t>
            </a:r>
            <a:r>
              <a:rPr lang="zh-CN" altLang="zh-CN" smtClean="0">
                <a:solidFill>
                  <a:srgbClr val="800000"/>
                </a:solidFill>
                <a:ea typeface="黑体" pitchFamily="2" charset="-122"/>
              </a:rPr>
              <a:t>表达式</a:t>
            </a:r>
            <a:endParaRPr lang="zh-CN" altLang="en-US" smtClean="0">
              <a:solidFill>
                <a:srgbClr val="800000"/>
              </a:solidFill>
              <a:ea typeface="黑体" pitchFamily="2" charset="-122"/>
            </a:endParaRPr>
          </a:p>
        </p:txBody>
      </p:sp>
      <p:pic>
        <p:nvPicPr>
          <p:cNvPr id="50183" name="图片 10"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blinds(horizontal)">
                                      <p:cBhvr>
                                        <p:cTn id="7" dur="500"/>
                                        <p:tgtEl>
                                          <p:spTgt spid="409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blinds(horizontal)">
                                      <p:cBhvr>
                                        <p:cTn id="12" dur="500"/>
                                        <p:tgtEl>
                                          <p:spTgt spid="4096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Effect transition="in" filter="blinds(horizontal)">
                                      <p:cBhvr>
                                        <p:cTn id="17" dur="500"/>
                                        <p:tgtEl>
                                          <p:spTgt spid="4096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40963">
                                            <p:txEl>
                                              <p:pRg st="3" end="3"/>
                                            </p:txEl>
                                          </p:spTgt>
                                        </p:tgtEl>
                                        <p:attrNameLst>
                                          <p:attrName>style.visibility</p:attrName>
                                        </p:attrNameLst>
                                      </p:cBhvr>
                                      <p:to>
                                        <p:strVal val="visible"/>
                                      </p:to>
                                    </p:set>
                                    <p:animEffect transition="in" filter="blinds(horizontal)">
                                      <p:cBhvr>
                                        <p:cTn id="22" dur="500"/>
                                        <p:tgtEl>
                                          <p:spTgt spid="4096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40963">
                                            <p:txEl>
                                              <p:pRg st="4" end="4"/>
                                            </p:txEl>
                                          </p:spTgt>
                                        </p:tgtEl>
                                        <p:attrNameLst>
                                          <p:attrName>style.visibility</p:attrName>
                                        </p:attrNameLst>
                                      </p:cBhvr>
                                      <p:to>
                                        <p:strVal val="visible"/>
                                      </p:to>
                                    </p:set>
                                    <p:animEffect transition="in" filter="blinds(horizontal)">
                                      <p:cBhvr>
                                        <p:cTn id="27" dur="500"/>
                                        <p:tgtEl>
                                          <p:spTgt spid="409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0" y="609600"/>
            <a:ext cx="8893175" cy="731838"/>
          </a:xfrm>
        </p:spPr>
        <p:txBody>
          <a:bodyPr anchor="b">
            <a:spAutoFit/>
          </a:bodyPr>
          <a:lstStyle/>
          <a:p>
            <a:pPr eaLnBrk="1" hangingPunct="1"/>
            <a:r>
              <a:rPr lang="en-US" altLang="zh-CN" smtClean="0">
                <a:solidFill>
                  <a:srgbClr val="800000"/>
                </a:solidFill>
                <a:ea typeface="黑体" pitchFamily="2" charset="-122"/>
              </a:rPr>
              <a:t>2.6.2 </a:t>
            </a:r>
            <a:r>
              <a:rPr lang="zh-CN" altLang="zh-CN" smtClean="0">
                <a:solidFill>
                  <a:srgbClr val="800000"/>
                </a:solidFill>
                <a:ea typeface="黑体" pitchFamily="2" charset="-122"/>
              </a:rPr>
              <a:t>算术运算符</a:t>
            </a:r>
            <a:r>
              <a:rPr lang="zh-CN" altLang="en-US" smtClean="0">
                <a:solidFill>
                  <a:srgbClr val="800000"/>
                </a:solidFill>
                <a:ea typeface="黑体" pitchFamily="2" charset="-122"/>
              </a:rPr>
              <a:t>和算术表达式</a:t>
            </a:r>
          </a:p>
        </p:txBody>
      </p:sp>
      <p:pic>
        <p:nvPicPr>
          <p:cNvPr id="51203"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Rectangle 7"/>
          <p:cNvSpPr txBox="1">
            <a:spLocks noChangeArrowheads="1"/>
          </p:cNvSpPr>
          <p:nvPr/>
        </p:nvSpPr>
        <p:spPr bwMode="auto">
          <a:xfrm>
            <a:off x="971600" y="1412776"/>
            <a:ext cx="7532687"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nSpc>
                <a:spcPct val="120000"/>
              </a:lnSpc>
              <a:spcBef>
                <a:spcPct val="20000"/>
              </a:spcBef>
              <a:buFont typeface="Wingdings" pitchFamily="2" charset="2"/>
              <a:buNone/>
            </a:pPr>
            <a:r>
              <a:rPr lang="en-US" altLang="zh-CN" sz="3200" b="1" dirty="0">
                <a:latin typeface="Verdana" pitchFamily="34" charset="0"/>
              </a:rPr>
              <a:t>1.</a:t>
            </a:r>
            <a:r>
              <a:rPr lang="zh-CN" altLang="zh-CN" sz="3200" b="1" dirty="0">
                <a:latin typeface="Verdana" pitchFamily="34" charset="0"/>
              </a:rPr>
              <a:t>基本的算术运算符</a:t>
            </a:r>
            <a:r>
              <a:rPr lang="zh-CN" altLang="en-US" sz="3200" b="1" dirty="0">
                <a:latin typeface="Verdana" pitchFamily="34" charset="0"/>
              </a:rPr>
              <a:t>：</a:t>
            </a:r>
            <a:endParaRPr lang="en-US" altLang="zh-CN" sz="3200" b="1" dirty="0">
              <a:latin typeface="Verdana" pitchFamily="34" charset="0"/>
            </a:endParaRPr>
          </a:p>
          <a:p>
            <a:pPr lvl="1">
              <a:lnSpc>
                <a:spcPct val="120000"/>
              </a:lnSpc>
              <a:spcBef>
                <a:spcPct val="20000"/>
              </a:spcBef>
            </a:pPr>
            <a:r>
              <a:rPr lang="en-US" altLang="zh-CN" sz="2800" b="1" dirty="0">
                <a:latin typeface="Verdana" pitchFamily="34" charset="0"/>
              </a:rPr>
              <a:t>+  </a:t>
            </a:r>
            <a:r>
              <a:rPr lang="zh-CN" altLang="en-US" sz="2800" b="1" dirty="0">
                <a:latin typeface="Verdana" pitchFamily="34" charset="0"/>
              </a:rPr>
              <a:t>：</a:t>
            </a:r>
            <a:r>
              <a:rPr lang="zh-CN" altLang="zh-CN" sz="2800" b="1" dirty="0">
                <a:latin typeface="Verdana" pitchFamily="34" charset="0"/>
              </a:rPr>
              <a:t>加法运算符</a:t>
            </a:r>
            <a:r>
              <a:rPr lang="zh-CN" altLang="en-US" sz="2800" b="1" dirty="0">
                <a:latin typeface="Verdana" pitchFamily="34" charset="0"/>
              </a:rPr>
              <a:t>(单目运算时，表示正号</a:t>
            </a:r>
            <a:r>
              <a:rPr lang="en-US" altLang="zh-CN" sz="2800" b="1" dirty="0">
                <a:latin typeface="Verdana" pitchFamily="34" charset="0"/>
              </a:rPr>
              <a:t>)</a:t>
            </a:r>
          </a:p>
          <a:p>
            <a:pPr lvl="1">
              <a:lnSpc>
                <a:spcPct val="120000"/>
              </a:lnSpc>
              <a:spcBef>
                <a:spcPct val="20000"/>
              </a:spcBef>
            </a:pPr>
            <a:r>
              <a:rPr lang="en-US" altLang="zh-CN" sz="2800" b="1" dirty="0">
                <a:latin typeface="Verdana" pitchFamily="34" charset="0"/>
              </a:rPr>
              <a:t> -  </a:t>
            </a:r>
            <a:r>
              <a:rPr lang="zh-CN" altLang="en-US" sz="2800" b="1" dirty="0">
                <a:latin typeface="Verdana" pitchFamily="34" charset="0"/>
              </a:rPr>
              <a:t>：</a:t>
            </a:r>
            <a:r>
              <a:rPr lang="zh-CN" altLang="zh-CN" sz="2800" b="1" dirty="0">
                <a:latin typeface="Verdana" pitchFamily="34" charset="0"/>
              </a:rPr>
              <a:t>减法运算符</a:t>
            </a:r>
            <a:r>
              <a:rPr lang="zh-CN" altLang="en-US" sz="2800" b="1" dirty="0">
                <a:latin typeface="Verdana" pitchFamily="34" charset="0"/>
              </a:rPr>
              <a:t>(单目运算时，表示负号</a:t>
            </a:r>
            <a:r>
              <a:rPr lang="en-US" altLang="zh-CN" sz="2800" b="1" dirty="0">
                <a:latin typeface="Verdana" pitchFamily="34" charset="0"/>
              </a:rPr>
              <a:t>)</a:t>
            </a:r>
          </a:p>
          <a:p>
            <a:pPr lvl="1">
              <a:lnSpc>
                <a:spcPct val="120000"/>
              </a:lnSpc>
              <a:spcBef>
                <a:spcPct val="20000"/>
              </a:spcBef>
              <a:buFont typeface="Wingdings" pitchFamily="2" charset="2"/>
              <a:buNone/>
            </a:pPr>
            <a:r>
              <a:rPr lang="en-US" altLang="zh-CN" sz="2800" b="1" dirty="0">
                <a:latin typeface="Verdana" pitchFamily="34" charset="0"/>
              </a:rPr>
              <a:t>*  </a:t>
            </a:r>
            <a:r>
              <a:rPr lang="zh-CN" altLang="en-US" sz="2800" b="1" dirty="0">
                <a:latin typeface="Verdana" pitchFamily="34" charset="0"/>
              </a:rPr>
              <a:t>：</a:t>
            </a:r>
            <a:r>
              <a:rPr lang="zh-CN" altLang="zh-CN" sz="2800" b="1" dirty="0">
                <a:latin typeface="Verdana" pitchFamily="34" charset="0"/>
              </a:rPr>
              <a:t>乘法运算符</a:t>
            </a:r>
            <a:endParaRPr lang="en-US" altLang="zh-CN" sz="2800" b="1" dirty="0">
              <a:latin typeface="Verdana" pitchFamily="34" charset="0"/>
            </a:endParaRPr>
          </a:p>
          <a:p>
            <a:pPr lvl="1">
              <a:lnSpc>
                <a:spcPct val="120000"/>
              </a:lnSpc>
              <a:spcBef>
                <a:spcPct val="20000"/>
              </a:spcBef>
              <a:buFont typeface="Wingdings" pitchFamily="2" charset="2"/>
              <a:buNone/>
            </a:pPr>
            <a:r>
              <a:rPr lang="en-US" altLang="zh-CN" sz="2800" b="1" dirty="0">
                <a:latin typeface="Verdana" pitchFamily="34" charset="0"/>
              </a:rPr>
              <a:t>/  </a:t>
            </a:r>
            <a:r>
              <a:rPr lang="zh-CN" altLang="en-US" sz="2800" b="1" dirty="0">
                <a:latin typeface="Verdana" pitchFamily="34" charset="0"/>
              </a:rPr>
              <a:t>：</a:t>
            </a:r>
            <a:r>
              <a:rPr lang="zh-CN" altLang="zh-CN" sz="2800" b="1" dirty="0">
                <a:latin typeface="Verdana" pitchFamily="34" charset="0"/>
              </a:rPr>
              <a:t>除法运算符</a:t>
            </a:r>
            <a:endParaRPr lang="en-US" altLang="zh-CN" sz="2800" b="1" dirty="0">
              <a:latin typeface="Verdana" pitchFamily="34" charset="0"/>
            </a:endParaRPr>
          </a:p>
          <a:p>
            <a:pPr lvl="1">
              <a:lnSpc>
                <a:spcPct val="120000"/>
              </a:lnSpc>
              <a:spcBef>
                <a:spcPct val="20000"/>
              </a:spcBef>
            </a:pPr>
            <a:r>
              <a:rPr lang="en-US" altLang="zh-CN" sz="2800" b="1" dirty="0">
                <a:latin typeface="Verdana" pitchFamily="34" charset="0"/>
              </a:rPr>
              <a:t>%</a:t>
            </a:r>
            <a:r>
              <a:rPr lang="en-US" altLang="zh-CN" sz="2800" b="1" dirty="0" smtClean="0">
                <a:latin typeface="Verdana" pitchFamily="34" charset="0"/>
              </a:rPr>
              <a:t> </a:t>
            </a:r>
            <a:r>
              <a:rPr lang="zh-CN" altLang="en-US" sz="2800" b="1" dirty="0">
                <a:latin typeface="Verdana" pitchFamily="34" charset="0"/>
              </a:rPr>
              <a:t>：</a:t>
            </a:r>
            <a:r>
              <a:rPr lang="zh-CN" altLang="zh-CN" sz="2800" b="1" dirty="0">
                <a:latin typeface="Verdana" pitchFamily="34" charset="0"/>
              </a:rPr>
              <a:t>求余运算符</a:t>
            </a:r>
            <a:r>
              <a:rPr lang="zh-CN" altLang="en-US" sz="2800" b="1" dirty="0">
                <a:latin typeface="Verdana" pitchFamily="34" charset="0"/>
              </a:rPr>
              <a:t>（</a:t>
            </a:r>
            <a:r>
              <a:rPr lang="zh-CN" altLang="zh-CN" sz="2800" b="1" dirty="0"/>
              <a:t>要求</a:t>
            </a:r>
            <a:r>
              <a:rPr lang="zh-CN" altLang="en-US" sz="2800" b="1" dirty="0"/>
              <a:t>两侧均</a:t>
            </a:r>
            <a:r>
              <a:rPr lang="zh-CN" altLang="zh-CN" sz="2800" b="1" dirty="0"/>
              <a:t>为整数。如</a:t>
            </a:r>
            <a:r>
              <a:rPr lang="en-US" altLang="zh-CN" sz="2800" b="1" dirty="0"/>
              <a:t>19%4</a:t>
            </a:r>
            <a:r>
              <a:rPr lang="zh-CN" altLang="zh-CN" sz="2800" b="1" dirty="0"/>
              <a:t>，结果为</a:t>
            </a:r>
            <a:r>
              <a:rPr lang="en-US" altLang="zh-CN" sz="2800" b="1" dirty="0"/>
              <a:t>3 </a:t>
            </a:r>
            <a:r>
              <a:rPr lang="zh-CN" altLang="en-US" sz="2800" b="1" dirty="0">
                <a:latin typeface="Verdana" pitchFamily="34" charset="0"/>
              </a:rPr>
              <a:t>）</a:t>
            </a:r>
            <a:endParaRPr lang="en-US" altLang="zh-CN" sz="2800" b="1" dirty="0">
              <a:latin typeface="Verdana" pitchFamily="34" charset="0"/>
            </a:endParaRPr>
          </a:p>
        </p:txBody>
      </p:sp>
    </p:spTree>
  </p:cSld>
  <p:clrMapOvr>
    <a:masterClrMapping/>
  </p:clrMapOvr>
  <p:transition>
    <p:checke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2226"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17696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7"/>
          <p:cNvSpPr txBox="1">
            <a:spLocks noChangeArrowheads="1"/>
          </p:cNvSpPr>
          <p:nvPr/>
        </p:nvSpPr>
        <p:spPr bwMode="auto">
          <a:xfrm>
            <a:off x="785813" y="1439863"/>
            <a:ext cx="7786687" cy="4714875"/>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Char char="Ø"/>
              <a:defRPr/>
            </a:pPr>
            <a:r>
              <a:rPr lang="zh-CN" altLang="zh-CN" sz="3200" b="1" dirty="0">
                <a:latin typeface="+mn-lt"/>
                <a:ea typeface="+mn-ea"/>
              </a:rPr>
              <a:t>两个整数相除的结果为整数</a:t>
            </a:r>
            <a:endParaRPr lang="en-US" altLang="zh-CN" sz="3200" b="1" dirty="0">
              <a:latin typeface="+mn-lt"/>
              <a:ea typeface="+mn-ea"/>
            </a:endParaRPr>
          </a:p>
          <a:p>
            <a:pPr marL="800100" lvl="2" indent="-342900">
              <a:lnSpc>
                <a:spcPct val="120000"/>
              </a:lnSpc>
              <a:spcBef>
                <a:spcPct val="20000"/>
              </a:spcBef>
              <a:buFont typeface="Wingdings" pitchFamily="2" charset="2"/>
              <a:buChar char="u"/>
              <a:defRPr/>
            </a:pPr>
            <a:r>
              <a:rPr lang="zh-CN" altLang="zh-CN" sz="2800" b="1" dirty="0">
                <a:latin typeface="+mn-lt"/>
                <a:ea typeface="+mn-ea"/>
              </a:rPr>
              <a:t>如</a:t>
            </a:r>
            <a:r>
              <a:rPr lang="en-US" altLang="zh-CN" sz="2800" b="1" dirty="0">
                <a:latin typeface="+mn-lt"/>
                <a:ea typeface="+mn-ea"/>
              </a:rPr>
              <a:t>5/3</a:t>
            </a:r>
            <a:r>
              <a:rPr lang="zh-CN" altLang="zh-CN" sz="2800" b="1" dirty="0">
                <a:latin typeface="+mn-lt"/>
                <a:ea typeface="+mn-ea"/>
              </a:rPr>
              <a:t>的结果值为１，舍去小数部分</a:t>
            </a:r>
            <a:endParaRPr lang="en-US" altLang="zh-CN" sz="2800" b="1" dirty="0">
              <a:latin typeface="+mn-lt"/>
              <a:ea typeface="+mn-ea"/>
            </a:endParaRPr>
          </a:p>
          <a:p>
            <a:pPr marL="800100" lvl="2" indent="-342900">
              <a:lnSpc>
                <a:spcPct val="120000"/>
              </a:lnSpc>
              <a:spcBef>
                <a:spcPct val="20000"/>
              </a:spcBef>
              <a:buFont typeface="Wingdings" pitchFamily="2" charset="2"/>
              <a:buChar char="u"/>
              <a:defRPr/>
            </a:pPr>
            <a:r>
              <a:rPr lang="zh-CN" altLang="zh-CN" sz="2800" b="1" dirty="0">
                <a:latin typeface="+mn-lt"/>
                <a:ea typeface="+mn-ea"/>
              </a:rPr>
              <a:t>如果除数或被除数中有一个为负值，舍入方向不固定</a:t>
            </a:r>
            <a:r>
              <a:rPr lang="zh-CN" altLang="en-US" sz="2800" b="1" dirty="0">
                <a:latin typeface="+mn-lt"/>
                <a:ea typeface="+mn-ea"/>
              </a:rPr>
              <a:t>。</a:t>
            </a:r>
            <a:r>
              <a:rPr lang="zh-CN" altLang="zh-CN" sz="2800" b="1" dirty="0">
                <a:latin typeface="+mn-lt"/>
                <a:ea typeface="+mn-ea"/>
              </a:rPr>
              <a:t>例如，</a:t>
            </a:r>
            <a:r>
              <a:rPr lang="en-US" altLang="zh-CN" sz="2800" b="1" dirty="0">
                <a:latin typeface="+mn-lt"/>
                <a:ea typeface="+mn-ea"/>
              </a:rPr>
              <a:t>-5/3</a:t>
            </a:r>
            <a:r>
              <a:rPr lang="zh-CN" altLang="zh-CN" sz="2800" b="1" dirty="0">
                <a:latin typeface="+mn-lt"/>
                <a:ea typeface="+mn-ea"/>
              </a:rPr>
              <a:t>，有的系统中得到的结果为</a:t>
            </a:r>
            <a:r>
              <a:rPr lang="en-US" altLang="zh-CN" sz="2800" b="1" dirty="0">
                <a:latin typeface="+mn-lt"/>
                <a:ea typeface="+mn-ea"/>
              </a:rPr>
              <a:t>-1</a:t>
            </a:r>
            <a:r>
              <a:rPr lang="zh-CN" altLang="zh-CN" sz="2800" b="1" dirty="0">
                <a:latin typeface="+mn-lt"/>
                <a:ea typeface="+mn-ea"/>
              </a:rPr>
              <a:t>，在有的系统中则得到结果为</a:t>
            </a:r>
            <a:r>
              <a:rPr lang="en-US" altLang="zh-CN" sz="2800" b="1" dirty="0">
                <a:latin typeface="+mn-lt"/>
                <a:ea typeface="+mn-ea"/>
              </a:rPr>
              <a:t>-2</a:t>
            </a:r>
          </a:p>
          <a:p>
            <a:pPr marL="800100" lvl="2" indent="-342900">
              <a:lnSpc>
                <a:spcPct val="120000"/>
              </a:lnSpc>
              <a:spcBef>
                <a:spcPct val="20000"/>
              </a:spcBef>
              <a:buFont typeface="Wingdings" pitchFamily="2" charset="2"/>
              <a:buChar char="u"/>
              <a:defRPr/>
            </a:pPr>
            <a:r>
              <a:rPr lang="en-US" altLang="zh-CN" sz="2800" b="1" dirty="0">
                <a:latin typeface="+mn-lt"/>
                <a:ea typeface="+mn-ea"/>
              </a:rPr>
              <a:t>VC++</a:t>
            </a:r>
            <a:r>
              <a:rPr lang="zh-CN" altLang="zh-CN" sz="2800" b="1" dirty="0">
                <a:latin typeface="+mn-lt"/>
                <a:ea typeface="+mn-ea"/>
              </a:rPr>
              <a:t>采取“向零取整”的方法</a:t>
            </a:r>
            <a:endParaRPr lang="en-US" altLang="zh-CN" sz="2800" b="1" dirty="0">
              <a:latin typeface="+mn-lt"/>
              <a:ea typeface="+mn-ea"/>
            </a:endParaRPr>
          </a:p>
          <a:p>
            <a:pPr marL="800100" lvl="2" indent="-342900">
              <a:lnSpc>
                <a:spcPct val="120000"/>
              </a:lnSpc>
              <a:spcBef>
                <a:spcPct val="20000"/>
              </a:spcBef>
              <a:buFont typeface="Wingdings" pitchFamily="2" charset="2"/>
              <a:buChar char="u"/>
              <a:defRPr/>
            </a:pPr>
            <a:r>
              <a:rPr lang="zh-CN" altLang="en-US" sz="2800" b="1" dirty="0">
                <a:latin typeface="+mn-lt"/>
                <a:ea typeface="+mn-ea"/>
              </a:rPr>
              <a:t>如</a:t>
            </a:r>
            <a:r>
              <a:rPr lang="en-US" altLang="zh-CN" sz="2800" b="1" dirty="0">
                <a:latin typeface="+mn-lt"/>
                <a:ea typeface="+mn-ea"/>
              </a:rPr>
              <a:t>5/3=1</a:t>
            </a:r>
            <a:r>
              <a:rPr lang="zh-CN" altLang="zh-CN" sz="2800" b="1" dirty="0">
                <a:latin typeface="+mn-lt"/>
                <a:ea typeface="+mn-ea"/>
              </a:rPr>
              <a:t>，</a:t>
            </a:r>
            <a:r>
              <a:rPr lang="en-US" altLang="zh-CN" sz="2800" b="1" dirty="0">
                <a:latin typeface="+mn-lt"/>
                <a:ea typeface="+mn-ea"/>
              </a:rPr>
              <a:t>-5/3=-1</a:t>
            </a:r>
            <a:r>
              <a:rPr lang="zh-CN" altLang="zh-CN" sz="2800" b="1" dirty="0">
                <a:latin typeface="+mn-lt"/>
                <a:ea typeface="+mn-ea"/>
              </a:rPr>
              <a:t>，取整后向零靠拢</a:t>
            </a:r>
          </a:p>
        </p:txBody>
      </p:sp>
      <p:sp>
        <p:nvSpPr>
          <p:cNvPr id="6" name="Rectangle 2"/>
          <p:cNvSpPr txBox="1">
            <a:spLocks noChangeArrowheads="1"/>
          </p:cNvSpPr>
          <p:nvPr/>
        </p:nvSpPr>
        <p:spPr bwMode="auto">
          <a:xfrm>
            <a:off x="0" y="549275"/>
            <a:ext cx="88931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eaLnBrk="1" hangingPunct="1">
              <a:defRPr/>
            </a:pPr>
            <a:r>
              <a:rPr kumimoji="0" lang="en-US" altLang="zh-CN" kern="0" smtClean="0">
                <a:solidFill>
                  <a:srgbClr val="800000"/>
                </a:solidFill>
                <a:ea typeface="黑体" pitchFamily="2" charset="-122"/>
              </a:rPr>
              <a:t>2.6.2 </a:t>
            </a:r>
            <a:r>
              <a:rPr kumimoji="0" lang="zh-CN" altLang="zh-CN" kern="0" smtClean="0">
                <a:solidFill>
                  <a:srgbClr val="800000"/>
                </a:solidFill>
                <a:ea typeface="黑体" pitchFamily="2" charset="-122"/>
              </a:rPr>
              <a:t>算术运算符</a:t>
            </a:r>
            <a:r>
              <a:rPr kumimoji="0" lang="zh-CN" altLang="en-US" kern="0" smtClean="0">
                <a:solidFill>
                  <a:srgbClr val="800000"/>
                </a:solidFill>
                <a:ea typeface="黑体" pitchFamily="2" charset="-122"/>
              </a:rPr>
              <a:t>和算术表达式</a:t>
            </a:r>
            <a:endParaRPr kumimoji="0" lang="zh-CN" altLang="en-US" kern="0" dirty="0" smtClean="0">
              <a:solidFill>
                <a:srgbClr val="800000"/>
              </a:solidFill>
              <a:ea typeface="黑体" pitchFamily="2" charset="-122"/>
            </a:endParaRPr>
          </a:p>
        </p:txBody>
      </p:sp>
    </p:spTree>
  </p:cSld>
  <p:clrMapOvr>
    <a:masterClrMapping/>
  </p:clrMapOvr>
  <p:transition>
    <p:checke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28688" y="404813"/>
            <a:ext cx="6491287" cy="830262"/>
          </a:xfrm>
        </p:spPr>
        <p:txBody>
          <a:bodyPr/>
          <a:lstStyle/>
          <a:p>
            <a:pPr eaLnBrk="1" hangingPunct="1"/>
            <a:r>
              <a:rPr lang="zh-CN" altLang="zh-CN" sz="4800" smtClean="0">
                <a:solidFill>
                  <a:srgbClr val="800000"/>
                </a:solidFill>
                <a:ea typeface="黑体" pitchFamily="2" charset="-122"/>
              </a:rPr>
              <a:t>顺序程序设计举例</a:t>
            </a:r>
            <a:endParaRPr lang="zh-CN" altLang="en-US" sz="4800" smtClean="0">
              <a:solidFill>
                <a:srgbClr val="800000"/>
              </a:solidFill>
              <a:ea typeface="黑体" pitchFamily="2" charset="-122"/>
            </a:endParaRPr>
          </a:p>
        </p:txBody>
      </p:sp>
      <p:sp>
        <p:nvSpPr>
          <p:cNvPr id="7171"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7172" name="Object 3"/>
          <p:cNvGraphicFramePr>
            <a:graphicFrameLocks noChangeAspect="1"/>
          </p:cNvGraphicFramePr>
          <p:nvPr/>
        </p:nvGraphicFramePr>
        <p:xfrm>
          <a:off x="0" y="0"/>
          <a:ext cx="657225" cy="390525"/>
        </p:xfrm>
        <a:graphic>
          <a:graphicData uri="http://schemas.openxmlformats.org/presentationml/2006/ole">
            <mc:AlternateContent xmlns:mc="http://schemas.openxmlformats.org/markup-compatibility/2006">
              <mc:Choice xmlns:v="urn:schemas-microsoft-com:vml" Requires="v">
                <p:oleObj spid="_x0000_s7193" name="公式" r:id="rId3" imgW="660113" imgH="393529" progId="Equation.3">
                  <p:embed/>
                </p:oleObj>
              </mc:Choice>
              <mc:Fallback>
                <p:oleObj name="公式" r:id="rId3" imgW="660113" imgH="393529"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6572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7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3" name="Rectangle 7"/>
          <p:cNvSpPr txBox="1">
            <a:spLocks noChangeArrowheads="1"/>
          </p:cNvSpPr>
          <p:nvPr/>
        </p:nvSpPr>
        <p:spPr bwMode="auto">
          <a:xfrm>
            <a:off x="1071563" y="1289050"/>
            <a:ext cx="7429500" cy="4357688"/>
          </a:xfrm>
          <a:prstGeom prst="rect">
            <a:avLst/>
          </a:prstGeom>
          <a:noFill/>
          <a:ln w="9525">
            <a:noFill/>
            <a:miter lim="800000"/>
            <a:headEnd/>
            <a:tailEnd/>
          </a:ln>
        </p:spPr>
        <p:txBody>
          <a:bodyPr/>
          <a:lstStyle/>
          <a:p>
            <a:pPr>
              <a:defRPr/>
            </a:pPr>
            <a:r>
              <a:rPr lang="en-US" altLang="zh-CN" sz="3200" b="1" kern="0" dirty="0">
                <a:latin typeface="+mn-lt"/>
                <a:ea typeface="+mn-ea"/>
              </a:rPr>
              <a:t>#include &lt;</a:t>
            </a:r>
            <a:r>
              <a:rPr lang="en-US" altLang="zh-CN" sz="3200" b="1" kern="0" dirty="0" err="1">
                <a:latin typeface="+mn-lt"/>
                <a:ea typeface="+mn-ea"/>
              </a:rPr>
              <a:t>stdio.h</a:t>
            </a:r>
            <a:r>
              <a:rPr lang="en-US" altLang="zh-CN" sz="3200" b="1" kern="0" dirty="0">
                <a:latin typeface="+mn-lt"/>
                <a:ea typeface="+mn-ea"/>
              </a:rPr>
              <a:t>&gt;</a:t>
            </a:r>
            <a:endParaRPr lang="zh-CN" altLang="zh-CN" sz="3200" b="1" kern="0" dirty="0">
              <a:latin typeface="+mn-lt"/>
              <a:ea typeface="+mn-ea"/>
            </a:endParaRPr>
          </a:p>
          <a:p>
            <a:pPr>
              <a:defRPr/>
            </a:pPr>
            <a:r>
              <a:rPr lang="en-US" altLang="zh-CN" sz="3200" b="1" kern="0" dirty="0">
                <a:latin typeface="+mn-lt"/>
                <a:ea typeface="+mn-ea"/>
              </a:rPr>
              <a:t>void main ( )</a:t>
            </a:r>
            <a:endParaRPr lang="zh-CN" altLang="zh-CN" sz="3200" b="1" kern="0" dirty="0">
              <a:latin typeface="+mn-lt"/>
              <a:ea typeface="+mn-ea"/>
            </a:endParaRPr>
          </a:p>
          <a:p>
            <a:pPr>
              <a:defRPr/>
            </a:pPr>
            <a:r>
              <a:rPr lang="en-US" altLang="zh-CN" sz="3200" b="1" kern="0" dirty="0">
                <a:latin typeface="+mn-lt"/>
                <a:ea typeface="+mn-ea"/>
              </a:rPr>
              <a:t>{</a:t>
            </a:r>
            <a:endParaRPr lang="zh-CN" altLang="zh-CN" sz="3200" b="1" kern="0" dirty="0">
              <a:latin typeface="+mn-lt"/>
              <a:ea typeface="+mn-ea"/>
            </a:endParaRPr>
          </a:p>
          <a:p>
            <a:pPr>
              <a:defRPr/>
            </a:pPr>
            <a:r>
              <a:rPr lang="en-US" altLang="zh-CN" sz="3200" b="1" kern="0" dirty="0">
                <a:latin typeface="+mn-lt"/>
                <a:ea typeface="+mn-ea"/>
              </a:rPr>
              <a:t>   float </a:t>
            </a:r>
            <a:r>
              <a:rPr lang="en-US" altLang="zh-CN" sz="3200" b="1" kern="0" dirty="0" err="1">
                <a:latin typeface="+mn-lt"/>
                <a:ea typeface="+mn-ea"/>
              </a:rPr>
              <a:t>f,c</a:t>
            </a:r>
            <a:r>
              <a:rPr lang="en-US" altLang="zh-CN" sz="3200" b="1" kern="0" dirty="0">
                <a:latin typeface="+mn-lt"/>
                <a:ea typeface="+mn-ea"/>
              </a:rPr>
              <a:t>; </a:t>
            </a:r>
            <a:endParaRPr lang="zh-CN" altLang="zh-CN" sz="3200" b="1" kern="0" dirty="0">
              <a:latin typeface="+mn-lt"/>
              <a:ea typeface="+mn-ea"/>
            </a:endParaRPr>
          </a:p>
          <a:p>
            <a:pPr>
              <a:defRPr/>
            </a:pPr>
            <a:r>
              <a:rPr lang="en-US" altLang="zh-CN" sz="3200" b="1" kern="0" dirty="0">
                <a:latin typeface="+mn-lt"/>
                <a:ea typeface="+mn-ea"/>
              </a:rPr>
              <a:t>   f=64.0; </a:t>
            </a:r>
            <a:endParaRPr lang="zh-CN" altLang="zh-CN" sz="3200" b="1" kern="0" dirty="0">
              <a:latin typeface="+mn-lt"/>
              <a:ea typeface="+mn-ea"/>
            </a:endParaRPr>
          </a:p>
          <a:p>
            <a:pPr>
              <a:defRPr/>
            </a:pPr>
            <a:r>
              <a:rPr lang="en-US" altLang="zh-CN" sz="3200" b="1" kern="0" dirty="0">
                <a:latin typeface="+mn-lt"/>
                <a:ea typeface="+mn-ea"/>
              </a:rPr>
              <a:t>   c=(5.0/9)*(f-32); </a:t>
            </a:r>
            <a:endParaRPr lang="zh-CN" altLang="zh-CN" sz="3200" b="1" kern="0" dirty="0">
              <a:latin typeface="+mn-lt"/>
              <a:ea typeface="+mn-ea"/>
            </a:endParaRPr>
          </a:p>
          <a:p>
            <a:pPr>
              <a:defRPr/>
            </a:pPr>
            <a:r>
              <a:rPr lang="en-US" altLang="zh-CN" sz="3200" b="1" kern="0" dirty="0">
                <a:latin typeface="+mn-lt"/>
                <a:ea typeface="+mn-ea"/>
              </a:rPr>
              <a:t>   </a:t>
            </a:r>
            <a:r>
              <a:rPr lang="en-US" altLang="zh-CN" sz="3200" b="1" kern="0" dirty="0" err="1">
                <a:latin typeface="+mn-lt"/>
                <a:ea typeface="+mn-ea"/>
              </a:rPr>
              <a:t>printf</a:t>
            </a:r>
            <a:r>
              <a:rPr lang="en-US" altLang="zh-CN" sz="3200" b="1" kern="0" dirty="0">
                <a:latin typeface="+mn-lt"/>
                <a:ea typeface="+mn-ea"/>
              </a:rPr>
              <a:t>("f=%f\</a:t>
            </a:r>
            <a:r>
              <a:rPr lang="en-US" altLang="zh-CN" sz="3200" b="1" kern="0" dirty="0" err="1">
                <a:latin typeface="+mn-lt"/>
                <a:ea typeface="+mn-ea"/>
              </a:rPr>
              <a:t>nc</a:t>
            </a:r>
            <a:r>
              <a:rPr lang="en-US" altLang="zh-CN" sz="3200" b="1" kern="0" dirty="0">
                <a:latin typeface="+mn-lt"/>
                <a:ea typeface="+mn-ea"/>
              </a:rPr>
              <a:t>=%f\</a:t>
            </a:r>
            <a:r>
              <a:rPr lang="en-US" altLang="zh-CN" sz="3200" b="1" kern="0" dirty="0" err="1">
                <a:latin typeface="+mn-lt"/>
                <a:ea typeface="+mn-ea"/>
              </a:rPr>
              <a:t>n",f,c</a:t>
            </a:r>
            <a:r>
              <a:rPr lang="en-US" altLang="zh-CN" sz="3200" b="1" kern="0" dirty="0">
                <a:latin typeface="+mn-lt"/>
                <a:ea typeface="+mn-ea"/>
              </a:rPr>
              <a:t>);        </a:t>
            </a:r>
            <a:endParaRPr lang="zh-CN" altLang="zh-CN" sz="3200" b="1" kern="0" dirty="0">
              <a:latin typeface="+mn-lt"/>
              <a:ea typeface="+mn-ea"/>
            </a:endParaRPr>
          </a:p>
          <a:p>
            <a:pPr>
              <a:defRPr/>
            </a:pPr>
            <a:r>
              <a:rPr lang="en-US" altLang="zh-CN" sz="3200" b="1" kern="0" dirty="0">
                <a:latin typeface="+mn-lt"/>
                <a:ea typeface="+mn-ea"/>
              </a:rPr>
              <a:t>   </a:t>
            </a:r>
            <a:endParaRPr lang="zh-CN" altLang="zh-CN" sz="3200" b="1" kern="0" dirty="0">
              <a:latin typeface="+mn-lt"/>
              <a:ea typeface="+mn-ea"/>
            </a:endParaRPr>
          </a:p>
          <a:p>
            <a:pPr>
              <a:defRPr/>
            </a:pPr>
            <a:r>
              <a:rPr lang="en-US" altLang="zh-CN" sz="3200" b="1" kern="0" dirty="0">
                <a:latin typeface="+mn-lt"/>
                <a:ea typeface="+mn-ea"/>
              </a:rPr>
              <a:t> }</a:t>
            </a:r>
          </a:p>
        </p:txBody>
      </p:sp>
      <p:sp>
        <p:nvSpPr>
          <p:cNvPr id="10" name="TextBox 9"/>
          <p:cNvSpPr txBox="1">
            <a:spLocks noChangeArrowheads="1"/>
          </p:cNvSpPr>
          <p:nvPr/>
        </p:nvSpPr>
        <p:spPr bwMode="auto">
          <a:xfrm>
            <a:off x="3786188" y="2795588"/>
            <a:ext cx="4857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定义</a:t>
            </a:r>
            <a:r>
              <a:rPr lang="en-US" altLang="zh-CN" sz="2800" b="1">
                <a:solidFill>
                  <a:srgbClr val="0000CC"/>
                </a:solidFill>
              </a:rPr>
              <a:t>f</a:t>
            </a:r>
            <a:r>
              <a:rPr lang="zh-CN" altLang="zh-CN" sz="2800" b="1">
                <a:solidFill>
                  <a:srgbClr val="0000CC"/>
                </a:solidFill>
              </a:rPr>
              <a:t>和</a:t>
            </a:r>
            <a:r>
              <a:rPr lang="en-US" altLang="zh-CN" sz="2800" b="1">
                <a:solidFill>
                  <a:srgbClr val="0000CC"/>
                </a:solidFill>
              </a:rPr>
              <a:t>c</a:t>
            </a:r>
            <a:r>
              <a:rPr lang="zh-CN" altLang="zh-CN" sz="2800" b="1">
                <a:solidFill>
                  <a:srgbClr val="0000CC"/>
                </a:solidFill>
              </a:rPr>
              <a:t>为单精度浮点型变量</a:t>
            </a:r>
            <a:endParaRPr lang="zh-CN" altLang="en-US" sz="2800" b="1">
              <a:solidFill>
                <a:srgbClr val="0000CC"/>
              </a:solidFill>
            </a:endParaRPr>
          </a:p>
        </p:txBody>
      </p:sp>
      <p:sp>
        <p:nvSpPr>
          <p:cNvPr id="11" name="TextBox 10"/>
          <p:cNvSpPr txBox="1">
            <a:spLocks noChangeArrowheads="1"/>
          </p:cNvSpPr>
          <p:nvPr/>
        </p:nvSpPr>
        <p:spPr bwMode="auto">
          <a:xfrm>
            <a:off x="3714750" y="3217863"/>
            <a:ext cx="22145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指定</a:t>
            </a:r>
            <a:r>
              <a:rPr lang="en-US" altLang="zh-CN" sz="2800" b="1">
                <a:solidFill>
                  <a:srgbClr val="0000CC"/>
                </a:solidFill>
              </a:rPr>
              <a:t>f</a:t>
            </a:r>
            <a:r>
              <a:rPr lang="zh-CN" altLang="zh-CN" sz="2800" b="1">
                <a:solidFill>
                  <a:srgbClr val="0000CC"/>
                </a:solidFill>
              </a:rPr>
              <a:t>的值</a:t>
            </a:r>
            <a:endParaRPr lang="zh-CN" altLang="en-US" sz="2800" b="1">
              <a:solidFill>
                <a:srgbClr val="0000CC"/>
              </a:solidFill>
            </a:endParaRPr>
          </a:p>
        </p:txBody>
      </p:sp>
      <p:sp>
        <p:nvSpPr>
          <p:cNvPr id="12" name="TextBox 11"/>
          <p:cNvSpPr txBox="1">
            <a:spLocks noChangeArrowheads="1"/>
          </p:cNvSpPr>
          <p:nvPr/>
        </p:nvSpPr>
        <p:spPr bwMode="auto">
          <a:xfrm>
            <a:off x="5929313" y="3765550"/>
            <a:ext cx="22145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计算</a:t>
            </a:r>
            <a:r>
              <a:rPr lang="en-US" altLang="zh-CN" sz="2800" b="1">
                <a:solidFill>
                  <a:srgbClr val="0000CC"/>
                </a:solidFill>
              </a:rPr>
              <a:t>c</a:t>
            </a:r>
            <a:r>
              <a:rPr lang="zh-CN" altLang="zh-CN" sz="2800" b="1">
                <a:solidFill>
                  <a:srgbClr val="0000CC"/>
                </a:solidFill>
              </a:rPr>
              <a:t>的值</a:t>
            </a:r>
            <a:endParaRPr lang="zh-CN" altLang="en-US" sz="2800" b="1">
              <a:solidFill>
                <a:srgbClr val="0000CC"/>
              </a:solidFill>
            </a:endParaRPr>
          </a:p>
        </p:txBody>
      </p:sp>
      <p:sp>
        <p:nvSpPr>
          <p:cNvPr id="14" name="TextBox 13"/>
          <p:cNvSpPr txBox="1">
            <a:spLocks noChangeArrowheads="1"/>
          </p:cNvSpPr>
          <p:nvPr/>
        </p:nvSpPr>
        <p:spPr bwMode="auto">
          <a:xfrm>
            <a:off x="5929313" y="4789488"/>
            <a:ext cx="2786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输出</a:t>
            </a:r>
            <a:r>
              <a:rPr lang="en-US" altLang="zh-CN" sz="2800" b="1">
                <a:solidFill>
                  <a:srgbClr val="0000CC"/>
                </a:solidFill>
              </a:rPr>
              <a:t>f</a:t>
            </a:r>
            <a:r>
              <a:rPr lang="zh-CN" altLang="en-US" sz="2800" b="1">
                <a:solidFill>
                  <a:srgbClr val="0000CC"/>
                </a:solidFill>
              </a:rPr>
              <a:t>和</a:t>
            </a:r>
            <a:r>
              <a:rPr lang="en-US" altLang="zh-CN" sz="2800" b="1">
                <a:solidFill>
                  <a:srgbClr val="0000CC"/>
                </a:solidFill>
              </a:rPr>
              <a:t>c</a:t>
            </a:r>
            <a:r>
              <a:rPr lang="zh-CN" altLang="zh-CN" sz="2800" b="1">
                <a:solidFill>
                  <a:srgbClr val="0000CC"/>
                </a:solidFill>
              </a:rPr>
              <a:t>的</a:t>
            </a:r>
            <a:r>
              <a:rPr lang="zh-CN" altLang="en-US" sz="2800" b="1">
                <a:solidFill>
                  <a:srgbClr val="0000CC"/>
                </a:solidFill>
              </a:rPr>
              <a:t>值</a:t>
            </a:r>
          </a:p>
        </p:txBody>
      </p:sp>
      <p:pic>
        <p:nvPicPr>
          <p:cNvPr id="9523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0375" y="5289550"/>
            <a:ext cx="25336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0" name="图片 14" descr="Untitled.png">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16900" y="5440363"/>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5236"/>
                                        </p:tgtEl>
                                        <p:attrNameLst>
                                          <p:attrName>style.visibility</p:attrName>
                                        </p:attrNameLst>
                                      </p:cBhvr>
                                      <p:to>
                                        <p:strVal val="visible"/>
                                      </p:to>
                                    </p:set>
                                    <p:animEffect transition="in" filter="blinds(horizontal)">
                                      <p:cBhvr>
                                        <p:cTn id="7" dur="500"/>
                                        <p:tgtEl>
                                          <p:spTgt spid="95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3250"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7"/>
          <p:cNvSpPr txBox="1">
            <a:spLocks noChangeArrowheads="1"/>
          </p:cNvSpPr>
          <p:nvPr/>
        </p:nvSpPr>
        <p:spPr bwMode="auto">
          <a:xfrm>
            <a:off x="785813" y="1714500"/>
            <a:ext cx="7786687" cy="3429000"/>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Char char="Ø"/>
              <a:defRPr/>
            </a:pPr>
            <a:r>
              <a:rPr lang="zh-CN" altLang="zh-CN" sz="3200" b="1" dirty="0">
                <a:ea typeface="宋体" charset="-122"/>
              </a:rPr>
              <a:t>如果参加</a:t>
            </a:r>
            <a:r>
              <a:rPr lang="en-US" altLang="zh-CN" sz="3200" b="1" dirty="0">
                <a:ea typeface="宋体" charset="-122"/>
              </a:rPr>
              <a:t>+</a:t>
            </a:r>
            <a:r>
              <a:rPr lang="zh-CN" altLang="zh-CN" sz="3200" b="1" dirty="0">
                <a:ea typeface="宋体" charset="-122"/>
              </a:rPr>
              <a:t>、</a:t>
            </a:r>
            <a:r>
              <a:rPr lang="en-US" altLang="zh-CN" sz="3200" b="1" dirty="0">
                <a:ea typeface="宋体" charset="-122"/>
              </a:rPr>
              <a:t>-</a:t>
            </a:r>
            <a:r>
              <a:rPr lang="zh-CN" altLang="zh-CN" sz="3200" b="1" dirty="0">
                <a:ea typeface="宋体" charset="-122"/>
              </a:rPr>
              <a:t>、</a:t>
            </a:r>
            <a:r>
              <a:rPr lang="en-US" altLang="zh-CN" sz="3200" b="1" dirty="0">
                <a:ea typeface="宋体" charset="-122"/>
              </a:rPr>
              <a:t>*</a:t>
            </a:r>
            <a:r>
              <a:rPr lang="zh-CN" altLang="zh-CN" sz="3200" b="1" dirty="0">
                <a:ea typeface="宋体" charset="-122"/>
              </a:rPr>
              <a:t>、</a:t>
            </a:r>
            <a:r>
              <a:rPr lang="en-US" altLang="zh-CN" sz="3200" b="1" dirty="0">
                <a:ea typeface="宋体" charset="-122"/>
              </a:rPr>
              <a:t>/ </a:t>
            </a:r>
            <a:r>
              <a:rPr lang="zh-CN" altLang="zh-CN" sz="3200" b="1" dirty="0">
                <a:ea typeface="宋体" charset="-122"/>
              </a:rPr>
              <a:t>运算的两个数中有一个数为</a:t>
            </a:r>
            <a:r>
              <a:rPr lang="en-US" altLang="zh-CN" sz="3200" b="1" dirty="0">
                <a:ea typeface="宋体" charset="-122"/>
              </a:rPr>
              <a:t>float</a:t>
            </a:r>
            <a:r>
              <a:rPr lang="zh-CN" altLang="zh-CN" sz="3200" b="1" dirty="0">
                <a:ea typeface="宋体" charset="-122"/>
              </a:rPr>
              <a:t>或</a:t>
            </a:r>
            <a:r>
              <a:rPr lang="en-US" altLang="zh-CN" sz="3200" b="1" dirty="0">
                <a:ea typeface="宋体" charset="-122"/>
              </a:rPr>
              <a:t>double</a:t>
            </a:r>
            <a:r>
              <a:rPr lang="zh-CN" altLang="zh-CN" sz="3200" b="1" dirty="0">
                <a:ea typeface="宋体" charset="-122"/>
              </a:rPr>
              <a:t>型，则结果都是</a:t>
            </a:r>
            <a:r>
              <a:rPr lang="en-US" altLang="zh-CN" sz="3200" b="1" dirty="0">
                <a:ea typeface="宋体" charset="-122"/>
              </a:rPr>
              <a:t>double</a:t>
            </a:r>
            <a:r>
              <a:rPr lang="zh-CN" altLang="zh-CN" sz="3200" b="1" dirty="0">
                <a:ea typeface="宋体" charset="-122"/>
              </a:rPr>
              <a:t>型，因为系统将所有</a:t>
            </a:r>
            <a:r>
              <a:rPr lang="en-US" altLang="zh-CN" sz="3200" b="1" dirty="0">
                <a:ea typeface="宋体" charset="-122"/>
              </a:rPr>
              <a:t>float</a:t>
            </a:r>
            <a:r>
              <a:rPr lang="zh-CN" altLang="zh-CN" sz="3200" b="1" dirty="0">
                <a:ea typeface="宋体" charset="-122"/>
              </a:rPr>
              <a:t>型数据都先转换为</a:t>
            </a:r>
            <a:r>
              <a:rPr lang="en-US" altLang="zh-CN" sz="3200" b="1" dirty="0">
                <a:ea typeface="宋体" charset="-122"/>
              </a:rPr>
              <a:t>double</a:t>
            </a:r>
            <a:r>
              <a:rPr lang="zh-CN" altLang="zh-CN" sz="3200" b="1" dirty="0">
                <a:ea typeface="宋体" charset="-122"/>
              </a:rPr>
              <a:t>型，然后进行运算。这是为了提高运算精度</a:t>
            </a:r>
            <a:r>
              <a:rPr lang="zh-CN" altLang="en-US" sz="3200" b="1" dirty="0">
                <a:ea typeface="宋体" charset="-122"/>
              </a:rPr>
              <a:t>。</a:t>
            </a:r>
            <a:endParaRPr lang="zh-CN" altLang="zh-CN" sz="2800" b="1" dirty="0">
              <a:latin typeface="+mn-lt"/>
              <a:ea typeface="+mn-ea"/>
            </a:endParaRPr>
          </a:p>
        </p:txBody>
      </p:sp>
      <p:sp>
        <p:nvSpPr>
          <p:cNvPr id="5" name="Rectangle 2"/>
          <p:cNvSpPr txBox="1">
            <a:spLocks noChangeArrowheads="1"/>
          </p:cNvSpPr>
          <p:nvPr/>
        </p:nvSpPr>
        <p:spPr bwMode="auto">
          <a:xfrm>
            <a:off x="0" y="609600"/>
            <a:ext cx="88931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eaLnBrk="1" hangingPunct="1">
              <a:defRPr/>
            </a:pPr>
            <a:r>
              <a:rPr kumimoji="0" lang="en-US" altLang="zh-CN" kern="0" smtClean="0">
                <a:solidFill>
                  <a:srgbClr val="800000"/>
                </a:solidFill>
                <a:ea typeface="黑体" pitchFamily="2" charset="-122"/>
              </a:rPr>
              <a:t>2.6.2 </a:t>
            </a:r>
            <a:r>
              <a:rPr kumimoji="0" lang="zh-CN" altLang="zh-CN" kern="0" smtClean="0">
                <a:solidFill>
                  <a:srgbClr val="800000"/>
                </a:solidFill>
                <a:ea typeface="黑体" pitchFamily="2" charset="-122"/>
              </a:rPr>
              <a:t>算术运算符</a:t>
            </a:r>
            <a:r>
              <a:rPr kumimoji="0" lang="zh-CN" altLang="en-US" kern="0" smtClean="0">
                <a:solidFill>
                  <a:srgbClr val="800000"/>
                </a:solidFill>
                <a:ea typeface="黑体" pitchFamily="2" charset="-122"/>
              </a:rPr>
              <a:t>和算术表达式</a:t>
            </a:r>
            <a:endParaRPr kumimoji="0" lang="zh-CN" altLang="en-US" kern="0" dirty="0" smtClean="0">
              <a:solidFill>
                <a:srgbClr val="800000"/>
              </a:solidFill>
              <a:ea typeface="黑体" pitchFamily="2" charset="-122"/>
            </a:endParaRPr>
          </a:p>
        </p:txBody>
      </p:sp>
    </p:spTree>
  </p:cSld>
  <p:clrMapOvr>
    <a:masterClrMapping/>
  </p:clrMapOvr>
  <p:transition>
    <p:checker dir="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4274"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5" name="Rectangle 7"/>
          <p:cNvSpPr txBox="1">
            <a:spLocks noChangeArrowheads="1"/>
          </p:cNvSpPr>
          <p:nvPr/>
        </p:nvSpPr>
        <p:spPr bwMode="auto">
          <a:xfrm>
            <a:off x="642938" y="1504950"/>
            <a:ext cx="8215312"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dirty="0"/>
              <a:t>2. </a:t>
            </a:r>
            <a:r>
              <a:rPr lang="zh-CN" altLang="zh-CN" sz="3200" b="1" dirty="0"/>
              <a:t>自增、自减运算符：</a:t>
            </a:r>
          </a:p>
          <a:p>
            <a:pPr eaLnBrk="1" hangingPunct="1">
              <a:buFont typeface="Wingdings" pitchFamily="2" charset="2"/>
              <a:buChar char="Ø"/>
            </a:pPr>
            <a:r>
              <a:rPr lang="zh-CN" altLang="zh-CN" sz="3200" b="1" dirty="0"/>
              <a:t>作用是使变量的值增１或减１</a:t>
            </a:r>
            <a:endParaRPr lang="zh-CN" altLang="zh-CN" sz="2800" b="1" dirty="0"/>
          </a:p>
          <a:p>
            <a:pPr lvl="1" eaLnBrk="1" hangingPunct="1">
              <a:buFont typeface="Wingdings" pitchFamily="2" charset="2"/>
              <a:buChar char="u"/>
            </a:pPr>
            <a:r>
              <a:rPr lang="en-US" altLang="zh-CN" sz="2800" b="1" dirty="0"/>
              <a:t>i++</a:t>
            </a:r>
            <a:r>
              <a:rPr lang="zh-CN" altLang="zh-CN" sz="2800" b="1" dirty="0"/>
              <a:t>，</a:t>
            </a:r>
            <a:r>
              <a:rPr lang="en-US" altLang="zh-CN" sz="2800" b="1" dirty="0"/>
              <a:t>i-</a:t>
            </a:r>
            <a:r>
              <a:rPr lang="en-US" altLang="zh-CN" sz="2800" b="1" dirty="0" smtClean="0"/>
              <a:t>-</a:t>
            </a:r>
            <a:r>
              <a:rPr lang="zh-CN" altLang="zh-CN" sz="2800" b="1" dirty="0" smtClean="0"/>
              <a:t>：</a:t>
            </a:r>
            <a:r>
              <a:rPr lang="zh-CN" altLang="zh-CN" sz="2800" b="1" dirty="0"/>
              <a:t>在使用</a:t>
            </a:r>
            <a:r>
              <a:rPr lang="en-US" altLang="zh-CN" sz="2800" b="1" dirty="0"/>
              <a:t>i</a:t>
            </a:r>
            <a:r>
              <a:rPr lang="zh-CN" altLang="zh-CN" sz="2800" b="1" dirty="0"/>
              <a:t>之后，使</a:t>
            </a:r>
            <a:r>
              <a:rPr lang="en-US" altLang="zh-CN" sz="2800" b="1" dirty="0"/>
              <a:t>i</a:t>
            </a:r>
            <a:r>
              <a:rPr lang="zh-CN" altLang="zh-CN" sz="2800" b="1" dirty="0"/>
              <a:t>的值加（减）</a:t>
            </a:r>
            <a:r>
              <a:rPr lang="en-US" altLang="zh-CN" sz="2800" b="1" dirty="0"/>
              <a:t>1</a:t>
            </a:r>
          </a:p>
          <a:p>
            <a:pPr lvl="1" eaLnBrk="1" hangingPunct="1">
              <a:buFont typeface="Wingdings" pitchFamily="2" charset="2"/>
              <a:buChar char="u"/>
            </a:pPr>
            <a:r>
              <a:rPr lang="en-US" altLang="zh-CN" sz="2800" b="1" dirty="0"/>
              <a:t>++i</a:t>
            </a:r>
            <a:r>
              <a:rPr lang="zh-CN" altLang="zh-CN" sz="2800" b="1" dirty="0"/>
              <a:t>，</a:t>
            </a:r>
            <a:r>
              <a:rPr lang="en-US" altLang="zh-CN" sz="2800" b="1" dirty="0"/>
              <a:t>--i</a:t>
            </a:r>
            <a:r>
              <a:rPr lang="zh-CN" altLang="zh-CN" sz="2800" b="1" dirty="0"/>
              <a:t>：在使用</a:t>
            </a:r>
            <a:r>
              <a:rPr lang="en-US" altLang="zh-CN" sz="2800" b="1" dirty="0"/>
              <a:t>i</a:t>
            </a:r>
            <a:r>
              <a:rPr lang="zh-CN" altLang="zh-CN" sz="2800" b="1" dirty="0"/>
              <a:t>之前，先使</a:t>
            </a:r>
            <a:r>
              <a:rPr lang="en-US" altLang="zh-CN" sz="2800" b="1" dirty="0"/>
              <a:t>i</a:t>
            </a:r>
            <a:r>
              <a:rPr lang="zh-CN" altLang="zh-CN" sz="2800" b="1" dirty="0"/>
              <a:t>的值加（减）</a:t>
            </a:r>
            <a:r>
              <a:rPr lang="en-US" altLang="zh-CN" sz="2800" b="1" dirty="0"/>
              <a:t>1</a:t>
            </a:r>
          </a:p>
          <a:p>
            <a:pPr lvl="1" eaLnBrk="1" hangingPunct="1">
              <a:buFont typeface="Wingdings" pitchFamily="2" charset="2"/>
              <a:buNone/>
            </a:pPr>
            <a:endParaRPr lang="en-US" altLang="zh-CN" sz="2800" dirty="0"/>
          </a:p>
        </p:txBody>
      </p:sp>
      <p:sp>
        <p:nvSpPr>
          <p:cNvPr id="5" name="Rectangle 2"/>
          <p:cNvSpPr txBox="1">
            <a:spLocks noChangeArrowheads="1"/>
          </p:cNvSpPr>
          <p:nvPr/>
        </p:nvSpPr>
        <p:spPr bwMode="auto">
          <a:xfrm>
            <a:off x="0" y="609600"/>
            <a:ext cx="88931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eaLnBrk="1" hangingPunct="1">
              <a:defRPr/>
            </a:pPr>
            <a:r>
              <a:rPr kumimoji="0" lang="en-US" altLang="zh-CN" kern="0" smtClean="0">
                <a:solidFill>
                  <a:srgbClr val="800000"/>
                </a:solidFill>
                <a:ea typeface="黑体" pitchFamily="2" charset="-122"/>
              </a:rPr>
              <a:t>2.6.2 </a:t>
            </a:r>
            <a:r>
              <a:rPr kumimoji="0" lang="zh-CN" altLang="zh-CN" kern="0" smtClean="0">
                <a:solidFill>
                  <a:srgbClr val="800000"/>
                </a:solidFill>
                <a:ea typeface="黑体" pitchFamily="2" charset="-122"/>
              </a:rPr>
              <a:t>算术运算符</a:t>
            </a:r>
            <a:r>
              <a:rPr kumimoji="0" lang="zh-CN" altLang="en-US" kern="0" smtClean="0">
                <a:solidFill>
                  <a:srgbClr val="800000"/>
                </a:solidFill>
                <a:ea typeface="黑体" pitchFamily="2" charset="-122"/>
              </a:rPr>
              <a:t>和算术表达式</a:t>
            </a:r>
            <a:endParaRPr kumimoji="0" lang="zh-CN" altLang="en-US" kern="0" dirty="0" smtClean="0">
              <a:solidFill>
                <a:srgbClr val="800000"/>
              </a:solidFill>
              <a:ea typeface="黑体" pitchFamily="2" charset="-122"/>
            </a:endParaRPr>
          </a:p>
        </p:txBody>
      </p:sp>
    </p:spTree>
  </p:cSld>
  <p:clrMapOvr>
    <a:masterClrMapping/>
  </p:clrMapOvr>
  <p:transition>
    <p:checker dir="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p:cNvSpPr>
            <a:spLocks noChangeArrowheads="1"/>
          </p:cNvSpPr>
          <p:nvPr/>
        </p:nvSpPr>
        <p:spPr bwMode="auto">
          <a:xfrm>
            <a:off x="34925" y="549275"/>
            <a:ext cx="9144000"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0" hangingPunct="0">
              <a:spcBef>
                <a:spcPct val="20000"/>
              </a:spcBef>
              <a:buClr>
                <a:schemeClr val="folHlink"/>
              </a:buClr>
              <a:buFont typeface="Wingdings" pitchFamily="2" charset="2"/>
              <a:buNone/>
            </a:pPr>
            <a:r>
              <a:rPr kumimoji="0" lang="zh-CN" altLang="en-US" sz="2800" b="1" dirty="0">
                <a:latin typeface="楷体_GB2312" pitchFamily="49" charset="-122"/>
                <a:ea typeface="楷体_GB2312" pitchFamily="49" charset="-122"/>
              </a:rPr>
              <a:t>例如：</a:t>
            </a:r>
            <a:r>
              <a:rPr kumimoji="0" lang="en-US" altLang="zh-CN" sz="2800" b="1" dirty="0" err="1">
                <a:latin typeface="楷体_GB2312" pitchFamily="49" charset="-122"/>
                <a:ea typeface="楷体_GB2312" pitchFamily="49" charset="-122"/>
              </a:rPr>
              <a:t>int</a:t>
            </a:r>
            <a:r>
              <a:rPr kumimoji="0" lang="en-US" altLang="zh-CN" sz="2800" b="1" dirty="0">
                <a:latin typeface="楷体_GB2312" pitchFamily="49" charset="-122"/>
                <a:ea typeface="楷体_GB2312" pitchFamily="49" charset="-122"/>
              </a:rPr>
              <a:t>  a=1,b</a:t>
            </a:r>
            <a:r>
              <a:rPr kumimoji="0" lang="en-US" altLang="zh-CN" sz="2800" b="1" dirty="0" smtClean="0">
                <a:latin typeface="楷体_GB2312" pitchFamily="49" charset="-122"/>
                <a:ea typeface="楷体_GB2312" pitchFamily="49" charset="-122"/>
              </a:rPr>
              <a:t>; b</a:t>
            </a:r>
            <a:r>
              <a:rPr kumimoji="0" lang="en-US" altLang="zh-CN" sz="2800" b="1" dirty="0">
                <a:latin typeface="楷体_GB2312" pitchFamily="49" charset="-122"/>
                <a:ea typeface="楷体_GB2312" pitchFamily="49" charset="-122"/>
              </a:rPr>
              <a:t>=++</a:t>
            </a:r>
            <a:r>
              <a:rPr kumimoji="0" lang="en-US" altLang="zh-CN" sz="2800" b="1" dirty="0" smtClean="0">
                <a:latin typeface="楷体_GB2312" pitchFamily="49" charset="-122"/>
                <a:ea typeface="楷体_GB2312" pitchFamily="49" charset="-122"/>
              </a:rPr>
              <a:t>a;</a:t>
            </a:r>
            <a:endParaRPr kumimoji="0" lang="en-US" altLang="zh-CN" sz="2800" b="1" dirty="0">
              <a:latin typeface="楷体_GB2312" pitchFamily="49" charset="-122"/>
              <a:ea typeface="楷体_GB2312" pitchFamily="49" charset="-122"/>
            </a:endParaRPr>
          </a:p>
          <a:p>
            <a:pPr marL="342900" indent="-342900" eaLnBrk="0" hangingPunct="0">
              <a:spcBef>
                <a:spcPct val="20000"/>
              </a:spcBef>
              <a:buClr>
                <a:schemeClr val="folHlink"/>
              </a:buClr>
              <a:buFont typeface="Wingdings" pitchFamily="2" charset="2"/>
              <a:buNone/>
            </a:pPr>
            <a:r>
              <a:rPr kumimoji="0" lang="en-US" altLang="zh-CN" sz="2800" b="1" dirty="0">
                <a:latin typeface="楷体_GB2312" pitchFamily="49" charset="-122"/>
                <a:ea typeface="楷体_GB2312" pitchFamily="49" charset="-122"/>
              </a:rPr>
              <a:t>      </a:t>
            </a:r>
            <a:r>
              <a:rPr kumimoji="0" lang="en-US" altLang="zh-CN" sz="2800" b="1" dirty="0" err="1">
                <a:latin typeface="楷体_GB2312" pitchFamily="49" charset="-122"/>
                <a:ea typeface="楷体_GB2312" pitchFamily="49" charset="-122"/>
              </a:rPr>
              <a:t>printf</a:t>
            </a:r>
            <a:r>
              <a:rPr kumimoji="0" lang="en-US" altLang="zh-CN" sz="2800" b="1" dirty="0">
                <a:latin typeface="楷体_GB2312" pitchFamily="49" charset="-122"/>
                <a:ea typeface="楷体_GB2312" pitchFamily="49" charset="-122"/>
              </a:rPr>
              <a:t>(</a:t>
            </a:r>
            <a:r>
              <a:rPr kumimoji="0" lang="en-US" altLang="zh-CN" sz="2800" b="1" dirty="0">
                <a:ea typeface="楷体_GB2312" pitchFamily="49" charset="-122"/>
              </a:rPr>
              <a:t>"</a:t>
            </a:r>
            <a:r>
              <a:rPr kumimoji="0" lang="en-US" altLang="zh-CN" sz="2800" b="1" dirty="0">
                <a:latin typeface="楷体_GB2312" pitchFamily="49" charset="-122"/>
                <a:ea typeface="楷体_GB2312" pitchFamily="49" charset="-122"/>
              </a:rPr>
              <a:t>%</a:t>
            </a:r>
            <a:r>
              <a:rPr kumimoji="0" lang="en-US" altLang="zh-CN" sz="2800" b="1" dirty="0" err="1">
                <a:latin typeface="楷体_GB2312" pitchFamily="49" charset="-122"/>
                <a:ea typeface="楷体_GB2312" pitchFamily="49" charset="-122"/>
              </a:rPr>
              <a:t>d,%d</a:t>
            </a:r>
            <a:r>
              <a:rPr kumimoji="0" lang="en-US" altLang="zh-CN" sz="2800" b="1" dirty="0">
                <a:latin typeface="楷体_GB2312" pitchFamily="49" charset="-122"/>
                <a:ea typeface="楷体_GB2312" pitchFamily="49" charset="-122"/>
              </a:rPr>
              <a:t>\n</a:t>
            </a:r>
            <a:r>
              <a:rPr kumimoji="0" lang="en-US" altLang="zh-CN" sz="2800" b="1" dirty="0">
                <a:ea typeface="楷体_GB2312" pitchFamily="49" charset="-122"/>
              </a:rPr>
              <a:t>"</a:t>
            </a:r>
            <a:r>
              <a:rPr kumimoji="0" lang="en-US" altLang="zh-CN" sz="2800" b="1" dirty="0">
                <a:latin typeface="楷体_GB2312" pitchFamily="49" charset="-122"/>
                <a:ea typeface="楷体_GB2312" pitchFamily="49" charset="-122"/>
              </a:rPr>
              <a:t>,</a:t>
            </a:r>
            <a:r>
              <a:rPr kumimoji="0" lang="en-US" altLang="zh-CN" sz="2800" b="1" dirty="0" err="1">
                <a:latin typeface="楷体_GB2312" pitchFamily="49" charset="-122"/>
                <a:ea typeface="楷体_GB2312" pitchFamily="49" charset="-122"/>
              </a:rPr>
              <a:t>a,b</a:t>
            </a:r>
            <a:r>
              <a:rPr kumimoji="0" lang="en-US" altLang="zh-CN" sz="2800" b="1" dirty="0">
                <a:latin typeface="楷体_GB2312" pitchFamily="49" charset="-122"/>
                <a:ea typeface="楷体_GB2312" pitchFamily="49" charset="-122"/>
              </a:rPr>
              <a:t>);</a:t>
            </a:r>
          </a:p>
          <a:p>
            <a:pPr marL="342900" indent="-342900" eaLnBrk="0" hangingPunct="0">
              <a:spcBef>
                <a:spcPct val="20000"/>
              </a:spcBef>
              <a:buClr>
                <a:schemeClr val="folHlink"/>
              </a:buClr>
              <a:buFont typeface="Wingdings" pitchFamily="2" charset="2"/>
              <a:buNone/>
            </a:pPr>
            <a:r>
              <a:rPr kumimoji="0" lang="en-US" altLang="zh-CN" sz="2800" b="1" dirty="0">
                <a:latin typeface="楷体_GB2312" pitchFamily="49" charset="-122"/>
                <a:ea typeface="楷体_GB2312" pitchFamily="49" charset="-122"/>
              </a:rPr>
              <a:t>  </a:t>
            </a:r>
            <a:r>
              <a:rPr kumimoji="0" lang="zh-CN" altLang="en-US" sz="2800" b="1" dirty="0">
                <a:latin typeface="楷体_GB2312" pitchFamily="49" charset="-122"/>
                <a:ea typeface="楷体_GB2312" pitchFamily="49" charset="-122"/>
              </a:rPr>
              <a:t>或：</a:t>
            </a:r>
            <a:r>
              <a:rPr kumimoji="0" lang="en-US" altLang="zh-CN" sz="2800" b="1" dirty="0" err="1">
                <a:latin typeface="楷体_GB2312" pitchFamily="49" charset="-122"/>
                <a:ea typeface="楷体_GB2312" pitchFamily="49" charset="-122"/>
              </a:rPr>
              <a:t>int</a:t>
            </a:r>
            <a:r>
              <a:rPr kumimoji="0" lang="en-US" altLang="zh-CN" sz="2800" b="1" dirty="0">
                <a:latin typeface="楷体_GB2312" pitchFamily="49" charset="-122"/>
                <a:ea typeface="楷体_GB2312" pitchFamily="49" charset="-122"/>
              </a:rPr>
              <a:t>  a=1,b;b=a++ ; </a:t>
            </a:r>
          </a:p>
          <a:p>
            <a:pPr marL="342900" indent="-342900" eaLnBrk="0" hangingPunct="0">
              <a:spcBef>
                <a:spcPct val="20000"/>
              </a:spcBef>
              <a:buClr>
                <a:schemeClr val="folHlink"/>
              </a:buClr>
              <a:buFont typeface="Wingdings" pitchFamily="2" charset="2"/>
              <a:buNone/>
            </a:pPr>
            <a:r>
              <a:rPr kumimoji="0" lang="en-US" altLang="zh-CN" sz="2800" b="1" dirty="0">
                <a:latin typeface="楷体_GB2312" pitchFamily="49" charset="-122"/>
                <a:ea typeface="楷体_GB2312" pitchFamily="49" charset="-122"/>
              </a:rPr>
              <a:t>      </a:t>
            </a:r>
            <a:r>
              <a:rPr kumimoji="0" lang="en-US" altLang="zh-CN" sz="2800" b="1" dirty="0" err="1">
                <a:latin typeface="楷体_GB2312" pitchFamily="49" charset="-122"/>
                <a:ea typeface="楷体_GB2312" pitchFamily="49" charset="-122"/>
              </a:rPr>
              <a:t>printf</a:t>
            </a:r>
            <a:r>
              <a:rPr kumimoji="0" lang="en-US" altLang="zh-CN" sz="2800" b="1" dirty="0">
                <a:latin typeface="楷体_GB2312" pitchFamily="49" charset="-122"/>
                <a:ea typeface="楷体_GB2312" pitchFamily="49" charset="-122"/>
              </a:rPr>
              <a:t>(</a:t>
            </a:r>
            <a:r>
              <a:rPr kumimoji="0" lang="en-US" altLang="zh-CN" sz="2800" b="1" dirty="0">
                <a:ea typeface="楷体_GB2312" pitchFamily="49" charset="-122"/>
              </a:rPr>
              <a:t>"</a:t>
            </a:r>
            <a:r>
              <a:rPr kumimoji="0" lang="en-US" altLang="zh-CN" sz="2800" b="1" dirty="0">
                <a:latin typeface="楷体_GB2312" pitchFamily="49" charset="-122"/>
                <a:ea typeface="楷体_GB2312" pitchFamily="49" charset="-122"/>
              </a:rPr>
              <a:t>%</a:t>
            </a:r>
            <a:r>
              <a:rPr kumimoji="0" lang="en-US" altLang="zh-CN" sz="2800" b="1" dirty="0" err="1">
                <a:latin typeface="楷体_GB2312" pitchFamily="49" charset="-122"/>
                <a:ea typeface="楷体_GB2312" pitchFamily="49" charset="-122"/>
              </a:rPr>
              <a:t>d,%d</a:t>
            </a:r>
            <a:r>
              <a:rPr kumimoji="0" lang="en-US" altLang="zh-CN" sz="2800" b="1" dirty="0">
                <a:latin typeface="楷体_GB2312" pitchFamily="49" charset="-122"/>
                <a:ea typeface="楷体_GB2312" pitchFamily="49" charset="-122"/>
              </a:rPr>
              <a:t>\n</a:t>
            </a:r>
            <a:r>
              <a:rPr kumimoji="0" lang="en-US" altLang="zh-CN" sz="2800" b="1" dirty="0">
                <a:ea typeface="楷体_GB2312" pitchFamily="49" charset="-122"/>
              </a:rPr>
              <a:t>"</a:t>
            </a:r>
            <a:r>
              <a:rPr kumimoji="0" lang="en-US" altLang="zh-CN" sz="2800" b="1" dirty="0">
                <a:latin typeface="楷体_GB2312" pitchFamily="49" charset="-122"/>
                <a:ea typeface="楷体_GB2312" pitchFamily="49" charset="-122"/>
              </a:rPr>
              <a:t>,</a:t>
            </a:r>
            <a:r>
              <a:rPr kumimoji="0" lang="en-US" altLang="zh-CN" sz="2800" b="1" dirty="0" err="1">
                <a:latin typeface="楷体_GB2312" pitchFamily="49" charset="-122"/>
                <a:ea typeface="楷体_GB2312" pitchFamily="49" charset="-122"/>
              </a:rPr>
              <a:t>a,b</a:t>
            </a:r>
            <a:r>
              <a:rPr kumimoji="0" lang="en-US" altLang="zh-CN" sz="2800" b="1" dirty="0">
                <a:latin typeface="楷体_GB2312" pitchFamily="49" charset="-122"/>
                <a:ea typeface="楷体_GB2312" pitchFamily="49" charset="-122"/>
              </a:rPr>
              <a:t>);</a:t>
            </a:r>
          </a:p>
          <a:p>
            <a:pPr marL="342900" indent="-342900" eaLnBrk="0" hangingPunct="0">
              <a:spcBef>
                <a:spcPct val="20000"/>
              </a:spcBef>
              <a:buClr>
                <a:schemeClr val="folHlink"/>
              </a:buClr>
              <a:buFont typeface="Wingdings" pitchFamily="2" charset="2"/>
              <a:buNone/>
            </a:pPr>
            <a:r>
              <a:rPr kumimoji="0" lang="zh-CN" altLang="en-US" sz="2800" b="1" dirty="0">
                <a:solidFill>
                  <a:srgbClr val="FF0066"/>
                </a:solidFill>
                <a:latin typeface="楷体_GB2312" pitchFamily="49" charset="-122"/>
                <a:ea typeface="楷体_GB2312" pitchFamily="49" charset="-122"/>
              </a:rPr>
              <a:t>说明：</a:t>
            </a:r>
            <a:r>
              <a:rPr kumimoji="0" lang="zh-CN" altLang="en-US" sz="2400" b="1" dirty="0">
                <a:latin typeface="楷体_GB2312" pitchFamily="49" charset="-122"/>
                <a:ea typeface="楷体_GB2312" pitchFamily="49" charset="-122"/>
              </a:rPr>
              <a:t>（</a:t>
            </a:r>
            <a:r>
              <a:rPr kumimoji="0" lang="en-US" altLang="zh-CN" sz="2400" b="1" dirty="0">
                <a:latin typeface="楷体_GB2312" pitchFamily="49" charset="-122"/>
                <a:ea typeface="楷体_GB2312" pitchFamily="49" charset="-122"/>
              </a:rPr>
              <a:t>1</a:t>
            </a:r>
            <a:r>
              <a:rPr kumimoji="0" lang="zh-CN" altLang="en-US" sz="2400" b="1" dirty="0">
                <a:latin typeface="楷体_GB2312" pitchFamily="49" charset="-122"/>
                <a:ea typeface="楷体_GB2312" pitchFamily="49" charset="-122"/>
              </a:rPr>
              <a:t>）自增、自减运算符为单目运算符</a:t>
            </a:r>
            <a:endParaRPr kumimoji="0" lang="zh-CN" altLang="en-US" sz="2800" b="1" dirty="0">
              <a:latin typeface="楷体_GB2312" pitchFamily="49" charset="-122"/>
              <a:ea typeface="楷体_GB2312" pitchFamily="49" charset="-122"/>
            </a:endParaRPr>
          </a:p>
          <a:p>
            <a:pPr marL="342900" indent="-342900" eaLnBrk="0" hangingPunct="0">
              <a:spcBef>
                <a:spcPct val="20000"/>
              </a:spcBef>
              <a:buClr>
                <a:schemeClr val="folHlink"/>
              </a:buClr>
              <a:buFont typeface="Wingdings" pitchFamily="2" charset="2"/>
              <a:buNone/>
            </a:pPr>
            <a:r>
              <a:rPr kumimoji="0" lang="zh-CN" altLang="en-US" sz="2800" b="1" dirty="0">
                <a:latin typeface="楷体_GB2312" pitchFamily="49" charset="-122"/>
                <a:ea typeface="楷体_GB2312" pitchFamily="49" charset="-122"/>
              </a:rPr>
              <a:t>      </a:t>
            </a:r>
            <a:r>
              <a:rPr kumimoji="0" lang="zh-CN" altLang="en-US" sz="2400" b="1" dirty="0">
                <a:latin typeface="楷体_GB2312" pitchFamily="49" charset="-122"/>
                <a:ea typeface="楷体_GB2312" pitchFamily="49" charset="-122"/>
              </a:rPr>
              <a:t>（</a:t>
            </a:r>
            <a:r>
              <a:rPr kumimoji="0" lang="en-US" altLang="zh-CN" sz="2400" b="1" dirty="0">
                <a:latin typeface="楷体_GB2312" pitchFamily="49" charset="-122"/>
                <a:ea typeface="楷体_GB2312" pitchFamily="49" charset="-122"/>
              </a:rPr>
              <a:t>2</a:t>
            </a:r>
            <a:r>
              <a:rPr kumimoji="0" lang="zh-CN" altLang="en-US" sz="2400" b="1" dirty="0">
                <a:latin typeface="楷体_GB2312" pitchFamily="49" charset="-122"/>
                <a:ea typeface="楷体_GB2312" pitchFamily="49" charset="-122"/>
              </a:rPr>
              <a:t>）</a:t>
            </a:r>
            <a:r>
              <a:rPr kumimoji="0" lang="en-US" altLang="zh-CN" sz="2400" b="1" dirty="0" smtClean="0">
                <a:latin typeface="楷体_GB2312" pitchFamily="49" charset="-122"/>
                <a:ea typeface="楷体_GB2312" pitchFamily="49" charset="-122"/>
              </a:rPr>
              <a:t>++ </a:t>
            </a:r>
            <a:r>
              <a:rPr kumimoji="0" lang="zh-CN" altLang="en-US" sz="2400" b="1" dirty="0" smtClean="0">
                <a:latin typeface="楷体_GB2312" pitchFamily="49" charset="-122"/>
                <a:ea typeface="楷体_GB2312" pitchFamily="49" charset="-122"/>
              </a:rPr>
              <a:t>、－－只能用于整型变量</a:t>
            </a:r>
            <a:r>
              <a:rPr kumimoji="0" lang="zh-CN" altLang="en-US" sz="2400" b="1" dirty="0">
                <a:latin typeface="楷体_GB2312" pitchFamily="49" charset="-122"/>
                <a:ea typeface="楷体_GB2312" pitchFamily="49" charset="-122"/>
              </a:rPr>
              <a:t>（</a:t>
            </a:r>
            <a:r>
              <a:rPr kumimoji="0" lang="zh-CN" altLang="en-US" sz="2400" b="1" dirty="0">
                <a:solidFill>
                  <a:srgbClr val="CC0000"/>
                </a:solidFill>
                <a:latin typeface="楷体_GB2312" pitchFamily="49" charset="-122"/>
                <a:ea typeface="楷体_GB2312" pitchFamily="49" charset="-122"/>
              </a:rPr>
              <a:t>不能操作</a:t>
            </a:r>
            <a:r>
              <a:rPr kumimoji="0" lang="en-US" altLang="zh-CN" sz="2400" b="1" dirty="0">
                <a:solidFill>
                  <a:srgbClr val="CC0000"/>
                </a:solidFill>
                <a:latin typeface="楷体_GB2312" pitchFamily="49" charset="-122"/>
                <a:ea typeface="楷体_GB2312" pitchFamily="49" charset="-122"/>
              </a:rPr>
              <a:t>float</a:t>
            </a:r>
            <a:r>
              <a:rPr kumimoji="0" lang="zh-CN" altLang="en-US" sz="2400" b="1" dirty="0">
                <a:solidFill>
                  <a:srgbClr val="CC0000"/>
                </a:solidFill>
                <a:latin typeface="楷体_GB2312" pitchFamily="49" charset="-122"/>
                <a:ea typeface="楷体_GB2312" pitchFamily="49" charset="-122"/>
              </a:rPr>
              <a:t>和</a:t>
            </a:r>
            <a:r>
              <a:rPr kumimoji="0" lang="en-US" altLang="zh-CN" sz="2400" b="1" dirty="0">
                <a:solidFill>
                  <a:srgbClr val="CC0000"/>
                </a:solidFill>
                <a:latin typeface="楷体_GB2312" pitchFamily="49" charset="-122"/>
                <a:ea typeface="楷体_GB2312" pitchFamily="49" charset="-122"/>
              </a:rPr>
              <a:t>double</a:t>
            </a:r>
            <a:r>
              <a:rPr kumimoji="0" lang="zh-CN" altLang="en-US" sz="2400" b="1" dirty="0">
                <a:solidFill>
                  <a:srgbClr val="CC0000"/>
                </a:solidFill>
                <a:latin typeface="楷体_GB2312" pitchFamily="49" charset="-122"/>
                <a:ea typeface="楷体_GB2312" pitchFamily="49" charset="-122"/>
              </a:rPr>
              <a:t>型数据</a:t>
            </a:r>
            <a:r>
              <a:rPr kumimoji="0" lang="zh-CN" altLang="en-US" sz="2400" b="1" dirty="0">
                <a:latin typeface="楷体_GB2312" pitchFamily="49" charset="-122"/>
                <a:ea typeface="楷体_GB2312" pitchFamily="49" charset="-122"/>
              </a:rPr>
              <a:t>），而不能用于常量或表达式。</a:t>
            </a:r>
          </a:p>
          <a:p>
            <a:pPr marL="342900" indent="-342900" eaLnBrk="0" hangingPunct="0">
              <a:spcBef>
                <a:spcPct val="20000"/>
              </a:spcBef>
              <a:buClr>
                <a:schemeClr val="folHlink"/>
              </a:buClr>
              <a:buFont typeface="Wingdings" pitchFamily="2" charset="2"/>
              <a:buNone/>
            </a:pPr>
            <a:r>
              <a:rPr kumimoji="0" lang="zh-CN" altLang="en-US" sz="2400" b="1" dirty="0">
                <a:latin typeface="楷体_GB2312" pitchFamily="49" charset="-122"/>
                <a:ea typeface="楷体_GB2312" pitchFamily="49" charset="-122"/>
              </a:rPr>
              <a:t>     例如</a:t>
            </a:r>
            <a:r>
              <a:rPr kumimoji="0" lang="zh-CN" altLang="en-US" sz="2400" b="1" dirty="0" smtClean="0">
                <a:latin typeface="楷体_GB2312" pitchFamily="49" charset="-122"/>
                <a:ea typeface="楷体_GB2312" pitchFamily="49" charset="-122"/>
              </a:rPr>
              <a:t>：</a:t>
            </a:r>
            <a:r>
              <a:rPr kumimoji="0" lang="en-US" altLang="zh-CN" sz="2400" b="1" dirty="0" smtClean="0">
                <a:latin typeface="楷体_GB2312" pitchFamily="49" charset="-122"/>
                <a:ea typeface="楷体_GB2312" pitchFamily="49" charset="-122"/>
              </a:rPr>
              <a:t>10++</a:t>
            </a:r>
            <a:r>
              <a:rPr kumimoji="0" lang="zh-CN" altLang="en-US" sz="2400" b="1" dirty="0" smtClean="0">
                <a:latin typeface="楷体_GB2312" pitchFamily="49" charset="-122"/>
                <a:ea typeface="楷体_GB2312" pitchFamily="49" charset="-122"/>
              </a:rPr>
              <a:t>，</a:t>
            </a:r>
            <a:r>
              <a:rPr kumimoji="0" lang="en-US" altLang="zh-CN" sz="2400" b="1" dirty="0" smtClean="0">
                <a:latin typeface="楷体_GB2312" pitchFamily="49" charset="-122"/>
                <a:ea typeface="楷体_GB2312" pitchFamily="49" charset="-122"/>
              </a:rPr>
              <a:t>(</a:t>
            </a:r>
            <a:r>
              <a:rPr kumimoji="0" lang="en-US" altLang="zh-CN" sz="2400" b="1" dirty="0" err="1" smtClean="0">
                <a:latin typeface="楷体_GB2312" pitchFamily="49" charset="-122"/>
                <a:ea typeface="楷体_GB2312" pitchFamily="49" charset="-122"/>
              </a:rPr>
              <a:t>x+y</a:t>
            </a:r>
            <a:r>
              <a:rPr kumimoji="0" lang="en-US" altLang="zh-CN" sz="2400" b="1" dirty="0" smtClean="0">
                <a:latin typeface="楷体_GB2312" pitchFamily="49" charset="-122"/>
                <a:ea typeface="楷体_GB2312" pitchFamily="49" charset="-122"/>
              </a:rPr>
              <a:t>)++,  ++</a:t>
            </a:r>
            <a:r>
              <a:rPr kumimoji="0" lang="en-US" altLang="zh-CN" sz="2400" b="1" dirty="0">
                <a:ea typeface="楷体_GB2312" pitchFamily="49" charset="-122"/>
              </a:rPr>
              <a:t>’</a:t>
            </a:r>
            <a:r>
              <a:rPr kumimoji="0" lang="en-US" altLang="zh-CN" sz="2400" b="1" dirty="0">
                <a:latin typeface="楷体_GB2312" pitchFamily="49" charset="-122"/>
                <a:ea typeface="楷体_GB2312" pitchFamily="49" charset="-122"/>
              </a:rPr>
              <a:t>a</a:t>
            </a:r>
            <a:r>
              <a:rPr kumimoji="0" lang="en-US" altLang="zh-CN" sz="2400" b="1" dirty="0">
                <a:ea typeface="楷体_GB2312" pitchFamily="49" charset="-122"/>
              </a:rPr>
              <a:t>’</a:t>
            </a:r>
            <a:r>
              <a:rPr kumimoji="0" lang="en-US" altLang="zh-CN" sz="2400" b="1" dirty="0">
                <a:latin typeface="楷体_GB2312" pitchFamily="49" charset="-122"/>
                <a:ea typeface="楷体_GB2312" pitchFamily="49" charset="-122"/>
              </a:rPr>
              <a:t>,  b</a:t>
            </a:r>
            <a:r>
              <a:rPr kumimoji="0" lang="en-US" altLang="zh-CN" sz="2400" b="1" dirty="0" smtClean="0">
                <a:latin typeface="楷体_GB2312" pitchFamily="49" charset="-122"/>
                <a:ea typeface="楷体_GB2312" pitchFamily="49" charset="-122"/>
              </a:rPr>
              <a:t>++ </a:t>
            </a:r>
            <a:r>
              <a:rPr kumimoji="0" lang="zh-CN" altLang="zh-CN" sz="2400" b="1" dirty="0">
                <a:latin typeface="楷体_GB2312" pitchFamily="49" charset="-122"/>
                <a:ea typeface="楷体_GB2312" pitchFamily="49" charset="-122"/>
              </a:rPr>
              <a:t>中合法的为：</a:t>
            </a:r>
            <a:endParaRPr kumimoji="0" lang="zh-CN" altLang="en-US" sz="2400" b="1" dirty="0">
              <a:latin typeface="楷体_GB2312" pitchFamily="49" charset="-122"/>
              <a:ea typeface="楷体_GB2312" pitchFamily="49" charset="-122"/>
            </a:endParaRPr>
          </a:p>
          <a:p>
            <a:pPr marL="342900" indent="-342900" eaLnBrk="0" hangingPunct="0">
              <a:spcBef>
                <a:spcPct val="20000"/>
              </a:spcBef>
              <a:buClr>
                <a:schemeClr val="folHlink"/>
              </a:buClr>
              <a:buFont typeface="Wingdings" pitchFamily="2" charset="2"/>
              <a:buNone/>
            </a:pPr>
            <a:r>
              <a:rPr kumimoji="0" lang="zh-CN" altLang="en-US" sz="2400" b="1" dirty="0">
                <a:latin typeface="楷体_GB2312" pitchFamily="49" charset="-122"/>
                <a:ea typeface="楷体_GB2312" pitchFamily="49" charset="-122"/>
              </a:rPr>
              <a:t>       （</a:t>
            </a:r>
            <a:r>
              <a:rPr kumimoji="0" lang="en-US" altLang="zh-CN" sz="2400" b="1" dirty="0">
                <a:latin typeface="楷体_GB2312" pitchFamily="49" charset="-122"/>
                <a:ea typeface="楷体_GB2312" pitchFamily="49" charset="-122"/>
              </a:rPr>
              <a:t>3</a:t>
            </a:r>
            <a:r>
              <a:rPr kumimoji="0" lang="zh-CN" altLang="en-US" sz="2400" b="1" dirty="0">
                <a:latin typeface="楷体_GB2312" pitchFamily="49" charset="-122"/>
                <a:ea typeface="楷体_GB2312" pitchFamily="49" charset="-122"/>
              </a:rPr>
              <a:t>）自增、自减运算符为</a:t>
            </a:r>
            <a:r>
              <a:rPr kumimoji="0" lang="zh-CN" altLang="en-US" sz="2400" b="1" dirty="0">
                <a:solidFill>
                  <a:srgbClr val="CC0000"/>
                </a:solidFill>
                <a:latin typeface="楷体_GB2312" pitchFamily="49" charset="-122"/>
                <a:ea typeface="楷体_GB2312" pitchFamily="49" charset="-122"/>
              </a:rPr>
              <a:t>右</a:t>
            </a:r>
            <a:r>
              <a:rPr kumimoji="0" lang="zh-CN" altLang="en-US" sz="2400" b="1" dirty="0">
                <a:latin typeface="楷体_GB2312" pitchFamily="49" charset="-122"/>
                <a:ea typeface="楷体_GB2312" pitchFamily="49" charset="-122"/>
              </a:rPr>
              <a:t>结合性。</a:t>
            </a:r>
          </a:p>
          <a:p>
            <a:pPr marL="342900" indent="-342900" eaLnBrk="0" hangingPunct="0">
              <a:spcBef>
                <a:spcPct val="20000"/>
              </a:spcBef>
              <a:buClr>
                <a:schemeClr val="folHlink"/>
              </a:buClr>
              <a:buFont typeface="Wingdings" pitchFamily="2" charset="2"/>
              <a:buNone/>
            </a:pPr>
            <a:r>
              <a:rPr kumimoji="0" lang="zh-CN" altLang="en-US" sz="2400" b="1" dirty="0">
                <a:latin typeface="楷体_GB2312" pitchFamily="49" charset="-122"/>
                <a:ea typeface="楷体_GB2312" pitchFamily="49" charset="-122"/>
              </a:rPr>
              <a:t>           例如：－</a:t>
            </a:r>
            <a:r>
              <a:rPr kumimoji="0" lang="en-US" altLang="zh-CN" sz="2400" b="1" dirty="0">
                <a:latin typeface="楷体_GB2312" pitchFamily="49" charset="-122"/>
                <a:ea typeface="楷体_GB2312" pitchFamily="49" charset="-122"/>
              </a:rPr>
              <a:t>a++        </a:t>
            </a:r>
            <a:r>
              <a:rPr kumimoji="0" lang="en-US" altLang="zh-CN" sz="2400" b="1" dirty="0" smtClean="0">
                <a:latin typeface="楷体_GB2312" pitchFamily="49" charset="-122"/>
                <a:ea typeface="楷体_GB2312" pitchFamily="49" charset="-122"/>
              </a:rPr>
              <a:t> </a:t>
            </a:r>
            <a:r>
              <a:rPr kumimoji="0" lang="zh-CN" altLang="en-US" sz="2400" b="1" dirty="0" smtClean="0">
                <a:latin typeface="楷体_GB2312" pitchFamily="49" charset="-122"/>
                <a:ea typeface="楷体_GB2312" pitchFamily="49" charset="-122"/>
              </a:rPr>
              <a:t>－（</a:t>
            </a:r>
            <a:r>
              <a:rPr kumimoji="0" lang="en-US" altLang="zh-CN" sz="2400" b="1" dirty="0">
                <a:latin typeface="楷体_GB2312" pitchFamily="49" charset="-122"/>
                <a:ea typeface="楷体_GB2312" pitchFamily="49" charset="-122"/>
              </a:rPr>
              <a:t>a++</a:t>
            </a:r>
            <a:r>
              <a:rPr kumimoji="0" lang="zh-CN" altLang="en-US" sz="2400" b="1" dirty="0">
                <a:latin typeface="楷体_GB2312" pitchFamily="49" charset="-122"/>
                <a:ea typeface="楷体_GB2312" pitchFamily="49" charset="-122"/>
              </a:rPr>
              <a:t>） </a:t>
            </a:r>
          </a:p>
        </p:txBody>
      </p:sp>
      <p:sp>
        <p:nvSpPr>
          <p:cNvPr id="55299" name="AutoShape 5"/>
          <p:cNvSpPr>
            <a:spLocks noChangeArrowheads="1"/>
          </p:cNvSpPr>
          <p:nvPr/>
        </p:nvSpPr>
        <p:spPr bwMode="auto">
          <a:xfrm>
            <a:off x="3994150" y="5014913"/>
            <a:ext cx="762000" cy="171450"/>
          </a:xfrm>
          <a:prstGeom prst="leftRightArrow">
            <a:avLst>
              <a:gd name="adj1" fmla="val 50000"/>
              <a:gd name="adj2" fmla="val 8888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815280" y="116632"/>
            <a:ext cx="8077200" cy="648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zh-CN" altLang="en-US" sz="2400" b="1" dirty="0">
                <a:solidFill>
                  <a:schemeClr val="accent2"/>
                </a:solidFill>
                <a:latin typeface="Times New Roman" charset="0"/>
              </a:rPr>
              <a:t>例</a:t>
            </a:r>
            <a:r>
              <a:rPr lang="zh-CN" altLang="en-US" sz="2400" b="1" dirty="0">
                <a:latin typeface="Times New Roman" charset="0"/>
              </a:rPr>
              <a:t>：读出下列程序运行后结果。</a:t>
            </a:r>
          </a:p>
          <a:p>
            <a:pPr eaLnBrk="1" hangingPunct="1">
              <a:spcBef>
                <a:spcPct val="50000"/>
              </a:spcBef>
            </a:pPr>
            <a:r>
              <a:rPr lang="en-US" altLang="zh-CN" sz="2400" b="1" dirty="0">
                <a:latin typeface="Times New Roman" charset="0"/>
              </a:rPr>
              <a:t>#include &lt;</a:t>
            </a:r>
            <a:r>
              <a:rPr lang="en-US" altLang="zh-CN" sz="2400" b="1" dirty="0" err="1">
                <a:latin typeface="Times New Roman" charset="0"/>
              </a:rPr>
              <a:t>stdio.h</a:t>
            </a:r>
            <a:r>
              <a:rPr lang="en-US" altLang="zh-CN" sz="2400" b="1" dirty="0">
                <a:latin typeface="Times New Roman" charset="0"/>
              </a:rPr>
              <a:t>&gt;</a:t>
            </a:r>
          </a:p>
          <a:p>
            <a:pPr eaLnBrk="1" hangingPunct="1">
              <a:spcBef>
                <a:spcPct val="50000"/>
              </a:spcBef>
            </a:pPr>
            <a:r>
              <a:rPr lang="en-US" altLang="zh-CN" sz="2400" b="1" dirty="0">
                <a:latin typeface="Times New Roman" charset="0"/>
              </a:rPr>
              <a:t>void main()</a:t>
            </a:r>
          </a:p>
          <a:p>
            <a:pPr eaLnBrk="1" hangingPunct="1">
              <a:spcBef>
                <a:spcPct val="50000"/>
              </a:spcBef>
            </a:pPr>
            <a:r>
              <a:rPr lang="en-US" altLang="zh-CN" sz="2400" b="1" dirty="0">
                <a:latin typeface="Times New Roman" charset="0"/>
              </a:rPr>
              <a:t>{</a:t>
            </a:r>
          </a:p>
          <a:p>
            <a:pPr eaLnBrk="1" hangingPunct="1">
              <a:spcBef>
                <a:spcPct val="50000"/>
              </a:spcBef>
            </a:pPr>
            <a:r>
              <a:rPr lang="en-US" altLang="zh-CN" sz="2400" b="1" dirty="0">
                <a:latin typeface="Times New Roman" charset="0"/>
              </a:rPr>
              <a:t>   </a:t>
            </a:r>
            <a:r>
              <a:rPr lang="en-US" altLang="zh-CN" sz="2400" b="1" dirty="0" err="1">
                <a:latin typeface="Times New Roman" charset="0"/>
              </a:rPr>
              <a:t>int</a:t>
            </a:r>
            <a:r>
              <a:rPr lang="en-US" altLang="zh-CN" sz="2400" b="1" dirty="0">
                <a:latin typeface="Times New Roman" charset="0"/>
              </a:rPr>
              <a:t> a=7,b=7,c,d;</a:t>
            </a:r>
          </a:p>
          <a:p>
            <a:pPr eaLnBrk="1" hangingPunct="1">
              <a:spcBef>
                <a:spcPct val="50000"/>
              </a:spcBef>
            </a:pPr>
            <a:r>
              <a:rPr lang="en-US" altLang="zh-CN" sz="2400" b="1" dirty="0">
                <a:latin typeface="Times New Roman" charset="0"/>
              </a:rPr>
              <a:t>   a=a++;</a:t>
            </a:r>
          </a:p>
          <a:p>
            <a:pPr eaLnBrk="1" hangingPunct="1">
              <a:spcBef>
                <a:spcPct val="50000"/>
              </a:spcBef>
            </a:pPr>
            <a:r>
              <a:rPr lang="en-US" altLang="zh-CN" sz="2400" b="1" dirty="0">
                <a:latin typeface="Times New Roman" charset="0"/>
              </a:rPr>
              <a:t>   b=++b;</a:t>
            </a:r>
          </a:p>
          <a:p>
            <a:pPr eaLnBrk="1" hangingPunct="1">
              <a:spcBef>
                <a:spcPct val="50000"/>
              </a:spcBef>
            </a:pPr>
            <a:r>
              <a:rPr lang="en-US" altLang="zh-CN" sz="2400" b="1" dirty="0">
                <a:latin typeface="Times New Roman" charset="0"/>
              </a:rPr>
              <a:t>   </a:t>
            </a:r>
            <a:r>
              <a:rPr lang="en-US" altLang="zh-CN" sz="2400" b="1" dirty="0" err="1">
                <a:latin typeface="Times New Roman" charset="0"/>
              </a:rPr>
              <a:t>printf</a:t>
            </a:r>
            <a:r>
              <a:rPr lang="en-US" altLang="zh-CN" sz="2400" b="1" dirty="0">
                <a:latin typeface="Times New Roman" charset="0"/>
              </a:rPr>
              <a:t>(“a=%</a:t>
            </a:r>
            <a:r>
              <a:rPr lang="en-US" altLang="zh-CN" sz="2400" b="1" dirty="0" err="1">
                <a:latin typeface="Times New Roman" charset="0"/>
              </a:rPr>
              <a:t>d,b</a:t>
            </a:r>
            <a:r>
              <a:rPr lang="en-US" altLang="zh-CN" sz="2400" b="1" dirty="0">
                <a:latin typeface="Times New Roman" charset="0"/>
              </a:rPr>
              <a:t>=%d\n”,</a:t>
            </a:r>
            <a:r>
              <a:rPr lang="en-US" altLang="zh-CN" sz="2400" b="1" dirty="0" err="1">
                <a:latin typeface="Times New Roman" charset="0"/>
              </a:rPr>
              <a:t>a,b</a:t>
            </a:r>
            <a:r>
              <a:rPr lang="en-US" altLang="zh-CN" sz="2400" b="1" dirty="0">
                <a:latin typeface="Times New Roman" charset="0"/>
              </a:rPr>
              <a:t>);</a:t>
            </a:r>
          </a:p>
          <a:p>
            <a:pPr eaLnBrk="1" hangingPunct="1">
              <a:spcBef>
                <a:spcPct val="50000"/>
              </a:spcBef>
            </a:pPr>
            <a:r>
              <a:rPr lang="en-US" altLang="zh-CN" sz="2400" b="1" dirty="0">
                <a:latin typeface="Times New Roman" charset="0"/>
              </a:rPr>
              <a:t>   c=a++;</a:t>
            </a:r>
          </a:p>
          <a:p>
            <a:pPr eaLnBrk="1" hangingPunct="1">
              <a:spcBef>
                <a:spcPct val="50000"/>
              </a:spcBef>
            </a:pPr>
            <a:r>
              <a:rPr lang="en-US" altLang="zh-CN" sz="2400" b="1" dirty="0">
                <a:latin typeface="Times New Roman" charset="0"/>
              </a:rPr>
              <a:t>   d=++b;</a:t>
            </a:r>
          </a:p>
          <a:p>
            <a:pPr eaLnBrk="1" hangingPunct="1">
              <a:spcBef>
                <a:spcPct val="50000"/>
              </a:spcBef>
            </a:pPr>
            <a:r>
              <a:rPr lang="en-US" altLang="zh-CN" sz="2400" b="1" dirty="0">
                <a:latin typeface="Times New Roman" charset="0"/>
              </a:rPr>
              <a:t>   </a:t>
            </a:r>
            <a:r>
              <a:rPr lang="en-US" altLang="zh-CN" sz="2400" b="1" dirty="0" err="1">
                <a:latin typeface="Times New Roman" charset="0"/>
              </a:rPr>
              <a:t>printf</a:t>
            </a:r>
            <a:r>
              <a:rPr lang="en-US" altLang="zh-CN" sz="2400" b="1" dirty="0">
                <a:latin typeface="Times New Roman" charset="0"/>
              </a:rPr>
              <a:t>(“c=%</a:t>
            </a:r>
            <a:r>
              <a:rPr lang="en-US" altLang="zh-CN" sz="2400" b="1" dirty="0" err="1">
                <a:latin typeface="Times New Roman" charset="0"/>
              </a:rPr>
              <a:t>d,d</a:t>
            </a:r>
            <a:r>
              <a:rPr lang="en-US" altLang="zh-CN" sz="2400" b="1" dirty="0">
                <a:latin typeface="Times New Roman" charset="0"/>
              </a:rPr>
              <a:t>=%d\n”,</a:t>
            </a:r>
            <a:r>
              <a:rPr lang="en-US" altLang="zh-CN" sz="2400" b="1" dirty="0" err="1">
                <a:latin typeface="Times New Roman" charset="0"/>
              </a:rPr>
              <a:t>c,d</a:t>
            </a:r>
            <a:r>
              <a:rPr lang="en-US" altLang="zh-CN" sz="2400" b="1" dirty="0">
                <a:latin typeface="Times New Roman" charset="0"/>
              </a:rPr>
              <a:t>);</a:t>
            </a:r>
          </a:p>
          <a:p>
            <a:pPr eaLnBrk="1" hangingPunct="1">
              <a:spcBef>
                <a:spcPct val="50000"/>
              </a:spcBef>
            </a:pPr>
            <a:r>
              <a:rPr lang="en-US" altLang="zh-CN" sz="2400" b="1" dirty="0">
                <a:latin typeface="Times New Roman" charset="0"/>
              </a:rPr>
              <a:t>}</a:t>
            </a:r>
          </a:p>
        </p:txBody>
      </p:sp>
      <p:sp>
        <p:nvSpPr>
          <p:cNvPr id="155651" name="Text Box 3"/>
          <p:cNvSpPr txBox="1">
            <a:spLocks noChangeArrowheads="1"/>
          </p:cNvSpPr>
          <p:nvPr/>
        </p:nvSpPr>
        <p:spPr bwMode="auto">
          <a:xfrm>
            <a:off x="6324600" y="4114800"/>
            <a:ext cx="2209800" cy="15525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zh-CN" altLang="en-US" sz="2400" b="1">
                <a:solidFill>
                  <a:schemeClr val="accent2"/>
                </a:solidFill>
                <a:latin typeface="Times New Roman" charset="0"/>
              </a:rPr>
              <a:t>运行结果：</a:t>
            </a:r>
          </a:p>
          <a:p>
            <a:pPr eaLnBrk="1" hangingPunct="1">
              <a:spcBef>
                <a:spcPct val="50000"/>
              </a:spcBef>
            </a:pPr>
            <a:r>
              <a:rPr lang="en-US" altLang="zh-CN" sz="2400" b="1">
                <a:latin typeface="Times New Roman" charset="0"/>
              </a:rPr>
              <a:t>a=8,b=8</a:t>
            </a:r>
          </a:p>
          <a:p>
            <a:pPr eaLnBrk="1" hangingPunct="1">
              <a:spcBef>
                <a:spcPct val="50000"/>
              </a:spcBef>
            </a:pPr>
            <a:r>
              <a:rPr lang="en-US" altLang="zh-CN" sz="2400" b="1">
                <a:latin typeface="Times New Roman" charset="0"/>
              </a:rPr>
              <a:t>c=8,d=9</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5651"/>
                                        </p:tgtEl>
                                        <p:attrNameLst>
                                          <p:attrName>style.visibility</p:attrName>
                                        </p:attrNameLst>
                                      </p:cBhvr>
                                      <p:to>
                                        <p:strVal val="visible"/>
                                      </p:to>
                                    </p:set>
                                    <p:animEffect transition="in" filter="blinds(horizontal)">
                                      <p:cBhvr>
                                        <p:cTn id="7" dur="500"/>
                                        <p:tgtEl>
                                          <p:spTgt spid="155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animBg="1"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457200" y="1066800"/>
            <a:ext cx="838200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57200" indent="-457200" algn="just"/>
            <a:r>
              <a:rPr lang="en-US" altLang="zh-CN" sz="2400" b="1" dirty="0">
                <a:latin typeface="Times New Roman" charset="0"/>
              </a:rPr>
              <a:t>1. </a:t>
            </a:r>
            <a:r>
              <a:rPr lang="zh-CN" altLang="en-US" sz="2400" b="1" dirty="0">
                <a:latin typeface="Times New Roman" charset="0"/>
              </a:rPr>
              <a:t>如果</a:t>
            </a:r>
            <a:r>
              <a:rPr lang="en-US" altLang="zh-CN" sz="2400" b="1" dirty="0" err="1">
                <a:latin typeface="Times New Roman" charset="0"/>
              </a:rPr>
              <a:t>i</a:t>
            </a:r>
            <a:r>
              <a:rPr lang="zh-CN" altLang="en-US" sz="2400" b="1" dirty="0">
                <a:latin typeface="Times New Roman" charset="0"/>
              </a:rPr>
              <a:t>的初值是</a:t>
            </a:r>
            <a:r>
              <a:rPr lang="en-US" altLang="zh-CN" sz="2400" b="1" dirty="0">
                <a:latin typeface="Times New Roman" charset="0"/>
              </a:rPr>
              <a:t>3</a:t>
            </a:r>
            <a:r>
              <a:rPr lang="zh-CN" altLang="en-US" sz="2400" b="1" dirty="0">
                <a:latin typeface="Times New Roman" charset="0"/>
              </a:rPr>
              <a:t>，分析下列语句执行后， </a:t>
            </a:r>
            <a:r>
              <a:rPr lang="en-US" altLang="zh-CN" sz="2400" b="1" dirty="0" err="1">
                <a:latin typeface="Times New Roman" charset="0"/>
              </a:rPr>
              <a:t>i</a:t>
            </a:r>
            <a:r>
              <a:rPr lang="zh-CN" altLang="en-US" sz="2400" b="1" dirty="0">
                <a:latin typeface="Times New Roman" charset="0"/>
              </a:rPr>
              <a:t>和</a:t>
            </a:r>
            <a:r>
              <a:rPr lang="en-US" altLang="zh-CN" sz="2400" b="1" dirty="0">
                <a:latin typeface="Times New Roman" charset="0"/>
              </a:rPr>
              <a:t>k</a:t>
            </a:r>
            <a:r>
              <a:rPr lang="zh-CN" altLang="en-US" sz="2400" b="1" dirty="0">
                <a:latin typeface="Times New Roman" charset="0"/>
              </a:rPr>
              <a:t>的值。</a:t>
            </a:r>
          </a:p>
          <a:p>
            <a:pPr marL="457200" indent="-457200" algn="just"/>
            <a:endParaRPr lang="zh-CN" altLang="en-US" sz="2400" b="1" dirty="0">
              <a:latin typeface="Times New Roman" charset="0"/>
            </a:endParaRPr>
          </a:p>
          <a:p>
            <a:pPr marL="457200" indent="-457200" algn="just"/>
            <a:r>
              <a:rPr lang="zh-CN" altLang="en-US" sz="2400" b="1" dirty="0">
                <a:latin typeface="Times New Roman" charset="0"/>
              </a:rPr>
              <a:t>      </a:t>
            </a:r>
            <a:r>
              <a:rPr lang="en-US" altLang="zh-CN" sz="2400" b="1" dirty="0">
                <a:latin typeface="Times New Roman" charset="0"/>
              </a:rPr>
              <a:t>k=(</a:t>
            </a:r>
            <a:r>
              <a:rPr lang="en-US" altLang="zh-CN" sz="2400" b="1" dirty="0" err="1">
                <a:latin typeface="Times New Roman" charset="0"/>
              </a:rPr>
              <a:t>i</a:t>
            </a:r>
            <a:r>
              <a:rPr lang="en-US" altLang="zh-CN" sz="2400" b="1" dirty="0">
                <a:latin typeface="Times New Roman" charset="0"/>
              </a:rPr>
              <a:t>++)+(</a:t>
            </a:r>
            <a:r>
              <a:rPr lang="en-US" altLang="zh-CN" sz="2400" b="1" dirty="0" err="1">
                <a:latin typeface="Times New Roman" charset="0"/>
              </a:rPr>
              <a:t>i</a:t>
            </a:r>
            <a:r>
              <a:rPr lang="en-US" altLang="zh-CN" sz="2400" b="1" dirty="0">
                <a:latin typeface="Times New Roman" charset="0"/>
              </a:rPr>
              <a:t>++)+(</a:t>
            </a:r>
            <a:r>
              <a:rPr lang="en-US" altLang="zh-CN" sz="2400" b="1" dirty="0" err="1">
                <a:latin typeface="Times New Roman" charset="0"/>
              </a:rPr>
              <a:t>i</a:t>
            </a:r>
            <a:r>
              <a:rPr lang="en-US" altLang="zh-CN" sz="2400" b="1" dirty="0">
                <a:latin typeface="Times New Roman" charset="0"/>
              </a:rPr>
              <a:t>++)</a:t>
            </a:r>
            <a:r>
              <a:rPr lang="zh-CN" altLang="en-US" sz="2400" b="1" dirty="0">
                <a:latin typeface="Times New Roman" charset="0"/>
              </a:rPr>
              <a:t>；		 </a:t>
            </a:r>
            <a:r>
              <a:rPr lang="en-US" altLang="zh-CN" sz="2400" b="1" dirty="0" err="1">
                <a:latin typeface="Times New Roman" charset="0"/>
              </a:rPr>
              <a:t>i</a:t>
            </a:r>
            <a:r>
              <a:rPr lang="en-US" altLang="zh-CN" sz="2400" b="1" dirty="0">
                <a:latin typeface="Times New Roman" charset="0"/>
              </a:rPr>
              <a:t>=6</a:t>
            </a:r>
            <a:r>
              <a:rPr lang="zh-CN" altLang="en-US" sz="2400" b="1" dirty="0">
                <a:latin typeface="Times New Roman" charset="0"/>
              </a:rPr>
              <a:t>，</a:t>
            </a:r>
            <a:r>
              <a:rPr lang="en-US" altLang="zh-CN" sz="2400" b="1" dirty="0">
                <a:latin typeface="Times New Roman" charset="0"/>
              </a:rPr>
              <a:t>k=9</a:t>
            </a:r>
          </a:p>
          <a:p>
            <a:pPr marL="457200" indent="-457200" algn="just"/>
            <a:r>
              <a:rPr lang="en-US" altLang="zh-CN" sz="2400" b="1" dirty="0">
                <a:latin typeface="Times New Roman" charset="0"/>
              </a:rPr>
              <a:t/>
            </a:r>
            <a:br>
              <a:rPr lang="en-US" altLang="zh-CN" sz="2400" b="1" dirty="0">
                <a:latin typeface="Times New Roman" charset="0"/>
              </a:rPr>
            </a:br>
            <a:r>
              <a:rPr lang="en-US" altLang="zh-CN" sz="2400" b="1" dirty="0">
                <a:latin typeface="Times New Roman" charset="0"/>
              </a:rPr>
              <a:t>k = (++ </a:t>
            </a:r>
            <a:r>
              <a:rPr lang="en-US" altLang="zh-CN" sz="2400" b="1" dirty="0" err="1">
                <a:latin typeface="Times New Roman" charset="0"/>
              </a:rPr>
              <a:t>i</a:t>
            </a:r>
            <a:r>
              <a:rPr lang="en-US" altLang="zh-CN" sz="2400" b="1" dirty="0">
                <a:latin typeface="Times New Roman" charset="0"/>
              </a:rPr>
              <a:t>) + (++ </a:t>
            </a:r>
            <a:r>
              <a:rPr lang="en-US" altLang="zh-CN" sz="2400" b="1" dirty="0" err="1">
                <a:latin typeface="Times New Roman" charset="0"/>
              </a:rPr>
              <a:t>i</a:t>
            </a:r>
            <a:r>
              <a:rPr lang="en-US" altLang="zh-CN" sz="2400" b="1" dirty="0">
                <a:latin typeface="Times New Roman" charset="0"/>
              </a:rPr>
              <a:t>) + (++ </a:t>
            </a:r>
            <a:r>
              <a:rPr lang="en-US" altLang="zh-CN" sz="2400" b="1" dirty="0" err="1">
                <a:latin typeface="Times New Roman" charset="0"/>
              </a:rPr>
              <a:t>i</a:t>
            </a:r>
            <a:r>
              <a:rPr lang="en-US" altLang="zh-CN" sz="2400" b="1" dirty="0">
                <a:latin typeface="Times New Roman" charset="0"/>
              </a:rPr>
              <a:t>) ;	 </a:t>
            </a:r>
            <a:r>
              <a:rPr lang="en-US" altLang="zh-CN" sz="2400" b="1" dirty="0" err="1">
                <a:latin typeface="Times New Roman" charset="0"/>
              </a:rPr>
              <a:t>i</a:t>
            </a:r>
            <a:r>
              <a:rPr lang="en-US" altLang="zh-CN" sz="2400" b="1" dirty="0">
                <a:latin typeface="Times New Roman" charset="0"/>
              </a:rPr>
              <a:t>=6</a:t>
            </a:r>
            <a:r>
              <a:rPr lang="zh-CN" altLang="en-US" sz="2400" b="1" dirty="0">
                <a:latin typeface="Times New Roman" charset="0"/>
              </a:rPr>
              <a:t>，</a:t>
            </a:r>
            <a:r>
              <a:rPr lang="en-US" altLang="zh-CN" sz="2400" b="1" smtClean="0">
                <a:latin typeface="Times New Roman" charset="0"/>
              </a:rPr>
              <a:t>k=16</a:t>
            </a:r>
            <a:endParaRPr lang="en-US" altLang="zh-CN" sz="2400" b="1" dirty="0">
              <a:latin typeface="Times New Roman" charset="0"/>
            </a:endParaRPr>
          </a:p>
          <a:p>
            <a:pPr marL="457200" indent="-457200">
              <a:spcBef>
                <a:spcPct val="20000"/>
              </a:spcBef>
            </a:pPr>
            <a:r>
              <a:rPr lang="en-US" altLang="zh-CN" sz="2400" b="1" dirty="0">
                <a:latin typeface="Times New Roman" charset="0"/>
              </a:rPr>
              <a:t>2. </a:t>
            </a:r>
            <a:r>
              <a:rPr lang="zh-CN" altLang="en-US" sz="2400" b="1" dirty="0">
                <a:latin typeface="Times New Roman" charset="0"/>
              </a:rPr>
              <a:t>设</a:t>
            </a:r>
            <a:r>
              <a:rPr lang="en-US" altLang="zh-CN" sz="2400" b="1" dirty="0">
                <a:latin typeface="Times New Roman" charset="0"/>
              </a:rPr>
              <a:t>a=2, </a:t>
            </a:r>
            <a:r>
              <a:rPr lang="zh-CN" altLang="en-US" sz="2400" b="1" dirty="0">
                <a:latin typeface="Times New Roman" charset="0"/>
              </a:rPr>
              <a:t>则执行语句 </a:t>
            </a:r>
            <a:r>
              <a:rPr lang="en-US" altLang="zh-CN" sz="2400" b="1" dirty="0">
                <a:latin typeface="Times New Roman" charset="0"/>
              </a:rPr>
              <a:t>k=++</a:t>
            </a:r>
            <a:r>
              <a:rPr lang="en-US" altLang="zh-CN" sz="2400" b="1" dirty="0" err="1">
                <a:latin typeface="Times New Roman" charset="0"/>
              </a:rPr>
              <a:t>a+a</a:t>
            </a:r>
            <a:r>
              <a:rPr lang="en-US" altLang="zh-CN" sz="2400" b="1" dirty="0">
                <a:latin typeface="Times New Roman" charset="0"/>
              </a:rPr>
              <a:t>++ </a:t>
            </a:r>
            <a:r>
              <a:rPr lang="zh-CN" altLang="en-US" sz="2400" b="1" dirty="0">
                <a:latin typeface="Times New Roman" charset="0"/>
              </a:rPr>
              <a:t>后的 </a:t>
            </a:r>
            <a:r>
              <a:rPr lang="en-US" altLang="zh-CN" sz="2400" b="1" dirty="0">
                <a:latin typeface="Times New Roman" charset="0"/>
              </a:rPr>
              <a:t>k</a:t>
            </a:r>
            <a:r>
              <a:rPr lang="zh-CN" altLang="en-US" sz="2400" b="1" dirty="0">
                <a:latin typeface="Times New Roman" charset="0"/>
              </a:rPr>
              <a:t>值为多少？		</a:t>
            </a:r>
            <a:r>
              <a:rPr lang="en-US" altLang="zh-CN" sz="2400" b="1" dirty="0">
                <a:latin typeface="Times New Roman" charset="0"/>
              </a:rPr>
              <a:t>k=6,a=4</a:t>
            </a:r>
          </a:p>
          <a:p>
            <a:pPr marL="457200" indent="-457200">
              <a:spcBef>
                <a:spcPct val="20000"/>
              </a:spcBef>
            </a:pPr>
            <a:r>
              <a:rPr lang="en-US" altLang="zh-CN" sz="2400" b="1" dirty="0">
                <a:latin typeface="Times New Roman" charset="0"/>
              </a:rPr>
              <a:t>3.</a:t>
            </a:r>
            <a:r>
              <a:rPr lang="zh-CN" altLang="en-US" sz="2400" b="1" dirty="0">
                <a:latin typeface="Times New Roman" charset="0"/>
              </a:rPr>
              <a:t>设</a:t>
            </a:r>
            <a:r>
              <a:rPr lang="en-US" altLang="zh-CN" sz="2400" b="1" dirty="0">
                <a:latin typeface="Times New Roman" charset="0"/>
              </a:rPr>
              <a:t>a=2,  b=9 , </a:t>
            </a:r>
            <a:r>
              <a:rPr lang="zh-CN" altLang="en-US" sz="2400" b="1" dirty="0">
                <a:latin typeface="Times New Roman" charset="0"/>
              </a:rPr>
              <a:t>则表达式 </a:t>
            </a:r>
            <a:r>
              <a:rPr lang="en-US" altLang="zh-CN" sz="2400" b="1" dirty="0" err="1">
                <a:latin typeface="Times New Roman" charset="0"/>
              </a:rPr>
              <a:t>a+b</a:t>
            </a:r>
            <a:r>
              <a:rPr lang="en-US" altLang="zh-CN" sz="2400" b="1" dirty="0">
                <a:latin typeface="Times New Roman" charset="0"/>
              </a:rPr>
              <a:t>++/a++</a:t>
            </a:r>
            <a:r>
              <a:rPr lang="zh-CN" altLang="en-US" sz="2400" b="1" dirty="0">
                <a:latin typeface="Times New Roman" charset="0"/>
              </a:rPr>
              <a:t>的值为多少？</a:t>
            </a:r>
            <a:r>
              <a:rPr lang="zh-CN" altLang="en-US" sz="2400" b="1" dirty="0" smtClean="0">
                <a:latin typeface="Times New Roman" charset="0"/>
              </a:rPr>
              <a:t>表达式</a:t>
            </a:r>
            <a:endParaRPr lang="en-US" altLang="zh-CN" sz="2400" b="1" dirty="0" smtClean="0">
              <a:latin typeface="Times New Roman" charset="0"/>
            </a:endParaRPr>
          </a:p>
          <a:p>
            <a:pPr marL="457200" indent="-457200">
              <a:spcBef>
                <a:spcPct val="20000"/>
              </a:spcBef>
            </a:pPr>
            <a:r>
              <a:rPr lang="en-US" altLang="zh-CN" sz="2400" b="1" dirty="0">
                <a:latin typeface="Times New Roman" charset="0"/>
              </a:rPr>
              <a:t> </a:t>
            </a:r>
            <a:r>
              <a:rPr lang="en-US" altLang="zh-CN" sz="2400" b="1" dirty="0" smtClean="0">
                <a:latin typeface="Times New Roman" charset="0"/>
              </a:rPr>
              <a:t>   a</a:t>
            </a:r>
            <a:r>
              <a:rPr lang="en-US" altLang="zh-CN" sz="2400" b="1" dirty="0">
                <a:latin typeface="Times New Roman" charset="0"/>
              </a:rPr>
              <a:t>+</a:t>
            </a:r>
            <a:r>
              <a:rPr lang="zh-CN" altLang="en-US" sz="2400" b="1" dirty="0">
                <a:latin typeface="Times New Roman" charset="0"/>
              </a:rPr>
              <a:t>（</a:t>
            </a:r>
            <a:r>
              <a:rPr lang="en-US" altLang="zh-CN" sz="2400" b="1" dirty="0">
                <a:latin typeface="Times New Roman" charset="0"/>
              </a:rPr>
              <a:t>++ b /++ a</a:t>
            </a:r>
            <a:r>
              <a:rPr lang="zh-CN" altLang="en-US" sz="2400" b="1" dirty="0">
                <a:latin typeface="Times New Roman" charset="0"/>
              </a:rPr>
              <a:t>）的值为多少？  		</a:t>
            </a:r>
            <a:r>
              <a:rPr lang="en-US" altLang="zh-CN" sz="2400" b="1" dirty="0">
                <a:latin typeface="Times New Roman" charset="0"/>
              </a:rPr>
              <a:t>6, 6</a:t>
            </a:r>
          </a:p>
          <a:p>
            <a:pPr marL="457200" indent="-457200">
              <a:spcBef>
                <a:spcPct val="20000"/>
              </a:spcBef>
            </a:pPr>
            <a:r>
              <a:rPr lang="en-US" altLang="zh-CN" sz="2400" b="1" dirty="0">
                <a:latin typeface="Times New Roman" charset="0"/>
              </a:rPr>
              <a:t>4. </a:t>
            </a:r>
            <a:r>
              <a:rPr lang="zh-CN" altLang="en-US" sz="2400" b="1" dirty="0">
                <a:latin typeface="Times New Roman" charset="0"/>
              </a:rPr>
              <a:t>如</a:t>
            </a:r>
            <a:r>
              <a:rPr lang="en-US" altLang="zh-CN" sz="2400" b="1" dirty="0">
                <a:latin typeface="Times New Roman" charset="0"/>
              </a:rPr>
              <a:t>a=3</a:t>
            </a:r>
            <a:r>
              <a:rPr lang="zh-CN" altLang="en-US" sz="2400" b="1" dirty="0">
                <a:latin typeface="Times New Roman" charset="0"/>
              </a:rPr>
              <a:t>，则表达式</a:t>
            </a:r>
            <a:r>
              <a:rPr lang="en-US" altLang="zh-CN" sz="2400" b="1" dirty="0">
                <a:latin typeface="Times New Roman" charset="0"/>
              </a:rPr>
              <a:t>-a++</a:t>
            </a:r>
            <a:r>
              <a:rPr lang="zh-CN" altLang="en-US" sz="2400" b="1" dirty="0">
                <a:latin typeface="Times New Roman" charset="0"/>
              </a:rPr>
              <a:t>的值为多少？执行后 </a:t>
            </a:r>
            <a:r>
              <a:rPr lang="en-US" altLang="zh-CN" sz="2400" b="1" dirty="0">
                <a:latin typeface="Times New Roman" charset="0"/>
              </a:rPr>
              <a:t>a</a:t>
            </a:r>
            <a:r>
              <a:rPr lang="zh-CN" altLang="en-US" sz="2400" b="1" dirty="0">
                <a:latin typeface="Times New Roman" charset="0"/>
              </a:rPr>
              <a:t>的值为多少？</a:t>
            </a:r>
          </a:p>
          <a:p>
            <a:pPr marL="457200" indent="-457200">
              <a:spcBef>
                <a:spcPct val="20000"/>
              </a:spcBef>
            </a:pPr>
            <a:r>
              <a:rPr lang="zh-CN" altLang="en-US" sz="2400" b="1" dirty="0">
                <a:latin typeface="Times New Roman" charset="0"/>
              </a:rPr>
              <a:t>         </a:t>
            </a:r>
            <a:r>
              <a:rPr lang="en-US" altLang="zh-CN" sz="2400" b="1" dirty="0">
                <a:latin typeface="Times New Roman" charset="0"/>
              </a:rPr>
              <a:t>-3,  4</a:t>
            </a:r>
          </a:p>
          <a:p>
            <a:pPr marL="457200" indent="-457200" algn="just" eaLnBrk="0" hangingPunct="0"/>
            <a:r>
              <a:rPr lang="en-US" altLang="zh-CN" sz="2400" b="1" dirty="0">
                <a:latin typeface="Times New Roman" charset="0"/>
              </a:rPr>
              <a:t> </a:t>
            </a:r>
          </a:p>
          <a:p>
            <a:pPr marL="457200" indent="-457200" eaLnBrk="0" hangingPunct="0"/>
            <a:endParaRPr lang="zh-CN" altLang="en-US" sz="2400" b="1" dirty="0">
              <a:latin typeface="Times New Roman" charset="0"/>
            </a:endParaRPr>
          </a:p>
        </p:txBody>
      </p:sp>
      <p:sp>
        <p:nvSpPr>
          <p:cNvPr id="57347" name="Rectangle 3"/>
          <p:cNvSpPr>
            <a:spLocks noChangeArrowheads="1"/>
          </p:cNvSpPr>
          <p:nvPr/>
        </p:nvSpPr>
        <p:spPr bwMode="auto">
          <a:xfrm>
            <a:off x="685800" y="2286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kumimoji="0" lang="zh-CN" altLang="en-US" sz="3400">
                <a:solidFill>
                  <a:schemeClr val="accent2"/>
                </a:solidFill>
                <a:ea typeface="楷体_GB2312" pitchFamily="49" charset="-122"/>
              </a:rPr>
              <a:t>练习题</a:t>
            </a:r>
            <a:endParaRPr kumimoji="0" lang="zh-CN" altLang="en-US" sz="2900" b="1">
              <a:ea typeface="楷体_GB2312" pitchFamily="49" charset="-122"/>
            </a:endParaRPr>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xfrm>
            <a:off x="792163" y="692150"/>
            <a:ext cx="8893175" cy="731838"/>
          </a:xfrm>
        </p:spPr>
        <p:txBody>
          <a:bodyPr anchor="b">
            <a:spAutoFit/>
          </a:bodyPr>
          <a:lstStyle/>
          <a:p>
            <a:pPr algn="l" eaLnBrk="1" hangingPunct="1"/>
            <a:r>
              <a:rPr lang="en-US" altLang="zh-CN" smtClean="0">
                <a:solidFill>
                  <a:srgbClr val="800000"/>
                </a:solidFill>
                <a:ea typeface="黑体" pitchFamily="2" charset="-122"/>
              </a:rPr>
              <a:t>3.</a:t>
            </a:r>
            <a:r>
              <a:rPr lang="zh-CN" altLang="zh-CN" smtClean="0">
                <a:solidFill>
                  <a:srgbClr val="800000"/>
                </a:solidFill>
                <a:ea typeface="黑体" pitchFamily="2" charset="-122"/>
              </a:rPr>
              <a:t>算术表达式</a:t>
            </a:r>
            <a:endParaRPr lang="zh-CN" altLang="en-US" smtClean="0">
              <a:solidFill>
                <a:srgbClr val="800000"/>
              </a:solidFill>
              <a:ea typeface="黑体" pitchFamily="2" charset="-122"/>
            </a:endParaRPr>
          </a:p>
        </p:txBody>
      </p:sp>
      <p:pic>
        <p:nvPicPr>
          <p:cNvPr id="58371"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7"/>
          <p:cNvSpPr txBox="1">
            <a:spLocks noChangeArrowheads="1"/>
          </p:cNvSpPr>
          <p:nvPr/>
        </p:nvSpPr>
        <p:spPr bwMode="auto">
          <a:xfrm>
            <a:off x="785813" y="1643063"/>
            <a:ext cx="7786687" cy="2714625"/>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Char char="Ø"/>
              <a:defRPr/>
            </a:pPr>
            <a:r>
              <a:rPr lang="zh-CN" altLang="zh-CN" sz="3200" b="1" dirty="0">
                <a:latin typeface="+mn-lt"/>
                <a:ea typeface="+mn-ea"/>
              </a:rPr>
              <a:t>用算术运算符和括号将运算对象（也称操作数）连接起来的、符合Ｃ语法规则的式子，称为Ｃ算术表达式</a:t>
            </a:r>
            <a:endParaRPr lang="en-US" altLang="zh-CN" sz="3200" b="1" dirty="0">
              <a:latin typeface="+mn-lt"/>
              <a:ea typeface="+mn-ea"/>
            </a:endParaRPr>
          </a:p>
          <a:p>
            <a:pPr marL="342900" indent="-342900">
              <a:lnSpc>
                <a:spcPct val="120000"/>
              </a:lnSpc>
              <a:spcBef>
                <a:spcPct val="20000"/>
              </a:spcBef>
              <a:buFont typeface="Wingdings" pitchFamily="2" charset="2"/>
              <a:buChar char="Ø"/>
              <a:defRPr/>
            </a:pPr>
            <a:r>
              <a:rPr lang="zh-CN" altLang="zh-CN" sz="3200" b="1" dirty="0">
                <a:latin typeface="+mn-lt"/>
                <a:ea typeface="+mn-ea"/>
              </a:rPr>
              <a:t>运算对象包括常量、变量、函数等</a:t>
            </a:r>
          </a:p>
        </p:txBody>
      </p:sp>
    </p:spTree>
  </p:cSld>
  <p:clrMapOvr>
    <a:masterClrMapping/>
  </p:clrMapOvr>
  <p:transition>
    <p:checker dir="ver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9394"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7"/>
          <p:cNvSpPr txBox="1">
            <a:spLocks noChangeArrowheads="1"/>
          </p:cNvSpPr>
          <p:nvPr/>
        </p:nvSpPr>
        <p:spPr bwMode="auto">
          <a:xfrm>
            <a:off x="785813" y="1785938"/>
            <a:ext cx="7786687" cy="3571875"/>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Char char="Ø"/>
              <a:defRPr/>
            </a:pPr>
            <a:r>
              <a:rPr lang="zh-CN" altLang="en-US" sz="3200" b="1" dirty="0">
                <a:ea typeface="宋体" charset="-122"/>
              </a:rPr>
              <a:t>各类数值型数据</a:t>
            </a:r>
            <a:r>
              <a:rPr lang="zh-CN" altLang="zh-CN" sz="3200" b="1" dirty="0">
                <a:ea typeface="宋体" charset="-122"/>
              </a:rPr>
              <a:t>间的混合运算</a:t>
            </a:r>
            <a:endParaRPr lang="en-US" altLang="zh-CN" sz="3200" b="1" dirty="0">
              <a:ea typeface="宋体" charset="-122"/>
            </a:endParaRPr>
          </a:p>
          <a:p>
            <a:pPr marL="800100" lvl="1" indent="-342900">
              <a:lnSpc>
                <a:spcPct val="120000"/>
              </a:lnSpc>
              <a:spcBef>
                <a:spcPct val="20000"/>
              </a:spcBef>
              <a:buFont typeface="Wingdings" pitchFamily="2" charset="2"/>
              <a:buChar char="u"/>
              <a:defRPr/>
            </a:pPr>
            <a:r>
              <a:rPr lang="en-US" altLang="zh-CN" sz="2800" b="1" dirty="0">
                <a:ea typeface="宋体" charset="-122"/>
              </a:rPr>
              <a:t>char</a:t>
            </a:r>
            <a:r>
              <a:rPr lang="zh-CN" altLang="zh-CN" sz="2800" b="1" dirty="0">
                <a:ea typeface="宋体" charset="-122"/>
              </a:rPr>
              <a:t>和</a:t>
            </a:r>
            <a:r>
              <a:rPr lang="en-US" altLang="zh-CN" sz="2800" b="1" dirty="0">
                <a:ea typeface="宋体" charset="-122"/>
              </a:rPr>
              <a:t>short</a:t>
            </a:r>
            <a:r>
              <a:rPr lang="zh-CN" altLang="zh-CN" sz="2800" b="1" dirty="0">
                <a:ea typeface="宋体" charset="-122"/>
              </a:rPr>
              <a:t>型转换为</a:t>
            </a:r>
            <a:r>
              <a:rPr lang="en-US" altLang="zh-CN" sz="2800" b="1" dirty="0" err="1">
                <a:ea typeface="宋体" charset="-122"/>
              </a:rPr>
              <a:t>int</a:t>
            </a:r>
            <a:r>
              <a:rPr lang="zh-CN" altLang="zh-CN" sz="2800" b="1" dirty="0">
                <a:ea typeface="宋体" charset="-122"/>
              </a:rPr>
              <a:t>型</a:t>
            </a:r>
            <a:endParaRPr lang="en-US" altLang="zh-CN" sz="2800" b="1" dirty="0">
              <a:ea typeface="宋体" charset="-122"/>
            </a:endParaRPr>
          </a:p>
          <a:p>
            <a:pPr marL="800100" lvl="1" indent="-342900">
              <a:lnSpc>
                <a:spcPct val="120000"/>
              </a:lnSpc>
              <a:spcBef>
                <a:spcPct val="20000"/>
              </a:spcBef>
              <a:buFont typeface="Wingdings" pitchFamily="2" charset="2"/>
              <a:buChar char="u"/>
              <a:defRPr/>
            </a:pPr>
            <a:r>
              <a:rPr lang="en-US" altLang="zh-CN" sz="2800" b="1" dirty="0">
                <a:ea typeface="宋体" charset="-122"/>
              </a:rPr>
              <a:t>float</a:t>
            </a:r>
            <a:r>
              <a:rPr lang="zh-CN" altLang="zh-CN" sz="2800" b="1" dirty="0">
                <a:ea typeface="宋体" charset="-122"/>
              </a:rPr>
              <a:t>型一律转换为</a:t>
            </a:r>
            <a:r>
              <a:rPr lang="en-US" altLang="zh-CN" sz="2800" b="1" dirty="0">
                <a:ea typeface="宋体" charset="-122"/>
              </a:rPr>
              <a:t>double</a:t>
            </a:r>
            <a:r>
              <a:rPr lang="zh-CN" altLang="zh-CN" sz="2800" b="1" dirty="0">
                <a:ea typeface="宋体" charset="-122"/>
              </a:rPr>
              <a:t>型</a:t>
            </a:r>
            <a:endParaRPr lang="en-US" altLang="zh-CN" sz="2800" b="1" dirty="0">
              <a:ea typeface="宋体" charset="-122"/>
            </a:endParaRPr>
          </a:p>
          <a:p>
            <a:pPr marL="800100" lvl="1" indent="-342900">
              <a:lnSpc>
                <a:spcPct val="120000"/>
              </a:lnSpc>
              <a:spcBef>
                <a:spcPct val="20000"/>
              </a:spcBef>
              <a:buFont typeface="Wingdings" pitchFamily="2" charset="2"/>
              <a:buChar char="u"/>
              <a:defRPr/>
            </a:pPr>
            <a:r>
              <a:rPr lang="zh-CN" altLang="zh-CN" sz="2800" b="1" dirty="0">
                <a:ea typeface="宋体" charset="-122"/>
              </a:rPr>
              <a:t>整型</a:t>
            </a:r>
            <a:r>
              <a:rPr lang="en-US" altLang="zh-CN" sz="2800" b="1" dirty="0">
                <a:ea typeface="宋体" charset="-122"/>
              </a:rPr>
              <a:t> (</a:t>
            </a:r>
            <a:r>
              <a:rPr lang="zh-CN" altLang="zh-CN" sz="2800" b="1" dirty="0">
                <a:ea typeface="宋体" charset="-122"/>
              </a:rPr>
              <a:t>包括</a:t>
            </a:r>
            <a:r>
              <a:rPr lang="en-US" altLang="zh-CN" sz="2800" b="1" dirty="0" err="1">
                <a:ea typeface="宋体" charset="-122"/>
              </a:rPr>
              <a:t>int,short,long</a:t>
            </a:r>
            <a:r>
              <a:rPr lang="en-US" altLang="zh-CN" sz="2800" b="1" dirty="0">
                <a:ea typeface="宋体" charset="-122"/>
              </a:rPr>
              <a:t>) </a:t>
            </a:r>
            <a:r>
              <a:rPr lang="zh-CN" altLang="zh-CN" sz="2800" b="1" dirty="0">
                <a:ea typeface="宋体" charset="-122"/>
              </a:rPr>
              <a:t>数据与</a:t>
            </a:r>
            <a:r>
              <a:rPr lang="en-US" altLang="zh-CN" sz="2800" b="1" dirty="0">
                <a:ea typeface="宋体" charset="-122"/>
              </a:rPr>
              <a:t>double</a:t>
            </a:r>
            <a:r>
              <a:rPr lang="zh-CN" altLang="zh-CN" sz="2800" b="1" dirty="0">
                <a:ea typeface="宋体" charset="-122"/>
              </a:rPr>
              <a:t>型数据进行运算，先将整型转换为</a:t>
            </a:r>
            <a:r>
              <a:rPr lang="en-US" altLang="zh-CN" sz="2800" b="1" dirty="0">
                <a:ea typeface="宋体" charset="-122"/>
              </a:rPr>
              <a:t>double</a:t>
            </a:r>
            <a:r>
              <a:rPr lang="zh-CN" altLang="zh-CN" sz="2800" b="1" dirty="0">
                <a:ea typeface="宋体" charset="-122"/>
              </a:rPr>
              <a:t>型</a:t>
            </a:r>
          </a:p>
          <a:p>
            <a:pPr marL="342900" indent="-342900">
              <a:lnSpc>
                <a:spcPct val="120000"/>
              </a:lnSpc>
              <a:spcBef>
                <a:spcPct val="20000"/>
              </a:spcBef>
              <a:buFont typeface="Wingdings" pitchFamily="2" charset="2"/>
              <a:buChar char="Ø"/>
              <a:defRPr/>
            </a:pPr>
            <a:endParaRPr lang="zh-CN" altLang="zh-CN" sz="3200" b="1" dirty="0">
              <a:latin typeface="+mn-lt"/>
              <a:ea typeface="+mn-ea"/>
            </a:endParaRPr>
          </a:p>
        </p:txBody>
      </p:sp>
      <p:sp>
        <p:nvSpPr>
          <p:cNvPr id="5" name="Rectangle 2"/>
          <p:cNvSpPr txBox="1">
            <a:spLocks noChangeArrowheads="1"/>
          </p:cNvSpPr>
          <p:nvPr/>
        </p:nvSpPr>
        <p:spPr bwMode="auto">
          <a:xfrm>
            <a:off x="792163" y="692150"/>
            <a:ext cx="88931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algn="l" eaLnBrk="1" hangingPunct="1">
              <a:defRPr/>
            </a:pPr>
            <a:r>
              <a:rPr kumimoji="0" lang="en-US" altLang="zh-CN" kern="0" smtClean="0">
                <a:solidFill>
                  <a:srgbClr val="800000"/>
                </a:solidFill>
                <a:ea typeface="黑体" pitchFamily="2" charset="-122"/>
              </a:rPr>
              <a:t>3.</a:t>
            </a:r>
            <a:r>
              <a:rPr kumimoji="0" lang="zh-CN" altLang="zh-CN" kern="0" smtClean="0">
                <a:solidFill>
                  <a:srgbClr val="800000"/>
                </a:solidFill>
                <a:ea typeface="黑体" pitchFamily="2" charset="-122"/>
              </a:rPr>
              <a:t>算术表达式</a:t>
            </a:r>
            <a:endParaRPr kumimoji="0" lang="zh-CN" altLang="en-US" kern="0" dirty="0" smtClean="0">
              <a:solidFill>
                <a:srgbClr val="800000"/>
              </a:solidFill>
              <a:ea typeface="黑体" pitchFamily="2" charset="-122"/>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blinds(horizontal)">
                                      <p:cBhvr>
                                        <p:cTn id="7" dur="500"/>
                                        <p:tgtEl>
                                          <p:spTgt spid="10">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blinds(horizontal)">
                                      <p:cBhvr>
                                        <p:cTn id="12" dur="500"/>
                                        <p:tgtEl>
                                          <p:spTgt spid="10">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0">
                                            <p:txEl>
                                              <p:pRg st="3" end="3"/>
                                            </p:txEl>
                                          </p:spTgt>
                                        </p:tgtEl>
                                        <p:attrNameLst>
                                          <p:attrName>style.visibility</p:attrName>
                                        </p:attrNameLst>
                                      </p:cBhvr>
                                      <p:to>
                                        <p:strVal val="visible"/>
                                      </p:to>
                                    </p:set>
                                    <p:animEffect transition="in" filter="blinds(horizontal)">
                                      <p:cBhvr>
                                        <p:cTn id="17"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0418"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7"/>
          <p:cNvSpPr txBox="1">
            <a:spLocks noChangeArrowheads="1"/>
          </p:cNvSpPr>
          <p:nvPr/>
        </p:nvSpPr>
        <p:spPr bwMode="auto">
          <a:xfrm>
            <a:off x="785813" y="1428750"/>
            <a:ext cx="7786687" cy="1857375"/>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Char char="Ø"/>
              <a:defRPr/>
            </a:pPr>
            <a:r>
              <a:rPr lang="zh-CN" altLang="zh-CN" sz="3200" b="1" dirty="0">
                <a:ea typeface="宋体" charset="-122"/>
              </a:rPr>
              <a:t>强制类型转换</a:t>
            </a:r>
            <a:endParaRPr lang="en-US" altLang="zh-CN" sz="3200" b="1" dirty="0">
              <a:ea typeface="宋体" charset="-122"/>
            </a:endParaRPr>
          </a:p>
          <a:p>
            <a:pPr marL="800100" lvl="1" indent="-342900">
              <a:lnSpc>
                <a:spcPct val="120000"/>
              </a:lnSpc>
              <a:spcBef>
                <a:spcPct val="20000"/>
              </a:spcBef>
              <a:buFont typeface="Wingdings" pitchFamily="2" charset="2"/>
              <a:buChar char="u"/>
              <a:defRPr/>
            </a:pPr>
            <a:r>
              <a:rPr lang="zh-CN" altLang="zh-CN" sz="2800" b="1" dirty="0">
                <a:ea typeface="宋体" charset="-122"/>
              </a:rPr>
              <a:t>在表达式中也可以利用</a:t>
            </a:r>
            <a:r>
              <a:rPr lang="en-US" altLang="zh-CN" sz="2800" b="1" dirty="0">
                <a:ea typeface="宋体" charset="-122"/>
              </a:rPr>
              <a:t>“</a:t>
            </a:r>
            <a:r>
              <a:rPr lang="zh-CN" altLang="zh-CN" sz="2800" b="1" dirty="0">
                <a:ea typeface="宋体" charset="-122"/>
              </a:rPr>
              <a:t>强制类型转换</a:t>
            </a:r>
            <a:r>
              <a:rPr lang="en-US" altLang="zh-CN" sz="2800" b="1" dirty="0">
                <a:ea typeface="宋体" charset="-122"/>
              </a:rPr>
              <a:t>”</a:t>
            </a:r>
            <a:r>
              <a:rPr lang="zh-CN" altLang="zh-CN" sz="2800" b="1" dirty="0">
                <a:ea typeface="宋体" charset="-122"/>
              </a:rPr>
              <a:t>运算符将数据转换成所需的类型</a:t>
            </a:r>
            <a:endParaRPr lang="zh-CN" altLang="zh-CN" sz="3200" b="1" dirty="0">
              <a:latin typeface="+mn-lt"/>
              <a:ea typeface="+mn-ea"/>
            </a:endParaRPr>
          </a:p>
        </p:txBody>
      </p:sp>
      <p:sp>
        <p:nvSpPr>
          <p:cNvPr id="139265" name="Rectangle 1"/>
          <p:cNvSpPr>
            <a:spLocks noChangeArrowheads="1"/>
          </p:cNvSpPr>
          <p:nvPr/>
        </p:nvSpPr>
        <p:spPr bwMode="auto">
          <a:xfrm>
            <a:off x="357188" y="3335338"/>
            <a:ext cx="8501062" cy="154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742950" indent="-285750" eaLnBrk="0" hangingPunct="0">
              <a:spcBef>
                <a:spcPct val="20000"/>
              </a:spcBef>
            </a:pPr>
            <a:r>
              <a:rPr lang="en-US" altLang="zh-CN" sz="2800" b="1">
                <a:latin typeface="Verdana" pitchFamily="34" charset="0"/>
              </a:rPr>
              <a:t>(double)a      </a:t>
            </a:r>
            <a:r>
              <a:rPr lang="zh-CN" altLang="en-US" sz="2800" b="1">
                <a:solidFill>
                  <a:srgbClr val="0000CC"/>
                </a:solidFill>
                <a:latin typeface="Verdana" pitchFamily="34" charset="0"/>
              </a:rPr>
              <a:t>（将ａ转换成</a:t>
            </a:r>
            <a:r>
              <a:rPr lang="en-US" altLang="zh-CN" sz="2800" b="1">
                <a:solidFill>
                  <a:srgbClr val="0000CC"/>
                </a:solidFill>
                <a:latin typeface="Verdana" pitchFamily="34" charset="0"/>
              </a:rPr>
              <a:t>double</a:t>
            </a:r>
            <a:r>
              <a:rPr lang="zh-CN" altLang="en-US" sz="2800" b="1">
                <a:solidFill>
                  <a:srgbClr val="0000CC"/>
                </a:solidFill>
                <a:latin typeface="Verdana" pitchFamily="34" charset="0"/>
              </a:rPr>
              <a:t>类型）</a:t>
            </a:r>
          </a:p>
          <a:p>
            <a:pPr marL="742950" indent="-285750" eaLnBrk="0" hangingPunct="0">
              <a:spcBef>
                <a:spcPct val="20000"/>
              </a:spcBef>
            </a:pPr>
            <a:r>
              <a:rPr lang="en-US" altLang="zh-CN" sz="2800" b="1">
                <a:latin typeface="Verdana" pitchFamily="34" charset="0"/>
              </a:rPr>
              <a:t>(int) (x+y)    </a:t>
            </a:r>
            <a:r>
              <a:rPr lang="zh-CN" altLang="en-US" sz="2800" b="1">
                <a:solidFill>
                  <a:srgbClr val="0000CC"/>
                </a:solidFill>
                <a:latin typeface="Verdana" pitchFamily="34" charset="0"/>
              </a:rPr>
              <a:t>（将</a:t>
            </a:r>
            <a:r>
              <a:rPr lang="en-US" altLang="zh-CN" sz="2800" b="1">
                <a:solidFill>
                  <a:srgbClr val="0000CC"/>
                </a:solidFill>
                <a:latin typeface="Verdana" pitchFamily="34" charset="0"/>
              </a:rPr>
              <a:t>x+y</a:t>
            </a:r>
            <a:r>
              <a:rPr lang="zh-CN" altLang="en-US" sz="2800" b="1">
                <a:solidFill>
                  <a:srgbClr val="0000CC"/>
                </a:solidFill>
                <a:latin typeface="Verdana" pitchFamily="34" charset="0"/>
              </a:rPr>
              <a:t>的值转换成</a:t>
            </a:r>
            <a:r>
              <a:rPr lang="en-US" altLang="zh-CN" sz="2800" b="1">
                <a:solidFill>
                  <a:srgbClr val="0000CC"/>
                </a:solidFill>
                <a:latin typeface="Verdana" pitchFamily="34" charset="0"/>
              </a:rPr>
              <a:t>int</a:t>
            </a:r>
            <a:r>
              <a:rPr lang="zh-CN" altLang="en-US" sz="2800" b="1">
                <a:solidFill>
                  <a:srgbClr val="0000CC"/>
                </a:solidFill>
                <a:latin typeface="Verdana" pitchFamily="34" charset="0"/>
              </a:rPr>
              <a:t>型） </a:t>
            </a:r>
          </a:p>
          <a:p>
            <a:pPr marL="742950" indent="-285750" eaLnBrk="0" hangingPunct="0">
              <a:spcBef>
                <a:spcPct val="20000"/>
              </a:spcBef>
            </a:pPr>
            <a:r>
              <a:rPr lang="en-US" altLang="zh-CN" sz="2800" b="1">
                <a:latin typeface="Verdana" pitchFamily="34" charset="0"/>
              </a:rPr>
              <a:t>(float)(5%3)</a:t>
            </a:r>
            <a:r>
              <a:rPr lang="zh-CN" altLang="en-US" sz="2800" b="1">
                <a:solidFill>
                  <a:srgbClr val="0000CC"/>
                </a:solidFill>
                <a:latin typeface="Verdana" pitchFamily="34" charset="0"/>
              </a:rPr>
              <a:t>（将</a:t>
            </a:r>
            <a:r>
              <a:rPr lang="en-US" altLang="zh-CN" sz="2800" b="1">
                <a:solidFill>
                  <a:srgbClr val="0000CC"/>
                </a:solidFill>
                <a:latin typeface="Verdana" pitchFamily="34" charset="0"/>
              </a:rPr>
              <a:t>5%3</a:t>
            </a:r>
            <a:r>
              <a:rPr lang="zh-CN" altLang="en-US" sz="2800" b="1">
                <a:solidFill>
                  <a:srgbClr val="0000CC"/>
                </a:solidFill>
                <a:latin typeface="Verdana" pitchFamily="34" charset="0"/>
              </a:rPr>
              <a:t>的值转换成</a:t>
            </a:r>
            <a:r>
              <a:rPr lang="en-US" altLang="zh-CN" sz="2800" b="1">
                <a:solidFill>
                  <a:srgbClr val="0000CC"/>
                </a:solidFill>
                <a:latin typeface="Verdana" pitchFamily="34" charset="0"/>
              </a:rPr>
              <a:t>float</a:t>
            </a:r>
            <a:r>
              <a:rPr lang="zh-CN" altLang="en-US" sz="2800" b="1">
                <a:solidFill>
                  <a:srgbClr val="0000CC"/>
                </a:solidFill>
                <a:latin typeface="Verdana" pitchFamily="34" charset="0"/>
              </a:rPr>
              <a:t>型）</a:t>
            </a:r>
            <a:endParaRPr lang="zh-CN" altLang="en-US"/>
          </a:p>
        </p:txBody>
      </p:sp>
      <p:sp>
        <p:nvSpPr>
          <p:cNvPr id="6" name="Rectangle 2"/>
          <p:cNvSpPr txBox="1">
            <a:spLocks noChangeArrowheads="1"/>
          </p:cNvSpPr>
          <p:nvPr/>
        </p:nvSpPr>
        <p:spPr bwMode="auto">
          <a:xfrm>
            <a:off x="792163" y="692150"/>
            <a:ext cx="88931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algn="l" eaLnBrk="1" hangingPunct="1">
              <a:defRPr/>
            </a:pPr>
            <a:r>
              <a:rPr kumimoji="0" lang="en-US" altLang="zh-CN" kern="0" smtClean="0">
                <a:solidFill>
                  <a:srgbClr val="800000"/>
                </a:solidFill>
                <a:ea typeface="黑体" pitchFamily="2" charset="-122"/>
              </a:rPr>
              <a:t>3.</a:t>
            </a:r>
            <a:r>
              <a:rPr kumimoji="0" lang="zh-CN" altLang="zh-CN" kern="0" smtClean="0">
                <a:solidFill>
                  <a:srgbClr val="800000"/>
                </a:solidFill>
                <a:ea typeface="黑体" pitchFamily="2" charset="-122"/>
              </a:rPr>
              <a:t>算术表达式</a:t>
            </a:r>
            <a:endParaRPr kumimoji="0" lang="zh-CN" altLang="en-US" kern="0" dirty="0" smtClean="0">
              <a:solidFill>
                <a:srgbClr val="800000"/>
              </a:solidFill>
              <a:ea typeface="黑体" pitchFamily="2" charset="-122"/>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linds(horizontal)">
                                      <p:cBhvr>
                                        <p:cTn id="12" dur="500"/>
                                        <p:tgtEl>
                                          <p:spTgt spid="1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9265"/>
                                        </p:tgtEl>
                                        <p:attrNameLst>
                                          <p:attrName>style.visibility</p:attrName>
                                        </p:attrNameLst>
                                      </p:cBhvr>
                                      <p:to>
                                        <p:strVal val="visible"/>
                                      </p:to>
                                    </p:set>
                                    <p:animEffect transition="in" filter="blinds(horizontal)">
                                      <p:cBhvr>
                                        <p:cTn id="17" dur="500"/>
                                        <p:tgtEl>
                                          <p:spTgt spid="139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P spid="139265" grpId="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42"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7"/>
          <p:cNvSpPr txBox="1">
            <a:spLocks noChangeArrowheads="1"/>
          </p:cNvSpPr>
          <p:nvPr/>
        </p:nvSpPr>
        <p:spPr bwMode="auto">
          <a:xfrm>
            <a:off x="785813" y="1428750"/>
            <a:ext cx="7786687" cy="1857375"/>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Char char="Ø"/>
              <a:defRPr/>
            </a:pPr>
            <a:r>
              <a:rPr lang="zh-CN" altLang="zh-CN" sz="3200" b="1" dirty="0">
                <a:ea typeface="宋体" charset="-122"/>
              </a:rPr>
              <a:t>强制类型转换</a:t>
            </a:r>
            <a:endParaRPr lang="en-US" altLang="zh-CN" sz="3200" b="1" dirty="0">
              <a:ea typeface="宋体" charset="-122"/>
            </a:endParaRPr>
          </a:p>
          <a:p>
            <a:pPr lvl="1">
              <a:lnSpc>
                <a:spcPct val="120000"/>
              </a:lnSpc>
              <a:buFont typeface="Wingdings" pitchFamily="2" charset="2"/>
              <a:buChar char="u"/>
              <a:defRPr/>
            </a:pPr>
            <a:r>
              <a:rPr lang="zh-CN" altLang="zh-CN" sz="3200" b="1" dirty="0">
                <a:ea typeface="宋体" charset="-122"/>
              </a:rPr>
              <a:t>强制类型转换的一般形式为</a:t>
            </a:r>
            <a:r>
              <a:rPr lang="zh-CN" altLang="en-US" sz="3200" b="1" dirty="0">
                <a:ea typeface="宋体" charset="-122"/>
              </a:rPr>
              <a:t>：</a:t>
            </a:r>
            <a:r>
              <a:rPr lang="zh-CN" altLang="zh-CN" sz="3200" b="1" dirty="0">
                <a:ea typeface="宋体" charset="-122"/>
              </a:rPr>
              <a:t></a:t>
            </a:r>
          </a:p>
          <a:p>
            <a:pPr lvl="1">
              <a:lnSpc>
                <a:spcPct val="120000"/>
              </a:lnSpc>
              <a:defRPr/>
            </a:pPr>
            <a:r>
              <a:rPr lang="en-US" altLang="zh-CN" sz="3200" b="1" dirty="0">
                <a:ea typeface="宋体" charset="-122"/>
              </a:rPr>
              <a:t>    </a:t>
            </a:r>
            <a:r>
              <a:rPr lang="zh-CN" altLang="zh-CN" sz="3200" b="1" dirty="0">
                <a:ea typeface="宋体" charset="-122"/>
              </a:rPr>
              <a:t>（类型名）（表达式）</a:t>
            </a:r>
            <a:endParaRPr lang="zh-CN" altLang="zh-CN" sz="3200" b="1" dirty="0">
              <a:latin typeface="+mn-lt"/>
              <a:ea typeface="+mn-ea"/>
            </a:endParaRPr>
          </a:p>
        </p:txBody>
      </p:sp>
      <p:sp>
        <p:nvSpPr>
          <p:cNvPr id="7" name="Rectangle 7"/>
          <p:cNvSpPr txBox="1">
            <a:spLocks noChangeArrowheads="1"/>
          </p:cNvSpPr>
          <p:nvPr/>
        </p:nvSpPr>
        <p:spPr bwMode="auto">
          <a:xfrm>
            <a:off x="928688" y="3286125"/>
            <a:ext cx="6215062" cy="3214688"/>
          </a:xfrm>
          <a:prstGeom prst="rect">
            <a:avLst/>
          </a:prstGeom>
          <a:noFill/>
          <a:ln w="9525">
            <a:noFill/>
            <a:miter lim="800000"/>
            <a:headEnd/>
            <a:tailEnd/>
          </a:ln>
        </p:spPr>
        <p:txBody>
          <a:bodyPr/>
          <a:lstStyle/>
          <a:p>
            <a:pPr>
              <a:defRPr/>
            </a:pPr>
            <a:r>
              <a:rPr lang="zh-CN" altLang="zh-CN" sz="3200" b="1" dirty="0">
                <a:ea typeface="宋体" charset="-122"/>
              </a:rPr>
              <a:t>例</a:t>
            </a:r>
            <a:r>
              <a:rPr lang="en-US" altLang="zh-CN" sz="3200" b="1" dirty="0">
                <a:ea typeface="宋体" charset="-122"/>
              </a:rPr>
              <a:t>2.8 </a:t>
            </a:r>
            <a:r>
              <a:rPr lang="zh-CN" altLang="zh-CN" sz="3200" b="1" dirty="0">
                <a:ea typeface="宋体" charset="-122"/>
              </a:rPr>
              <a:t>强制类型转换。</a:t>
            </a:r>
          </a:p>
          <a:p>
            <a:pPr>
              <a:defRPr/>
            </a:pPr>
            <a:r>
              <a:rPr lang="en-US" altLang="zh-CN" sz="2800" b="1" dirty="0">
                <a:latin typeface="+mn-lt"/>
                <a:ea typeface="+mn-ea"/>
              </a:rPr>
              <a:t>#include &lt;</a:t>
            </a:r>
            <a:r>
              <a:rPr lang="en-US" altLang="zh-CN" sz="2800" b="1" dirty="0" err="1">
                <a:latin typeface="+mn-lt"/>
                <a:ea typeface="+mn-ea"/>
              </a:rPr>
              <a:t>stdio.h</a:t>
            </a:r>
            <a:r>
              <a:rPr lang="en-US" altLang="zh-CN" sz="2800" b="1" dirty="0">
                <a:latin typeface="+mn-lt"/>
                <a:ea typeface="+mn-ea"/>
              </a:rPr>
              <a:t>&gt;</a:t>
            </a:r>
            <a:endParaRPr lang="zh-CN" altLang="zh-CN" sz="2800" b="1" dirty="0">
              <a:latin typeface="+mn-lt"/>
              <a:ea typeface="+mn-ea"/>
            </a:endParaRPr>
          </a:p>
          <a:p>
            <a:pPr>
              <a:defRPr/>
            </a:pPr>
            <a:r>
              <a:rPr lang="en-US" altLang="zh-CN" sz="2800" b="1" dirty="0">
                <a:latin typeface="+mn-lt"/>
                <a:ea typeface="+mn-ea"/>
              </a:rPr>
              <a:t>void main ( )</a:t>
            </a:r>
            <a:endParaRPr lang="zh-CN" altLang="zh-CN" sz="2800" b="1" dirty="0">
              <a:latin typeface="+mn-lt"/>
              <a:ea typeface="+mn-ea"/>
            </a:endParaRPr>
          </a:p>
          <a:p>
            <a:pPr>
              <a:defRPr/>
            </a:pPr>
            <a:r>
              <a:rPr lang="en-US" altLang="zh-CN" sz="2800" b="1" dirty="0">
                <a:latin typeface="+mn-lt"/>
                <a:ea typeface="+mn-ea"/>
              </a:rPr>
              <a:t>{ float f=3.6;   </a:t>
            </a:r>
            <a:r>
              <a:rPr lang="en-US" altLang="zh-CN" sz="2800" b="1" dirty="0" err="1">
                <a:latin typeface="+mn-lt"/>
                <a:ea typeface="+mn-ea"/>
              </a:rPr>
              <a:t>int</a:t>
            </a:r>
            <a:r>
              <a:rPr lang="en-US" altLang="zh-CN" sz="2800" b="1" dirty="0">
                <a:latin typeface="+mn-lt"/>
                <a:ea typeface="+mn-ea"/>
              </a:rPr>
              <a:t> </a:t>
            </a:r>
            <a:r>
              <a:rPr lang="en-US" altLang="zh-CN" sz="2800" b="1" dirty="0" err="1">
                <a:latin typeface="+mn-lt"/>
                <a:ea typeface="+mn-ea"/>
              </a:rPr>
              <a:t>i</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   </a:t>
            </a:r>
            <a:r>
              <a:rPr lang="en-US" altLang="zh-CN" sz="2800" b="1" dirty="0" err="1">
                <a:latin typeface="+mn-lt"/>
                <a:ea typeface="+mn-ea"/>
              </a:rPr>
              <a:t>i</a:t>
            </a:r>
            <a:r>
              <a:rPr lang="en-US" altLang="zh-CN" sz="2800" b="1" dirty="0">
                <a:latin typeface="+mn-lt"/>
                <a:ea typeface="+mn-ea"/>
              </a:rPr>
              <a:t>=(</a:t>
            </a:r>
            <a:r>
              <a:rPr lang="en-US" altLang="zh-CN" sz="2800" b="1" dirty="0" err="1">
                <a:latin typeface="+mn-lt"/>
                <a:ea typeface="+mn-ea"/>
              </a:rPr>
              <a:t>int</a:t>
            </a:r>
            <a:r>
              <a:rPr lang="en-US" altLang="zh-CN" sz="2800" b="1" dirty="0">
                <a:latin typeface="+mn-lt"/>
                <a:ea typeface="+mn-ea"/>
              </a:rPr>
              <a:t>)f;</a:t>
            </a:r>
            <a:endParaRPr lang="zh-CN" altLang="zh-CN" sz="2800" b="1" dirty="0">
              <a:latin typeface="+mn-lt"/>
              <a:ea typeface="+mn-ea"/>
            </a:endParaRPr>
          </a:p>
          <a:p>
            <a:pPr>
              <a:defRPr/>
            </a:pPr>
            <a:r>
              <a:rPr lang="en-US" altLang="zh-CN" sz="2800" b="1" dirty="0">
                <a:latin typeface="+mn-lt"/>
                <a:ea typeface="+mn-ea"/>
              </a:rPr>
              <a:t>   </a:t>
            </a:r>
            <a:r>
              <a:rPr lang="en-US" altLang="zh-CN" sz="2800" b="1" dirty="0" err="1">
                <a:latin typeface="+mn-lt"/>
                <a:ea typeface="+mn-ea"/>
              </a:rPr>
              <a:t>printf</a:t>
            </a:r>
            <a:r>
              <a:rPr lang="en-US" altLang="zh-CN" sz="2800" b="1" dirty="0">
                <a:latin typeface="+mn-lt"/>
                <a:ea typeface="+mn-ea"/>
              </a:rPr>
              <a:t>("f=%</a:t>
            </a:r>
            <a:r>
              <a:rPr lang="en-US" altLang="zh-CN" sz="2800" b="1" dirty="0" err="1">
                <a:latin typeface="+mn-lt"/>
                <a:ea typeface="+mn-ea"/>
              </a:rPr>
              <a:t>f,i</a:t>
            </a:r>
            <a:r>
              <a:rPr lang="en-US" altLang="zh-CN" sz="2800" b="1" dirty="0">
                <a:latin typeface="+mn-lt"/>
                <a:ea typeface="+mn-ea"/>
              </a:rPr>
              <a:t>=%d\</a:t>
            </a:r>
            <a:r>
              <a:rPr lang="en-US" altLang="zh-CN" sz="2800" b="1" dirty="0" err="1">
                <a:latin typeface="+mn-lt"/>
                <a:ea typeface="+mn-ea"/>
              </a:rPr>
              <a:t>n",f,i</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p:txBody>
      </p:sp>
      <p:sp>
        <p:nvSpPr>
          <p:cNvPr id="8" name="TextBox 7"/>
          <p:cNvSpPr txBox="1"/>
          <p:nvPr/>
        </p:nvSpPr>
        <p:spPr>
          <a:xfrm>
            <a:off x="5072063" y="3857625"/>
            <a:ext cx="3714750" cy="519113"/>
          </a:xfrm>
          <a:prstGeom prst="rect">
            <a:avLst/>
          </a:prstGeom>
          <a:noFill/>
        </p:spPr>
        <p:txBody>
          <a:bodyPr>
            <a:spAutoFit/>
          </a:bodyPr>
          <a:lstStyle/>
          <a:p>
            <a:pPr>
              <a:defRPr/>
            </a:pPr>
            <a:r>
              <a:rPr lang="en-US" altLang="zh-CN" sz="2800" b="1" dirty="0">
                <a:solidFill>
                  <a:srgbClr val="C00000"/>
                </a:solidFill>
                <a:latin typeface="+mn-lt"/>
                <a:ea typeface="+mn-ea"/>
              </a:rPr>
              <a:t>f</a:t>
            </a:r>
            <a:r>
              <a:rPr lang="zh-CN" altLang="zh-CN" sz="2800" b="1" dirty="0">
                <a:solidFill>
                  <a:srgbClr val="C00000"/>
                </a:solidFill>
                <a:latin typeface="+mn-lt"/>
                <a:ea typeface="+mn-ea"/>
              </a:rPr>
              <a:t>＝</a:t>
            </a:r>
            <a:r>
              <a:rPr lang="en-US" altLang="zh-CN" sz="2800" b="1" dirty="0">
                <a:solidFill>
                  <a:srgbClr val="C00000"/>
                </a:solidFill>
                <a:latin typeface="+mn-lt"/>
                <a:ea typeface="+mn-ea"/>
              </a:rPr>
              <a:t>3.600000,i=3</a:t>
            </a:r>
            <a:endParaRPr lang="zh-CN" altLang="en-US" sz="2800" b="1" dirty="0">
              <a:solidFill>
                <a:srgbClr val="C00000"/>
              </a:solidFill>
              <a:latin typeface="+mn-lt"/>
              <a:ea typeface="+mn-ea"/>
            </a:endParaRPr>
          </a:p>
        </p:txBody>
      </p:sp>
      <p:sp>
        <p:nvSpPr>
          <p:cNvPr id="9" name="TextBox 8"/>
          <p:cNvSpPr txBox="1"/>
          <p:nvPr/>
        </p:nvSpPr>
        <p:spPr>
          <a:xfrm>
            <a:off x="3214688" y="5072063"/>
            <a:ext cx="2357437" cy="519112"/>
          </a:xfrm>
          <a:prstGeom prst="rect">
            <a:avLst/>
          </a:prstGeom>
          <a:noFill/>
        </p:spPr>
        <p:txBody>
          <a:bodyPr>
            <a:spAutoFit/>
          </a:bodyPr>
          <a:lstStyle/>
          <a:p>
            <a:pPr>
              <a:defRPr/>
            </a:pPr>
            <a:r>
              <a:rPr lang="zh-CN" altLang="en-US" sz="2800" b="1" dirty="0">
                <a:solidFill>
                  <a:srgbClr val="0000CC"/>
                </a:solidFill>
                <a:latin typeface="+mn-lt"/>
                <a:ea typeface="+mn-ea"/>
              </a:rPr>
              <a:t>不改变</a:t>
            </a:r>
            <a:r>
              <a:rPr lang="en-US" altLang="zh-CN" sz="2800" b="1" dirty="0">
                <a:solidFill>
                  <a:srgbClr val="0000CC"/>
                </a:solidFill>
                <a:latin typeface="+mn-lt"/>
                <a:ea typeface="+mn-ea"/>
              </a:rPr>
              <a:t>f</a:t>
            </a:r>
            <a:r>
              <a:rPr lang="zh-CN" altLang="en-US" sz="2800" b="1" dirty="0">
                <a:solidFill>
                  <a:srgbClr val="0000CC"/>
                </a:solidFill>
                <a:latin typeface="+mn-lt"/>
                <a:ea typeface="+mn-ea"/>
              </a:rPr>
              <a:t>的值</a:t>
            </a:r>
          </a:p>
        </p:txBody>
      </p:sp>
      <p:sp>
        <p:nvSpPr>
          <p:cNvPr id="11" name="Rectangle 2"/>
          <p:cNvSpPr txBox="1">
            <a:spLocks noChangeArrowheads="1"/>
          </p:cNvSpPr>
          <p:nvPr/>
        </p:nvSpPr>
        <p:spPr bwMode="auto">
          <a:xfrm>
            <a:off x="792163" y="692150"/>
            <a:ext cx="88931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algn="l" eaLnBrk="1" hangingPunct="1">
              <a:defRPr/>
            </a:pPr>
            <a:r>
              <a:rPr kumimoji="0" lang="en-US" altLang="zh-CN" kern="0" smtClean="0">
                <a:solidFill>
                  <a:srgbClr val="800000"/>
                </a:solidFill>
                <a:ea typeface="黑体" pitchFamily="2" charset="-122"/>
              </a:rPr>
              <a:t>3.</a:t>
            </a:r>
            <a:r>
              <a:rPr kumimoji="0" lang="zh-CN" altLang="zh-CN" kern="0" smtClean="0">
                <a:solidFill>
                  <a:srgbClr val="800000"/>
                </a:solidFill>
                <a:ea typeface="黑体" pitchFamily="2" charset="-122"/>
              </a:rPr>
              <a:t>算术表达式</a:t>
            </a:r>
            <a:endParaRPr kumimoji="0" lang="zh-CN" altLang="en-US" kern="0" dirty="0" smtClean="0">
              <a:solidFill>
                <a:srgbClr val="800000"/>
              </a:solidFill>
              <a:ea typeface="黑体" pitchFamily="2" charset="-122"/>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blinds(horizontal)">
                                      <p:cBhvr>
                                        <p:cTn id="7" dur="500"/>
                                        <p:tgtEl>
                                          <p:spTgt spid="10">
                                            <p:txEl>
                                              <p:pRg st="1" end="1"/>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animEffect transition="in" filter="blinds(horizontal)">
                                      <p:cBhvr>
                                        <p:cTn id="11" dur="500"/>
                                        <p:tgtEl>
                                          <p:spTgt spid="10">
                                            <p:txEl>
                                              <p:pRg st="2" end="2"/>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blinds(horizontal)">
                                      <p:cBhvr>
                                        <p:cTn id="16" dur="500"/>
                                        <p:tgtEl>
                                          <p:spTgt spid="7">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blinds(horizontal)">
                                      <p:cBhvr>
                                        <p:cTn id="19" dur="500"/>
                                        <p:tgtEl>
                                          <p:spTgt spid="7">
                                            <p:txEl>
                                              <p:pRg st="1" end="1"/>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blinds(horizontal)">
                                      <p:cBhvr>
                                        <p:cTn id="22" dur="500"/>
                                        <p:tgtEl>
                                          <p:spTgt spid="7">
                                            <p:txEl>
                                              <p:pRg st="2" end="2"/>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Effect transition="in" filter="blinds(horizontal)">
                                      <p:cBhvr>
                                        <p:cTn id="25" dur="500"/>
                                        <p:tgtEl>
                                          <p:spTgt spid="7">
                                            <p:txEl>
                                              <p:pRg st="3" end="3"/>
                                            </p:txEl>
                                          </p:spTgt>
                                        </p:tgtEl>
                                      </p:cBhvr>
                                    </p:animEffect>
                                  </p:childTnLst>
                                </p:cTn>
                              </p:par>
                              <p:par>
                                <p:cTn id="26" presetID="3" presetClass="entr" presetSubtype="10" fill="hold" grpId="0" nodeType="withEffect">
                                  <p:stCondLst>
                                    <p:cond delay="0"/>
                                  </p:stCondLst>
                                  <p:iterate type="lt">
                                    <p:tmPct val="0"/>
                                  </p:iterate>
                                  <p:childTnLst>
                                    <p:set>
                                      <p:cBhvr>
                                        <p:cTn id="27" dur="1" fill="hold">
                                          <p:stCondLst>
                                            <p:cond delay="0"/>
                                          </p:stCondLst>
                                        </p:cTn>
                                        <p:tgtEl>
                                          <p:spTgt spid="7">
                                            <p:txEl>
                                              <p:pRg st="4" end="4"/>
                                            </p:txEl>
                                          </p:spTgt>
                                        </p:tgtEl>
                                        <p:attrNameLst>
                                          <p:attrName>style.visibility</p:attrName>
                                        </p:attrNameLst>
                                      </p:cBhvr>
                                      <p:to>
                                        <p:strVal val="visible"/>
                                      </p:to>
                                    </p:set>
                                    <p:animEffect transition="in" filter="blinds(horizontal)">
                                      <p:cBhvr>
                                        <p:cTn id="28" dur="500"/>
                                        <p:tgtEl>
                                          <p:spTgt spid="7">
                                            <p:txEl>
                                              <p:pRg st="4" end="4"/>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animEffect transition="in" filter="blinds(horizontal)">
                                      <p:cBhvr>
                                        <p:cTn id="31" dur="500"/>
                                        <p:tgtEl>
                                          <p:spTgt spid="7">
                                            <p:txEl>
                                              <p:pRg st="5" end="5"/>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7">
                                            <p:txEl>
                                              <p:pRg st="6" end="6"/>
                                            </p:txEl>
                                          </p:spTgt>
                                        </p:tgtEl>
                                        <p:attrNameLst>
                                          <p:attrName>style.visibility</p:attrName>
                                        </p:attrNameLst>
                                      </p:cBhvr>
                                      <p:to>
                                        <p:strVal val="visible"/>
                                      </p:to>
                                    </p:set>
                                    <p:animEffect transition="in" filter="blinds(horizontal)">
                                      <p:cBhvr>
                                        <p:cTn id="34" dur="500"/>
                                        <p:tgtEl>
                                          <p:spTgt spid="7">
                                            <p:txEl>
                                              <p:pRg st="6" end="6"/>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6" presetClass="emph" presetSubtype="0" fill="hold" nodeType="clickEffect">
                                  <p:stCondLst>
                                    <p:cond delay="0"/>
                                  </p:stCondLst>
                                  <p:iterate type="lt">
                                    <p:tmPct val="4000"/>
                                  </p:iterate>
                                  <p:childTnLst>
                                    <p:set>
                                      <p:cBhvr override="childStyle">
                                        <p:cTn id="38" dur="500" fill="hold"/>
                                        <p:tgtEl>
                                          <p:spTgt spid="7">
                                            <p:txEl>
                                              <p:pRg st="4" end="4"/>
                                            </p:txEl>
                                          </p:spTgt>
                                        </p:tgtEl>
                                        <p:attrNameLst>
                                          <p:attrName>style.color</p:attrName>
                                        </p:attrNameLst>
                                      </p:cBhvr>
                                      <p:to>
                                        <p:clrVal>
                                          <a:srgbClr val="0000CC"/>
                                        </p:clrVal>
                                      </p:to>
                                    </p:set>
                                    <p:set>
                                      <p:cBhvr>
                                        <p:cTn id="39" dur="500" fill="hold"/>
                                        <p:tgtEl>
                                          <p:spTgt spid="7">
                                            <p:txEl>
                                              <p:pRg st="4" end="4"/>
                                            </p:txEl>
                                          </p:spTgt>
                                        </p:tgtEl>
                                        <p:attrNameLst>
                                          <p:attrName>fillcolor</p:attrName>
                                        </p:attrNameLst>
                                      </p:cBhvr>
                                      <p:to>
                                        <p:clrVal>
                                          <a:srgbClr val="0000CC"/>
                                        </p:clrVal>
                                      </p:to>
                                    </p:set>
                                    <p:set>
                                      <p:cBhvr>
                                        <p:cTn id="40" dur="500" fill="hold"/>
                                        <p:tgtEl>
                                          <p:spTgt spid="7">
                                            <p:txEl>
                                              <p:pRg st="4" end="4"/>
                                            </p:txEl>
                                          </p:spTgt>
                                        </p:tgtEl>
                                        <p:attrNameLst>
                                          <p:attrName>fill.type</p:attrName>
                                        </p:attrNameLst>
                                      </p:cBhvr>
                                      <p:to>
                                        <p:strVal val="solid"/>
                                      </p:to>
                                    </p:set>
                                  </p:childTnLst>
                                </p:cTn>
                              </p:par>
                            </p:childTnLst>
                          </p:cTn>
                        </p:par>
                        <p:par>
                          <p:cTn id="41" fill="hold" nodeType="afterGroup">
                            <p:stCondLst>
                              <p:cond delay="660"/>
                            </p:stCondLst>
                            <p:childTnLst>
                              <p:par>
                                <p:cTn id="42" presetID="3" presetClass="entr" presetSubtype="10"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linds(horizontal)">
                                      <p:cBhvr>
                                        <p:cTn id="44" dur="500"/>
                                        <p:tgtEl>
                                          <p:spTgt spid="9"/>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blinds(horizontal)">
                                      <p:cBhvr>
                                        <p:cTn id="4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8" grpId="0"/>
      <p:bldP spid="9" grpId="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pic>
        <p:nvPicPr>
          <p:cNvPr id="62466"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59788" y="623728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7"/>
          <p:cNvSpPr txBox="1">
            <a:spLocks noChangeArrowheads="1"/>
          </p:cNvSpPr>
          <p:nvPr/>
        </p:nvSpPr>
        <p:spPr bwMode="auto">
          <a:xfrm>
            <a:off x="785813" y="1428750"/>
            <a:ext cx="7786687" cy="4286250"/>
          </a:xfrm>
          <a:prstGeom prst="rect">
            <a:avLst/>
          </a:prstGeom>
          <a:noFill/>
          <a:ln w="9525">
            <a:noFill/>
            <a:miter lim="800000"/>
            <a:headEnd/>
            <a:tailEnd/>
          </a:ln>
        </p:spPr>
        <p:txBody>
          <a:bodyPr/>
          <a:lstStyle/>
          <a:p>
            <a:pPr marL="342900" indent="-342900">
              <a:lnSpc>
                <a:spcPct val="120000"/>
              </a:lnSpc>
              <a:spcBef>
                <a:spcPct val="20000"/>
              </a:spcBef>
              <a:buFont typeface="Wingdings" pitchFamily="2" charset="2"/>
              <a:buChar char="Ø"/>
              <a:defRPr/>
            </a:pPr>
            <a:r>
              <a:rPr lang="zh-CN" altLang="zh-CN" sz="3200" b="1" dirty="0">
                <a:ea typeface="宋体" charset="-122"/>
              </a:rPr>
              <a:t>强制类型转换</a:t>
            </a:r>
            <a:endParaRPr lang="en-US" altLang="zh-CN" sz="3200" b="1" dirty="0">
              <a:ea typeface="宋体" charset="-122"/>
            </a:endParaRPr>
          </a:p>
          <a:p>
            <a:pPr lvl="1">
              <a:lnSpc>
                <a:spcPct val="120000"/>
              </a:lnSpc>
              <a:buFont typeface="Wingdings" pitchFamily="2" charset="2"/>
              <a:buChar char="u"/>
              <a:defRPr/>
            </a:pPr>
            <a:r>
              <a:rPr lang="zh-CN" altLang="zh-CN" sz="3200" b="1" dirty="0">
                <a:ea typeface="宋体" charset="-122"/>
              </a:rPr>
              <a:t>强制类型转换的一般形式为</a:t>
            </a:r>
            <a:r>
              <a:rPr lang="zh-CN" altLang="en-US" sz="3200" b="1" dirty="0">
                <a:ea typeface="宋体" charset="-122"/>
              </a:rPr>
              <a:t>：</a:t>
            </a:r>
            <a:r>
              <a:rPr lang="zh-CN" altLang="zh-CN" sz="3200" b="1" dirty="0">
                <a:ea typeface="宋体" charset="-122"/>
              </a:rPr>
              <a:t></a:t>
            </a:r>
          </a:p>
          <a:p>
            <a:pPr lvl="1">
              <a:lnSpc>
                <a:spcPct val="120000"/>
              </a:lnSpc>
              <a:defRPr/>
            </a:pPr>
            <a:r>
              <a:rPr lang="en-US" altLang="zh-CN" sz="3200" b="1" dirty="0">
                <a:ea typeface="宋体" charset="-122"/>
              </a:rPr>
              <a:t>    </a:t>
            </a:r>
            <a:r>
              <a:rPr lang="zh-CN" altLang="zh-CN" sz="3200" b="1" dirty="0">
                <a:ea typeface="宋体" charset="-122"/>
              </a:rPr>
              <a:t>（类型名）（表达式）</a:t>
            </a:r>
            <a:endParaRPr lang="en-US" altLang="zh-CN" sz="3200" b="1" dirty="0">
              <a:ea typeface="宋体" charset="-122"/>
            </a:endParaRPr>
          </a:p>
          <a:p>
            <a:pPr marL="342900" indent="-342900">
              <a:lnSpc>
                <a:spcPct val="120000"/>
              </a:lnSpc>
              <a:spcBef>
                <a:spcPct val="20000"/>
              </a:spcBef>
              <a:buFont typeface="Wingdings" pitchFamily="2" charset="2"/>
              <a:buChar char="Ø"/>
              <a:defRPr/>
            </a:pPr>
            <a:r>
              <a:rPr lang="zh-CN" altLang="zh-CN" sz="3200" b="1" dirty="0">
                <a:ea typeface="宋体" charset="-122"/>
              </a:rPr>
              <a:t>有两种类型转换</a:t>
            </a:r>
            <a:endParaRPr lang="en-US" altLang="zh-CN" sz="3200" b="1" dirty="0">
              <a:ea typeface="宋体" charset="-122"/>
            </a:endParaRPr>
          </a:p>
          <a:p>
            <a:pPr marL="800100" lvl="1" indent="-342900">
              <a:lnSpc>
                <a:spcPct val="120000"/>
              </a:lnSpc>
              <a:spcBef>
                <a:spcPct val="20000"/>
              </a:spcBef>
              <a:buFont typeface="Wingdings" pitchFamily="2" charset="2"/>
              <a:buChar char="u"/>
              <a:defRPr/>
            </a:pPr>
            <a:r>
              <a:rPr lang="zh-CN" altLang="zh-CN" sz="3200" b="1" dirty="0">
                <a:ea typeface="宋体" charset="-122"/>
              </a:rPr>
              <a:t>系统自动进行的类型转换</a:t>
            </a:r>
            <a:endParaRPr lang="en-US" altLang="zh-CN" sz="3200" b="1" dirty="0">
              <a:ea typeface="宋体" charset="-122"/>
            </a:endParaRPr>
          </a:p>
          <a:p>
            <a:pPr marL="800100" lvl="1" indent="-342900">
              <a:lnSpc>
                <a:spcPct val="120000"/>
              </a:lnSpc>
              <a:spcBef>
                <a:spcPct val="20000"/>
              </a:spcBef>
              <a:buFont typeface="Wingdings" pitchFamily="2" charset="2"/>
              <a:buChar char="u"/>
              <a:defRPr/>
            </a:pPr>
            <a:r>
              <a:rPr lang="zh-CN" altLang="zh-CN" sz="3200" b="1" dirty="0">
                <a:ea typeface="宋体" charset="-122"/>
              </a:rPr>
              <a:t>强制类型转换</a:t>
            </a:r>
          </a:p>
        </p:txBody>
      </p:sp>
      <p:sp>
        <p:nvSpPr>
          <p:cNvPr id="5" name="Rectangle 2"/>
          <p:cNvSpPr txBox="1">
            <a:spLocks noChangeArrowheads="1"/>
          </p:cNvSpPr>
          <p:nvPr/>
        </p:nvSpPr>
        <p:spPr bwMode="auto">
          <a:xfrm>
            <a:off x="792163" y="692150"/>
            <a:ext cx="88931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algn="l" eaLnBrk="1" hangingPunct="1">
              <a:defRPr/>
            </a:pPr>
            <a:r>
              <a:rPr kumimoji="0" lang="en-US" altLang="zh-CN" kern="0" smtClean="0">
                <a:solidFill>
                  <a:srgbClr val="800000"/>
                </a:solidFill>
                <a:ea typeface="黑体" pitchFamily="2" charset="-122"/>
              </a:rPr>
              <a:t>3.</a:t>
            </a:r>
            <a:r>
              <a:rPr kumimoji="0" lang="zh-CN" altLang="zh-CN" kern="0" smtClean="0">
                <a:solidFill>
                  <a:srgbClr val="800000"/>
                </a:solidFill>
                <a:ea typeface="黑体" pitchFamily="2" charset="-122"/>
              </a:rPr>
              <a:t>算术表达式</a:t>
            </a:r>
            <a:endParaRPr kumimoji="0" lang="zh-CN" altLang="en-US" kern="0" dirty="0" smtClean="0">
              <a:solidFill>
                <a:srgbClr val="800000"/>
              </a:solidFill>
              <a:ea typeface="黑体" pitchFamily="2" charset="-122"/>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10">
                                            <p:txEl>
                                              <p:pRg st="3" end="3"/>
                                            </p:txEl>
                                          </p:spTgt>
                                        </p:tgtEl>
                                        <p:attrNameLst>
                                          <p:attrName>style.visibility</p:attrName>
                                        </p:attrNameLst>
                                      </p:cBhvr>
                                      <p:to>
                                        <p:strVal val="visible"/>
                                      </p:to>
                                    </p:set>
                                    <p:animEffect transition="in" filter="blinds(horizontal)">
                                      <p:cBhvr>
                                        <p:cTn id="7" dur="500"/>
                                        <p:tgtEl>
                                          <p:spTgt spid="10">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xEl>
                                              <p:pRg st="4" end="4"/>
                                            </p:txEl>
                                          </p:spTgt>
                                        </p:tgtEl>
                                        <p:attrNameLst>
                                          <p:attrName>style.visibility</p:attrName>
                                        </p:attrNameLst>
                                      </p:cBhvr>
                                      <p:to>
                                        <p:strVal val="visible"/>
                                      </p:to>
                                    </p:set>
                                    <p:animEffect transition="in" filter="blinds(horizontal)">
                                      <p:cBhvr>
                                        <p:cTn id="12" dur="500"/>
                                        <p:tgtEl>
                                          <p:spTgt spid="10">
                                            <p:txEl>
                                              <p:pRg st="4" end="4"/>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animEffect transition="in" filter="blinds(horizontal)">
                                      <p:cBhvr>
                                        <p:cTn id="17" dur="5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304800"/>
            <a:ext cx="7772400" cy="762000"/>
          </a:xfrm>
        </p:spPr>
        <p:txBody>
          <a:bodyPr/>
          <a:lstStyle/>
          <a:p>
            <a:r>
              <a:rPr lang="en-US" altLang="zh-CN" sz="4800" dirty="0">
                <a:solidFill>
                  <a:srgbClr val="800000"/>
                </a:solidFill>
                <a:ea typeface="黑体" pitchFamily="2" charset="-122"/>
              </a:rPr>
              <a:t>2.1 C</a:t>
            </a:r>
            <a:r>
              <a:rPr lang="zh-CN" altLang="en-US" sz="4800" dirty="0">
                <a:solidFill>
                  <a:srgbClr val="800000"/>
                </a:solidFill>
                <a:ea typeface="黑体" pitchFamily="2" charset="-122"/>
              </a:rPr>
              <a:t>语言的数据类型</a:t>
            </a:r>
          </a:p>
        </p:txBody>
      </p:sp>
      <p:sp>
        <p:nvSpPr>
          <p:cNvPr id="8195" name="Rectangle 3"/>
          <p:cNvSpPr>
            <a:spLocks noGrp="1" noChangeArrowheads="1"/>
          </p:cNvSpPr>
          <p:nvPr>
            <p:ph type="body" idx="1"/>
          </p:nvPr>
        </p:nvSpPr>
        <p:spPr>
          <a:xfrm>
            <a:off x="-71438" y="763488"/>
            <a:ext cx="9525001" cy="5257800"/>
          </a:xfrm>
        </p:spPr>
        <p:txBody>
          <a:bodyPr/>
          <a:lstStyle/>
          <a:p>
            <a:pPr marL="1524000" indent="-1524000">
              <a:lnSpc>
                <a:spcPct val="90000"/>
              </a:lnSpc>
              <a:buFontTx/>
              <a:buNone/>
            </a:pPr>
            <a:endParaRPr lang="en-US" altLang="zh-CN" sz="3600" b="1" dirty="0" smtClean="0"/>
          </a:p>
          <a:p>
            <a:pPr marL="1524000" indent="-1524000">
              <a:lnSpc>
                <a:spcPct val="90000"/>
              </a:lnSpc>
              <a:buFontTx/>
              <a:buNone/>
            </a:pPr>
            <a:r>
              <a:rPr lang="en-US" altLang="zh-CN" sz="2400" b="1" dirty="0" smtClean="0"/>
              <a:t>                                            </a:t>
            </a:r>
            <a:r>
              <a:rPr lang="zh-CN" altLang="en-US" sz="2400" b="1" dirty="0" smtClean="0"/>
              <a:t>整型 </a:t>
            </a:r>
            <a:r>
              <a:rPr lang="en-US" altLang="zh-CN" sz="2400" b="1" dirty="0" smtClean="0"/>
              <a:t>(</a:t>
            </a:r>
            <a:r>
              <a:rPr lang="en-US" altLang="zh-CN" sz="2400" b="1" dirty="0" err="1" smtClean="0"/>
              <a:t>int</a:t>
            </a:r>
            <a:r>
              <a:rPr lang="en-US" altLang="zh-CN" sz="2400" b="1" dirty="0" smtClean="0"/>
              <a:t>) </a:t>
            </a:r>
          </a:p>
          <a:p>
            <a:pPr marL="1524000" indent="-1524000">
              <a:lnSpc>
                <a:spcPct val="90000"/>
              </a:lnSpc>
              <a:buFontTx/>
              <a:buNone/>
            </a:pPr>
            <a:r>
              <a:rPr lang="en-US" altLang="zh-CN" sz="2400" b="1" dirty="0" smtClean="0"/>
              <a:t>                                            </a:t>
            </a:r>
            <a:r>
              <a:rPr lang="zh-CN" altLang="en-US" sz="2400" b="1" dirty="0" smtClean="0"/>
              <a:t>字符型</a:t>
            </a:r>
            <a:r>
              <a:rPr lang="en-US" altLang="zh-CN" sz="2400" b="1" dirty="0" smtClean="0"/>
              <a:t>(char)           </a:t>
            </a:r>
            <a:r>
              <a:rPr lang="zh-CN" altLang="en-US" sz="2400" b="1" dirty="0" smtClean="0">
                <a:latin typeface="楷体_GB2312" pitchFamily="49" charset="-122"/>
              </a:rPr>
              <a:t>单精度型</a:t>
            </a:r>
            <a:r>
              <a:rPr lang="en-US" altLang="zh-CN" sz="2400" b="1" dirty="0" smtClean="0"/>
              <a:t>(float)                                     </a:t>
            </a:r>
            <a:endParaRPr lang="en-US" altLang="zh-CN" sz="3600" b="1" dirty="0" smtClean="0"/>
          </a:p>
          <a:p>
            <a:pPr marL="1524000" indent="-1524000">
              <a:lnSpc>
                <a:spcPct val="90000"/>
              </a:lnSpc>
              <a:buFontTx/>
              <a:buNone/>
            </a:pPr>
            <a:r>
              <a:rPr lang="en-US" altLang="zh-CN" sz="2400" b="1" dirty="0" smtClean="0"/>
              <a:t>                      </a:t>
            </a:r>
            <a:r>
              <a:rPr lang="zh-CN" altLang="en-US" sz="2400" b="1" dirty="0" smtClean="0">
                <a:solidFill>
                  <a:schemeClr val="accent2"/>
                </a:solidFill>
              </a:rPr>
              <a:t>基本类型</a:t>
            </a:r>
            <a:r>
              <a:rPr lang="zh-CN" altLang="en-US" sz="2400" b="1" dirty="0" smtClean="0"/>
              <a:t>       实型（浮点型）</a:t>
            </a:r>
            <a:r>
              <a:rPr lang="zh-CN" altLang="en-US" sz="3600" b="1" dirty="0" smtClean="0"/>
              <a:t> </a:t>
            </a:r>
          </a:p>
          <a:p>
            <a:pPr marL="1524000" indent="-1524000">
              <a:lnSpc>
                <a:spcPct val="90000"/>
              </a:lnSpc>
              <a:buFontTx/>
              <a:buNone/>
            </a:pPr>
            <a:r>
              <a:rPr lang="zh-CN" altLang="en-US" sz="2400" b="1" dirty="0" smtClean="0"/>
              <a:t>                                            枚举类型</a:t>
            </a:r>
            <a:r>
              <a:rPr lang="en-US" altLang="zh-CN" sz="2400" b="1" dirty="0" smtClean="0"/>
              <a:t>(</a:t>
            </a:r>
            <a:r>
              <a:rPr lang="en-US" altLang="zh-CN" sz="2400" b="1" dirty="0" err="1" smtClean="0"/>
              <a:t>enum</a:t>
            </a:r>
            <a:r>
              <a:rPr lang="en-US" altLang="zh-CN" sz="2400" b="1" dirty="0" smtClean="0"/>
              <a:t>)     </a:t>
            </a:r>
            <a:r>
              <a:rPr lang="zh-CN" altLang="en-US" sz="2400" b="1" dirty="0" smtClean="0"/>
              <a:t>双精度型</a:t>
            </a:r>
            <a:r>
              <a:rPr lang="en-US" altLang="zh-CN" sz="2400" b="1" dirty="0" smtClean="0"/>
              <a:t>(double)</a:t>
            </a:r>
            <a:endParaRPr lang="en-US" altLang="zh-CN" sz="3600" b="1" dirty="0" smtClean="0"/>
          </a:p>
          <a:p>
            <a:pPr marL="1524000" indent="-1524000">
              <a:lnSpc>
                <a:spcPct val="90000"/>
              </a:lnSpc>
              <a:buFontTx/>
              <a:buNone/>
            </a:pPr>
            <a:r>
              <a:rPr lang="en-US" altLang="zh-CN" sz="2800" b="1" dirty="0" smtClean="0"/>
              <a:t>                   </a:t>
            </a:r>
            <a:r>
              <a:rPr lang="zh-CN" altLang="en-US" sz="2400" b="1" dirty="0" smtClean="0">
                <a:solidFill>
                  <a:schemeClr val="accent2"/>
                </a:solidFill>
              </a:rPr>
              <a:t>指针类型</a:t>
            </a:r>
            <a:endParaRPr lang="zh-CN" altLang="en-US" sz="2800" b="1" dirty="0" smtClean="0">
              <a:solidFill>
                <a:schemeClr val="accent2"/>
              </a:solidFill>
            </a:endParaRPr>
          </a:p>
          <a:p>
            <a:pPr marL="1524000" indent="-1524000">
              <a:lnSpc>
                <a:spcPct val="70000"/>
              </a:lnSpc>
              <a:buFontTx/>
              <a:buNone/>
            </a:pPr>
            <a:r>
              <a:rPr lang="zh-CN" altLang="en-US" sz="2800" b="1" dirty="0" smtClean="0"/>
              <a:t>数据类型                    </a:t>
            </a:r>
            <a:r>
              <a:rPr lang="zh-CN" altLang="en-US" sz="2400" b="1" dirty="0" smtClean="0"/>
              <a:t>数组类型</a:t>
            </a:r>
            <a:endParaRPr lang="zh-CN" altLang="en-US" sz="2800" b="1" dirty="0" smtClean="0"/>
          </a:p>
          <a:p>
            <a:pPr marL="1524000" indent="-1524000">
              <a:lnSpc>
                <a:spcPct val="90000"/>
              </a:lnSpc>
              <a:buFontTx/>
              <a:buNone/>
            </a:pPr>
            <a:r>
              <a:rPr lang="zh-CN" altLang="en-US" sz="2800" b="1" dirty="0" smtClean="0"/>
              <a:t>                   </a:t>
            </a:r>
            <a:r>
              <a:rPr lang="zh-CN" altLang="en-US" sz="2400" b="1" dirty="0" smtClean="0">
                <a:solidFill>
                  <a:schemeClr val="accent2"/>
                </a:solidFill>
              </a:rPr>
              <a:t>构造类型</a:t>
            </a:r>
            <a:r>
              <a:rPr lang="zh-CN" altLang="en-US" sz="2400" b="1" dirty="0" smtClean="0"/>
              <a:t>    结构体类型</a:t>
            </a:r>
            <a:r>
              <a:rPr lang="en-US" altLang="zh-CN" sz="2400" b="1" dirty="0" smtClean="0"/>
              <a:t>(</a:t>
            </a:r>
            <a:r>
              <a:rPr lang="en-US" altLang="zh-CN" sz="2400" b="1" dirty="0" err="1" smtClean="0"/>
              <a:t>struct</a:t>
            </a:r>
            <a:r>
              <a:rPr lang="en-US" altLang="zh-CN" sz="2400" b="1" dirty="0" smtClean="0"/>
              <a:t>)</a:t>
            </a:r>
          </a:p>
          <a:p>
            <a:pPr marL="1524000" indent="-1524000">
              <a:lnSpc>
                <a:spcPct val="90000"/>
              </a:lnSpc>
              <a:buFontTx/>
              <a:buNone/>
            </a:pPr>
            <a:r>
              <a:rPr lang="en-US" altLang="zh-CN" sz="2400" b="1" dirty="0" smtClean="0"/>
              <a:t>                                         </a:t>
            </a:r>
            <a:r>
              <a:rPr lang="zh-CN" altLang="en-US" sz="2400" b="1" dirty="0" smtClean="0"/>
              <a:t>共用体类型</a:t>
            </a:r>
            <a:r>
              <a:rPr lang="en-US" altLang="zh-CN" sz="2400" b="1" dirty="0" smtClean="0"/>
              <a:t>(union)</a:t>
            </a:r>
            <a:endParaRPr lang="en-US" altLang="zh-CN" sz="2800" b="1" dirty="0" smtClean="0"/>
          </a:p>
          <a:p>
            <a:pPr marL="1524000" indent="-1524000">
              <a:lnSpc>
                <a:spcPct val="90000"/>
              </a:lnSpc>
              <a:buFontTx/>
              <a:buNone/>
            </a:pPr>
            <a:r>
              <a:rPr lang="en-US" altLang="zh-CN" sz="2800" b="1" dirty="0" smtClean="0"/>
              <a:t>                   </a:t>
            </a:r>
            <a:r>
              <a:rPr lang="zh-CN" altLang="en-US" sz="2400" b="1" dirty="0" smtClean="0">
                <a:solidFill>
                  <a:schemeClr val="accent2"/>
                </a:solidFill>
              </a:rPr>
              <a:t>空类型 </a:t>
            </a:r>
            <a:r>
              <a:rPr lang="zh-CN" altLang="en-US" sz="2400" b="1" dirty="0" smtClean="0"/>
              <a:t> </a:t>
            </a:r>
            <a:r>
              <a:rPr lang="en-US" altLang="zh-CN" sz="2400" b="1" dirty="0" smtClean="0"/>
              <a:t>(void)</a:t>
            </a:r>
          </a:p>
        </p:txBody>
      </p:sp>
      <p:sp>
        <p:nvSpPr>
          <p:cNvPr id="8196" name="AutoShape 10"/>
          <p:cNvSpPr>
            <a:spLocks/>
          </p:cNvSpPr>
          <p:nvPr/>
        </p:nvSpPr>
        <p:spPr bwMode="auto">
          <a:xfrm>
            <a:off x="1501775" y="2435126"/>
            <a:ext cx="261938" cy="3009900"/>
          </a:xfrm>
          <a:prstGeom prst="leftBrace">
            <a:avLst>
              <a:gd name="adj1" fmla="val 9442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8197" name="AutoShape 11"/>
          <p:cNvSpPr>
            <a:spLocks/>
          </p:cNvSpPr>
          <p:nvPr/>
        </p:nvSpPr>
        <p:spPr bwMode="auto">
          <a:xfrm>
            <a:off x="3276600" y="1555651"/>
            <a:ext cx="304800" cy="1600200"/>
          </a:xfrm>
          <a:prstGeom prst="leftBrace">
            <a:avLst>
              <a:gd name="adj1" fmla="val 4375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8198" name="AutoShape 12"/>
          <p:cNvSpPr>
            <a:spLocks/>
          </p:cNvSpPr>
          <p:nvPr/>
        </p:nvSpPr>
        <p:spPr bwMode="auto">
          <a:xfrm>
            <a:off x="6100763" y="1844576"/>
            <a:ext cx="228600" cy="1295400"/>
          </a:xfrm>
          <a:prstGeom prst="leftBrace">
            <a:avLst>
              <a:gd name="adj1" fmla="val 47222"/>
              <a:gd name="adj2" fmla="val 51102"/>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8199" name="AutoShape 13"/>
          <p:cNvSpPr>
            <a:spLocks/>
          </p:cNvSpPr>
          <p:nvPr/>
        </p:nvSpPr>
        <p:spPr bwMode="auto">
          <a:xfrm>
            <a:off x="3267075" y="3716238"/>
            <a:ext cx="152400" cy="914400"/>
          </a:xfrm>
          <a:prstGeom prst="leftBrace">
            <a:avLst>
              <a:gd name="adj1" fmla="val 5000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anim calcmode="lin" valueType="num">
                                      <p:cBhvr additive="base">
                                        <p:cTn id="7"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anim calcmode="lin" valueType="num">
                                      <p:cBhvr additive="base">
                                        <p:cTn id="11" dur="500" fill="hold"/>
                                        <p:tgtEl>
                                          <p:spTgt spid="819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195">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anim calcmode="lin" valueType="num">
                                      <p:cBhvr additive="base">
                                        <p:cTn id="15" dur="500" fill="hold"/>
                                        <p:tgtEl>
                                          <p:spTgt spid="8195">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195">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195">
                                            <p:txEl>
                                              <p:pRg st="4" end="4"/>
                                            </p:txEl>
                                          </p:spTgt>
                                        </p:tgtEl>
                                        <p:attrNameLst>
                                          <p:attrName>style.visibility</p:attrName>
                                        </p:attrNameLst>
                                      </p:cBhvr>
                                      <p:to>
                                        <p:strVal val="visible"/>
                                      </p:to>
                                    </p:set>
                                    <p:anim calcmode="lin" valueType="num">
                                      <p:cBhvr additive="base">
                                        <p:cTn id="19" dur="500" fill="hold"/>
                                        <p:tgtEl>
                                          <p:spTgt spid="819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195">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195">
                                            <p:txEl>
                                              <p:pRg st="5" end="5"/>
                                            </p:txEl>
                                          </p:spTgt>
                                        </p:tgtEl>
                                        <p:attrNameLst>
                                          <p:attrName>style.visibility</p:attrName>
                                        </p:attrNameLst>
                                      </p:cBhvr>
                                      <p:to>
                                        <p:strVal val="visible"/>
                                      </p:to>
                                    </p:set>
                                    <p:anim calcmode="lin" valueType="num">
                                      <p:cBhvr additive="base">
                                        <p:cTn id="23" dur="500" fill="hold"/>
                                        <p:tgtEl>
                                          <p:spTgt spid="8195">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195">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195">
                                            <p:txEl>
                                              <p:pRg st="6" end="6"/>
                                            </p:txEl>
                                          </p:spTgt>
                                        </p:tgtEl>
                                        <p:attrNameLst>
                                          <p:attrName>style.visibility</p:attrName>
                                        </p:attrNameLst>
                                      </p:cBhvr>
                                      <p:to>
                                        <p:strVal val="visible"/>
                                      </p:to>
                                    </p:set>
                                    <p:anim calcmode="lin" valueType="num">
                                      <p:cBhvr additive="base">
                                        <p:cTn id="27" dur="500" fill="hold"/>
                                        <p:tgtEl>
                                          <p:spTgt spid="8195">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195">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195">
                                            <p:txEl>
                                              <p:pRg st="7" end="7"/>
                                            </p:txEl>
                                          </p:spTgt>
                                        </p:tgtEl>
                                        <p:attrNameLst>
                                          <p:attrName>style.visibility</p:attrName>
                                        </p:attrNameLst>
                                      </p:cBhvr>
                                      <p:to>
                                        <p:strVal val="visible"/>
                                      </p:to>
                                    </p:set>
                                    <p:anim calcmode="lin" valueType="num">
                                      <p:cBhvr additive="base">
                                        <p:cTn id="31" dur="500" fill="hold"/>
                                        <p:tgtEl>
                                          <p:spTgt spid="8195">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195">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195">
                                            <p:txEl>
                                              <p:pRg st="8" end="8"/>
                                            </p:txEl>
                                          </p:spTgt>
                                        </p:tgtEl>
                                        <p:attrNameLst>
                                          <p:attrName>style.visibility</p:attrName>
                                        </p:attrNameLst>
                                      </p:cBhvr>
                                      <p:to>
                                        <p:strVal val="visible"/>
                                      </p:to>
                                    </p:set>
                                    <p:anim calcmode="lin" valueType="num">
                                      <p:cBhvr additive="base">
                                        <p:cTn id="35" dur="500" fill="hold"/>
                                        <p:tgtEl>
                                          <p:spTgt spid="8195">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195">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8195">
                                            <p:txEl>
                                              <p:pRg st="9" end="9"/>
                                            </p:txEl>
                                          </p:spTgt>
                                        </p:tgtEl>
                                        <p:attrNameLst>
                                          <p:attrName>style.visibility</p:attrName>
                                        </p:attrNameLst>
                                      </p:cBhvr>
                                      <p:to>
                                        <p:strVal val="visible"/>
                                      </p:to>
                                    </p:set>
                                    <p:anim calcmode="lin" valueType="num">
                                      <p:cBhvr additive="base">
                                        <p:cTn id="39" dur="500" fill="hold"/>
                                        <p:tgtEl>
                                          <p:spTgt spid="8195">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19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ChangeArrowheads="1"/>
          </p:cNvSpPr>
          <p:nvPr/>
        </p:nvSpPr>
        <p:spPr bwMode="auto">
          <a:xfrm>
            <a:off x="533400" y="115888"/>
            <a:ext cx="7999413"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en-US" altLang="zh-CN" sz="4400" b="1" dirty="0">
                <a:solidFill>
                  <a:srgbClr val="800000"/>
                </a:solidFill>
                <a:latin typeface="+mj-lt"/>
                <a:ea typeface="黑体" pitchFamily="2" charset="-122"/>
                <a:cs typeface="+mj-cs"/>
              </a:rPr>
              <a:t>2.6.3  </a:t>
            </a:r>
            <a:r>
              <a:rPr lang="zh-CN" altLang="en-US" sz="4400" b="1" dirty="0">
                <a:solidFill>
                  <a:srgbClr val="800000"/>
                </a:solidFill>
                <a:latin typeface="+mj-lt"/>
                <a:ea typeface="黑体" pitchFamily="2" charset="-122"/>
                <a:cs typeface="+mj-cs"/>
              </a:rPr>
              <a:t>赋值运算符和赋值表达式</a:t>
            </a:r>
          </a:p>
        </p:txBody>
      </p:sp>
      <p:sp>
        <p:nvSpPr>
          <p:cNvPr id="161795" name="Rectangle 3"/>
          <p:cNvSpPr>
            <a:spLocks noChangeArrowheads="1"/>
          </p:cNvSpPr>
          <p:nvPr/>
        </p:nvSpPr>
        <p:spPr bwMode="auto">
          <a:xfrm>
            <a:off x="285750" y="1123950"/>
            <a:ext cx="8858250" cy="584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0" hangingPunct="0">
              <a:spcBef>
                <a:spcPct val="20000"/>
              </a:spcBef>
              <a:buClr>
                <a:schemeClr val="folHlink"/>
              </a:buClr>
              <a:buFont typeface="Wingdings" pitchFamily="2" charset="2"/>
              <a:buNone/>
            </a:pPr>
            <a:r>
              <a:rPr kumimoji="0" lang="en-US" altLang="zh-CN" sz="2400" b="1" dirty="0">
                <a:solidFill>
                  <a:schemeClr val="accent2"/>
                </a:solidFill>
                <a:ea typeface="楷体_GB2312" pitchFamily="49" charset="-122"/>
              </a:rPr>
              <a:t>1. </a:t>
            </a:r>
            <a:r>
              <a:rPr kumimoji="0" lang="zh-CN" altLang="en-US" sz="2400" b="1" dirty="0">
                <a:solidFill>
                  <a:schemeClr val="accent2"/>
                </a:solidFill>
                <a:ea typeface="楷体_GB2312" pitchFamily="49" charset="-122"/>
              </a:rPr>
              <a:t>赋值运算符（</a:t>
            </a:r>
            <a:r>
              <a:rPr kumimoji="0" lang="en-US" altLang="zh-CN" sz="2400" b="1" dirty="0">
                <a:solidFill>
                  <a:schemeClr val="accent2"/>
                </a:solidFill>
                <a:ea typeface="楷体_GB2312" pitchFamily="49" charset="-122"/>
              </a:rPr>
              <a:t>=</a:t>
            </a:r>
            <a:r>
              <a:rPr kumimoji="0" lang="zh-CN" altLang="en-US" sz="2400" b="1" dirty="0">
                <a:solidFill>
                  <a:schemeClr val="accent2"/>
                </a:solidFill>
                <a:ea typeface="楷体_GB2312" pitchFamily="49" charset="-122"/>
              </a:rPr>
              <a:t>）</a:t>
            </a:r>
          </a:p>
          <a:p>
            <a:pPr marL="342900" indent="-342900" eaLnBrk="0" hangingPunct="0">
              <a:spcBef>
                <a:spcPct val="20000"/>
              </a:spcBef>
              <a:buClr>
                <a:schemeClr val="folHlink"/>
              </a:buClr>
              <a:buFont typeface="Wingdings" pitchFamily="2" charset="2"/>
              <a:buNone/>
            </a:pPr>
            <a:r>
              <a:rPr kumimoji="0" lang="zh-CN" altLang="en-US" sz="2400" b="1" dirty="0">
                <a:ea typeface="楷体_GB2312" pitchFamily="49" charset="-122"/>
              </a:rPr>
              <a:t>形式：变量名</a:t>
            </a:r>
            <a:r>
              <a:rPr kumimoji="0" lang="en-US" altLang="zh-CN" sz="2400" b="1" dirty="0">
                <a:ea typeface="楷体_GB2312" pitchFamily="49" charset="-122"/>
              </a:rPr>
              <a:t>=</a:t>
            </a:r>
            <a:r>
              <a:rPr kumimoji="0" lang="zh-CN" altLang="en-US" sz="2400" b="1" dirty="0">
                <a:ea typeface="楷体_GB2312" pitchFamily="49" charset="-122"/>
              </a:rPr>
              <a:t>常量或表达式</a:t>
            </a:r>
          </a:p>
          <a:p>
            <a:pPr marL="342900" indent="-342900" eaLnBrk="0" hangingPunct="0">
              <a:spcBef>
                <a:spcPct val="20000"/>
              </a:spcBef>
              <a:buClr>
                <a:schemeClr val="folHlink"/>
              </a:buClr>
              <a:buFont typeface="Wingdings" pitchFamily="2" charset="2"/>
              <a:buNone/>
            </a:pPr>
            <a:r>
              <a:rPr kumimoji="0" lang="zh-CN" altLang="en-US" sz="2400" b="1" dirty="0">
                <a:ea typeface="楷体_GB2312" pitchFamily="49" charset="-122"/>
              </a:rPr>
              <a:t>作用：将右边常量或表达式的值赋给左边的变量</a:t>
            </a:r>
          </a:p>
          <a:p>
            <a:pPr marL="342900" indent="-342900" eaLnBrk="0" hangingPunct="0">
              <a:spcBef>
                <a:spcPct val="20000"/>
              </a:spcBef>
              <a:buClr>
                <a:schemeClr val="folHlink"/>
              </a:buClr>
              <a:buFont typeface="Wingdings" pitchFamily="2" charset="2"/>
              <a:buNone/>
            </a:pPr>
            <a:r>
              <a:rPr kumimoji="0" lang="zh-CN" altLang="en-US" sz="2400" b="1" dirty="0">
                <a:ea typeface="楷体_GB2312" pitchFamily="49" charset="-122"/>
              </a:rPr>
              <a:t>例如：</a:t>
            </a:r>
            <a:r>
              <a:rPr kumimoji="0" lang="en-US" altLang="zh-CN" sz="2400" b="1" dirty="0">
                <a:ea typeface="楷体_GB2312" pitchFamily="49" charset="-122"/>
              </a:rPr>
              <a:t>a=3;   b=</a:t>
            </a:r>
            <a:r>
              <a:rPr kumimoji="0" lang="en-US" altLang="zh-CN" sz="2400" b="1" dirty="0" err="1">
                <a:ea typeface="楷体_GB2312" pitchFamily="49" charset="-122"/>
              </a:rPr>
              <a:t>c+d</a:t>
            </a:r>
            <a:r>
              <a:rPr kumimoji="0" lang="en-US" altLang="zh-CN" sz="2400" b="1" dirty="0">
                <a:ea typeface="楷体_GB2312" pitchFamily="49" charset="-122"/>
              </a:rPr>
              <a:t> ;</a:t>
            </a:r>
          </a:p>
          <a:p>
            <a:pPr marL="342900" indent="-342900" eaLnBrk="0" hangingPunct="0">
              <a:spcBef>
                <a:spcPct val="20000"/>
              </a:spcBef>
              <a:buClr>
                <a:schemeClr val="folHlink"/>
              </a:buClr>
              <a:buFont typeface="Wingdings" pitchFamily="2" charset="2"/>
              <a:buNone/>
            </a:pPr>
            <a:r>
              <a:rPr kumimoji="0" lang="zh-CN" altLang="en-US" sz="2400" b="1" dirty="0">
                <a:solidFill>
                  <a:schemeClr val="accent2"/>
                </a:solidFill>
                <a:ea typeface="楷体_GB2312" pitchFamily="49" charset="-122"/>
              </a:rPr>
              <a:t>当赋值运算符两边类型不一致时，要进行类型转换。规则是：</a:t>
            </a:r>
          </a:p>
          <a:p>
            <a:pPr marL="342900" indent="-342900" algn="just" eaLnBrk="0" hangingPunct="0">
              <a:spcBef>
                <a:spcPct val="20000"/>
              </a:spcBef>
              <a:buClr>
                <a:schemeClr val="folHlink"/>
              </a:buClr>
              <a:buFont typeface="Wingdings" pitchFamily="2" charset="2"/>
              <a:buNone/>
            </a:pPr>
            <a:r>
              <a:rPr kumimoji="0" lang="zh-CN" altLang="en-US" sz="2400" b="1" dirty="0">
                <a:ea typeface="楷体_GB2312" pitchFamily="49" charset="-122"/>
              </a:rPr>
              <a:t>⑴	实型数据赋给整型变量，舍去小数。</a:t>
            </a:r>
          </a:p>
          <a:p>
            <a:pPr marL="342900" indent="-342900" algn="just" eaLnBrk="0" hangingPunct="0">
              <a:spcBef>
                <a:spcPct val="20000"/>
              </a:spcBef>
              <a:buClr>
                <a:schemeClr val="folHlink"/>
              </a:buClr>
              <a:buFont typeface="Wingdings" pitchFamily="2" charset="2"/>
              <a:buNone/>
            </a:pPr>
            <a:r>
              <a:rPr kumimoji="0" lang="zh-CN" altLang="en-US" sz="2400" b="1" dirty="0">
                <a:ea typeface="楷体_GB2312" pitchFamily="49" charset="-122"/>
              </a:rPr>
              <a:t>⑵	整型变量赋给单、双精度变量，小数部分补零</a:t>
            </a:r>
            <a:r>
              <a:rPr kumimoji="0" lang="en-US" altLang="zh-CN" sz="2400" b="1" dirty="0">
                <a:ea typeface="楷体_GB2312" pitchFamily="49" charset="-122"/>
              </a:rPr>
              <a:t>,</a:t>
            </a:r>
            <a:r>
              <a:rPr kumimoji="0" lang="zh-CN" altLang="en-US" sz="2400" b="1" dirty="0">
                <a:ea typeface="楷体_GB2312" pitchFamily="49" charset="-122"/>
              </a:rPr>
              <a:t>以浮点数形式存储到变量中。</a:t>
            </a:r>
          </a:p>
          <a:p>
            <a:pPr marL="342900" indent="-342900" algn="just" eaLnBrk="0" hangingPunct="0">
              <a:spcBef>
                <a:spcPct val="20000"/>
              </a:spcBef>
              <a:buClr>
                <a:schemeClr val="folHlink"/>
              </a:buClr>
              <a:buFont typeface="Wingdings" pitchFamily="2" charset="2"/>
              <a:buNone/>
            </a:pPr>
            <a:r>
              <a:rPr kumimoji="0" lang="zh-CN" altLang="en-US" sz="2400" b="1" dirty="0">
                <a:ea typeface="楷体_GB2312" pitchFamily="49" charset="-122"/>
              </a:rPr>
              <a:t>⑶	字符型数据赋给整型数据，将字符的</a:t>
            </a:r>
            <a:r>
              <a:rPr kumimoji="0" lang="en-US" altLang="zh-CN" sz="2400" b="1" dirty="0">
                <a:ea typeface="楷体_GB2312" pitchFamily="49" charset="-122"/>
              </a:rPr>
              <a:t>ASCII</a:t>
            </a:r>
            <a:r>
              <a:rPr kumimoji="0" lang="zh-CN" altLang="en-US" sz="2400" b="1" dirty="0">
                <a:ea typeface="楷体_GB2312" pitchFamily="49" charset="-122"/>
              </a:rPr>
              <a:t>码赋给整型 变量。</a:t>
            </a:r>
          </a:p>
          <a:p>
            <a:pPr marL="342900" indent="-342900" algn="just" eaLnBrk="0" hangingPunct="0">
              <a:spcBef>
                <a:spcPct val="20000"/>
              </a:spcBef>
              <a:buClr>
                <a:schemeClr val="folHlink"/>
              </a:buClr>
              <a:buFont typeface="Wingdings" pitchFamily="2" charset="2"/>
              <a:buNone/>
            </a:pPr>
            <a:endParaRPr kumimoji="0" lang="zh-CN" altLang="en-US" sz="2400" b="1" dirty="0">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61795">
                                            <p:txEl>
                                              <p:pRg st="0" end="0"/>
                                            </p:txEl>
                                          </p:spTgt>
                                        </p:tgtEl>
                                        <p:attrNameLst>
                                          <p:attrName>style.visibility</p:attrName>
                                        </p:attrNameLst>
                                      </p:cBhvr>
                                      <p:to>
                                        <p:strVal val="visible"/>
                                      </p:to>
                                    </p:set>
                                    <p:anim calcmode="lin" valueType="num">
                                      <p:cBhvr additive="base">
                                        <p:cTn id="7" dur="500" fill="hold"/>
                                        <p:tgtEl>
                                          <p:spTgt spid="16179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1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1795">
                                            <p:txEl>
                                              <p:pRg st="1" end="1"/>
                                            </p:txEl>
                                          </p:spTgt>
                                        </p:tgtEl>
                                        <p:attrNameLst>
                                          <p:attrName>style.visibility</p:attrName>
                                        </p:attrNameLst>
                                      </p:cBhvr>
                                      <p:to>
                                        <p:strVal val="visible"/>
                                      </p:to>
                                    </p:set>
                                    <p:anim calcmode="lin" valueType="num">
                                      <p:cBhvr additive="base">
                                        <p:cTn id="13" dur="500" fill="hold"/>
                                        <p:tgtEl>
                                          <p:spTgt spid="16179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617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61795">
                                            <p:txEl>
                                              <p:pRg st="2" end="2"/>
                                            </p:txEl>
                                          </p:spTgt>
                                        </p:tgtEl>
                                        <p:attrNameLst>
                                          <p:attrName>style.visibility</p:attrName>
                                        </p:attrNameLst>
                                      </p:cBhvr>
                                      <p:to>
                                        <p:strVal val="visible"/>
                                      </p:to>
                                    </p:set>
                                    <p:anim calcmode="lin" valueType="num">
                                      <p:cBhvr additive="base">
                                        <p:cTn id="19" dur="500" fill="hold"/>
                                        <p:tgtEl>
                                          <p:spTgt spid="16179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61795">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61795">
                                            <p:txEl>
                                              <p:pRg st="3" end="3"/>
                                            </p:txEl>
                                          </p:spTgt>
                                        </p:tgtEl>
                                        <p:attrNameLst>
                                          <p:attrName>style.visibility</p:attrName>
                                        </p:attrNameLst>
                                      </p:cBhvr>
                                      <p:to>
                                        <p:strVal val="visible"/>
                                      </p:to>
                                    </p:set>
                                    <p:anim calcmode="lin" valueType="num">
                                      <p:cBhvr additive="base">
                                        <p:cTn id="23" dur="500" fill="hold"/>
                                        <p:tgtEl>
                                          <p:spTgt spid="161795">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1617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161795">
                                            <p:txEl>
                                              <p:pRg st="4" end="4"/>
                                            </p:txEl>
                                          </p:spTgt>
                                        </p:tgtEl>
                                        <p:attrNameLst>
                                          <p:attrName>style.visibility</p:attrName>
                                        </p:attrNameLst>
                                      </p:cBhvr>
                                      <p:to>
                                        <p:strVal val="visible"/>
                                      </p:to>
                                    </p:set>
                                    <p:anim calcmode="lin" valueType="num">
                                      <p:cBhvr additive="base">
                                        <p:cTn id="29" dur="500" fill="hold"/>
                                        <p:tgtEl>
                                          <p:spTgt spid="161795">
                                            <p:txEl>
                                              <p:pRg st="4" end="4"/>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16179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161795">
                                            <p:txEl>
                                              <p:pRg st="5" end="5"/>
                                            </p:txEl>
                                          </p:spTgt>
                                        </p:tgtEl>
                                        <p:attrNameLst>
                                          <p:attrName>style.visibility</p:attrName>
                                        </p:attrNameLst>
                                      </p:cBhvr>
                                      <p:to>
                                        <p:strVal val="visible"/>
                                      </p:to>
                                    </p:set>
                                    <p:anim calcmode="lin" valueType="num">
                                      <p:cBhvr additive="base">
                                        <p:cTn id="35" dur="500" fill="hold"/>
                                        <p:tgtEl>
                                          <p:spTgt spid="161795">
                                            <p:txEl>
                                              <p:pRg st="5" end="5"/>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16179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161795">
                                            <p:txEl>
                                              <p:pRg st="6" end="6"/>
                                            </p:txEl>
                                          </p:spTgt>
                                        </p:tgtEl>
                                        <p:attrNameLst>
                                          <p:attrName>style.visibility</p:attrName>
                                        </p:attrNameLst>
                                      </p:cBhvr>
                                      <p:to>
                                        <p:strVal val="visible"/>
                                      </p:to>
                                    </p:set>
                                    <p:anim calcmode="lin" valueType="num">
                                      <p:cBhvr additive="base">
                                        <p:cTn id="41" dur="500" fill="hold"/>
                                        <p:tgtEl>
                                          <p:spTgt spid="161795">
                                            <p:txEl>
                                              <p:pRg st="6" end="6"/>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6179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161795">
                                            <p:txEl>
                                              <p:pRg st="7" end="7"/>
                                            </p:txEl>
                                          </p:spTgt>
                                        </p:tgtEl>
                                        <p:attrNameLst>
                                          <p:attrName>style.visibility</p:attrName>
                                        </p:attrNameLst>
                                      </p:cBhvr>
                                      <p:to>
                                        <p:strVal val="visible"/>
                                      </p:to>
                                    </p:set>
                                    <p:anim calcmode="lin" valueType="num">
                                      <p:cBhvr additive="base">
                                        <p:cTn id="47" dur="500" fill="hold"/>
                                        <p:tgtEl>
                                          <p:spTgt spid="161795">
                                            <p:txEl>
                                              <p:pRg st="7" end="7"/>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16179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uiExpand="1" build="p"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ChangeArrowheads="1"/>
          </p:cNvSpPr>
          <p:nvPr/>
        </p:nvSpPr>
        <p:spPr bwMode="auto">
          <a:xfrm>
            <a:off x="533400" y="188913"/>
            <a:ext cx="8142288"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en-US" altLang="zh-CN" sz="4400" b="1" dirty="0">
                <a:solidFill>
                  <a:srgbClr val="800000"/>
                </a:solidFill>
                <a:latin typeface="+mj-lt"/>
                <a:ea typeface="黑体" pitchFamily="2" charset="-122"/>
                <a:cs typeface="+mj-cs"/>
              </a:rPr>
              <a:t>2.6.3  </a:t>
            </a:r>
            <a:r>
              <a:rPr lang="zh-CN" altLang="en-US" sz="4400" b="1" dirty="0">
                <a:solidFill>
                  <a:srgbClr val="800000"/>
                </a:solidFill>
                <a:latin typeface="+mj-lt"/>
                <a:ea typeface="黑体" pitchFamily="2" charset="-122"/>
                <a:cs typeface="+mj-cs"/>
              </a:rPr>
              <a:t>赋值运算符和赋值表达式</a:t>
            </a:r>
          </a:p>
        </p:txBody>
      </p:sp>
      <p:sp>
        <p:nvSpPr>
          <p:cNvPr id="161795" name="Rectangle 3"/>
          <p:cNvSpPr>
            <a:spLocks noChangeArrowheads="1"/>
          </p:cNvSpPr>
          <p:nvPr/>
        </p:nvSpPr>
        <p:spPr bwMode="auto">
          <a:xfrm>
            <a:off x="285750" y="1123950"/>
            <a:ext cx="8858250" cy="4825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0" hangingPunct="0">
              <a:spcBef>
                <a:spcPct val="20000"/>
              </a:spcBef>
              <a:buClr>
                <a:schemeClr val="folHlink"/>
              </a:buClr>
              <a:buFont typeface="Wingdings" pitchFamily="2" charset="2"/>
              <a:buNone/>
            </a:pPr>
            <a:r>
              <a:rPr kumimoji="0" lang="zh-CN" altLang="en-US" sz="2400" b="1" dirty="0">
                <a:solidFill>
                  <a:schemeClr val="accent2"/>
                </a:solidFill>
                <a:ea typeface="楷体_GB2312" pitchFamily="49" charset="-122"/>
              </a:rPr>
              <a:t>当赋值运算符两边类型不一致时，要进行类型转换。规则是：</a:t>
            </a:r>
          </a:p>
          <a:p>
            <a:pPr marL="342900" indent="-342900" algn="just" eaLnBrk="0" hangingPunct="0">
              <a:spcBef>
                <a:spcPct val="20000"/>
              </a:spcBef>
              <a:buClr>
                <a:schemeClr val="folHlink"/>
              </a:buClr>
              <a:buFont typeface="Wingdings" pitchFamily="2" charset="2"/>
              <a:buNone/>
            </a:pPr>
            <a:r>
              <a:rPr kumimoji="0" lang="zh-CN" altLang="en-US" sz="2400" b="1" dirty="0">
                <a:ea typeface="楷体_GB2312" pitchFamily="49" charset="-122"/>
              </a:rPr>
              <a:t>⑴	实型数据赋给整型变量，舍去小数。</a:t>
            </a:r>
          </a:p>
          <a:p>
            <a:pPr marL="342900" indent="-342900" algn="just" eaLnBrk="0" hangingPunct="0">
              <a:spcBef>
                <a:spcPct val="20000"/>
              </a:spcBef>
              <a:buClr>
                <a:schemeClr val="folHlink"/>
              </a:buClr>
              <a:buFont typeface="Wingdings" pitchFamily="2" charset="2"/>
              <a:buNone/>
            </a:pPr>
            <a:r>
              <a:rPr kumimoji="0" lang="zh-CN" altLang="en-US" sz="2400" b="1" dirty="0">
                <a:ea typeface="楷体_GB2312" pitchFamily="49" charset="-122"/>
              </a:rPr>
              <a:t>⑵	整型变量赋给单、双精度变量，小数部分补零</a:t>
            </a:r>
            <a:r>
              <a:rPr kumimoji="0" lang="en-US" altLang="zh-CN" sz="2400" b="1" dirty="0">
                <a:ea typeface="楷体_GB2312" pitchFamily="49" charset="-122"/>
              </a:rPr>
              <a:t>,</a:t>
            </a:r>
            <a:r>
              <a:rPr kumimoji="0" lang="zh-CN" altLang="en-US" sz="2400" b="1" dirty="0">
                <a:ea typeface="楷体_GB2312" pitchFamily="49" charset="-122"/>
              </a:rPr>
              <a:t>以浮点数形式存储到变量中。</a:t>
            </a:r>
          </a:p>
          <a:p>
            <a:pPr marL="342900" indent="-342900" algn="just" eaLnBrk="0" hangingPunct="0">
              <a:spcBef>
                <a:spcPct val="20000"/>
              </a:spcBef>
              <a:buClr>
                <a:schemeClr val="folHlink"/>
              </a:buClr>
              <a:buFont typeface="Wingdings" pitchFamily="2" charset="2"/>
              <a:buNone/>
            </a:pPr>
            <a:r>
              <a:rPr kumimoji="0" lang="zh-CN" altLang="en-US" sz="2400" b="1" dirty="0">
                <a:ea typeface="楷体_GB2312" pitchFamily="49" charset="-122"/>
              </a:rPr>
              <a:t>⑶	字符型数据赋给整型数据，将字符的</a:t>
            </a:r>
            <a:r>
              <a:rPr kumimoji="0" lang="en-US" altLang="zh-CN" sz="2400" b="1" dirty="0">
                <a:ea typeface="楷体_GB2312" pitchFamily="49" charset="-122"/>
              </a:rPr>
              <a:t>ASCII</a:t>
            </a:r>
            <a:r>
              <a:rPr kumimoji="0" lang="zh-CN" altLang="en-US" sz="2400" b="1" dirty="0">
                <a:ea typeface="楷体_GB2312" pitchFamily="49" charset="-122"/>
              </a:rPr>
              <a:t>码赋给整型变量。</a:t>
            </a:r>
          </a:p>
          <a:p>
            <a:pPr marL="342900" indent="-342900" algn="just" eaLnBrk="0" hangingPunct="0">
              <a:spcBef>
                <a:spcPct val="20000"/>
              </a:spcBef>
              <a:buClr>
                <a:schemeClr val="folHlink"/>
              </a:buClr>
              <a:buFont typeface="Wingdings" pitchFamily="2" charset="2"/>
              <a:buNone/>
            </a:pPr>
            <a:r>
              <a:rPr kumimoji="0" lang="zh-CN" altLang="en-US" sz="2400" b="1" dirty="0">
                <a:ea typeface="楷体_GB2312" pitchFamily="49" charset="-122"/>
              </a:rPr>
              <a:t>⑷	将一个</a:t>
            </a:r>
            <a:r>
              <a:rPr kumimoji="0" lang="en-US" altLang="zh-CN" sz="2400" b="1" dirty="0">
                <a:ea typeface="楷体_GB2312" pitchFamily="49" charset="-122"/>
              </a:rPr>
              <a:t>double</a:t>
            </a:r>
            <a:r>
              <a:rPr kumimoji="0" lang="zh-CN" altLang="en-US" sz="2400" b="1" dirty="0">
                <a:ea typeface="楷体_GB2312" pitchFamily="49" charset="-122"/>
              </a:rPr>
              <a:t>型数据赋给</a:t>
            </a:r>
            <a:r>
              <a:rPr kumimoji="0" lang="en-US" altLang="zh-CN" sz="2400" b="1" dirty="0">
                <a:ea typeface="楷体_GB2312" pitchFamily="49" charset="-122"/>
              </a:rPr>
              <a:t>float</a:t>
            </a:r>
            <a:r>
              <a:rPr kumimoji="0" lang="zh-CN" altLang="en-US" sz="2400" b="1" dirty="0">
                <a:ea typeface="楷体_GB2312" pitchFamily="49" charset="-122"/>
              </a:rPr>
              <a:t>变量时，先将双精度数转换为单精度，只取</a:t>
            </a:r>
            <a:r>
              <a:rPr kumimoji="0" lang="en-US" altLang="zh-CN" sz="2400" b="1" dirty="0">
                <a:ea typeface="楷体_GB2312" pitchFamily="49" charset="-122"/>
              </a:rPr>
              <a:t>7</a:t>
            </a:r>
            <a:r>
              <a:rPr kumimoji="0" lang="zh-CN" altLang="en-US" sz="2400" b="1" dirty="0">
                <a:ea typeface="楷体_GB2312" pitchFamily="49" charset="-122"/>
              </a:rPr>
              <a:t>位有效数字，存储到</a:t>
            </a:r>
            <a:r>
              <a:rPr kumimoji="0" lang="en-US" altLang="zh-CN" sz="2400" b="1" dirty="0">
                <a:ea typeface="楷体_GB2312" pitchFamily="49" charset="-122"/>
              </a:rPr>
              <a:t>float</a:t>
            </a:r>
            <a:r>
              <a:rPr kumimoji="0" lang="zh-CN" altLang="en-US" sz="2400" b="1" dirty="0">
                <a:ea typeface="楷体_GB2312" pitchFamily="49" charset="-122"/>
              </a:rPr>
              <a:t>的</a:t>
            </a:r>
            <a:r>
              <a:rPr kumimoji="0" lang="en-US" altLang="zh-CN" sz="2400" b="1" dirty="0">
                <a:ea typeface="楷体_GB2312" pitchFamily="49" charset="-122"/>
              </a:rPr>
              <a:t>4</a:t>
            </a:r>
            <a:r>
              <a:rPr kumimoji="0" lang="zh-CN" altLang="en-US" sz="2400" b="1" dirty="0">
                <a:ea typeface="楷体_GB2312" pitchFamily="49" charset="-122"/>
              </a:rPr>
              <a:t>个字节中。</a:t>
            </a:r>
            <a:endParaRPr kumimoji="0" lang="en-US" altLang="zh-CN" sz="2400" b="1" dirty="0">
              <a:ea typeface="楷体_GB2312" pitchFamily="49" charset="-122"/>
            </a:endParaRPr>
          </a:p>
          <a:p>
            <a:pPr marL="342900" indent="-342900" algn="just" eaLnBrk="0" hangingPunct="0">
              <a:spcBef>
                <a:spcPct val="20000"/>
              </a:spcBef>
              <a:buClr>
                <a:schemeClr val="folHlink"/>
              </a:buClr>
              <a:buFont typeface="Wingdings" pitchFamily="2" charset="2"/>
              <a:buNone/>
            </a:pPr>
            <a:r>
              <a:rPr kumimoji="0" lang="en-US" altLang="zh-CN" sz="2400" b="1" dirty="0">
                <a:ea typeface="楷体_GB2312" pitchFamily="49" charset="-122"/>
              </a:rPr>
              <a:t>	</a:t>
            </a:r>
            <a:r>
              <a:rPr kumimoji="0" lang="zh-CN" altLang="en-US" sz="2400" b="1" dirty="0">
                <a:solidFill>
                  <a:srgbClr val="FF0000"/>
                </a:solidFill>
                <a:ea typeface="楷体_GB2312" pitchFamily="49" charset="-122"/>
              </a:rPr>
              <a:t>注意双精度数值的大小不能超出</a:t>
            </a:r>
            <a:r>
              <a:rPr kumimoji="0" lang="en-US" altLang="zh-CN" sz="2400" b="1" dirty="0">
                <a:solidFill>
                  <a:srgbClr val="FF0000"/>
                </a:solidFill>
                <a:ea typeface="楷体_GB2312" pitchFamily="49" charset="-122"/>
              </a:rPr>
              <a:t>float</a:t>
            </a:r>
            <a:r>
              <a:rPr kumimoji="0" lang="zh-CN" altLang="en-US" sz="2400" b="1" dirty="0">
                <a:solidFill>
                  <a:srgbClr val="FF0000"/>
                </a:solidFill>
                <a:ea typeface="楷体_GB2312" pitchFamily="49" charset="-122"/>
              </a:rPr>
              <a:t>型变量的数值范围。</a:t>
            </a:r>
            <a:endParaRPr kumimoji="0" lang="en-US" altLang="zh-CN" sz="2400" b="1" dirty="0">
              <a:solidFill>
                <a:srgbClr val="FF0000"/>
              </a:solidFill>
              <a:ea typeface="楷体_GB2312" pitchFamily="49" charset="-122"/>
            </a:endParaRPr>
          </a:p>
          <a:p>
            <a:pPr marL="342900" indent="-342900" algn="just" eaLnBrk="0" hangingPunct="0">
              <a:spcBef>
                <a:spcPct val="20000"/>
              </a:spcBef>
              <a:buClr>
                <a:schemeClr val="folHlink"/>
              </a:buClr>
              <a:buFont typeface="Wingdings" pitchFamily="2" charset="2"/>
              <a:buNone/>
            </a:pPr>
            <a:r>
              <a:rPr kumimoji="0" lang="en-US" altLang="zh-CN" sz="2400" b="1" dirty="0">
                <a:ea typeface="楷体_GB2312" pitchFamily="49" charset="-122"/>
              </a:rPr>
              <a:t>(5)</a:t>
            </a:r>
            <a:r>
              <a:rPr kumimoji="0" lang="zh-CN" altLang="en-US" sz="2400" b="1" dirty="0">
                <a:ea typeface="楷体_GB2312" pitchFamily="49" charset="-122"/>
              </a:rPr>
              <a:t>将一个占字节多的整型数据赋给一个占字节少的整型变量或字符型变量时，只将低字节原封不动地送到被赋值的变量（即发生“截断”）。</a:t>
            </a:r>
          </a:p>
        </p:txBody>
      </p:sp>
      <p:sp>
        <p:nvSpPr>
          <p:cNvPr id="2" name="TextBox 1"/>
          <p:cNvSpPr txBox="1">
            <a:spLocks noChangeArrowheads="1"/>
          </p:cNvSpPr>
          <p:nvPr/>
        </p:nvSpPr>
        <p:spPr bwMode="auto">
          <a:xfrm>
            <a:off x="755650" y="2795588"/>
            <a:ext cx="8388350" cy="1554162"/>
          </a:xfrm>
          <a:prstGeom prst="rect">
            <a:avLst/>
          </a:prstGeom>
          <a:blipFill dpi="0" rotWithShape="1">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a:t>float f;</a:t>
            </a:r>
          </a:p>
          <a:p>
            <a:pPr eaLnBrk="1" hangingPunct="1"/>
            <a:r>
              <a:rPr lang="en-US" altLang="zh-CN" sz="3200"/>
              <a:t>double d=123.456789e100;</a:t>
            </a:r>
          </a:p>
          <a:p>
            <a:pPr eaLnBrk="1" hangingPunct="1"/>
            <a:r>
              <a:rPr lang="en-US" altLang="zh-CN" sz="3200"/>
              <a:t>f=d;      //</a:t>
            </a:r>
            <a:r>
              <a:rPr lang="zh-CN" altLang="en-US" sz="3200"/>
              <a:t>超过了</a:t>
            </a:r>
            <a:r>
              <a:rPr lang="en-US" altLang="zh-CN" sz="3200"/>
              <a:t>float</a:t>
            </a:r>
            <a:r>
              <a:rPr lang="zh-CN" altLang="en-US" sz="3200"/>
              <a:t>数据的最大范围，报错！</a:t>
            </a:r>
          </a:p>
        </p:txBody>
      </p:sp>
      <p:sp>
        <p:nvSpPr>
          <p:cNvPr id="5" name="TextBox 4"/>
          <p:cNvSpPr txBox="1">
            <a:spLocks noChangeArrowheads="1"/>
          </p:cNvSpPr>
          <p:nvPr/>
        </p:nvSpPr>
        <p:spPr bwMode="auto">
          <a:xfrm>
            <a:off x="0" y="2349500"/>
            <a:ext cx="9144000" cy="2041525"/>
          </a:xfrm>
          <a:prstGeom prst="rect">
            <a:avLst/>
          </a:prstGeom>
          <a:blipFill dpi="0" rotWithShape="1">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dirty="0" err="1"/>
              <a:t>int</a:t>
            </a:r>
            <a:r>
              <a:rPr lang="en-US" altLang="zh-CN" sz="3200" dirty="0"/>
              <a:t> i=289;</a:t>
            </a:r>
          </a:p>
          <a:p>
            <a:pPr eaLnBrk="1" hangingPunct="1"/>
            <a:r>
              <a:rPr lang="en-US" altLang="zh-CN" sz="3200" dirty="0"/>
              <a:t>char c;</a:t>
            </a:r>
          </a:p>
          <a:p>
            <a:pPr eaLnBrk="1" hangingPunct="1"/>
            <a:r>
              <a:rPr lang="en-US" altLang="zh-CN" sz="3200" dirty="0"/>
              <a:t>c=i;      //289</a:t>
            </a:r>
            <a:r>
              <a:rPr lang="zh-CN" altLang="en-US" sz="3200" dirty="0"/>
              <a:t>的二进制为：</a:t>
            </a:r>
            <a:r>
              <a:rPr lang="en-US" altLang="zh-CN" sz="3200" dirty="0"/>
              <a:t>00000001</a:t>
            </a:r>
            <a:r>
              <a:rPr lang="en-US" altLang="zh-CN" sz="3200" dirty="0">
                <a:solidFill>
                  <a:srgbClr val="FF0000"/>
                </a:solidFill>
              </a:rPr>
              <a:t>|</a:t>
            </a:r>
            <a:r>
              <a:rPr lang="en-US" altLang="zh-CN" sz="3200" dirty="0"/>
              <a:t>00100001</a:t>
            </a:r>
          </a:p>
          <a:p>
            <a:pPr eaLnBrk="1" hangingPunct="1"/>
            <a:r>
              <a:rPr lang="en-US" altLang="zh-CN" sz="3200" dirty="0" err="1"/>
              <a:t>printf</a:t>
            </a:r>
            <a:r>
              <a:rPr lang="en-US" altLang="zh-CN" sz="3200" dirty="0"/>
              <a:t>(“c=%d\</a:t>
            </a:r>
            <a:r>
              <a:rPr lang="en-US" altLang="zh-CN" sz="3200" dirty="0" err="1"/>
              <a:t>n”,c</a:t>
            </a:r>
            <a:r>
              <a:rPr lang="en-US" altLang="zh-CN" sz="3200" dirty="0"/>
              <a:t>);   //</a:t>
            </a:r>
            <a:r>
              <a:rPr lang="zh-CN" altLang="en-US" sz="3200" dirty="0"/>
              <a:t>显示</a:t>
            </a:r>
            <a:r>
              <a:rPr lang="en-US" altLang="zh-CN" sz="3200" dirty="0"/>
              <a:t>c=33</a:t>
            </a:r>
            <a:r>
              <a:rPr lang="zh-CN" altLang="en-US" sz="3200" dirty="0"/>
              <a:t>，</a:t>
            </a:r>
            <a:r>
              <a:rPr lang="en-US" altLang="zh-CN" sz="3200" dirty="0"/>
              <a:t>why</a:t>
            </a:r>
            <a:r>
              <a:rPr lang="zh-CN" altLang="en-US" sz="3200" dirty="0"/>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61795">
                                            <p:txEl>
                                              <p:pRg st="4" end="4"/>
                                            </p:txEl>
                                          </p:spTgt>
                                        </p:tgtEl>
                                        <p:attrNameLst>
                                          <p:attrName>style.visibility</p:attrName>
                                        </p:attrNameLst>
                                      </p:cBhvr>
                                      <p:to>
                                        <p:strVal val="visible"/>
                                      </p:to>
                                    </p:set>
                                    <p:anim calcmode="lin" valueType="num">
                                      <p:cBhvr additive="base">
                                        <p:cTn id="7" dur="500" fill="hold"/>
                                        <p:tgtEl>
                                          <p:spTgt spid="161795">
                                            <p:txEl>
                                              <p:pRg st="4" end="4"/>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179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1795">
                                            <p:txEl>
                                              <p:pRg st="5" end="5"/>
                                            </p:txEl>
                                          </p:spTgt>
                                        </p:tgtEl>
                                        <p:attrNameLst>
                                          <p:attrName>style.visibility</p:attrName>
                                        </p:attrNameLst>
                                      </p:cBhvr>
                                      <p:to>
                                        <p:strVal val="visible"/>
                                      </p:to>
                                    </p:set>
                                    <p:anim calcmode="lin" valueType="num">
                                      <p:cBhvr additive="base">
                                        <p:cTn id="13" dur="500" fill="hold"/>
                                        <p:tgtEl>
                                          <p:spTgt spid="161795">
                                            <p:txEl>
                                              <p:pRg st="5" end="5"/>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6179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inVertical)">
                                      <p:cBhvr>
                                        <p:cTn id="19" dur="500"/>
                                        <p:tgtEl>
                                          <p:spTgt spid="2"/>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xit" presetSubtype="4" fill="hold" grpId="1" nodeType="clickEffect">
                                  <p:stCondLst>
                                    <p:cond delay="0"/>
                                  </p:stCondLst>
                                  <p:childTnLst>
                                    <p:animEffect transition="out" filter="wipe(down)">
                                      <p:cBhvr>
                                        <p:cTn id="23" dur="500"/>
                                        <p:tgtEl>
                                          <p:spTgt spid="2"/>
                                        </p:tgtEl>
                                      </p:cBhvr>
                                    </p:animEffect>
                                    <p:set>
                                      <p:cBhvr>
                                        <p:cTn id="24" dur="1" fill="hold">
                                          <p:stCondLst>
                                            <p:cond delay="499"/>
                                          </p:stCondLst>
                                        </p:cTn>
                                        <p:tgtEl>
                                          <p:spTgt spid="2"/>
                                        </p:tgtEl>
                                        <p:attrNameLst>
                                          <p:attrName>style.visibility</p:attrName>
                                        </p:attrNameLst>
                                      </p:cBhvr>
                                      <p:to>
                                        <p:strVal val="hidden"/>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161795">
                                            <p:txEl>
                                              <p:pRg st="6" end="6"/>
                                            </p:txEl>
                                          </p:spTgt>
                                        </p:tgtEl>
                                        <p:attrNameLst>
                                          <p:attrName>style.visibility</p:attrName>
                                        </p:attrNameLst>
                                      </p:cBhvr>
                                      <p:to>
                                        <p:strVal val="visible"/>
                                      </p:to>
                                    </p:set>
                                    <p:anim calcmode="lin" valueType="num">
                                      <p:cBhvr additive="base">
                                        <p:cTn id="29" dur="500" fill="hold"/>
                                        <p:tgtEl>
                                          <p:spTgt spid="161795">
                                            <p:txEl>
                                              <p:pRg st="6" end="6"/>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16179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16" presetClass="exit" presetSubtype="21" fill="hold" grpId="1" nodeType="clickEffect">
                                  <p:stCondLst>
                                    <p:cond delay="0"/>
                                  </p:stCondLst>
                                  <p:childTnLst>
                                    <p:animEffect transition="out" filter="barn(inVertical)">
                                      <p:cBhvr>
                                        <p:cTn id="40" dur="500"/>
                                        <p:tgtEl>
                                          <p:spTgt spid="5"/>
                                        </p:tgtEl>
                                      </p:cBhvr>
                                    </p:animEffect>
                                    <p:set>
                                      <p:cBhvr>
                                        <p:cTn id="41"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build="p" autoUpdateAnimBg="0"/>
      <p:bldP spid="2" grpId="0" animBg="1"/>
      <p:bldP spid="2" grpId="1" animBg="1"/>
      <p:bldP spid="5" grpId="0" animBg="1"/>
      <p:bldP spid="5" grpId="1"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533400" y="188913"/>
            <a:ext cx="7999413"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defRPr/>
            </a:pPr>
            <a:r>
              <a:rPr lang="en-US" altLang="zh-CN" sz="4400" b="1" dirty="0">
                <a:solidFill>
                  <a:srgbClr val="800000"/>
                </a:solidFill>
                <a:latin typeface="+mj-lt"/>
                <a:ea typeface="黑体" pitchFamily="2" charset="-122"/>
                <a:cs typeface="+mj-cs"/>
              </a:rPr>
              <a:t>2.6.3  </a:t>
            </a:r>
            <a:r>
              <a:rPr lang="zh-CN" altLang="en-US" sz="4400" b="1" dirty="0">
                <a:solidFill>
                  <a:srgbClr val="800000"/>
                </a:solidFill>
                <a:latin typeface="+mj-lt"/>
                <a:ea typeface="黑体" pitchFamily="2" charset="-122"/>
                <a:cs typeface="+mj-cs"/>
              </a:rPr>
              <a:t>赋值运算符和赋值表达式</a:t>
            </a:r>
          </a:p>
        </p:txBody>
      </p:sp>
      <p:sp>
        <p:nvSpPr>
          <p:cNvPr id="65539" name="Rectangle 3"/>
          <p:cNvSpPr>
            <a:spLocks noChangeArrowheads="1"/>
          </p:cNvSpPr>
          <p:nvPr/>
        </p:nvSpPr>
        <p:spPr bwMode="auto">
          <a:xfrm>
            <a:off x="285750" y="1123950"/>
            <a:ext cx="8858250" cy="584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0" hangingPunct="0">
              <a:spcBef>
                <a:spcPct val="20000"/>
              </a:spcBef>
              <a:buClr>
                <a:schemeClr val="folHlink"/>
              </a:buClr>
              <a:buFont typeface="Wingdings" pitchFamily="2" charset="2"/>
              <a:buNone/>
            </a:pPr>
            <a:r>
              <a:rPr kumimoji="0" lang="en-US" altLang="zh-CN" sz="2800" b="1" dirty="0">
                <a:solidFill>
                  <a:schemeClr val="accent2"/>
                </a:solidFill>
                <a:ea typeface="楷体_GB2312" pitchFamily="49" charset="-122"/>
              </a:rPr>
              <a:t>2. </a:t>
            </a:r>
            <a:r>
              <a:rPr kumimoji="0" lang="zh-CN" altLang="en-US" sz="2800" b="1" dirty="0">
                <a:solidFill>
                  <a:schemeClr val="accent2"/>
                </a:solidFill>
                <a:ea typeface="楷体_GB2312" pitchFamily="49" charset="-122"/>
              </a:rPr>
              <a:t>复合赋值运算符</a:t>
            </a:r>
          </a:p>
          <a:p>
            <a:pPr marL="342900" indent="-342900" eaLnBrk="0" hangingPunct="0">
              <a:spcBef>
                <a:spcPct val="20000"/>
              </a:spcBef>
              <a:buClr>
                <a:schemeClr val="folHlink"/>
              </a:buClr>
              <a:buFont typeface="Wingdings" pitchFamily="2" charset="2"/>
              <a:buChar char="v"/>
            </a:pPr>
            <a:r>
              <a:rPr kumimoji="0" lang="zh-CN" altLang="en-US" sz="2800" b="1" dirty="0">
                <a:ea typeface="楷体_GB2312" pitchFamily="49" charset="-122"/>
              </a:rPr>
              <a:t>在赋值符“</a:t>
            </a:r>
            <a:r>
              <a:rPr kumimoji="0" lang="en-US" altLang="zh-CN" sz="2800" b="1" dirty="0">
                <a:ea typeface="楷体_GB2312" pitchFamily="49" charset="-122"/>
              </a:rPr>
              <a:t>=”</a:t>
            </a:r>
            <a:r>
              <a:rPr kumimoji="0" lang="zh-CN" altLang="en-US" sz="2800" b="1" dirty="0">
                <a:ea typeface="楷体_GB2312" pitchFamily="49" charset="-122"/>
              </a:rPr>
              <a:t>之</a:t>
            </a:r>
            <a:r>
              <a:rPr kumimoji="0" lang="zh-CN" altLang="en-US" sz="2800" b="1" dirty="0">
                <a:solidFill>
                  <a:srgbClr val="CC0000"/>
                </a:solidFill>
                <a:ea typeface="楷体_GB2312" pitchFamily="49" charset="-122"/>
              </a:rPr>
              <a:t>前</a:t>
            </a:r>
            <a:r>
              <a:rPr kumimoji="0" lang="zh-CN" altLang="en-US" sz="2800" b="1" dirty="0">
                <a:ea typeface="楷体_GB2312" pitchFamily="49" charset="-122"/>
              </a:rPr>
              <a:t>加上其它运算符</a:t>
            </a:r>
          </a:p>
          <a:p>
            <a:pPr marL="342900" indent="-342900" eaLnBrk="0" hangingPunct="0">
              <a:spcBef>
                <a:spcPct val="20000"/>
              </a:spcBef>
              <a:buClr>
                <a:schemeClr val="folHlink"/>
              </a:buClr>
              <a:buFont typeface="Wingdings" pitchFamily="2" charset="2"/>
              <a:buChar char="v"/>
            </a:pPr>
            <a:r>
              <a:rPr kumimoji="0" lang="zh-CN" altLang="en-US" sz="2800" b="1" dirty="0">
                <a:ea typeface="楷体_GB2312" pitchFamily="49" charset="-122"/>
              </a:rPr>
              <a:t>共有</a:t>
            </a:r>
            <a:r>
              <a:rPr kumimoji="0" lang="en-US" altLang="zh-CN" sz="2800" b="1" dirty="0">
                <a:ea typeface="楷体_GB2312" pitchFamily="49" charset="-122"/>
              </a:rPr>
              <a:t>10</a:t>
            </a:r>
            <a:r>
              <a:rPr kumimoji="0" lang="zh-CN" altLang="en-US" sz="2800" b="1" dirty="0">
                <a:ea typeface="楷体_GB2312" pitchFamily="49" charset="-122"/>
              </a:rPr>
              <a:t>种复合赋值运算符</a:t>
            </a:r>
          </a:p>
          <a:p>
            <a:pPr marL="342900" indent="-342900" eaLnBrk="0" hangingPunct="0">
              <a:spcBef>
                <a:spcPct val="20000"/>
              </a:spcBef>
              <a:buClr>
                <a:schemeClr val="folHlink"/>
              </a:buClr>
              <a:buFont typeface="Wingdings" pitchFamily="2" charset="2"/>
              <a:buNone/>
            </a:pPr>
            <a:r>
              <a:rPr kumimoji="0" lang="zh-CN" altLang="en-US" sz="2800" b="1" dirty="0">
                <a:ea typeface="楷体_GB2312" pitchFamily="49" charset="-122"/>
              </a:rPr>
              <a:t>    </a:t>
            </a:r>
            <a:r>
              <a:rPr kumimoji="0" lang="en-US" altLang="zh-CN" sz="2800" b="1" dirty="0">
                <a:solidFill>
                  <a:schemeClr val="accent2"/>
                </a:solidFill>
                <a:ea typeface="楷体_GB2312" pitchFamily="49" charset="-122"/>
              </a:rPr>
              <a:t>+= </a:t>
            </a:r>
            <a:r>
              <a:rPr kumimoji="0" lang="zh-CN" altLang="en-US" sz="2800" b="1" dirty="0" smtClean="0">
                <a:solidFill>
                  <a:schemeClr val="accent2"/>
                </a:solidFill>
                <a:ea typeface="楷体_GB2312" pitchFamily="49" charset="-122"/>
              </a:rPr>
              <a:t>，</a:t>
            </a:r>
            <a:r>
              <a:rPr kumimoji="0" lang="en-US" altLang="zh-CN" sz="2800" b="1" dirty="0">
                <a:solidFill>
                  <a:schemeClr val="accent2"/>
                </a:solidFill>
                <a:ea typeface="楷体_GB2312" pitchFamily="49" charset="-122"/>
              </a:rPr>
              <a:t>-</a:t>
            </a:r>
            <a:r>
              <a:rPr kumimoji="0" lang="en-US" altLang="zh-CN" sz="2800" b="1" dirty="0" smtClean="0">
                <a:solidFill>
                  <a:schemeClr val="accent2"/>
                </a:solidFill>
                <a:ea typeface="楷体_GB2312" pitchFamily="49" charset="-122"/>
              </a:rPr>
              <a:t>=</a:t>
            </a:r>
            <a:r>
              <a:rPr kumimoji="0" lang="zh-CN" altLang="en-US" sz="2800" b="1" dirty="0">
                <a:solidFill>
                  <a:schemeClr val="accent2"/>
                </a:solidFill>
                <a:ea typeface="楷体_GB2312" pitchFamily="49" charset="-122"/>
              </a:rPr>
              <a:t>，＊</a:t>
            </a:r>
            <a:r>
              <a:rPr kumimoji="0" lang="en-US" altLang="zh-CN" sz="2800" b="1" dirty="0">
                <a:solidFill>
                  <a:schemeClr val="accent2"/>
                </a:solidFill>
                <a:ea typeface="楷体_GB2312" pitchFamily="49" charset="-122"/>
              </a:rPr>
              <a:t>=</a:t>
            </a:r>
            <a:r>
              <a:rPr kumimoji="0" lang="zh-CN" altLang="en-US" sz="2800" b="1" dirty="0">
                <a:solidFill>
                  <a:schemeClr val="accent2"/>
                </a:solidFill>
                <a:ea typeface="楷体_GB2312" pitchFamily="49" charset="-122"/>
              </a:rPr>
              <a:t>，／</a:t>
            </a:r>
            <a:r>
              <a:rPr kumimoji="0" lang="en-US" altLang="zh-CN" sz="2800" b="1" dirty="0">
                <a:solidFill>
                  <a:schemeClr val="accent2"/>
                </a:solidFill>
                <a:ea typeface="楷体_GB2312" pitchFamily="49" charset="-122"/>
              </a:rPr>
              <a:t>=</a:t>
            </a:r>
            <a:r>
              <a:rPr kumimoji="0" lang="zh-CN" altLang="en-US" sz="2800" b="1" dirty="0">
                <a:solidFill>
                  <a:schemeClr val="accent2"/>
                </a:solidFill>
                <a:ea typeface="楷体_GB2312" pitchFamily="49" charset="-122"/>
              </a:rPr>
              <a:t>，％</a:t>
            </a:r>
            <a:r>
              <a:rPr kumimoji="0" lang="en-US" altLang="zh-CN" sz="2800" b="1" dirty="0">
                <a:solidFill>
                  <a:schemeClr val="accent2"/>
                </a:solidFill>
                <a:ea typeface="楷体_GB2312" pitchFamily="49" charset="-122"/>
              </a:rPr>
              <a:t>=</a:t>
            </a:r>
            <a:r>
              <a:rPr kumimoji="0" lang="zh-CN" altLang="en-US" sz="2800" b="1" dirty="0">
                <a:solidFill>
                  <a:schemeClr val="accent2"/>
                </a:solidFill>
                <a:ea typeface="楷体_GB2312" pitchFamily="49" charset="-122"/>
              </a:rPr>
              <a:t>，</a:t>
            </a:r>
          </a:p>
          <a:p>
            <a:pPr marL="342900" indent="-342900" eaLnBrk="0" hangingPunct="0">
              <a:spcBef>
                <a:spcPct val="20000"/>
              </a:spcBef>
              <a:buClr>
                <a:schemeClr val="folHlink"/>
              </a:buClr>
              <a:buFont typeface="Wingdings" pitchFamily="2" charset="2"/>
              <a:buNone/>
            </a:pPr>
            <a:r>
              <a:rPr kumimoji="0" lang="zh-CN" altLang="en-US" sz="2800" b="1" dirty="0">
                <a:solidFill>
                  <a:schemeClr val="accent2"/>
                </a:solidFill>
                <a:ea typeface="楷体_GB2312" pitchFamily="49" charset="-122"/>
              </a:rPr>
              <a:t> </a:t>
            </a:r>
            <a:r>
              <a:rPr kumimoji="0" lang="en-US" altLang="zh-CN" sz="2800" b="1" dirty="0">
                <a:solidFill>
                  <a:schemeClr val="accent2"/>
                </a:solidFill>
                <a:ea typeface="楷体_GB2312" pitchFamily="49" charset="-122"/>
              </a:rPr>
              <a:t>&lt;&lt;=</a:t>
            </a:r>
            <a:r>
              <a:rPr kumimoji="0" lang="zh-CN" altLang="en-US" sz="2800" b="1" dirty="0">
                <a:solidFill>
                  <a:schemeClr val="accent2"/>
                </a:solidFill>
                <a:ea typeface="楷体_GB2312" pitchFamily="49" charset="-122"/>
              </a:rPr>
              <a:t>，</a:t>
            </a:r>
            <a:r>
              <a:rPr kumimoji="0" lang="en-US" altLang="zh-CN" sz="2800" b="1" dirty="0">
                <a:solidFill>
                  <a:schemeClr val="accent2"/>
                </a:solidFill>
                <a:ea typeface="楷体_GB2312" pitchFamily="49" charset="-122"/>
              </a:rPr>
              <a:t>&gt;&gt;=</a:t>
            </a:r>
            <a:r>
              <a:rPr kumimoji="0" lang="zh-CN" altLang="en-US" sz="2800" b="1" dirty="0">
                <a:solidFill>
                  <a:schemeClr val="accent2"/>
                </a:solidFill>
                <a:ea typeface="楷体_GB2312" pitchFamily="49" charset="-122"/>
              </a:rPr>
              <a:t>，</a:t>
            </a:r>
            <a:r>
              <a:rPr kumimoji="0" lang="en-US" altLang="zh-CN" sz="2800" b="1" dirty="0">
                <a:solidFill>
                  <a:schemeClr val="accent2"/>
                </a:solidFill>
                <a:ea typeface="楷体_GB2312" pitchFamily="49" charset="-122"/>
              </a:rPr>
              <a:t>&amp;=</a:t>
            </a:r>
            <a:r>
              <a:rPr kumimoji="0" lang="zh-CN" altLang="en-US" sz="2800" b="1" dirty="0">
                <a:solidFill>
                  <a:schemeClr val="accent2"/>
                </a:solidFill>
                <a:ea typeface="楷体_GB2312" pitchFamily="49" charset="-122"/>
              </a:rPr>
              <a:t>，</a:t>
            </a:r>
            <a:r>
              <a:rPr kumimoji="0" lang="en-US" altLang="zh-CN" sz="2800" b="1" dirty="0">
                <a:solidFill>
                  <a:schemeClr val="accent2"/>
                </a:solidFill>
                <a:ea typeface="楷体_GB2312" pitchFamily="49" charset="-122"/>
              </a:rPr>
              <a:t>^ =</a:t>
            </a:r>
            <a:r>
              <a:rPr kumimoji="0" lang="zh-CN" altLang="en-US" sz="2800" b="1" dirty="0">
                <a:solidFill>
                  <a:schemeClr val="accent2"/>
                </a:solidFill>
                <a:ea typeface="楷体_GB2312" pitchFamily="49" charset="-122"/>
              </a:rPr>
              <a:t>， </a:t>
            </a:r>
            <a:r>
              <a:rPr kumimoji="0" lang="en-US" altLang="zh-CN" sz="2800" b="1" dirty="0">
                <a:solidFill>
                  <a:schemeClr val="accent2"/>
                </a:solidFill>
                <a:ea typeface="楷体_GB2312" pitchFamily="49" charset="-122"/>
              </a:rPr>
              <a:t>|=</a:t>
            </a:r>
          </a:p>
          <a:p>
            <a:pPr marL="342900" indent="-342900" eaLnBrk="0" hangingPunct="0">
              <a:spcBef>
                <a:spcPct val="20000"/>
              </a:spcBef>
              <a:buClr>
                <a:schemeClr val="folHlink"/>
              </a:buClr>
              <a:buFont typeface="Wingdings" pitchFamily="2" charset="2"/>
              <a:buNone/>
            </a:pPr>
            <a:r>
              <a:rPr kumimoji="0" lang="zh-CN" altLang="en-US" sz="2800" b="1" dirty="0">
                <a:ea typeface="楷体_GB2312" pitchFamily="49" charset="-122"/>
              </a:rPr>
              <a:t>例如</a:t>
            </a:r>
            <a:r>
              <a:rPr kumimoji="0" lang="zh-CN" altLang="en-US" sz="3200" b="1" dirty="0">
                <a:ea typeface="楷体_GB2312" pitchFamily="49" charset="-122"/>
              </a:rPr>
              <a:t>：     </a:t>
            </a:r>
            <a:r>
              <a:rPr kumimoji="0" lang="en-US" altLang="zh-CN" sz="3200" b="1" dirty="0">
                <a:ea typeface="楷体_GB2312" pitchFamily="49" charset="-122"/>
              </a:rPr>
              <a:t>a+=6          a%=3         x*=y+3</a:t>
            </a:r>
          </a:p>
          <a:p>
            <a:pPr marL="342900" indent="-342900" eaLnBrk="0" hangingPunct="0">
              <a:spcBef>
                <a:spcPct val="20000"/>
              </a:spcBef>
              <a:buClr>
                <a:schemeClr val="folHlink"/>
              </a:buClr>
              <a:buFont typeface="Wingdings" pitchFamily="2" charset="2"/>
              <a:buNone/>
            </a:pPr>
            <a:r>
              <a:rPr kumimoji="0" lang="zh-CN" altLang="en-US" sz="3200" b="1" dirty="0">
                <a:ea typeface="楷体_GB2312" pitchFamily="49" charset="-122"/>
              </a:rPr>
              <a:t>相当于：</a:t>
            </a:r>
            <a:r>
              <a:rPr kumimoji="0" lang="en-US" altLang="zh-CN" sz="3200" b="1" dirty="0">
                <a:ea typeface="楷体_GB2312" pitchFamily="49" charset="-122"/>
              </a:rPr>
              <a:t>a=a+6         a=a % 3     x=x*(y+3)</a:t>
            </a:r>
          </a:p>
          <a:p>
            <a:pPr marL="342900" indent="-342900" eaLnBrk="0" hangingPunct="0">
              <a:spcBef>
                <a:spcPct val="20000"/>
              </a:spcBef>
              <a:buClr>
                <a:schemeClr val="folHlink"/>
              </a:buClr>
              <a:buFont typeface="Wingdings" pitchFamily="2" charset="2"/>
              <a:buNone/>
            </a:pPr>
            <a:r>
              <a:rPr kumimoji="0" lang="en-US" altLang="zh-CN" sz="3200" b="1" dirty="0">
                <a:ea typeface="楷体_GB2312" pitchFamily="49" charset="-122"/>
              </a:rPr>
              <a:t>                                          </a:t>
            </a:r>
            <a:r>
              <a:rPr kumimoji="0" lang="zh-CN" altLang="en-US" sz="3200" b="1" dirty="0">
                <a:ea typeface="楷体_GB2312" pitchFamily="49" charset="-122"/>
              </a:rPr>
              <a:t>而不是 </a:t>
            </a:r>
            <a:r>
              <a:rPr kumimoji="0" lang="en-US" altLang="zh-CN" sz="3200" b="1" dirty="0">
                <a:ea typeface="楷体_GB2312" pitchFamily="49" charset="-122"/>
              </a:rPr>
              <a:t>x=x*y+3</a:t>
            </a:r>
            <a:endParaRPr kumimoji="0" lang="en-US" altLang="zh-CN" sz="2800" b="1" dirty="0">
              <a:solidFill>
                <a:schemeClr val="accent2"/>
              </a:solidFill>
              <a:ea typeface="楷体_GB2312" pitchFamily="49" charset="-122"/>
            </a:endParaRPr>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468313" y="-15875"/>
            <a:ext cx="828675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defRPr/>
            </a:pPr>
            <a:r>
              <a:rPr lang="en-US" altLang="zh-CN" sz="4400" b="1" dirty="0">
                <a:solidFill>
                  <a:srgbClr val="800000"/>
                </a:solidFill>
                <a:latin typeface="+mj-lt"/>
                <a:ea typeface="黑体" pitchFamily="2" charset="-122"/>
                <a:cs typeface="+mj-cs"/>
              </a:rPr>
              <a:t>2.6.3  </a:t>
            </a:r>
            <a:r>
              <a:rPr lang="zh-CN" altLang="en-US" sz="4400" b="1" dirty="0">
                <a:solidFill>
                  <a:srgbClr val="800000"/>
                </a:solidFill>
                <a:latin typeface="+mj-lt"/>
                <a:ea typeface="黑体" pitchFamily="2" charset="-122"/>
                <a:cs typeface="+mj-cs"/>
              </a:rPr>
              <a:t>赋值运算符和赋值表达式</a:t>
            </a:r>
          </a:p>
        </p:txBody>
      </p:sp>
      <p:sp>
        <p:nvSpPr>
          <p:cNvPr id="159747" name="Rectangle 3"/>
          <p:cNvSpPr>
            <a:spLocks noChangeArrowheads="1"/>
          </p:cNvSpPr>
          <p:nvPr/>
        </p:nvSpPr>
        <p:spPr bwMode="auto">
          <a:xfrm>
            <a:off x="285750" y="820738"/>
            <a:ext cx="8858250" cy="584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0" hangingPunct="0">
              <a:spcBef>
                <a:spcPct val="20000"/>
              </a:spcBef>
              <a:buClr>
                <a:schemeClr val="folHlink"/>
              </a:buClr>
              <a:buFont typeface="Wingdings" pitchFamily="2" charset="2"/>
              <a:buNone/>
              <a:defRPr/>
            </a:pPr>
            <a:r>
              <a:rPr kumimoji="0" lang="en-US" altLang="zh-CN" sz="2800" b="1" dirty="0">
                <a:solidFill>
                  <a:schemeClr val="accent2"/>
                </a:solidFill>
                <a:ea typeface="楷体_GB2312" pitchFamily="49" charset="-122"/>
              </a:rPr>
              <a:t>3. </a:t>
            </a:r>
            <a:r>
              <a:rPr kumimoji="0" lang="zh-CN" altLang="en-US" sz="2800" b="1" dirty="0">
                <a:solidFill>
                  <a:schemeClr val="accent2"/>
                </a:solidFill>
                <a:ea typeface="楷体_GB2312" pitchFamily="49" charset="-122"/>
              </a:rPr>
              <a:t>赋值表达式</a:t>
            </a:r>
          </a:p>
          <a:p>
            <a:pPr marL="742950" lvl="1" indent="-285750" eaLnBrk="0" hangingPunct="0">
              <a:lnSpc>
                <a:spcPct val="120000"/>
              </a:lnSpc>
              <a:spcBef>
                <a:spcPct val="20000"/>
              </a:spcBef>
              <a:buFont typeface="Wingdings" pitchFamily="2" charset="2"/>
              <a:buChar char="u"/>
              <a:defRPr/>
            </a:pPr>
            <a:r>
              <a:rPr lang="zh-CN" altLang="zh-CN" sz="2400" b="1" kern="0" dirty="0">
                <a:solidFill>
                  <a:srgbClr val="000000"/>
                </a:solidFill>
                <a:latin typeface="Verdana"/>
                <a:ea typeface="宋体"/>
              </a:rPr>
              <a:t>一般形式为：</a:t>
            </a:r>
          </a:p>
          <a:p>
            <a:pPr marL="742950" lvl="1" indent="-285750" eaLnBrk="0" hangingPunct="0">
              <a:lnSpc>
                <a:spcPct val="120000"/>
              </a:lnSpc>
              <a:spcBef>
                <a:spcPct val="20000"/>
              </a:spcBef>
              <a:defRPr/>
            </a:pPr>
            <a:r>
              <a:rPr lang="en-US" altLang="zh-CN" sz="2400" b="1" kern="0" dirty="0">
                <a:solidFill>
                  <a:srgbClr val="000000"/>
                </a:solidFill>
                <a:latin typeface="Verdana"/>
                <a:ea typeface="宋体"/>
              </a:rPr>
              <a:t>     </a:t>
            </a:r>
            <a:r>
              <a:rPr lang="zh-CN" altLang="zh-CN" sz="2400" b="1" kern="0" dirty="0">
                <a:solidFill>
                  <a:srgbClr val="0000CC"/>
                </a:solidFill>
                <a:latin typeface="Verdana"/>
                <a:ea typeface="宋体"/>
              </a:rPr>
              <a:t>变量</a:t>
            </a:r>
            <a:r>
              <a:rPr lang="en-US" altLang="zh-CN" sz="2400" b="1" kern="0" dirty="0">
                <a:solidFill>
                  <a:srgbClr val="0000CC"/>
                </a:solidFill>
                <a:latin typeface="Verdana"/>
                <a:ea typeface="宋体"/>
              </a:rPr>
              <a:t>  </a:t>
            </a:r>
            <a:r>
              <a:rPr lang="zh-CN" altLang="zh-CN" sz="2400" b="1" kern="0" dirty="0">
                <a:solidFill>
                  <a:srgbClr val="0000CC"/>
                </a:solidFill>
                <a:latin typeface="Verdana"/>
                <a:ea typeface="宋体"/>
              </a:rPr>
              <a:t>赋值运算符</a:t>
            </a:r>
            <a:r>
              <a:rPr lang="en-US" altLang="zh-CN" sz="2400" b="1" kern="0" dirty="0">
                <a:solidFill>
                  <a:srgbClr val="0000CC"/>
                </a:solidFill>
                <a:latin typeface="Verdana"/>
                <a:ea typeface="宋体"/>
              </a:rPr>
              <a:t>  </a:t>
            </a:r>
            <a:r>
              <a:rPr lang="zh-CN" altLang="zh-CN" sz="2400" b="1" kern="0" dirty="0">
                <a:solidFill>
                  <a:srgbClr val="0000CC"/>
                </a:solidFill>
                <a:latin typeface="Verdana"/>
                <a:ea typeface="宋体"/>
              </a:rPr>
              <a:t>表达式</a:t>
            </a:r>
            <a:endParaRPr lang="en-US" altLang="zh-CN" sz="2400" b="1" kern="0" dirty="0">
              <a:solidFill>
                <a:srgbClr val="0000CC"/>
              </a:solidFill>
              <a:latin typeface="Verdana"/>
              <a:ea typeface="宋体"/>
            </a:endParaRPr>
          </a:p>
          <a:p>
            <a:pPr marL="742950" lvl="1" indent="-285750" eaLnBrk="0" hangingPunct="0">
              <a:lnSpc>
                <a:spcPct val="120000"/>
              </a:lnSpc>
              <a:spcBef>
                <a:spcPct val="20000"/>
              </a:spcBef>
              <a:buFont typeface="Wingdings" pitchFamily="2" charset="2"/>
              <a:buChar char="u"/>
              <a:defRPr/>
            </a:pPr>
            <a:r>
              <a:rPr lang="zh-CN" altLang="zh-CN" sz="2400" b="1" kern="0" dirty="0">
                <a:solidFill>
                  <a:srgbClr val="000000"/>
                </a:solidFill>
                <a:latin typeface="Verdana"/>
                <a:ea typeface="宋体"/>
              </a:rPr>
              <a:t>对赋值表达式求解的过程：</a:t>
            </a:r>
            <a:endParaRPr lang="en-US" altLang="zh-CN" sz="2400" b="1" kern="0" dirty="0">
              <a:solidFill>
                <a:srgbClr val="000000"/>
              </a:solidFill>
              <a:latin typeface="Verdana"/>
              <a:ea typeface="宋体"/>
            </a:endParaRPr>
          </a:p>
          <a:p>
            <a:pPr marL="1143000" lvl="2" indent="-228600" eaLnBrk="0" hangingPunct="0">
              <a:lnSpc>
                <a:spcPct val="120000"/>
              </a:lnSpc>
              <a:spcBef>
                <a:spcPct val="20000"/>
              </a:spcBef>
              <a:buFont typeface="Wingdings" pitchFamily="2" charset="2"/>
              <a:buChar char="l"/>
              <a:defRPr/>
            </a:pPr>
            <a:r>
              <a:rPr lang="zh-CN" altLang="zh-CN" sz="2400" b="1" kern="0" dirty="0">
                <a:solidFill>
                  <a:srgbClr val="000000"/>
                </a:solidFill>
                <a:latin typeface="Verdana"/>
                <a:ea typeface="宋体"/>
              </a:rPr>
              <a:t>求赋值运算符右侧的“表达式”的值</a:t>
            </a:r>
            <a:endParaRPr lang="en-US" altLang="zh-CN" sz="2400" b="1" kern="0" dirty="0">
              <a:solidFill>
                <a:srgbClr val="000000"/>
              </a:solidFill>
              <a:latin typeface="Verdana"/>
              <a:ea typeface="宋体"/>
            </a:endParaRPr>
          </a:p>
          <a:p>
            <a:pPr marL="1143000" lvl="2" indent="-228600" eaLnBrk="0" hangingPunct="0">
              <a:lnSpc>
                <a:spcPct val="120000"/>
              </a:lnSpc>
              <a:spcBef>
                <a:spcPct val="20000"/>
              </a:spcBef>
              <a:buFont typeface="Wingdings" pitchFamily="2" charset="2"/>
              <a:buChar char="l"/>
              <a:defRPr/>
            </a:pPr>
            <a:r>
              <a:rPr lang="zh-CN" altLang="zh-CN" sz="2400" b="1" kern="0" dirty="0">
                <a:solidFill>
                  <a:srgbClr val="000000"/>
                </a:solidFill>
                <a:latin typeface="Verdana"/>
                <a:ea typeface="宋体"/>
              </a:rPr>
              <a:t>赋给赋值运算符左侧的变量</a:t>
            </a:r>
          </a:p>
          <a:p>
            <a:pPr marL="342900" indent="-342900" eaLnBrk="0" hangingPunct="0">
              <a:spcBef>
                <a:spcPct val="20000"/>
              </a:spcBef>
              <a:buClr>
                <a:schemeClr val="folHlink"/>
              </a:buClr>
              <a:buFont typeface="Wingdings" pitchFamily="2" charset="2"/>
              <a:buChar char="v"/>
              <a:defRPr/>
            </a:pPr>
            <a:r>
              <a:rPr lang="zh-CN" altLang="en-US" sz="2400" b="1" kern="0" dirty="0">
                <a:solidFill>
                  <a:srgbClr val="000000"/>
                </a:solidFill>
                <a:latin typeface="Verdana"/>
                <a:ea typeface="宋体"/>
              </a:rPr>
              <a:t>赋值表达式</a:t>
            </a:r>
            <a:r>
              <a:rPr lang="en-US" altLang="zh-CN" sz="2400" b="1" kern="0" dirty="0">
                <a:solidFill>
                  <a:srgbClr val="000000"/>
                </a:solidFill>
                <a:latin typeface="Verdana"/>
                <a:ea typeface="宋体"/>
              </a:rPr>
              <a:t>”a=3*5”</a:t>
            </a:r>
            <a:r>
              <a:rPr lang="zh-CN" altLang="en-US" sz="2400" b="1" kern="0" dirty="0">
                <a:solidFill>
                  <a:srgbClr val="000000"/>
                </a:solidFill>
                <a:latin typeface="Verdana"/>
                <a:ea typeface="宋体"/>
              </a:rPr>
              <a:t>的值为</a:t>
            </a:r>
            <a:r>
              <a:rPr lang="en-US" altLang="zh-CN" sz="2400" b="1" kern="0" dirty="0">
                <a:solidFill>
                  <a:srgbClr val="000000"/>
                </a:solidFill>
                <a:latin typeface="Verdana"/>
                <a:ea typeface="宋体"/>
              </a:rPr>
              <a:t>15</a:t>
            </a:r>
            <a:r>
              <a:rPr lang="zh-CN" altLang="en-US" sz="2400" b="1" kern="0" dirty="0">
                <a:solidFill>
                  <a:srgbClr val="000000"/>
                </a:solidFill>
                <a:latin typeface="Verdana"/>
                <a:ea typeface="宋体"/>
              </a:rPr>
              <a:t>，对表达式求解后，变量</a:t>
            </a:r>
            <a:r>
              <a:rPr lang="en-US" altLang="zh-CN" sz="2400" b="1" kern="0" dirty="0">
                <a:solidFill>
                  <a:srgbClr val="000000"/>
                </a:solidFill>
                <a:latin typeface="Verdana"/>
                <a:ea typeface="宋体"/>
              </a:rPr>
              <a:t>a</a:t>
            </a:r>
            <a:r>
              <a:rPr lang="zh-CN" altLang="en-US" sz="2400" b="1" kern="0" dirty="0">
                <a:solidFill>
                  <a:srgbClr val="000000"/>
                </a:solidFill>
                <a:latin typeface="Verdana"/>
                <a:ea typeface="宋体"/>
              </a:rPr>
              <a:t>的值和表达式的值都是</a:t>
            </a:r>
            <a:r>
              <a:rPr lang="en-US" altLang="zh-CN" sz="2400" b="1" kern="0" dirty="0">
                <a:solidFill>
                  <a:srgbClr val="000000"/>
                </a:solidFill>
                <a:latin typeface="Verdana"/>
                <a:ea typeface="宋体"/>
              </a:rPr>
              <a:t>15</a:t>
            </a:r>
          </a:p>
          <a:p>
            <a:pPr marL="342900" indent="-342900" eaLnBrk="0" hangingPunct="0">
              <a:spcBef>
                <a:spcPct val="20000"/>
              </a:spcBef>
              <a:buClr>
                <a:schemeClr val="folHlink"/>
              </a:buClr>
              <a:buFont typeface="Wingdings" pitchFamily="2" charset="2"/>
              <a:buChar char="v"/>
              <a:defRPr/>
            </a:pPr>
            <a:r>
              <a:rPr lang="en-US" altLang="zh-CN" sz="2400" b="1" kern="0" dirty="0">
                <a:solidFill>
                  <a:srgbClr val="000000"/>
                </a:solidFill>
                <a:latin typeface="Verdana"/>
                <a:ea typeface="宋体"/>
              </a:rPr>
              <a:t>“a=(b=5)”</a:t>
            </a:r>
            <a:r>
              <a:rPr lang="zh-CN" altLang="en-US" sz="2400" b="1" kern="0" dirty="0">
                <a:solidFill>
                  <a:srgbClr val="000000"/>
                </a:solidFill>
                <a:latin typeface="Verdana"/>
                <a:ea typeface="宋体"/>
              </a:rPr>
              <a:t>和“</a:t>
            </a:r>
            <a:r>
              <a:rPr lang="en-US" altLang="zh-CN" sz="2400" b="1" kern="0" dirty="0">
                <a:solidFill>
                  <a:srgbClr val="000000"/>
                </a:solidFill>
                <a:latin typeface="Verdana"/>
                <a:ea typeface="宋体"/>
              </a:rPr>
              <a:t>a=b=5”</a:t>
            </a:r>
            <a:r>
              <a:rPr lang="zh-CN" altLang="en-US" sz="2400" b="1" kern="0" dirty="0">
                <a:solidFill>
                  <a:srgbClr val="000000"/>
                </a:solidFill>
                <a:latin typeface="Verdana"/>
                <a:ea typeface="宋体"/>
              </a:rPr>
              <a:t>等价</a:t>
            </a:r>
            <a:r>
              <a:rPr lang="en-US" altLang="zh-CN" sz="2400" b="1" kern="0" dirty="0">
                <a:solidFill>
                  <a:srgbClr val="000000"/>
                </a:solidFill>
                <a:latin typeface="Verdana"/>
                <a:ea typeface="宋体"/>
              </a:rPr>
              <a:t>(</a:t>
            </a:r>
            <a:r>
              <a:rPr lang="zh-CN" altLang="en-US" sz="2400" b="1" kern="0" dirty="0">
                <a:solidFill>
                  <a:srgbClr val="000000"/>
                </a:solidFill>
                <a:latin typeface="Verdana"/>
                <a:ea typeface="宋体"/>
              </a:rPr>
              <a:t>结合方向：自右向左</a:t>
            </a:r>
            <a:r>
              <a:rPr lang="en-US" altLang="zh-CN" sz="2400" b="1" kern="0" dirty="0">
                <a:solidFill>
                  <a:srgbClr val="000000"/>
                </a:solidFill>
                <a:latin typeface="Verdana"/>
                <a:ea typeface="宋体"/>
              </a:rPr>
              <a:t>)</a:t>
            </a:r>
            <a:endParaRPr lang="zh-CN" altLang="en-US" sz="2400" b="1" kern="0" dirty="0">
              <a:solidFill>
                <a:srgbClr val="000000"/>
              </a:solidFill>
              <a:latin typeface="Verdana"/>
              <a:ea typeface="宋体"/>
            </a:endParaRPr>
          </a:p>
          <a:p>
            <a:pPr marL="342900" indent="-342900" eaLnBrk="0" hangingPunct="0">
              <a:spcBef>
                <a:spcPct val="20000"/>
              </a:spcBef>
              <a:buClr>
                <a:schemeClr val="folHlink"/>
              </a:buClr>
              <a:buFont typeface="Wingdings" pitchFamily="2" charset="2"/>
              <a:buChar char="v"/>
              <a:defRPr/>
            </a:pPr>
            <a:r>
              <a:rPr lang="zh-CN" altLang="en-US" sz="2400" b="1" kern="0" dirty="0">
                <a:solidFill>
                  <a:srgbClr val="000000"/>
                </a:solidFill>
                <a:latin typeface="Verdana"/>
                <a:ea typeface="宋体"/>
              </a:rPr>
              <a:t>“</a:t>
            </a:r>
            <a:r>
              <a:rPr lang="en-US" altLang="zh-CN" sz="2400" b="1" kern="0" dirty="0">
                <a:solidFill>
                  <a:srgbClr val="000000"/>
                </a:solidFill>
                <a:latin typeface="Verdana"/>
                <a:ea typeface="宋体"/>
              </a:rPr>
              <a:t>a=b”</a:t>
            </a:r>
            <a:r>
              <a:rPr lang="zh-CN" altLang="en-US" sz="2400" b="1" kern="0" dirty="0">
                <a:solidFill>
                  <a:srgbClr val="000000"/>
                </a:solidFill>
                <a:latin typeface="Verdana"/>
                <a:ea typeface="宋体"/>
              </a:rPr>
              <a:t>和“</a:t>
            </a:r>
            <a:r>
              <a:rPr lang="en-US" altLang="zh-CN" sz="2400" b="1" kern="0" dirty="0">
                <a:solidFill>
                  <a:srgbClr val="000000"/>
                </a:solidFill>
                <a:latin typeface="Verdana"/>
                <a:ea typeface="宋体"/>
              </a:rPr>
              <a:t>b=a”</a:t>
            </a:r>
            <a:r>
              <a:rPr lang="zh-CN" altLang="en-US" sz="2400" b="1" kern="0" dirty="0">
                <a:solidFill>
                  <a:srgbClr val="000000"/>
                </a:solidFill>
                <a:latin typeface="Verdana"/>
                <a:ea typeface="宋体"/>
              </a:rPr>
              <a:t>含义不同</a:t>
            </a:r>
          </a:p>
          <a:p>
            <a:pPr marL="342900" indent="-342900" eaLnBrk="0" hangingPunct="0">
              <a:spcBef>
                <a:spcPct val="20000"/>
              </a:spcBef>
              <a:buClr>
                <a:schemeClr val="folHlink"/>
              </a:buClr>
              <a:buFont typeface="Wingdings" pitchFamily="2" charset="2"/>
              <a:buChar char="v"/>
              <a:defRPr/>
            </a:pPr>
            <a:endParaRPr kumimoji="0" lang="en-US" altLang="zh-CN" sz="2800" b="1" dirty="0">
              <a:solidFill>
                <a:schemeClr val="accent2"/>
              </a:solidFill>
              <a:ea typeface="楷体_GB2312" pitchFamily="49" charset="-122"/>
            </a:endParaRPr>
          </a:p>
        </p:txBody>
      </p:sp>
      <p:sp>
        <p:nvSpPr>
          <p:cNvPr id="4" name="TextBox 3"/>
          <p:cNvSpPr txBox="1">
            <a:spLocks noChangeArrowheads="1"/>
          </p:cNvSpPr>
          <p:nvPr/>
        </p:nvSpPr>
        <p:spPr bwMode="auto">
          <a:xfrm>
            <a:off x="285750" y="2262188"/>
            <a:ext cx="8607425" cy="2554287"/>
          </a:xfrm>
          <a:prstGeom prst="rect">
            <a:avLst/>
          </a:prstGeom>
          <a:blipFill dpi="0" rotWithShape="1">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a:t>a=b=c=5    (</a:t>
            </a:r>
            <a:r>
              <a:rPr lang="zh-CN" altLang="en-US" sz="3200"/>
              <a:t>表达式的值为</a:t>
            </a:r>
            <a:r>
              <a:rPr lang="en-US" altLang="zh-CN" sz="3200"/>
              <a:t>5</a:t>
            </a:r>
            <a:r>
              <a:rPr lang="zh-CN" altLang="en-US" sz="3200"/>
              <a:t>，</a:t>
            </a:r>
            <a:r>
              <a:rPr lang="en-US" altLang="zh-CN" sz="3200"/>
              <a:t>a,b,c</a:t>
            </a:r>
            <a:r>
              <a:rPr lang="zh-CN" altLang="en-US" sz="3200"/>
              <a:t>值均为</a:t>
            </a:r>
            <a:r>
              <a:rPr lang="en-US" altLang="zh-CN" sz="3200"/>
              <a:t>5)</a:t>
            </a:r>
          </a:p>
          <a:p>
            <a:pPr eaLnBrk="1" hangingPunct="1"/>
            <a:r>
              <a:rPr lang="en-US" altLang="zh-CN" sz="3200"/>
              <a:t>a=5+(c=6)  (</a:t>
            </a:r>
            <a:r>
              <a:rPr lang="zh-CN" altLang="en-US" sz="3200"/>
              <a:t>表达式值为</a:t>
            </a:r>
            <a:r>
              <a:rPr lang="en-US" altLang="zh-CN" sz="3200"/>
              <a:t>11</a:t>
            </a:r>
            <a:r>
              <a:rPr lang="zh-CN" altLang="en-US" sz="3200"/>
              <a:t>，</a:t>
            </a:r>
            <a:r>
              <a:rPr lang="en-US" altLang="zh-CN" sz="3200"/>
              <a:t>a</a:t>
            </a:r>
            <a:r>
              <a:rPr lang="zh-CN" altLang="en-US" sz="3200"/>
              <a:t>值为</a:t>
            </a:r>
            <a:r>
              <a:rPr lang="en-US" altLang="zh-CN" sz="3200"/>
              <a:t>11</a:t>
            </a:r>
            <a:r>
              <a:rPr lang="zh-CN" altLang="en-US" sz="3200"/>
              <a:t>，</a:t>
            </a:r>
            <a:r>
              <a:rPr lang="en-US" altLang="zh-CN" sz="3200"/>
              <a:t>c</a:t>
            </a:r>
            <a:r>
              <a:rPr lang="zh-CN" altLang="en-US" sz="3200"/>
              <a:t>值为</a:t>
            </a:r>
            <a:r>
              <a:rPr lang="en-US" altLang="zh-CN" sz="3200"/>
              <a:t>6)</a:t>
            </a:r>
          </a:p>
          <a:p>
            <a:pPr eaLnBrk="1" hangingPunct="1"/>
            <a:r>
              <a:rPr lang="en-US" altLang="zh-CN" sz="3200"/>
              <a:t>a=(b=4)+(c=6)</a:t>
            </a:r>
          </a:p>
          <a:p>
            <a:pPr eaLnBrk="1" hangingPunct="1"/>
            <a:r>
              <a:rPr lang="en-US" altLang="zh-CN" sz="3200"/>
              <a:t>a=(b=10)/(c=2)</a:t>
            </a:r>
          </a:p>
          <a:p>
            <a:pPr eaLnBrk="1" hangingPunct="1"/>
            <a:r>
              <a:rPr lang="en-US" altLang="zh-CN" sz="3200"/>
              <a:t>a+=a-=a</a:t>
            </a:r>
            <a:r>
              <a:rPr lang="zh-CN" altLang="en-US" sz="3200"/>
              <a:t>*</a:t>
            </a:r>
            <a:r>
              <a:rPr lang="en-US" altLang="zh-CN" sz="3200"/>
              <a:t>a  </a:t>
            </a:r>
            <a:endParaRPr lang="zh-CN" altLang="en-US" sz="3200"/>
          </a:p>
        </p:txBody>
      </p:sp>
      <p:sp>
        <p:nvSpPr>
          <p:cNvPr id="5" name="TextBox 4"/>
          <p:cNvSpPr txBox="1">
            <a:spLocks noChangeArrowheads="1"/>
          </p:cNvSpPr>
          <p:nvPr/>
        </p:nvSpPr>
        <p:spPr bwMode="auto">
          <a:xfrm>
            <a:off x="315913" y="4997450"/>
            <a:ext cx="8605837" cy="1077913"/>
          </a:xfrm>
          <a:prstGeom prst="rect">
            <a:avLst/>
          </a:prstGeom>
          <a:blipFill dpi="0" rotWithShape="1">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pt-BR" altLang="zh-CN" sz="3200" dirty="0"/>
              <a:t>int a=2;</a:t>
            </a:r>
          </a:p>
          <a:p>
            <a:pPr eaLnBrk="1" hangingPunct="1"/>
            <a:r>
              <a:rPr lang="pt-BR" altLang="zh-CN" sz="3200" dirty="0"/>
              <a:t>printf("%d\n",a+=a-=a*a);</a:t>
            </a:r>
            <a:endParaRPr lang="zh-CN" altLang="en-US" sz="3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533400" y="44450"/>
            <a:ext cx="807085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defRPr/>
            </a:pPr>
            <a:r>
              <a:rPr lang="en-US" altLang="zh-CN" sz="4400" b="1" dirty="0">
                <a:solidFill>
                  <a:srgbClr val="800000"/>
                </a:solidFill>
                <a:latin typeface="+mj-lt"/>
                <a:ea typeface="黑体" pitchFamily="2" charset="-122"/>
                <a:cs typeface="+mj-cs"/>
              </a:rPr>
              <a:t>2.6.3  </a:t>
            </a:r>
            <a:r>
              <a:rPr lang="zh-CN" altLang="en-US" sz="4400" b="1" dirty="0">
                <a:solidFill>
                  <a:srgbClr val="800000"/>
                </a:solidFill>
                <a:latin typeface="+mj-lt"/>
                <a:ea typeface="黑体" pitchFamily="2" charset="-122"/>
                <a:cs typeface="+mj-cs"/>
              </a:rPr>
              <a:t>赋值运算符和赋值表达式</a:t>
            </a:r>
          </a:p>
        </p:txBody>
      </p:sp>
      <p:sp>
        <p:nvSpPr>
          <p:cNvPr id="67587" name="Rectangle 3"/>
          <p:cNvSpPr>
            <a:spLocks noChangeArrowheads="1"/>
          </p:cNvSpPr>
          <p:nvPr/>
        </p:nvSpPr>
        <p:spPr bwMode="auto">
          <a:xfrm>
            <a:off x="285750" y="939800"/>
            <a:ext cx="8858250" cy="584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0" hangingPunct="0">
              <a:spcBef>
                <a:spcPct val="20000"/>
              </a:spcBef>
              <a:buClr>
                <a:schemeClr val="folHlink"/>
              </a:buClr>
              <a:buFont typeface="Wingdings" pitchFamily="2" charset="2"/>
              <a:buNone/>
            </a:pPr>
            <a:r>
              <a:rPr kumimoji="0" lang="en-US" altLang="zh-CN" sz="2800" b="1">
                <a:solidFill>
                  <a:schemeClr val="accent2"/>
                </a:solidFill>
                <a:ea typeface="楷体_GB2312" pitchFamily="49" charset="-122"/>
              </a:rPr>
              <a:t>4. </a:t>
            </a:r>
            <a:r>
              <a:rPr kumimoji="0" lang="zh-CN" altLang="en-US" sz="2800" b="1">
                <a:solidFill>
                  <a:schemeClr val="accent2"/>
                </a:solidFill>
                <a:ea typeface="楷体_GB2312" pitchFamily="49" charset="-122"/>
              </a:rPr>
              <a:t>赋值语句</a:t>
            </a:r>
          </a:p>
          <a:p>
            <a:pPr marL="342900" indent="-342900" eaLnBrk="0" hangingPunct="0">
              <a:spcBef>
                <a:spcPct val="20000"/>
              </a:spcBef>
              <a:buClr>
                <a:schemeClr val="folHlink"/>
              </a:buClr>
              <a:buFont typeface="Wingdings" pitchFamily="2" charset="2"/>
              <a:buChar char="v"/>
            </a:pPr>
            <a:r>
              <a:rPr kumimoji="0" lang="zh-CN" altLang="en-US" sz="2800" b="1">
                <a:ea typeface="楷体_GB2312" pitchFamily="49" charset="-122"/>
              </a:rPr>
              <a:t>赋值语句是由赋值表达式加上一个分号构成</a:t>
            </a:r>
          </a:p>
          <a:p>
            <a:pPr marL="342900" indent="-342900" eaLnBrk="0" hangingPunct="0">
              <a:spcBef>
                <a:spcPct val="20000"/>
              </a:spcBef>
              <a:buClr>
                <a:schemeClr val="folHlink"/>
              </a:buClr>
              <a:buFont typeface="Wingdings" pitchFamily="2" charset="2"/>
              <a:buChar char="v"/>
            </a:pPr>
            <a:r>
              <a:rPr kumimoji="0" lang="zh-CN" altLang="en-US" sz="2800" b="1">
                <a:ea typeface="楷体_GB2312" pitchFamily="49" charset="-122"/>
              </a:rPr>
              <a:t>赋值表达式的末尾没有分号，而赋值语句有分号</a:t>
            </a:r>
          </a:p>
          <a:p>
            <a:pPr marL="342900" indent="-342900" eaLnBrk="0" hangingPunct="0">
              <a:spcBef>
                <a:spcPct val="20000"/>
              </a:spcBef>
              <a:buClr>
                <a:schemeClr val="folHlink"/>
              </a:buClr>
              <a:buFont typeface="Wingdings" pitchFamily="2" charset="2"/>
              <a:buChar char="v"/>
            </a:pPr>
            <a:r>
              <a:rPr kumimoji="0" lang="zh-CN" altLang="en-US" sz="2800" b="1">
                <a:ea typeface="楷体_GB2312" pitchFamily="49" charset="-122"/>
              </a:rPr>
              <a:t>一个表达式可以包含赋值表达式，但决不能包含赋值语句</a:t>
            </a:r>
            <a:endParaRPr kumimoji="0" lang="en-US" altLang="zh-CN" sz="2800" b="1">
              <a:ea typeface="楷体_GB2312" pitchFamily="49" charset="-122"/>
            </a:endParaRPr>
          </a:p>
          <a:p>
            <a:pPr marL="800100" lvl="1" indent="-342900" eaLnBrk="0" hangingPunct="0">
              <a:spcBef>
                <a:spcPct val="20000"/>
              </a:spcBef>
              <a:buClr>
                <a:schemeClr val="folHlink"/>
              </a:buClr>
              <a:buFont typeface="Wingdings" pitchFamily="2" charset="2"/>
              <a:buChar char="v"/>
            </a:pPr>
            <a:r>
              <a:rPr kumimoji="0" lang="en-US" altLang="zh-CN" sz="2800" b="1">
                <a:ea typeface="楷体_GB2312" pitchFamily="49" charset="-122"/>
              </a:rPr>
              <a:t>if ((a=b)&gt;0) max=a;     </a:t>
            </a:r>
            <a:r>
              <a:rPr kumimoji="0" lang="zh-CN" altLang="en-US" sz="2800" b="1">
                <a:solidFill>
                  <a:srgbClr val="FF0000"/>
                </a:solidFill>
                <a:ea typeface="楷体_GB2312" pitchFamily="49" charset="-122"/>
              </a:rPr>
              <a:t>正确</a:t>
            </a:r>
            <a:endParaRPr kumimoji="0" lang="en-US" altLang="zh-CN" sz="2800" b="1">
              <a:solidFill>
                <a:srgbClr val="FF0000"/>
              </a:solidFill>
              <a:ea typeface="楷体_GB2312" pitchFamily="49" charset="-122"/>
            </a:endParaRPr>
          </a:p>
          <a:p>
            <a:pPr marL="800100" lvl="1" indent="-342900" eaLnBrk="0" hangingPunct="0">
              <a:spcBef>
                <a:spcPct val="20000"/>
              </a:spcBef>
              <a:buClr>
                <a:schemeClr val="folHlink"/>
              </a:buClr>
              <a:buFont typeface="Wingdings" pitchFamily="2" charset="2"/>
              <a:buChar char="v"/>
            </a:pPr>
            <a:r>
              <a:rPr kumimoji="0" lang="en-US" altLang="zh-CN" sz="2800" b="1">
                <a:ea typeface="楷体_GB2312" pitchFamily="49" charset="-122"/>
              </a:rPr>
              <a:t>if ((a=b;)&gt;0) max=a;    </a:t>
            </a:r>
            <a:r>
              <a:rPr kumimoji="0" lang="zh-CN" altLang="en-US" sz="2800" b="1">
                <a:solidFill>
                  <a:srgbClr val="0000CC"/>
                </a:solidFill>
                <a:ea typeface="楷体_GB2312" pitchFamily="49" charset="-122"/>
              </a:rPr>
              <a:t>错误</a:t>
            </a:r>
            <a:endParaRPr kumimoji="0" lang="en-US" altLang="zh-CN" sz="2800" b="1">
              <a:solidFill>
                <a:srgbClr val="0000CC"/>
              </a:solidFill>
              <a:ea typeface="楷体_GB2312" pitchFamily="49" charset="-122"/>
            </a:endParaRPr>
          </a:p>
          <a:p>
            <a:pPr marL="342900" indent="-342900" eaLnBrk="0" hangingPunct="0">
              <a:spcBef>
                <a:spcPct val="20000"/>
              </a:spcBef>
              <a:buClr>
                <a:schemeClr val="folHlink"/>
              </a:buClr>
              <a:buFont typeface="Wingdings" pitchFamily="2" charset="2"/>
              <a:buChar char="v"/>
            </a:pPr>
            <a:endParaRPr kumimoji="0" lang="zh-CN" altLang="en-US" sz="2800" b="1">
              <a:solidFill>
                <a:srgbClr val="FF0000"/>
              </a:solidFill>
              <a:ea typeface="楷体_GB2312" pitchFamily="49" charset="-122"/>
            </a:endParaRPr>
          </a:p>
          <a:p>
            <a:pPr marL="342900" indent="-342900" eaLnBrk="0" hangingPunct="0">
              <a:spcBef>
                <a:spcPct val="20000"/>
              </a:spcBef>
              <a:buClr>
                <a:schemeClr val="folHlink"/>
              </a:buClr>
              <a:buFont typeface="Wingdings" pitchFamily="2" charset="2"/>
              <a:buChar char="v"/>
            </a:pPr>
            <a:endParaRPr kumimoji="0" lang="en-US" altLang="zh-CN" sz="2800" b="1">
              <a:solidFill>
                <a:schemeClr val="accent2"/>
              </a:solidFill>
              <a:ea typeface="楷体_GB2312" pitchFamily="49" charset="-122"/>
            </a:endParaRPr>
          </a:p>
        </p:txBody>
      </p:sp>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533400" y="-26988"/>
            <a:ext cx="8142288" cy="838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defRPr/>
            </a:pPr>
            <a:r>
              <a:rPr lang="en-US" altLang="zh-CN" sz="4400" b="1" dirty="0">
                <a:solidFill>
                  <a:srgbClr val="800000"/>
                </a:solidFill>
                <a:latin typeface="+mj-lt"/>
                <a:ea typeface="黑体" pitchFamily="2" charset="-122"/>
                <a:cs typeface="+mj-cs"/>
              </a:rPr>
              <a:t>2.6.3  </a:t>
            </a:r>
            <a:r>
              <a:rPr lang="zh-CN" altLang="en-US" sz="4400" b="1" dirty="0">
                <a:solidFill>
                  <a:srgbClr val="800000"/>
                </a:solidFill>
                <a:latin typeface="+mj-lt"/>
                <a:ea typeface="黑体" pitchFamily="2" charset="-122"/>
                <a:cs typeface="+mj-cs"/>
              </a:rPr>
              <a:t>赋值运算符和赋值表达式</a:t>
            </a:r>
          </a:p>
        </p:txBody>
      </p:sp>
      <p:sp>
        <p:nvSpPr>
          <p:cNvPr id="159747" name="Rectangle 3"/>
          <p:cNvSpPr>
            <a:spLocks noChangeArrowheads="1"/>
          </p:cNvSpPr>
          <p:nvPr/>
        </p:nvSpPr>
        <p:spPr bwMode="auto">
          <a:xfrm>
            <a:off x="285750" y="725488"/>
            <a:ext cx="8858250" cy="584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0" hangingPunct="0">
              <a:spcBef>
                <a:spcPct val="20000"/>
              </a:spcBef>
              <a:buClr>
                <a:schemeClr val="folHlink"/>
              </a:buClr>
              <a:buFont typeface="Wingdings" pitchFamily="2" charset="2"/>
              <a:buNone/>
              <a:defRPr/>
            </a:pPr>
            <a:r>
              <a:rPr kumimoji="0" lang="en-US" altLang="zh-CN" sz="2800" b="1" dirty="0">
                <a:solidFill>
                  <a:schemeClr val="accent2"/>
                </a:solidFill>
                <a:ea typeface="楷体_GB2312" pitchFamily="49" charset="-122"/>
              </a:rPr>
              <a:t>5. </a:t>
            </a:r>
            <a:r>
              <a:rPr kumimoji="0" lang="zh-CN" altLang="en-US" sz="2800" b="1" dirty="0">
                <a:solidFill>
                  <a:schemeClr val="accent2"/>
                </a:solidFill>
                <a:ea typeface="楷体_GB2312" pitchFamily="49" charset="-122"/>
              </a:rPr>
              <a:t>变量赋初值</a:t>
            </a:r>
          </a:p>
          <a:p>
            <a:pPr marL="342900" indent="-342900">
              <a:lnSpc>
                <a:spcPct val="120000"/>
              </a:lnSpc>
              <a:spcBef>
                <a:spcPct val="20000"/>
              </a:spcBef>
              <a:buFont typeface="Wingdings" pitchFamily="2" charset="2"/>
              <a:buChar char="Ø"/>
              <a:defRPr/>
            </a:pPr>
            <a:r>
              <a:rPr lang="zh-CN" altLang="zh-CN" sz="2400" b="1" kern="0" dirty="0">
                <a:solidFill>
                  <a:srgbClr val="000000"/>
                </a:solidFill>
                <a:latin typeface="Verdana"/>
                <a:ea typeface="宋体"/>
              </a:rPr>
              <a:t>程序中常需要对一些变量预先设置一个初值</a:t>
            </a:r>
            <a:endParaRPr lang="en-US" altLang="zh-CN" sz="2400" b="1" kern="0" dirty="0">
              <a:solidFill>
                <a:srgbClr val="000000"/>
              </a:solidFill>
              <a:latin typeface="Verdana"/>
              <a:ea typeface="宋体"/>
            </a:endParaRPr>
          </a:p>
          <a:p>
            <a:pPr marL="342900" indent="-342900">
              <a:lnSpc>
                <a:spcPct val="120000"/>
              </a:lnSpc>
              <a:spcBef>
                <a:spcPct val="20000"/>
              </a:spcBef>
              <a:buFont typeface="Wingdings" pitchFamily="2" charset="2"/>
              <a:buChar char="Ø"/>
              <a:defRPr/>
            </a:pPr>
            <a:r>
              <a:rPr lang="zh-CN" altLang="zh-CN" sz="2400" b="1" kern="0" dirty="0">
                <a:solidFill>
                  <a:srgbClr val="000000"/>
                </a:solidFill>
                <a:latin typeface="Verdana"/>
                <a:ea typeface="宋体"/>
              </a:rPr>
              <a:t>设置初值既可以用赋值语句去实现，也可以在定义变量的同时使变量初始化，后者更为方便</a:t>
            </a:r>
            <a:endParaRPr lang="en-US" altLang="zh-CN" sz="2400" b="1" kern="0" dirty="0">
              <a:solidFill>
                <a:srgbClr val="000000"/>
              </a:solidFill>
              <a:latin typeface="Verdana"/>
              <a:ea typeface="宋体"/>
            </a:endParaRPr>
          </a:p>
          <a:p>
            <a:pPr marL="742950" lvl="1" indent="-285750" eaLnBrk="0" hangingPunct="0">
              <a:lnSpc>
                <a:spcPct val="120000"/>
              </a:lnSpc>
              <a:spcBef>
                <a:spcPct val="20000"/>
              </a:spcBef>
              <a:defRPr/>
            </a:pPr>
            <a:r>
              <a:rPr lang="en-US" altLang="zh-CN" sz="2400" b="1" kern="0" dirty="0">
                <a:solidFill>
                  <a:srgbClr val="000000"/>
                </a:solidFill>
                <a:latin typeface="Verdana"/>
                <a:ea typeface="宋体"/>
              </a:rPr>
              <a:t> </a:t>
            </a:r>
            <a:r>
              <a:rPr lang="en-US" altLang="zh-CN" sz="2400" b="1" kern="0" dirty="0" err="1">
                <a:solidFill>
                  <a:srgbClr val="000000"/>
                </a:solidFill>
                <a:latin typeface="Verdana"/>
                <a:ea typeface="宋体"/>
              </a:rPr>
              <a:t>int</a:t>
            </a:r>
            <a:r>
              <a:rPr lang="en-US" altLang="zh-CN" sz="2400" b="1" kern="0" dirty="0">
                <a:solidFill>
                  <a:srgbClr val="000000"/>
                </a:solidFill>
                <a:latin typeface="Verdana"/>
                <a:ea typeface="宋体"/>
              </a:rPr>
              <a:t> </a:t>
            </a:r>
            <a:r>
              <a:rPr lang="en-US" altLang="zh-CN" sz="2400" b="1" kern="0" dirty="0" err="1">
                <a:solidFill>
                  <a:srgbClr val="000000"/>
                </a:solidFill>
                <a:latin typeface="Verdana"/>
                <a:ea typeface="宋体"/>
              </a:rPr>
              <a:t>a,b,c</a:t>
            </a:r>
            <a:r>
              <a:rPr lang="en-US" altLang="zh-CN" sz="2400" b="1" kern="0" dirty="0">
                <a:solidFill>
                  <a:srgbClr val="000000"/>
                </a:solidFill>
                <a:latin typeface="Verdana"/>
                <a:ea typeface="宋体"/>
              </a:rPr>
              <a:t>=5;   </a:t>
            </a:r>
            <a:r>
              <a:rPr lang="zh-CN" altLang="zh-CN" sz="2400" b="1" kern="0" dirty="0">
                <a:solidFill>
                  <a:srgbClr val="000000"/>
                </a:solidFill>
                <a:latin typeface="Verdana"/>
                <a:ea typeface="宋体"/>
              </a:rPr>
              <a:t>相当于：</a:t>
            </a:r>
            <a:r>
              <a:rPr lang="en-US" altLang="zh-CN" sz="2400" b="1" kern="0" dirty="0">
                <a:solidFill>
                  <a:srgbClr val="000000"/>
                </a:solidFill>
                <a:latin typeface="Verdana"/>
                <a:ea typeface="宋体"/>
              </a:rPr>
              <a:t> </a:t>
            </a:r>
            <a:r>
              <a:rPr lang="en-US" altLang="zh-CN" sz="2400" b="1" kern="0" dirty="0" err="1">
                <a:solidFill>
                  <a:srgbClr val="000000"/>
                </a:solidFill>
                <a:latin typeface="Verdana"/>
                <a:ea typeface="宋体"/>
              </a:rPr>
              <a:t>int</a:t>
            </a:r>
            <a:r>
              <a:rPr lang="en-US" altLang="zh-CN" sz="2400" b="1" kern="0" dirty="0">
                <a:solidFill>
                  <a:srgbClr val="000000"/>
                </a:solidFill>
                <a:latin typeface="Verdana"/>
                <a:ea typeface="宋体"/>
              </a:rPr>
              <a:t> </a:t>
            </a:r>
            <a:r>
              <a:rPr lang="en-US" altLang="zh-CN" sz="2400" b="1" kern="0" dirty="0" err="1">
                <a:solidFill>
                  <a:srgbClr val="000000"/>
                </a:solidFill>
                <a:latin typeface="Verdana"/>
                <a:ea typeface="宋体"/>
              </a:rPr>
              <a:t>a,b,c</a:t>
            </a:r>
            <a:r>
              <a:rPr lang="en-US" altLang="zh-CN" sz="2400" b="1" kern="0" dirty="0">
                <a:solidFill>
                  <a:srgbClr val="000000"/>
                </a:solidFill>
                <a:latin typeface="Verdana"/>
                <a:ea typeface="宋体"/>
              </a:rPr>
              <a:t>; </a:t>
            </a:r>
          </a:p>
          <a:p>
            <a:pPr marL="742950" lvl="1" indent="-285750" eaLnBrk="0" hangingPunct="0">
              <a:lnSpc>
                <a:spcPct val="120000"/>
              </a:lnSpc>
              <a:spcBef>
                <a:spcPct val="20000"/>
              </a:spcBef>
              <a:defRPr/>
            </a:pPr>
            <a:r>
              <a:rPr lang="en-US" altLang="zh-CN" sz="2400" b="1" kern="0" dirty="0">
                <a:solidFill>
                  <a:srgbClr val="000000"/>
                </a:solidFill>
                <a:latin typeface="Verdana"/>
                <a:ea typeface="宋体"/>
              </a:rPr>
              <a:t>                                    c=5;</a:t>
            </a:r>
            <a:endParaRPr lang="zh-CN" altLang="en-US" sz="2400" b="1" kern="0" dirty="0">
              <a:solidFill>
                <a:srgbClr val="000000"/>
              </a:solidFill>
              <a:latin typeface="Verdana"/>
              <a:ea typeface="宋体"/>
            </a:endParaRPr>
          </a:p>
          <a:p>
            <a:pPr marL="800100" lvl="1" indent="-342900" eaLnBrk="0" hangingPunct="0">
              <a:spcBef>
                <a:spcPct val="20000"/>
              </a:spcBef>
              <a:buClr>
                <a:schemeClr val="folHlink"/>
              </a:buClr>
              <a:buFont typeface="Wingdings" pitchFamily="2" charset="2"/>
              <a:buChar char="v"/>
              <a:defRPr/>
            </a:pPr>
            <a:r>
              <a:rPr kumimoji="0" lang="en-US" altLang="zh-CN" sz="2800" b="1" dirty="0" err="1">
                <a:ea typeface="楷体_GB2312" pitchFamily="49" charset="-122"/>
              </a:rPr>
              <a:t>int</a:t>
            </a:r>
            <a:r>
              <a:rPr kumimoji="0" lang="en-US" altLang="zh-CN" sz="2800" b="1" dirty="0">
                <a:ea typeface="楷体_GB2312" pitchFamily="49" charset="-122"/>
              </a:rPr>
              <a:t> a=3;                </a:t>
            </a:r>
            <a:r>
              <a:rPr kumimoji="0" lang="zh-CN" altLang="en-US" sz="2800" b="1" dirty="0">
                <a:solidFill>
                  <a:srgbClr val="FF0000"/>
                </a:solidFill>
                <a:ea typeface="楷体_GB2312" pitchFamily="49" charset="-122"/>
              </a:rPr>
              <a:t>正确</a:t>
            </a:r>
            <a:endParaRPr kumimoji="0" lang="en-US" altLang="zh-CN" sz="2800" b="1" dirty="0">
              <a:solidFill>
                <a:srgbClr val="FF0000"/>
              </a:solidFill>
              <a:ea typeface="楷体_GB2312" pitchFamily="49" charset="-122"/>
            </a:endParaRPr>
          </a:p>
          <a:p>
            <a:pPr marL="800100" lvl="1" indent="-342900" eaLnBrk="0" hangingPunct="0">
              <a:spcBef>
                <a:spcPct val="20000"/>
              </a:spcBef>
              <a:buClr>
                <a:schemeClr val="folHlink"/>
              </a:buClr>
              <a:buFont typeface="Wingdings" pitchFamily="2" charset="2"/>
              <a:buChar char="v"/>
              <a:defRPr/>
            </a:pPr>
            <a:r>
              <a:rPr kumimoji="0" lang="en-US" altLang="zh-CN" sz="2800" b="1" dirty="0">
                <a:ea typeface="楷体_GB2312" pitchFamily="49" charset="-122"/>
              </a:rPr>
              <a:t>float f=3.56;        </a:t>
            </a:r>
            <a:r>
              <a:rPr kumimoji="0" lang="zh-CN" altLang="en-US" sz="2800" b="1" dirty="0">
                <a:solidFill>
                  <a:srgbClr val="FF0000"/>
                </a:solidFill>
                <a:ea typeface="楷体_GB2312" pitchFamily="49" charset="-122"/>
              </a:rPr>
              <a:t>正确</a:t>
            </a:r>
            <a:endParaRPr kumimoji="0" lang="en-US" altLang="zh-CN" sz="2800" b="1" dirty="0">
              <a:solidFill>
                <a:srgbClr val="FF0000"/>
              </a:solidFill>
              <a:ea typeface="楷体_GB2312" pitchFamily="49" charset="-122"/>
            </a:endParaRPr>
          </a:p>
          <a:p>
            <a:pPr marL="800100" lvl="1" indent="-342900" eaLnBrk="0" hangingPunct="0">
              <a:spcBef>
                <a:spcPct val="20000"/>
              </a:spcBef>
              <a:buClr>
                <a:schemeClr val="folHlink"/>
              </a:buClr>
              <a:buFont typeface="Wingdings" pitchFamily="2" charset="2"/>
              <a:buChar char="v"/>
              <a:defRPr/>
            </a:pPr>
            <a:r>
              <a:rPr kumimoji="0" lang="en-US" altLang="zh-CN" sz="2800" b="1" dirty="0">
                <a:ea typeface="楷体_GB2312" pitchFamily="49" charset="-122"/>
              </a:rPr>
              <a:t>char c=‘a’;           </a:t>
            </a:r>
            <a:r>
              <a:rPr kumimoji="0" lang="zh-CN" altLang="en-US" sz="2800" b="1" dirty="0">
                <a:solidFill>
                  <a:srgbClr val="FF0000"/>
                </a:solidFill>
                <a:ea typeface="楷体_GB2312" pitchFamily="49" charset="-122"/>
              </a:rPr>
              <a:t>正确</a:t>
            </a:r>
            <a:endParaRPr kumimoji="0" lang="en-US" altLang="zh-CN" sz="2800" b="1" dirty="0">
              <a:solidFill>
                <a:srgbClr val="FF0000"/>
              </a:solidFill>
              <a:ea typeface="楷体_GB2312" pitchFamily="49" charset="-122"/>
            </a:endParaRPr>
          </a:p>
          <a:p>
            <a:pPr marL="800100" lvl="1" indent="-342900" eaLnBrk="0" hangingPunct="0">
              <a:spcBef>
                <a:spcPct val="20000"/>
              </a:spcBef>
              <a:buClr>
                <a:schemeClr val="folHlink"/>
              </a:buClr>
              <a:buFont typeface="Wingdings" pitchFamily="2" charset="2"/>
              <a:buChar char="v"/>
              <a:defRPr/>
            </a:pPr>
            <a:r>
              <a:rPr kumimoji="0" lang="en-US" altLang="zh-CN" sz="2800" b="1" dirty="0" err="1">
                <a:ea typeface="楷体_GB2312" pitchFamily="49" charset="-122"/>
              </a:rPr>
              <a:t>int</a:t>
            </a:r>
            <a:r>
              <a:rPr kumimoji="0" lang="en-US" altLang="zh-CN" sz="2800" b="1" dirty="0">
                <a:ea typeface="楷体_GB2312" pitchFamily="49" charset="-122"/>
              </a:rPr>
              <a:t> a=3,b=3,c=3;  </a:t>
            </a:r>
            <a:r>
              <a:rPr kumimoji="0" lang="zh-CN" altLang="en-US" sz="2800" b="1" dirty="0">
                <a:solidFill>
                  <a:srgbClr val="FF0000"/>
                </a:solidFill>
                <a:ea typeface="楷体_GB2312" pitchFamily="49" charset="-122"/>
              </a:rPr>
              <a:t>正确</a:t>
            </a:r>
            <a:endParaRPr kumimoji="0" lang="en-US" altLang="zh-CN" sz="2800" b="1" dirty="0">
              <a:solidFill>
                <a:srgbClr val="FF0000"/>
              </a:solidFill>
              <a:ea typeface="楷体_GB2312" pitchFamily="49" charset="-122"/>
            </a:endParaRPr>
          </a:p>
          <a:p>
            <a:pPr marL="800100" lvl="1" indent="-342900" eaLnBrk="0" hangingPunct="0">
              <a:spcBef>
                <a:spcPct val="20000"/>
              </a:spcBef>
              <a:buClr>
                <a:schemeClr val="folHlink"/>
              </a:buClr>
              <a:buFont typeface="Wingdings" pitchFamily="2" charset="2"/>
              <a:buChar char="v"/>
              <a:defRPr/>
            </a:pPr>
            <a:r>
              <a:rPr kumimoji="0" lang="en-US" altLang="zh-CN" sz="2800" b="1" dirty="0" err="1">
                <a:ea typeface="楷体_GB2312" pitchFamily="49" charset="-122"/>
              </a:rPr>
              <a:t>int</a:t>
            </a:r>
            <a:r>
              <a:rPr kumimoji="0" lang="en-US" altLang="zh-CN" sz="2800" b="1" dirty="0">
                <a:ea typeface="楷体_GB2312" pitchFamily="49" charset="-122"/>
              </a:rPr>
              <a:t> a=b=c=3;        </a:t>
            </a:r>
            <a:r>
              <a:rPr kumimoji="0" lang="zh-CN" altLang="en-US" sz="2800" b="1" dirty="0">
                <a:solidFill>
                  <a:srgbClr val="0000CC"/>
                </a:solidFill>
                <a:ea typeface="楷体_GB2312" pitchFamily="49" charset="-122"/>
              </a:rPr>
              <a:t>错误</a:t>
            </a:r>
            <a:endParaRPr kumimoji="0" lang="en-US" altLang="zh-CN" sz="2800" b="1" dirty="0">
              <a:solidFill>
                <a:srgbClr val="0000CC"/>
              </a:solidFill>
              <a:ea typeface="楷体_GB2312" pitchFamily="49" charset="-122"/>
            </a:endParaRPr>
          </a:p>
          <a:p>
            <a:pPr marL="342900" indent="-342900" eaLnBrk="0" hangingPunct="0">
              <a:spcBef>
                <a:spcPct val="20000"/>
              </a:spcBef>
              <a:buClr>
                <a:schemeClr val="folHlink"/>
              </a:buClr>
              <a:buFont typeface="Wingdings" pitchFamily="2" charset="2"/>
              <a:buChar char="v"/>
              <a:defRPr/>
            </a:pPr>
            <a:endParaRPr kumimoji="0" lang="zh-CN" altLang="en-US" sz="2800" b="1" dirty="0">
              <a:solidFill>
                <a:srgbClr val="FF0000"/>
              </a:solidFill>
              <a:ea typeface="楷体_GB2312" pitchFamily="49" charset="-122"/>
            </a:endParaRPr>
          </a:p>
          <a:p>
            <a:pPr marL="342900" indent="-342900" eaLnBrk="0" hangingPunct="0">
              <a:spcBef>
                <a:spcPct val="20000"/>
              </a:spcBef>
              <a:buClr>
                <a:schemeClr val="folHlink"/>
              </a:buClr>
              <a:buFont typeface="Wingdings" pitchFamily="2" charset="2"/>
              <a:buChar char="v"/>
              <a:defRPr/>
            </a:pPr>
            <a:endParaRPr kumimoji="0" lang="en-US" altLang="zh-CN" sz="2800" b="1" dirty="0">
              <a:solidFill>
                <a:schemeClr val="accent2"/>
              </a:solidFill>
              <a:ea typeface="楷体_GB2312" pitchFamily="49" charset="-122"/>
            </a:endParaRPr>
          </a:p>
        </p:txBody>
      </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0770" name="Rectangle 2"/>
          <p:cNvSpPr>
            <a:spLocks noChangeArrowheads="1"/>
          </p:cNvSpPr>
          <p:nvPr/>
        </p:nvSpPr>
        <p:spPr bwMode="auto">
          <a:xfrm>
            <a:off x="314325" y="-26988"/>
            <a:ext cx="8289925" cy="762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defRPr/>
            </a:pPr>
            <a:r>
              <a:rPr lang="en-US" altLang="zh-CN" sz="4400" b="1" dirty="0">
                <a:solidFill>
                  <a:srgbClr val="800000"/>
                </a:solidFill>
                <a:latin typeface="+mj-lt"/>
                <a:ea typeface="黑体" pitchFamily="2" charset="-122"/>
                <a:cs typeface="+mj-cs"/>
              </a:rPr>
              <a:t>2.6.4  </a:t>
            </a:r>
            <a:r>
              <a:rPr lang="zh-CN" altLang="en-US" sz="4400" b="1" dirty="0">
                <a:solidFill>
                  <a:srgbClr val="800000"/>
                </a:solidFill>
                <a:latin typeface="+mj-lt"/>
                <a:ea typeface="黑体" pitchFamily="2" charset="-122"/>
                <a:cs typeface="+mj-cs"/>
              </a:rPr>
              <a:t>逗号运算符和逗号表达式</a:t>
            </a:r>
          </a:p>
        </p:txBody>
      </p:sp>
      <p:sp>
        <p:nvSpPr>
          <p:cNvPr id="69635" name="Rectangle 3"/>
          <p:cNvSpPr>
            <a:spLocks noChangeArrowheads="1"/>
          </p:cNvSpPr>
          <p:nvPr/>
        </p:nvSpPr>
        <p:spPr bwMode="auto">
          <a:xfrm>
            <a:off x="304800" y="836613"/>
            <a:ext cx="85344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0" hangingPunct="0">
              <a:spcBef>
                <a:spcPct val="20000"/>
              </a:spcBef>
              <a:buClr>
                <a:schemeClr val="folHlink"/>
              </a:buClr>
              <a:buFont typeface="Wingdings" pitchFamily="2" charset="2"/>
              <a:buNone/>
            </a:pPr>
            <a:r>
              <a:rPr kumimoji="0" lang="en-US" altLang="zh-CN" sz="2800" b="1" i="1">
                <a:ea typeface="楷体_GB2312" pitchFamily="49" charset="-122"/>
              </a:rPr>
              <a:t>1.</a:t>
            </a:r>
            <a:r>
              <a:rPr kumimoji="0" lang="zh-CN" altLang="en-US" sz="2800" b="1" i="1">
                <a:ea typeface="楷体_GB2312" pitchFamily="49" charset="-122"/>
              </a:rPr>
              <a:t>逗号运算符</a:t>
            </a:r>
            <a:r>
              <a:rPr kumimoji="0" lang="zh-CN" altLang="en-US" sz="2800" b="1">
                <a:ea typeface="楷体_GB2312" pitchFamily="49" charset="-122"/>
              </a:rPr>
              <a:t>：即“</a:t>
            </a:r>
            <a:r>
              <a:rPr kumimoji="0" lang="zh-CN" altLang="en-US" sz="2800" b="1">
                <a:solidFill>
                  <a:srgbClr val="FF0066"/>
                </a:solidFill>
                <a:ea typeface="楷体_GB2312" pitchFamily="49" charset="-122"/>
              </a:rPr>
              <a:t>，</a:t>
            </a:r>
            <a:r>
              <a:rPr kumimoji="0" lang="zh-CN" altLang="en-US" sz="2800" b="1">
                <a:ea typeface="楷体_GB2312" pitchFamily="49" charset="-122"/>
              </a:rPr>
              <a:t>”</a:t>
            </a:r>
          </a:p>
          <a:p>
            <a:pPr marL="342900" indent="-342900" eaLnBrk="0" hangingPunct="0">
              <a:spcBef>
                <a:spcPct val="20000"/>
              </a:spcBef>
              <a:buClr>
                <a:schemeClr val="folHlink"/>
              </a:buClr>
              <a:buFont typeface="Wingdings" pitchFamily="2" charset="2"/>
              <a:buNone/>
            </a:pPr>
            <a:r>
              <a:rPr kumimoji="0" lang="zh-CN" altLang="en-US" sz="2800" b="1" i="1">
                <a:ea typeface="楷体_GB2312" pitchFamily="49" charset="-122"/>
              </a:rPr>
              <a:t>优先级</a:t>
            </a:r>
            <a:r>
              <a:rPr kumimoji="0" lang="zh-CN" altLang="en-US" sz="2800" b="1">
                <a:ea typeface="楷体_GB2312" pitchFamily="49" charset="-122"/>
              </a:rPr>
              <a:t>：为所有运算符中级别</a:t>
            </a:r>
            <a:r>
              <a:rPr kumimoji="0" lang="zh-CN" altLang="en-US" sz="2800" b="1">
                <a:solidFill>
                  <a:srgbClr val="FF0066"/>
                </a:solidFill>
                <a:ea typeface="楷体_GB2312" pitchFamily="49" charset="-122"/>
              </a:rPr>
              <a:t>最低</a:t>
            </a:r>
            <a:r>
              <a:rPr kumimoji="0" lang="zh-CN" altLang="en-US" sz="2800" b="1">
                <a:ea typeface="楷体_GB2312" pitchFamily="49" charset="-122"/>
              </a:rPr>
              <a:t>的</a:t>
            </a:r>
          </a:p>
          <a:p>
            <a:pPr marL="342900" indent="-342900" eaLnBrk="0" hangingPunct="0">
              <a:spcBef>
                <a:spcPct val="20000"/>
              </a:spcBef>
              <a:buClr>
                <a:schemeClr val="folHlink"/>
              </a:buClr>
              <a:buFont typeface="Wingdings" pitchFamily="2" charset="2"/>
              <a:buNone/>
            </a:pPr>
            <a:r>
              <a:rPr kumimoji="0" lang="en-US" altLang="zh-CN" sz="2800" b="1">
                <a:ea typeface="楷体_GB2312" pitchFamily="49" charset="-122"/>
              </a:rPr>
              <a:t>2.</a:t>
            </a:r>
            <a:r>
              <a:rPr kumimoji="0" lang="zh-CN" altLang="en-US" sz="2800" b="1">
                <a:ea typeface="楷体_GB2312" pitchFamily="49" charset="-122"/>
              </a:rPr>
              <a:t>逗号表达式（顺序求值运算符）</a:t>
            </a:r>
          </a:p>
          <a:p>
            <a:pPr marL="342900" indent="-342900" eaLnBrk="0" hangingPunct="0">
              <a:spcBef>
                <a:spcPct val="20000"/>
              </a:spcBef>
              <a:buClr>
                <a:schemeClr val="folHlink"/>
              </a:buClr>
              <a:buFont typeface="Wingdings" pitchFamily="2" charset="2"/>
              <a:buNone/>
            </a:pPr>
            <a:r>
              <a:rPr kumimoji="0" lang="zh-CN" altLang="en-US" sz="3200" b="1">
                <a:ea typeface="楷体_GB2312" pitchFamily="49" charset="-122"/>
              </a:rPr>
              <a:t>    </a:t>
            </a:r>
            <a:r>
              <a:rPr kumimoji="0" lang="zh-CN" altLang="en-US" sz="2800" b="1">
                <a:ea typeface="楷体_GB2312" pitchFamily="49" charset="-122"/>
              </a:rPr>
              <a:t>形式：</a:t>
            </a:r>
            <a:r>
              <a:rPr kumimoji="0" lang="zh-CN" altLang="en-US" sz="2800" b="1">
                <a:latin typeface="楷体_GB2312" pitchFamily="49" charset="-122"/>
                <a:ea typeface="楷体_GB2312" pitchFamily="49" charset="-122"/>
              </a:rPr>
              <a:t>表达式</a:t>
            </a:r>
            <a:r>
              <a:rPr kumimoji="0" lang="en-US" altLang="zh-CN" sz="2800" b="1">
                <a:latin typeface="楷体_GB2312" pitchFamily="49" charset="-122"/>
                <a:ea typeface="楷体_GB2312" pitchFamily="49" charset="-122"/>
              </a:rPr>
              <a:t>1</a:t>
            </a:r>
            <a:r>
              <a:rPr kumimoji="0" lang="zh-CN" altLang="en-US" sz="2800" b="1">
                <a:latin typeface="楷体_GB2312" pitchFamily="49" charset="-122"/>
                <a:ea typeface="楷体_GB2312" pitchFamily="49" charset="-122"/>
              </a:rPr>
              <a:t>，表达式</a:t>
            </a:r>
            <a:r>
              <a:rPr kumimoji="0" lang="en-US" altLang="zh-CN" sz="2800" b="1">
                <a:latin typeface="楷体_GB2312" pitchFamily="49" charset="-122"/>
                <a:ea typeface="楷体_GB2312" pitchFamily="49" charset="-122"/>
              </a:rPr>
              <a:t>2</a:t>
            </a:r>
            <a:r>
              <a:rPr kumimoji="0" lang="zh-CN" altLang="en-US" sz="2800" b="1">
                <a:latin typeface="楷体_GB2312" pitchFamily="49" charset="-122"/>
                <a:ea typeface="楷体_GB2312" pitchFamily="49" charset="-122"/>
              </a:rPr>
              <a:t>，</a:t>
            </a:r>
            <a:r>
              <a:rPr kumimoji="0" lang="en-US" altLang="zh-CN" sz="2800" b="1">
                <a:ea typeface="楷体_GB2312" pitchFamily="49" charset="-122"/>
              </a:rPr>
              <a:t>……</a:t>
            </a:r>
            <a:r>
              <a:rPr kumimoji="0" lang="zh-CN" altLang="en-US" sz="2800" b="1">
                <a:latin typeface="楷体_GB2312" pitchFamily="49" charset="-122"/>
                <a:ea typeface="楷体_GB2312" pitchFamily="49" charset="-122"/>
              </a:rPr>
              <a:t>表达式</a:t>
            </a:r>
            <a:r>
              <a:rPr kumimoji="0" lang="en-US" altLang="zh-CN" sz="2800" b="1">
                <a:latin typeface="楷体_GB2312" pitchFamily="49" charset="-122"/>
                <a:ea typeface="楷体_GB2312" pitchFamily="49" charset="-122"/>
              </a:rPr>
              <a:t>n</a:t>
            </a:r>
          </a:p>
          <a:p>
            <a:pPr marL="342900" indent="-342900" eaLnBrk="0" hangingPunct="0">
              <a:spcBef>
                <a:spcPct val="20000"/>
              </a:spcBef>
              <a:buClr>
                <a:schemeClr val="folHlink"/>
              </a:buClr>
              <a:buFont typeface="Wingdings" pitchFamily="2" charset="2"/>
              <a:buNone/>
            </a:pPr>
            <a:r>
              <a:rPr kumimoji="0" lang="en-US" altLang="zh-CN" sz="2800" b="1">
                <a:latin typeface="楷体_GB2312" pitchFamily="49" charset="-122"/>
                <a:ea typeface="楷体_GB2312" pitchFamily="49" charset="-122"/>
              </a:rPr>
              <a:t>  </a:t>
            </a:r>
            <a:r>
              <a:rPr kumimoji="0" lang="zh-CN" altLang="en-US" sz="2800" b="1">
                <a:latin typeface="宋体" pitchFamily="2" charset="-122"/>
                <a:ea typeface="楷体_GB2312" pitchFamily="49" charset="-122"/>
              </a:rPr>
              <a:t>求解过程：</a:t>
            </a:r>
            <a:r>
              <a:rPr kumimoji="0" lang="zh-CN" altLang="en-US" sz="2800" b="1">
                <a:latin typeface="楷体_GB2312" pitchFamily="49" charset="-122"/>
                <a:ea typeface="楷体_GB2312" pitchFamily="49" charset="-122"/>
              </a:rPr>
              <a:t>顺次求解表达式</a:t>
            </a:r>
            <a:r>
              <a:rPr kumimoji="0" lang="en-US" altLang="zh-CN" sz="2800" b="1">
                <a:latin typeface="楷体_GB2312" pitchFamily="49" charset="-122"/>
                <a:ea typeface="楷体_GB2312" pitchFamily="49" charset="-122"/>
              </a:rPr>
              <a:t>1</a:t>
            </a:r>
            <a:r>
              <a:rPr kumimoji="0" lang="zh-CN" altLang="en-US" sz="2800" b="1">
                <a:latin typeface="楷体_GB2312" pitchFamily="49" charset="-122"/>
                <a:ea typeface="楷体_GB2312" pitchFamily="49" charset="-122"/>
              </a:rPr>
              <a:t>，表达式</a:t>
            </a:r>
            <a:r>
              <a:rPr kumimoji="0" lang="en-US" altLang="zh-CN" sz="2800" b="1">
                <a:latin typeface="楷体_GB2312" pitchFamily="49" charset="-122"/>
                <a:ea typeface="楷体_GB2312" pitchFamily="49" charset="-122"/>
              </a:rPr>
              <a:t>2</a:t>
            </a:r>
            <a:r>
              <a:rPr kumimoji="0" lang="en-US" altLang="zh-CN" sz="2800" b="1">
                <a:ea typeface="楷体_GB2312" pitchFamily="49" charset="-122"/>
              </a:rPr>
              <a:t>……</a:t>
            </a:r>
            <a:endParaRPr kumimoji="0" lang="en-US" altLang="zh-CN" sz="2800" b="1">
              <a:latin typeface="楷体_GB2312" pitchFamily="49" charset="-122"/>
              <a:ea typeface="楷体_GB2312" pitchFamily="49" charset="-122"/>
            </a:endParaRPr>
          </a:p>
          <a:p>
            <a:pPr marL="342900" indent="-342900" eaLnBrk="0" hangingPunct="0">
              <a:spcBef>
                <a:spcPct val="20000"/>
              </a:spcBef>
              <a:buClr>
                <a:schemeClr val="folHlink"/>
              </a:buClr>
              <a:buFont typeface="Wingdings" pitchFamily="2" charset="2"/>
              <a:buNone/>
            </a:pPr>
            <a:r>
              <a:rPr kumimoji="0" lang="en-US" altLang="zh-CN" sz="2800" b="1">
                <a:latin typeface="楷体_GB2312" pitchFamily="49" charset="-122"/>
                <a:ea typeface="楷体_GB2312" pitchFamily="49" charset="-122"/>
              </a:rPr>
              <a:t>            </a:t>
            </a:r>
            <a:r>
              <a:rPr kumimoji="0" lang="zh-CN" altLang="en-US" sz="2800" b="1">
                <a:latin typeface="楷体_GB2312" pitchFamily="49" charset="-122"/>
                <a:ea typeface="楷体_GB2312" pitchFamily="49" charset="-122"/>
              </a:rPr>
              <a:t>最后求解表达式</a:t>
            </a:r>
            <a:r>
              <a:rPr kumimoji="0" lang="en-US" altLang="zh-CN" sz="2800" b="1">
                <a:latin typeface="楷体_GB2312" pitchFamily="49" charset="-122"/>
                <a:ea typeface="楷体_GB2312" pitchFamily="49" charset="-122"/>
              </a:rPr>
              <a:t>n</a:t>
            </a:r>
          </a:p>
          <a:p>
            <a:pPr marL="342900" indent="-342900" eaLnBrk="0" hangingPunct="0">
              <a:spcBef>
                <a:spcPct val="20000"/>
              </a:spcBef>
              <a:buClr>
                <a:schemeClr val="folHlink"/>
              </a:buClr>
              <a:buFont typeface="Wingdings" pitchFamily="2" charset="2"/>
              <a:buNone/>
            </a:pPr>
            <a:r>
              <a:rPr kumimoji="0" lang="zh-CN" altLang="en-US" sz="2800" b="1">
                <a:solidFill>
                  <a:schemeClr val="accent2"/>
                </a:solidFill>
                <a:latin typeface="楷体_GB2312" pitchFamily="49" charset="-122"/>
                <a:ea typeface="楷体_GB2312" pitchFamily="49" charset="-122"/>
              </a:rPr>
              <a:t>逗号表达式的值</a:t>
            </a:r>
            <a:r>
              <a:rPr kumimoji="0" lang="zh-CN" altLang="en-US" sz="2800" b="1">
                <a:latin typeface="楷体_GB2312" pitchFamily="49" charset="-122"/>
                <a:ea typeface="楷体_GB2312" pitchFamily="49" charset="-122"/>
              </a:rPr>
              <a:t>为 </a:t>
            </a:r>
            <a:r>
              <a:rPr kumimoji="0" lang="zh-CN" altLang="en-US" sz="2800" b="1">
                <a:solidFill>
                  <a:schemeClr val="accent2"/>
                </a:solidFill>
                <a:latin typeface="楷体_GB2312" pitchFamily="49" charset="-122"/>
                <a:ea typeface="楷体_GB2312" pitchFamily="49" charset="-122"/>
              </a:rPr>
              <a:t>表达式</a:t>
            </a:r>
            <a:r>
              <a:rPr kumimoji="0" lang="en-US" altLang="zh-CN" sz="2800" b="1">
                <a:solidFill>
                  <a:schemeClr val="accent2"/>
                </a:solidFill>
                <a:latin typeface="楷体_GB2312" pitchFamily="49" charset="-122"/>
                <a:ea typeface="楷体_GB2312" pitchFamily="49" charset="-122"/>
              </a:rPr>
              <a:t>n</a:t>
            </a:r>
            <a:r>
              <a:rPr kumimoji="0" lang="zh-CN" altLang="en-US" sz="2800" b="1">
                <a:solidFill>
                  <a:schemeClr val="accent2"/>
                </a:solidFill>
                <a:latin typeface="楷体_GB2312" pitchFamily="49" charset="-122"/>
                <a:ea typeface="楷体_GB2312" pitchFamily="49" charset="-122"/>
              </a:rPr>
              <a:t>的值</a:t>
            </a:r>
          </a:p>
          <a:p>
            <a:pPr marL="342900" indent="-342900" eaLnBrk="0" hangingPunct="0">
              <a:spcBef>
                <a:spcPct val="20000"/>
              </a:spcBef>
              <a:buClr>
                <a:schemeClr val="folHlink"/>
              </a:buClr>
              <a:buFont typeface="Wingdings" pitchFamily="2" charset="2"/>
              <a:buNone/>
            </a:pPr>
            <a:r>
              <a:rPr kumimoji="0" lang="zh-CN" altLang="en-US" sz="3200" b="1">
                <a:latin typeface="楷体_GB2312" pitchFamily="49" charset="-122"/>
                <a:ea typeface="楷体_GB2312" pitchFamily="49" charset="-122"/>
              </a:rPr>
              <a:t>例如：</a:t>
            </a:r>
            <a:r>
              <a:rPr kumimoji="0" lang="en-US" altLang="zh-CN" sz="3200" b="1">
                <a:latin typeface="楷体_GB2312" pitchFamily="49" charset="-122"/>
                <a:ea typeface="楷体_GB2312" pitchFamily="49" charset="-122"/>
              </a:rPr>
              <a:t>a=3*5,a*4      </a:t>
            </a:r>
            <a:r>
              <a:rPr kumimoji="0" lang="en-US" altLang="zh-CN" sz="2400" b="1">
                <a:latin typeface="楷体_GB2312" pitchFamily="49" charset="-122"/>
                <a:ea typeface="楷体_GB2312" pitchFamily="49" charset="-122"/>
              </a:rPr>
              <a:t>a=15,</a:t>
            </a:r>
            <a:r>
              <a:rPr kumimoji="0" lang="zh-CN" altLang="en-US" sz="2400" b="1">
                <a:latin typeface="楷体_GB2312" pitchFamily="49" charset="-122"/>
                <a:ea typeface="楷体_GB2312" pitchFamily="49" charset="-122"/>
              </a:rPr>
              <a:t>逗号表达式的值为</a:t>
            </a:r>
            <a:r>
              <a:rPr kumimoji="0" lang="en-US" altLang="zh-CN" sz="2400" b="1">
                <a:latin typeface="楷体_GB2312" pitchFamily="49" charset="-122"/>
                <a:ea typeface="楷体_GB2312" pitchFamily="49" charset="-122"/>
              </a:rPr>
              <a:t>60</a:t>
            </a:r>
          </a:p>
          <a:p>
            <a:pPr marL="342900" indent="-342900" eaLnBrk="0" hangingPunct="0">
              <a:spcBef>
                <a:spcPct val="20000"/>
              </a:spcBef>
              <a:buClr>
                <a:schemeClr val="folHlink"/>
              </a:buClr>
              <a:buFont typeface="Wingdings" pitchFamily="2" charset="2"/>
              <a:buNone/>
            </a:pPr>
            <a:r>
              <a:rPr kumimoji="0" lang="en-US" altLang="zh-CN" sz="2400" b="1">
                <a:latin typeface="楷体_GB2312" pitchFamily="49" charset="-122"/>
                <a:ea typeface="楷体_GB2312" pitchFamily="49" charset="-122"/>
              </a:rPr>
              <a:t>        x=a=3,6*a		    a=3,x=3,</a:t>
            </a:r>
            <a:r>
              <a:rPr kumimoji="0" lang="zh-CN" altLang="en-US" sz="2400" b="1">
                <a:latin typeface="楷体_GB2312" pitchFamily="49" charset="-122"/>
                <a:ea typeface="楷体_GB2312" pitchFamily="49" charset="-122"/>
              </a:rPr>
              <a:t>逗号表达式的值为</a:t>
            </a:r>
            <a:r>
              <a:rPr kumimoji="0" lang="en-US" altLang="zh-CN" sz="2400" b="1">
                <a:latin typeface="楷体_GB2312" pitchFamily="49" charset="-122"/>
                <a:ea typeface="楷体_GB2312" pitchFamily="49" charset="-122"/>
              </a:rPr>
              <a:t>18</a:t>
            </a:r>
          </a:p>
          <a:p>
            <a:pPr marL="342900" indent="-342900" eaLnBrk="0" hangingPunct="0">
              <a:spcBef>
                <a:spcPct val="20000"/>
              </a:spcBef>
              <a:buClr>
                <a:schemeClr val="folHlink"/>
              </a:buClr>
              <a:buFont typeface="Wingdings" pitchFamily="2" charset="2"/>
              <a:buNone/>
            </a:pPr>
            <a:r>
              <a:rPr kumimoji="0" lang="en-US" altLang="zh-CN" sz="2800" b="1">
                <a:ea typeface="楷体_GB2312" pitchFamily="49" charset="-122"/>
              </a:rPr>
              <a:t>              x=(a=4%3 , a+1, a*10)     </a:t>
            </a:r>
          </a:p>
          <a:p>
            <a:pPr marL="342900" indent="-342900" eaLnBrk="0" hangingPunct="0">
              <a:spcBef>
                <a:spcPct val="20000"/>
              </a:spcBef>
              <a:buClr>
                <a:schemeClr val="folHlink"/>
              </a:buClr>
              <a:buFont typeface="Wingdings" pitchFamily="2" charset="2"/>
              <a:buNone/>
            </a:pPr>
            <a:r>
              <a:rPr kumimoji="0" lang="en-US" altLang="zh-CN" sz="2800" b="1">
                <a:ea typeface="楷体_GB2312" pitchFamily="49" charset="-122"/>
              </a:rPr>
              <a:t>                        </a:t>
            </a:r>
            <a:r>
              <a:rPr kumimoji="0" lang="en-US" altLang="zh-CN" sz="2400" b="1">
                <a:ea typeface="楷体_GB2312" pitchFamily="49" charset="-122"/>
              </a:rPr>
              <a:t>a</a:t>
            </a:r>
            <a:r>
              <a:rPr kumimoji="0" lang="zh-CN" altLang="en-US" sz="2400" b="1">
                <a:ea typeface="楷体_GB2312" pitchFamily="49" charset="-122"/>
              </a:rPr>
              <a:t>为</a:t>
            </a:r>
            <a:r>
              <a:rPr kumimoji="0" lang="en-US" altLang="zh-CN" sz="2400" b="1">
                <a:ea typeface="楷体_GB2312" pitchFamily="49" charset="-122"/>
              </a:rPr>
              <a:t>1</a:t>
            </a:r>
            <a:r>
              <a:rPr kumimoji="0" lang="zh-CN" altLang="en-US" sz="2400" b="1">
                <a:ea typeface="楷体_GB2312" pitchFamily="49" charset="-122"/>
              </a:rPr>
              <a:t>，逗号表达式的值为 </a:t>
            </a:r>
            <a:r>
              <a:rPr kumimoji="0" lang="en-US" altLang="zh-CN" sz="2400" b="1">
                <a:ea typeface="楷体_GB2312" pitchFamily="49" charset="-122"/>
              </a:rPr>
              <a:t>a*10 </a:t>
            </a:r>
            <a:r>
              <a:rPr kumimoji="0" lang="zh-CN" altLang="en-US" sz="2400" b="1">
                <a:ea typeface="楷体_GB2312" pitchFamily="49" charset="-122"/>
              </a:rPr>
              <a:t>，所以</a:t>
            </a:r>
            <a:r>
              <a:rPr kumimoji="0" lang="en-US" altLang="zh-CN" sz="2400" b="1">
                <a:ea typeface="楷体_GB2312" pitchFamily="49" charset="-122"/>
              </a:rPr>
              <a:t>x=10</a:t>
            </a:r>
          </a:p>
        </p:txBody>
      </p:sp>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ChangeArrowheads="1"/>
          </p:cNvSpPr>
          <p:nvPr/>
        </p:nvSpPr>
        <p:spPr bwMode="auto">
          <a:xfrm>
            <a:off x="314325" y="188913"/>
            <a:ext cx="836136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defRPr/>
            </a:pPr>
            <a:r>
              <a:rPr lang="en-US" altLang="zh-CN" sz="4400" b="1" dirty="0">
                <a:solidFill>
                  <a:srgbClr val="800000"/>
                </a:solidFill>
                <a:latin typeface="+mj-lt"/>
                <a:ea typeface="黑体" pitchFamily="2" charset="-122"/>
                <a:cs typeface="+mj-cs"/>
              </a:rPr>
              <a:t>2.6.4  </a:t>
            </a:r>
            <a:r>
              <a:rPr lang="zh-CN" altLang="en-US" sz="4400" b="1" dirty="0">
                <a:solidFill>
                  <a:srgbClr val="800000"/>
                </a:solidFill>
                <a:latin typeface="+mj-lt"/>
                <a:ea typeface="黑体" pitchFamily="2" charset="-122"/>
                <a:cs typeface="+mj-cs"/>
              </a:rPr>
              <a:t>逗号运算符和逗号表达式</a:t>
            </a:r>
          </a:p>
        </p:txBody>
      </p:sp>
      <p:sp>
        <p:nvSpPr>
          <p:cNvPr id="160771" name="Rectangle 3"/>
          <p:cNvSpPr>
            <a:spLocks noChangeArrowheads="1"/>
          </p:cNvSpPr>
          <p:nvPr/>
        </p:nvSpPr>
        <p:spPr bwMode="auto">
          <a:xfrm>
            <a:off x="304800" y="1103313"/>
            <a:ext cx="8534400" cy="379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0" hangingPunct="0">
              <a:spcBef>
                <a:spcPct val="20000"/>
              </a:spcBef>
              <a:buClr>
                <a:schemeClr val="folHlink"/>
              </a:buClr>
              <a:buFont typeface="Wingdings" pitchFamily="2" charset="2"/>
              <a:buNone/>
            </a:pPr>
            <a:r>
              <a:rPr kumimoji="0" lang="en-US" altLang="zh-CN" sz="2800" b="1" i="1">
                <a:ea typeface="楷体_GB2312" pitchFamily="49" charset="-122"/>
              </a:rPr>
              <a:t>1.</a:t>
            </a:r>
            <a:r>
              <a:rPr kumimoji="0" lang="zh-CN" altLang="en-US" sz="2800" b="1" i="1">
                <a:ea typeface="楷体_GB2312" pitchFamily="49" charset="-122"/>
              </a:rPr>
              <a:t>逗号运算符</a:t>
            </a:r>
            <a:r>
              <a:rPr kumimoji="0" lang="zh-CN" altLang="en-US" sz="2800" b="1">
                <a:ea typeface="楷体_GB2312" pitchFamily="49" charset="-122"/>
              </a:rPr>
              <a:t>：即“</a:t>
            </a:r>
            <a:r>
              <a:rPr kumimoji="0" lang="zh-CN" altLang="en-US" sz="2800" b="1">
                <a:solidFill>
                  <a:srgbClr val="FF0066"/>
                </a:solidFill>
                <a:ea typeface="楷体_GB2312" pitchFamily="49" charset="-122"/>
              </a:rPr>
              <a:t>，</a:t>
            </a:r>
            <a:r>
              <a:rPr kumimoji="0" lang="zh-CN" altLang="en-US" sz="2800" b="1">
                <a:ea typeface="楷体_GB2312" pitchFamily="49" charset="-122"/>
              </a:rPr>
              <a:t>”</a:t>
            </a:r>
          </a:p>
          <a:p>
            <a:pPr marL="342900" indent="-342900" eaLnBrk="0" hangingPunct="0">
              <a:spcBef>
                <a:spcPct val="20000"/>
              </a:spcBef>
              <a:buClr>
                <a:schemeClr val="folHlink"/>
              </a:buClr>
              <a:buFont typeface="Wingdings" pitchFamily="2" charset="2"/>
              <a:buNone/>
            </a:pPr>
            <a:r>
              <a:rPr kumimoji="0" lang="zh-CN" altLang="en-US" sz="2800" b="1" i="1">
                <a:ea typeface="楷体_GB2312" pitchFamily="49" charset="-122"/>
              </a:rPr>
              <a:t>优先级</a:t>
            </a:r>
            <a:r>
              <a:rPr kumimoji="0" lang="zh-CN" altLang="en-US" sz="2800" b="1">
                <a:ea typeface="楷体_GB2312" pitchFamily="49" charset="-122"/>
              </a:rPr>
              <a:t>：为所有运算符中级别</a:t>
            </a:r>
            <a:r>
              <a:rPr kumimoji="0" lang="zh-CN" altLang="en-US" sz="2800" b="1">
                <a:solidFill>
                  <a:srgbClr val="FF0066"/>
                </a:solidFill>
                <a:ea typeface="楷体_GB2312" pitchFamily="49" charset="-122"/>
              </a:rPr>
              <a:t>最低</a:t>
            </a:r>
            <a:r>
              <a:rPr kumimoji="0" lang="zh-CN" altLang="en-US" sz="2800" b="1">
                <a:ea typeface="楷体_GB2312" pitchFamily="49" charset="-122"/>
              </a:rPr>
              <a:t>的</a:t>
            </a:r>
          </a:p>
          <a:p>
            <a:pPr marL="342900" indent="-342900" eaLnBrk="0" hangingPunct="0">
              <a:spcBef>
                <a:spcPct val="20000"/>
              </a:spcBef>
              <a:buClr>
                <a:schemeClr val="folHlink"/>
              </a:buClr>
              <a:buFont typeface="Wingdings" pitchFamily="2" charset="2"/>
              <a:buNone/>
            </a:pPr>
            <a:r>
              <a:rPr kumimoji="0" lang="en-US" altLang="zh-CN" sz="2800" b="1">
                <a:ea typeface="楷体_GB2312" pitchFamily="49" charset="-122"/>
              </a:rPr>
              <a:t>2.</a:t>
            </a:r>
            <a:r>
              <a:rPr kumimoji="0" lang="zh-CN" altLang="en-US" sz="2800" b="1">
                <a:ea typeface="楷体_GB2312" pitchFamily="49" charset="-122"/>
              </a:rPr>
              <a:t>逗号表达式（顺序求值运算符）</a:t>
            </a:r>
          </a:p>
          <a:p>
            <a:pPr marL="342900" indent="-342900" eaLnBrk="0" hangingPunct="0">
              <a:spcBef>
                <a:spcPct val="20000"/>
              </a:spcBef>
              <a:buClr>
                <a:schemeClr val="folHlink"/>
              </a:buClr>
              <a:buFont typeface="Wingdings" pitchFamily="2" charset="2"/>
              <a:buNone/>
            </a:pPr>
            <a:r>
              <a:rPr kumimoji="0" lang="zh-CN" altLang="en-US" sz="3200" b="1">
                <a:ea typeface="楷体_GB2312" pitchFamily="49" charset="-122"/>
              </a:rPr>
              <a:t>    </a:t>
            </a:r>
            <a:r>
              <a:rPr kumimoji="0" lang="zh-CN" altLang="en-US" sz="2800" b="1">
                <a:ea typeface="楷体_GB2312" pitchFamily="49" charset="-122"/>
              </a:rPr>
              <a:t>形式：</a:t>
            </a:r>
            <a:r>
              <a:rPr kumimoji="0" lang="zh-CN" altLang="en-US" sz="2800" b="1">
                <a:latin typeface="楷体_GB2312" pitchFamily="49" charset="-122"/>
                <a:ea typeface="楷体_GB2312" pitchFamily="49" charset="-122"/>
              </a:rPr>
              <a:t>表达式</a:t>
            </a:r>
            <a:r>
              <a:rPr kumimoji="0" lang="en-US" altLang="zh-CN" sz="2800" b="1">
                <a:latin typeface="楷体_GB2312" pitchFamily="49" charset="-122"/>
                <a:ea typeface="楷体_GB2312" pitchFamily="49" charset="-122"/>
              </a:rPr>
              <a:t>1</a:t>
            </a:r>
            <a:r>
              <a:rPr kumimoji="0" lang="zh-CN" altLang="en-US" sz="2800" b="1">
                <a:latin typeface="楷体_GB2312" pitchFamily="49" charset="-122"/>
                <a:ea typeface="楷体_GB2312" pitchFamily="49" charset="-122"/>
              </a:rPr>
              <a:t>，表达式</a:t>
            </a:r>
            <a:r>
              <a:rPr kumimoji="0" lang="en-US" altLang="zh-CN" sz="2800" b="1">
                <a:latin typeface="楷体_GB2312" pitchFamily="49" charset="-122"/>
                <a:ea typeface="楷体_GB2312" pitchFamily="49" charset="-122"/>
              </a:rPr>
              <a:t>2</a:t>
            </a:r>
            <a:r>
              <a:rPr kumimoji="0" lang="zh-CN" altLang="en-US" sz="2800" b="1">
                <a:latin typeface="楷体_GB2312" pitchFamily="49" charset="-122"/>
                <a:ea typeface="楷体_GB2312" pitchFamily="49" charset="-122"/>
              </a:rPr>
              <a:t>，</a:t>
            </a:r>
            <a:r>
              <a:rPr kumimoji="0" lang="en-US" altLang="zh-CN" sz="2800" b="1">
                <a:ea typeface="楷体_GB2312" pitchFamily="49" charset="-122"/>
              </a:rPr>
              <a:t>……</a:t>
            </a:r>
            <a:r>
              <a:rPr kumimoji="0" lang="zh-CN" altLang="en-US" sz="2800" b="1">
                <a:latin typeface="楷体_GB2312" pitchFamily="49" charset="-122"/>
                <a:ea typeface="楷体_GB2312" pitchFamily="49" charset="-122"/>
              </a:rPr>
              <a:t>表达式</a:t>
            </a:r>
            <a:r>
              <a:rPr kumimoji="0" lang="en-US" altLang="zh-CN" sz="2800" b="1">
                <a:latin typeface="楷体_GB2312" pitchFamily="49" charset="-122"/>
                <a:ea typeface="楷体_GB2312" pitchFamily="49" charset="-122"/>
              </a:rPr>
              <a:t>n</a:t>
            </a:r>
          </a:p>
          <a:p>
            <a:pPr marL="342900" indent="-342900" eaLnBrk="0" hangingPunct="0">
              <a:spcBef>
                <a:spcPct val="20000"/>
              </a:spcBef>
              <a:buClr>
                <a:schemeClr val="folHlink"/>
              </a:buClr>
              <a:buFont typeface="Wingdings" pitchFamily="2" charset="2"/>
              <a:buNone/>
            </a:pPr>
            <a:r>
              <a:rPr kumimoji="0" lang="en-US" altLang="zh-CN" sz="2800" b="1">
                <a:latin typeface="楷体_GB2312" pitchFamily="49" charset="-122"/>
                <a:ea typeface="楷体_GB2312" pitchFamily="49" charset="-122"/>
              </a:rPr>
              <a:t>  </a:t>
            </a:r>
            <a:r>
              <a:rPr kumimoji="0" lang="zh-CN" altLang="en-US" sz="2800" b="1">
                <a:latin typeface="宋体" pitchFamily="2" charset="-122"/>
                <a:ea typeface="楷体_GB2312" pitchFamily="49" charset="-122"/>
              </a:rPr>
              <a:t>求解过程：</a:t>
            </a:r>
            <a:r>
              <a:rPr kumimoji="0" lang="zh-CN" altLang="en-US" sz="2800" b="1">
                <a:latin typeface="楷体_GB2312" pitchFamily="49" charset="-122"/>
                <a:ea typeface="楷体_GB2312" pitchFamily="49" charset="-122"/>
              </a:rPr>
              <a:t>顺次求解表达式</a:t>
            </a:r>
            <a:r>
              <a:rPr kumimoji="0" lang="en-US" altLang="zh-CN" sz="2800" b="1">
                <a:latin typeface="楷体_GB2312" pitchFamily="49" charset="-122"/>
                <a:ea typeface="楷体_GB2312" pitchFamily="49" charset="-122"/>
              </a:rPr>
              <a:t>1</a:t>
            </a:r>
            <a:r>
              <a:rPr kumimoji="0" lang="zh-CN" altLang="en-US" sz="2800" b="1">
                <a:latin typeface="楷体_GB2312" pitchFamily="49" charset="-122"/>
                <a:ea typeface="楷体_GB2312" pitchFamily="49" charset="-122"/>
              </a:rPr>
              <a:t>，表达式</a:t>
            </a:r>
            <a:r>
              <a:rPr kumimoji="0" lang="en-US" altLang="zh-CN" sz="2800" b="1">
                <a:latin typeface="楷体_GB2312" pitchFamily="49" charset="-122"/>
                <a:ea typeface="楷体_GB2312" pitchFamily="49" charset="-122"/>
              </a:rPr>
              <a:t>2</a:t>
            </a:r>
            <a:r>
              <a:rPr kumimoji="0" lang="en-US" altLang="zh-CN" sz="2800" b="1">
                <a:ea typeface="楷体_GB2312" pitchFamily="49" charset="-122"/>
              </a:rPr>
              <a:t>……</a:t>
            </a:r>
            <a:endParaRPr kumimoji="0" lang="en-US" altLang="zh-CN" sz="2800" b="1">
              <a:latin typeface="楷体_GB2312" pitchFamily="49" charset="-122"/>
              <a:ea typeface="楷体_GB2312" pitchFamily="49" charset="-122"/>
            </a:endParaRPr>
          </a:p>
          <a:p>
            <a:pPr marL="342900" indent="-342900" eaLnBrk="0" hangingPunct="0">
              <a:spcBef>
                <a:spcPct val="20000"/>
              </a:spcBef>
              <a:buClr>
                <a:schemeClr val="folHlink"/>
              </a:buClr>
              <a:buFont typeface="Wingdings" pitchFamily="2" charset="2"/>
              <a:buNone/>
            </a:pPr>
            <a:r>
              <a:rPr kumimoji="0" lang="en-US" altLang="zh-CN" sz="2800" b="1">
                <a:latin typeface="楷体_GB2312" pitchFamily="49" charset="-122"/>
                <a:ea typeface="楷体_GB2312" pitchFamily="49" charset="-122"/>
              </a:rPr>
              <a:t>            </a:t>
            </a:r>
            <a:r>
              <a:rPr kumimoji="0" lang="zh-CN" altLang="en-US" sz="2800" b="1">
                <a:latin typeface="楷体_GB2312" pitchFamily="49" charset="-122"/>
                <a:ea typeface="楷体_GB2312" pitchFamily="49" charset="-122"/>
              </a:rPr>
              <a:t>最后求解表达式</a:t>
            </a:r>
            <a:r>
              <a:rPr kumimoji="0" lang="en-US" altLang="zh-CN" sz="2800" b="1">
                <a:latin typeface="楷体_GB2312" pitchFamily="49" charset="-122"/>
                <a:ea typeface="楷体_GB2312" pitchFamily="49" charset="-122"/>
              </a:rPr>
              <a:t>n</a:t>
            </a:r>
          </a:p>
          <a:p>
            <a:pPr marL="342900" indent="-342900" eaLnBrk="0" hangingPunct="0">
              <a:spcBef>
                <a:spcPct val="20000"/>
              </a:spcBef>
              <a:buClr>
                <a:schemeClr val="folHlink"/>
              </a:buClr>
            </a:pPr>
            <a:r>
              <a:rPr kumimoji="0" lang="zh-CN" altLang="en-US" sz="2800" b="1">
                <a:solidFill>
                  <a:schemeClr val="accent2"/>
                </a:solidFill>
                <a:latin typeface="楷体_GB2312" pitchFamily="49" charset="-122"/>
                <a:ea typeface="楷体_GB2312" pitchFamily="49" charset="-122"/>
              </a:rPr>
              <a:t>逗号表达式的值</a:t>
            </a:r>
            <a:r>
              <a:rPr kumimoji="0" lang="zh-CN" altLang="en-US" sz="2800" b="1">
                <a:latin typeface="楷体_GB2312" pitchFamily="49" charset="-122"/>
                <a:ea typeface="楷体_GB2312" pitchFamily="49" charset="-122"/>
              </a:rPr>
              <a:t>为 </a:t>
            </a:r>
            <a:r>
              <a:rPr kumimoji="0" lang="zh-CN" altLang="en-US" sz="2800" b="1">
                <a:solidFill>
                  <a:schemeClr val="accent2"/>
                </a:solidFill>
                <a:latin typeface="楷体_GB2312" pitchFamily="49" charset="-122"/>
                <a:ea typeface="楷体_GB2312" pitchFamily="49" charset="-122"/>
              </a:rPr>
              <a:t>表达式</a:t>
            </a:r>
            <a:r>
              <a:rPr kumimoji="0" lang="en-US" altLang="zh-CN" sz="2800" b="1">
                <a:solidFill>
                  <a:schemeClr val="accent2"/>
                </a:solidFill>
                <a:latin typeface="楷体_GB2312" pitchFamily="49" charset="-122"/>
                <a:ea typeface="楷体_GB2312" pitchFamily="49" charset="-122"/>
              </a:rPr>
              <a:t>n</a:t>
            </a:r>
            <a:r>
              <a:rPr kumimoji="0" lang="zh-CN" altLang="en-US" sz="2800" b="1">
                <a:solidFill>
                  <a:schemeClr val="accent2"/>
                </a:solidFill>
                <a:latin typeface="楷体_GB2312" pitchFamily="49" charset="-122"/>
                <a:ea typeface="楷体_GB2312" pitchFamily="49" charset="-122"/>
              </a:rPr>
              <a:t>的值</a:t>
            </a:r>
          </a:p>
          <a:p>
            <a:pPr marL="342900" indent="-342900" eaLnBrk="0" hangingPunct="0">
              <a:spcBef>
                <a:spcPct val="20000"/>
              </a:spcBef>
              <a:buClr>
                <a:schemeClr val="folHlink"/>
              </a:buClr>
              <a:buFont typeface="Wingdings" pitchFamily="2" charset="2"/>
              <a:buNone/>
            </a:pPr>
            <a:endParaRPr kumimoji="0" lang="en-US" altLang="zh-CN" sz="2800" b="1">
              <a:latin typeface="楷体_GB2312" pitchFamily="49" charset="-122"/>
              <a:ea typeface="楷体_GB2312" pitchFamily="49" charset="-122"/>
            </a:endParaRPr>
          </a:p>
        </p:txBody>
      </p:sp>
      <p:sp>
        <p:nvSpPr>
          <p:cNvPr id="2" name="矩形 1"/>
          <p:cNvSpPr/>
          <p:nvPr/>
        </p:nvSpPr>
        <p:spPr>
          <a:xfrm>
            <a:off x="-36513" y="2165350"/>
            <a:ext cx="9324976" cy="2590800"/>
          </a:xfrm>
          <a:prstGeom prst="rect">
            <a:avLst/>
          </a:prstGeom>
          <a:blipFill>
            <a:blip r:embed="rId2"/>
            <a:tile tx="0" ty="0" sx="100000" sy="100000" flip="none" algn="tl"/>
          </a:blipFill>
        </p:spPr>
        <p:txBody>
          <a:bodyPr>
            <a:spAutoFit/>
          </a:bodyPr>
          <a:lstStyle/>
          <a:p>
            <a:pPr marL="342900" indent="-342900" eaLnBrk="0" hangingPunct="0">
              <a:spcBef>
                <a:spcPct val="20000"/>
              </a:spcBef>
              <a:buClr>
                <a:schemeClr val="folHlink"/>
              </a:buClr>
              <a:buFont typeface="Wingdings" pitchFamily="2" charset="2"/>
              <a:buNone/>
              <a:defRPr/>
            </a:pPr>
            <a:r>
              <a:rPr kumimoji="0" lang="zh-CN" altLang="en-US" sz="2800" b="1" dirty="0">
                <a:solidFill>
                  <a:schemeClr val="accent2"/>
                </a:solidFill>
                <a:latin typeface="楷体_GB2312" pitchFamily="49" charset="-122"/>
                <a:ea typeface="楷体_GB2312" pitchFamily="49" charset="-122"/>
              </a:rPr>
              <a:t>逗号表达式的值</a:t>
            </a:r>
            <a:r>
              <a:rPr kumimoji="0" lang="zh-CN" altLang="en-US" sz="2800" b="1" dirty="0">
                <a:latin typeface="楷体_GB2312" pitchFamily="49" charset="-122"/>
                <a:ea typeface="楷体_GB2312" pitchFamily="49" charset="-122"/>
              </a:rPr>
              <a:t>为 </a:t>
            </a:r>
            <a:r>
              <a:rPr kumimoji="0" lang="zh-CN" altLang="en-US" sz="2800" b="1" dirty="0">
                <a:solidFill>
                  <a:schemeClr val="accent2"/>
                </a:solidFill>
                <a:latin typeface="楷体_GB2312" pitchFamily="49" charset="-122"/>
                <a:ea typeface="楷体_GB2312" pitchFamily="49" charset="-122"/>
              </a:rPr>
              <a:t>表达式</a:t>
            </a:r>
            <a:r>
              <a:rPr kumimoji="0" lang="en-US" altLang="zh-CN" sz="2800" b="1" dirty="0">
                <a:solidFill>
                  <a:schemeClr val="accent2"/>
                </a:solidFill>
                <a:latin typeface="楷体_GB2312" pitchFamily="49" charset="-122"/>
                <a:ea typeface="楷体_GB2312" pitchFamily="49" charset="-122"/>
              </a:rPr>
              <a:t>n</a:t>
            </a:r>
            <a:r>
              <a:rPr kumimoji="0" lang="zh-CN" altLang="en-US" sz="2800" b="1" dirty="0">
                <a:solidFill>
                  <a:schemeClr val="accent2"/>
                </a:solidFill>
                <a:latin typeface="楷体_GB2312" pitchFamily="49" charset="-122"/>
                <a:ea typeface="楷体_GB2312" pitchFamily="49" charset="-122"/>
              </a:rPr>
              <a:t>的值</a:t>
            </a:r>
          </a:p>
          <a:p>
            <a:pPr marL="342900" indent="-342900" eaLnBrk="0" hangingPunct="0">
              <a:spcBef>
                <a:spcPct val="20000"/>
              </a:spcBef>
              <a:buClr>
                <a:schemeClr val="folHlink"/>
              </a:buClr>
              <a:buFont typeface="Wingdings" pitchFamily="2" charset="2"/>
              <a:buNone/>
              <a:defRPr/>
            </a:pPr>
            <a:r>
              <a:rPr kumimoji="0" lang="zh-CN" altLang="en-US" sz="2800" b="1" dirty="0">
                <a:latin typeface="楷体_GB2312" pitchFamily="49" charset="-122"/>
                <a:ea typeface="楷体_GB2312" pitchFamily="49" charset="-122"/>
              </a:rPr>
              <a:t>  例：</a:t>
            </a:r>
            <a:r>
              <a:rPr kumimoji="0" lang="en-US" altLang="zh-CN" sz="2800" b="1" dirty="0">
                <a:latin typeface="+mn-lt"/>
                <a:ea typeface="Meiryo UI" pitchFamily="34" charset="-128"/>
                <a:cs typeface="Meiryo UI" pitchFamily="34" charset="-128"/>
              </a:rPr>
              <a:t>a=3*5,a*4      a=15,</a:t>
            </a:r>
            <a:r>
              <a:rPr kumimoji="0" lang="zh-CN" altLang="en-US" sz="2800" b="1" dirty="0">
                <a:latin typeface="楷体_GB2312" pitchFamily="49" charset="-122"/>
                <a:ea typeface="楷体_GB2312" pitchFamily="49" charset="-122"/>
              </a:rPr>
              <a:t>逗号表达式的值为</a:t>
            </a:r>
            <a:r>
              <a:rPr kumimoji="0" lang="en-US" altLang="zh-CN" sz="2800" b="1" dirty="0">
                <a:latin typeface="楷体_GB2312" pitchFamily="49" charset="-122"/>
                <a:ea typeface="楷体_GB2312" pitchFamily="49" charset="-122"/>
              </a:rPr>
              <a:t>60</a:t>
            </a:r>
          </a:p>
          <a:p>
            <a:pPr marL="342900" indent="-342900" eaLnBrk="0" hangingPunct="0">
              <a:spcBef>
                <a:spcPct val="20000"/>
              </a:spcBef>
              <a:buClr>
                <a:schemeClr val="folHlink"/>
              </a:buClr>
              <a:buFont typeface="Wingdings" pitchFamily="2" charset="2"/>
              <a:buNone/>
              <a:defRPr/>
            </a:pPr>
            <a:r>
              <a:rPr kumimoji="0" lang="en-US" altLang="zh-CN" sz="2800" b="1" dirty="0">
                <a:latin typeface="楷体_GB2312" pitchFamily="49" charset="-122"/>
                <a:ea typeface="楷体_GB2312" pitchFamily="49" charset="-122"/>
              </a:rPr>
              <a:t>      </a:t>
            </a:r>
            <a:r>
              <a:rPr kumimoji="0" lang="en-US" altLang="zh-CN" sz="2800" b="1" dirty="0">
                <a:latin typeface="+mn-lt"/>
                <a:ea typeface="楷体_GB2312" pitchFamily="49" charset="-122"/>
              </a:rPr>
              <a:t>x=a=3,6*a	     a=3,x=3,</a:t>
            </a:r>
            <a:r>
              <a:rPr kumimoji="0" lang="zh-CN" altLang="en-US" sz="2800" b="1" dirty="0">
                <a:latin typeface="楷体_GB2312" pitchFamily="49" charset="-122"/>
                <a:ea typeface="楷体_GB2312" pitchFamily="49" charset="-122"/>
              </a:rPr>
              <a:t>逗号表达式的值为</a:t>
            </a:r>
            <a:r>
              <a:rPr kumimoji="0" lang="en-US" altLang="zh-CN" sz="2800" b="1" dirty="0">
                <a:latin typeface="楷体_GB2312" pitchFamily="49" charset="-122"/>
                <a:ea typeface="楷体_GB2312" pitchFamily="49" charset="-122"/>
              </a:rPr>
              <a:t>18</a:t>
            </a:r>
          </a:p>
          <a:p>
            <a:pPr marL="342900" indent="-342900" eaLnBrk="0" hangingPunct="0">
              <a:spcBef>
                <a:spcPct val="20000"/>
              </a:spcBef>
              <a:buClr>
                <a:schemeClr val="folHlink"/>
              </a:buClr>
              <a:buFont typeface="Wingdings" pitchFamily="2" charset="2"/>
              <a:buNone/>
              <a:defRPr/>
            </a:pPr>
            <a:r>
              <a:rPr kumimoji="0" lang="en-US" altLang="zh-CN" sz="2800" b="1" dirty="0">
                <a:ea typeface="楷体_GB2312" pitchFamily="49" charset="-122"/>
              </a:rPr>
              <a:t>           x=(a=4%3 , a+1, a*10)     </a:t>
            </a:r>
          </a:p>
          <a:p>
            <a:pPr marL="342900" indent="-342900" eaLnBrk="0" hangingPunct="0">
              <a:spcBef>
                <a:spcPct val="20000"/>
              </a:spcBef>
              <a:buClr>
                <a:schemeClr val="folHlink"/>
              </a:buClr>
              <a:buFont typeface="Wingdings" pitchFamily="2" charset="2"/>
              <a:buNone/>
              <a:defRPr/>
            </a:pPr>
            <a:r>
              <a:rPr kumimoji="0" lang="en-US" altLang="zh-CN" sz="2800" b="1" dirty="0">
                <a:ea typeface="楷体_GB2312" pitchFamily="49" charset="-122"/>
              </a:rPr>
              <a:t>                     a</a:t>
            </a:r>
            <a:r>
              <a:rPr kumimoji="0" lang="zh-CN" altLang="en-US" sz="2800" b="1" dirty="0">
                <a:ea typeface="楷体_GB2312" pitchFamily="49" charset="-122"/>
              </a:rPr>
              <a:t>为</a:t>
            </a:r>
            <a:r>
              <a:rPr kumimoji="0" lang="en-US" altLang="zh-CN" sz="2800" b="1" dirty="0">
                <a:ea typeface="楷体_GB2312" pitchFamily="49" charset="-122"/>
              </a:rPr>
              <a:t>1</a:t>
            </a:r>
            <a:r>
              <a:rPr kumimoji="0" lang="zh-CN" altLang="en-US" sz="2800" b="1" dirty="0">
                <a:ea typeface="楷体_GB2312" pitchFamily="49" charset="-122"/>
              </a:rPr>
              <a:t>，逗号表达式的值为 </a:t>
            </a:r>
            <a:r>
              <a:rPr kumimoji="0" lang="en-US" altLang="zh-CN" sz="2800" b="1" dirty="0">
                <a:ea typeface="楷体_GB2312" pitchFamily="49" charset="-122"/>
              </a:rPr>
              <a:t>a*10 </a:t>
            </a:r>
            <a:r>
              <a:rPr kumimoji="0" lang="zh-CN" altLang="en-US" sz="2800" b="1" dirty="0">
                <a:ea typeface="楷体_GB2312" pitchFamily="49" charset="-122"/>
              </a:rPr>
              <a:t>，所以</a:t>
            </a:r>
            <a:r>
              <a:rPr kumimoji="0" lang="en-US" altLang="zh-CN" sz="2800" b="1" dirty="0">
                <a:ea typeface="楷体_GB2312" pitchFamily="49" charset="-122"/>
              </a:rPr>
              <a:t>x=10</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60770"/>
                                        </p:tgtEl>
                                        <p:attrNameLst>
                                          <p:attrName>style.visibility</p:attrName>
                                        </p:attrNameLst>
                                      </p:cBhvr>
                                      <p:to>
                                        <p:strVal val="visible"/>
                                      </p:to>
                                    </p:set>
                                    <p:animEffect transition="in" filter="box(out)">
                                      <p:cBhvr>
                                        <p:cTn id="7" dur="500"/>
                                        <p:tgtEl>
                                          <p:spTgt spid="160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60771">
                                            <p:txEl>
                                              <p:pRg st="0" end="0"/>
                                            </p:txEl>
                                          </p:spTgt>
                                        </p:tgtEl>
                                        <p:attrNameLst>
                                          <p:attrName>style.visibility</p:attrName>
                                        </p:attrNameLst>
                                      </p:cBhvr>
                                      <p:to>
                                        <p:strVal val="visible"/>
                                      </p:to>
                                    </p:set>
                                    <p:anim calcmode="lin" valueType="num">
                                      <p:cBhvr additive="base">
                                        <p:cTn id="12" dur="500" fill="hold"/>
                                        <p:tgtEl>
                                          <p:spTgt spid="160771">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60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160771">
                                            <p:txEl>
                                              <p:pRg st="1" end="1"/>
                                            </p:txEl>
                                          </p:spTgt>
                                        </p:tgtEl>
                                        <p:attrNameLst>
                                          <p:attrName>style.visibility</p:attrName>
                                        </p:attrNameLst>
                                      </p:cBhvr>
                                      <p:to>
                                        <p:strVal val="visible"/>
                                      </p:to>
                                    </p:set>
                                    <p:anim calcmode="lin" valueType="num">
                                      <p:cBhvr additive="base">
                                        <p:cTn id="18" dur="500" fill="hold"/>
                                        <p:tgtEl>
                                          <p:spTgt spid="160771">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160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160771">
                                            <p:txEl>
                                              <p:pRg st="2" end="2"/>
                                            </p:txEl>
                                          </p:spTgt>
                                        </p:tgtEl>
                                        <p:attrNameLst>
                                          <p:attrName>style.visibility</p:attrName>
                                        </p:attrNameLst>
                                      </p:cBhvr>
                                      <p:to>
                                        <p:strVal val="visible"/>
                                      </p:to>
                                    </p:set>
                                    <p:anim calcmode="lin" valueType="num">
                                      <p:cBhvr additive="base">
                                        <p:cTn id="24" dur="500" fill="hold"/>
                                        <p:tgtEl>
                                          <p:spTgt spid="160771">
                                            <p:txEl>
                                              <p:pRg st="2" end="2"/>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607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160771">
                                            <p:txEl>
                                              <p:pRg st="3" end="3"/>
                                            </p:txEl>
                                          </p:spTgt>
                                        </p:tgtEl>
                                        <p:attrNameLst>
                                          <p:attrName>style.visibility</p:attrName>
                                        </p:attrNameLst>
                                      </p:cBhvr>
                                      <p:to>
                                        <p:strVal val="visible"/>
                                      </p:to>
                                    </p:set>
                                    <p:anim calcmode="lin" valueType="num">
                                      <p:cBhvr additive="base">
                                        <p:cTn id="30" dur="500" fill="hold"/>
                                        <p:tgtEl>
                                          <p:spTgt spid="160771">
                                            <p:txEl>
                                              <p:pRg st="3" end="3"/>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16077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160771">
                                            <p:txEl>
                                              <p:pRg st="4" end="4"/>
                                            </p:txEl>
                                          </p:spTgt>
                                        </p:tgtEl>
                                        <p:attrNameLst>
                                          <p:attrName>style.visibility</p:attrName>
                                        </p:attrNameLst>
                                      </p:cBhvr>
                                      <p:to>
                                        <p:strVal val="visible"/>
                                      </p:to>
                                    </p:set>
                                    <p:anim calcmode="lin" valueType="num">
                                      <p:cBhvr additive="base">
                                        <p:cTn id="36" dur="500" fill="hold"/>
                                        <p:tgtEl>
                                          <p:spTgt spid="160771">
                                            <p:txEl>
                                              <p:pRg st="4" end="4"/>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16077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160771">
                                            <p:txEl>
                                              <p:pRg st="5" end="5"/>
                                            </p:txEl>
                                          </p:spTgt>
                                        </p:tgtEl>
                                        <p:attrNameLst>
                                          <p:attrName>style.visibility</p:attrName>
                                        </p:attrNameLst>
                                      </p:cBhvr>
                                      <p:to>
                                        <p:strVal val="visible"/>
                                      </p:to>
                                    </p:set>
                                    <p:anim calcmode="lin" valueType="num">
                                      <p:cBhvr additive="base">
                                        <p:cTn id="42" dur="500" fill="hold"/>
                                        <p:tgtEl>
                                          <p:spTgt spid="160771">
                                            <p:txEl>
                                              <p:pRg st="5" end="5"/>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16077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160771">
                                            <p:txEl>
                                              <p:pRg st="6" end="6"/>
                                            </p:txEl>
                                          </p:spTgt>
                                        </p:tgtEl>
                                        <p:attrNameLst>
                                          <p:attrName>style.visibility</p:attrName>
                                        </p:attrNameLst>
                                      </p:cBhvr>
                                      <p:to>
                                        <p:strVal val="visible"/>
                                      </p:to>
                                    </p:set>
                                    <p:anim calcmode="lin" valueType="num">
                                      <p:cBhvr additive="base">
                                        <p:cTn id="48" dur="500" fill="hold"/>
                                        <p:tgtEl>
                                          <p:spTgt spid="160771">
                                            <p:txEl>
                                              <p:pRg st="6" end="6"/>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16077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750"/>
                                        <p:tgtEl>
                                          <p:spTgt spid="2"/>
                                        </p:tgtEl>
                                      </p:cBhvr>
                                    </p:animEffect>
                                    <p:anim calcmode="lin" valueType="num">
                                      <p:cBhvr>
                                        <p:cTn id="55" dur="750" fill="hold"/>
                                        <p:tgtEl>
                                          <p:spTgt spid="2"/>
                                        </p:tgtEl>
                                        <p:attrNameLst>
                                          <p:attrName>ppt_x</p:attrName>
                                        </p:attrNameLst>
                                      </p:cBhvr>
                                      <p:tavLst>
                                        <p:tav tm="0">
                                          <p:val>
                                            <p:strVal val="#ppt_x"/>
                                          </p:val>
                                        </p:tav>
                                        <p:tav tm="100000">
                                          <p:val>
                                            <p:strVal val="#ppt_x"/>
                                          </p:val>
                                        </p:tav>
                                      </p:tavLst>
                                    </p:anim>
                                    <p:anim calcmode="lin" valueType="num">
                                      <p:cBhvr>
                                        <p:cTn id="56" dur="75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0" grpId="0" autoUpdateAnimBg="0"/>
      <p:bldP spid="160771" grpId="0" build="p" autoUpdateAnimBg="0"/>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3"/>
          <p:cNvSpPr txBox="1">
            <a:spLocks noChangeArrowheads="1"/>
          </p:cNvSpPr>
          <p:nvPr/>
        </p:nvSpPr>
        <p:spPr bwMode="auto">
          <a:xfrm>
            <a:off x="558800" y="908720"/>
            <a:ext cx="25733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en-US" altLang="zh-CN" sz="3600" b="1" dirty="0">
                <a:solidFill>
                  <a:srgbClr val="CC0000"/>
                </a:solidFill>
                <a:ea typeface="楷体_GB2312" pitchFamily="49" charset="-122"/>
              </a:rPr>
              <a:t>1. </a:t>
            </a:r>
            <a:r>
              <a:rPr lang="zh-CN" altLang="en-US" sz="3600" b="1" dirty="0">
                <a:solidFill>
                  <a:srgbClr val="CC0000"/>
                </a:solidFill>
                <a:ea typeface="楷体_GB2312" pitchFamily="49" charset="-122"/>
              </a:rPr>
              <a:t>标识符</a:t>
            </a:r>
          </a:p>
        </p:txBody>
      </p:sp>
      <p:sp>
        <p:nvSpPr>
          <p:cNvPr id="9219" name="Text Box 4"/>
          <p:cNvSpPr txBox="1">
            <a:spLocks noChangeArrowheads="1"/>
          </p:cNvSpPr>
          <p:nvPr/>
        </p:nvSpPr>
        <p:spPr bwMode="auto">
          <a:xfrm>
            <a:off x="467544" y="1556792"/>
            <a:ext cx="8258175"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50000"/>
              </a:spcBef>
            </a:pPr>
            <a:r>
              <a:rPr lang="zh-CN" altLang="en-US" sz="2400" b="1" dirty="0">
                <a:solidFill>
                  <a:schemeClr val="accent2"/>
                </a:solidFill>
                <a:latin typeface="楷体_GB2312" pitchFamily="49" charset="-122"/>
                <a:ea typeface="楷体_GB2312" pitchFamily="49" charset="-122"/>
              </a:rPr>
              <a:t>标识符</a:t>
            </a:r>
            <a:r>
              <a:rPr lang="zh-CN" altLang="en-US" sz="2400" b="1" dirty="0">
                <a:latin typeface="楷体_GB2312" pitchFamily="49" charset="-122"/>
                <a:ea typeface="楷体_GB2312" pitchFamily="49" charset="-122"/>
              </a:rPr>
              <a:t>就是名字。在</a:t>
            </a:r>
            <a:r>
              <a:rPr lang="en-US" altLang="zh-CN" sz="2400" b="1" dirty="0">
                <a:latin typeface="楷体_GB2312" pitchFamily="49" charset="-122"/>
                <a:ea typeface="楷体_GB2312" pitchFamily="49" charset="-122"/>
              </a:rPr>
              <a:t>C</a:t>
            </a:r>
            <a:r>
              <a:rPr lang="zh-CN" altLang="en-US" sz="2400" b="1" dirty="0">
                <a:latin typeface="楷体_GB2312" pitchFamily="49" charset="-122"/>
                <a:ea typeface="楷体_GB2312" pitchFamily="49" charset="-122"/>
              </a:rPr>
              <a:t>中有符号常量名、变量名、函数名、标号、文件名、结构类型名、各种用户定义的对象名等。</a:t>
            </a:r>
          </a:p>
          <a:p>
            <a:pPr eaLnBrk="1" hangingPunct="1">
              <a:spcBef>
                <a:spcPct val="50000"/>
              </a:spcBef>
            </a:pPr>
            <a:r>
              <a:rPr lang="zh-CN" altLang="en-US" sz="2400" b="1" dirty="0">
                <a:solidFill>
                  <a:schemeClr val="accent2"/>
                </a:solidFill>
                <a:latin typeface="楷体_GB2312" pitchFamily="49" charset="-122"/>
                <a:ea typeface="楷体_GB2312" pitchFamily="49" charset="-122"/>
              </a:rPr>
              <a:t>命名规则</a:t>
            </a:r>
            <a:r>
              <a:rPr lang="zh-CN" altLang="en-US" sz="2400" b="1" dirty="0">
                <a:latin typeface="楷体_GB2312" pitchFamily="49" charset="-122"/>
                <a:ea typeface="楷体_GB2312" pitchFamily="49" charset="-122"/>
              </a:rPr>
              <a:t>：</a:t>
            </a:r>
          </a:p>
          <a:p>
            <a:pPr eaLnBrk="1" hangingPunct="1">
              <a:spcBef>
                <a:spcPct val="50000"/>
              </a:spcBef>
              <a:buFontTx/>
              <a:buChar char="•"/>
            </a:pPr>
            <a:r>
              <a:rPr lang="zh-CN" altLang="en-US" sz="2400" b="1" dirty="0">
                <a:latin typeface="楷体_GB2312" pitchFamily="49" charset="-122"/>
                <a:ea typeface="楷体_GB2312" pitchFamily="49" charset="-122"/>
              </a:rPr>
              <a:t>构成字符：</a:t>
            </a:r>
            <a:r>
              <a:rPr lang="en-US" altLang="zh-CN" sz="2400" b="1" dirty="0">
                <a:ea typeface="楷体_GB2312" pitchFamily="49" charset="-122"/>
              </a:rPr>
              <a:t>26</a:t>
            </a:r>
            <a:r>
              <a:rPr lang="zh-CN" altLang="en-US" sz="2400" b="1" dirty="0">
                <a:ea typeface="楷体_GB2312" pitchFamily="49" charset="-122"/>
              </a:rPr>
              <a:t>个英文字母、数字</a:t>
            </a:r>
            <a:r>
              <a:rPr lang="en-US" altLang="zh-CN" sz="2400" b="1" dirty="0">
                <a:ea typeface="楷体_GB2312" pitchFamily="49" charset="-122"/>
              </a:rPr>
              <a:t>0-9</a:t>
            </a:r>
            <a:r>
              <a:rPr lang="zh-CN" altLang="en-US" sz="2400" b="1" dirty="0">
                <a:latin typeface="楷体_GB2312" pitchFamily="49" charset="-122"/>
                <a:ea typeface="楷体_GB2312" pitchFamily="49" charset="-122"/>
              </a:rPr>
              <a:t>、下划线</a:t>
            </a:r>
          </a:p>
          <a:p>
            <a:pPr eaLnBrk="1" hangingPunct="1">
              <a:spcBef>
                <a:spcPct val="50000"/>
              </a:spcBef>
              <a:buFontTx/>
              <a:buChar char="•"/>
            </a:pPr>
            <a:r>
              <a:rPr lang="zh-CN" altLang="en-US" sz="2400" b="1" dirty="0">
                <a:latin typeface="楷体_GB2312" pitchFamily="49" charset="-122"/>
                <a:ea typeface="楷体_GB2312" pitchFamily="49" charset="-122"/>
              </a:rPr>
              <a:t>须由字母或下划线开头，后可跟任意可用字符</a:t>
            </a:r>
          </a:p>
          <a:p>
            <a:pPr eaLnBrk="1" hangingPunct="1">
              <a:spcBef>
                <a:spcPct val="50000"/>
              </a:spcBef>
            </a:pPr>
            <a:r>
              <a:rPr lang="zh-CN" altLang="en-US" sz="2400" b="1" dirty="0">
                <a:solidFill>
                  <a:schemeClr val="accent2"/>
                </a:solidFill>
                <a:latin typeface="楷体_GB2312" pitchFamily="49" charset="-122"/>
                <a:ea typeface="楷体_GB2312" pitchFamily="49" charset="-122"/>
              </a:rPr>
              <a:t>注意</a:t>
            </a:r>
            <a:r>
              <a:rPr lang="zh-CN" altLang="en-US" sz="2400" b="1" dirty="0">
                <a:latin typeface="楷体_GB2312" pitchFamily="49" charset="-122"/>
                <a:ea typeface="楷体_GB2312" pitchFamily="49" charset="-122"/>
              </a:rPr>
              <a:t>：</a:t>
            </a:r>
          </a:p>
          <a:p>
            <a:pPr eaLnBrk="1" hangingPunct="1">
              <a:spcBef>
                <a:spcPct val="50000"/>
              </a:spcBef>
              <a:buFontTx/>
              <a:buChar char="•"/>
            </a:pPr>
            <a:r>
              <a:rPr lang="zh-CN" altLang="en-US" sz="2400" b="1" dirty="0">
                <a:latin typeface="楷体_GB2312" pitchFamily="49" charset="-122"/>
                <a:ea typeface="楷体_GB2312" pitchFamily="49" charset="-122"/>
              </a:rPr>
              <a:t>大小写字母含义不同。</a:t>
            </a:r>
            <a:r>
              <a:rPr lang="en-US" altLang="zh-CN" sz="2400" b="1" dirty="0" err="1">
                <a:ea typeface="楷体_GB2312" pitchFamily="49" charset="-122"/>
              </a:rPr>
              <a:t>Num</a:t>
            </a:r>
            <a:r>
              <a:rPr lang="zh-CN" altLang="en-US" sz="2400" b="1" dirty="0">
                <a:ea typeface="楷体_GB2312" pitchFamily="49" charset="-122"/>
              </a:rPr>
              <a:t>和</a:t>
            </a:r>
            <a:r>
              <a:rPr lang="en-US" altLang="zh-CN" sz="2400" b="1" dirty="0">
                <a:ea typeface="楷体_GB2312" pitchFamily="49" charset="-122"/>
              </a:rPr>
              <a:t>NUM</a:t>
            </a:r>
            <a:r>
              <a:rPr lang="zh-CN" altLang="en-US" sz="2400" b="1" dirty="0">
                <a:ea typeface="楷体_GB2312" pitchFamily="49" charset="-122"/>
              </a:rPr>
              <a:t>为不同标识符</a:t>
            </a:r>
          </a:p>
          <a:p>
            <a:pPr eaLnBrk="1" hangingPunct="1">
              <a:spcBef>
                <a:spcPct val="50000"/>
              </a:spcBef>
              <a:buFontTx/>
              <a:buChar char="•"/>
            </a:pPr>
            <a:r>
              <a:rPr lang="zh-CN" altLang="en-US" sz="2400" b="1" dirty="0">
                <a:ea typeface="楷体_GB2312" pitchFamily="49" charset="-122"/>
              </a:rPr>
              <a:t>构造标识符时尽量做到“见名知意”。如</a:t>
            </a:r>
            <a:r>
              <a:rPr lang="en-US" altLang="zh-CN" sz="2400" b="1" dirty="0">
                <a:ea typeface="楷体_GB2312" pitchFamily="49" charset="-122"/>
              </a:rPr>
              <a:t>sum</a:t>
            </a:r>
            <a:r>
              <a:rPr lang="zh-CN" altLang="en-US" sz="2400" b="1" dirty="0">
                <a:ea typeface="楷体_GB2312" pitchFamily="49" charset="-122"/>
              </a:rPr>
              <a:t>，</a:t>
            </a:r>
            <a:r>
              <a:rPr lang="en-US" altLang="zh-CN" sz="2400" b="1" dirty="0" err="1">
                <a:ea typeface="楷体_GB2312" pitchFamily="49" charset="-122"/>
              </a:rPr>
              <a:t>st_age</a:t>
            </a:r>
            <a:r>
              <a:rPr lang="en-US" altLang="zh-CN" sz="2400" b="1" dirty="0">
                <a:ea typeface="楷体_GB2312" pitchFamily="49" charset="-122"/>
              </a:rPr>
              <a:t> </a:t>
            </a:r>
          </a:p>
          <a:p>
            <a:pPr eaLnBrk="1" hangingPunct="1">
              <a:spcBef>
                <a:spcPct val="50000"/>
              </a:spcBef>
              <a:buFontTx/>
              <a:buChar char="•"/>
            </a:pPr>
            <a:r>
              <a:rPr lang="zh-CN" altLang="en-US" sz="2400" b="1" dirty="0">
                <a:ea typeface="楷体_GB2312" pitchFamily="49" charset="-122"/>
              </a:rPr>
              <a:t>一些标识符为关键字不可随意使用。如</a:t>
            </a:r>
            <a:r>
              <a:rPr lang="en-US" altLang="zh-CN" sz="2400" b="1" dirty="0" err="1">
                <a:ea typeface="楷体_GB2312" pitchFamily="49" charset="-122"/>
              </a:rPr>
              <a:t>int,C</a:t>
            </a:r>
            <a:r>
              <a:rPr lang="zh-CN" altLang="en-US" sz="2400" b="1" dirty="0">
                <a:ea typeface="楷体_GB2312" pitchFamily="49" charset="-122"/>
              </a:rPr>
              <a:t>有</a:t>
            </a:r>
            <a:r>
              <a:rPr lang="en-US" altLang="zh-CN" sz="2400" b="1" dirty="0">
                <a:ea typeface="楷体_GB2312" pitchFamily="49" charset="-122"/>
              </a:rPr>
              <a:t>32</a:t>
            </a:r>
            <a:r>
              <a:rPr lang="zh-CN" altLang="en-US" sz="2400" b="1" dirty="0">
                <a:ea typeface="楷体_GB2312" pitchFamily="49" charset="-122"/>
              </a:rPr>
              <a:t>个</a:t>
            </a:r>
            <a:r>
              <a:rPr lang="zh-CN" altLang="en-US" sz="2400" b="1" dirty="0" smtClean="0">
                <a:ea typeface="楷体_GB2312" pitchFamily="49" charset="-122"/>
              </a:rPr>
              <a:t>关</a:t>
            </a:r>
            <a:r>
              <a:rPr lang="zh-CN" altLang="en-US" sz="2400" b="1" dirty="0" smtClean="0">
                <a:latin typeface="楷体_GB2312" pitchFamily="49" charset="-122"/>
                <a:ea typeface="楷体_GB2312" pitchFamily="49" charset="-122"/>
              </a:rPr>
              <a:t>键字。</a:t>
            </a:r>
          </a:p>
        </p:txBody>
      </p:sp>
      <p:sp>
        <p:nvSpPr>
          <p:cNvPr id="5" name="Rectangle 2"/>
          <p:cNvSpPr txBox="1">
            <a:spLocks noChangeArrowheads="1"/>
          </p:cNvSpPr>
          <p:nvPr/>
        </p:nvSpPr>
        <p:spPr>
          <a:xfrm>
            <a:off x="357188" y="188913"/>
            <a:ext cx="8429625" cy="831850"/>
          </a:xfrm>
          <a:prstGeom prst="rect">
            <a:avLst/>
          </a:prstGeom>
        </p:spPr>
        <p:txBody>
          <a:bodyPr/>
          <a:lst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a:lstStyle>
          <a:p>
            <a:pPr eaLnBrk="1" hangingPunct="1">
              <a:defRPr/>
            </a:pPr>
            <a:r>
              <a:rPr kumimoji="0" lang="en-US" altLang="zh-CN" sz="4400" kern="0" dirty="0">
                <a:solidFill>
                  <a:srgbClr val="800000"/>
                </a:solidFill>
                <a:ea typeface="黑体" pitchFamily="2" charset="-122"/>
              </a:rPr>
              <a:t>2</a:t>
            </a:r>
            <a:r>
              <a:rPr kumimoji="0" lang="en-US" altLang="zh-CN" sz="4400" kern="0" dirty="0" smtClean="0">
                <a:solidFill>
                  <a:srgbClr val="800000"/>
                </a:solidFill>
                <a:ea typeface="黑体" pitchFamily="2" charset="-122"/>
              </a:rPr>
              <a:t>.2 </a:t>
            </a:r>
            <a:r>
              <a:rPr kumimoji="0" lang="zh-CN" altLang="en-US" sz="4400" kern="0" dirty="0" smtClean="0">
                <a:solidFill>
                  <a:srgbClr val="800000"/>
                </a:solidFill>
                <a:ea typeface="黑体" pitchFamily="2" charset="-122"/>
              </a:rPr>
              <a:t>标识符、</a:t>
            </a:r>
            <a:r>
              <a:rPr kumimoji="0" lang="zh-CN" altLang="zh-CN" sz="4400" kern="0" dirty="0" smtClean="0">
                <a:solidFill>
                  <a:srgbClr val="800000"/>
                </a:solidFill>
                <a:ea typeface="黑体" pitchFamily="2" charset="-122"/>
              </a:rPr>
              <a:t>常量和变量</a:t>
            </a:r>
            <a:endParaRPr kumimoji="0" lang="zh-CN" altLang="en-US" sz="4400" kern="0" dirty="0" smtClean="0">
              <a:solidFill>
                <a:srgbClr val="800000"/>
              </a:solidFill>
              <a:ea typeface="黑体" pitchFamily="2" charset="-122"/>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7"/>
          <p:cNvSpPr>
            <a:spLocks noGrp="1" noChangeArrowheads="1"/>
          </p:cNvSpPr>
          <p:nvPr>
            <p:ph idx="1"/>
          </p:nvPr>
        </p:nvSpPr>
        <p:spPr>
          <a:xfrm>
            <a:off x="500063" y="1500188"/>
            <a:ext cx="8215312" cy="4714875"/>
          </a:xfrm>
        </p:spPr>
        <p:txBody>
          <a:bodyPr/>
          <a:lstStyle/>
          <a:p>
            <a:pPr eaLnBrk="1" hangingPunct="1"/>
            <a:r>
              <a:rPr lang="zh-CN" altLang="zh-CN" sz="2800" smtClean="0"/>
              <a:t>合法的标识符：</a:t>
            </a:r>
            <a:r>
              <a:rPr lang="zh-CN" altLang="en-US" sz="2800" smtClean="0"/>
              <a:t>如</a:t>
            </a:r>
            <a:r>
              <a:rPr lang="en-US" altLang="zh-CN" sz="2800" smtClean="0"/>
              <a:t>sum</a:t>
            </a:r>
            <a:r>
              <a:rPr lang="zh-CN" altLang="zh-CN" sz="2800" smtClean="0"/>
              <a:t>，</a:t>
            </a:r>
            <a:r>
              <a:rPr lang="en-US" altLang="zh-CN" sz="2800" smtClean="0"/>
              <a:t>average, _total, Class, day, BASIC, li_ling</a:t>
            </a:r>
          </a:p>
          <a:p>
            <a:pPr eaLnBrk="1" hangingPunct="1"/>
            <a:r>
              <a:rPr lang="zh-CN" altLang="zh-CN" sz="2800" smtClean="0"/>
              <a:t>不合法的标识符</a:t>
            </a:r>
            <a:r>
              <a:rPr lang="zh-CN" altLang="en-US" sz="2800" smtClean="0"/>
              <a:t>：</a:t>
            </a:r>
            <a:r>
              <a:rPr lang="en-US" altLang="zh-CN" sz="2800" smtClean="0"/>
              <a:t>M.D.John</a:t>
            </a:r>
            <a:r>
              <a:rPr lang="zh-CN" altLang="zh-CN" sz="2800" smtClean="0"/>
              <a:t>，￥</a:t>
            </a:r>
            <a:r>
              <a:rPr lang="en-US" altLang="zh-CN" sz="2800" smtClean="0"/>
              <a:t>123</a:t>
            </a:r>
            <a:r>
              <a:rPr lang="zh-CN" altLang="zh-CN" sz="2800" smtClean="0"/>
              <a:t>，＃</a:t>
            </a:r>
            <a:r>
              <a:rPr lang="en-US" altLang="zh-CN" sz="2800" smtClean="0"/>
              <a:t>33</a:t>
            </a:r>
            <a:r>
              <a:rPr lang="zh-CN" altLang="zh-CN" sz="2800" smtClean="0"/>
              <a:t>，</a:t>
            </a:r>
            <a:r>
              <a:rPr lang="en-US" altLang="zh-CN" sz="2800" smtClean="0"/>
              <a:t>3D64</a:t>
            </a:r>
            <a:r>
              <a:rPr lang="zh-CN" altLang="zh-CN" sz="2800" smtClean="0"/>
              <a:t>，</a:t>
            </a:r>
            <a:r>
              <a:rPr lang="en-US" altLang="zh-CN" sz="2800" smtClean="0"/>
              <a:t>a</a:t>
            </a:r>
            <a:r>
              <a:rPr lang="zh-CN" altLang="zh-CN" sz="2800" smtClean="0"/>
              <a:t>＞</a:t>
            </a:r>
            <a:r>
              <a:rPr lang="en-US" altLang="zh-CN" sz="2800" smtClean="0"/>
              <a:t>b</a:t>
            </a:r>
          </a:p>
          <a:p>
            <a:pPr eaLnBrk="1" hangingPunct="1"/>
            <a:endParaRPr lang="en-US" altLang="zh-CN" sz="2800" smtClean="0">
              <a:solidFill>
                <a:srgbClr val="FF0000"/>
              </a:solidFill>
            </a:endParaRPr>
          </a:p>
        </p:txBody>
      </p:sp>
      <p:sp>
        <p:nvSpPr>
          <p:cNvPr id="1024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024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0245"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10246" name="图片 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7"/>
          <p:cNvSpPr>
            <a:spLocks noGrp="1" noChangeArrowheads="1"/>
          </p:cNvSpPr>
          <p:nvPr>
            <p:ph idx="1"/>
          </p:nvPr>
        </p:nvSpPr>
        <p:spPr>
          <a:xfrm>
            <a:off x="468312" y="836613"/>
            <a:ext cx="8352159" cy="5214937"/>
          </a:xfrm>
        </p:spPr>
        <p:txBody>
          <a:bodyPr/>
          <a:lstStyle/>
          <a:p>
            <a:pPr eaLnBrk="1" hangingPunct="1">
              <a:lnSpc>
                <a:spcPct val="110000"/>
              </a:lnSpc>
              <a:buFont typeface="Wingdings" pitchFamily="2" charset="2"/>
              <a:buNone/>
            </a:pPr>
            <a:r>
              <a:rPr lang="en-US" altLang="zh-CN" sz="3600" b="1" dirty="0" smtClean="0">
                <a:solidFill>
                  <a:srgbClr val="FF0000"/>
                </a:solidFill>
              </a:rPr>
              <a:t>2.</a:t>
            </a:r>
            <a:r>
              <a:rPr lang="zh-CN" altLang="zh-CN" sz="3600" b="1" dirty="0" smtClean="0">
                <a:solidFill>
                  <a:srgbClr val="FF0000"/>
                </a:solidFill>
              </a:rPr>
              <a:t>常量</a:t>
            </a:r>
            <a:r>
              <a:rPr lang="zh-CN" altLang="en-US" sz="2800" dirty="0" smtClean="0"/>
              <a:t>：</a:t>
            </a:r>
            <a:r>
              <a:rPr lang="zh-CN" altLang="zh-CN" sz="2800" dirty="0" smtClean="0"/>
              <a:t>在程序运行过程中，其值</a:t>
            </a:r>
            <a:r>
              <a:rPr lang="zh-CN" altLang="zh-CN" sz="2800" dirty="0" smtClean="0">
                <a:solidFill>
                  <a:srgbClr val="FF0000"/>
                </a:solidFill>
              </a:rPr>
              <a:t>不能被改变的量</a:t>
            </a:r>
            <a:endParaRPr lang="en-US" altLang="zh-CN" sz="2800" dirty="0" smtClean="0">
              <a:solidFill>
                <a:srgbClr val="FF0000"/>
              </a:solidFill>
            </a:endParaRPr>
          </a:p>
          <a:p>
            <a:pPr eaLnBrk="1" hangingPunct="1">
              <a:lnSpc>
                <a:spcPct val="110000"/>
              </a:lnSpc>
            </a:pPr>
            <a:r>
              <a:rPr lang="zh-CN" altLang="zh-CN" sz="2800" dirty="0" smtClean="0">
                <a:solidFill>
                  <a:srgbClr val="0000CC"/>
                </a:solidFill>
              </a:rPr>
              <a:t>整型常量</a:t>
            </a:r>
            <a:r>
              <a:rPr lang="zh-CN" altLang="en-US" sz="2800" dirty="0" smtClean="0"/>
              <a:t>：</a:t>
            </a:r>
            <a:r>
              <a:rPr lang="zh-CN" altLang="zh-CN" sz="2800" dirty="0" smtClean="0"/>
              <a:t>如</a:t>
            </a:r>
            <a:r>
              <a:rPr lang="en-US" altLang="zh-CN" sz="2800" dirty="0" smtClean="0"/>
              <a:t>1000</a:t>
            </a:r>
            <a:r>
              <a:rPr lang="zh-CN" altLang="zh-CN" sz="2800" dirty="0" smtClean="0"/>
              <a:t>，</a:t>
            </a:r>
            <a:r>
              <a:rPr lang="en-US" altLang="zh-CN" sz="2800" dirty="0" smtClean="0"/>
              <a:t>12345</a:t>
            </a:r>
            <a:r>
              <a:rPr lang="zh-CN" altLang="zh-CN" sz="2800" dirty="0" smtClean="0"/>
              <a:t>，</a:t>
            </a:r>
            <a:r>
              <a:rPr lang="en-US" altLang="zh-CN" sz="2800" dirty="0" smtClean="0"/>
              <a:t>0</a:t>
            </a:r>
            <a:r>
              <a:rPr lang="zh-CN" altLang="zh-CN" sz="2800" dirty="0" smtClean="0"/>
              <a:t>，</a:t>
            </a:r>
            <a:r>
              <a:rPr lang="en-US" altLang="zh-CN" sz="2800" dirty="0" smtClean="0"/>
              <a:t>-345</a:t>
            </a:r>
          </a:p>
          <a:p>
            <a:pPr eaLnBrk="1" hangingPunct="1">
              <a:lnSpc>
                <a:spcPct val="110000"/>
              </a:lnSpc>
            </a:pPr>
            <a:r>
              <a:rPr lang="zh-CN" altLang="zh-CN" sz="2800" dirty="0" smtClean="0">
                <a:solidFill>
                  <a:srgbClr val="0000CC"/>
                </a:solidFill>
              </a:rPr>
              <a:t>实型常量</a:t>
            </a:r>
            <a:endParaRPr lang="en-US" altLang="zh-CN" sz="2800" dirty="0" smtClean="0">
              <a:solidFill>
                <a:srgbClr val="0000CC"/>
              </a:solidFill>
            </a:endParaRPr>
          </a:p>
          <a:p>
            <a:pPr lvl="1" eaLnBrk="1" hangingPunct="1"/>
            <a:r>
              <a:rPr lang="zh-CN" altLang="zh-CN" dirty="0" smtClean="0"/>
              <a:t>十进制小数形式</a:t>
            </a:r>
            <a:r>
              <a:rPr lang="zh-CN" altLang="en-US" dirty="0" smtClean="0"/>
              <a:t>：</a:t>
            </a:r>
            <a:r>
              <a:rPr lang="zh-CN" altLang="zh-CN" dirty="0" smtClean="0"/>
              <a:t>如</a:t>
            </a:r>
            <a:r>
              <a:rPr lang="en-US" altLang="zh-CN" dirty="0" smtClean="0"/>
              <a:t>0</a:t>
            </a:r>
            <a:r>
              <a:rPr lang="en-US" altLang="zh-CN" dirty="0" smtClean="0">
                <a:solidFill>
                  <a:srgbClr val="FF0000"/>
                </a:solidFill>
              </a:rPr>
              <a:t>.</a:t>
            </a:r>
            <a:r>
              <a:rPr lang="en-US" altLang="zh-CN" dirty="0" smtClean="0"/>
              <a:t>34    -56</a:t>
            </a:r>
            <a:r>
              <a:rPr lang="en-US" altLang="zh-CN" dirty="0" smtClean="0">
                <a:solidFill>
                  <a:srgbClr val="FF0000"/>
                </a:solidFill>
              </a:rPr>
              <a:t>.</a:t>
            </a:r>
            <a:r>
              <a:rPr lang="en-US" altLang="zh-CN" dirty="0" smtClean="0"/>
              <a:t>79   0</a:t>
            </a:r>
            <a:r>
              <a:rPr lang="en-US" altLang="zh-CN" dirty="0" smtClean="0">
                <a:solidFill>
                  <a:srgbClr val="FF0000"/>
                </a:solidFill>
              </a:rPr>
              <a:t>.</a:t>
            </a:r>
            <a:r>
              <a:rPr lang="en-US" altLang="zh-CN" dirty="0" smtClean="0"/>
              <a:t>0</a:t>
            </a:r>
          </a:p>
          <a:p>
            <a:pPr lvl="1" eaLnBrk="1" hangingPunct="1"/>
            <a:r>
              <a:rPr lang="zh-CN" altLang="zh-CN" dirty="0" smtClean="0"/>
              <a:t>指数形式</a:t>
            </a:r>
            <a:r>
              <a:rPr lang="zh-CN" altLang="en-US" dirty="0" smtClean="0"/>
              <a:t>：</a:t>
            </a:r>
            <a:r>
              <a:rPr lang="zh-CN" altLang="zh-CN" dirty="0" smtClean="0"/>
              <a:t>如</a:t>
            </a:r>
            <a:r>
              <a:rPr lang="en-US" altLang="zh-CN" dirty="0" smtClean="0"/>
              <a:t>12.34</a:t>
            </a:r>
            <a:r>
              <a:rPr lang="en-US" altLang="zh-CN" dirty="0" smtClean="0">
                <a:solidFill>
                  <a:srgbClr val="FF0000"/>
                </a:solidFill>
              </a:rPr>
              <a:t>e</a:t>
            </a:r>
            <a:r>
              <a:rPr lang="en-US" altLang="zh-CN" dirty="0" smtClean="0"/>
              <a:t>3 (</a:t>
            </a:r>
            <a:r>
              <a:rPr lang="zh-CN" altLang="zh-CN" dirty="0" smtClean="0"/>
              <a:t>代表</a:t>
            </a:r>
            <a:r>
              <a:rPr lang="en-US" altLang="zh-CN" dirty="0" smtClean="0"/>
              <a:t>12.34</a:t>
            </a:r>
            <a:r>
              <a:rPr lang="en-US" altLang="zh-CN" dirty="0" smtClean="0">
                <a:sym typeface="Symbol" pitchFamily="18" charset="2"/>
              </a:rPr>
              <a:t></a:t>
            </a:r>
            <a:r>
              <a:rPr lang="en-US" altLang="zh-CN" dirty="0" smtClean="0"/>
              <a:t>10</a:t>
            </a:r>
            <a:r>
              <a:rPr lang="en-US" altLang="zh-CN" baseline="30000" dirty="0" smtClean="0"/>
              <a:t>3</a:t>
            </a:r>
            <a:r>
              <a:rPr lang="en-US" altLang="zh-CN" dirty="0" smtClean="0"/>
              <a:t>)</a:t>
            </a:r>
          </a:p>
          <a:p>
            <a:pPr eaLnBrk="1" hangingPunct="1">
              <a:lnSpc>
                <a:spcPct val="110000"/>
              </a:lnSpc>
            </a:pPr>
            <a:r>
              <a:rPr lang="zh-CN" altLang="zh-CN" sz="2800" dirty="0" smtClean="0">
                <a:solidFill>
                  <a:srgbClr val="0000CC"/>
                </a:solidFill>
              </a:rPr>
              <a:t>字符常量</a:t>
            </a:r>
            <a:r>
              <a:rPr lang="zh-CN" altLang="en-US" sz="2800" dirty="0" smtClean="0"/>
              <a:t>：如</a:t>
            </a:r>
            <a:r>
              <a:rPr lang="en-US" altLang="zh-CN" sz="2800" dirty="0" smtClean="0">
                <a:solidFill>
                  <a:srgbClr val="FF0000"/>
                </a:solidFill>
              </a:rPr>
              <a:t>’</a:t>
            </a:r>
            <a:r>
              <a:rPr lang="en-US" altLang="zh-CN" sz="2800" dirty="0" smtClean="0"/>
              <a:t>?</a:t>
            </a:r>
            <a:r>
              <a:rPr lang="en-US" altLang="zh-CN" sz="2800" dirty="0" smtClean="0">
                <a:solidFill>
                  <a:srgbClr val="FF0000"/>
                </a:solidFill>
              </a:rPr>
              <a:t>’</a:t>
            </a:r>
          </a:p>
          <a:p>
            <a:pPr lvl="1" eaLnBrk="1" hangingPunct="1">
              <a:lnSpc>
                <a:spcPct val="110000"/>
              </a:lnSpc>
            </a:pPr>
            <a:r>
              <a:rPr lang="zh-CN" altLang="zh-CN" dirty="0" smtClean="0"/>
              <a:t>转义字符</a:t>
            </a:r>
            <a:r>
              <a:rPr lang="zh-CN" altLang="en-US" dirty="0" smtClean="0"/>
              <a:t>：如</a:t>
            </a:r>
            <a:r>
              <a:rPr lang="en-US" altLang="zh-CN" dirty="0" smtClean="0">
                <a:solidFill>
                  <a:srgbClr val="FF0000"/>
                </a:solidFill>
              </a:rPr>
              <a:t>’</a:t>
            </a:r>
            <a:r>
              <a:rPr lang="en-US" altLang="zh-CN" dirty="0" smtClean="0"/>
              <a:t>\n</a:t>
            </a:r>
            <a:r>
              <a:rPr lang="en-US" altLang="zh-CN" dirty="0" smtClean="0">
                <a:solidFill>
                  <a:srgbClr val="FF0000"/>
                </a:solidFill>
              </a:rPr>
              <a:t>’</a:t>
            </a:r>
            <a:endParaRPr lang="en-US" altLang="zh-CN" dirty="0" smtClean="0"/>
          </a:p>
          <a:p>
            <a:pPr eaLnBrk="1" hangingPunct="1">
              <a:lnSpc>
                <a:spcPct val="110000"/>
              </a:lnSpc>
            </a:pPr>
            <a:r>
              <a:rPr lang="zh-CN" altLang="zh-CN" sz="2800" dirty="0" smtClean="0"/>
              <a:t>字符串常量</a:t>
            </a:r>
            <a:r>
              <a:rPr lang="zh-CN" altLang="en-US" sz="2800" dirty="0" smtClean="0"/>
              <a:t>：</a:t>
            </a:r>
            <a:r>
              <a:rPr lang="zh-CN" altLang="zh-CN" sz="2800" dirty="0" smtClean="0"/>
              <a:t>如</a:t>
            </a:r>
            <a:r>
              <a:rPr lang="en-US" altLang="zh-CN" sz="2800" dirty="0" smtClean="0">
                <a:solidFill>
                  <a:srgbClr val="FF0000"/>
                </a:solidFill>
              </a:rPr>
              <a:t>”</a:t>
            </a:r>
            <a:r>
              <a:rPr lang="en-US" altLang="zh-CN" sz="2800" dirty="0" smtClean="0"/>
              <a:t>boy</a:t>
            </a:r>
            <a:r>
              <a:rPr lang="en-US" altLang="zh-CN" sz="2800" dirty="0" smtClean="0">
                <a:solidFill>
                  <a:srgbClr val="FF0000"/>
                </a:solidFill>
              </a:rPr>
              <a:t>”</a:t>
            </a:r>
          </a:p>
          <a:p>
            <a:pPr eaLnBrk="1" hangingPunct="1">
              <a:lnSpc>
                <a:spcPct val="110000"/>
              </a:lnSpc>
            </a:pPr>
            <a:r>
              <a:rPr lang="zh-CN" altLang="zh-CN" sz="2800" dirty="0" smtClean="0"/>
              <a:t>符号常量</a:t>
            </a:r>
            <a:r>
              <a:rPr lang="zh-CN" altLang="en-US" sz="2800" dirty="0" smtClean="0"/>
              <a:t>：</a:t>
            </a:r>
            <a:r>
              <a:rPr lang="en-US" altLang="zh-CN" sz="2800" dirty="0" smtClean="0"/>
              <a:t>#define  </a:t>
            </a:r>
            <a:r>
              <a:rPr lang="en-US" altLang="zh-CN" sz="2800" dirty="0" smtClean="0">
                <a:solidFill>
                  <a:srgbClr val="FF0000"/>
                </a:solidFill>
              </a:rPr>
              <a:t>PI</a:t>
            </a:r>
            <a:r>
              <a:rPr lang="en-US" altLang="zh-CN" sz="2800" dirty="0" smtClean="0"/>
              <a:t>  3.1416</a:t>
            </a:r>
            <a:endParaRPr lang="zh-CN" altLang="zh-CN" sz="2800" dirty="0" smtClean="0"/>
          </a:p>
        </p:txBody>
      </p:sp>
      <p:sp>
        <p:nvSpPr>
          <p:cNvPr id="1126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126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1126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pic>
        <p:nvPicPr>
          <p:cNvPr id="11270"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animEffect transition="in" filter="blinds(horizontal)">
                                      <p:cBhvr>
                                        <p:cTn id="7" dur="500"/>
                                        <p:tgtEl>
                                          <p:spTgt spid="1536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363">
                                            <p:txEl>
                                              <p:pRg st="2" end="2"/>
                                            </p:txEl>
                                          </p:spTgt>
                                        </p:tgtEl>
                                        <p:attrNameLst>
                                          <p:attrName>style.visibility</p:attrName>
                                        </p:attrNameLst>
                                      </p:cBhvr>
                                      <p:to>
                                        <p:strVal val="visible"/>
                                      </p:to>
                                    </p:set>
                                    <p:animEffect transition="in" filter="blinds(horizontal)">
                                      <p:cBhvr>
                                        <p:cTn id="12" dur="500"/>
                                        <p:tgtEl>
                                          <p:spTgt spid="15363">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animEffect transition="in" filter="blinds(horizontal)">
                                      <p:cBhvr>
                                        <p:cTn id="15" dur="500"/>
                                        <p:tgtEl>
                                          <p:spTgt spid="1536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5363">
                                            <p:txEl>
                                              <p:pRg st="4" end="4"/>
                                            </p:txEl>
                                          </p:spTgt>
                                        </p:tgtEl>
                                        <p:attrNameLst>
                                          <p:attrName>style.visibility</p:attrName>
                                        </p:attrNameLst>
                                      </p:cBhvr>
                                      <p:to>
                                        <p:strVal val="visible"/>
                                      </p:to>
                                    </p:set>
                                    <p:animEffect transition="in" filter="blinds(horizontal)">
                                      <p:cBhvr>
                                        <p:cTn id="18" dur="500"/>
                                        <p:tgtEl>
                                          <p:spTgt spid="15363">
                                            <p:txEl>
                                              <p:pRg st="4" end="4"/>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15363">
                                            <p:txEl>
                                              <p:pRg st="5" end="5"/>
                                            </p:txEl>
                                          </p:spTgt>
                                        </p:tgtEl>
                                        <p:attrNameLst>
                                          <p:attrName>style.visibility</p:attrName>
                                        </p:attrNameLst>
                                      </p:cBhvr>
                                      <p:to>
                                        <p:strVal val="visible"/>
                                      </p:to>
                                    </p:set>
                                    <p:animEffect transition="in" filter="blinds(horizontal)">
                                      <p:cBhvr>
                                        <p:cTn id="23" dur="500"/>
                                        <p:tgtEl>
                                          <p:spTgt spid="15363">
                                            <p:txEl>
                                              <p:pRg st="5" end="5"/>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15363">
                                            <p:txEl>
                                              <p:pRg st="6" end="6"/>
                                            </p:txEl>
                                          </p:spTgt>
                                        </p:tgtEl>
                                        <p:attrNameLst>
                                          <p:attrName>style.visibility</p:attrName>
                                        </p:attrNameLst>
                                      </p:cBhvr>
                                      <p:to>
                                        <p:strVal val="visible"/>
                                      </p:to>
                                    </p:set>
                                    <p:animEffect transition="in" filter="blinds(horizontal)">
                                      <p:cBhvr>
                                        <p:cTn id="26" dur="500"/>
                                        <p:tgtEl>
                                          <p:spTgt spid="15363">
                                            <p:txEl>
                                              <p:pRg st="6" end="6"/>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nodeType="clickEffect">
                                  <p:stCondLst>
                                    <p:cond delay="0"/>
                                  </p:stCondLst>
                                  <p:childTnLst>
                                    <p:set>
                                      <p:cBhvr>
                                        <p:cTn id="30" dur="1" fill="hold">
                                          <p:stCondLst>
                                            <p:cond delay="0"/>
                                          </p:stCondLst>
                                        </p:cTn>
                                        <p:tgtEl>
                                          <p:spTgt spid="15363">
                                            <p:txEl>
                                              <p:pRg st="7" end="7"/>
                                            </p:txEl>
                                          </p:spTgt>
                                        </p:tgtEl>
                                        <p:attrNameLst>
                                          <p:attrName>style.visibility</p:attrName>
                                        </p:attrNameLst>
                                      </p:cBhvr>
                                      <p:to>
                                        <p:strVal val="visible"/>
                                      </p:to>
                                    </p:set>
                                    <p:animEffect transition="in" filter="blinds(horizontal)">
                                      <p:cBhvr>
                                        <p:cTn id="31" dur="500"/>
                                        <p:tgtEl>
                                          <p:spTgt spid="15363">
                                            <p:txEl>
                                              <p:pRg st="7" end="7"/>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nodeType="clickEffect">
                                  <p:stCondLst>
                                    <p:cond delay="0"/>
                                  </p:stCondLst>
                                  <p:childTnLst>
                                    <p:set>
                                      <p:cBhvr>
                                        <p:cTn id="35" dur="1" fill="hold">
                                          <p:stCondLst>
                                            <p:cond delay="0"/>
                                          </p:stCondLst>
                                        </p:cTn>
                                        <p:tgtEl>
                                          <p:spTgt spid="15363">
                                            <p:txEl>
                                              <p:pRg st="8" end="8"/>
                                            </p:txEl>
                                          </p:spTgt>
                                        </p:tgtEl>
                                        <p:attrNameLst>
                                          <p:attrName>style.visibility</p:attrName>
                                        </p:attrNameLst>
                                      </p:cBhvr>
                                      <p:to>
                                        <p:strVal val="visible"/>
                                      </p:to>
                                    </p:set>
                                    <p:animEffect transition="in" filter="blinds(horizontal)">
                                      <p:cBhvr>
                                        <p:cTn id="36" dur="500"/>
                                        <p:tgtEl>
                                          <p:spTgt spid="1536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李楠 ppt">
  <a:themeElements>
    <a:clrScheme name="曹妍 ppt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fontScheme name="曹妍 ppt">
      <a:majorFont>
        <a:latin typeface="Arial"/>
        <a:ea typeface="楷体_GB2312"/>
        <a:cs typeface=""/>
      </a:majorFont>
      <a:minorFont>
        <a:latin typeface="Arial"/>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pitchFamily="34" charset="0"/>
            <a:ea typeface="楷体_GB2312" pitchFamily="49"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pitchFamily="34" charset="0"/>
            <a:ea typeface="楷体_GB2312" pitchFamily="49" charset="-122"/>
          </a:defRPr>
        </a:defPPr>
      </a:lstStyle>
    </a:lnDef>
  </a:objectDefaults>
  <a:extraClrSchemeLst>
    <a:extraClrScheme>
      <a:clrScheme name="曹妍 ppt 1">
        <a:dk1>
          <a:srgbClr val="5F5F5F"/>
        </a:dk1>
        <a:lt1>
          <a:srgbClr val="FFFFFF"/>
        </a:lt1>
        <a:dk2>
          <a:srgbClr val="C36609"/>
        </a:dk2>
        <a:lt2>
          <a:srgbClr val="DDDDDD"/>
        </a:lt2>
        <a:accent1>
          <a:srgbClr val="D2B94E"/>
        </a:accent1>
        <a:accent2>
          <a:srgbClr val="2395B9"/>
        </a:accent2>
        <a:accent3>
          <a:srgbClr val="FFFFFF"/>
        </a:accent3>
        <a:accent4>
          <a:srgbClr val="505050"/>
        </a:accent4>
        <a:accent5>
          <a:srgbClr val="E5D9B2"/>
        </a:accent5>
        <a:accent6>
          <a:srgbClr val="1F87A7"/>
        </a:accent6>
        <a:hlink>
          <a:srgbClr val="5C984E"/>
        </a:hlink>
        <a:folHlink>
          <a:srgbClr val="B5C77B"/>
        </a:folHlink>
      </a:clrScheme>
      <a:clrMap bg1="lt1" tx1="dk1" bg2="lt2" tx2="dk2" accent1="accent1" accent2="accent2" accent3="accent3" accent4="accent4" accent5="accent5" accent6="accent6" hlink="hlink" folHlink="folHlink"/>
    </a:extraClrScheme>
    <a:extraClrScheme>
      <a:clrScheme name="曹妍 ppt 2">
        <a:dk1>
          <a:srgbClr val="5F5F5F"/>
        </a:dk1>
        <a:lt1>
          <a:srgbClr val="FFFFFF"/>
        </a:lt1>
        <a:dk2>
          <a:srgbClr val="9FC591"/>
        </a:dk2>
        <a:lt2>
          <a:srgbClr val="DDDDDD"/>
        </a:lt2>
        <a:accent1>
          <a:srgbClr val="7B82B7"/>
        </a:accent1>
        <a:accent2>
          <a:srgbClr val="8D337C"/>
        </a:accent2>
        <a:accent3>
          <a:srgbClr val="FFFFFF"/>
        </a:accent3>
        <a:accent4>
          <a:srgbClr val="505050"/>
        </a:accent4>
        <a:accent5>
          <a:srgbClr val="BFC1D8"/>
        </a:accent5>
        <a:accent6>
          <a:srgbClr val="7F2D70"/>
        </a:accent6>
        <a:hlink>
          <a:srgbClr val="CC87E1"/>
        </a:hlink>
        <a:folHlink>
          <a:srgbClr val="76C5D0"/>
        </a:folHlink>
      </a:clrScheme>
      <a:clrMap bg1="lt1" tx1="dk1" bg2="lt2" tx2="dk2" accent1="accent1" accent2="accent2" accent3="accent3" accent4="accent4" accent5="accent5" accent6="accent6" hlink="hlink" folHlink="folHlink"/>
    </a:extraClrScheme>
    <a:extraClrScheme>
      <a:clrScheme name="曹妍 ppt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第1章 程序设计和C语言</Template>
  <TotalTime>10880</TotalTime>
  <Words>4664</Words>
  <Application>Microsoft Office PowerPoint</Application>
  <PresentationFormat>全屏显示(4:3)</PresentationFormat>
  <Paragraphs>662</Paragraphs>
  <Slides>67</Slides>
  <Notes>1</Notes>
  <HiddenSlides>8</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67</vt:i4>
      </vt:variant>
    </vt:vector>
  </HeadingPairs>
  <TitlesOfParts>
    <vt:vector size="70" baseType="lpstr">
      <vt:lpstr>李楠 ppt</vt:lpstr>
      <vt:lpstr>公式</vt:lpstr>
      <vt:lpstr>位图图像</vt:lpstr>
      <vt:lpstr>第2章 数据类型、运算符与表达式</vt:lpstr>
      <vt:lpstr>顺序程序设计举例</vt:lpstr>
      <vt:lpstr>顺序程序设计举例</vt:lpstr>
      <vt:lpstr>顺序程序设计举例</vt:lpstr>
      <vt:lpstr>顺序程序设计举例</vt:lpstr>
      <vt:lpstr>2.1 C语言的数据类型</vt:lpstr>
      <vt:lpstr>PowerPoint 演示文稿</vt:lpstr>
      <vt:lpstr>PowerPoint 演示文稿</vt:lpstr>
      <vt:lpstr>PowerPoint 演示文稿</vt:lpstr>
      <vt:lpstr>PowerPoint 演示文稿</vt:lpstr>
      <vt:lpstr>PowerPoint 演示文稿</vt:lpstr>
      <vt:lpstr>说明：</vt:lpstr>
      <vt:lpstr>PowerPoint 演示文稿</vt:lpstr>
      <vt:lpstr>PowerPoint 演示文稿</vt:lpstr>
      <vt:lpstr> 数据类型</vt:lpstr>
      <vt:lpstr>2.3 整型数据</vt:lpstr>
      <vt:lpstr>PowerPoint 演示文稿</vt:lpstr>
      <vt:lpstr>PowerPoint 演示文稿</vt:lpstr>
      <vt:lpstr>PowerPoint 演示文稿</vt:lpstr>
      <vt:lpstr>PowerPoint 演示文稿</vt:lpstr>
      <vt:lpstr>2.4 实型数据（浮点型）</vt:lpstr>
      <vt:lpstr>2.4 实型数据（浮点型）</vt:lpstr>
      <vt:lpstr>2.4 实型数据（浮点型）</vt:lpstr>
      <vt:lpstr>PowerPoint 演示文稿</vt:lpstr>
      <vt:lpstr>PowerPoint 演示文稿</vt:lpstr>
      <vt:lpstr>实型数据的运算举例</vt:lpstr>
      <vt:lpstr>实型数据的运算举例</vt:lpstr>
      <vt:lpstr>实型数据的运算举例</vt:lpstr>
      <vt:lpstr>实型数据的运算举例</vt:lpstr>
      <vt:lpstr>实型数据的运算举例</vt:lpstr>
      <vt:lpstr>2.5 字符型数据</vt:lpstr>
      <vt:lpstr>PowerPoint 演示文稿</vt:lpstr>
      <vt:lpstr>PowerPoint 演示文稿</vt:lpstr>
      <vt:lpstr>PowerPoint 演示文稿</vt:lpstr>
      <vt:lpstr>2.5 字符型数据</vt:lpstr>
      <vt:lpstr>PowerPoint 演示文稿</vt:lpstr>
      <vt:lpstr>PowerPoint 演示文稿</vt:lpstr>
      <vt:lpstr>PowerPoint 演示文稿</vt:lpstr>
      <vt:lpstr>PowerPoint 演示文稿</vt:lpstr>
      <vt:lpstr>PowerPoint 演示文稿</vt:lpstr>
      <vt:lpstr>怎样确定常量的类型</vt:lpstr>
      <vt:lpstr>变量赋初值</vt:lpstr>
      <vt:lpstr>各类数值型数据间的混合运算</vt:lpstr>
      <vt:lpstr>2.6 运算符及表达式</vt:lpstr>
      <vt:lpstr>2.6.1 C运算符概述</vt:lpstr>
      <vt:lpstr>2.6.1 C运算符概述</vt:lpstr>
      <vt:lpstr> C表达式</vt:lpstr>
      <vt:lpstr>2.6.2 算术运算符和算术表达式</vt:lpstr>
      <vt:lpstr>PowerPoint 演示文稿</vt:lpstr>
      <vt:lpstr>PowerPoint 演示文稿</vt:lpstr>
      <vt:lpstr>PowerPoint 演示文稿</vt:lpstr>
      <vt:lpstr>PowerPoint 演示文稿</vt:lpstr>
      <vt:lpstr>PowerPoint 演示文稿</vt:lpstr>
      <vt:lpstr>PowerPoint 演示文稿</vt:lpstr>
      <vt:lpstr>3.算术表达式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李楠</dc:creator>
  <cp:lastModifiedBy>dell</cp:lastModifiedBy>
  <cp:revision>1027</cp:revision>
  <dcterms:created xsi:type="dcterms:W3CDTF">2002-12-29T13:24:47Z</dcterms:created>
  <dcterms:modified xsi:type="dcterms:W3CDTF">2018-03-08T15:27:57Z</dcterms:modified>
</cp:coreProperties>
</file>