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9" r:id="rId1"/>
    <p:sldMasterId id="2147484034" r:id="rId2"/>
  </p:sldMasterIdLst>
  <p:sldIdLst>
    <p:sldId id="311" r:id="rId3"/>
    <p:sldId id="402" r:id="rId4"/>
    <p:sldId id="403" r:id="rId5"/>
    <p:sldId id="404" r:id="rId6"/>
    <p:sldId id="405" r:id="rId7"/>
    <p:sldId id="406" r:id="rId8"/>
    <p:sldId id="407" r:id="rId9"/>
    <p:sldId id="408" r:id="rId10"/>
    <p:sldId id="409" r:id="rId11"/>
    <p:sldId id="410" r:id="rId12"/>
    <p:sldId id="617" r:id="rId13"/>
    <p:sldId id="411" r:id="rId14"/>
    <p:sldId id="420" r:id="rId15"/>
    <p:sldId id="412" r:id="rId16"/>
    <p:sldId id="413" r:id="rId17"/>
    <p:sldId id="414" r:id="rId18"/>
    <p:sldId id="415" r:id="rId19"/>
    <p:sldId id="416" r:id="rId20"/>
    <p:sldId id="417" r:id="rId21"/>
    <p:sldId id="418" r:id="rId22"/>
    <p:sldId id="422" r:id="rId23"/>
    <p:sldId id="421" r:id="rId24"/>
    <p:sldId id="424" r:id="rId25"/>
    <p:sldId id="425" r:id="rId26"/>
    <p:sldId id="426" r:id="rId27"/>
    <p:sldId id="427" r:id="rId28"/>
    <p:sldId id="428" r:id="rId29"/>
    <p:sldId id="429" r:id="rId30"/>
    <p:sldId id="430" r:id="rId31"/>
    <p:sldId id="431" r:id="rId32"/>
    <p:sldId id="432" r:id="rId33"/>
    <p:sldId id="433" r:id="rId34"/>
    <p:sldId id="434" r:id="rId35"/>
    <p:sldId id="435" r:id="rId36"/>
    <p:sldId id="436" r:id="rId37"/>
    <p:sldId id="437" r:id="rId38"/>
    <p:sldId id="438" r:id="rId39"/>
    <p:sldId id="439" r:id="rId40"/>
    <p:sldId id="440" r:id="rId41"/>
    <p:sldId id="441" r:id="rId42"/>
    <p:sldId id="442" r:id="rId43"/>
    <p:sldId id="443" r:id="rId44"/>
    <p:sldId id="444" r:id="rId45"/>
    <p:sldId id="445" r:id="rId46"/>
    <p:sldId id="446" r:id="rId47"/>
    <p:sldId id="447" r:id="rId48"/>
    <p:sldId id="448" r:id="rId49"/>
    <p:sldId id="449" r:id="rId50"/>
    <p:sldId id="450" r:id="rId51"/>
    <p:sldId id="451" r:id="rId52"/>
    <p:sldId id="452" r:id="rId53"/>
    <p:sldId id="453" r:id="rId54"/>
    <p:sldId id="454" r:id="rId55"/>
    <p:sldId id="455" r:id="rId56"/>
    <p:sldId id="461" r:id="rId57"/>
    <p:sldId id="457" r:id="rId58"/>
    <p:sldId id="458" r:id="rId59"/>
    <p:sldId id="468" r:id="rId60"/>
    <p:sldId id="469" r:id="rId61"/>
    <p:sldId id="470" r:id="rId62"/>
    <p:sldId id="471" r:id="rId63"/>
    <p:sldId id="472" r:id="rId64"/>
    <p:sldId id="473" r:id="rId65"/>
    <p:sldId id="474" r:id="rId66"/>
    <p:sldId id="475" r:id="rId67"/>
    <p:sldId id="476" r:id="rId68"/>
    <p:sldId id="477" r:id="rId69"/>
    <p:sldId id="478" r:id="rId70"/>
    <p:sldId id="479" r:id="rId71"/>
    <p:sldId id="480" r:id="rId72"/>
    <p:sldId id="481" r:id="rId73"/>
    <p:sldId id="618" r:id="rId74"/>
    <p:sldId id="482" r:id="rId75"/>
    <p:sldId id="483" r:id="rId76"/>
    <p:sldId id="484" r:id="rId77"/>
    <p:sldId id="485" r:id="rId78"/>
    <p:sldId id="486" r:id="rId79"/>
    <p:sldId id="487" r:id="rId80"/>
    <p:sldId id="488" r:id="rId81"/>
    <p:sldId id="489" r:id="rId82"/>
    <p:sldId id="490" r:id="rId83"/>
    <p:sldId id="491" r:id="rId84"/>
    <p:sldId id="492" r:id="rId85"/>
    <p:sldId id="493" r:id="rId86"/>
    <p:sldId id="494" r:id="rId87"/>
    <p:sldId id="495" r:id="rId88"/>
    <p:sldId id="496" r:id="rId89"/>
    <p:sldId id="497" r:id="rId90"/>
    <p:sldId id="498" r:id="rId91"/>
    <p:sldId id="499" r:id="rId92"/>
    <p:sldId id="500" r:id="rId93"/>
    <p:sldId id="501" r:id="rId94"/>
    <p:sldId id="504" r:id="rId95"/>
    <p:sldId id="503" r:id="rId96"/>
    <p:sldId id="505" r:id="rId97"/>
    <p:sldId id="506" r:id="rId98"/>
    <p:sldId id="507" r:id="rId99"/>
    <p:sldId id="508" r:id="rId100"/>
    <p:sldId id="509" r:id="rId101"/>
    <p:sldId id="510" r:id="rId102"/>
    <p:sldId id="511" r:id="rId103"/>
    <p:sldId id="512" r:id="rId104"/>
    <p:sldId id="513" r:id="rId105"/>
    <p:sldId id="514" r:id="rId106"/>
    <p:sldId id="515" r:id="rId107"/>
    <p:sldId id="516" r:id="rId108"/>
    <p:sldId id="517" r:id="rId109"/>
    <p:sldId id="518" r:id="rId110"/>
    <p:sldId id="519" r:id="rId111"/>
    <p:sldId id="520" r:id="rId112"/>
    <p:sldId id="521" r:id="rId113"/>
    <p:sldId id="522" r:id="rId114"/>
    <p:sldId id="523" r:id="rId115"/>
    <p:sldId id="524" r:id="rId116"/>
    <p:sldId id="525" r:id="rId117"/>
    <p:sldId id="526" r:id="rId118"/>
    <p:sldId id="527" r:id="rId119"/>
    <p:sldId id="528" r:id="rId120"/>
    <p:sldId id="529" r:id="rId121"/>
    <p:sldId id="531" r:id="rId122"/>
    <p:sldId id="530" r:id="rId123"/>
    <p:sldId id="532" r:id="rId124"/>
    <p:sldId id="533" r:id="rId125"/>
    <p:sldId id="534" r:id="rId126"/>
    <p:sldId id="535" r:id="rId127"/>
    <p:sldId id="536" r:id="rId128"/>
    <p:sldId id="537" r:id="rId129"/>
    <p:sldId id="538" r:id="rId130"/>
    <p:sldId id="540" r:id="rId131"/>
    <p:sldId id="539" r:id="rId132"/>
    <p:sldId id="541" r:id="rId133"/>
    <p:sldId id="542" r:id="rId134"/>
    <p:sldId id="543" r:id="rId135"/>
    <p:sldId id="544" r:id="rId136"/>
    <p:sldId id="545" r:id="rId137"/>
    <p:sldId id="546" r:id="rId138"/>
    <p:sldId id="547" r:id="rId139"/>
    <p:sldId id="548" r:id="rId140"/>
    <p:sldId id="549" r:id="rId141"/>
    <p:sldId id="550" r:id="rId142"/>
    <p:sldId id="551" r:id="rId143"/>
    <p:sldId id="552" r:id="rId144"/>
    <p:sldId id="553" r:id="rId145"/>
    <p:sldId id="554" r:id="rId146"/>
    <p:sldId id="555" r:id="rId147"/>
    <p:sldId id="556" r:id="rId148"/>
    <p:sldId id="557" r:id="rId149"/>
    <p:sldId id="558" r:id="rId150"/>
    <p:sldId id="559" r:id="rId151"/>
    <p:sldId id="620" r:id="rId152"/>
    <p:sldId id="560" r:id="rId153"/>
    <p:sldId id="562" r:id="rId154"/>
    <p:sldId id="563" r:id="rId155"/>
    <p:sldId id="564" r:id="rId156"/>
    <p:sldId id="565" r:id="rId157"/>
    <p:sldId id="566" r:id="rId158"/>
    <p:sldId id="567" r:id="rId159"/>
    <p:sldId id="568" r:id="rId160"/>
    <p:sldId id="569" r:id="rId161"/>
    <p:sldId id="570" r:id="rId162"/>
    <p:sldId id="571" r:id="rId163"/>
    <p:sldId id="572" r:id="rId164"/>
    <p:sldId id="573" r:id="rId165"/>
    <p:sldId id="574" r:id="rId166"/>
    <p:sldId id="575" r:id="rId167"/>
    <p:sldId id="576" r:id="rId168"/>
    <p:sldId id="577" r:id="rId169"/>
    <p:sldId id="578" r:id="rId170"/>
    <p:sldId id="579" r:id="rId171"/>
    <p:sldId id="580" r:id="rId172"/>
    <p:sldId id="581" r:id="rId173"/>
    <p:sldId id="582" r:id="rId174"/>
    <p:sldId id="583" r:id="rId175"/>
    <p:sldId id="584" r:id="rId176"/>
    <p:sldId id="586" r:id="rId177"/>
    <p:sldId id="587" r:id="rId178"/>
    <p:sldId id="588" r:id="rId179"/>
    <p:sldId id="589" r:id="rId180"/>
    <p:sldId id="590" r:id="rId181"/>
    <p:sldId id="591" r:id="rId182"/>
    <p:sldId id="592" r:id="rId183"/>
    <p:sldId id="593" r:id="rId184"/>
    <p:sldId id="594" r:id="rId185"/>
    <p:sldId id="595" r:id="rId186"/>
    <p:sldId id="596" r:id="rId187"/>
    <p:sldId id="597" r:id="rId188"/>
    <p:sldId id="598" r:id="rId189"/>
    <p:sldId id="599" r:id="rId190"/>
    <p:sldId id="600" r:id="rId191"/>
    <p:sldId id="601" r:id="rId192"/>
    <p:sldId id="603" r:id="rId193"/>
    <p:sldId id="604" r:id="rId194"/>
    <p:sldId id="605" r:id="rId195"/>
    <p:sldId id="606" r:id="rId196"/>
    <p:sldId id="607" r:id="rId197"/>
    <p:sldId id="608" r:id="rId198"/>
    <p:sldId id="609" r:id="rId199"/>
    <p:sldId id="610" r:id="rId200"/>
    <p:sldId id="611" r:id="rId201"/>
    <p:sldId id="612" r:id="rId202"/>
    <p:sldId id="613" r:id="rId203"/>
    <p:sldId id="614" r:id="rId204"/>
    <p:sldId id="615" r:id="rId205"/>
    <p:sldId id="616" r:id="rId206"/>
  </p:sldIdLst>
  <p:sldSz cx="9144000" cy="6858000" type="screen4x3"/>
  <p:notesSz cx="6858000" cy="9144000"/>
  <p:defaultTextStyle>
    <a:defPPr>
      <a:defRPr lang="zh-CN"/>
    </a:defPPr>
    <a:lvl1pPr algn="l" rtl="0" fontAlgn="base">
      <a:spcBef>
        <a:spcPct val="0"/>
      </a:spcBef>
      <a:spcAft>
        <a:spcPct val="0"/>
      </a:spcAft>
      <a:defRPr kumimoji="1" sz="4000" kern="1200">
        <a:solidFill>
          <a:schemeClr val="tx1"/>
        </a:solidFill>
        <a:latin typeface="Arial" charset="0"/>
        <a:ea typeface="宋体" pitchFamily="2" charset="-122"/>
        <a:cs typeface="+mn-cs"/>
      </a:defRPr>
    </a:lvl1pPr>
    <a:lvl2pPr marL="457200" algn="l" rtl="0" fontAlgn="base">
      <a:spcBef>
        <a:spcPct val="0"/>
      </a:spcBef>
      <a:spcAft>
        <a:spcPct val="0"/>
      </a:spcAft>
      <a:defRPr kumimoji="1" sz="4000" kern="1200">
        <a:solidFill>
          <a:schemeClr val="tx1"/>
        </a:solidFill>
        <a:latin typeface="Arial" charset="0"/>
        <a:ea typeface="宋体" pitchFamily="2" charset="-122"/>
        <a:cs typeface="+mn-cs"/>
      </a:defRPr>
    </a:lvl2pPr>
    <a:lvl3pPr marL="914400" algn="l" rtl="0" fontAlgn="base">
      <a:spcBef>
        <a:spcPct val="0"/>
      </a:spcBef>
      <a:spcAft>
        <a:spcPct val="0"/>
      </a:spcAft>
      <a:defRPr kumimoji="1" sz="4000" kern="1200">
        <a:solidFill>
          <a:schemeClr val="tx1"/>
        </a:solidFill>
        <a:latin typeface="Arial" charset="0"/>
        <a:ea typeface="宋体" pitchFamily="2" charset="-122"/>
        <a:cs typeface="+mn-cs"/>
      </a:defRPr>
    </a:lvl3pPr>
    <a:lvl4pPr marL="1371600" algn="l" rtl="0" fontAlgn="base">
      <a:spcBef>
        <a:spcPct val="0"/>
      </a:spcBef>
      <a:spcAft>
        <a:spcPct val="0"/>
      </a:spcAft>
      <a:defRPr kumimoji="1" sz="4000" kern="1200">
        <a:solidFill>
          <a:schemeClr val="tx1"/>
        </a:solidFill>
        <a:latin typeface="Arial" charset="0"/>
        <a:ea typeface="宋体" pitchFamily="2" charset="-122"/>
        <a:cs typeface="+mn-cs"/>
      </a:defRPr>
    </a:lvl4pPr>
    <a:lvl5pPr marL="1828800" algn="l" rtl="0" fontAlgn="base">
      <a:spcBef>
        <a:spcPct val="0"/>
      </a:spcBef>
      <a:spcAft>
        <a:spcPct val="0"/>
      </a:spcAft>
      <a:defRPr kumimoji="1" sz="4000" kern="1200">
        <a:solidFill>
          <a:schemeClr val="tx1"/>
        </a:solidFill>
        <a:latin typeface="Arial" charset="0"/>
        <a:ea typeface="宋体" pitchFamily="2" charset="-122"/>
        <a:cs typeface="+mn-cs"/>
      </a:defRPr>
    </a:lvl5pPr>
    <a:lvl6pPr marL="2286000" algn="l" defTabSz="914400" rtl="0" eaLnBrk="1" latinLnBrk="0" hangingPunct="1">
      <a:defRPr kumimoji="1" sz="4000" kern="1200">
        <a:solidFill>
          <a:schemeClr val="tx1"/>
        </a:solidFill>
        <a:latin typeface="Arial" charset="0"/>
        <a:ea typeface="宋体" pitchFamily="2" charset="-122"/>
        <a:cs typeface="+mn-cs"/>
      </a:defRPr>
    </a:lvl6pPr>
    <a:lvl7pPr marL="2743200" algn="l" defTabSz="914400" rtl="0" eaLnBrk="1" latinLnBrk="0" hangingPunct="1">
      <a:defRPr kumimoji="1" sz="4000" kern="1200">
        <a:solidFill>
          <a:schemeClr val="tx1"/>
        </a:solidFill>
        <a:latin typeface="Arial" charset="0"/>
        <a:ea typeface="宋体" pitchFamily="2" charset="-122"/>
        <a:cs typeface="+mn-cs"/>
      </a:defRPr>
    </a:lvl7pPr>
    <a:lvl8pPr marL="3200400" algn="l" defTabSz="914400" rtl="0" eaLnBrk="1" latinLnBrk="0" hangingPunct="1">
      <a:defRPr kumimoji="1" sz="4000" kern="1200">
        <a:solidFill>
          <a:schemeClr val="tx1"/>
        </a:solidFill>
        <a:latin typeface="Arial" charset="0"/>
        <a:ea typeface="宋体" pitchFamily="2" charset="-122"/>
        <a:cs typeface="+mn-cs"/>
      </a:defRPr>
    </a:lvl8pPr>
    <a:lvl9pPr marL="3657600" algn="l" defTabSz="914400" rtl="0" eaLnBrk="1" latinLnBrk="0" hangingPunct="1">
      <a:defRPr kumimoji="1" sz="4000"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9D138D"/>
    <a:srgbClr val="FFFFCC"/>
    <a:srgbClr val="CCECFF"/>
    <a:srgbClr val="E1FFE1"/>
    <a:srgbClr val="FFCCFF"/>
    <a:srgbClr val="FF99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56" autoAdjust="0"/>
    <p:restoredTop sz="94640" autoAdjust="0"/>
  </p:normalViewPr>
  <p:slideViewPr>
    <p:cSldViewPr>
      <p:cViewPr varScale="1">
        <p:scale>
          <a:sx n="90" d="100"/>
          <a:sy n="90" d="100"/>
        </p:scale>
        <p:origin x="-780" y="-108"/>
      </p:cViewPr>
      <p:guideLst>
        <p:guide orient="horz" pos="2160"/>
        <p:guide pos="2880"/>
      </p:guideLst>
    </p:cSldViewPr>
  </p:slideViewPr>
  <p:outlineViewPr>
    <p:cViewPr>
      <p:scale>
        <a:sx n="33" d="100"/>
        <a:sy n="33" d="100"/>
      </p:scale>
      <p:origin x="0" y="142752"/>
    </p:cViewPr>
  </p:outlineViewPr>
  <p:notesTextViewPr>
    <p:cViewPr>
      <p:scale>
        <a:sx n="100" d="100"/>
        <a:sy n="100" d="100"/>
      </p:scale>
      <p:origin x="0" y="0"/>
    </p:cViewPr>
  </p:notesTextViewPr>
  <p:sorterViewPr>
    <p:cViewPr>
      <p:scale>
        <a:sx n="66" d="100"/>
        <a:sy n="66" d="100"/>
      </p:scale>
      <p:origin x="0" y="36456"/>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slide" Target="slides/slide168.xml"/><Relationship Id="rId191" Type="http://schemas.openxmlformats.org/officeDocument/2006/relationships/slide" Target="slides/slide189.xml"/><Relationship Id="rId205" Type="http://schemas.openxmlformats.org/officeDocument/2006/relationships/slide" Target="slides/slide203.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slide" Target="slides/slide158.xml"/><Relationship Id="rId165" Type="http://schemas.openxmlformats.org/officeDocument/2006/relationships/slide" Target="slides/slide163.xml"/><Relationship Id="rId181" Type="http://schemas.openxmlformats.org/officeDocument/2006/relationships/slide" Target="slides/slide179.xml"/><Relationship Id="rId186" Type="http://schemas.openxmlformats.org/officeDocument/2006/relationships/slide" Target="slides/slide184.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71" Type="http://schemas.openxmlformats.org/officeDocument/2006/relationships/slide" Target="slides/slide169.xml"/><Relationship Id="rId176" Type="http://schemas.openxmlformats.org/officeDocument/2006/relationships/slide" Target="slides/slide174.xml"/><Relationship Id="rId192" Type="http://schemas.openxmlformats.org/officeDocument/2006/relationships/slide" Target="slides/slide190.xml"/><Relationship Id="rId197" Type="http://schemas.openxmlformats.org/officeDocument/2006/relationships/slide" Target="slides/slide195.xml"/><Relationship Id="rId206" Type="http://schemas.openxmlformats.org/officeDocument/2006/relationships/slide" Target="slides/slide204.xml"/><Relationship Id="rId201" Type="http://schemas.openxmlformats.org/officeDocument/2006/relationships/slide" Target="slides/slide199.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slide" Target="slides/slide159.xml"/><Relationship Id="rId166" Type="http://schemas.openxmlformats.org/officeDocument/2006/relationships/slide" Target="slides/slide164.xml"/><Relationship Id="rId182" Type="http://schemas.openxmlformats.org/officeDocument/2006/relationships/slide" Target="slides/slide180.xml"/><Relationship Id="rId187" Type="http://schemas.openxmlformats.org/officeDocument/2006/relationships/slide" Target="slides/slide185.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51" Type="http://schemas.openxmlformats.org/officeDocument/2006/relationships/slide" Target="slides/slide149.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172" Type="http://schemas.openxmlformats.org/officeDocument/2006/relationships/slide" Target="slides/slide170.xml"/><Relationship Id="rId193" Type="http://schemas.openxmlformats.org/officeDocument/2006/relationships/slide" Target="slides/slide191.xml"/><Relationship Id="rId202" Type="http://schemas.openxmlformats.org/officeDocument/2006/relationships/slide" Target="slides/slide200.xml"/><Relationship Id="rId207" Type="http://schemas.openxmlformats.org/officeDocument/2006/relationships/presProps" Target="presProps.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183" Type="http://schemas.openxmlformats.org/officeDocument/2006/relationships/slide" Target="slides/slide18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199" Type="http://schemas.openxmlformats.org/officeDocument/2006/relationships/slide" Target="slides/slide197.xml"/><Relationship Id="rId203" Type="http://schemas.openxmlformats.org/officeDocument/2006/relationships/slide" Target="slides/slide201.xml"/><Relationship Id="rId208"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189" Type="http://schemas.openxmlformats.org/officeDocument/2006/relationships/slide" Target="slides/slide187.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79" Type="http://schemas.openxmlformats.org/officeDocument/2006/relationships/slide" Target="slides/slide177.xml"/><Relationship Id="rId195" Type="http://schemas.openxmlformats.org/officeDocument/2006/relationships/slide" Target="slides/slide193.xml"/><Relationship Id="rId209" Type="http://schemas.openxmlformats.org/officeDocument/2006/relationships/theme" Target="theme/theme1.xml"/><Relationship Id="rId190" Type="http://schemas.openxmlformats.org/officeDocument/2006/relationships/slide" Target="slides/slide188.xml"/><Relationship Id="rId204" Type="http://schemas.openxmlformats.org/officeDocument/2006/relationships/slide" Target="slides/slide202.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slide" Target="slides/slide183.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 Id="rId210" Type="http://schemas.openxmlformats.org/officeDocument/2006/relationships/tableStyles" Target="tableStyles.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96" Type="http://schemas.openxmlformats.org/officeDocument/2006/relationships/slide" Target="slides/slide194.xml"/><Relationship Id="rId200" Type="http://schemas.openxmlformats.org/officeDocument/2006/relationships/slide" Target="slides/slide19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wmf"/></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未标题-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725" y="2697163"/>
            <a:ext cx="2881313" cy="139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gray">
          <a:xfrm>
            <a:off x="0" y="0"/>
            <a:ext cx="9144000" cy="1989138"/>
          </a:xfrm>
          <a:prstGeom prst="rect">
            <a:avLst/>
          </a:prstGeom>
          <a:gradFill rotWithShape="1">
            <a:gsLst>
              <a:gs pos="0">
                <a:schemeClr val="accent1">
                  <a:alpha val="81000"/>
                </a:schemeClr>
              </a:gs>
              <a:gs pos="100000">
                <a:schemeClr val="accent1">
                  <a:gamma/>
                  <a:tint val="0"/>
                  <a:invGamma/>
                  <a:alpha val="0"/>
                </a:schemeClr>
              </a:gs>
            </a:gsLst>
            <a:lin ang="5400000" scaled="1"/>
          </a:gradFill>
          <a:ln w="9525">
            <a:noFill/>
            <a:miter lim="800000"/>
            <a:headEnd/>
            <a:tailEnd/>
          </a:ln>
          <a:effectLst/>
        </p:spPr>
        <p:txBody>
          <a:bodyPr wrap="none" anchor="ctr"/>
          <a:lstStyle/>
          <a:p>
            <a:pPr algn="ctr">
              <a:defRPr/>
            </a:pPr>
            <a:endParaRPr lang="zh-CN" altLang="en-US" sz="1800" b="1">
              <a:latin typeface="Arial" pitchFamily="34" charset="0"/>
            </a:endParaRPr>
          </a:p>
        </p:txBody>
      </p:sp>
      <p:pic>
        <p:nvPicPr>
          <p:cNvPr id="6" name="Picture 5" descr="artplus_nature_naturalcity42_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3562350"/>
            <a:ext cx="4425950"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rtplus_nature_naturalcity42_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350780">
            <a:off x="6588125" y="3633788"/>
            <a:ext cx="1941513"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rtplus_nature_naturalcity42_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265195">
            <a:off x="7235825" y="3705225"/>
            <a:ext cx="1112838"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rtplus_nature_naturalcity42_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3800" y="5002213"/>
            <a:ext cx="4911725"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artplus_nature_naturalcity42_b"/>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35600" y="3562350"/>
            <a:ext cx="20351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2" descr="artplus_nature_naturalcity42_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64838" y="1916113"/>
            <a:ext cx="1546225"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descr="artplus_nature_naturalcity42_d"/>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40350" y="3273425"/>
            <a:ext cx="6238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4" descr="a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0825" y="333375"/>
            <a:ext cx="1157288"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5" descr="b_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1188" y="1700213"/>
            <a:ext cx="10795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0441" name="Rectangle 9"/>
          <p:cNvSpPr>
            <a:spLocks noGrp="1" noChangeArrowheads="1"/>
          </p:cNvSpPr>
          <p:nvPr>
            <p:ph type="ctrTitle"/>
          </p:nvPr>
        </p:nvSpPr>
        <p:spPr>
          <a:xfrm>
            <a:off x="304800" y="4419600"/>
            <a:ext cx="6400800" cy="1143000"/>
          </a:xfrm>
        </p:spPr>
        <p:txBody>
          <a:bodyPr/>
          <a:lstStyle>
            <a:lvl1pPr>
              <a:defRPr/>
            </a:lvl1pPr>
          </a:lstStyle>
          <a:p>
            <a:r>
              <a:rPr lang="zh-CN" altLang="en-US" smtClean="0"/>
              <a:t>单击此处编辑母版标题样式</a:t>
            </a:r>
            <a:endParaRPr lang="zh-CN" altLang="en-US"/>
          </a:p>
        </p:txBody>
      </p:sp>
      <p:sp>
        <p:nvSpPr>
          <p:cNvPr id="530443" name="Rectangle 11"/>
          <p:cNvSpPr>
            <a:spLocks noGrp="1" noChangeArrowheads="1"/>
          </p:cNvSpPr>
          <p:nvPr>
            <p:ph type="subTitle" idx="1"/>
          </p:nvPr>
        </p:nvSpPr>
        <p:spPr>
          <a:xfrm>
            <a:off x="304800" y="5715000"/>
            <a:ext cx="6400800" cy="381000"/>
          </a:xfrm>
        </p:spPr>
        <p:txBody>
          <a:bodyPr/>
          <a:lstStyle>
            <a:lvl1pPr marL="0" indent="0" algn="ctr">
              <a:buFont typeface="Wingdings" pitchFamily="2" charset="2"/>
              <a:buNone/>
              <a:defRPr/>
            </a:lvl1pPr>
          </a:lstStyle>
          <a:p>
            <a:r>
              <a:rPr lang="zh-CN" altLang="en-US" smtClean="0"/>
              <a:t>单击此处编辑母版副标题样式</a:t>
            </a:r>
            <a:endParaRPr lang="zh-CN" altLang="en-US" dirty="0"/>
          </a:p>
        </p:txBody>
      </p:sp>
      <p:sp>
        <p:nvSpPr>
          <p:cNvPr id="15" name="Rectangle 4"/>
          <p:cNvSpPr>
            <a:spLocks noGrp="1" noChangeArrowheads="1"/>
          </p:cNvSpPr>
          <p:nvPr>
            <p:ph type="sldNum" sz="quarter" idx="10"/>
          </p:nvPr>
        </p:nvSpPr>
        <p:spPr>
          <a:xfrm>
            <a:off x="3657600" y="6477000"/>
            <a:ext cx="2133600" cy="168275"/>
          </a:xfrm>
        </p:spPr>
        <p:txBody>
          <a:bodyPr/>
          <a:lstStyle>
            <a:lvl1pPr algn="ctr">
              <a:defRPr/>
            </a:lvl1pPr>
          </a:lstStyle>
          <a:p>
            <a:pPr>
              <a:defRPr/>
            </a:pPr>
            <a:fld id="{4E632E95-0CDC-45CC-86C3-994E3737698A}" type="slidenum">
              <a:rPr lang="en-US" altLang="zh-CN"/>
              <a:pPr>
                <a:defRPr/>
              </a:pPr>
              <a:t>‹#›</a:t>
            </a:fld>
            <a:endParaRPr lang="en-US" altLang="zh-CN"/>
          </a:p>
        </p:txBody>
      </p:sp>
    </p:spTree>
    <p:extLst>
      <p:ext uri="{BB962C8B-B14F-4D97-AF65-F5344CB8AC3E}">
        <p14:creationId xmlns:p14="http://schemas.microsoft.com/office/powerpoint/2010/main" val="1298530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14037A61-6EF5-4A6D-AA13-5F359A873C21}" type="slidenum">
              <a:rPr lang="en-US" altLang="zh-CN"/>
              <a:pPr>
                <a:defRPr/>
              </a:pPr>
              <a:t>‹#›</a:t>
            </a:fld>
            <a:endParaRPr lang="en-US" altLang="zh-CN" dirty="0"/>
          </a:p>
        </p:txBody>
      </p:sp>
    </p:spTree>
    <p:extLst>
      <p:ext uri="{BB962C8B-B14F-4D97-AF65-F5344CB8AC3E}">
        <p14:creationId xmlns:p14="http://schemas.microsoft.com/office/powerpoint/2010/main" val="16632059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228600"/>
            <a:ext cx="2058988" cy="60690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600"/>
            <a:ext cx="6029325" cy="60690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2A740043-93CA-460D-80C6-3C1D6B3C747C}" type="slidenum">
              <a:rPr lang="en-US" altLang="zh-CN"/>
              <a:pPr>
                <a:defRPr/>
              </a:pPr>
              <a:t>‹#›</a:t>
            </a:fld>
            <a:endParaRPr lang="en-US" altLang="zh-CN" dirty="0"/>
          </a:p>
        </p:txBody>
      </p:sp>
    </p:spTree>
    <p:extLst>
      <p:ext uri="{BB962C8B-B14F-4D97-AF65-F5344CB8AC3E}">
        <p14:creationId xmlns:p14="http://schemas.microsoft.com/office/powerpoint/2010/main" val="1462616324"/>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868363"/>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68313" y="1268413"/>
            <a:ext cx="40386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268413"/>
            <a:ext cx="4038600" cy="5029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42D20C37-2EEF-401A-8649-09D1A2772566}" type="slidenum">
              <a:rPr lang="en-US" altLang="zh-CN"/>
              <a:pPr>
                <a:defRPr/>
              </a:pPr>
              <a:t>‹#›</a:t>
            </a:fld>
            <a:endParaRPr lang="en-US" altLang="zh-CN" dirty="0"/>
          </a:p>
        </p:txBody>
      </p:sp>
    </p:spTree>
    <p:extLst>
      <p:ext uri="{BB962C8B-B14F-4D97-AF65-F5344CB8AC3E}">
        <p14:creationId xmlns:p14="http://schemas.microsoft.com/office/powerpoint/2010/main" val="2886120934"/>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86836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68313" y="1268413"/>
            <a:ext cx="8229600" cy="5029200"/>
          </a:xfrm>
        </p:spPr>
        <p:txBody>
          <a:bodyPr/>
          <a:lstStyle/>
          <a:p>
            <a:pPr lvl="0"/>
            <a:r>
              <a:rPr lang="zh-CN" altLang="en-US" noProof="0" smtClean="0"/>
              <a:t>单击图标添加表格</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EDA53189-EA36-410E-B503-45726D41D782}" type="slidenum">
              <a:rPr lang="en-US" altLang="zh-CN"/>
              <a:pPr>
                <a:defRPr/>
              </a:pPr>
              <a:t>‹#›</a:t>
            </a:fld>
            <a:endParaRPr lang="en-US" altLang="zh-CN" dirty="0"/>
          </a:p>
        </p:txBody>
      </p:sp>
    </p:spTree>
    <p:extLst>
      <p:ext uri="{BB962C8B-B14F-4D97-AF65-F5344CB8AC3E}">
        <p14:creationId xmlns:p14="http://schemas.microsoft.com/office/powerpoint/2010/main" val="2688669826"/>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p>
        </p:txBody>
      </p:sp>
      <p:sp>
        <p:nvSpPr>
          <p:cNvPr id="5" name="页脚占位符 4"/>
          <p:cNvSpPr>
            <a:spLocks noGrp="1"/>
          </p:cNvSpPr>
          <p:nvPr>
            <p:ph type="ftr" sz="quarter" idx="11"/>
          </p:nvPr>
        </p:nvSpPr>
        <p:spPr/>
        <p:txBody>
          <a:bodyPr/>
          <a:lstStyle>
            <a:lvl1pPr>
              <a:defRPr/>
            </a:lvl1pPr>
          </a:lstStyle>
          <a:p>
            <a:pPr>
              <a:defRPr/>
            </a:pPr>
            <a:endParaRPr lang="en-US"/>
          </a:p>
        </p:txBody>
      </p:sp>
      <p:sp>
        <p:nvSpPr>
          <p:cNvPr id="6" name="灯片编号占位符 5"/>
          <p:cNvSpPr>
            <a:spLocks noGrp="1"/>
          </p:cNvSpPr>
          <p:nvPr>
            <p:ph type="sldNum" sz="quarter" idx="12"/>
          </p:nvPr>
        </p:nvSpPr>
        <p:spPr/>
        <p:txBody>
          <a:bodyPr/>
          <a:lstStyle>
            <a:lvl1pPr>
              <a:defRPr/>
            </a:lvl1pPr>
          </a:lstStyle>
          <a:p>
            <a:pPr>
              <a:defRPr/>
            </a:pPr>
            <a:fld id="{F3F958AE-1CD3-4B3B-B3DC-459EF7AFCDB6}" type="slidenum">
              <a:rPr lang="en-US"/>
              <a:pPr>
                <a:defRPr/>
              </a:pPr>
              <a:t>‹#›</a:t>
            </a:fld>
            <a:endParaRPr lang="en-US"/>
          </a:p>
        </p:txBody>
      </p:sp>
    </p:spTree>
    <p:extLst>
      <p:ext uri="{BB962C8B-B14F-4D97-AF65-F5344CB8AC3E}">
        <p14:creationId xmlns:p14="http://schemas.microsoft.com/office/powerpoint/2010/main" val="7122260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p>
        </p:txBody>
      </p:sp>
      <p:sp>
        <p:nvSpPr>
          <p:cNvPr id="5" name="页脚占位符 4"/>
          <p:cNvSpPr>
            <a:spLocks noGrp="1"/>
          </p:cNvSpPr>
          <p:nvPr>
            <p:ph type="ftr" sz="quarter" idx="11"/>
          </p:nvPr>
        </p:nvSpPr>
        <p:spPr/>
        <p:txBody>
          <a:bodyPr/>
          <a:lstStyle>
            <a:lvl1pPr>
              <a:defRPr/>
            </a:lvl1pPr>
          </a:lstStyle>
          <a:p>
            <a:pPr>
              <a:defRPr/>
            </a:pPr>
            <a:endParaRPr lang="en-US"/>
          </a:p>
        </p:txBody>
      </p:sp>
      <p:sp>
        <p:nvSpPr>
          <p:cNvPr id="6" name="灯片编号占位符 5"/>
          <p:cNvSpPr>
            <a:spLocks noGrp="1"/>
          </p:cNvSpPr>
          <p:nvPr>
            <p:ph type="sldNum" sz="quarter" idx="12"/>
          </p:nvPr>
        </p:nvSpPr>
        <p:spPr/>
        <p:txBody>
          <a:bodyPr/>
          <a:lstStyle>
            <a:lvl1pPr>
              <a:defRPr/>
            </a:lvl1pPr>
          </a:lstStyle>
          <a:p>
            <a:pPr>
              <a:defRPr/>
            </a:pPr>
            <a:fld id="{EC613422-34DC-4A2D-AE7B-84878CC76CE0}" type="slidenum">
              <a:rPr lang="en-US"/>
              <a:pPr>
                <a:defRPr/>
              </a:pPr>
              <a:t>‹#›</a:t>
            </a:fld>
            <a:endParaRPr lang="en-US"/>
          </a:p>
        </p:txBody>
      </p:sp>
    </p:spTree>
    <p:extLst>
      <p:ext uri="{BB962C8B-B14F-4D97-AF65-F5344CB8AC3E}">
        <p14:creationId xmlns:p14="http://schemas.microsoft.com/office/powerpoint/2010/main" val="1487364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endParaRPr lang="en-US"/>
          </a:p>
        </p:txBody>
      </p:sp>
      <p:sp>
        <p:nvSpPr>
          <p:cNvPr id="5" name="页脚占位符 4"/>
          <p:cNvSpPr>
            <a:spLocks noGrp="1"/>
          </p:cNvSpPr>
          <p:nvPr>
            <p:ph type="ftr" sz="quarter" idx="11"/>
          </p:nvPr>
        </p:nvSpPr>
        <p:spPr/>
        <p:txBody>
          <a:bodyPr/>
          <a:lstStyle>
            <a:lvl1pPr>
              <a:defRPr/>
            </a:lvl1pPr>
          </a:lstStyle>
          <a:p>
            <a:pPr>
              <a:defRPr/>
            </a:pPr>
            <a:endParaRPr lang="en-US"/>
          </a:p>
        </p:txBody>
      </p:sp>
      <p:sp>
        <p:nvSpPr>
          <p:cNvPr id="6" name="灯片编号占位符 5"/>
          <p:cNvSpPr>
            <a:spLocks noGrp="1"/>
          </p:cNvSpPr>
          <p:nvPr>
            <p:ph type="sldNum" sz="quarter" idx="12"/>
          </p:nvPr>
        </p:nvSpPr>
        <p:spPr/>
        <p:txBody>
          <a:bodyPr/>
          <a:lstStyle>
            <a:lvl1pPr>
              <a:defRPr/>
            </a:lvl1pPr>
          </a:lstStyle>
          <a:p>
            <a:pPr>
              <a:defRPr/>
            </a:pPr>
            <a:fld id="{09BA0668-05A1-4F95-B898-ED64D2D26D1E}" type="slidenum">
              <a:rPr lang="en-US"/>
              <a:pPr>
                <a:defRPr/>
              </a:pPr>
              <a:t>‹#›</a:t>
            </a:fld>
            <a:endParaRPr lang="en-US"/>
          </a:p>
        </p:txBody>
      </p:sp>
    </p:spTree>
    <p:extLst>
      <p:ext uri="{BB962C8B-B14F-4D97-AF65-F5344CB8AC3E}">
        <p14:creationId xmlns:p14="http://schemas.microsoft.com/office/powerpoint/2010/main" val="30549240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5668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5668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endParaRPr lang="en-US"/>
          </a:p>
        </p:txBody>
      </p:sp>
      <p:sp>
        <p:nvSpPr>
          <p:cNvPr id="6" name="页脚占位符 5"/>
          <p:cNvSpPr>
            <a:spLocks noGrp="1"/>
          </p:cNvSpPr>
          <p:nvPr>
            <p:ph type="ftr" sz="quarter" idx="11"/>
          </p:nvPr>
        </p:nvSpPr>
        <p:spPr/>
        <p:txBody>
          <a:bodyPr/>
          <a:lstStyle>
            <a:lvl1pPr>
              <a:defRPr/>
            </a:lvl1pPr>
          </a:lstStyle>
          <a:p>
            <a:pPr>
              <a:defRPr/>
            </a:pPr>
            <a:endParaRPr lang="en-US"/>
          </a:p>
        </p:txBody>
      </p:sp>
      <p:sp>
        <p:nvSpPr>
          <p:cNvPr id="7" name="灯片编号占位符 6"/>
          <p:cNvSpPr>
            <a:spLocks noGrp="1"/>
          </p:cNvSpPr>
          <p:nvPr>
            <p:ph type="sldNum" sz="quarter" idx="12"/>
          </p:nvPr>
        </p:nvSpPr>
        <p:spPr/>
        <p:txBody>
          <a:bodyPr/>
          <a:lstStyle>
            <a:lvl1pPr>
              <a:defRPr/>
            </a:lvl1pPr>
          </a:lstStyle>
          <a:p>
            <a:pPr>
              <a:defRPr/>
            </a:pPr>
            <a:fld id="{E51809BF-CB14-48FC-97CB-1DFCAA85E7D6}" type="slidenum">
              <a:rPr lang="en-US"/>
              <a:pPr>
                <a:defRPr/>
              </a:pPr>
              <a:t>‹#›</a:t>
            </a:fld>
            <a:endParaRPr lang="en-US"/>
          </a:p>
        </p:txBody>
      </p:sp>
    </p:spTree>
    <p:extLst>
      <p:ext uri="{BB962C8B-B14F-4D97-AF65-F5344CB8AC3E}">
        <p14:creationId xmlns:p14="http://schemas.microsoft.com/office/powerpoint/2010/main" val="11982779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endParaRPr lang="en-US"/>
          </a:p>
        </p:txBody>
      </p:sp>
      <p:sp>
        <p:nvSpPr>
          <p:cNvPr id="8" name="页脚占位符 7"/>
          <p:cNvSpPr>
            <a:spLocks noGrp="1"/>
          </p:cNvSpPr>
          <p:nvPr>
            <p:ph type="ftr" sz="quarter" idx="11"/>
          </p:nvPr>
        </p:nvSpPr>
        <p:spPr/>
        <p:txBody>
          <a:bodyPr/>
          <a:lstStyle>
            <a:lvl1pPr>
              <a:defRPr/>
            </a:lvl1pPr>
          </a:lstStyle>
          <a:p>
            <a:pPr>
              <a:defRPr/>
            </a:pPr>
            <a:endParaRPr lang="en-US"/>
          </a:p>
        </p:txBody>
      </p:sp>
      <p:sp>
        <p:nvSpPr>
          <p:cNvPr id="9" name="灯片编号占位符 8"/>
          <p:cNvSpPr>
            <a:spLocks noGrp="1"/>
          </p:cNvSpPr>
          <p:nvPr>
            <p:ph type="sldNum" sz="quarter" idx="12"/>
          </p:nvPr>
        </p:nvSpPr>
        <p:spPr/>
        <p:txBody>
          <a:bodyPr/>
          <a:lstStyle>
            <a:lvl1pPr>
              <a:defRPr/>
            </a:lvl1pPr>
          </a:lstStyle>
          <a:p>
            <a:pPr>
              <a:defRPr/>
            </a:pPr>
            <a:fld id="{E7194720-8437-4928-B1FB-BB2BDCC36311}" type="slidenum">
              <a:rPr lang="en-US"/>
              <a:pPr>
                <a:defRPr/>
              </a:pPr>
              <a:t>‹#›</a:t>
            </a:fld>
            <a:endParaRPr lang="en-US"/>
          </a:p>
        </p:txBody>
      </p:sp>
    </p:spTree>
    <p:extLst>
      <p:ext uri="{BB962C8B-B14F-4D97-AF65-F5344CB8AC3E}">
        <p14:creationId xmlns:p14="http://schemas.microsoft.com/office/powerpoint/2010/main" val="20552272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endParaRPr lang="en-US"/>
          </a:p>
        </p:txBody>
      </p:sp>
      <p:sp>
        <p:nvSpPr>
          <p:cNvPr id="4" name="页脚占位符 3"/>
          <p:cNvSpPr>
            <a:spLocks noGrp="1"/>
          </p:cNvSpPr>
          <p:nvPr>
            <p:ph type="ftr" sz="quarter" idx="11"/>
          </p:nvPr>
        </p:nvSpPr>
        <p:spPr/>
        <p:txBody>
          <a:bodyPr/>
          <a:lstStyle>
            <a:lvl1pPr>
              <a:defRPr/>
            </a:lvl1pPr>
          </a:lstStyle>
          <a:p>
            <a:pPr>
              <a:defRPr/>
            </a:pPr>
            <a:endParaRPr lang="en-US"/>
          </a:p>
        </p:txBody>
      </p:sp>
      <p:sp>
        <p:nvSpPr>
          <p:cNvPr id="5" name="灯片编号占位符 4"/>
          <p:cNvSpPr>
            <a:spLocks noGrp="1"/>
          </p:cNvSpPr>
          <p:nvPr>
            <p:ph type="sldNum" sz="quarter" idx="12"/>
          </p:nvPr>
        </p:nvSpPr>
        <p:spPr/>
        <p:txBody>
          <a:bodyPr/>
          <a:lstStyle>
            <a:lvl1pPr>
              <a:defRPr/>
            </a:lvl1pPr>
          </a:lstStyle>
          <a:p>
            <a:pPr>
              <a:defRPr/>
            </a:pPr>
            <a:fld id="{12CD8AD9-EC2A-4A2D-8B1E-AD1FC27898F3}" type="slidenum">
              <a:rPr lang="en-US"/>
              <a:pPr>
                <a:defRPr/>
              </a:pPr>
              <a:t>‹#›</a:t>
            </a:fld>
            <a:endParaRPr lang="en-US"/>
          </a:p>
        </p:txBody>
      </p:sp>
    </p:spTree>
    <p:extLst>
      <p:ext uri="{BB962C8B-B14F-4D97-AF65-F5344CB8AC3E}">
        <p14:creationId xmlns:p14="http://schemas.microsoft.com/office/powerpoint/2010/main" val="3033830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61B53371-E8A4-4A1D-8716-AB30A5401805}" type="slidenum">
              <a:rPr lang="en-US" altLang="zh-CN"/>
              <a:pPr>
                <a:defRPr/>
              </a:pPr>
              <a:t>‹#›</a:t>
            </a:fld>
            <a:endParaRPr lang="en-US" altLang="zh-CN" dirty="0"/>
          </a:p>
        </p:txBody>
      </p:sp>
    </p:spTree>
    <p:extLst>
      <p:ext uri="{BB962C8B-B14F-4D97-AF65-F5344CB8AC3E}">
        <p14:creationId xmlns:p14="http://schemas.microsoft.com/office/powerpoint/2010/main" val="1965019082"/>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en-US"/>
          </a:p>
        </p:txBody>
      </p:sp>
      <p:sp>
        <p:nvSpPr>
          <p:cNvPr id="3" name="页脚占位符 2"/>
          <p:cNvSpPr>
            <a:spLocks noGrp="1"/>
          </p:cNvSpPr>
          <p:nvPr>
            <p:ph type="ftr" sz="quarter" idx="11"/>
          </p:nvPr>
        </p:nvSpPr>
        <p:spPr/>
        <p:txBody>
          <a:bodyPr/>
          <a:lstStyle>
            <a:lvl1pPr>
              <a:defRPr/>
            </a:lvl1pPr>
          </a:lstStyle>
          <a:p>
            <a:pPr>
              <a:defRPr/>
            </a:pPr>
            <a:endParaRPr lang="en-US"/>
          </a:p>
        </p:txBody>
      </p:sp>
      <p:sp>
        <p:nvSpPr>
          <p:cNvPr id="4" name="灯片编号占位符 3"/>
          <p:cNvSpPr>
            <a:spLocks noGrp="1"/>
          </p:cNvSpPr>
          <p:nvPr>
            <p:ph type="sldNum" sz="quarter" idx="12"/>
          </p:nvPr>
        </p:nvSpPr>
        <p:spPr/>
        <p:txBody>
          <a:bodyPr/>
          <a:lstStyle>
            <a:lvl1pPr>
              <a:defRPr/>
            </a:lvl1pPr>
          </a:lstStyle>
          <a:p>
            <a:pPr>
              <a:defRPr/>
            </a:pPr>
            <a:fld id="{38F04B09-D898-4E02-AD34-24CB35F7D457}" type="slidenum">
              <a:rPr lang="en-US"/>
              <a:pPr>
                <a:defRPr/>
              </a:pPr>
              <a:t>‹#›</a:t>
            </a:fld>
            <a:endParaRPr lang="en-US"/>
          </a:p>
        </p:txBody>
      </p:sp>
    </p:spTree>
    <p:extLst>
      <p:ext uri="{BB962C8B-B14F-4D97-AF65-F5344CB8AC3E}">
        <p14:creationId xmlns:p14="http://schemas.microsoft.com/office/powerpoint/2010/main" val="30744627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p>
        </p:txBody>
      </p:sp>
      <p:sp>
        <p:nvSpPr>
          <p:cNvPr id="6" name="页脚占位符 5"/>
          <p:cNvSpPr>
            <a:spLocks noGrp="1"/>
          </p:cNvSpPr>
          <p:nvPr>
            <p:ph type="ftr" sz="quarter" idx="11"/>
          </p:nvPr>
        </p:nvSpPr>
        <p:spPr/>
        <p:txBody>
          <a:bodyPr/>
          <a:lstStyle>
            <a:lvl1pPr>
              <a:defRPr/>
            </a:lvl1pPr>
          </a:lstStyle>
          <a:p>
            <a:pPr>
              <a:defRPr/>
            </a:pPr>
            <a:endParaRPr lang="en-US"/>
          </a:p>
        </p:txBody>
      </p:sp>
      <p:sp>
        <p:nvSpPr>
          <p:cNvPr id="7" name="灯片编号占位符 6"/>
          <p:cNvSpPr>
            <a:spLocks noGrp="1"/>
          </p:cNvSpPr>
          <p:nvPr>
            <p:ph type="sldNum" sz="quarter" idx="12"/>
          </p:nvPr>
        </p:nvSpPr>
        <p:spPr/>
        <p:txBody>
          <a:bodyPr/>
          <a:lstStyle>
            <a:lvl1pPr>
              <a:defRPr/>
            </a:lvl1pPr>
          </a:lstStyle>
          <a:p>
            <a:pPr>
              <a:defRPr/>
            </a:pPr>
            <a:fld id="{6F4078E0-3532-41B8-9CC7-177C233614B1}" type="slidenum">
              <a:rPr lang="en-US"/>
              <a:pPr>
                <a:defRPr/>
              </a:pPr>
              <a:t>‹#›</a:t>
            </a:fld>
            <a:endParaRPr lang="en-US"/>
          </a:p>
        </p:txBody>
      </p:sp>
    </p:spTree>
    <p:extLst>
      <p:ext uri="{BB962C8B-B14F-4D97-AF65-F5344CB8AC3E}">
        <p14:creationId xmlns:p14="http://schemas.microsoft.com/office/powerpoint/2010/main" val="25785717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p>
        </p:txBody>
      </p:sp>
      <p:sp>
        <p:nvSpPr>
          <p:cNvPr id="6" name="页脚占位符 5"/>
          <p:cNvSpPr>
            <a:spLocks noGrp="1"/>
          </p:cNvSpPr>
          <p:nvPr>
            <p:ph type="ftr" sz="quarter" idx="11"/>
          </p:nvPr>
        </p:nvSpPr>
        <p:spPr/>
        <p:txBody>
          <a:bodyPr/>
          <a:lstStyle>
            <a:lvl1pPr>
              <a:defRPr/>
            </a:lvl1pPr>
          </a:lstStyle>
          <a:p>
            <a:pPr>
              <a:defRPr/>
            </a:pPr>
            <a:endParaRPr lang="en-US"/>
          </a:p>
        </p:txBody>
      </p:sp>
      <p:sp>
        <p:nvSpPr>
          <p:cNvPr id="7" name="灯片编号占位符 6"/>
          <p:cNvSpPr>
            <a:spLocks noGrp="1"/>
          </p:cNvSpPr>
          <p:nvPr>
            <p:ph type="sldNum" sz="quarter" idx="12"/>
          </p:nvPr>
        </p:nvSpPr>
        <p:spPr/>
        <p:txBody>
          <a:bodyPr/>
          <a:lstStyle>
            <a:lvl1pPr>
              <a:defRPr/>
            </a:lvl1pPr>
          </a:lstStyle>
          <a:p>
            <a:pPr>
              <a:defRPr/>
            </a:pPr>
            <a:fld id="{D53C347A-8A12-4321-ABA9-50839C915C9F}" type="slidenum">
              <a:rPr lang="en-US"/>
              <a:pPr>
                <a:defRPr/>
              </a:pPr>
              <a:t>‹#›</a:t>
            </a:fld>
            <a:endParaRPr lang="en-US"/>
          </a:p>
        </p:txBody>
      </p:sp>
    </p:spTree>
    <p:extLst>
      <p:ext uri="{BB962C8B-B14F-4D97-AF65-F5344CB8AC3E}">
        <p14:creationId xmlns:p14="http://schemas.microsoft.com/office/powerpoint/2010/main" val="17357804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p>
        </p:txBody>
      </p:sp>
      <p:sp>
        <p:nvSpPr>
          <p:cNvPr id="5" name="页脚占位符 4"/>
          <p:cNvSpPr>
            <a:spLocks noGrp="1"/>
          </p:cNvSpPr>
          <p:nvPr>
            <p:ph type="ftr" sz="quarter" idx="11"/>
          </p:nvPr>
        </p:nvSpPr>
        <p:spPr/>
        <p:txBody>
          <a:bodyPr/>
          <a:lstStyle>
            <a:lvl1pPr>
              <a:defRPr/>
            </a:lvl1pPr>
          </a:lstStyle>
          <a:p>
            <a:pPr>
              <a:defRPr/>
            </a:pPr>
            <a:endParaRPr lang="en-US"/>
          </a:p>
        </p:txBody>
      </p:sp>
      <p:sp>
        <p:nvSpPr>
          <p:cNvPr id="6" name="灯片编号占位符 5"/>
          <p:cNvSpPr>
            <a:spLocks noGrp="1"/>
          </p:cNvSpPr>
          <p:nvPr>
            <p:ph type="sldNum" sz="quarter" idx="12"/>
          </p:nvPr>
        </p:nvSpPr>
        <p:spPr/>
        <p:txBody>
          <a:bodyPr/>
          <a:lstStyle>
            <a:lvl1pPr>
              <a:defRPr/>
            </a:lvl1pPr>
          </a:lstStyle>
          <a:p>
            <a:pPr>
              <a:defRPr/>
            </a:pPr>
            <a:fld id="{7083189D-AEB3-4C59-8FD5-00F871EC53C5}" type="slidenum">
              <a:rPr lang="en-US"/>
              <a:pPr>
                <a:defRPr/>
              </a:pPr>
              <a:t>‹#›</a:t>
            </a:fld>
            <a:endParaRPr lang="en-US"/>
          </a:p>
        </p:txBody>
      </p:sp>
    </p:spTree>
    <p:extLst>
      <p:ext uri="{BB962C8B-B14F-4D97-AF65-F5344CB8AC3E}">
        <p14:creationId xmlns:p14="http://schemas.microsoft.com/office/powerpoint/2010/main" val="27379626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274638"/>
            <a:ext cx="2058988" cy="58181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29325" cy="58181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p>
        </p:txBody>
      </p:sp>
      <p:sp>
        <p:nvSpPr>
          <p:cNvPr id="5" name="页脚占位符 4"/>
          <p:cNvSpPr>
            <a:spLocks noGrp="1"/>
          </p:cNvSpPr>
          <p:nvPr>
            <p:ph type="ftr" sz="quarter" idx="11"/>
          </p:nvPr>
        </p:nvSpPr>
        <p:spPr/>
        <p:txBody>
          <a:bodyPr/>
          <a:lstStyle>
            <a:lvl1pPr>
              <a:defRPr/>
            </a:lvl1pPr>
          </a:lstStyle>
          <a:p>
            <a:pPr>
              <a:defRPr/>
            </a:pPr>
            <a:endParaRPr lang="en-US"/>
          </a:p>
        </p:txBody>
      </p:sp>
      <p:sp>
        <p:nvSpPr>
          <p:cNvPr id="6" name="灯片编号占位符 5"/>
          <p:cNvSpPr>
            <a:spLocks noGrp="1"/>
          </p:cNvSpPr>
          <p:nvPr>
            <p:ph type="sldNum" sz="quarter" idx="12"/>
          </p:nvPr>
        </p:nvSpPr>
        <p:spPr/>
        <p:txBody>
          <a:bodyPr/>
          <a:lstStyle>
            <a:lvl1pPr>
              <a:defRPr/>
            </a:lvl1pPr>
          </a:lstStyle>
          <a:p>
            <a:pPr>
              <a:defRPr/>
            </a:pPr>
            <a:fld id="{3D777033-1837-4459-8E0A-36A5410D6F1E}" type="slidenum">
              <a:rPr lang="en-US"/>
              <a:pPr>
                <a:defRPr/>
              </a:pPr>
              <a:t>‹#›</a:t>
            </a:fld>
            <a:endParaRPr lang="en-US"/>
          </a:p>
        </p:txBody>
      </p:sp>
    </p:spTree>
    <p:extLst>
      <p:ext uri="{BB962C8B-B14F-4D97-AF65-F5344CB8AC3E}">
        <p14:creationId xmlns:p14="http://schemas.microsoft.com/office/powerpoint/2010/main" val="2660557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a:ln/>
        </p:spPr>
        <p:txBody>
          <a:bodyPr/>
          <a:lstStyle>
            <a:lvl1pPr>
              <a:defRPr/>
            </a:lvl1pPr>
          </a:lstStyle>
          <a:p>
            <a:pPr>
              <a:defRPr/>
            </a:pPr>
            <a:fld id="{0600C9D9-D7FE-475D-8765-9CE4716D5CFC}" type="slidenum">
              <a:rPr lang="en-US" altLang="zh-CN"/>
              <a:pPr>
                <a:defRPr/>
              </a:pPr>
              <a:t>‹#›</a:t>
            </a:fld>
            <a:endParaRPr lang="en-US" altLang="zh-CN" dirty="0"/>
          </a:p>
        </p:txBody>
      </p:sp>
    </p:spTree>
    <p:extLst>
      <p:ext uri="{BB962C8B-B14F-4D97-AF65-F5344CB8AC3E}">
        <p14:creationId xmlns:p14="http://schemas.microsoft.com/office/powerpoint/2010/main" val="159360867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268413"/>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268413"/>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6C544CD5-BEAE-4D19-9B74-B19202D7FD3C}" type="slidenum">
              <a:rPr lang="en-US" altLang="zh-CN"/>
              <a:pPr>
                <a:defRPr/>
              </a:pPr>
              <a:t>‹#›</a:t>
            </a:fld>
            <a:endParaRPr lang="en-US" altLang="zh-CN" dirty="0"/>
          </a:p>
        </p:txBody>
      </p:sp>
    </p:spTree>
    <p:extLst>
      <p:ext uri="{BB962C8B-B14F-4D97-AF65-F5344CB8AC3E}">
        <p14:creationId xmlns:p14="http://schemas.microsoft.com/office/powerpoint/2010/main" val="19219238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7"/>
          <p:cNvSpPr>
            <a:spLocks noGrp="1" noChangeArrowheads="1"/>
          </p:cNvSpPr>
          <p:nvPr>
            <p:ph type="sldNum" sz="quarter" idx="12"/>
          </p:nvPr>
        </p:nvSpPr>
        <p:spPr>
          <a:ln/>
        </p:spPr>
        <p:txBody>
          <a:bodyPr/>
          <a:lstStyle>
            <a:lvl1pPr>
              <a:defRPr/>
            </a:lvl1pPr>
          </a:lstStyle>
          <a:p>
            <a:pPr>
              <a:defRPr/>
            </a:pPr>
            <a:fld id="{1E497AE8-374A-4FD2-BD8E-E94C57FAB74F}" type="slidenum">
              <a:rPr lang="en-US" altLang="zh-CN"/>
              <a:pPr>
                <a:defRPr/>
              </a:pPr>
              <a:t>‹#›</a:t>
            </a:fld>
            <a:endParaRPr lang="en-US" altLang="zh-CN" dirty="0"/>
          </a:p>
        </p:txBody>
      </p:sp>
    </p:spTree>
    <p:extLst>
      <p:ext uri="{BB962C8B-B14F-4D97-AF65-F5344CB8AC3E}">
        <p14:creationId xmlns:p14="http://schemas.microsoft.com/office/powerpoint/2010/main" val="259390841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7"/>
          <p:cNvSpPr>
            <a:spLocks noGrp="1" noChangeArrowheads="1"/>
          </p:cNvSpPr>
          <p:nvPr>
            <p:ph type="sldNum" sz="quarter" idx="12"/>
          </p:nvPr>
        </p:nvSpPr>
        <p:spPr>
          <a:ln/>
        </p:spPr>
        <p:txBody>
          <a:bodyPr/>
          <a:lstStyle>
            <a:lvl1pPr>
              <a:defRPr/>
            </a:lvl1pPr>
          </a:lstStyle>
          <a:p>
            <a:pPr>
              <a:defRPr/>
            </a:pPr>
            <a:fld id="{2552C239-DB56-4B26-81FC-7126DF542FBD}" type="slidenum">
              <a:rPr lang="en-US" altLang="zh-CN"/>
              <a:pPr>
                <a:defRPr/>
              </a:pPr>
              <a:t>‹#›</a:t>
            </a:fld>
            <a:endParaRPr lang="en-US" altLang="zh-CN" dirty="0"/>
          </a:p>
        </p:txBody>
      </p:sp>
    </p:spTree>
    <p:extLst>
      <p:ext uri="{BB962C8B-B14F-4D97-AF65-F5344CB8AC3E}">
        <p14:creationId xmlns:p14="http://schemas.microsoft.com/office/powerpoint/2010/main" val="34117742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7"/>
          <p:cNvSpPr>
            <a:spLocks noGrp="1" noChangeArrowheads="1"/>
          </p:cNvSpPr>
          <p:nvPr>
            <p:ph type="sldNum" sz="quarter" idx="12"/>
          </p:nvPr>
        </p:nvSpPr>
        <p:spPr>
          <a:ln/>
        </p:spPr>
        <p:txBody>
          <a:bodyPr/>
          <a:lstStyle>
            <a:lvl1pPr>
              <a:defRPr/>
            </a:lvl1pPr>
          </a:lstStyle>
          <a:p>
            <a:pPr>
              <a:defRPr/>
            </a:pPr>
            <a:fld id="{C6A4D6D3-6699-4E3A-8528-0D0B5D7FB0B5}" type="slidenum">
              <a:rPr lang="en-US" altLang="zh-CN"/>
              <a:pPr>
                <a:defRPr/>
              </a:pPr>
              <a:t>‹#›</a:t>
            </a:fld>
            <a:endParaRPr lang="en-US" altLang="zh-CN" dirty="0"/>
          </a:p>
        </p:txBody>
      </p:sp>
    </p:spTree>
    <p:extLst>
      <p:ext uri="{BB962C8B-B14F-4D97-AF65-F5344CB8AC3E}">
        <p14:creationId xmlns:p14="http://schemas.microsoft.com/office/powerpoint/2010/main" val="21214015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57E5F779-6C9F-49DA-90D2-E31E5A2C430F}" type="slidenum">
              <a:rPr lang="en-US" altLang="zh-CN"/>
              <a:pPr>
                <a:defRPr/>
              </a:pPr>
              <a:t>‹#›</a:t>
            </a:fld>
            <a:endParaRPr lang="en-US" altLang="zh-CN" dirty="0"/>
          </a:p>
        </p:txBody>
      </p:sp>
    </p:spTree>
    <p:extLst>
      <p:ext uri="{BB962C8B-B14F-4D97-AF65-F5344CB8AC3E}">
        <p14:creationId xmlns:p14="http://schemas.microsoft.com/office/powerpoint/2010/main" val="4197706844"/>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a:ln/>
        </p:spPr>
        <p:txBody>
          <a:bodyPr/>
          <a:lstStyle>
            <a:lvl1pPr>
              <a:defRPr/>
            </a:lvl1pPr>
          </a:lstStyle>
          <a:p>
            <a:pPr>
              <a:defRPr/>
            </a:pPr>
            <a:fld id="{C1EE5332-2184-42F9-A60C-97B7A9CFDFC3}" type="slidenum">
              <a:rPr lang="en-US" altLang="zh-CN"/>
              <a:pPr>
                <a:defRPr/>
              </a:pPr>
              <a:t>‹#›</a:t>
            </a:fld>
            <a:endParaRPr lang="en-US" altLang="zh-CN" dirty="0"/>
          </a:p>
        </p:txBody>
      </p:sp>
    </p:spTree>
    <p:extLst>
      <p:ext uri="{BB962C8B-B14F-4D97-AF65-F5344CB8AC3E}">
        <p14:creationId xmlns:p14="http://schemas.microsoft.com/office/powerpoint/2010/main" val="202474170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image" Target="../media/image7.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5" Type="http://schemas.openxmlformats.org/officeDocument/2006/relationships/image" Target="../media/image11.png"/><Relationship Id="rId2" Type="http://schemas.openxmlformats.org/officeDocument/2006/relationships/slideLayout" Target="../slideLayouts/slideLayout2.xml"/><Relationship Id="rId16" Type="http://schemas.openxmlformats.org/officeDocument/2006/relationships/image" Target="../media/image2.png"/><Relationship Id="rId20"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0.png"/><Relationship Id="rId5" Type="http://schemas.openxmlformats.org/officeDocument/2006/relationships/slideLayout" Target="../slideLayouts/slideLayout5.xml"/><Relationship Id="rId15" Type="http://schemas.openxmlformats.org/officeDocument/2006/relationships/image" Target="../media/image1.jpeg"/><Relationship Id="rId23" Type="http://schemas.openxmlformats.org/officeDocument/2006/relationships/image" Target="../media/image9.pn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22" Type="http://schemas.openxmlformats.org/officeDocument/2006/relationships/image" Target="../media/image8.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3.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6308725"/>
            <a:ext cx="91440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9411" name="Rectangle 3"/>
          <p:cNvSpPr>
            <a:spLocks noChangeArrowheads="1"/>
          </p:cNvSpPr>
          <p:nvPr/>
        </p:nvSpPr>
        <p:spPr bwMode="gray">
          <a:xfrm>
            <a:off x="0" y="0"/>
            <a:ext cx="9144000" cy="1219200"/>
          </a:xfrm>
          <a:prstGeom prst="rect">
            <a:avLst/>
          </a:prstGeom>
          <a:gradFill rotWithShape="1">
            <a:gsLst>
              <a:gs pos="0">
                <a:schemeClr val="accent1"/>
              </a:gs>
              <a:gs pos="100000">
                <a:schemeClr val="accent1">
                  <a:gamma/>
                  <a:tint val="0"/>
                  <a:invGamma/>
                </a:schemeClr>
              </a:gs>
            </a:gsLst>
            <a:lin ang="5400000" scaled="1"/>
          </a:gradFill>
          <a:ln w="9525">
            <a:noFill/>
            <a:miter lim="800000"/>
            <a:headEnd/>
            <a:tailEnd/>
          </a:ln>
          <a:effectLst/>
        </p:spPr>
        <p:txBody>
          <a:bodyPr wrap="none" anchor="ctr"/>
          <a:lstStyle/>
          <a:p>
            <a:pPr algn="ctr">
              <a:defRPr/>
            </a:pPr>
            <a:endParaRPr lang="zh-CN" altLang="en-US" sz="1800" b="1">
              <a:latin typeface="Arial" pitchFamily="34" charset="0"/>
            </a:endParaRPr>
          </a:p>
        </p:txBody>
      </p:sp>
      <p:sp>
        <p:nvSpPr>
          <p:cNvPr id="1028" name="Rectangle 4"/>
          <p:cNvSpPr>
            <a:spLocks noGrp="1" noChangeArrowheads="1"/>
          </p:cNvSpPr>
          <p:nvPr>
            <p:ph type="body" idx="1"/>
          </p:nvPr>
        </p:nvSpPr>
        <p:spPr bwMode="auto">
          <a:xfrm>
            <a:off x="468313" y="1268413"/>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29413" name="Rectangle 5"/>
          <p:cNvSpPr>
            <a:spLocks noGrp="1" noChangeArrowheads="1"/>
          </p:cNvSpPr>
          <p:nvPr>
            <p:ph type="dt" sz="half" idx="2"/>
          </p:nvPr>
        </p:nvSpPr>
        <p:spPr bwMode="auto">
          <a:xfrm>
            <a:off x="457200" y="65373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bg1"/>
                </a:solidFill>
                <a:latin typeface="Arial" pitchFamily="34" charset="0"/>
                <a:ea typeface="宋体" pitchFamily="2" charset="-122"/>
              </a:defRPr>
            </a:lvl1pPr>
          </a:lstStyle>
          <a:p>
            <a:pPr>
              <a:defRPr/>
            </a:pPr>
            <a:endParaRPr lang="en-US" altLang="zh-CN"/>
          </a:p>
        </p:txBody>
      </p:sp>
      <p:sp>
        <p:nvSpPr>
          <p:cNvPr id="529414" name="Rectangle 6"/>
          <p:cNvSpPr>
            <a:spLocks noGrp="1" noChangeArrowheads="1"/>
          </p:cNvSpPr>
          <p:nvPr>
            <p:ph type="ftr" sz="quarter" idx="3"/>
          </p:nvPr>
        </p:nvSpPr>
        <p:spPr bwMode="auto">
          <a:xfrm>
            <a:off x="3124200" y="6537325"/>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a:solidFill>
                  <a:schemeClr val="bg1"/>
                </a:solidFill>
                <a:latin typeface="Arial" pitchFamily="34" charset="0"/>
                <a:ea typeface="宋体" pitchFamily="2" charset="-122"/>
              </a:defRPr>
            </a:lvl1pPr>
          </a:lstStyle>
          <a:p>
            <a:pPr>
              <a:defRPr/>
            </a:pPr>
            <a:endParaRPr lang="en-US" altLang="zh-CN"/>
          </a:p>
        </p:txBody>
      </p:sp>
      <p:sp>
        <p:nvSpPr>
          <p:cNvPr id="529415" name="Rectangle 7"/>
          <p:cNvSpPr>
            <a:spLocks noGrp="1" noChangeArrowheads="1"/>
          </p:cNvSpPr>
          <p:nvPr>
            <p:ph type="sldNum" sz="quarter" idx="4"/>
          </p:nvPr>
        </p:nvSpPr>
        <p:spPr bwMode="auto">
          <a:xfrm>
            <a:off x="6553200" y="65373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bg1"/>
                </a:solidFill>
                <a:latin typeface="Arial" pitchFamily="34" charset="0"/>
                <a:ea typeface="宋体" pitchFamily="2" charset="-122"/>
              </a:defRPr>
            </a:lvl1pPr>
          </a:lstStyle>
          <a:p>
            <a:pPr>
              <a:defRPr/>
            </a:pPr>
            <a:fld id="{18D3A9C2-FE3D-494B-8975-AA605EA5F62E}" type="slidenum">
              <a:rPr lang="en-US" altLang="zh-CN"/>
              <a:pPr>
                <a:defRPr/>
              </a:pPr>
              <a:t>‹#›</a:t>
            </a:fld>
            <a:endParaRPr lang="en-US" altLang="zh-CN" dirty="0"/>
          </a:p>
        </p:txBody>
      </p:sp>
      <p:sp>
        <p:nvSpPr>
          <p:cNvPr id="3080" name="Rectangle 8"/>
          <p:cNvSpPr>
            <a:spLocks noGrp="1" noChangeArrowheads="1"/>
          </p:cNvSpPr>
          <p:nvPr>
            <p:ph type="title"/>
          </p:nvPr>
        </p:nvSpPr>
        <p:spPr bwMode="auto">
          <a:xfrm>
            <a:off x="457200" y="228600"/>
            <a:ext cx="8229600"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pic>
        <p:nvPicPr>
          <p:cNvPr id="3081" name="Picture 9" descr="a1"/>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95288" y="188913"/>
            <a:ext cx="41433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10" descr="b_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748713" y="5734050"/>
            <a:ext cx="395287"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图片 3" descr="07102121185355915.gif"/>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239000" y="6165850"/>
            <a:ext cx="1077913"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84" name="Group 12"/>
          <p:cNvGrpSpPr>
            <a:grpSpLocks/>
          </p:cNvGrpSpPr>
          <p:nvPr/>
        </p:nvGrpSpPr>
        <p:grpSpPr bwMode="auto">
          <a:xfrm>
            <a:off x="8027988" y="6021388"/>
            <a:ext cx="1370012" cy="908050"/>
            <a:chOff x="4897" y="3748"/>
            <a:chExt cx="863" cy="572"/>
          </a:xfrm>
        </p:grpSpPr>
        <p:pic>
          <p:nvPicPr>
            <p:cNvPr id="3095" name="Picture 13" descr="artplus_nature_naturalcity42_a"/>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82" y="3902"/>
              <a:ext cx="620"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6" name="Picture 14" descr="artplus_nature_naturalcity42_i"/>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rot="1178918">
              <a:off x="5239" y="3929"/>
              <a:ext cx="2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7" name="Picture 15" descr="artplus_nature_naturalcity42_c"/>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rot="1094510">
              <a:off x="5329" y="3884"/>
              <a:ext cx="19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8" name="Picture 16" descr="artplus_nature_naturalcity42_f"/>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897" y="3990"/>
              <a:ext cx="863"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9" name="Group 17"/>
            <p:cNvGrpSpPr>
              <a:grpSpLocks/>
            </p:cNvGrpSpPr>
            <p:nvPr userDrawn="1"/>
          </p:nvGrpSpPr>
          <p:grpSpPr bwMode="auto">
            <a:xfrm>
              <a:off x="5058" y="3748"/>
              <a:ext cx="453" cy="241"/>
              <a:chOff x="4861" y="1616"/>
              <a:chExt cx="1625" cy="694"/>
            </a:xfrm>
          </p:grpSpPr>
          <p:pic>
            <p:nvPicPr>
              <p:cNvPr id="3100" name="Picture 18" descr="artplus_nature_naturalcity42_b"/>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61" y="1994"/>
                <a:ext cx="1625"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1" name="Picture 19" descr="未标题-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125" y="1616"/>
                <a:ext cx="1270"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2" name="Picture 20" descr="artplus_nature_naturalcity42_d"/>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57" y="1933"/>
                <a:ext cx="291"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3085" name="Group 21"/>
          <p:cNvGrpSpPr>
            <a:grpSpLocks/>
          </p:cNvGrpSpPr>
          <p:nvPr/>
        </p:nvGrpSpPr>
        <p:grpSpPr bwMode="auto">
          <a:xfrm>
            <a:off x="8027988" y="6021388"/>
            <a:ext cx="1370012" cy="908050"/>
            <a:chOff x="4897" y="3748"/>
            <a:chExt cx="863" cy="572"/>
          </a:xfrm>
        </p:grpSpPr>
        <p:pic>
          <p:nvPicPr>
            <p:cNvPr id="3087" name="Picture 22" descr="artplus_nature_naturalcity42_a"/>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82" y="3902"/>
              <a:ext cx="620"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Picture 23" descr="artplus_nature_naturalcity42_i"/>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rot="1178918">
              <a:off x="5239" y="3929"/>
              <a:ext cx="2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Picture 24" descr="artplus_nature_naturalcity42_c"/>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rot="1094510">
              <a:off x="5329" y="3884"/>
              <a:ext cx="195"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Picture 25" descr="artplus_nature_naturalcity42_f"/>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897" y="3990"/>
              <a:ext cx="863"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oup 26"/>
            <p:cNvGrpSpPr>
              <a:grpSpLocks/>
            </p:cNvGrpSpPr>
            <p:nvPr userDrawn="1"/>
          </p:nvGrpSpPr>
          <p:grpSpPr bwMode="auto">
            <a:xfrm>
              <a:off x="5058" y="3748"/>
              <a:ext cx="453" cy="241"/>
              <a:chOff x="4861" y="1616"/>
              <a:chExt cx="1625" cy="694"/>
            </a:xfrm>
          </p:grpSpPr>
          <p:pic>
            <p:nvPicPr>
              <p:cNvPr id="3092" name="Picture 27" descr="artplus_nature_naturalcity42_b"/>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61" y="1994"/>
                <a:ext cx="1625"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3" name="Picture 28" descr="未标题-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125" y="1616"/>
                <a:ext cx="1270" cy="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4" name="Picture 29" descr="artplus_nature_naturalcity42_d"/>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057" y="1933"/>
                <a:ext cx="291"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8" name="页脚占位符 3"/>
          <p:cNvSpPr txBox="1">
            <a:spLocks noGrp="1"/>
          </p:cNvSpPr>
          <p:nvPr/>
        </p:nvSpPr>
        <p:spPr bwMode="auto">
          <a:xfrm>
            <a:off x="0" y="6477000"/>
            <a:ext cx="3779838" cy="476250"/>
          </a:xfrm>
          <a:prstGeom prst="rect">
            <a:avLst/>
          </a:prstGeom>
          <a:noFill/>
          <a:ln>
            <a:noFill/>
          </a:ln>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defRPr/>
            </a:pPr>
            <a:r>
              <a:rPr lang="zh-CN" altLang="en-US" sz="1800" b="1" smtClean="0">
                <a:solidFill>
                  <a:srgbClr val="000066"/>
                </a:solidFill>
                <a:latin typeface="楷体_GB2312" pitchFamily="49" charset="-122"/>
                <a:cs typeface="Arial" charset="0"/>
              </a:rPr>
              <a:t>第</a:t>
            </a:r>
            <a:r>
              <a:rPr lang="en-US" altLang="zh-CN" sz="1800" b="1" smtClean="0">
                <a:solidFill>
                  <a:srgbClr val="000066"/>
                </a:solidFill>
                <a:latin typeface="楷体_GB2312" pitchFamily="49" charset="-122"/>
                <a:cs typeface="Arial" charset="0"/>
              </a:rPr>
              <a:t>7</a:t>
            </a:r>
            <a:r>
              <a:rPr lang="zh-CN" altLang="en-US" sz="1800" b="1" smtClean="0">
                <a:solidFill>
                  <a:srgbClr val="000066"/>
                </a:solidFill>
                <a:latin typeface="楷体_GB2312" pitchFamily="49" charset="-122"/>
                <a:cs typeface="Arial" charset="0"/>
              </a:rPr>
              <a:t>章 用函数实现模块化程序设计</a:t>
            </a:r>
            <a:endParaRPr lang="en-US" altLang="zh-CN" sz="1800" b="1" smtClean="0">
              <a:solidFill>
                <a:srgbClr val="000066"/>
              </a:solidFill>
              <a:latin typeface="楷体_GB2312" pitchFamily="49" charset="-122"/>
              <a:cs typeface="Arial" charset="0"/>
            </a:endParaRPr>
          </a:p>
        </p:txBody>
      </p:sp>
    </p:spTree>
  </p:cSld>
  <p:clrMap bg1="lt1" tx1="dk1" bg2="lt2" tx2="dk2" accent1="accent1" accent2="accent2" accent3="accent3" accent4="accent4" accent5="accent5" accent6="accent6" hlink="hlink" folHlink="folHlink"/>
  <p:sldLayoutIdLst>
    <p:sldLayoutId id="2147484058" r:id="rId1"/>
    <p:sldLayoutId id="2147484035" r:id="rId2"/>
    <p:sldLayoutId id="2147484036" r:id="rId3"/>
    <p:sldLayoutId id="2147484037" r:id="rId4"/>
    <p:sldLayoutId id="2147484038" r:id="rId5"/>
    <p:sldLayoutId id="2147484039" r:id="rId6"/>
    <p:sldLayoutId id="2147484040" r:id="rId7"/>
    <p:sldLayoutId id="2147484041" r:id="rId8"/>
    <p:sldLayoutId id="2147484042" r:id="rId9"/>
    <p:sldLayoutId id="2147484043" r:id="rId10"/>
    <p:sldLayoutId id="2147484044" r:id="rId11"/>
    <p:sldLayoutId id="2147484045" r:id="rId12"/>
    <p:sldLayoutId id="2147484046" r:id="rId13"/>
  </p:sldLayoutIdLst>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28">
                                            <p:txEl>
                                              <p:pRg st="0" end="0"/>
                                            </p:txEl>
                                          </p:spTgt>
                                        </p:tgtEl>
                                        <p:attrNameLst>
                                          <p:attrName>style.visibility</p:attrName>
                                        </p:attrNameLst>
                                      </p:cBhvr>
                                      <p:to>
                                        <p:strVal val="visible"/>
                                      </p:to>
                                    </p:set>
                                    <p:anim calcmode="lin" valueType="num">
                                      <p:cBhvr>
                                        <p:cTn id="7" dur="500" fill="hold"/>
                                        <p:tgtEl>
                                          <p:spTgt spid="102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28">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028">
                                            <p:txEl>
                                              <p:pRg st="0" end="0"/>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028">
                                            <p:txEl>
                                              <p:pRg st="1" end="1"/>
                                            </p:txEl>
                                          </p:spTgt>
                                        </p:tgtEl>
                                        <p:attrNameLst>
                                          <p:attrName>style.visibility</p:attrName>
                                        </p:attrNameLst>
                                      </p:cBhvr>
                                      <p:to>
                                        <p:strVal val="visible"/>
                                      </p:to>
                                    </p:set>
                                    <p:anim calcmode="lin" valueType="num">
                                      <p:cBhvr>
                                        <p:cTn id="12" dur="500" fill="hold"/>
                                        <p:tgtEl>
                                          <p:spTgt spid="1028">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1028">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1028">
                                            <p:txEl>
                                              <p:pRg st="1" end="1"/>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1028">
                                            <p:txEl>
                                              <p:pRg st="2" end="2"/>
                                            </p:txEl>
                                          </p:spTgt>
                                        </p:tgtEl>
                                        <p:attrNameLst>
                                          <p:attrName>style.visibility</p:attrName>
                                        </p:attrNameLst>
                                      </p:cBhvr>
                                      <p:to>
                                        <p:strVal val="visible"/>
                                      </p:to>
                                    </p:set>
                                    <p:anim calcmode="lin" valueType="num">
                                      <p:cBhvr>
                                        <p:cTn id="17" dur="500" fill="hold"/>
                                        <p:tgtEl>
                                          <p:spTgt spid="1028">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1028">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1028">
                                            <p:txEl>
                                              <p:pRg st="2" end="2"/>
                                            </p:txEl>
                                          </p:spTgt>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028">
                                            <p:txEl>
                                              <p:pRg st="3" end="3"/>
                                            </p:txEl>
                                          </p:spTgt>
                                        </p:tgtEl>
                                        <p:attrNameLst>
                                          <p:attrName>style.visibility</p:attrName>
                                        </p:attrNameLst>
                                      </p:cBhvr>
                                      <p:to>
                                        <p:strVal val="visible"/>
                                      </p:to>
                                    </p:set>
                                    <p:anim calcmode="lin" valueType="num">
                                      <p:cBhvr>
                                        <p:cTn id="22" dur="500" fill="hold"/>
                                        <p:tgtEl>
                                          <p:spTgt spid="1028">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1028">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1028">
                                            <p:txEl>
                                              <p:pRg st="3" end="3"/>
                                            </p:txEl>
                                          </p:spTgt>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1028">
                                            <p:txEl>
                                              <p:pRg st="4" end="4"/>
                                            </p:txEl>
                                          </p:spTgt>
                                        </p:tgtEl>
                                        <p:attrNameLst>
                                          <p:attrName>style.visibility</p:attrName>
                                        </p:attrNameLst>
                                      </p:cBhvr>
                                      <p:to>
                                        <p:strVal val="visible"/>
                                      </p:to>
                                    </p:set>
                                    <p:anim calcmode="lin" valueType="num">
                                      <p:cBhvr>
                                        <p:cTn id="27" dur="500" fill="hold"/>
                                        <p:tgtEl>
                                          <p:spTgt spid="1028">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1028">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10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 grpId="0" build="p">
        <p:tmplLst>
          <p:tmpl lvl="1">
            <p:tnLst>
              <p:par>
                <p:cTn presetID="53" presetClass="entr" presetSubtype="0" fill="hold" nodeType="click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2">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3">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4">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 lvl="5">
            <p:tnLst>
              <p:par>
                <p:cTn presetID="53" presetClass="entr" presetSubtype="0" fill="hold" nodeType="withEffect">
                  <p:stCondLst>
                    <p:cond delay="0"/>
                  </p:stCondLst>
                  <p:childTnLst>
                    <p:set>
                      <p:cBhvr>
                        <p:cTn dur="1" fill="hold">
                          <p:stCondLst>
                            <p:cond delay="0"/>
                          </p:stCondLst>
                        </p:cTn>
                        <p:tgtEl>
                          <p:spTgt spid="1028"/>
                        </p:tgtEl>
                        <p:attrNameLst>
                          <p:attrName>style.visibility</p:attrName>
                        </p:attrNameLst>
                      </p:cBhvr>
                      <p:to>
                        <p:strVal val="visible"/>
                      </p:to>
                    </p:set>
                    <p:anim calcmode="lin" valueType="num">
                      <p:cBhvr>
                        <p:cTn dur="500" fill="hold"/>
                        <p:tgtEl>
                          <p:spTgt spid="1028"/>
                        </p:tgtEl>
                        <p:attrNameLst>
                          <p:attrName>ppt_w</p:attrName>
                        </p:attrNameLst>
                      </p:cBhvr>
                      <p:tavLst>
                        <p:tav tm="0">
                          <p:val>
                            <p:fltVal val="0"/>
                          </p:val>
                        </p:tav>
                        <p:tav tm="100000">
                          <p:val>
                            <p:strVal val="#ppt_w"/>
                          </p:val>
                        </p:tav>
                      </p:tavLst>
                    </p:anim>
                    <p:anim calcmode="lin" valueType="num">
                      <p:cBhvr>
                        <p:cTn dur="500" fill="hold"/>
                        <p:tgtEl>
                          <p:spTgt spid="1028"/>
                        </p:tgtEl>
                        <p:attrNameLst>
                          <p:attrName>ppt_h</p:attrName>
                        </p:attrNameLst>
                      </p:cBhvr>
                      <p:tavLst>
                        <p:tav tm="0">
                          <p:val>
                            <p:fltVal val="0"/>
                          </p:val>
                        </p:tav>
                        <p:tav tm="100000">
                          <p:val>
                            <p:strVal val="#ppt_h"/>
                          </p:val>
                        </p:tav>
                      </p:tavLst>
                    </p:anim>
                    <p:animEffect transition="in" filter="fade">
                      <p:cBhvr>
                        <p:cTn dur="500"/>
                        <p:tgtEl>
                          <p:spTgt spid="1028"/>
                        </p:tgtEl>
                      </p:cBhvr>
                    </p:animEffect>
                  </p:childTnLst>
                </p:cTn>
              </p:par>
            </p:tnLst>
          </p:tmpl>
        </p:tmplLst>
      </p:bldP>
    </p:bldLst>
  </p:timing>
  <p:txStyles>
    <p:titleStyle>
      <a:lvl1pPr algn="ctr" rtl="0" eaLnBrk="0" fontAlgn="base" hangingPunct="0">
        <a:spcBef>
          <a:spcPct val="0"/>
        </a:spcBef>
        <a:spcAft>
          <a:spcPct val="0"/>
        </a:spcAft>
        <a:defRPr sz="4200" b="1">
          <a:solidFill>
            <a:schemeClr val="tx1"/>
          </a:solidFill>
          <a:latin typeface="+mj-lt"/>
          <a:ea typeface="+mj-ea"/>
          <a:cs typeface="+mj-cs"/>
        </a:defRPr>
      </a:lvl1pPr>
      <a:lvl2pPr algn="ctr" rtl="0" eaLnBrk="0" fontAlgn="base" hangingPunct="0">
        <a:spcBef>
          <a:spcPct val="0"/>
        </a:spcBef>
        <a:spcAft>
          <a:spcPct val="0"/>
        </a:spcAft>
        <a:defRPr sz="4200" b="1">
          <a:solidFill>
            <a:schemeClr val="tx1"/>
          </a:solidFill>
          <a:latin typeface="Arial" pitchFamily="34" charset="0"/>
          <a:ea typeface="楷体_GB2312" pitchFamily="49" charset="-122"/>
        </a:defRPr>
      </a:lvl2pPr>
      <a:lvl3pPr algn="ctr" rtl="0" eaLnBrk="0" fontAlgn="base" hangingPunct="0">
        <a:spcBef>
          <a:spcPct val="0"/>
        </a:spcBef>
        <a:spcAft>
          <a:spcPct val="0"/>
        </a:spcAft>
        <a:defRPr sz="4200" b="1">
          <a:solidFill>
            <a:schemeClr val="tx1"/>
          </a:solidFill>
          <a:latin typeface="Arial" pitchFamily="34" charset="0"/>
          <a:ea typeface="楷体_GB2312" pitchFamily="49" charset="-122"/>
        </a:defRPr>
      </a:lvl3pPr>
      <a:lvl4pPr algn="ctr" rtl="0" eaLnBrk="0" fontAlgn="base" hangingPunct="0">
        <a:spcBef>
          <a:spcPct val="0"/>
        </a:spcBef>
        <a:spcAft>
          <a:spcPct val="0"/>
        </a:spcAft>
        <a:defRPr sz="4200" b="1">
          <a:solidFill>
            <a:schemeClr val="tx1"/>
          </a:solidFill>
          <a:latin typeface="Arial" pitchFamily="34" charset="0"/>
          <a:ea typeface="楷体_GB2312" pitchFamily="49" charset="-122"/>
        </a:defRPr>
      </a:lvl4pPr>
      <a:lvl5pPr algn="ctr" rtl="0" eaLnBrk="0" fontAlgn="base" hangingPunct="0">
        <a:spcBef>
          <a:spcPct val="0"/>
        </a:spcBef>
        <a:spcAft>
          <a:spcPct val="0"/>
        </a:spcAft>
        <a:defRPr sz="4200" b="1">
          <a:solidFill>
            <a:schemeClr val="tx1"/>
          </a:solidFill>
          <a:latin typeface="Arial" pitchFamily="34" charset="0"/>
          <a:ea typeface="楷体_GB2312" pitchFamily="49" charset="-122"/>
        </a:defRPr>
      </a:lvl5pPr>
      <a:lvl6pPr marL="457200" algn="ctr" rtl="0" eaLnBrk="1" fontAlgn="base" hangingPunct="1">
        <a:spcBef>
          <a:spcPct val="0"/>
        </a:spcBef>
        <a:spcAft>
          <a:spcPct val="0"/>
        </a:spcAft>
        <a:defRPr sz="4200" b="1">
          <a:solidFill>
            <a:schemeClr val="tx1"/>
          </a:solidFill>
          <a:latin typeface="Arial" pitchFamily="34" charset="0"/>
          <a:ea typeface="楷体_GB2312" pitchFamily="49" charset="-122"/>
        </a:defRPr>
      </a:lvl6pPr>
      <a:lvl7pPr marL="914400" algn="ctr" rtl="0" eaLnBrk="1" fontAlgn="base" hangingPunct="1">
        <a:spcBef>
          <a:spcPct val="0"/>
        </a:spcBef>
        <a:spcAft>
          <a:spcPct val="0"/>
        </a:spcAft>
        <a:defRPr sz="4200" b="1">
          <a:solidFill>
            <a:schemeClr val="tx1"/>
          </a:solidFill>
          <a:latin typeface="Arial" pitchFamily="34" charset="0"/>
          <a:ea typeface="楷体_GB2312" pitchFamily="49" charset="-122"/>
        </a:defRPr>
      </a:lvl7pPr>
      <a:lvl8pPr marL="1371600" algn="ctr" rtl="0" eaLnBrk="1" fontAlgn="base" hangingPunct="1">
        <a:spcBef>
          <a:spcPct val="0"/>
        </a:spcBef>
        <a:spcAft>
          <a:spcPct val="0"/>
        </a:spcAft>
        <a:defRPr sz="4200" b="1">
          <a:solidFill>
            <a:schemeClr val="tx1"/>
          </a:solidFill>
          <a:latin typeface="Arial" pitchFamily="34" charset="0"/>
          <a:ea typeface="楷体_GB2312" pitchFamily="49" charset="-122"/>
        </a:defRPr>
      </a:lvl8pPr>
      <a:lvl9pPr marL="1828800" algn="ctr" rtl="0" eaLnBrk="1" fontAlgn="base" hangingPunct="1">
        <a:spcBef>
          <a:spcPct val="0"/>
        </a:spcBef>
        <a:spcAft>
          <a:spcPct val="0"/>
        </a:spcAft>
        <a:defRPr sz="4200" b="1">
          <a:solidFill>
            <a:schemeClr val="tx1"/>
          </a:solidFill>
          <a:latin typeface="Arial" pitchFamily="34" charset="0"/>
          <a:ea typeface="楷体_GB2312" pitchFamily="49" charset="-122"/>
        </a:defRPr>
      </a:lvl9pPr>
    </p:titleStyle>
    <p:bodyStyle>
      <a:lvl1pPr marL="342900" indent="-342900" algn="l" rtl="0" eaLnBrk="0" fontAlgn="base" hangingPunct="0">
        <a:spcBef>
          <a:spcPct val="20000"/>
        </a:spcBef>
        <a:spcAft>
          <a:spcPct val="0"/>
        </a:spcAft>
        <a:buClr>
          <a:schemeClr val="folHlink"/>
        </a:buClr>
        <a:buFont typeface="Wingdings"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37570" name="Rectangle 7"/>
          <p:cNvSpPr>
            <a:spLocks noChangeArrowheads="1"/>
          </p:cNvSpPr>
          <p:nvPr userDrawn="1"/>
        </p:nvSpPr>
        <p:spPr bwMode="auto">
          <a:xfrm>
            <a:off x="5219700" y="1716088"/>
            <a:ext cx="1296988" cy="6492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zh-CN" altLang="en-US" sz="1800"/>
          </a:p>
        </p:txBody>
      </p:sp>
      <p:sp>
        <p:nvSpPr>
          <p:cNvPr id="237571" name="Rectangle 8"/>
          <p:cNvSpPr>
            <a:spLocks noChangeArrowheads="1"/>
          </p:cNvSpPr>
          <p:nvPr userDrawn="1"/>
        </p:nvSpPr>
        <p:spPr bwMode="auto">
          <a:xfrm>
            <a:off x="3492500" y="2492375"/>
            <a:ext cx="1296988" cy="649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zh-CN" altLang="en-US" sz="1800"/>
          </a:p>
        </p:txBody>
      </p:sp>
      <p:sp>
        <p:nvSpPr>
          <p:cNvPr id="237572" name="Rectangle 9"/>
          <p:cNvSpPr>
            <a:spLocks noChangeArrowheads="1"/>
          </p:cNvSpPr>
          <p:nvPr userDrawn="1"/>
        </p:nvSpPr>
        <p:spPr bwMode="auto">
          <a:xfrm>
            <a:off x="2611438" y="3013075"/>
            <a:ext cx="2089150" cy="649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zh-CN" altLang="en-US" sz="1800"/>
          </a:p>
        </p:txBody>
      </p:sp>
      <p:sp>
        <p:nvSpPr>
          <p:cNvPr id="237573" name="Rectangle 10"/>
          <p:cNvSpPr>
            <a:spLocks noChangeArrowheads="1"/>
          </p:cNvSpPr>
          <p:nvPr userDrawn="1"/>
        </p:nvSpPr>
        <p:spPr bwMode="auto">
          <a:xfrm>
            <a:off x="0" y="0"/>
            <a:ext cx="9144000" cy="6858000"/>
          </a:xfrm>
          <a:prstGeom prst="rect">
            <a:avLst/>
          </a:prstGeom>
          <a:gradFill rotWithShape="1">
            <a:gsLst>
              <a:gs pos="0">
                <a:schemeClr val="bg1">
                  <a:alpha val="96999"/>
                </a:schemeClr>
              </a:gs>
              <a:gs pos="100000">
                <a:schemeClr val="bg1">
                  <a:alpha val="43999"/>
                </a:schemeClr>
              </a:gs>
            </a:gsLst>
            <a:lin ang="0" scaled="1"/>
          </a:gradFill>
          <a:ln w="9525">
            <a:solidFill>
              <a:schemeClr val="bg1"/>
            </a:solidFill>
            <a:miter lim="800000"/>
            <a:headEnd/>
            <a:tailEnd/>
          </a:ln>
        </p:spPr>
        <p:txBody>
          <a:bodyPr wrap="none" anchor="ctr"/>
          <a:lstStyle/>
          <a:p>
            <a:endParaRPr kumimoji="0" lang="zh-CN" altLang="en-US" sz="1800"/>
          </a:p>
        </p:txBody>
      </p:sp>
      <p:sp>
        <p:nvSpPr>
          <p:cNvPr id="237574" name="Rectangle 11"/>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Click to edit Master title style</a:t>
            </a:r>
          </a:p>
        </p:txBody>
      </p:sp>
      <p:sp>
        <p:nvSpPr>
          <p:cNvPr id="237575" name="Rectangle 12"/>
          <p:cNvSpPr>
            <a:spLocks noGrp="1" noChangeArrowheads="1"/>
          </p:cNvSpPr>
          <p:nvPr>
            <p:ph type="body" idx="1"/>
          </p:nvPr>
        </p:nvSpPr>
        <p:spPr bwMode="auto">
          <a:xfrm>
            <a:off x="468313" y="15668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Click to edit Master text styles</a:t>
            </a:r>
          </a:p>
          <a:p>
            <a:pPr lvl="1"/>
            <a:r>
              <a:rPr lang="zh-CN" altLang="zh-CN" smtClean="0"/>
              <a:t>Second level</a:t>
            </a:r>
          </a:p>
          <a:p>
            <a:pPr lvl="2"/>
            <a:r>
              <a:rPr lang="zh-CN" altLang="zh-CN" smtClean="0"/>
              <a:t>Third level</a:t>
            </a:r>
          </a:p>
          <a:p>
            <a:pPr lvl="3"/>
            <a:r>
              <a:rPr lang="zh-CN" altLang="zh-CN" smtClean="0"/>
              <a:t>Fourth level</a:t>
            </a:r>
          </a:p>
          <a:p>
            <a:pPr lvl="4"/>
            <a:r>
              <a:rPr lang="zh-CN" altLang="zh-CN" smtClean="0"/>
              <a:t>Fifth level</a:t>
            </a:r>
          </a:p>
        </p:txBody>
      </p:sp>
      <p:sp>
        <p:nvSpPr>
          <p:cNvPr id="1032" name="Rectangle 13"/>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kumimoji="0" sz="1400" smtClean="0">
                <a:latin typeface="+mn-lt"/>
              </a:defRPr>
            </a:lvl1pPr>
          </a:lstStyle>
          <a:p>
            <a:pPr>
              <a:defRPr/>
            </a:pPr>
            <a:endParaRPr lang="en-US"/>
          </a:p>
        </p:txBody>
      </p:sp>
      <p:sp>
        <p:nvSpPr>
          <p:cNvPr id="1033" name="Rectangle 14"/>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kumimoji="0" sz="1400" smtClean="0">
                <a:latin typeface="+mn-lt"/>
              </a:defRPr>
            </a:lvl1pPr>
          </a:lstStyle>
          <a:p>
            <a:pPr>
              <a:defRPr/>
            </a:pPr>
            <a:endParaRPr lang="en-US"/>
          </a:p>
        </p:txBody>
      </p:sp>
      <p:sp>
        <p:nvSpPr>
          <p:cNvPr id="1034" name="Rectangle 15"/>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kumimoji="0" sz="1400" smtClean="0">
                <a:latin typeface="+mn-lt"/>
              </a:defRPr>
            </a:lvl1pPr>
          </a:lstStyle>
          <a:p>
            <a:pPr>
              <a:defRPr/>
            </a:pPr>
            <a:fld id="{849615AC-3A8B-4B18-863D-DA4E7D01D98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47" r:id="rId1"/>
    <p:sldLayoutId id="2147484048" r:id="rId2"/>
    <p:sldLayoutId id="2147484049" r:id="rId3"/>
    <p:sldLayoutId id="2147484050" r:id="rId4"/>
    <p:sldLayoutId id="2147484051" r:id="rId5"/>
    <p:sldLayoutId id="2147484052" r:id="rId6"/>
    <p:sldLayoutId id="2147484053" r:id="rId7"/>
    <p:sldLayoutId id="2147484054" r:id="rId8"/>
    <p:sldLayoutId id="2147484055" r:id="rId9"/>
    <p:sldLayoutId id="2147484056" r:id="rId10"/>
    <p:sldLayoutId id="2147484057"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34" charset="-128"/>
        </a:defRPr>
      </a:lvl2pPr>
      <a:lvl3pPr algn="ctr" rtl="0" fontAlgn="base">
        <a:spcBef>
          <a:spcPct val="0"/>
        </a:spcBef>
        <a:spcAft>
          <a:spcPct val="0"/>
        </a:spcAft>
        <a:defRPr kumimoji="1" sz="4400">
          <a:solidFill>
            <a:schemeClr val="tx2"/>
          </a:solidFill>
          <a:latin typeface="Arial" charset="0"/>
          <a:ea typeface="ＭＳ Ｐゴシック" pitchFamily="34" charset="-128"/>
        </a:defRPr>
      </a:lvl3pPr>
      <a:lvl4pPr algn="ctr" rtl="0" fontAlgn="base">
        <a:spcBef>
          <a:spcPct val="0"/>
        </a:spcBef>
        <a:spcAft>
          <a:spcPct val="0"/>
        </a:spcAft>
        <a:defRPr kumimoji="1" sz="4400">
          <a:solidFill>
            <a:schemeClr val="tx2"/>
          </a:solidFill>
          <a:latin typeface="Arial" charset="0"/>
          <a:ea typeface="ＭＳ Ｐゴシック" pitchFamily="34" charset="-128"/>
        </a:defRPr>
      </a:lvl4pPr>
      <a:lvl5pPr algn="ctr" rtl="0" fontAlgn="base">
        <a:spcBef>
          <a:spcPct val="0"/>
        </a:spcBef>
        <a:spcAft>
          <a:spcPct val="0"/>
        </a:spcAft>
        <a:defRPr kumimoji="1" sz="4400">
          <a:solidFill>
            <a:schemeClr val="tx2"/>
          </a:solidFill>
          <a:latin typeface="Arial" charset="0"/>
          <a:ea typeface="ＭＳ Ｐゴシック" pitchFamily="34" charset="-128"/>
        </a:defRPr>
      </a:lvl5pPr>
      <a:lvl6pPr marL="457200" algn="ctr" rtl="0" fontAlgn="base">
        <a:spcBef>
          <a:spcPct val="0"/>
        </a:spcBef>
        <a:spcAft>
          <a:spcPct val="0"/>
        </a:spcAft>
        <a:defRPr kumimoji="1" sz="4400">
          <a:solidFill>
            <a:schemeClr val="tx2"/>
          </a:solidFill>
          <a:latin typeface="Arial" charset="0"/>
          <a:ea typeface="ＭＳ Ｐゴシック" pitchFamily="34" charset="-128"/>
        </a:defRPr>
      </a:lvl6pPr>
      <a:lvl7pPr marL="914400" algn="ctr" rtl="0" fontAlgn="base">
        <a:spcBef>
          <a:spcPct val="0"/>
        </a:spcBef>
        <a:spcAft>
          <a:spcPct val="0"/>
        </a:spcAft>
        <a:defRPr kumimoji="1" sz="4400">
          <a:solidFill>
            <a:schemeClr val="tx2"/>
          </a:solidFill>
          <a:latin typeface="Arial" charset="0"/>
          <a:ea typeface="ＭＳ Ｐゴシック" pitchFamily="34" charset="-128"/>
        </a:defRPr>
      </a:lvl7pPr>
      <a:lvl8pPr marL="1371600" algn="ctr" rtl="0" fontAlgn="base">
        <a:spcBef>
          <a:spcPct val="0"/>
        </a:spcBef>
        <a:spcAft>
          <a:spcPct val="0"/>
        </a:spcAft>
        <a:defRPr kumimoji="1" sz="4400">
          <a:solidFill>
            <a:schemeClr val="tx2"/>
          </a:solidFill>
          <a:latin typeface="Arial" charset="0"/>
          <a:ea typeface="ＭＳ Ｐゴシック" pitchFamily="34" charset="-128"/>
        </a:defRPr>
      </a:lvl8pPr>
      <a:lvl9pPr marL="1828800" algn="ctr" rtl="0" fontAlgn="base">
        <a:spcBef>
          <a:spcPct val="0"/>
        </a:spcBef>
        <a:spcAft>
          <a:spcPct val="0"/>
        </a:spcAft>
        <a:defRPr kumimoji="1" sz="4400">
          <a:solidFill>
            <a:schemeClr val="tx2"/>
          </a:solidFill>
          <a:latin typeface="Arial" charset="0"/>
          <a:ea typeface="ＭＳ Ｐゴシック" pitchFamily="34"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slide" Target="slide1.xml"/><Relationship Id="rId4" Type="http://schemas.openxmlformats.org/officeDocument/2006/relationships/image" Target="../media/image39.png"/></Relationships>
</file>

<file path=ppt/slides/_rels/slide113.xml.rels><?xml version="1.0" encoding="UTF-8" standalone="yes"?>
<Relationships xmlns="http://schemas.openxmlformats.org/package/2006/relationships"><Relationship Id="rId3" Type="http://schemas.openxmlformats.org/officeDocument/2006/relationships/slide" Target="slide118.xml"/><Relationship Id="rId2" Type="http://schemas.openxmlformats.org/officeDocument/2006/relationships/slide" Target="slide114.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slide" Target="slide1.xml"/><Relationship Id="rId4" Type="http://schemas.openxmlformats.org/officeDocument/2006/relationships/slide" Target="slide131.xml"/></Relationships>
</file>

<file path=ppt/slides/_rels/slide1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slide" Target="slide113.xml"/><Relationship Id="rId4" Type="http://schemas.openxmlformats.org/officeDocument/2006/relationships/image" Target="../media/image42.png"/></Relationships>
</file>

<file path=ppt/slides/_rels/slide1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slide" Target="slide113.xml"/><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13.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slide" Target="slide140.xml"/><Relationship Id="rId2" Type="http://schemas.openxmlformats.org/officeDocument/2006/relationships/slide" Target="slide135.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slide" Target="slide1.xml"/></Relationships>
</file>

<file path=ppt/slides/_rels/slide1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46.png"/><Relationship Id="rId7" Type="http://schemas.openxmlformats.org/officeDocument/2006/relationships/slide" Target="slide134.xml"/><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34.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slide" Target="slide134.xml"/><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slide" Target="slide1.xml"/><Relationship Id="rId3" Type="http://schemas.openxmlformats.org/officeDocument/2006/relationships/image" Target="../media/image52.png"/><Relationship Id="rId7" Type="http://schemas.openxmlformats.org/officeDocument/2006/relationships/image" Target="../media/image56.png"/><Relationship Id="rId12" Type="http://schemas.openxmlformats.org/officeDocument/2006/relationships/image" Target="../media/image61.png"/><Relationship Id="rId2" Type="http://schemas.openxmlformats.org/officeDocument/2006/relationships/image" Target="../media/image51.jpeg"/><Relationship Id="rId1" Type="http://schemas.openxmlformats.org/officeDocument/2006/relationships/slideLayout" Target="../slideLayouts/slideLayout20.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 Id="rId14" Type="http://schemas.openxmlformats.org/officeDocument/2006/relationships/image" Target="../media/image24.png"/></Relationships>
</file>

<file path=ppt/slides/_rels/slide151.xml.rels><?xml version="1.0" encoding="UTF-8" standalone="yes"?>
<Relationships xmlns="http://schemas.openxmlformats.org/package/2006/relationships"><Relationship Id="rId3" Type="http://schemas.openxmlformats.org/officeDocument/2006/relationships/slide" Target="slide155.xml"/><Relationship Id="rId7" Type="http://schemas.openxmlformats.org/officeDocument/2006/relationships/image" Target="../media/image24.png"/><Relationship Id="rId2" Type="http://schemas.openxmlformats.org/officeDocument/2006/relationships/slide" Target="slide150.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187.xml"/><Relationship Id="rId4" Type="http://schemas.openxmlformats.org/officeDocument/2006/relationships/slide" Target="slide175.xml"/></Relationships>
</file>

<file path=ppt/slides/_rels/slide15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6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7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slide" Target="slide151.xml"/></Relationships>
</file>

<file path=ppt/slides/_rels/slide17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3" Type="http://schemas.openxmlformats.org/officeDocument/2006/relationships/slide" Target="slide151.xml"/><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51.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3" Type="http://schemas.openxmlformats.org/officeDocument/2006/relationships/slide" Target="slide200.xml"/><Relationship Id="rId2" Type="http://schemas.openxmlformats.org/officeDocument/2006/relationships/slide" Target="slide198.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slide" Target="slide1.xml"/></Relationships>
</file>

<file path=ppt/slides/_rels/slide19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97.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9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97.xm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97.xml"/><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97.xm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97.xm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19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32.xml"/><Relationship Id="rId7" Type="http://schemas.openxmlformats.org/officeDocument/2006/relationships/image" Target="../media/image24.png"/><Relationship Id="rId2" Type="http://schemas.openxmlformats.org/officeDocument/2006/relationships/slide" Target="slide28.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40.xml"/><Relationship Id="rId4" Type="http://schemas.openxmlformats.org/officeDocument/2006/relationships/slide" Target="slide38.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slide" Target="slide27.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slide" Target="slide27.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5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4.png"/><Relationship Id="rId5" Type="http://schemas.openxmlformats.org/officeDocument/2006/relationships/slide" Target="slide1.xml"/><Relationship Id="rId4" Type="http://schemas.openxmlformats.org/officeDocument/2006/relationships/image" Target="../media/image32.wmf"/></Relationships>
</file>

<file path=ppt/slides/_rels/slide6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6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4.png"/><Relationship Id="rId5" Type="http://schemas.openxmlformats.org/officeDocument/2006/relationships/slide" Target="slide1.xml"/><Relationship Id="rId4" Type="http://schemas.openxmlformats.org/officeDocument/2006/relationships/image" Target="../media/image34.wmf"/></Relationships>
</file>

<file path=ppt/slides/_rels/slide6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7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ctrTitle"/>
          </p:nvPr>
        </p:nvSpPr>
        <p:spPr>
          <a:xfrm>
            <a:off x="971550" y="836613"/>
            <a:ext cx="6400800" cy="1143000"/>
          </a:xfrm>
        </p:spPr>
        <p:txBody>
          <a:bodyPr/>
          <a:lstStyle/>
          <a:p>
            <a:pPr eaLnBrk="1" hangingPunct="1"/>
            <a:r>
              <a:rPr lang="zh-CN" altLang="zh-CN" smtClean="0">
                <a:solidFill>
                  <a:srgbClr val="800000"/>
                </a:solidFill>
                <a:effectLst>
                  <a:outerShdw blurRad="38100" dist="38100" dir="2700000" algn="tl">
                    <a:srgbClr val="C0C0C0"/>
                  </a:outerShdw>
                </a:effectLst>
                <a:ea typeface="黑体" pitchFamily="2" charset="-122"/>
              </a:rPr>
              <a:t>第</a:t>
            </a:r>
            <a:r>
              <a:rPr lang="en-US" altLang="zh-CN" smtClean="0">
                <a:solidFill>
                  <a:srgbClr val="800000"/>
                </a:solidFill>
                <a:effectLst>
                  <a:outerShdw blurRad="38100" dist="38100" dir="2700000" algn="tl">
                    <a:srgbClr val="C0C0C0"/>
                  </a:outerShdw>
                </a:effectLst>
                <a:ea typeface="黑体" pitchFamily="2" charset="-122"/>
              </a:rPr>
              <a:t>7</a:t>
            </a:r>
            <a:r>
              <a:rPr lang="zh-CN" altLang="zh-CN" smtClean="0">
                <a:solidFill>
                  <a:srgbClr val="800000"/>
                </a:solidFill>
                <a:effectLst>
                  <a:outerShdw blurRad="38100" dist="38100" dir="2700000" algn="tl">
                    <a:srgbClr val="C0C0C0"/>
                  </a:outerShdw>
                </a:effectLst>
                <a:ea typeface="黑体" pitchFamily="2" charset="-122"/>
              </a:rPr>
              <a:t>章 </a:t>
            </a:r>
            <a:r>
              <a:rPr lang="zh-CN" altLang="en-US" smtClean="0">
                <a:solidFill>
                  <a:srgbClr val="800000"/>
                </a:solidFill>
                <a:effectLst>
                  <a:outerShdw blurRad="38100" dist="38100" dir="2700000" algn="tl">
                    <a:srgbClr val="C0C0C0"/>
                  </a:outerShdw>
                </a:effectLst>
                <a:ea typeface="黑体" pitchFamily="2" charset="-122"/>
              </a:rPr>
              <a:t> </a:t>
            </a:r>
            <a:r>
              <a:rPr lang="zh-CN" altLang="zh-CN" smtClean="0">
                <a:solidFill>
                  <a:srgbClr val="800000"/>
                </a:solidFill>
                <a:effectLst>
                  <a:outerShdw blurRad="38100" dist="38100" dir="2700000" algn="tl">
                    <a:srgbClr val="C0C0C0"/>
                  </a:outerShdw>
                </a:effectLst>
                <a:ea typeface="黑体" pitchFamily="2" charset="-122"/>
              </a:rPr>
              <a:t>函</a:t>
            </a:r>
            <a:r>
              <a:rPr lang="en-US" altLang="zh-CN" smtClean="0">
                <a:solidFill>
                  <a:srgbClr val="800000"/>
                </a:solidFill>
                <a:effectLst>
                  <a:outerShdw blurRad="38100" dist="38100" dir="2700000" algn="tl">
                    <a:srgbClr val="C0C0C0"/>
                  </a:outerShdw>
                </a:effectLst>
                <a:ea typeface="黑体" pitchFamily="2" charset="-122"/>
              </a:rPr>
              <a:t>  </a:t>
            </a:r>
            <a:r>
              <a:rPr lang="zh-CN" altLang="zh-CN" smtClean="0">
                <a:solidFill>
                  <a:srgbClr val="800000"/>
                </a:solidFill>
                <a:effectLst>
                  <a:outerShdw blurRad="38100" dist="38100" dir="2700000" algn="tl">
                    <a:srgbClr val="C0C0C0"/>
                  </a:outerShdw>
                </a:effectLst>
                <a:ea typeface="黑体" pitchFamily="2" charset="-122"/>
              </a:rPr>
              <a:t>数</a:t>
            </a:r>
            <a:endParaRPr lang="zh-CN" altLang="en-US" smtClean="0">
              <a:solidFill>
                <a:srgbClr val="800000"/>
              </a:solidFill>
              <a:effectLst>
                <a:outerShdw blurRad="38100" dist="38100" dir="2700000" algn="tl">
                  <a:srgbClr val="C0C0C0"/>
                </a:outerShdw>
              </a:effectLst>
              <a:ea typeface="黑体" pitchFamily="2" charset="-122"/>
            </a:endParaRPr>
          </a:p>
        </p:txBody>
      </p:sp>
      <p:sp>
        <p:nvSpPr>
          <p:cNvPr id="5123" name="副标题 4"/>
          <p:cNvSpPr>
            <a:spLocks noGrp="1"/>
          </p:cNvSpPr>
          <p:nvPr>
            <p:ph type="subTitle" idx="1"/>
          </p:nvPr>
        </p:nvSpPr>
        <p:spPr/>
        <p:txBody>
          <a:bodyPr/>
          <a:lstStyle/>
          <a:p>
            <a:pPr eaLnBrk="1" hangingPunct="1"/>
            <a:r>
              <a:rPr lang="zh-CN" altLang="en-US" smtClean="0"/>
              <a:t>李 楠</a:t>
            </a:r>
          </a:p>
        </p:txBody>
      </p:sp>
    </p:spTree>
  </p:cSld>
  <p:clrMapOvr>
    <a:masterClrMapping/>
  </p:clrMapOvr>
  <p:transition spd="med">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28625" y="1125538"/>
            <a:ext cx="8215313" cy="1357312"/>
          </a:xfrm>
          <a:prstGeom prst="rect">
            <a:avLst/>
          </a:prstGeom>
          <a:noFill/>
          <a:ln w="9525">
            <a:noFill/>
            <a:miter lim="800000"/>
            <a:headEnd/>
            <a:tailEnd/>
          </a:ln>
        </p:spPr>
        <p:txBody>
          <a:bodyPr/>
          <a:lstStyle>
            <a:lvl1pPr marL="342900" indent="-342900"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spcBef>
                <a:spcPct val="20000"/>
              </a:spcBef>
            </a:pPr>
            <a:r>
              <a:rPr lang="en-US" altLang="zh-CN" sz="2800" b="1">
                <a:solidFill>
                  <a:srgbClr val="00B050"/>
                </a:solidFill>
                <a:ea typeface="楷体_GB2312" pitchFamily="49" charset="-122"/>
              </a:rPr>
              <a:t>void print_star()</a:t>
            </a:r>
            <a:endParaRPr lang="zh-CN" altLang="zh-CN" sz="2800" b="1">
              <a:solidFill>
                <a:srgbClr val="00B050"/>
              </a:solidFill>
              <a:ea typeface="楷体_GB2312" pitchFamily="49" charset="-122"/>
            </a:endParaRPr>
          </a:p>
          <a:p>
            <a:pPr>
              <a:spcBef>
                <a:spcPct val="20000"/>
              </a:spcBef>
            </a:pPr>
            <a:r>
              <a:rPr lang="en-US" altLang="zh-CN" sz="2800" b="1">
                <a:solidFill>
                  <a:srgbClr val="00B050"/>
                </a:solidFill>
                <a:ea typeface="楷体_GB2312" pitchFamily="49" charset="-122"/>
              </a:rPr>
              <a:t>{  </a:t>
            </a:r>
          </a:p>
          <a:p>
            <a:pPr>
              <a:spcBef>
                <a:spcPct val="20000"/>
              </a:spcBef>
            </a:pPr>
            <a:r>
              <a:rPr lang="en-US" altLang="zh-CN" sz="2800" b="1">
                <a:solidFill>
                  <a:srgbClr val="00B050"/>
                </a:solidFill>
                <a:ea typeface="楷体_GB2312" pitchFamily="49" charset="-122"/>
              </a:rPr>
              <a:t>	printf(“******************\n”); </a:t>
            </a:r>
          </a:p>
          <a:p>
            <a:pPr>
              <a:spcBef>
                <a:spcPct val="20000"/>
              </a:spcBef>
            </a:pPr>
            <a:r>
              <a:rPr lang="en-US" altLang="zh-CN" sz="2800" b="1">
                <a:solidFill>
                  <a:srgbClr val="00B050"/>
                </a:solidFill>
                <a:ea typeface="楷体_GB2312" pitchFamily="49" charset="-122"/>
              </a:rPr>
              <a:t>}</a:t>
            </a:r>
            <a:endParaRPr lang="zh-CN" altLang="zh-CN" sz="2800" b="1">
              <a:solidFill>
                <a:srgbClr val="00B050"/>
              </a:solidFill>
              <a:ea typeface="楷体_GB2312" pitchFamily="49" charset="-122"/>
            </a:endParaRPr>
          </a:p>
        </p:txBody>
      </p:sp>
      <p:sp>
        <p:nvSpPr>
          <p:cNvPr id="6" name="Rectangle 3"/>
          <p:cNvSpPr txBox="1">
            <a:spLocks noChangeArrowheads="1"/>
          </p:cNvSpPr>
          <p:nvPr/>
        </p:nvSpPr>
        <p:spPr bwMode="auto">
          <a:xfrm>
            <a:off x="428625" y="3365500"/>
            <a:ext cx="7429500" cy="1071563"/>
          </a:xfrm>
          <a:prstGeom prst="rect">
            <a:avLst/>
          </a:prstGeom>
          <a:noFill/>
          <a:ln w="9525">
            <a:noFill/>
            <a:miter lim="800000"/>
            <a:headEnd/>
            <a:tailEnd/>
          </a:ln>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solidFill>
                  <a:srgbClr val="9D138D"/>
                </a:solidFill>
                <a:ea typeface="楷体_GB2312" pitchFamily="49" charset="-122"/>
              </a:rPr>
              <a:t>void print_message() </a:t>
            </a:r>
            <a:endParaRPr lang="zh-CN" altLang="zh-CN" sz="2800" b="1">
              <a:solidFill>
                <a:srgbClr val="9D138D"/>
              </a:solidFill>
              <a:ea typeface="楷体_GB2312" pitchFamily="49" charset="-122"/>
            </a:endParaRPr>
          </a:p>
          <a:p>
            <a:pPr eaLnBrk="1" hangingPunct="1"/>
            <a:r>
              <a:rPr lang="en-US" altLang="zh-CN" sz="2800" b="1">
                <a:solidFill>
                  <a:srgbClr val="9D138D"/>
                </a:solidFill>
                <a:ea typeface="楷体_GB2312" pitchFamily="49" charset="-122"/>
              </a:rPr>
              <a:t>{  </a:t>
            </a:r>
          </a:p>
          <a:p>
            <a:pPr eaLnBrk="1" hangingPunct="1"/>
            <a:r>
              <a:rPr lang="en-US" altLang="zh-CN" sz="2800" b="1">
                <a:solidFill>
                  <a:srgbClr val="9D138D"/>
                </a:solidFill>
                <a:ea typeface="楷体_GB2312" pitchFamily="49" charset="-122"/>
              </a:rPr>
              <a:t>	printf(“  How do you do!\n”);  </a:t>
            </a:r>
          </a:p>
          <a:p>
            <a:pPr eaLnBrk="1" hangingPunct="1"/>
            <a:r>
              <a:rPr lang="en-US" altLang="zh-CN" sz="2800" b="1">
                <a:solidFill>
                  <a:srgbClr val="9D138D"/>
                </a:solidFill>
                <a:ea typeface="楷体_GB2312" pitchFamily="49" charset="-122"/>
              </a:rPr>
              <a:t>}</a:t>
            </a:r>
            <a:endParaRPr lang="zh-CN" altLang="zh-CN" sz="2800" b="1">
              <a:solidFill>
                <a:srgbClr val="9D138D"/>
              </a:solidFill>
              <a:ea typeface="楷体_GB2312" pitchFamily="49" charset="-122"/>
            </a:endParaRPr>
          </a:p>
        </p:txBody>
      </p:sp>
      <p:sp>
        <p:nvSpPr>
          <p:cNvPr id="7" name="圆角矩形标注 6"/>
          <p:cNvSpPr>
            <a:spLocks noChangeArrowheads="1"/>
          </p:cNvSpPr>
          <p:nvPr/>
        </p:nvSpPr>
        <p:spPr bwMode="auto">
          <a:xfrm>
            <a:off x="4071938" y="549275"/>
            <a:ext cx="2286000" cy="571500"/>
          </a:xfrm>
          <a:prstGeom prst="wedgeRoundRectCallout">
            <a:avLst>
              <a:gd name="adj1" fmla="val -44407"/>
              <a:gd name="adj2" fmla="val 124750"/>
              <a:gd name="adj3" fmla="val 16667"/>
            </a:avLst>
          </a:prstGeom>
          <a:solidFill>
            <a:srgbClr val="FFFFCC"/>
          </a:solidFill>
          <a:ln w="9525" algn="ctr">
            <a:solidFill>
              <a:schemeClr val="tx1"/>
            </a:solidFill>
            <a:miter lim="800000"/>
            <a:headEnd/>
            <a:tailEnd/>
          </a:ln>
        </p:spPr>
        <p:txBody>
          <a:bodyPr wrap="none"/>
          <a:lstStyle/>
          <a:p>
            <a:pPr algn="ctr"/>
            <a:r>
              <a:rPr lang="zh-CN" altLang="zh-CN" sz="2800" b="1">
                <a:solidFill>
                  <a:srgbClr val="FF0000"/>
                </a:solidFill>
              </a:rPr>
              <a:t>输出</a:t>
            </a:r>
            <a:r>
              <a:rPr lang="en-US" altLang="zh-CN" sz="2800" b="1">
                <a:solidFill>
                  <a:srgbClr val="FF0000"/>
                </a:solidFill>
              </a:rPr>
              <a:t>16</a:t>
            </a:r>
            <a:r>
              <a:rPr lang="zh-CN" altLang="en-US" sz="2800" b="1">
                <a:solidFill>
                  <a:srgbClr val="FF0000"/>
                </a:solidFill>
              </a:rPr>
              <a:t>个</a:t>
            </a:r>
            <a:r>
              <a:rPr lang="en-US" altLang="zh-CN" sz="2800" b="1">
                <a:solidFill>
                  <a:srgbClr val="FF0000"/>
                </a:solidFill>
              </a:rPr>
              <a:t>*</a:t>
            </a:r>
            <a:endParaRPr lang="zh-CN" altLang="en-US" sz="2800" b="1">
              <a:solidFill>
                <a:srgbClr val="FF0000"/>
              </a:solidFill>
            </a:endParaRPr>
          </a:p>
        </p:txBody>
      </p:sp>
      <p:sp>
        <p:nvSpPr>
          <p:cNvPr id="8" name="圆角矩形标注 7"/>
          <p:cNvSpPr>
            <a:spLocks noChangeArrowheads="1"/>
          </p:cNvSpPr>
          <p:nvPr/>
        </p:nvSpPr>
        <p:spPr bwMode="auto">
          <a:xfrm>
            <a:off x="5072063" y="2928938"/>
            <a:ext cx="2571750" cy="500062"/>
          </a:xfrm>
          <a:prstGeom prst="wedgeRoundRectCallout">
            <a:avLst>
              <a:gd name="adj1" fmla="val -53662"/>
              <a:gd name="adj2" fmla="val 97194"/>
              <a:gd name="adj3" fmla="val 16667"/>
            </a:avLst>
          </a:prstGeom>
          <a:solidFill>
            <a:srgbClr val="FFFFCC"/>
          </a:solidFill>
          <a:ln w="9525" algn="ctr">
            <a:solidFill>
              <a:schemeClr val="tx1"/>
            </a:solidFill>
            <a:miter lim="800000"/>
            <a:headEnd/>
            <a:tailEnd/>
          </a:ln>
        </p:spPr>
        <p:txBody>
          <a:bodyPr wrap="none"/>
          <a:lstStyle/>
          <a:p>
            <a:pPr algn="ctr"/>
            <a:r>
              <a:rPr lang="zh-CN" altLang="zh-CN" sz="2800" b="1">
                <a:solidFill>
                  <a:srgbClr val="FF0000"/>
                </a:solidFill>
              </a:rPr>
              <a:t>输出一行文字</a:t>
            </a:r>
            <a:endParaRPr lang="zh-CN" altLang="en-US" sz="2800" b="1">
              <a:solidFill>
                <a:srgbClr val="FF0000"/>
              </a:solidFill>
            </a:endParaRPr>
          </a:p>
        </p:txBody>
      </p:sp>
      <p:pic>
        <p:nvPicPr>
          <p:cNvPr id="15367" name="图片 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2916238"/>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0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13666"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13668"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13670"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13672" name="流程图: 过程 16"/>
          <p:cNvSpPr>
            <a:spLocks noChangeArrowheads="1"/>
          </p:cNvSpPr>
          <p:nvPr/>
        </p:nvSpPr>
        <p:spPr bwMode="auto">
          <a:xfrm>
            <a:off x="571500"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sp>
        <p:nvSpPr>
          <p:cNvPr id="113673" name="流程图: 过程 31"/>
          <p:cNvSpPr>
            <a:spLocks noChangeArrowheads="1"/>
          </p:cNvSpPr>
          <p:nvPr/>
        </p:nvSpPr>
        <p:spPr bwMode="auto">
          <a:xfrm>
            <a:off x="3681413" y="4240213"/>
            <a:ext cx="1833562"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13674" name="流程图: 过程 33"/>
          <p:cNvSpPr>
            <a:spLocks noChangeArrowheads="1"/>
          </p:cNvSpPr>
          <p:nvPr/>
        </p:nvSpPr>
        <p:spPr bwMode="auto">
          <a:xfrm>
            <a:off x="6972300" y="4248150"/>
            <a:ext cx="1100138"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13675"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3676"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3677"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2</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A</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B</a:t>
            </a:r>
            <a:r>
              <a:rPr lang="zh-CN" altLang="en-US" sz="3200" b="1" kern="0" dirty="0">
                <a:solidFill>
                  <a:srgbClr val="0000CC"/>
                </a:solidFill>
                <a:latin typeface="+mn-lt"/>
                <a:ea typeface="+mn-ea"/>
              </a:rPr>
              <a:t>的过程</a:t>
            </a:r>
          </a:p>
        </p:txBody>
      </p:sp>
      <p:sp>
        <p:nvSpPr>
          <p:cNvPr id="23" name="内容占位符 2"/>
          <p:cNvSpPr txBox="1">
            <a:spLocks/>
          </p:cNvSpPr>
          <p:nvPr/>
        </p:nvSpPr>
        <p:spPr bwMode="auto">
          <a:xfrm>
            <a:off x="2500313" y="1428750"/>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C00000"/>
                </a:solidFill>
                <a:latin typeface="+mn-lt"/>
                <a:ea typeface="+mn-ea"/>
              </a:rPr>
              <a:t>将</a:t>
            </a:r>
            <a:r>
              <a:rPr lang="en-US" altLang="zh-CN" sz="3200" b="1" kern="0" dirty="0">
                <a:solidFill>
                  <a:srgbClr val="C00000"/>
                </a:solidFill>
                <a:latin typeface="+mn-lt"/>
                <a:ea typeface="+mn-ea"/>
              </a:rPr>
              <a:t>1</a:t>
            </a:r>
            <a:r>
              <a:rPr lang="zh-CN" altLang="en-US" sz="3200" b="1" kern="0" dirty="0">
                <a:solidFill>
                  <a:srgbClr val="C00000"/>
                </a:solidFill>
                <a:latin typeface="+mn-lt"/>
                <a:ea typeface="+mn-ea"/>
              </a:rPr>
              <a:t>个盘子从</a:t>
            </a:r>
            <a:r>
              <a:rPr lang="en-US" altLang="zh-CN" sz="3200" b="1" kern="0" dirty="0">
                <a:solidFill>
                  <a:srgbClr val="C00000"/>
                </a:solidFill>
                <a:latin typeface="+mn-lt"/>
                <a:ea typeface="+mn-ea"/>
              </a:rPr>
              <a:t>C</a:t>
            </a:r>
            <a:r>
              <a:rPr lang="zh-CN" altLang="en-US" sz="3200" b="1" kern="0" dirty="0">
                <a:solidFill>
                  <a:srgbClr val="C00000"/>
                </a:solidFill>
                <a:latin typeface="+mn-lt"/>
                <a:ea typeface="+mn-ea"/>
              </a:rPr>
              <a:t>移到</a:t>
            </a:r>
            <a:r>
              <a:rPr lang="en-US" altLang="zh-CN" sz="3200" b="1" kern="0" dirty="0">
                <a:solidFill>
                  <a:srgbClr val="C00000"/>
                </a:solidFill>
                <a:latin typeface="+mn-lt"/>
                <a:ea typeface="+mn-ea"/>
              </a:rPr>
              <a:t>B</a:t>
            </a:r>
            <a:endParaRPr lang="zh-CN" altLang="en-US" sz="3200" b="1" kern="0" dirty="0">
              <a:solidFill>
                <a:srgbClr val="C00000"/>
              </a:solidFill>
              <a:latin typeface="+mn-lt"/>
              <a:ea typeface="+mn-ea"/>
            </a:endParaRPr>
          </a:p>
        </p:txBody>
      </p:sp>
      <p:pic>
        <p:nvPicPr>
          <p:cNvPr id="113680" name="图片 15"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0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14690"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14692"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14694"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14696" name="流程图: 过程 16"/>
          <p:cNvSpPr>
            <a:spLocks noChangeArrowheads="1"/>
          </p:cNvSpPr>
          <p:nvPr/>
        </p:nvSpPr>
        <p:spPr bwMode="auto">
          <a:xfrm>
            <a:off x="571500"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sp>
        <p:nvSpPr>
          <p:cNvPr id="114697" name="流程图: 过程 31"/>
          <p:cNvSpPr>
            <a:spLocks noChangeArrowheads="1"/>
          </p:cNvSpPr>
          <p:nvPr/>
        </p:nvSpPr>
        <p:spPr bwMode="auto">
          <a:xfrm>
            <a:off x="3681413" y="4240213"/>
            <a:ext cx="1833562"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34" name="流程图: 过程 33"/>
          <p:cNvSpPr>
            <a:spLocks noChangeArrowheads="1"/>
          </p:cNvSpPr>
          <p:nvPr/>
        </p:nvSpPr>
        <p:spPr bwMode="auto">
          <a:xfrm>
            <a:off x="4046538" y="3727450"/>
            <a:ext cx="1100137"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14699"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4700"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4701"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2</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A</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B</a:t>
            </a:r>
            <a:r>
              <a:rPr lang="zh-CN" altLang="en-US" sz="3200" b="1" kern="0" dirty="0">
                <a:solidFill>
                  <a:srgbClr val="0000CC"/>
                </a:solidFill>
                <a:latin typeface="+mn-lt"/>
                <a:ea typeface="+mn-ea"/>
              </a:rPr>
              <a:t>的过程</a:t>
            </a:r>
          </a:p>
        </p:txBody>
      </p:sp>
      <p:sp>
        <p:nvSpPr>
          <p:cNvPr id="23" name="内容占位符 2"/>
          <p:cNvSpPr txBox="1">
            <a:spLocks/>
          </p:cNvSpPr>
          <p:nvPr/>
        </p:nvSpPr>
        <p:spPr bwMode="auto">
          <a:xfrm>
            <a:off x="2500313" y="1428750"/>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C00000"/>
                </a:solidFill>
                <a:latin typeface="+mn-lt"/>
                <a:ea typeface="+mn-ea"/>
              </a:rPr>
              <a:t>将</a:t>
            </a:r>
            <a:r>
              <a:rPr lang="en-US" altLang="zh-CN" sz="3200" b="1" kern="0" dirty="0">
                <a:solidFill>
                  <a:srgbClr val="C00000"/>
                </a:solidFill>
                <a:latin typeface="+mn-lt"/>
                <a:ea typeface="+mn-ea"/>
              </a:rPr>
              <a:t>1</a:t>
            </a:r>
            <a:r>
              <a:rPr lang="zh-CN" altLang="en-US" sz="3200" b="1" kern="0" dirty="0">
                <a:solidFill>
                  <a:srgbClr val="C00000"/>
                </a:solidFill>
                <a:latin typeface="+mn-lt"/>
                <a:ea typeface="+mn-ea"/>
              </a:rPr>
              <a:t>个盘子从</a:t>
            </a:r>
            <a:r>
              <a:rPr lang="en-US" altLang="zh-CN" sz="3200" b="1" kern="0" dirty="0">
                <a:solidFill>
                  <a:srgbClr val="C00000"/>
                </a:solidFill>
                <a:latin typeface="+mn-lt"/>
                <a:ea typeface="+mn-ea"/>
              </a:rPr>
              <a:t>C</a:t>
            </a:r>
            <a:r>
              <a:rPr lang="zh-CN" altLang="en-US" sz="3200" b="1" kern="0" dirty="0">
                <a:solidFill>
                  <a:srgbClr val="C00000"/>
                </a:solidFill>
                <a:latin typeface="+mn-lt"/>
                <a:ea typeface="+mn-ea"/>
              </a:rPr>
              <a:t>移到</a:t>
            </a:r>
            <a:r>
              <a:rPr lang="en-US" altLang="zh-CN" sz="3200" b="1" kern="0" dirty="0">
                <a:solidFill>
                  <a:srgbClr val="C00000"/>
                </a:solidFill>
                <a:latin typeface="+mn-lt"/>
                <a:ea typeface="+mn-ea"/>
              </a:rPr>
              <a:t>B</a:t>
            </a:r>
            <a:endParaRPr lang="zh-CN" altLang="en-US" sz="3200" b="1" kern="0" dirty="0">
              <a:solidFill>
                <a:srgbClr val="C00000"/>
              </a:solidFill>
              <a:latin typeface="+mn-lt"/>
              <a:ea typeface="+mn-ea"/>
            </a:endParaRPr>
          </a:p>
        </p:txBody>
      </p:sp>
      <p:pic>
        <p:nvPicPr>
          <p:cNvPr id="114704" name="图片 15"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0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流程图: 过程 31"/>
          <p:cNvSpPr>
            <a:spLocks noChangeArrowheads="1"/>
          </p:cNvSpPr>
          <p:nvPr/>
        </p:nvSpPr>
        <p:spPr bwMode="auto">
          <a:xfrm>
            <a:off x="3681413" y="4240213"/>
            <a:ext cx="1833562"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15715" name="流程图: 过程 16"/>
          <p:cNvSpPr>
            <a:spLocks noChangeArrowheads="1"/>
          </p:cNvSpPr>
          <p:nvPr/>
        </p:nvSpPr>
        <p:spPr bwMode="auto">
          <a:xfrm>
            <a:off x="4046538" y="3727450"/>
            <a:ext cx="1100137"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15716"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15718"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15720"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15722" name="流程图: 过程 16"/>
          <p:cNvSpPr>
            <a:spLocks noChangeArrowheads="1"/>
          </p:cNvSpPr>
          <p:nvPr/>
        </p:nvSpPr>
        <p:spPr bwMode="auto">
          <a:xfrm>
            <a:off x="6443663"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cxnSp>
        <p:nvCxnSpPr>
          <p:cNvPr id="115723"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5724"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5725"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5"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2</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B</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C</a:t>
            </a:r>
            <a:r>
              <a:rPr lang="zh-CN" altLang="en-US" sz="3200" b="1" kern="0" dirty="0">
                <a:solidFill>
                  <a:srgbClr val="0000CC"/>
                </a:solidFill>
                <a:latin typeface="+mn-lt"/>
                <a:ea typeface="+mn-ea"/>
              </a:rPr>
              <a:t>的过程</a:t>
            </a:r>
          </a:p>
        </p:txBody>
      </p:sp>
      <p:pic>
        <p:nvPicPr>
          <p:cNvPr id="115727" name="图片 15"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6738" name="流程图: 过程 31"/>
          <p:cNvSpPr>
            <a:spLocks noChangeArrowheads="1"/>
          </p:cNvSpPr>
          <p:nvPr/>
        </p:nvSpPr>
        <p:spPr bwMode="auto">
          <a:xfrm>
            <a:off x="3681413" y="4240213"/>
            <a:ext cx="1833562"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9" name="流程图: 过程 18"/>
          <p:cNvSpPr>
            <a:spLocks noChangeArrowheads="1"/>
          </p:cNvSpPr>
          <p:nvPr/>
        </p:nvSpPr>
        <p:spPr bwMode="auto">
          <a:xfrm>
            <a:off x="1127125" y="4286250"/>
            <a:ext cx="1100138"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16740"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16742"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16744"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16746" name="流程图: 过程 16"/>
          <p:cNvSpPr>
            <a:spLocks noChangeArrowheads="1"/>
          </p:cNvSpPr>
          <p:nvPr/>
        </p:nvSpPr>
        <p:spPr bwMode="auto">
          <a:xfrm>
            <a:off x="6443663"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cxnSp>
        <p:nvCxnSpPr>
          <p:cNvPr id="116747"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6748"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6749"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5"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2</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B</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C</a:t>
            </a:r>
            <a:r>
              <a:rPr lang="zh-CN" altLang="en-US" sz="3200" b="1" kern="0" dirty="0">
                <a:solidFill>
                  <a:srgbClr val="0000CC"/>
                </a:solidFill>
                <a:latin typeface="+mn-lt"/>
                <a:ea typeface="+mn-ea"/>
              </a:rPr>
              <a:t>的过程</a:t>
            </a:r>
          </a:p>
        </p:txBody>
      </p:sp>
      <p:pic>
        <p:nvPicPr>
          <p:cNvPr id="116751" name="图片 15"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0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 name="流程图: 过程 17"/>
          <p:cNvSpPr>
            <a:spLocks noChangeArrowheads="1"/>
          </p:cNvSpPr>
          <p:nvPr/>
        </p:nvSpPr>
        <p:spPr bwMode="auto">
          <a:xfrm>
            <a:off x="6615113" y="3727450"/>
            <a:ext cx="1833562"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17763" name="流程图: 过程 18"/>
          <p:cNvSpPr>
            <a:spLocks noChangeArrowheads="1"/>
          </p:cNvSpPr>
          <p:nvPr/>
        </p:nvSpPr>
        <p:spPr bwMode="auto">
          <a:xfrm>
            <a:off x="1127125" y="4286250"/>
            <a:ext cx="1100138"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17764"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17766"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17768"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17770" name="流程图: 过程 16"/>
          <p:cNvSpPr>
            <a:spLocks noChangeArrowheads="1"/>
          </p:cNvSpPr>
          <p:nvPr/>
        </p:nvSpPr>
        <p:spPr bwMode="auto">
          <a:xfrm>
            <a:off x="6443663"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cxnSp>
        <p:nvCxnSpPr>
          <p:cNvPr id="117771"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7772"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7773"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5"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2</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B</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C</a:t>
            </a:r>
            <a:r>
              <a:rPr lang="zh-CN" altLang="en-US" sz="3200" b="1" kern="0" dirty="0">
                <a:solidFill>
                  <a:srgbClr val="0000CC"/>
                </a:solidFill>
                <a:latin typeface="+mn-lt"/>
                <a:ea typeface="+mn-ea"/>
              </a:rPr>
              <a:t>的过程</a:t>
            </a:r>
          </a:p>
        </p:txBody>
      </p:sp>
      <p:pic>
        <p:nvPicPr>
          <p:cNvPr id="117775" name="图片 15"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0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8786" name="流程图: 过程 17"/>
          <p:cNvSpPr>
            <a:spLocks noChangeArrowheads="1"/>
          </p:cNvSpPr>
          <p:nvPr/>
        </p:nvSpPr>
        <p:spPr bwMode="auto">
          <a:xfrm>
            <a:off x="6615113" y="3727450"/>
            <a:ext cx="1833562"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9" name="流程图: 过程 18"/>
          <p:cNvSpPr>
            <a:spLocks noChangeArrowheads="1"/>
          </p:cNvSpPr>
          <p:nvPr/>
        </p:nvSpPr>
        <p:spPr bwMode="auto">
          <a:xfrm>
            <a:off x="6970713" y="3214688"/>
            <a:ext cx="1100137"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18788"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18790"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18792"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18794" name="流程图: 过程 16"/>
          <p:cNvSpPr>
            <a:spLocks noChangeArrowheads="1"/>
          </p:cNvSpPr>
          <p:nvPr/>
        </p:nvSpPr>
        <p:spPr bwMode="auto">
          <a:xfrm>
            <a:off x="6443663"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cxnSp>
        <p:nvCxnSpPr>
          <p:cNvPr id="118795"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8796"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8797"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5"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2</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B</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C</a:t>
            </a:r>
            <a:r>
              <a:rPr lang="zh-CN" altLang="en-US" sz="3200" b="1" kern="0" dirty="0">
                <a:solidFill>
                  <a:srgbClr val="0000CC"/>
                </a:solidFill>
                <a:latin typeface="+mn-lt"/>
                <a:ea typeface="+mn-ea"/>
              </a:rPr>
              <a:t>的过程</a:t>
            </a:r>
          </a:p>
        </p:txBody>
      </p:sp>
      <p:pic>
        <p:nvPicPr>
          <p:cNvPr id="118799" name="图片 15"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0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8786" name="内容占位符 2"/>
          <p:cNvSpPr>
            <a:spLocks noGrp="1"/>
          </p:cNvSpPr>
          <p:nvPr>
            <p:ph idx="1"/>
          </p:nvPr>
        </p:nvSpPr>
        <p:spPr>
          <a:xfrm>
            <a:off x="539750" y="1000125"/>
            <a:ext cx="7961313" cy="5124450"/>
          </a:xfrm>
        </p:spPr>
        <p:txBody>
          <a:bodyPr/>
          <a:lstStyle/>
          <a:p>
            <a:pPr eaLnBrk="1" hangingPunct="1"/>
            <a:r>
              <a:rPr lang="zh-CN" altLang="zh-CN" smtClean="0"/>
              <a:t>由上面的分析可知：将</a:t>
            </a:r>
            <a:r>
              <a:rPr lang="en-US" altLang="zh-CN" smtClean="0"/>
              <a:t>n</a:t>
            </a:r>
            <a:r>
              <a:rPr lang="zh-CN" altLang="zh-CN" smtClean="0"/>
              <a:t>个盘子从</a:t>
            </a:r>
            <a:r>
              <a:rPr lang="en-US" altLang="zh-CN" smtClean="0"/>
              <a:t>A</a:t>
            </a:r>
            <a:r>
              <a:rPr lang="zh-CN" altLang="zh-CN" smtClean="0"/>
              <a:t>座移到</a:t>
            </a:r>
            <a:r>
              <a:rPr lang="en-US" altLang="zh-CN" smtClean="0"/>
              <a:t>C</a:t>
            </a:r>
            <a:r>
              <a:rPr lang="zh-CN" altLang="zh-CN" smtClean="0"/>
              <a:t>座可以分解为以下</a:t>
            </a:r>
            <a:r>
              <a:rPr lang="en-US" altLang="zh-CN" smtClean="0"/>
              <a:t>3</a:t>
            </a:r>
            <a:r>
              <a:rPr lang="zh-CN" altLang="zh-CN" smtClean="0"/>
              <a:t>个步骤：</a:t>
            </a:r>
          </a:p>
          <a:p>
            <a:pPr lvl="1" eaLnBrk="1" hangingPunct="1">
              <a:buFont typeface="Wingdings" pitchFamily="2" charset="2"/>
              <a:buNone/>
            </a:pPr>
            <a:r>
              <a:rPr lang="en-US" altLang="zh-CN" smtClean="0"/>
              <a:t>(1) </a:t>
            </a:r>
            <a:r>
              <a:rPr lang="zh-CN" altLang="zh-CN" smtClean="0"/>
              <a:t>将</a:t>
            </a:r>
            <a:r>
              <a:rPr lang="en-US" altLang="zh-CN" smtClean="0"/>
              <a:t>A</a:t>
            </a:r>
            <a:r>
              <a:rPr lang="zh-CN" altLang="zh-CN" smtClean="0"/>
              <a:t>上</a:t>
            </a:r>
            <a:r>
              <a:rPr lang="en-US" altLang="zh-CN" smtClean="0"/>
              <a:t>n-1</a:t>
            </a:r>
            <a:r>
              <a:rPr lang="zh-CN" altLang="zh-CN" smtClean="0"/>
              <a:t>个盘借助</a:t>
            </a:r>
            <a:r>
              <a:rPr lang="en-US" altLang="zh-CN" smtClean="0"/>
              <a:t>C</a:t>
            </a:r>
            <a:r>
              <a:rPr lang="zh-CN" altLang="zh-CN" smtClean="0"/>
              <a:t>座先移到</a:t>
            </a:r>
            <a:r>
              <a:rPr lang="en-US" altLang="zh-CN" smtClean="0"/>
              <a:t>B</a:t>
            </a:r>
            <a:r>
              <a:rPr lang="zh-CN" altLang="zh-CN" smtClean="0"/>
              <a:t>座上</a:t>
            </a:r>
          </a:p>
          <a:p>
            <a:pPr lvl="1" eaLnBrk="1" hangingPunct="1">
              <a:buFont typeface="Wingdings" pitchFamily="2" charset="2"/>
              <a:buNone/>
            </a:pPr>
            <a:r>
              <a:rPr lang="en-US" altLang="zh-CN" smtClean="0"/>
              <a:t>(2) </a:t>
            </a:r>
            <a:r>
              <a:rPr lang="zh-CN" altLang="zh-CN" smtClean="0"/>
              <a:t>把</a:t>
            </a:r>
            <a:r>
              <a:rPr lang="en-US" altLang="zh-CN" smtClean="0"/>
              <a:t>A</a:t>
            </a:r>
            <a:r>
              <a:rPr lang="zh-CN" altLang="zh-CN" smtClean="0"/>
              <a:t>座上剩下的一个盘移到</a:t>
            </a:r>
            <a:r>
              <a:rPr lang="en-US" altLang="zh-CN" smtClean="0"/>
              <a:t>C</a:t>
            </a:r>
            <a:r>
              <a:rPr lang="zh-CN" altLang="zh-CN" smtClean="0"/>
              <a:t>座上</a:t>
            </a:r>
          </a:p>
          <a:p>
            <a:pPr lvl="1" eaLnBrk="1" hangingPunct="1">
              <a:buFont typeface="Wingdings" pitchFamily="2" charset="2"/>
              <a:buNone/>
            </a:pPr>
            <a:r>
              <a:rPr lang="en-US" altLang="zh-CN" smtClean="0"/>
              <a:t>(3) </a:t>
            </a:r>
            <a:r>
              <a:rPr lang="zh-CN" altLang="zh-CN" smtClean="0"/>
              <a:t>将</a:t>
            </a:r>
            <a:r>
              <a:rPr lang="en-US" altLang="zh-CN" smtClean="0"/>
              <a:t>n-1</a:t>
            </a:r>
            <a:r>
              <a:rPr lang="zh-CN" altLang="zh-CN" smtClean="0"/>
              <a:t>个盘从</a:t>
            </a:r>
            <a:r>
              <a:rPr lang="en-US" altLang="zh-CN" smtClean="0"/>
              <a:t>B</a:t>
            </a:r>
            <a:r>
              <a:rPr lang="zh-CN" altLang="zh-CN" smtClean="0"/>
              <a:t>座借助于Ａ座移到</a:t>
            </a:r>
            <a:r>
              <a:rPr lang="en-US" altLang="zh-CN" smtClean="0"/>
              <a:t>C</a:t>
            </a:r>
            <a:r>
              <a:rPr lang="zh-CN" altLang="zh-CN" smtClean="0"/>
              <a:t>座上</a:t>
            </a:r>
            <a:endParaRPr lang="zh-CN" altLang="en-US" smtClean="0"/>
          </a:p>
        </p:txBody>
      </p:sp>
      <p:pic>
        <p:nvPicPr>
          <p:cNvPr id="119811"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9810" name="内容占位符 2"/>
          <p:cNvSpPr>
            <a:spLocks noGrp="1"/>
          </p:cNvSpPr>
          <p:nvPr>
            <p:ph idx="1"/>
          </p:nvPr>
        </p:nvSpPr>
        <p:spPr>
          <a:xfrm>
            <a:off x="539750" y="876300"/>
            <a:ext cx="7675563" cy="5553075"/>
          </a:xfrm>
        </p:spPr>
        <p:txBody>
          <a:bodyPr/>
          <a:lstStyle/>
          <a:p>
            <a:pPr eaLnBrk="1" hangingPunct="1"/>
            <a:r>
              <a:rPr lang="zh-CN" altLang="zh-CN" smtClean="0"/>
              <a:t>可以将第</a:t>
            </a:r>
            <a:r>
              <a:rPr lang="en-US" altLang="zh-CN" smtClean="0"/>
              <a:t>(1)</a:t>
            </a:r>
            <a:r>
              <a:rPr lang="zh-CN" altLang="zh-CN" smtClean="0"/>
              <a:t>步和第</a:t>
            </a:r>
            <a:r>
              <a:rPr lang="en-US" altLang="zh-CN" smtClean="0"/>
              <a:t>(3)</a:t>
            </a:r>
            <a:r>
              <a:rPr lang="zh-CN" altLang="zh-CN" smtClean="0"/>
              <a:t>步表示为：</a:t>
            </a:r>
          </a:p>
          <a:p>
            <a:pPr lvl="1" eaLnBrk="1" hangingPunct="1"/>
            <a:r>
              <a:rPr lang="zh-CN" altLang="zh-CN" smtClean="0"/>
              <a:t>将“</a:t>
            </a:r>
            <a:r>
              <a:rPr lang="en-US" altLang="zh-CN" smtClean="0"/>
              <a:t>one</a:t>
            </a:r>
            <a:r>
              <a:rPr lang="zh-CN" altLang="zh-CN" smtClean="0"/>
              <a:t>”座上</a:t>
            </a:r>
            <a:r>
              <a:rPr lang="en-US" altLang="zh-CN" smtClean="0"/>
              <a:t>n-1</a:t>
            </a:r>
            <a:r>
              <a:rPr lang="zh-CN" altLang="zh-CN" smtClean="0"/>
              <a:t>个盘移到“</a:t>
            </a:r>
            <a:r>
              <a:rPr lang="en-US" altLang="zh-CN" smtClean="0"/>
              <a:t>two</a:t>
            </a:r>
            <a:r>
              <a:rPr lang="zh-CN" altLang="zh-CN" smtClean="0"/>
              <a:t>”座</a:t>
            </a:r>
            <a:r>
              <a:rPr lang="en-US" altLang="zh-CN" smtClean="0"/>
              <a:t>(</a:t>
            </a:r>
            <a:r>
              <a:rPr lang="zh-CN" altLang="zh-CN" smtClean="0"/>
              <a:t>借助“</a:t>
            </a:r>
            <a:r>
              <a:rPr lang="en-US" altLang="zh-CN" smtClean="0"/>
              <a:t>three</a:t>
            </a:r>
            <a:r>
              <a:rPr lang="zh-CN" altLang="zh-CN" smtClean="0"/>
              <a:t>”座</a:t>
            </a:r>
            <a:r>
              <a:rPr lang="en-US" altLang="zh-CN" smtClean="0"/>
              <a:t>)</a:t>
            </a:r>
            <a:r>
              <a:rPr lang="zh-CN" altLang="zh-CN" smtClean="0"/>
              <a:t>。</a:t>
            </a:r>
            <a:endParaRPr lang="en-US" altLang="zh-CN" smtClean="0"/>
          </a:p>
          <a:p>
            <a:pPr lvl="1" eaLnBrk="1" hangingPunct="1"/>
            <a:r>
              <a:rPr lang="zh-CN" altLang="zh-CN" smtClean="0"/>
              <a:t>在第</a:t>
            </a:r>
            <a:r>
              <a:rPr lang="en-US" altLang="zh-CN" smtClean="0"/>
              <a:t>(1)</a:t>
            </a:r>
            <a:r>
              <a:rPr lang="zh-CN" altLang="zh-CN" smtClean="0"/>
              <a:t>步和第</a:t>
            </a:r>
            <a:r>
              <a:rPr lang="en-US" altLang="zh-CN" smtClean="0"/>
              <a:t>(3)</a:t>
            </a:r>
            <a:r>
              <a:rPr lang="zh-CN" altLang="zh-CN" smtClean="0"/>
              <a:t>步中，</a:t>
            </a:r>
            <a:r>
              <a:rPr lang="en-US" altLang="zh-CN" smtClean="0"/>
              <a:t>one </a:t>
            </a:r>
            <a:r>
              <a:rPr lang="zh-CN" altLang="zh-CN" smtClean="0"/>
              <a:t>、</a:t>
            </a:r>
            <a:r>
              <a:rPr lang="en-US" altLang="zh-CN" smtClean="0"/>
              <a:t>two</a:t>
            </a:r>
            <a:r>
              <a:rPr lang="zh-CN" altLang="zh-CN" smtClean="0"/>
              <a:t>、</a:t>
            </a:r>
            <a:r>
              <a:rPr lang="en-US" altLang="zh-CN" smtClean="0"/>
              <a:t>three</a:t>
            </a:r>
            <a:r>
              <a:rPr lang="zh-CN" altLang="zh-CN" smtClean="0"/>
              <a:t>和</a:t>
            </a:r>
            <a:r>
              <a:rPr lang="en-US" altLang="zh-CN" smtClean="0"/>
              <a:t>A</a:t>
            </a:r>
            <a:r>
              <a:rPr lang="zh-CN" altLang="zh-CN" smtClean="0"/>
              <a:t>、</a:t>
            </a:r>
            <a:r>
              <a:rPr lang="en-US" altLang="zh-CN" smtClean="0"/>
              <a:t>B</a:t>
            </a:r>
            <a:r>
              <a:rPr lang="zh-CN" altLang="zh-CN" smtClean="0"/>
              <a:t>、</a:t>
            </a:r>
            <a:r>
              <a:rPr lang="en-US" altLang="zh-CN" smtClean="0"/>
              <a:t>C</a:t>
            </a:r>
            <a:r>
              <a:rPr lang="zh-CN" altLang="zh-CN" smtClean="0"/>
              <a:t>的对应关系不同。</a:t>
            </a:r>
            <a:endParaRPr lang="en-US" altLang="zh-CN" smtClean="0"/>
          </a:p>
          <a:p>
            <a:pPr lvl="1" eaLnBrk="1" hangingPunct="1"/>
            <a:r>
              <a:rPr lang="zh-CN" altLang="zh-CN" smtClean="0"/>
              <a:t>对第</a:t>
            </a:r>
            <a:r>
              <a:rPr lang="en-US" altLang="zh-CN" smtClean="0"/>
              <a:t>(1)</a:t>
            </a:r>
            <a:r>
              <a:rPr lang="zh-CN" altLang="zh-CN" smtClean="0"/>
              <a:t>步，对应关系是</a:t>
            </a:r>
            <a:r>
              <a:rPr lang="en-US" altLang="zh-CN" smtClean="0"/>
              <a:t>one</a:t>
            </a:r>
            <a:r>
              <a:rPr lang="zh-CN" altLang="zh-CN" smtClean="0"/>
              <a:t>对应</a:t>
            </a:r>
            <a:r>
              <a:rPr lang="en-US" altLang="zh-CN" smtClean="0"/>
              <a:t>A</a:t>
            </a:r>
            <a:r>
              <a:rPr lang="zh-CN" altLang="zh-CN" smtClean="0"/>
              <a:t>，</a:t>
            </a:r>
            <a:r>
              <a:rPr lang="en-US" altLang="zh-CN" smtClean="0"/>
              <a:t>two</a:t>
            </a:r>
            <a:r>
              <a:rPr lang="zh-CN" altLang="zh-CN" smtClean="0"/>
              <a:t>对应</a:t>
            </a:r>
            <a:r>
              <a:rPr lang="en-US" altLang="zh-CN" smtClean="0"/>
              <a:t>B</a:t>
            </a:r>
            <a:r>
              <a:rPr lang="zh-CN" altLang="zh-CN" smtClean="0"/>
              <a:t>，</a:t>
            </a:r>
            <a:r>
              <a:rPr lang="en-US" altLang="zh-CN" smtClean="0"/>
              <a:t>three</a:t>
            </a:r>
            <a:r>
              <a:rPr lang="zh-CN" altLang="zh-CN" smtClean="0"/>
              <a:t>对应</a:t>
            </a:r>
            <a:r>
              <a:rPr lang="en-US" altLang="zh-CN" smtClean="0"/>
              <a:t>C</a:t>
            </a:r>
            <a:r>
              <a:rPr lang="zh-CN" altLang="zh-CN" smtClean="0"/>
              <a:t>。</a:t>
            </a:r>
            <a:endParaRPr lang="en-US" altLang="zh-CN" smtClean="0"/>
          </a:p>
          <a:p>
            <a:pPr lvl="1" eaLnBrk="1" hangingPunct="1"/>
            <a:r>
              <a:rPr lang="zh-CN" altLang="zh-CN" smtClean="0"/>
              <a:t>对第</a:t>
            </a:r>
            <a:r>
              <a:rPr lang="en-US" altLang="zh-CN" smtClean="0"/>
              <a:t>(3)</a:t>
            </a:r>
            <a:r>
              <a:rPr lang="zh-CN" altLang="zh-CN" smtClean="0"/>
              <a:t>步，对应关系是</a:t>
            </a:r>
            <a:r>
              <a:rPr lang="en-US" altLang="zh-CN" smtClean="0"/>
              <a:t>one</a:t>
            </a:r>
            <a:r>
              <a:rPr lang="zh-CN" altLang="zh-CN" smtClean="0"/>
              <a:t>对应</a:t>
            </a:r>
            <a:r>
              <a:rPr lang="en-US" altLang="zh-CN" smtClean="0"/>
              <a:t>B</a:t>
            </a:r>
            <a:r>
              <a:rPr lang="zh-CN" altLang="zh-CN" smtClean="0"/>
              <a:t>，</a:t>
            </a:r>
            <a:r>
              <a:rPr lang="en-US" altLang="zh-CN" smtClean="0"/>
              <a:t>two</a:t>
            </a:r>
            <a:r>
              <a:rPr lang="zh-CN" altLang="zh-CN" smtClean="0"/>
              <a:t>对应</a:t>
            </a:r>
            <a:r>
              <a:rPr lang="en-US" altLang="zh-CN" smtClean="0"/>
              <a:t>C</a:t>
            </a:r>
            <a:r>
              <a:rPr lang="zh-CN" altLang="zh-CN" smtClean="0"/>
              <a:t>，</a:t>
            </a:r>
            <a:r>
              <a:rPr lang="en-US" altLang="zh-CN" smtClean="0"/>
              <a:t>three</a:t>
            </a:r>
            <a:r>
              <a:rPr lang="zh-CN" altLang="zh-CN" smtClean="0"/>
              <a:t>对应</a:t>
            </a:r>
            <a:r>
              <a:rPr lang="en-US" altLang="zh-CN" smtClean="0"/>
              <a:t>A</a:t>
            </a:r>
            <a:r>
              <a:rPr lang="zh-CN" altLang="zh-CN" smtClean="0"/>
              <a:t>。</a:t>
            </a:r>
          </a:p>
        </p:txBody>
      </p:sp>
      <p:pic>
        <p:nvPicPr>
          <p:cNvPr id="120835"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0834" name="内容占位符 2"/>
          <p:cNvSpPr>
            <a:spLocks noGrp="1"/>
          </p:cNvSpPr>
          <p:nvPr>
            <p:ph idx="1"/>
          </p:nvPr>
        </p:nvSpPr>
        <p:spPr>
          <a:xfrm>
            <a:off x="539750" y="1071563"/>
            <a:ext cx="7818438" cy="4429125"/>
          </a:xfrm>
        </p:spPr>
        <p:txBody>
          <a:bodyPr/>
          <a:lstStyle/>
          <a:p>
            <a:pPr eaLnBrk="1" hangingPunct="1"/>
            <a:r>
              <a:rPr lang="zh-CN" altLang="zh-CN" smtClean="0"/>
              <a:t>把上面</a:t>
            </a:r>
            <a:r>
              <a:rPr lang="en-US" altLang="zh-CN" smtClean="0"/>
              <a:t>3</a:t>
            </a:r>
            <a:r>
              <a:rPr lang="zh-CN" altLang="zh-CN" smtClean="0"/>
              <a:t>个步骤分成两类操作：</a:t>
            </a:r>
          </a:p>
          <a:p>
            <a:pPr lvl="1" eaLnBrk="1" hangingPunct="1">
              <a:buFont typeface="Wingdings" pitchFamily="2" charset="2"/>
              <a:buNone/>
            </a:pPr>
            <a:r>
              <a:rPr lang="en-US" altLang="zh-CN" smtClean="0"/>
              <a:t>(1) </a:t>
            </a:r>
            <a:r>
              <a:rPr lang="zh-CN" altLang="zh-CN" smtClean="0"/>
              <a:t>将</a:t>
            </a:r>
            <a:r>
              <a:rPr lang="en-US" altLang="zh-CN" smtClean="0"/>
              <a:t>n-1</a:t>
            </a:r>
            <a:r>
              <a:rPr lang="zh-CN" altLang="zh-CN" smtClean="0"/>
              <a:t>个盘从一个座移到另一个座上（</a:t>
            </a:r>
            <a:r>
              <a:rPr lang="en-US" altLang="zh-CN" smtClean="0"/>
              <a:t>n</a:t>
            </a:r>
            <a:r>
              <a:rPr lang="zh-CN" altLang="zh-CN" smtClean="0"/>
              <a:t>＞</a:t>
            </a:r>
            <a:r>
              <a:rPr lang="en-US" altLang="zh-CN" smtClean="0"/>
              <a:t>1</a:t>
            </a:r>
            <a:r>
              <a:rPr lang="zh-CN" altLang="zh-CN" smtClean="0"/>
              <a:t>）。这就是大和尚让小和尚做的工作，它是一个递归的过程，即和尚将任务层层下放，直到第</a:t>
            </a:r>
            <a:r>
              <a:rPr lang="en-US" altLang="zh-CN" smtClean="0"/>
              <a:t>64</a:t>
            </a:r>
            <a:r>
              <a:rPr lang="zh-CN" altLang="zh-CN" smtClean="0"/>
              <a:t>个和尚为止。</a:t>
            </a:r>
          </a:p>
          <a:p>
            <a:pPr lvl="1" eaLnBrk="1" hangingPunct="1">
              <a:buFont typeface="Wingdings" pitchFamily="2" charset="2"/>
              <a:buNone/>
            </a:pPr>
            <a:r>
              <a:rPr lang="en-US" altLang="zh-CN" smtClean="0"/>
              <a:t>(2) </a:t>
            </a:r>
            <a:r>
              <a:rPr lang="zh-CN" altLang="zh-CN" smtClean="0"/>
              <a:t>将</a:t>
            </a:r>
            <a:r>
              <a:rPr lang="en-US" altLang="zh-CN" smtClean="0"/>
              <a:t>1</a:t>
            </a:r>
            <a:r>
              <a:rPr lang="zh-CN" altLang="zh-CN" smtClean="0"/>
              <a:t>个盘子从一个座上移到另一座上。这是大和尚自己做的工作。</a:t>
            </a:r>
          </a:p>
        </p:txBody>
      </p:sp>
      <p:pic>
        <p:nvPicPr>
          <p:cNvPr id="121859"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1858" name="内容占位符 2"/>
          <p:cNvSpPr>
            <a:spLocks noGrp="1"/>
          </p:cNvSpPr>
          <p:nvPr>
            <p:ph idx="1"/>
          </p:nvPr>
        </p:nvSpPr>
        <p:spPr>
          <a:xfrm>
            <a:off x="357188" y="428625"/>
            <a:ext cx="8001000" cy="6143625"/>
          </a:xfrm>
        </p:spPr>
        <p:txBody>
          <a:bodyPr/>
          <a:lstStyle/>
          <a:p>
            <a:pPr eaLnBrk="1" hangingPunct="1"/>
            <a:r>
              <a:rPr lang="zh-CN" altLang="zh-CN" smtClean="0"/>
              <a:t>编写程序。</a:t>
            </a:r>
            <a:endParaRPr lang="en-US" altLang="zh-CN" smtClean="0"/>
          </a:p>
          <a:p>
            <a:pPr lvl="1" eaLnBrk="1" hangingPunct="1"/>
            <a:r>
              <a:rPr lang="zh-CN" altLang="zh-CN" smtClean="0"/>
              <a:t>用</a:t>
            </a:r>
            <a:r>
              <a:rPr lang="en-US" altLang="zh-CN" smtClean="0"/>
              <a:t>hanoi</a:t>
            </a:r>
            <a:r>
              <a:rPr lang="zh-CN" altLang="zh-CN" smtClean="0"/>
              <a:t>函数实现第</a:t>
            </a:r>
            <a:r>
              <a:rPr lang="en-US" altLang="zh-CN" smtClean="0"/>
              <a:t>1</a:t>
            </a:r>
            <a:r>
              <a:rPr lang="zh-CN" altLang="zh-CN" smtClean="0"/>
              <a:t>类操作（即模拟小和尚的任务）</a:t>
            </a:r>
            <a:endParaRPr lang="en-US" altLang="zh-CN" smtClean="0"/>
          </a:p>
          <a:p>
            <a:pPr lvl="1" eaLnBrk="1" hangingPunct="1"/>
            <a:r>
              <a:rPr lang="zh-CN" altLang="zh-CN" smtClean="0"/>
              <a:t>用</a:t>
            </a:r>
            <a:r>
              <a:rPr lang="en-US" altLang="zh-CN" smtClean="0"/>
              <a:t>move</a:t>
            </a:r>
            <a:r>
              <a:rPr lang="zh-CN" altLang="zh-CN" smtClean="0"/>
              <a:t>函数实现第</a:t>
            </a:r>
            <a:r>
              <a:rPr lang="en-US" altLang="zh-CN" smtClean="0"/>
              <a:t>2</a:t>
            </a:r>
            <a:r>
              <a:rPr lang="zh-CN" altLang="zh-CN" smtClean="0"/>
              <a:t>类操作（模拟大和尚自己移盘）</a:t>
            </a:r>
            <a:endParaRPr lang="en-US" altLang="zh-CN" smtClean="0"/>
          </a:p>
          <a:p>
            <a:pPr lvl="1" eaLnBrk="1" hangingPunct="1"/>
            <a:r>
              <a:rPr lang="zh-CN" altLang="zh-CN" smtClean="0"/>
              <a:t>函数调用</a:t>
            </a:r>
            <a:r>
              <a:rPr lang="en-US" altLang="zh-CN" smtClean="0"/>
              <a:t>hanoi(n,one,two,three)</a:t>
            </a:r>
            <a:r>
              <a:rPr lang="zh-CN" altLang="zh-CN" smtClean="0"/>
              <a:t>表示将</a:t>
            </a:r>
            <a:r>
              <a:rPr lang="en-US" altLang="zh-CN" smtClean="0"/>
              <a:t>n</a:t>
            </a:r>
            <a:r>
              <a:rPr lang="zh-CN" altLang="zh-CN" smtClean="0"/>
              <a:t>个盘子从“</a:t>
            </a:r>
            <a:r>
              <a:rPr lang="en-US" altLang="zh-CN" smtClean="0"/>
              <a:t>one</a:t>
            </a:r>
            <a:r>
              <a:rPr lang="zh-CN" altLang="zh-CN" smtClean="0"/>
              <a:t>”座移到“</a:t>
            </a:r>
            <a:r>
              <a:rPr lang="en-US" altLang="zh-CN" smtClean="0"/>
              <a:t>three</a:t>
            </a:r>
            <a:r>
              <a:rPr lang="zh-CN" altLang="zh-CN" smtClean="0"/>
              <a:t>”座的过程</a:t>
            </a:r>
            <a:r>
              <a:rPr lang="en-US" altLang="zh-CN" smtClean="0"/>
              <a:t>(</a:t>
            </a:r>
            <a:r>
              <a:rPr lang="zh-CN" altLang="zh-CN" smtClean="0"/>
              <a:t>借助“</a:t>
            </a:r>
            <a:r>
              <a:rPr lang="en-US" altLang="zh-CN" smtClean="0"/>
              <a:t>two</a:t>
            </a:r>
            <a:r>
              <a:rPr lang="zh-CN" altLang="zh-CN" smtClean="0"/>
              <a:t>”座</a:t>
            </a:r>
            <a:r>
              <a:rPr lang="en-US" altLang="zh-CN" smtClean="0"/>
              <a:t>)</a:t>
            </a:r>
          </a:p>
          <a:p>
            <a:pPr lvl="1" eaLnBrk="1" hangingPunct="1"/>
            <a:r>
              <a:rPr lang="zh-CN" altLang="zh-CN" smtClean="0"/>
              <a:t>函数调用</a:t>
            </a:r>
            <a:r>
              <a:rPr lang="en-US" altLang="zh-CN" smtClean="0"/>
              <a:t>move(x,y)</a:t>
            </a:r>
            <a:r>
              <a:rPr lang="zh-CN" altLang="zh-CN" smtClean="0"/>
              <a:t>表示将</a:t>
            </a:r>
            <a:r>
              <a:rPr lang="en-US" altLang="zh-CN" smtClean="0"/>
              <a:t>1</a:t>
            </a:r>
            <a:r>
              <a:rPr lang="zh-CN" altLang="zh-CN" smtClean="0"/>
              <a:t>个盘子从</a:t>
            </a:r>
            <a:r>
              <a:rPr lang="en-US" altLang="zh-CN" smtClean="0"/>
              <a:t>x </a:t>
            </a:r>
            <a:r>
              <a:rPr lang="zh-CN" altLang="zh-CN" smtClean="0"/>
              <a:t>座移到</a:t>
            </a:r>
            <a:r>
              <a:rPr lang="en-US" altLang="zh-CN" smtClean="0"/>
              <a:t>y </a:t>
            </a:r>
            <a:r>
              <a:rPr lang="zh-CN" altLang="zh-CN" smtClean="0"/>
              <a:t>座的过程。</a:t>
            </a:r>
            <a:r>
              <a:rPr lang="en-US" altLang="zh-CN" smtClean="0"/>
              <a:t>x</a:t>
            </a:r>
            <a:r>
              <a:rPr lang="zh-CN" altLang="zh-CN" smtClean="0"/>
              <a:t>和</a:t>
            </a:r>
            <a:r>
              <a:rPr lang="en-US" altLang="zh-CN" smtClean="0"/>
              <a:t>y</a:t>
            </a:r>
            <a:r>
              <a:rPr lang="zh-CN" altLang="zh-CN" smtClean="0"/>
              <a:t>是代表</a:t>
            </a:r>
            <a:r>
              <a:rPr lang="en-US" altLang="zh-CN" smtClean="0"/>
              <a:t>A</a:t>
            </a:r>
            <a:r>
              <a:rPr lang="zh-CN" altLang="zh-CN" smtClean="0"/>
              <a:t>、</a:t>
            </a:r>
            <a:r>
              <a:rPr lang="en-US" altLang="zh-CN" smtClean="0"/>
              <a:t>B</a:t>
            </a:r>
            <a:r>
              <a:rPr lang="zh-CN" altLang="zh-CN" smtClean="0"/>
              <a:t>、</a:t>
            </a:r>
            <a:r>
              <a:rPr lang="en-US" altLang="zh-CN" smtClean="0"/>
              <a:t>C</a:t>
            </a:r>
            <a:r>
              <a:rPr lang="zh-CN" altLang="zh-CN" smtClean="0"/>
              <a:t>座之一，根据每次不同情况分别取</a:t>
            </a:r>
            <a:r>
              <a:rPr lang="en-US" altLang="zh-CN" smtClean="0"/>
              <a:t>A</a:t>
            </a:r>
            <a:r>
              <a:rPr lang="zh-CN" altLang="zh-CN" smtClean="0"/>
              <a:t>、</a:t>
            </a:r>
            <a:r>
              <a:rPr lang="en-US" altLang="zh-CN" smtClean="0"/>
              <a:t>B</a:t>
            </a:r>
            <a:r>
              <a:rPr lang="zh-CN" altLang="zh-CN" smtClean="0"/>
              <a:t>、</a:t>
            </a:r>
            <a:r>
              <a:rPr lang="en-US" altLang="zh-CN" smtClean="0"/>
              <a:t>C</a:t>
            </a:r>
            <a:r>
              <a:rPr lang="zh-CN" altLang="zh-CN" smtClean="0"/>
              <a:t>代入</a:t>
            </a:r>
          </a:p>
        </p:txBody>
      </p:sp>
      <p:pic>
        <p:nvPicPr>
          <p:cNvPr id="122883"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3474" name="Rectangle 3"/>
          <p:cNvSpPr>
            <a:spLocks noGrp="1" noChangeArrowheads="1"/>
          </p:cNvSpPr>
          <p:nvPr>
            <p:ph idx="4294967295"/>
          </p:nvPr>
        </p:nvSpPr>
        <p:spPr>
          <a:xfrm>
            <a:off x="677863" y="869950"/>
            <a:ext cx="8215312" cy="4214813"/>
          </a:xfrm>
        </p:spPr>
        <p:txBody>
          <a:bodyPr/>
          <a:lstStyle/>
          <a:p>
            <a:pPr eaLnBrk="1" hangingPunct="1">
              <a:buFont typeface="Wingdings" pitchFamily="2" charset="2"/>
              <a:buNone/>
            </a:pPr>
            <a:r>
              <a:rPr lang="en-US" altLang="zh-CN" sz="2800" smtClean="0"/>
              <a:t>#include &lt;stdio.h&gt;</a:t>
            </a:r>
            <a:endParaRPr lang="zh-CN" altLang="zh-CN" sz="2800" smtClean="0"/>
          </a:p>
          <a:p>
            <a:pPr eaLnBrk="1" hangingPunct="1">
              <a:buFont typeface="Wingdings" pitchFamily="2" charset="2"/>
              <a:buNone/>
            </a:pPr>
            <a:r>
              <a:rPr lang="en-US" altLang="zh-CN" sz="2800" smtClean="0"/>
              <a:t>int main()</a:t>
            </a:r>
            <a:endParaRPr lang="zh-CN" altLang="zh-CN" sz="2800" smtClean="0"/>
          </a:p>
          <a:p>
            <a:pPr eaLnBrk="1" hangingPunct="1">
              <a:buFont typeface="Wingdings" pitchFamily="2" charset="2"/>
              <a:buNone/>
            </a:pPr>
            <a:r>
              <a:rPr lang="en-US" altLang="zh-CN" sz="2800" smtClean="0"/>
              <a:t>{  </a:t>
            </a:r>
          </a:p>
          <a:p>
            <a:pPr eaLnBrk="1" hangingPunct="1">
              <a:buFont typeface="Wingdings" pitchFamily="2" charset="2"/>
              <a:buNone/>
            </a:pPr>
            <a:r>
              <a:rPr lang="en-US" altLang="zh-CN" sz="2800" smtClean="0"/>
              <a:t>   void </a:t>
            </a:r>
            <a:r>
              <a:rPr lang="en-US" altLang="zh-CN" sz="2800" smtClean="0">
                <a:solidFill>
                  <a:srgbClr val="00B050"/>
                </a:solidFill>
              </a:rPr>
              <a:t>print_star</a:t>
            </a:r>
            <a:r>
              <a:rPr lang="en-US" altLang="zh-CN" sz="2800" smtClean="0"/>
              <a:t>();          </a:t>
            </a:r>
            <a:endParaRPr lang="zh-CN" altLang="zh-CN" sz="2800" smtClean="0"/>
          </a:p>
          <a:p>
            <a:pPr eaLnBrk="1" hangingPunct="1">
              <a:buFont typeface="Wingdings" pitchFamily="2" charset="2"/>
              <a:buNone/>
            </a:pPr>
            <a:r>
              <a:rPr lang="en-US" altLang="zh-CN" sz="2800" smtClean="0"/>
              <a:t>   void </a:t>
            </a:r>
            <a:r>
              <a:rPr lang="en-US" altLang="zh-CN" sz="2800" smtClean="0">
                <a:solidFill>
                  <a:srgbClr val="9D138D"/>
                </a:solidFill>
              </a:rPr>
              <a:t>print_message</a:t>
            </a:r>
            <a:r>
              <a:rPr lang="en-US" altLang="zh-CN" sz="2800" smtClean="0"/>
              <a:t>();  </a:t>
            </a:r>
            <a:endParaRPr lang="zh-CN" altLang="zh-CN" sz="2800" smtClean="0"/>
          </a:p>
          <a:p>
            <a:pPr eaLnBrk="1" hangingPunct="1">
              <a:buFont typeface="Wingdings" pitchFamily="2" charset="2"/>
              <a:buNone/>
            </a:pPr>
            <a:r>
              <a:rPr lang="en-US" altLang="zh-CN" sz="2800" smtClean="0"/>
              <a:t>   </a:t>
            </a:r>
            <a:r>
              <a:rPr lang="en-US" altLang="zh-CN" sz="2800" smtClean="0">
                <a:solidFill>
                  <a:srgbClr val="00B050"/>
                </a:solidFill>
              </a:rPr>
              <a:t>print_star</a:t>
            </a:r>
            <a:r>
              <a:rPr lang="en-US" altLang="zh-CN" sz="2800" smtClean="0"/>
              <a:t>();  </a:t>
            </a:r>
          </a:p>
          <a:p>
            <a:pPr eaLnBrk="1" hangingPunct="1">
              <a:buFont typeface="Wingdings" pitchFamily="2" charset="2"/>
              <a:buNone/>
            </a:pPr>
            <a:r>
              <a:rPr lang="en-US" altLang="zh-CN" sz="2800" smtClean="0"/>
              <a:t>   </a:t>
            </a:r>
            <a:r>
              <a:rPr lang="en-US" altLang="zh-CN" sz="2800" smtClean="0">
                <a:solidFill>
                  <a:srgbClr val="9D138D"/>
                </a:solidFill>
              </a:rPr>
              <a:t>print_message</a:t>
            </a:r>
            <a:r>
              <a:rPr lang="en-US" altLang="zh-CN" sz="2800" smtClean="0"/>
              <a:t>();   </a:t>
            </a:r>
            <a:endParaRPr lang="zh-CN" altLang="zh-CN" sz="2800" smtClean="0"/>
          </a:p>
          <a:p>
            <a:pPr eaLnBrk="1" hangingPunct="1">
              <a:buFont typeface="Wingdings" pitchFamily="2" charset="2"/>
              <a:buNone/>
            </a:pPr>
            <a:r>
              <a:rPr lang="en-US" altLang="zh-CN" sz="2800" smtClean="0"/>
              <a:t>   </a:t>
            </a:r>
            <a:r>
              <a:rPr lang="en-US" altLang="zh-CN" sz="2800" smtClean="0">
                <a:solidFill>
                  <a:srgbClr val="00B050"/>
                </a:solidFill>
              </a:rPr>
              <a:t>print_star</a:t>
            </a:r>
            <a:r>
              <a:rPr lang="en-US" altLang="zh-CN" sz="2800" smtClean="0"/>
              <a:t>();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p:txBody>
      </p:sp>
      <p:pic>
        <p:nvPicPr>
          <p:cNvPr id="233479" name="图片 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3906" name="内容占位符 2"/>
          <p:cNvSpPr>
            <a:spLocks noGrp="1"/>
          </p:cNvSpPr>
          <p:nvPr>
            <p:ph idx="1"/>
          </p:nvPr>
        </p:nvSpPr>
        <p:spPr>
          <a:xfrm>
            <a:off x="642938" y="857250"/>
            <a:ext cx="8001000" cy="5500688"/>
          </a:xfrm>
        </p:spPr>
        <p:txBody>
          <a:bodyPr/>
          <a:lstStyle/>
          <a:p>
            <a:pPr eaLnBrk="1" hangingPunct="1">
              <a:buFont typeface="Wingdings" pitchFamily="2" charset="2"/>
              <a:buNone/>
            </a:pPr>
            <a:r>
              <a:rPr lang="en-US" altLang="zh-CN" sz="2800" smtClean="0"/>
              <a:t>#include &lt;stdio.h&gt;</a:t>
            </a:r>
            <a:endParaRPr lang="zh-CN" altLang="zh-CN" sz="2800" smtClean="0"/>
          </a:p>
          <a:p>
            <a:pPr eaLnBrk="1" hangingPunct="1">
              <a:buFont typeface="Wingdings" pitchFamily="2" charset="2"/>
              <a:buNone/>
            </a:pPr>
            <a:r>
              <a:rPr lang="en-US" altLang="zh-CN" sz="2800" smtClean="0"/>
              <a:t>void main()</a:t>
            </a:r>
            <a:endParaRPr lang="zh-CN" altLang="zh-CN" sz="2800" smtClean="0"/>
          </a:p>
          <a:p>
            <a:pPr eaLnBrk="1" hangingPunct="1">
              <a:buFont typeface="Wingdings" pitchFamily="2" charset="2"/>
              <a:buNone/>
            </a:pPr>
            <a:r>
              <a:rPr lang="en-US" altLang="zh-CN" sz="2800" smtClean="0"/>
              <a:t>{  </a:t>
            </a:r>
            <a:r>
              <a:rPr lang="en-US" altLang="zh-CN" sz="2800" smtClean="0">
                <a:solidFill>
                  <a:srgbClr val="9D138D"/>
                </a:solidFill>
              </a:rPr>
              <a:t>void hanoi(int n,char one,char two,char three);  </a:t>
            </a:r>
            <a:endParaRPr lang="zh-CN" altLang="zh-CN" sz="2800" smtClean="0">
              <a:solidFill>
                <a:srgbClr val="9D138D"/>
              </a:solidFill>
            </a:endParaRPr>
          </a:p>
          <a:p>
            <a:pPr eaLnBrk="1" hangingPunct="1">
              <a:buFont typeface="Wingdings" pitchFamily="2" charset="2"/>
              <a:buNone/>
            </a:pPr>
            <a:r>
              <a:rPr lang="en-US" altLang="zh-CN" sz="2800" smtClean="0"/>
              <a:t>    int m;</a:t>
            </a:r>
            <a:endParaRPr lang="zh-CN" altLang="zh-CN" sz="2800" smtClean="0"/>
          </a:p>
          <a:p>
            <a:pPr eaLnBrk="1" hangingPunct="1">
              <a:buFont typeface="Wingdings" pitchFamily="2" charset="2"/>
              <a:buNone/>
            </a:pPr>
            <a:r>
              <a:rPr lang="en-US" altLang="zh-CN" sz="2800" smtClean="0"/>
              <a:t>    printf(“the number of diskes:");</a:t>
            </a:r>
            <a:endParaRPr lang="zh-CN" altLang="zh-CN" sz="2800" smtClean="0"/>
          </a:p>
          <a:p>
            <a:pPr eaLnBrk="1" hangingPunct="1">
              <a:buFont typeface="Wingdings" pitchFamily="2" charset="2"/>
              <a:buNone/>
            </a:pPr>
            <a:r>
              <a:rPr lang="en-US" altLang="zh-CN" sz="2800" smtClean="0"/>
              <a:t>    scanf("%d",&amp;m);</a:t>
            </a:r>
            <a:endParaRPr lang="zh-CN" altLang="zh-CN" sz="2800" smtClean="0"/>
          </a:p>
          <a:p>
            <a:pPr eaLnBrk="1" hangingPunct="1">
              <a:buFont typeface="Wingdings" pitchFamily="2" charset="2"/>
              <a:buNone/>
            </a:pPr>
            <a:r>
              <a:rPr lang="en-US" altLang="zh-CN" sz="2800" smtClean="0"/>
              <a:t>    printf("move %d diskes:\n",m);</a:t>
            </a:r>
            <a:endParaRPr lang="zh-CN" altLang="zh-CN" sz="2800" smtClean="0"/>
          </a:p>
          <a:p>
            <a:pPr eaLnBrk="1" hangingPunct="1">
              <a:buFont typeface="Wingdings" pitchFamily="2" charset="2"/>
              <a:buNone/>
            </a:pPr>
            <a:r>
              <a:rPr lang="en-US" altLang="zh-CN" sz="2800" smtClean="0"/>
              <a:t>    </a:t>
            </a:r>
            <a:r>
              <a:rPr lang="en-US" altLang="zh-CN" sz="2800" smtClean="0">
                <a:solidFill>
                  <a:srgbClr val="9D138D"/>
                </a:solidFill>
              </a:rPr>
              <a:t>hanoi</a:t>
            </a:r>
            <a:r>
              <a:rPr lang="en-US" altLang="zh-CN" sz="2800" smtClean="0"/>
              <a:t>(m,'A','B','C');</a:t>
            </a:r>
            <a:endParaRPr lang="zh-CN" altLang="zh-CN" sz="2800" smtClean="0"/>
          </a:p>
          <a:p>
            <a:pPr eaLnBrk="1" hangingPunct="1">
              <a:buFont typeface="Wingdings" pitchFamily="2" charset="2"/>
              <a:buNone/>
            </a:pPr>
            <a:r>
              <a:rPr lang="en-US" altLang="zh-CN" sz="2800" smtClean="0"/>
              <a:t>}</a:t>
            </a:r>
            <a:endParaRPr lang="zh-CN" altLang="zh-CN" sz="2800" smtClean="0"/>
          </a:p>
        </p:txBody>
      </p:sp>
      <p:pic>
        <p:nvPicPr>
          <p:cNvPr id="123907"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4930" name="内容占位符 2"/>
          <p:cNvSpPr>
            <a:spLocks noGrp="1"/>
          </p:cNvSpPr>
          <p:nvPr>
            <p:ph idx="1"/>
          </p:nvPr>
        </p:nvSpPr>
        <p:spPr>
          <a:xfrm>
            <a:off x="642938" y="642938"/>
            <a:ext cx="8001000" cy="5715000"/>
          </a:xfrm>
        </p:spPr>
        <p:txBody>
          <a:bodyPr/>
          <a:lstStyle/>
          <a:p>
            <a:pPr eaLnBrk="1" hangingPunct="1">
              <a:buFont typeface="Wingdings" pitchFamily="2" charset="2"/>
              <a:buNone/>
            </a:pPr>
            <a:r>
              <a:rPr lang="en-US" altLang="zh-CN" sz="2800" smtClean="0"/>
              <a:t>void </a:t>
            </a:r>
            <a:r>
              <a:rPr lang="en-US" altLang="zh-CN" sz="2800" smtClean="0">
                <a:solidFill>
                  <a:srgbClr val="9D138D"/>
                </a:solidFill>
              </a:rPr>
              <a:t>hanoi</a:t>
            </a:r>
            <a:r>
              <a:rPr lang="en-US" altLang="zh-CN" sz="2800" smtClean="0"/>
              <a:t>(int n,char one,char two,char three)  </a:t>
            </a:r>
            <a:endParaRPr lang="zh-CN" altLang="zh-CN" sz="2800" smtClean="0"/>
          </a:p>
          <a:p>
            <a:pPr eaLnBrk="1" hangingPunct="1">
              <a:buFont typeface="Wingdings" pitchFamily="2" charset="2"/>
              <a:buNone/>
            </a:pPr>
            <a:r>
              <a:rPr lang="en-US" altLang="zh-CN" sz="2800" smtClean="0"/>
              <a:t> {  </a:t>
            </a:r>
            <a:r>
              <a:rPr lang="en-US" altLang="zh-CN" sz="2800" smtClean="0">
                <a:solidFill>
                  <a:srgbClr val="00B050"/>
                </a:solidFill>
              </a:rPr>
              <a:t>void move(char x,char y); </a:t>
            </a:r>
            <a:endParaRPr lang="zh-CN" altLang="zh-CN" sz="2800" smtClean="0">
              <a:solidFill>
                <a:srgbClr val="00B050"/>
              </a:solidFill>
            </a:endParaRPr>
          </a:p>
          <a:p>
            <a:pPr eaLnBrk="1" hangingPunct="1">
              <a:buFont typeface="Wingdings" pitchFamily="2" charset="2"/>
              <a:buNone/>
            </a:pPr>
            <a:r>
              <a:rPr lang="en-US" altLang="zh-CN" sz="2800" smtClean="0"/>
              <a:t>     if(n==1)</a:t>
            </a:r>
            <a:endParaRPr lang="zh-CN" altLang="zh-CN" sz="2800" smtClean="0"/>
          </a:p>
          <a:p>
            <a:pPr eaLnBrk="1" hangingPunct="1">
              <a:buFont typeface="Wingdings" pitchFamily="2" charset="2"/>
              <a:buNone/>
            </a:pPr>
            <a:r>
              <a:rPr lang="en-US" altLang="zh-CN" sz="2800" smtClean="0"/>
              <a:t>        </a:t>
            </a:r>
            <a:r>
              <a:rPr lang="en-US" altLang="zh-CN" sz="2800" smtClean="0">
                <a:solidFill>
                  <a:srgbClr val="00B050"/>
                </a:solidFill>
              </a:rPr>
              <a:t>move</a:t>
            </a:r>
            <a:r>
              <a:rPr lang="en-US" altLang="zh-CN" sz="2800" smtClean="0"/>
              <a:t>(one,three);</a:t>
            </a:r>
            <a:endParaRPr lang="zh-CN" altLang="zh-CN" sz="2800" smtClean="0"/>
          </a:p>
          <a:p>
            <a:pPr eaLnBrk="1" hangingPunct="1">
              <a:buFont typeface="Wingdings" pitchFamily="2" charset="2"/>
              <a:buNone/>
            </a:pPr>
            <a:r>
              <a:rPr lang="en-US" altLang="zh-CN" sz="2800" smtClean="0"/>
              <a:t>     else</a:t>
            </a:r>
            <a:endParaRPr lang="zh-CN" altLang="zh-CN" sz="2800" smtClean="0"/>
          </a:p>
          <a:p>
            <a:pPr eaLnBrk="1" hangingPunct="1">
              <a:buFont typeface="Wingdings" pitchFamily="2" charset="2"/>
              <a:buNone/>
            </a:pPr>
            <a:r>
              <a:rPr lang="en-US" altLang="zh-CN" sz="2800" smtClean="0"/>
              <a:t>     {  </a:t>
            </a:r>
            <a:r>
              <a:rPr lang="en-US" altLang="zh-CN" sz="2800" smtClean="0">
                <a:solidFill>
                  <a:srgbClr val="9D138D"/>
                </a:solidFill>
              </a:rPr>
              <a:t>hanoi</a:t>
            </a:r>
            <a:r>
              <a:rPr lang="en-US" altLang="zh-CN" sz="2800" smtClean="0"/>
              <a:t>(n-1,one,three,two);</a:t>
            </a:r>
            <a:endParaRPr lang="zh-CN" altLang="zh-CN" sz="2800" smtClean="0"/>
          </a:p>
          <a:p>
            <a:pPr eaLnBrk="1" hangingPunct="1">
              <a:buFont typeface="Wingdings" pitchFamily="2" charset="2"/>
              <a:buNone/>
            </a:pPr>
            <a:r>
              <a:rPr lang="en-US" altLang="zh-CN" sz="2800" smtClean="0"/>
              <a:t>         </a:t>
            </a:r>
            <a:r>
              <a:rPr lang="en-US" altLang="zh-CN" sz="2800" smtClean="0">
                <a:solidFill>
                  <a:srgbClr val="00B050"/>
                </a:solidFill>
              </a:rPr>
              <a:t>move</a:t>
            </a:r>
            <a:r>
              <a:rPr lang="en-US" altLang="zh-CN" sz="2800" smtClean="0"/>
              <a:t>(one,three);</a:t>
            </a:r>
            <a:endParaRPr lang="zh-CN" altLang="zh-CN" sz="2800" smtClean="0"/>
          </a:p>
          <a:p>
            <a:pPr eaLnBrk="1" hangingPunct="1">
              <a:buFont typeface="Wingdings" pitchFamily="2" charset="2"/>
              <a:buNone/>
            </a:pPr>
            <a:r>
              <a:rPr lang="en-US" altLang="zh-CN" sz="2800" smtClean="0"/>
              <a:t>         </a:t>
            </a:r>
            <a:r>
              <a:rPr lang="en-US" altLang="zh-CN" sz="2800" smtClean="0">
                <a:solidFill>
                  <a:srgbClr val="9D138D"/>
                </a:solidFill>
              </a:rPr>
              <a:t>hanoi</a:t>
            </a:r>
            <a:r>
              <a:rPr lang="en-US" altLang="zh-CN" sz="2800" smtClean="0"/>
              <a:t>(n-1,two,one,three);</a:t>
            </a:r>
            <a:endParaRPr lang="zh-CN" altLang="zh-CN" sz="2800" smtClean="0"/>
          </a:p>
          <a:p>
            <a:pPr eaLnBrk="1" hangingPunct="1">
              <a:buFont typeface="Wingdings" pitchFamily="2" charset="2"/>
              <a:buNone/>
            </a:pPr>
            <a:r>
              <a:rPr lang="en-US" altLang="zh-CN" sz="2800" smtClean="0"/>
              <a:t>      }</a:t>
            </a:r>
            <a:endParaRPr lang="zh-CN" altLang="zh-CN" sz="2800" smtClean="0"/>
          </a:p>
          <a:p>
            <a:pPr eaLnBrk="1" hangingPunct="1">
              <a:buFont typeface="Wingdings" pitchFamily="2" charset="2"/>
              <a:buNone/>
            </a:pPr>
            <a:r>
              <a:rPr lang="en-US" altLang="zh-CN" sz="2800" smtClean="0"/>
              <a:t> }</a:t>
            </a:r>
            <a:endParaRPr lang="zh-CN" altLang="zh-CN" sz="2800" smtClean="0"/>
          </a:p>
        </p:txBody>
      </p:sp>
      <p:pic>
        <p:nvPicPr>
          <p:cNvPr id="124931"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5954" name="内容占位符 2"/>
          <p:cNvSpPr>
            <a:spLocks noGrp="1"/>
          </p:cNvSpPr>
          <p:nvPr>
            <p:ph idx="1"/>
          </p:nvPr>
        </p:nvSpPr>
        <p:spPr>
          <a:xfrm>
            <a:off x="571500" y="642938"/>
            <a:ext cx="7358063" cy="2286000"/>
          </a:xfrm>
        </p:spPr>
        <p:txBody>
          <a:bodyPr/>
          <a:lstStyle/>
          <a:p>
            <a:pPr eaLnBrk="1" hangingPunct="1">
              <a:buFont typeface="Wingdings" pitchFamily="2" charset="2"/>
              <a:buNone/>
            </a:pPr>
            <a:r>
              <a:rPr lang="en-US" altLang="zh-CN" sz="2800" smtClean="0"/>
              <a:t>void </a:t>
            </a:r>
            <a:r>
              <a:rPr lang="en-US" altLang="zh-CN" sz="2800" smtClean="0">
                <a:solidFill>
                  <a:srgbClr val="00B050"/>
                </a:solidFill>
              </a:rPr>
              <a:t>move</a:t>
            </a:r>
            <a:r>
              <a:rPr lang="en-US" altLang="zh-CN" sz="2800" smtClean="0"/>
              <a:t>(char x,char y)  </a:t>
            </a:r>
            <a:endParaRPr lang="zh-CN" altLang="zh-CN" sz="2800" smtClean="0"/>
          </a:p>
          <a:p>
            <a:pPr eaLnBrk="1" hangingPunct="1">
              <a:buFont typeface="Wingdings" pitchFamily="2" charset="2"/>
              <a:buNone/>
            </a:pPr>
            <a:r>
              <a:rPr lang="en-US" altLang="zh-CN" sz="2800" smtClean="0"/>
              <a:t> {</a:t>
            </a:r>
            <a:endParaRPr lang="zh-CN" altLang="zh-CN" sz="2800" smtClean="0"/>
          </a:p>
          <a:p>
            <a:pPr eaLnBrk="1" hangingPunct="1">
              <a:buFont typeface="Wingdings" pitchFamily="2" charset="2"/>
              <a:buNone/>
            </a:pPr>
            <a:r>
              <a:rPr lang="en-US" altLang="zh-CN" sz="2800" smtClean="0"/>
              <a:t>      printf("%c--&gt;%c\n",x,y);</a:t>
            </a:r>
            <a:endParaRPr lang="zh-CN" altLang="zh-CN" sz="2800" smtClean="0"/>
          </a:p>
          <a:p>
            <a:pPr eaLnBrk="1" hangingPunct="1">
              <a:buFont typeface="Wingdings" pitchFamily="2" charset="2"/>
              <a:buNone/>
            </a:pPr>
            <a:r>
              <a:rPr lang="en-US" altLang="zh-CN" sz="2800" smtClean="0"/>
              <a:t> }</a:t>
            </a:r>
            <a:endParaRPr lang="zh-CN" altLang="zh-CN" sz="2800" smtClean="0"/>
          </a:p>
        </p:txBody>
      </p:sp>
      <p:grpSp>
        <p:nvGrpSpPr>
          <p:cNvPr id="2" name="组合 6"/>
          <p:cNvGrpSpPr>
            <a:grpSpLocks/>
          </p:cNvGrpSpPr>
          <p:nvPr/>
        </p:nvGrpSpPr>
        <p:grpSpPr bwMode="auto">
          <a:xfrm>
            <a:off x="2428875" y="2500313"/>
            <a:ext cx="5072063" cy="4357687"/>
            <a:chOff x="1643042" y="2214554"/>
            <a:chExt cx="5786478" cy="4934946"/>
          </a:xfrm>
        </p:grpSpPr>
        <p:pic>
          <p:nvPicPr>
            <p:cNvPr id="12595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3042" y="2214554"/>
              <a:ext cx="5766971" cy="52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95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3042" y="2714620"/>
              <a:ext cx="5786478" cy="594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95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3042" y="3286124"/>
              <a:ext cx="5786478" cy="3863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25956" name="图片 6"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0" y="928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7.7</a:t>
            </a:r>
            <a:r>
              <a:rPr lang="zh-CN" altLang="zh-CN" dirty="0" smtClean="0">
                <a:solidFill>
                  <a:srgbClr val="800000"/>
                </a:solidFill>
                <a:effectLst>
                  <a:outerShdw blurRad="38100" dist="38100" dir="2700000" algn="tl">
                    <a:srgbClr val="000000"/>
                  </a:outerShdw>
                </a:effectLst>
                <a:ea typeface="黑体" pitchFamily="2" charset="-122"/>
              </a:rPr>
              <a:t>数组作为函数参数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26979" name="Rectangle 3"/>
          <p:cNvSpPr>
            <a:spLocks noGrp="1" noChangeArrowheads="1"/>
          </p:cNvSpPr>
          <p:nvPr>
            <p:ph idx="1"/>
          </p:nvPr>
        </p:nvSpPr>
        <p:spPr>
          <a:xfrm>
            <a:off x="1214438" y="2143125"/>
            <a:ext cx="6715125" cy="2786063"/>
          </a:xfrm>
        </p:spPr>
        <p:txBody>
          <a:bodyPr/>
          <a:lstStyle/>
          <a:p>
            <a:pPr eaLnBrk="1" hangingPunct="1">
              <a:buFont typeface="Wingdings" pitchFamily="2" charset="2"/>
              <a:buNone/>
            </a:pPr>
            <a:r>
              <a:rPr lang="en-US" altLang="zh-CN" sz="3600" dirty="0" smtClean="0">
                <a:hlinkClick r:id="rId2" action="ppaction://hlinksldjump"/>
              </a:rPr>
              <a:t>7.7.1 </a:t>
            </a:r>
            <a:r>
              <a:rPr lang="zh-CN" altLang="zh-CN" sz="3600" dirty="0" smtClean="0">
                <a:hlinkClick r:id="rId2" action="ppaction://hlinksldjump"/>
              </a:rPr>
              <a:t>数组元素作函数实参</a:t>
            </a:r>
            <a:endParaRPr lang="en-US" altLang="zh-CN" sz="3600" dirty="0" smtClean="0"/>
          </a:p>
          <a:p>
            <a:pPr eaLnBrk="1" hangingPunct="1">
              <a:buFont typeface="Wingdings" pitchFamily="2" charset="2"/>
              <a:buNone/>
            </a:pPr>
            <a:r>
              <a:rPr lang="en-US" altLang="zh-CN" sz="3600" dirty="0" smtClean="0">
                <a:hlinkClick r:id="rId3" action="ppaction://hlinksldjump"/>
              </a:rPr>
              <a:t>7.7.2 </a:t>
            </a:r>
            <a:r>
              <a:rPr lang="zh-CN" altLang="zh-CN" sz="3600" dirty="0" smtClean="0">
                <a:hlinkClick r:id="rId3" action="ppaction://hlinksldjump"/>
              </a:rPr>
              <a:t>数组名作函数参数</a:t>
            </a:r>
            <a:endParaRPr lang="en-US" altLang="zh-CN" sz="3600" dirty="0" smtClean="0"/>
          </a:p>
          <a:p>
            <a:pPr eaLnBrk="1" hangingPunct="1">
              <a:buFont typeface="Wingdings" pitchFamily="2" charset="2"/>
              <a:buNone/>
            </a:pPr>
            <a:r>
              <a:rPr lang="en-US" altLang="zh-CN" sz="3600" dirty="0" smtClean="0">
                <a:hlinkClick r:id="rId4" action="ppaction://hlinksldjump"/>
              </a:rPr>
              <a:t>7.7.3 </a:t>
            </a:r>
            <a:r>
              <a:rPr lang="zh-CN" altLang="zh-CN" sz="3600" dirty="0" smtClean="0">
                <a:hlinkClick r:id="rId4" action="ppaction://hlinksldjump"/>
              </a:rPr>
              <a:t>多维数组名作函数参数</a:t>
            </a:r>
            <a:endParaRPr lang="zh-CN" altLang="zh-CN" sz="3600" dirty="0" smtClean="0"/>
          </a:p>
        </p:txBody>
      </p:sp>
      <p:pic>
        <p:nvPicPr>
          <p:cNvPr id="126980" name="图片 3"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01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7.7.1 </a:t>
            </a:r>
            <a:r>
              <a:rPr lang="zh-CN" altLang="zh-CN" dirty="0" smtClean="0">
                <a:solidFill>
                  <a:srgbClr val="800000"/>
                </a:solidFill>
                <a:effectLst>
                  <a:outerShdw blurRad="38100" dist="38100" dir="2700000" algn="tl">
                    <a:srgbClr val="000000"/>
                  </a:outerShdw>
                </a:effectLst>
                <a:ea typeface="黑体" pitchFamily="2" charset="-122"/>
              </a:rPr>
              <a:t>数组元素作函数实参</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28003" name="Rectangle 3"/>
          <p:cNvSpPr>
            <a:spLocks noGrp="1" noChangeArrowheads="1"/>
          </p:cNvSpPr>
          <p:nvPr>
            <p:ph idx="1"/>
          </p:nvPr>
        </p:nvSpPr>
        <p:spPr>
          <a:xfrm>
            <a:off x="928688" y="2143125"/>
            <a:ext cx="7358062" cy="1643063"/>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7.9 </a:t>
            </a:r>
            <a:r>
              <a:rPr lang="zh-CN" altLang="en-US" dirty="0" smtClean="0"/>
              <a:t>编程判断一个整数数组中各元素的正负或零</a:t>
            </a:r>
            <a:r>
              <a:rPr lang="zh-CN" altLang="zh-CN" dirty="0" smtClean="0"/>
              <a:t>。</a:t>
            </a:r>
            <a:r>
              <a:rPr lang="zh-CN" altLang="en-US" dirty="0" smtClean="0"/>
              <a:t>并统计正数的个数。</a:t>
            </a:r>
            <a:endParaRPr lang="zh-CN" altLang="zh-CN" dirty="0" smtClean="0"/>
          </a:p>
        </p:txBody>
      </p:sp>
      <p:pic>
        <p:nvPicPr>
          <p:cNvPr id="12800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01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7.7.1</a:t>
            </a:r>
            <a:r>
              <a:rPr lang="zh-CN" altLang="zh-CN" dirty="0" smtClean="0">
                <a:solidFill>
                  <a:srgbClr val="800000"/>
                </a:solidFill>
                <a:effectLst>
                  <a:outerShdw blurRad="38100" dist="38100" dir="2700000" algn="tl">
                    <a:srgbClr val="000000"/>
                  </a:outerShdw>
                </a:effectLst>
                <a:ea typeface="黑体" pitchFamily="2" charset="-122"/>
              </a:rPr>
              <a:t>数组元素作函数实参</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28003" name="Rectangle 3"/>
          <p:cNvSpPr>
            <a:spLocks noGrp="1" noChangeArrowheads="1"/>
          </p:cNvSpPr>
          <p:nvPr>
            <p:ph idx="1"/>
          </p:nvPr>
        </p:nvSpPr>
        <p:spPr>
          <a:xfrm>
            <a:off x="642938" y="1714500"/>
            <a:ext cx="7572375" cy="4643438"/>
          </a:xfrm>
        </p:spPr>
        <p:txBody>
          <a:bodyPr/>
          <a:lstStyle/>
          <a:p>
            <a:pPr eaLnBrk="1" hangingPunct="1"/>
            <a:r>
              <a:rPr lang="zh-CN" altLang="zh-CN" dirty="0" smtClean="0"/>
              <a:t>思路：</a:t>
            </a:r>
            <a:endParaRPr lang="en-US" altLang="zh-CN" dirty="0" smtClean="0"/>
          </a:p>
          <a:p>
            <a:pPr lvl="1" eaLnBrk="1" hangingPunct="1"/>
            <a:r>
              <a:rPr lang="zh-CN" altLang="zh-CN" dirty="0" smtClean="0"/>
              <a:t>定义数组</a:t>
            </a:r>
            <a:r>
              <a:rPr lang="en-US" altLang="zh-CN" dirty="0" smtClean="0"/>
              <a:t>a</a:t>
            </a:r>
            <a:r>
              <a:rPr lang="zh-CN" altLang="zh-CN" dirty="0" smtClean="0"/>
              <a:t>，用来存放</a:t>
            </a:r>
            <a:r>
              <a:rPr lang="en-US" altLang="zh-CN" dirty="0" smtClean="0"/>
              <a:t>10</a:t>
            </a:r>
            <a:r>
              <a:rPr lang="zh-CN" altLang="zh-CN" dirty="0" smtClean="0"/>
              <a:t>个数</a:t>
            </a:r>
            <a:endParaRPr lang="en-US" altLang="zh-CN" dirty="0" smtClean="0"/>
          </a:p>
          <a:p>
            <a:pPr lvl="1" eaLnBrk="1" hangingPunct="1"/>
            <a:r>
              <a:rPr lang="zh-CN" altLang="zh-CN" dirty="0" smtClean="0"/>
              <a:t>设计函数</a:t>
            </a:r>
            <a:r>
              <a:rPr lang="en-US" altLang="zh-CN" dirty="0" err="1" smtClean="0"/>
              <a:t>nzp</a:t>
            </a:r>
            <a:r>
              <a:rPr lang="zh-CN" altLang="zh-CN" dirty="0" smtClean="0"/>
              <a:t>，用来</a:t>
            </a:r>
            <a:r>
              <a:rPr lang="zh-CN" altLang="en-US" dirty="0" smtClean="0"/>
              <a:t>判断一个数的符号</a:t>
            </a:r>
            <a:endParaRPr lang="en-US" altLang="zh-CN" dirty="0" smtClean="0"/>
          </a:p>
          <a:p>
            <a:pPr lvl="1" eaLnBrk="1" hangingPunct="1"/>
            <a:r>
              <a:rPr lang="zh-CN" altLang="zh-CN" dirty="0" smtClean="0"/>
              <a:t>在主函数中</a:t>
            </a:r>
            <a:r>
              <a:rPr lang="zh-CN" altLang="en-US" dirty="0" smtClean="0"/>
              <a:t>循环判断数组中每个元素的符号，如果是正数，累加个数。</a:t>
            </a:r>
            <a:endParaRPr lang="zh-CN" altLang="zh-CN" dirty="0" smtClean="0"/>
          </a:p>
        </p:txBody>
      </p:sp>
      <p:pic>
        <p:nvPicPr>
          <p:cNvPr id="12902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28003">
                                            <p:txEl>
                                              <p:pRg st="1" end="1"/>
                                            </p:txEl>
                                          </p:spTgt>
                                        </p:tgtEl>
                                        <p:attrNameLst>
                                          <p:attrName>style.visibility</p:attrName>
                                        </p:attrNameLst>
                                      </p:cBhvr>
                                      <p:to>
                                        <p:strVal val="visible"/>
                                      </p:to>
                                    </p:set>
                                    <p:animEffect transition="in" filter="blinds(horizontal)">
                                      <p:cBhvr>
                                        <p:cTn id="7" dur="500"/>
                                        <p:tgtEl>
                                          <p:spTgt spid="12800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28003">
                                            <p:txEl>
                                              <p:pRg st="2" end="2"/>
                                            </p:txEl>
                                          </p:spTgt>
                                        </p:tgtEl>
                                        <p:attrNameLst>
                                          <p:attrName>style.visibility</p:attrName>
                                        </p:attrNameLst>
                                      </p:cBhvr>
                                      <p:to>
                                        <p:strVal val="visible"/>
                                      </p:to>
                                    </p:set>
                                    <p:animEffect transition="in" filter="blinds(horizontal)">
                                      <p:cBhvr>
                                        <p:cTn id="12" dur="500"/>
                                        <p:tgtEl>
                                          <p:spTgt spid="12800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8003">
                                            <p:txEl>
                                              <p:pRg st="3" end="3"/>
                                            </p:txEl>
                                          </p:spTgt>
                                        </p:tgtEl>
                                        <p:attrNameLst>
                                          <p:attrName>style.visibility</p:attrName>
                                        </p:attrNameLst>
                                      </p:cBhvr>
                                      <p:to>
                                        <p:strVal val="visible"/>
                                      </p:to>
                                    </p:set>
                                    <p:animEffect transition="in" filter="blinds(horizontal)">
                                      <p:cBhvr>
                                        <p:cTn id="17" dur="500"/>
                                        <p:tgtEl>
                                          <p:spTgt spid="1280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内容占位符 2"/>
          <p:cNvSpPr>
            <a:spLocks noGrp="1"/>
          </p:cNvSpPr>
          <p:nvPr>
            <p:ph idx="1"/>
          </p:nvPr>
        </p:nvSpPr>
        <p:spPr>
          <a:xfrm>
            <a:off x="853058" y="728638"/>
            <a:ext cx="8153400" cy="4500562"/>
          </a:xfrm>
        </p:spPr>
        <p:txBody>
          <a:bodyPr/>
          <a:lstStyle/>
          <a:p>
            <a:pPr eaLnBrk="1" hangingPunct="1">
              <a:buNone/>
            </a:pPr>
            <a:r>
              <a:rPr lang="en-US" altLang="zh-CN" sz="2800" dirty="0"/>
              <a:t>#include&lt;</a:t>
            </a:r>
            <a:r>
              <a:rPr lang="en-US" altLang="zh-CN" sz="2800" dirty="0" err="1"/>
              <a:t>stdio.h</a:t>
            </a:r>
            <a:r>
              <a:rPr lang="en-US" altLang="zh-CN" sz="2800" dirty="0"/>
              <a:t>&gt;</a:t>
            </a:r>
          </a:p>
          <a:p>
            <a:pPr eaLnBrk="1" hangingPunct="1">
              <a:buNone/>
            </a:pPr>
            <a:r>
              <a:rPr lang="en-US" altLang="zh-CN" sz="2800" dirty="0" err="1"/>
              <a:t>int</a:t>
            </a:r>
            <a:r>
              <a:rPr lang="en-US" altLang="zh-CN" sz="2800" dirty="0"/>
              <a:t> </a:t>
            </a:r>
            <a:r>
              <a:rPr lang="en-US" altLang="zh-CN" sz="2800" dirty="0" err="1"/>
              <a:t>nzp</a:t>
            </a:r>
            <a:r>
              <a:rPr lang="en-US" altLang="zh-CN" sz="2800" dirty="0"/>
              <a:t>(</a:t>
            </a:r>
            <a:r>
              <a:rPr lang="en-US" altLang="zh-CN" sz="2800" dirty="0" err="1"/>
              <a:t>int</a:t>
            </a:r>
            <a:r>
              <a:rPr lang="en-US" altLang="zh-CN" sz="2800" dirty="0"/>
              <a:t> x)</a:t>
            </a:r>
          </a:p>
          <a:p>
            <a:pPr eaLnBrk="1" hangingPunct="1">
              <a:buNone/>
            </a:pPr>
            <a:r>
              <a:rPr lang="en-US" altLang="zh-CN" sz="2800" dirty="0"/>
              <a:t>{</a:t>
            </a:r>
          </a:p>
          <a:p>
            <a:pPr eaLnBrk="1" hangingPunct="1">
              <a:buNone/>
            </a:pPr>
            <a:r>
              <a:rPr lang="en-US" altLang="zh-CN" sz="2800" dirty="0"/>
              <a:t>	</a:t>
            </a:r>
            <a:r>
              <a:rPr lang="en-US" altLang="zh-CN" sz="2800" dirty="0" err="1"/>
              <a:t>int</a:t>
            </a:r>
            <a:r>
              <a:rPr lang="en-US" altLang="zh-CN" sz="2800" dirty="0"/>
              <a:t> k;</a:t>
            </a:r>
          </a:p>
          <a:p>
            <a:pPr eaLnBrk="1" hangingPunct="1">
              <a:buNone/>
            </a:pPr>
            <a:r>
              <a:rPr lang="en-US" altLang="zh-CN" sz="2800" dirty="0"/>
              <a:t>	if(x&gt;0)k=1;</a:t>
            </a:r>
          </a:p>
          <a:p>
            <a:pPr eaLnBrk="1" hangingPunct="1">
              <a:buNone/>
            </a:pPr>
            <a:r>
              <a:rPr lang="en-US" altLang="zh-CN" sz="2800" dirty="0"/>
              <a:t>	else if(x==0) k=0;</a:t>
            </a:r>
          </a:p>
          <a:p>
            <a:pPr eaLnBrk="1" hangingPunct="1">
              <a:buNone/>
            </a:pPr>
            <a:r>
              <a:rPr lang="en-US" altLang="zh-CN" sz="2800" dirty="0"/>
              <a:t>	else k=-1;</a:t>
            </a:r>
          </a:p>
          <a:p>
            <a:pPr eaLnBrk="1" hangingPunct="1">
              <a:buNone/>
            </a:pPr>
            <a:r>
              <a:rPr lang="en-US" altLang="zh-CN" sz="2800" dirty="0"/>
              <a:t>	return k;</a:t>
            </a:r>
          </a:p>
          <a:p>
            <a:pPr eaLnBrk="1" hangingPunct="1">
              <a:buNone/>
            </a:pPr>
            <a:r>
              <a:rPr lang="en-US" altLang="zh-CN" sz="2800" dirty="0"/>
              <a:t>}</a:t>
            </a:r>
            <a:endParaRPr lang="zh-CN" altLang="en-US" sz="2800" dirty="0" smtClean="0"/>
          </a:p>
        </p:txBody>
      </p:sp>
      <p:pic>
        <p:nvPicPr>
          <p:cNvPr id="130052"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782620" y="5620742"/>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内容占位符 2"/>
          <p:cNvSpPr>
            <a:spLocks noGrp="1"/>
          </p:cNvSpPr>
          <p:nvPr>
            <p:ph idx="1"/>
          </p:nvPr>
        </p:nvSpPr>
        <p:spPr>
          <a:xfrm>
            <a:off x="966911" y="404664"/>
            <a:ext cx="8429625" cy="5184576"/>
          </a:xfrm>
        </p:spPr>
        <p:txBody>
          <a:bodyPr/>
          <a:lstStyle/>
          <a:p>
            <a:pPr eaLnBrk="1" hangingPunct="1">
              <a:buNone/>
            </a:pPr>
            <a:r>
              <a:rPr lang="en-US" altLang="zh-CN" sz="2000" dirty="0"/>
              <a:t>void main()</a:t>
            </a:r>
          </a:p>
          <a:p>
            <a:pPr eaLnBrk="1" hangingPunct="1">
              <a:buNone/>
            </a:pPr>
            <a:r>
              <a:rPr lang="en-US" altLang="zh-CN" sz="2000" dirty="0"/>
              <a:t>{</a:t>
            </a:r>
          </a:p>
          <a:p>
            <a:pPr eaLnBrk="1" hangingPunct="1">
              <a:buNone/>
            </a:pPr>
            <a:r>
              <a:rPr lang="en-US" altLang="zh-CN" sz="2000" dirty="0"/>
              <a:t>	</a:t>
            </a:r>
            <a:r>
              <a:rPr lang="en-US" altLang="zh-CN" sz="2000" dirty="0" err="1"/>
              <a:t>int</a:t>
            </a:r>
            <a:r>
              <a:rPr lang="en-US" altLang="zh-CN" sz="2000" dirty="0"/>
              <a:t> </a:t>
            </a:r>
            <a:r>
              <a:rPr lang="en-US" altLang="zh-CN" sz="2000" dirty="0" err="1"/>
              <a:t>nzp</a:t>
            </a:r>
            <a:r>
              <a:rPr lang="en-US" altLang="zh-CN" sz="2000" dirty="0"/>
              <a:t>(</a:t>
            </a:r>
            <a:r>
              <a:rPr lang="en-US" altLang="zh-CN" sz="2000" dirty="0" err="1"/>
              <a:t>int</a:t>
            </a:r>
            <a:r>
              <a:rPr lang="en-US" altLang="zh-CN" sz="2000" dirty="0"/>
              <a:t> x);</a:t>
            </a:r>
          </a:p>
          <a:p>
            <a:pPr eaLnBrk="1" hangingPunct="1">
              <a:buNone/>
            </a:pPr>
            <a:r>
              <a:rPr lang="en-US" altLang="zh-CN" sz="2000" dirty="0"/>
              <a:t>	</a:t>
            </a:r>
            <a:r>
              <a:rPr lang="en-US" altLang="zh-CN" sz="2000" dirty="0" err="1"/>
              <a:t>int</a:t>
            </a:r>
            <a:r>
              <a:rPr lang="en-US" altLang="zh-CN" sz="2000" dirty="0"/>
              <a:t> a[10],</a:t>
            </a:r>
            <a:r>
              <a:rPr lang="en-US" altLang="zh-CN" sz="2000" dirty="0" err="1"/>
              <a:t>i,count</a:t>
            </a:r>
            <a:r>
              <a:rPr lang="en-US" altLang="zh-CN" sz="2000" dirty="0"/>
              <a:t>=0;</a:t>
            </a:r>
          </a:p>
          <a:p>
            <a:pPr eaLnBrk="1" hangingPunct="1">
              <a:buNone/>
            </a:pPr>
            <a:r>
              <a:rPr lang="en-US" altLang="zh-CN" sz="2000" dirty="0"/>
              <a:t>	for(i=0;i&lt;10;i++)</a:t>
            </a:r>
          </a:p>
          <a:p>
            <a:pPr eaLnBrk="1" hangingPunct="1">
              <a:buNone/>
            </a:pPr>
            <a:r>
              <a:rPr lang="en-US" altLang="zh-CN" sz="2000" dirty="0"/>
              <a:t>	{</a:t>
            </a:r>
          </a:p>
          <a:p>
            <a:pPr eaLnBrk="1" hangingPunct="1">
              <a:buNone/>
            </a:pPr>
            <a:r>
              <a:rPr lang="en-US" altLang="zh-CN" sz="2000" dirty="0"/>
              <a:t>		</a:t>
            </a:r>
            <a:r>
              <a:rPr lang="en-US" altLang="zh-CN" sz="2000" dirty="0" err="1"/>
              <a:t>scanf</a:t>
            </a:r>
            <a:r>
              <a:rPr lang="en-US" altLang="zh-CN" sz="2000" dirty="0"/>
              <a:t>("%</a:t>
            </a:r>
            <a:r>
              <a:rPr lang="en-US" altLang="zh-CN" sz="2000" dirty="0" err="1"/>
              <a:t>d",&amp;a</a:t>
            </a:r>
            <a:r>
              <a:rPr lang="en-US" altLang="zh-CN" sz="2000" dirty="0"/>
              <a:t>[i]);</a:t>
            </a:r>
          </a:p>
          <a:p>
            <a:pPr eaLnBrk="1" hangingPunct="1">
              <a:buNone/>
            </a:pPr>
            <a:r>
              <a:rPr lang="en-US" altLang="zh-CN" sz="2000" dirty="0"/>
              <a:t>		switch(</a:t>
            </a:r>
            <a:r>
              <a:rPr lang="en-US" altLang="zh-CN" sz="2000" dirty="0" err="1"/>
              <a:t>nzp</a:t>
            </a:r>
            <a:r>
              <a:rPr lang="en-US" altLang="zh-CN" sz="2000" dirty="0"/>
              <a:t>(a[i]))</a:t>
            </a:r>
          </a:p>
          <a:p>
            <a:pPr eaLnBrk="1" hangingPunct="1">
              <a:buNone/>
            </a:pPr>
            <a:r>
              <a:rPr lang="en-US" altLang="zh-CN" sz="2000" dirty="0"/>
              <a:t>		{</a:t>
            </a:r>
          </a:p>
          <a:p>
            <a:pPr eaLnBrk="1" hangingPunct="1">
              <a:buNone/>
            </a:pPr>
            <a:r>
              <a:rPr lang="en-US" altLang="zh-CN" sz="2000" dirty="0"/>
              <a:t>		case 0: </a:t>
            </a:r>
            <a:r>
              <a:rPr lang="en-US" altLang="zh-CN" sz="2000" dirty="0" err="1"/>
              <a:t>printf</a:t>
            </a:r>
            <a:r>
              <a:rPr lang="en-US" altLang="zh-CN" sz="2000" dirty="0"/>
              <a:t>("zero!\n");break;</a:t>
            </a:r>
          </a:p>
          <a:p>
            <a:pPr eaLnBrk="1" hangingPunct="1">
              <a:buNone/>
            </a:pPr>
            <a:r>
              <a:rPr lang="en-US" altLang="zh-CN" sz="2000" dirty="0"/>
              <a:t>		case 1: </a:t>
            </a:r>
            <a:r>
              <a:rPr lang="en-US" altLang="zh-CN" sz="2000" dirty="0" err="1"/>
              <a:t>printf</a:t>
            </a:r>
            <a:r>
              <a:rPr lang="en-US" altLang="zh-CN" sz="2000" dirty="0"/>
              <a:t>("positive number!\n");count++;break;</a:t>
            </a:r>
          </a:p>
          <a:p>
            <a:pPr eaLnBrk="1" hangingPunct="1">
              <a:buNone/>
            </a:pPr>
            <a:r>
              <a:rPr lang="en-US" altLang="zh-CN" sz="2000" dirty="0"/>
              <a:t>		case -1: </a:t>
            </a:r>
            <a:r>
              <a:rPr lang="en-US" altLang="zh-CN" sz="2000" dirty="0" err="1"/>
              <a:t>printf</a:t>
            </a:r>
            <a:r>
              <a:rPr lang="en-US" altLang="zh-CN" sz="2000" dirty="0"/>
              <a:t>("negative number!\n");break;</a:t>
            </a:r>
          </a:p>
          <a:p>
            <a:pPr eaLnBrk="1" hangingPunct="1">
              <a:buNone/>
            </a:pPr>
            <a:r>
              <a:rPr lang="en-US" altLang="zh-CN" sz="2000" dirty="0"/>
              <a:t>		}</a:t>
            </a:r>
          </a:p>
          <a:p>
            <a:pPr eaLnBrk="1" hangingPunct="1">
              <a:buNone/>
            </a:pPr>
            <a:r>
              <a:rPr lang="en-US" altLang="zh-CN" sz="2000" dirty="0"/>
              <a:t>	}</a:t>
            </a:r>
          </a:p>
          <a:p>
            <a:pPr eaLnBrk="1" hangingPunct="1">
              <a:buNone/>
            </a:pPr>
            <a:r>
              <a:rPr lang="en-US" altLang="zh-CN" sz="2000" dirty="0"/>
              <a:t>	</a:t>
            </a:r>
            <a:r>
              <a:rPr lang="en-US" altLang="zh-CN" sz="2000" dirty="0" err="1"/>
              <a:t>printf</a:t>
            </a:r>
            <a:r>
              <a:rPr lang="en-US" altLang="zh-CN" sz="2000" dirty="0"/>
              <a:t>("there are %d positive numbers!\</a:t>
            </a:r>
            <a:r>
              <a:rPr lang="en-US" altLang="zh-CN" sz="2000" dirty="0" err="1"/>
              <a:t>n",count</a:t>
            </a:r>
            <a:r>
              <a:rPr lang="en-US" altLang="zh-CN" sz="2000" dirty="0" smtClean="0"/>
              <a:t>);</a:t>
            </a:r>
          </a:p>
          <a:p>
            <a:pPr eaLnBrk="1" hangingPunct="1">
              <a:buNone/>
            </a:pPr>
            <a:r>
              <a:rPr lang="en-US" altLang="zh-CN" sz="2000" dirty="0" smtClean="0"/>
              <a:t>}</a:t>
            </a:r>
            <a:endParaRPr lang="zh-CN" altLang="en-US" sz="2000" dirty="0" smtClean="0"/>
          </a:p>
        </p:txBody>
      </p:sp>
      <p:pic>
        <p:nvPicPr>
          <p:cNvPr id="131077" name="图片 7"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80449" y="5833343"/>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548680"/>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7.7.2 </a:t>
            </a:r>
            <a:r>
              <a:rPr lang="zh-CN" altLang="zh-CN" dirty="0" smtClean="0">
                <a:solidFill>
                  <a:srgbClr val="800000"/>
                </a:solidFill>
                <a:effectLst>
                  <a:outerShdw blurRad="38100" dist="38100" dir="2700000" algn="tl">
                    <a:srgbClr val="000000"/>
                  </a:outerShdw>
                </a:effectLst>
                <a:ea typeface="黑体" pitchFamily="2" charset="-122"/>
              </a:rPr>
              <a:t>数组名作函数参数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31075" name="Rectangle 3"/>
          <p:cNvSpPr>
            <a:spLocks noGrp="1" noChangeArrowheads="1"/>
          </p:cNvSpPr>
          <p:nvPr>
            <p:ph idx="1"/>
          </p:nvPr>
        </p:nvSpPr>
        <p:spPr>
          <a:xfrm>
            <a:off x="928688" y="1532930"/>
            <a:ext cx="7358062" cy="4786312"/>
          </a:xfrm>
        </p:spPr>
        <p:txBody>
          <a:bodyPr/>
          <a:lstStyle/>
          <a:p>
            <a:pPr eaLnBrk="1" hangingPunct="1"/>
            <a:r>
              <a:rPr lang="zh-CN" altLang="zh-CN" dirty="0" smtClean="0"/>
              <a:t>除了可以用数组元素作为函数参数外，还可以用数组名作函数参数</a:t>
            </a:r>
            <a:r>
              <a:rPr lang="en-US" altLang="zh-CN" dirty="0" smtClean="0"/>
              <a:t>(</a:t>
            </a:r>
            <a:r>
              <a:rPr lang="zh-CN" altLang="zh-CN" dirty="0" smtClean="0"/>
              <a:t>包括实参和形参</a:t>
            </a:r>
            <a:r>
              <a:rPr lang="en-US" altLang="zh-CN" dirty="0" smtClean="0"/>
              <a:t>)</a:t>
            </a:r>
          </a:p>
          <a:p>
            <a:pPr eaLnBrk="1" hangingPunct="1"/>
            <a:r>
              <a:rPr lang="zh-CN" altLang="zh-CN" dirty="0" smtClean="0"/>
              <a:t>用数组名作函数实参时，向形参传递的是数组首元素的</a:t>
            </a:r>
            <a:r>
              <a:rPr lang="zh-CN" altLang="zh-CN" b="1" u="dottedHeavy" dirty="0" smtClean="0">
                <a:solidFill>
                  <a:srgbClr val="FF0000"/>
                </a:solidFill>
                <a:uFill>
                  <a:solidFill>
                    <a:srgbClr val="0000CC"/>
                  </a:solidFill>
                </a:uFill>
              </a:rPr>
              <a:t>地址</a:t>
            </a:r>
          </a:p>
        </p:txBody>
      </p:sp>
      <p:pic>
        <p:nvPicPr>
          <p:cNvPr id="132100"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890617"/>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1075">
                                            <p:txEl>
                                              <p:pRg st="1" end="1"/>
                                            </p:txEl>
                                          </p:spTgt>
                                        </p:tgtEl>
                                        <p:attrNameLst>
                                          <p:attrName>style.visibility</p:attrName>
                                        </p:attrNameLst>
                                      </p:cBhvr>
                                      <p:to>
                                        <p:strVal val="visible"/>
                                      </p:to>
                                    </p:set>
                                    <p:animEffect transition="in" filter="blinds(horizontal)">
                                      <p:cBhvr>
                                        <p:cTn id="7" dur="500"/>
                                        <p:tgtEl>
                                          <p:spTgt spid="1310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548680"/>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7.7.2 </a:t>
            </a:r>
            <a:r>
              <a:rPr lang="zh-CN" altLang="zh-CN" dirty="0" smtClean="0">
                <a:solidFill>
                  <a:srgbClr val="800000"/>
                </a:solidFill>
                <a:effectLst>
                  <a:outerShdw blurRad="38100" dist="38100" dir="2700000" algn="tl">
                    <a:srgbClr val="000000"/>
                  </a:outerShdw>
                </a:effectLst>
                <a:ea typeface="黑体" pitchFamily="2" charset="-122"/>
              </a:rPr>
              <a:t>数组名作函数参数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55299" name="Rectangle 3"/>
          <p:cNvSpPr>
            <a:spLocks noGrp="1" noChangeArrowheads="1"/>
          </p:cNvSpPr>
          <p:nvPr>
            <p:ph idx="1"/>
          </p:nvPr>
        </p:nvSpPr>
        <p:spPr>
          <a:xfrm>
            <a:off x="928688" y="1604367"/>
            <a:ext cx="7358062" cy="4357688"/>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7.10 </a:t>
            </a:r>
            <a:r>
              <a:rPr lang="zh-CN" altLang="zh-CN" dirty="0" smtClean="0"/>
              <a:t>有一个一维数组</a:t>
            </a:r>
            <a:r>
              <a:rPr lang="en-US" altLang="zh-CN" dirty="0" smtClean="0"/>
              <a:t>score</a:t>
            </a:r>
            <a:r>
              <a:rPr lang="zh-CN" altLang="zh-CN" dirty="0" smtClean="0"/>
              <a:t>，内放</a:t>
            </a:r>
            <a:r>
              <a:rPr lang="en-US" altLang="zh-CN" dirty="0" smtClean="0"/>
              <a:t>10</a:t>
            </a:r>
            <a:r>
              <a:rPr lang="zh-CN" altLang="zh-CN" dirty="0" smtClean="0"/>
              <a:t>个学生成绩，求平均成绩。</a:t>
            </a:r>
            <a:endParaRPr lang="en-US" altLang="zh-CN" dirty="0" smtClean="0"/>
          </a:p>
          <a:p>
            <a:pPr eaLnBrk="1" hangingPunct="1"/>
            <a:r>
              <a:rPr lang="zh-CN" altLang="zh-CN" dirty="0" smtClean="0"/>
              <a:t>思路：</a:t>
            </a:r>
          </a:p>
          <a:p>
            <a:pPr lvl="1" eaLnBrk="1" hangingPunct="1"/>
            <a:r>
              <a:rPr lang="zh-CN" altLang="zh-CN" dirty="0" smtClean="0"/>
              <a:t>用函数</a:t>
            </a:r>
            <a:r>
              <a:rPr lang="en-US" altLang="zh-CN" dirty="0" smtClean="0"/>
              <a:t>average</a:t>
            </a:r>
            <a:r>
              <a:rPr lang="zh-CN" altLang="zh-CN" dirty="0" smtClean="0"/>
              <a:t>求平均成绩，用数组名作为函数实参，形参也用数组名</a:t>
            </a:r>
            <a:endParaRPr lang="en-US" altLang="zh-CN" dirty="0" smtClean="0"/>
          </a:p>
          <a:p>
            <a:pPr lvl="1" eaLnBrk="1" hangingPunct="1"/>
            <a:r>
              <a:rPr lang="zh-CN" altLang="zh-CN" dirty="0" smtClean="0"/>
              <a:t>在</a:t>
            </a:r>
            <a:r>
              <a:rPr lang="en-US" altLang="zh-CN" dirty="0" smtClean="0"/>
              <a:t>average</a:t>
            </a:r>
            <a:r>
              <a:rPr lang="zh-CN" altLang="zh-CN" dirty="0" smtClean="0"/>
              <a:t>函数中引用各数组元素，求平均成绩并返回</a:t>
            </a:r>
            <a:r>
              <a:rPr lang="en-US" altLang="zh-CN" dirty="0" smtClean="0"/>
              <a:t>main</a:t>
            </a:r>
            <a:r>
              <a:rPr lang="zh-CN" altLang="zh-CN" dirty="0" smtClean="0"/>
              <a:t>函数</a:t>
            </a:r>
          </a:p>
        </p:txBody>
      </p:sp>
      <p:pic>
        <p:nvPicPr>
          <p:cNvPr id="13312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890617"/>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5299">
                                            <p:txEl>
                                              <p:pRg st="1" end="1"/>
                                            </p:txEl>
                                          </p:spTgt>
                                        </p:tgtEl>
                                        <p:attrNameLst>
                                          <p:attrName>style.visibility</p:attrName>
                                        </p:attrNameLst>
                                      </p:cBhvr>
                                      <p:to>
                                        <p:strVal val="visible"/>
                                      </p:to>
                                    </p:set>
                                    <p:animEffect transition="in" filter="blinds(horizontal)">
                                      <p:cBhvr>
                                        <p:cTn id="7" dur="500"/>
                                        <p:tgtEl>
                                          <p:spTgt spid="5529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55299">
                                            <p:txEl>
                                              <p:pRg st="2" end="2"/>
                                            </p:txEl>
                                          </p:spTgt>
                                        </p:tgtEl>
                                        <p:attrNameLst>
                                          <p:attrName>style.visibility</p:attrName>
                                        </p:attrNameLst>
                                      </p:cBhvr>
                                      <p:to>
                                        <p:strVal val="visible"/>
                                      </p:to>
                                    </p:set>
                                    <p:animEffect transition="in" filter="blinds(horizontal)">
                                      <p:cBhvr>
                                        <p:cTn id="12" dur="500"/>
                                        <p:tgtEl>
                                          <p:spTgt spid="55299">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55299">
                                            <p:txEl>
                                              <p:pRg st="3" end="3"/>
                                            </p:txEl>
                                          </p:spTgt>
                                        </p:tgtEl>
                                        <p:attrNameLst>
                                          <p:attrName>style.visibility</p:attrName>
                                        </p:attrNameLst>
                                      </p:cBhvr>
                                      <p:to>
                                        <p:strVal val="visible"/>
                                      </p:to>
                                    </p:set>
                                    <p:animEffect transition="in" filter="blinds(horizontal)">
                                      <p:cBhvr>
                                        <p:cTn id="15" dur="500"/>
                                        <p:tgtEl>
                                          <p:spTgt spid="552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428625" y="285750"/>
            <a:ext cx="8215313" cy="4214813"/>
          </a:xfrm>
        </p:spPr>
        <p:txBody>
          <a:bodyPr/>
          <a:lstStyle/>
          <a:p>
            <a:pPr eaLnBrk="1" hangingPunct="1">
              <a:buFont typeface="Wingdings" pitchFamily="2" charset="2"/>
              <a:buNone/>
            </a:pPr>
            <a:r>
              <a:rPr lang="en-US" altLang="zh-CN" sz="2800" smtClean="0"/>
              <a:t>#include &lt;stdio.h&gt;</a:t>
            </a:r>
            <a:endParaRPr lang="zh-CN" altLang="zh-CN" sz="2800" smtClean="0"/>
          </a:p>
          <a:p>
            <a:pPr eaLnBrk="1" hangingPunct="1">
              <a:buFont typeface="Wingdings" pitchFamily="2" charset="2"/>
              <a:buNone/>
            </a:pPr>
            <a:r>
              <a:rPr lang="en-US" altLang="zh-CN" sz="2800" smtClean="0"/>
              <a:t>int main()</a:t>
            </a:r>
            <a:endParaRPr lang="zh-CN" altLang="zh-CN" sz="2800" smtClean="0"/>
          </a:p>
          <a:p>
            <a:pPr eaLnBrk="1" hangingPunct="1">
              <a:buFont typeface="Wingdings" pitchFamily="2" charset="2"/>
              <a:buNone/>
            </a:pPr>
            <a:r>
              <a:rPr lang="en-US" altLang="zh-CN" sz="2800" smtClean="0"/>
              <a:t>{ void </a:t>
            </a:r>
            <a:r>
              <a:rPr lang="en-US" altLang="zh-CN" sz="2800" smtClean="0">
                <a:solidFill>
                  <a:srgbClr val="00B050"/>
                </a:solidFill>
              </a:rPr>
              <a:t>print_star</a:t>
            </a:r>
            <a:r>
              <a:rPr lang="en-US" altLang="zh-CN" sz="2800" smtClean="0"/>
              <a:t>();          </a:t>
            </a:r>
            <a:endParaRPr lang="zh-CN" altLang="zh-CN" sz="2800" smtClean="0"/>
          </a:p>
          <a:p>
            <a:pPr eaLnBrk="1" hangingPunct="1">
              <a:buFont typeface="Wingdings" pitchFamily="2" charset="2"/>
              <a:buNone/>
            </a:pPr>
            <a:r>
              <a:rPr lang="en-US" altLang="zh-CN" sz="2800" smtClean="0"/>
              <a:t>   void </a:t>
            </a:r>
            <a:r>
              <a:rPr lang="en-US" altLang="zh-CN" sz="2800" smtClean="0">
                <a:solidFill>
                  <a:srgbClr val="9D138D"/>
                </a:solidFill>
              </a:rPr>
              <a:t>print_message</a:t>
            </a:r>
            <a:r>
              <a:rPr lang="en-US" altLang="zh-CN" sz="2800" smtClean="0"/>
              <a:t>();  </a:t>
            </a:r>
            <a:endParaRPr lang="zh-CN" altLang="zh-CN" sz="2800" smtClean="0"/>
          </a:p>
          <a:p>
            <a:pPr eaLnBrk="1" hangingPunct="1">
              <a:buFont typeface="Wingdings" pitchFamily="2" charset="2"/>
              <a:buNone/>
            </a:pPr>
            <a:r>
              <a:rPr lang="en-US" altLang="zh-CN" sz="2800" smtClean="0"/>
              <a:t>   </a:t>
            </a:r>
            <a:r>
              <a:rPr lang="en-US" altLang="zh-CN" sz="2800" smtClean="0">
                <a:solidFill>
                  <a:srgbClr val="00B050"/>
                </a:solidFill>
              </a:rPr>
              <a:t>print_star</a:t>
            </a:r>
            <a:r>
              <a:rPr lang="en-US" altLang="zh-CN" sz="2800" smtClean="0"/>
              <a:t>();   </a:t>
            </a:r>
            <a:r>
              <a:rPr lang="en-US" altLang="zh-CN" sz="2800" smtClean="0">
                <a:solidFill>
                  <a:srgbClr val="9D138D"/>
                </a:solidFill>
              </a:rPr>
              <a:t>print_message</a:t>
            </a:r>
            <a:r>
              <a:rPr lang="en-US" altLang="zh-CN" sz="2800" smtClean="0"/>
              <a:t>();   </a:t>
            </a:r>
            <a:endParaRPr lang="zh-CN" altLang="zh-CN" sz="2800" smtClean="0"/>
          </a:p>
          <a:p>
            <a:pPr eaLnBrk="1" hangingPunct="1">
              <a:buFont typeface="Wingdings" pitchFamily="2" charset="2"/>
              <a:buNone/>
            </a:pPr>
            <a:r>
              <a:rPr lang="en-US" altLang="zh-CN" sz="2800" smtClean="0"/>
              <a:t>   </a:t>
            </a:r>
            <a:r>
              <a:rPr lang="en-US" altLang="zh-CN" sz="2800" smtClean="0">
                <a:solidFill>
                  <a:srgbClr val="00B050"/>
                </a:solidFill>
              </a:rPr>
              <a:t>print_star</a:t>
            </a:r>
            <a:r>
              <a:rPr lang="en-US" altLang="zh-CN" sz="2800" smtClean="0"/>
              <a:t>();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p:txBody>
      </p:sp>
      <p:sp>
        <p:nvSpPr>
          <p:cNvPr id="5" name="Rectangle 3"/>
          <p:cNvSpPr txBox="1">
            <a:spLocks noChangeArrowheads="1"/>
          </p:cNvSpPr>
          <p:nvPr/>
        </p:nvSpPr>
        <p:spPr bwMode="auto">
          <a:xfrm>
            <a:off x="428625" y="4357688"/>
            <a:ext cx="8215313" cy="1357312"/>
          </a:xfrm>
          <a:prstGeom prst="rect">
            <a:avLst/>
          </a:prstGeom>
          <a:noFill/>
          <a:ln w="9525">
            <a:noFill/>
            <a:miter lim="800000"/>
            <a:headEnd/>
            <a:tailEnd/>
          </a:ln>
        </p:spPr>
        <p:txBody>
          <a:bodyPr/>
          <a:lstStyle/>
          <a:p>
            <a:pPr marL="342900" indent="-342900" eaLnBrk="0" hangingPunct="0">
              <a:spcBef>
                <a:spcPct val="20000"/>
              </a:spcBef>
              <a:defRPr/>
            </a:pPr>
            <a:r>
              <a:rPr lang="en-US" altLang="zh-CN" sz="2800" b="1" kern="0" dirty="0">
                <a:solidFill>
                  <a:srgbClr val="00B050"/>
                </a:solidFill>
                <a:latin typeface="+mn-lt"/>
                <a:ea typeface="+mn-ea"/>
              </a:rPr>
              <a:t>void </a:t>
            </a:r>
            <a:r>
              <a:rPr lang="en-US" altLang="zh-CN" sz="2800" b="1" kern="0" dirty="0" err="1">
                <a:solidFill>
                  <a:srgbClr val="00B050"/>
                </a:solidFill>
                <a:latin typeface="+mn-lt"/>
                <a:ea typeface="+mn-ea"/>
              </a:rPr>
              <a:t>print_star</a:t>
            </a:r>
            <a:r>
              <a:rPr lang="en-US" altLang="zh-CN" sz="2800" b="1" kern="0" dirty="0">
                <a:solidFill>
                  <a:srgbClr val="00B050"/>
                </a:solidFill>
                <a:latin typeface="+mn-lt"/>
                <a:ea typeface="+mn-ea"/>
              </a:rPr>
              <a:t>()</a:t>
            </a:r>
            <a:endParaRPr lang="zh-CN" altLang="zh-CN" sz="2800" b="1" kern="0" dirty="0">
              <a:solidFill>
                <a:srgbClr val="00B050"/>
              </a:solidFill>
              <a:latin typeface="+mn-lt"/>
              <a:ea typeface="+mn-ea"/>
            </a:endParaRPr>
          </a:p>
          <a:p>
            <a:pPr marL="342900" indent="-342900" eaLnBrk="0" hangingPunct="0">
              <a:spcBef>
                <a:spcPct val="20000"/>
              </a:spcBef>
              <a:defRPr/>
            </a:pPr>
            <a:r>
              <a:rPr lang="en-US" altLang="zh-CN" sz="2800" b="1" kern="0" dirty="0">
                <a:solidFill>
                  <a:srgbClr val="00B050"/>
                </a:solidFill>
                <a:latin typeface="+mn-lt"/>
                <a:ea typeface="+mn-ea"/>
              </a:rPr>
              <a:t>{  </a:t>
            </a:r>
            <a:r>
              <a:rPr lang="en-US" altLang="zh-CN" sz="2800" b="1" kern="0" dirty="0" err="1">
                <a:solidFill>
                  <a:srgbClr val="00B050"/>
                </a:solidFill>
                <a:latin typeface="+mn-lt"/>
                <a:ea typeface="+mn-ea"/>
              </a:rPr>
              <a:t>printf</a:t>
            </a:r>
            <a:r>
              <a:rPr lang="en-US" altLang="zh-CN" sz="2800" b="1" kern="0" dirty="0">
                <a:solidFill>
                  <a:srgbClr val="00B050"/>
                </a:solidFill>
                <a:latin typeface="+mn-lt"/>
                <a:ea typeface="+mn-ea"/>
              </a:rPr>
              <a:t>(“******************\n”); }</a:t>
            </a:r>
            <a:endParaRPr lang="zh-CN" altLang="zh-CN" sz="2800" b="1" kern="0" dirty="0">
              <a:solidFill>
                <a:srgbClr val="00B050"/>
              </a:solidFill>
              <a:latin typeface="+mn-lt"/>
              <a:ea typeface="+mn-ea"/>
            </a:endParaRPr>
          </a:p>
        </p:txBody>
      </p:sp>
      <p:sp>
        <p:nvSpPr>
          <p:cNvPr id="6" name="Rectangle 3"/>
          <p:cNvSpPr txBox="1">
            <a:spLocks noChangeArrowheads="1"/>
          </p:cNvSpPr>
          <p:nvPr/>
        </p:nvSpPr>
        <p:spPr bwMode="auto">
          <a:xfrm>
            <a:off x="428625" y="5500688"/>
            <a:ext cx="7429500" cy="1071562"/>
          </a:xfrm>
          <a:prstGeom prst="rect">
            <a:avLst/>
          </a:prstGeom>
          <a:noFill/>
          <a:ln w="9525">
            <a:noFill/>
            <a:miter lim="800000"/>
            <a:headEnd/>
            <a:tailEnd/>
          </a:ln>
        </p:spPr>
        <p:txBody>
          <a:bodyPr/>
          <a:lstStyle/>
          <a:p>
            <a:pPr>
              <a:defRPr/>
            </a:pPr>
            <a:r>
              <a:rPr lang="en-US" altLang="zh-CN" sz="2800" b="1" kern="0" dirty="0">
                <a:solidFill>
                  <a:srgbClr val="9D138D"/>
                </a:solidFill>
                <a:latin typeface="+mn-lt"/>
                <a:ea typeface="+mn-ea"/>
              </a:rPr>
              <a:t>void </a:t>
            </a:r>
            <a:r>
              <a:rPr lang="en-US" altLang="zh-CN" sz="2800" b="1" kern="0" dirty="0" err="1">
                <a:solidFill>
                  <a:srgbClr val="9D138D"/>
                </a:solidFill>
                <a:latin typeface="+mn-lt"/>
                <a:ea typeface="+mn-ea"/>
              </a:rPr>
              <a:t>print_message</a:t>
            </a:r>
            <a:r>
              <a:rPr lang="en-US" altLang="zh-CN" sz="2800" b="1" kern="0" dirty="0">
                <a:solidFill>
                  <a:srgbClr val="9D138D"/>
                </a:solidFill>
                <a:latin typeface="+mn-lt"/>
                <a:ea typeface="+mn-ea"/>
              </a:rPr>
              <a:t>() </a:t>
            </a:r>
            <a:endParaRPr lang="zh-CN" altLang="zh-CN" sz="2800" b="1" kern="0" dirty="0">
              <a:solidFill>
                <a:srgbClr val="9D138D"/>
              </a:solidFill>
              <a:latin typeface="+mn-lt"/>
              <a:ea typeface="+mn-ea"/>
            </a:endParaRPr>
          </a:p>
          <a:p>
            <a:pPr>
              <a:defRPr/>
            </a:pPr>
            <a:r>
              <a:rPr lang="en-US" altLang="zh-CN" sz="2800" b="1" kern="0" dirty="0">
                <a:solidFill>
                  <a:srgbClr val="9D138D"/>
                </a:solidFill>
                <a:latin typeface="+mn-lt"/>
                <a:ea typeface="+mn-ea"/>
              </a:rPr>
              <a:t>{  </a:t>
            </a:r>
            <a:r>
              <a:rPr lang="en-US" altLang="zh-CN" sz="2800" b="1" kern="0" dirty="0" err="1">
                <a:solidFill>
                  <a:srgbClr val="9D138D"/>
                </a:solidFill>
                <a:latin typeface="+mn-lt"/>
                <a:ea typeface="+mn-ea"/>
              </a:rPr>
              <a:t>printf</a:t>
            </a:r>
            <a:r>
              <a:rPr lang="en-US" altLang="zh-CN" sz="2800" b="1" kern="0" dirty="0">
                <a:solidFill>
                  <a:srgbClr val="9D138D"/>
                </a:solidFill>
                <a:latin typeface="+mn-lt"/>
                <a:ea typeface="+mn-ea"/>
              </a:rPr>
              <a:t>(“  How do you do!\n”);  }</a:t>
            </a:r>
            <a:endParaRPr lang="zh-CN" altLang="zh-CN" sz="2800" b="1" kern="0" dirty="0" err="1">
              <a:solidFill>
                <a:srgbClr val="9D138D"/>
              </a:solidFill>
              <a:latin typeface="+mn-lt"/>
              <a:ea typeface="+mn-ea"/>
            </a:endParaRPr>
          </a:p>
        </p:txBody>
      </p:sp>
      <p:sp>
        <p:nvSpPr>
          <p:cNvPr id="9" name="矩形 8"/>
          <p:cNvSpPr>
            <a:spLocks noChangeArrowheads="1"/>
          </p:cNvSpPr>
          <p:nvPr/>
        </p:nvSpPr>
        <p:spPr bwMode="auto">
          <a:xfrm>
            <a:off x="714375" y="1357313"/>
            <a:ext cx="5000625" cy="1000125"/>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0" name="圆角矩形标注 9"/>
          <p:cNvSpPr>
            <a:spLocks noChangeArrowheads="1"/>
          </p:cNvSpPr>
          <p:nvPr/>
        </p:nvSpPr>
        <p:spPr bwMode="auto">
          <a:xfrm>
            <a:off x="5786438" y="571500"/>
            <a:ext cx="2071687" cy="571500"/>
          </a:xfrm>
          <a:prstGeom prst="wedgeRoundRectCallout">
            <a:avLst>
              <a:gd name="adj1" fmla="val -44407"/>
              <a:gd name="adj2" fmla="val 124750"/>
              <a:gd name="adj3" fmla="val 16667"/>
            </a:avLst>
          </a:prstGeom>
          <a:solidFill>
            <a:srgbClr val="FFFFCC"/>
          </a:solidFill>
          <a:ln w="9525" algn="ctr">
            <a:solidFill>
              <a:schemeClr val="tx1"/>
            </a:solidFill>
            <a:miter lim="800000"/>
            <a:headEnd/>
            <a:tailEnd/>
          </a:ln>
        </p:spPr>
        <p:txBody>
          <a:bodyPr wrap="none"/>
          <a:lstStyle/>
          <a:p>
            <a:pPr algn="ctr"/>
            <a:r>
              <a:rPr lang="zh-CN" altLang="en-US" sz="2800" b="1">
                <a:solidFill>
                  <a:srgbClr val="FF0000"/>
                </a:solidFill>
              </a:rPr>
              <a:t>声明函数</a:t>
            </a:r>
          </a:p>
        </p:txBody>
      </p:sp>
      <p:sp>
        <p:nvSpPr>
          <p:cNvPr id="11" name="矩形 10"/>
          <p:cNvSpPr>
            <a:spLocks noChangeArrowheads="1"/>
          </p:cNvSpPr>
          <p:nvPr/>
        </p:nvSpPr>
        <p:spPr bwMode="auto">
          <a:xfrm>
            <a:off x="285750" y="4357688"/>
            <a:ext cx="8286750" cy="22860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2" name="圆角矩形标注 11"/>
          <p:cNvSpPr>
            <a:spLocks noChangeArrowheads="1"/>
          </p:cNvSpPr>
          <p:nvPr/>
        </p:nvSpPr>
        <p:spPr bwMode="auto">
          <a:xfrm>
            <a:off x="5143500" y="3214688"/>
            <a:ext cx="2071688" cy="571500"/>
          </a:xfrm>
          <a:prstGeom prst="wedgeRoundRectCallout">
            <a:avLst>
              <a:gd name="adj1" fmla="val -44407"/>
              <a:gd name="adj2" fmla="val 124750"/>
              <a:gd name="adj3" fmla="val 16667"/>
            </a:avLst>
          </a:prstGeom>
          <a:solidFill>
            <a:srgbClr val="FFFFCC"/>
          </a:solidFill>
          <a:ln w="9525" algn="ctr">
            <a:solidFill>
              <a:schemeClr val="tx1"/>
            </a:solidFill>
            <a:miter lim="800000"/>
            <a:headEnd/>
            <a:tailEnd/>
          </a:ln>
        </p:spPr>
        <p:txBody>
          <a:bodyPr wrap="none"/>
          <a:lstStyle/>
          <a:p>
            <a:pPr algn="ctr"/>
            <a:r>
              <a:rPr lang="zh-CN" altLang="en-US" sz="2800" b="1">
                <a:solidFill>
                  <a:srgbClr val="FF0000"/>
                </a:solidFill>
              </a:rPr>
              <a:t>定义函数</a:t>
            </a:r>
          </a:p>
        </p:txBody>
      </p:sp>
      <p:pic>
        <p:nvPicPr>
          <p:cNvPr id="16393" name="图片 1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childTnLst>
                          </p:cTn>
                        </p:par>
                        <p:par>
                          <p:cTn id="17" fill="hold" nodeType="afterGroup">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linds(horizontal)">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内容占位符 2"/>
          <p:cNvSpPr>
            <a:spLocks noGrp="1"/>
          </p:cNvSpPr>
          <p:nvPr>
            <p:ph idx="1"/>
          </p:nvPr>
        </p:nvSpPr>
        <p:spPr>
          <a:xfrm>
            <a:off x="714375" y="1143000"/>
            <a:ext cx="7572375" cy="4429125"/>
          </a:xfrm>
        </p:spPr>
        <p:txBody>
          <a:bodyPr/>
          <a:lstStyle/>
          <a:p>
            <a:pPr eaLnBrk="1" hangingPunct="1">
              <a:buFont typeface="Wingdings" pitchFamily="2" charset="2"/>
              <a:buNone/>
            </a:pPr>
            <a:r>
              <a:rPr lang="en-US" altLang="zh-CN" sz="2800" dirty="0" smtClean="0"/>
              <a:t>float </a:t>
            </a:r>
            <a:r>
              <a:rPr lang="en-US" altLang="zh-CN" sz="2800" dirty="0" smtClean="0">
                <a:solidFill>
                  <a:srgbClr val="9D138D"/>
                </a:solidFill>
              </a:rPr>
              <a:t>average</a:t>
            </a:r>
            <a:r>
              <a:rPr lang="en-US" altLang="zh-CN" sz="2800" dirty="0" smtClean="0"/>
              <a:t>(</a:t>
            </a:r>
            <a:r>
              <a:rPr lang="en-US" altLang="zh-CN" sz="2800" dirty="0" smtClean="0">
                <a:solidFill>
                  <a:srgbClr val="00B050"/>
                </a:solidFill>
              </a:rPr>
              <a:t>float</a:t>
            </a:r>
            <a:r>
              <a:rPr lang="en-US" altLang="zh-CN" sz="2800" dirty="0" smtClean="0"/>
              <a:t> </a:t>
            </a:r>
            <a:r>
              <a:rPr lang="en-US" altLang="zh-CN" sz="2800" dirty="0" smtClean="0">
                <a:solidFill>
                  <a:srgbClr val="00B050"/>
                </a:solidFill>
              </a:rPr>
              <a:t>array[10]</a:t>
            </a: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i;</a:t>
            </a:r>
            <a:endParaRPr lang="zh-CN" altLang="zh-CN" sz="2800" dirty="0" smtClean="0"/>
          </a:p>
          <a:p>
            <a:pPr eaLnBrk="1" hangingPunct="1">
              <a:buFont typeface="Wingdings" pitchFamily="2" charset="2"/>
              <a:buNone/>
            </a:pPr>
            <a:r>
              <a:rPr lang="en-US" altLang="zh-CN" sz="2800" dirty="0" smtClean="0"/>
              <a:t>    float </a:t>
            </a:r>
            <a:r>
              <a:rPr lang="en-US" altLang="zh-CN" sz="2800" dirty="0" err="1" smtClean="0"/>
              <a:t>aver,sum</a:t>
            </a:r>
            <a:r>
              <a:rPr lang="en-US" altLang="zh-CN" sz="2800" dirty="0" smtClean="0"/>
              <a:t>=array[0];</a:t>
            </a:r>
            <a:endParaRPr lang="zh-CN" altLang="zh-CN" sz="2800" dirty="0" smtClean="0"/>
          </a:p>
          <a:p>
            <a:pPr eaLnBrk="1" hangingPunct="1">
              <a:buFont typeface="Wingdings" pitchFamily="2" charset="2"/>
              <a:buNone/>
            </a:pPr>
            <a:r>
              <a:rPr lang="en-US" altLang="zh-CN" sz="2800" dirty="0" smtClean="0"/>
              <a:t>    for(i=1;i&lt;10;i++)</a:t>
            </a:r>
            <a:endParaRPr lang="zh-CN" altLang="zh-CN" sz="2800" dirty="0" smtClean="0"/>
          </a:p>
          <a:p>
            <a:pPr eaLnBrk="1" hangingPunct="1">
              <a:buFont typeface="Wingdings" pitchFamily="2" charset="2"/>
              <a:buNone/>
            </a:pPr>
            <a:r>
              <a:rPr lang="en-US" altLang="zh-CN" sz="2800" dirty="0" smtClean="0"/>
              <a:t>       sum=</a:t>
            </a:r>
            <a:r>
              <a:rPr lang="en-US" altLang="zh-CN" sz="2800" dirty="0" err="1" smtClean="0"/>
              <a:t>sum+array</a:t>
            </a:r>
            <a:r>
              <a:rPr lang="en-US" altLang="zh-CN" sz="2800" dirty="0" smtClean="0"/>
              <a:t>[i]; </a:t>
            </a:r>
            <a:endParaRPr lang="zh-CN" altLang="zh-CN" sz="2800" dirty="0" smtClean="0"/>
          </a:p>
          <a:p>
            <a:pPr eaLnBrk="1" hangingPunct="1">
              <a:buFont typeface="Wingdings" pitchFamily="2" charset="2"/>
              <a:buNone/>
            </a:pPr>
            <a:r>
              <a:rPr lang="en-US" altLang="zh-CN" sz="2800" dirty="0" smtClean="0"/>
              <a:t>    aver=sum/10;</a:t>
            </a:r>
            <a:endParaRPr lang="zh-CN" altLang="zh-CN" sz="2800" dirty="0" smtClean="0"/>
          </a:p>
          <a:p>
            <a:pPr eaLnBrk="1" hangingPunct="1">
              <a:buFont typeface="Wingdings" pitchFamily="2" charset="2"/>
              <a:buNone/>
            </a:pPr>
            <a:r>
              <a:rPr lang="en-US" altLang="zh-CN" sz="2800" dirty="0" smtClean="0"/>
              <a:t>    return(aver);</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endParaRPr lang="zh-CN" altLang="zh-CN" sz="2800" dirty="0" smtClean="0"/>
          </a:p>
          <a:p>
            <a:pPr eaLnBrk="1" hangingPunct="1">
              <a:buFont typeface="Wingdings" pitchFamily="2" charset="2"/>
              <a:buNone/>
            </a:pPr>
            <a:endParaRPr lang="zh-CN" altLang="en-US" sz="2800" dirty="0" smtClean="0"/>
          </a:p>
        </p:txBody>
      </p:sp>
      <p:sp>
        <p:nvSpPr>
          <p:cNvPr id="4" name="圆角矩形标注 3"/>
          <p:cNvSpPr>
            <a:spLocks noChangeArrowheads="1"/>
          </p:cNvSpPr>
          <p:nvPr/>
        </p:nvSpPr>
        <p:spPr bwMode="auto">
          <a:xfrm>
            <a:off x="4714875" y="357188"/>
            <a:ext cx="2857500" cy="642937"/>
          </a:xfrm>
          <a:prstGeom prst="wedgeRoundRectCallout">
            <a:avLst>
              <a:gd name="adj1" fmla="val -33782"/>
              <a:gd name="adj2" fmla="val 94157"/>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定义形参数组</a:t>
            </a:r>
          </a:p>
        </p:txBody>
      </p:sp>
      <p:sp>
        <p:nvSpPr>
          <p:cNvPr id="5" name="圆角矩形标注 4"/>
          <p:cNvSpPr>
            <a:spLocks noChangeArrowheads="1"/>
          </p:cNvSpPr>
          <p:nvPr/>
        </p:nvSpPr>
        <p:spPr bwMode="auto">
          <a:xfrm>
            <a:off x="5786438" y="2857500"/>
            <a:ext cx="2928937" cy="642938"/>
          </a:xfrm>
          <a:prstGeom prst="wedgeRoundRectCallout">
            <a:avLst>
              <a:gd name="adj1" fmla="val -76801"/>
              <a:gd name="adj2" fmla="val -97676"/>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相当于</a:t>
            </a:r>
            <a:r>
              <a:rPr lang="en-US" altLang="zh-CN" sz="2800" b="1">
                <a:solidFill>
                  <a:srgbClr val="0000CC"/>
                </a:solidFill>
              </a:rPr>
              <a:t>score[0]</a:t>
            </a:r>
            <a:endParaRPr lang="zh-CN" altLang="en-US" sz="2800" b="1">
              <a:solidFill>
                <a:srgbClr val="0000CC"/>
              </a:solidFill>
            </a:endParaRPr>
          </a:p>
        </p:txBody>
      </p:sp>
      <p:sp>
        <p:nvSpPr>
          <p:cNvPr id="6" name="圆角矩形标注 5"/>
          <p:cNvSpPr>
            <a:spLocks noChangeArrowheads="1"/>
          </p:cNvSpPr>
          <p:nvPr/>
        </p:nvSpPr>
        <p:spPr bwMode="auto">
          <a:xfrm>
            <a:off x="4857750" y="4000500"/>
            <a:ext cx="2928938" cy="642938"/>
          </a:xfrm>
          <a:prstGeom prst="wedgeRoundRectCallout">
            <a:avLst>
              <a:gd name="adj1" fmla="val -63227"/>
              <a:gd name="adj2" fmla="val -105921"/>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相当于</a:t>
            </a:r>
            <a:r>
              <a:rPr lang="en-US" altLang="zh-CN" sz="2800" b="1">
                <a:solidFill>
                  <a:srgbClr val="0000CC"/>
                </a:solidFill>
              </a:rPr>
              <a:t>score[i]</a:t>
            </a:r>
            <a:endParaRPr lang="zh-CN" altLang="en-US" sz="2800" b="1">
              <a:solidFill>
                <a:srgbClr val="0000CC"/>
              </a:solidFill>
            </a:endParaRPr>
          </a:p>
        </p:txBody>
      </p:sp>
      <p:grpSp>
        <p:nvGrpSpPr>
          <p:cNvPr id="2" name="组合 8"/>
          <p:cNvGrpSpPr>
            <a:grpSpLocks/>
          </p:cNvGrpSpPr>
          <p:nvPr/>
        </p:nvGrpSpPr>
        <p:grpSpPr bwMode="auto">
          <a:xfrm>
            <a:off x="1785938" y="4929188"/>
            <a:ext cx="5937250" cy="1444625"/>
            <a:chOff x="1785918" y="4941724"/>
            <a:chExt cx="5937493" cy="1444268"/>
          </a:xfrm>
        </p:grpSpPr>
        <p:pic>
          <p:nvPicPr>
            <p:cNvPr id="1351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5918" y="4941724"/>
              <a:ext cx="5937493" cy="1000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17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3496" y="5941856"/>
              <a:ext cx="4118352" cy="444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17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9322" y="5929330"/>
              <a:ext cx="1785950" cy="449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5175" name="图片 9" descr="Untitled2.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linds(horizontal)">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内容占位符 2"/>
          <p:cNvSpPr>
            <a:spLocks noGrp="1"/>
          </p:cNvSpPr>
          <p:nvPr>
            <p:ph idx="1"/>
          </p:nvPr>
        </p:nvSpPr>
        <p:spPr>
          <a:xfrm>
            <a:off x="857250" y="500063"/>
            <a:ext cx="7572375" cy="614362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a:t>
            </a:r>
            <a:r>
              <a:rPr lang="en-US" altLang="zh-CN" sz="2800" dirty="0" smtClean="0">
                <a:solidFill>
                  <a:srgbClr val="9D138D"/>
                </a:solidFill>
              </a:rPr>
              <a:t>float average(float array[10]); </a:t>
            </a:r>
            <a:endParaRPr lang="zh-CN" altLang="zh-CN" sz="2800" dirty="0" smtClean="0">
              <a:solidFill>
                <a:srgbClr val="9D138D"/>
              </a:solidFill>
            </a:endParaRPr>
          </a:p>
          <a:p>
            <a:pPr eaLnBrk="1" hangingPunct="1">
              <a:buFont typeface="Wingdings" pitchFamily="2" charset="2"/>
              <a:buNone/>
            </a:pPr>
            <a:r>
              <a:rPr lang="en-US" altLang="zh-CN" sz="2800" dirty="0" smtClean="0"/>
              <a:t>   </a:t>
            </a:r>
            <a:r>
              <a:rPr lang="en-US" altLang="zh-CN" sz="2800" dirty="0" smtClean="0">
                <a:solidFill>
                  <a:srgbClr val="00B050"/>
                </a:solidFill>
              </a:rPr>
              <a:t>float score[10]</a:t>
            </a:r>
            <a:r>
              <a:rPr lang="en-US" altLang="zh-CN" sz="2800" dirty="0" smtClean="0"/>
              <a:t>,aver;  </a:t>
            </a:r>
            <a:r>
              <a:rPr lang="en-US" altLang="zh-CN" sz="2800" dirty="0" err="1" smtClean="0"/>
              <a:t>int</a:t>
            </a:r>
            <a:r>
              <a:rPr lang="en-US" altLang="zh-CN" sz="2800" dirty="0" smtClean="0"/>
              <a:t> </a:t>
            </a:r>
            <a:r>
              <a:rPr lang="en-US" altLang="zh-CN" sz="2800" dirty="0" err="1" smtClean="0"/>
              <a:t>i</a:t>
            </a: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("input 10 scores:\n");</a:t>
            </a:r>
            <a:endParaRPr lang="zh-CN" altLang="zh-CN" sz="2800" dirty="0" smtClean="0"/>
          </a:p>
          <a:p>
            <a:pPr eaLnBrk="1" hangingPunct="1">
              <a:buFont typeface="Wingdings" pitchFamily="2" charset="2"/>
              <a:buNone/>
            </a:pPr>
            <a:r>
              <a:rPr lang="en-US" altLang="zh-CN" sz="2800" dirty="0" smtClean="0"/>
              <a:t>   for(</a:t>
            </a:r>
            <a:r>
              <a:rPr lang="en-US" altLang="zh-CN" sz="2800" dirty="0" err="1" smtClean="0"/>
              <a:t>i</a:t>
            </a:r>
            <a:r>
              <a:rPr lang="en-US" altLang="zh-CN" sz="2800" dirty="0" smtClean="0"/>
              <a:t>=0;i&lt;10;i++)</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scanf</a:t>
            </a:r>
            <a:r>
              <a:rPr lang="en-US" altLang="zh-CN" sz="2800" dirty="0" smtClean="0"/>
              <a:t>("%</a:t>
            </a:r>
            <a:r>
              <a:rPr lang="en-US" altLang="zh-CN" sz="2800" dirty="0" err="1" smtClean="0"/>
              <a:t>f",&amp;score</a:t>
            </a:r>
            <a:r>
              <a:rPr lang="en-US" altLang="zh-CN" sz="2800" dirty="0" smtClean="0"/>
              <a:t>[</a:t>
            </a:r>
            <a:r>
              <a:rPr lang="en-US" altLang="zh-CN" sz="2800" dirty="0" err="1" smtClean="0"/>
              <a:t>i</a:t>
            </a: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a:t>
            </a:r>
            <a:endParaRPr lang="zh-CN" altLang="zh-CN" sz="2800" dirty="0" smtClean="0"/>
          </a:p>
          <a:p>
            <a:pPr eaLnBrk="1" hangingPunct="1">
              <a:buFont typeface="Wingdings" pitchFamily="2" charset="2"/>
              <a:buNone/>
            </a:pPr>
            <a:r>
              <a:rPr lang="en-US" altLang="zh-CN" sz="2800" dirty="0" smtClean="0"/>
              <a:t>   aver=</a:t>
            </a:r>
            <a:r>
              <a:rPr lang="en-US" altLang="zh-CN" sz="2800" dirty="0" smtClean="0">
                <a:solidFill>
                  <a:srgbClr val="9D138D"/>
                </a:solidFill>
              </a:rPr>
              <a:t>average</a:t>
            </a:r>
            <a:r>
              <a:rPr lang="en-US" altLang="zh-CN" sz="2800" dirty="0" smtClean="0"/>
              <a:t>(score);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("%5.2f\</a:t>
            </a:r>
            <a:r>
              <a:rPr lang="en-US" altLang="zh-CN" sz="2800" dirty="0" err="1" smtClean="0"/>
              <a:t>n",aver</a:t>
            </a:r>
            <a:r>
              <a:rPr lang="en-US" altLang="zh-CN" sz="2800" dirty="0" smtClean="0"/>
              <a:t>);</a:t>
            </a:r>
            <a:endParaRPr lang="zh-CN" altLang="zh-CN" sz="2800" dirty="0" smtClean="0"/>
          </a:p>
          <a:p>
            <a:pPr eaLnBrk="1" hangingPunct="1">
              <a:buFont typeface="Wingdings" pitchFamily="2" charset="2"/>
              <a:buNone/>
            </a:pPr>
            <a:r>
              <a:rPr lang="en-US" altLang="zh-CN" sz="2800" dirty="0" smtClean="0"/>
              <a:t>} </a:t>
            </a:r>
            <a:endParaRPr lang="zh-CN" altLang="zh-CN" sz="2800" dirty="0" smtClean="0"/>
          </a:p>
          <a:p>
            <a:pPr eaLnBrk="1" hangingPunct="1">
              <a:buFont typeface="Wingdings" pitchFamily="2" charset="2"/>
              <a:buNone/>
            </a:pPr>
            <a:endParaRPr lang="zh-CN" altLang="en-US" sz="2800" dirty="0" smtClean="0"/>
          </a:p>
        </p:txBody>
      </p:sp>
      <p:sp>
        <p:nvSpPr>
          <p:cNvPr id="4" name="圆角矩形标注 3"/>
          <p:cNvSpPr>
            <a:spLocks noChangeArrowheads="1"/>
          </p:cNvSpPr>
          <p:nvPr/>
        </p:nvSpPr>
        <p:spPr bwMode="auto">
          <a:xfrm>
            <a:off x="4786313" y="785813"/>
            <a:ext cx="2857500" cy="642937"/>
          </a:xfrm>
          <a:prstGeom prst="wedgeRoundRectCallout">
            <a:avLst>
              <a:gd name="adj1" fmla="val -101287"/>
              <a:gd name="adj2" fmla="val 172088"/>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定义实参数组</a:t>
            </a:r>
          </a:p>
        </p:txBody>
      </p:sp>
      <p:pic>
        <p:nvPicPr>
          <p:cNvPr id="134148"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内容占位符 2"/>
          <p:cNvSpPr>
            <a:spLocks noGrp="1"/>
          </p:cNvSpPr>
          <p:nvPr>
            <p:ph idx="1"/>
          </p:nvPr>
        </p:nvSpPr>
        <p:spPr/>
        <p:txBody>
          <a:bodyPr/>
          <a:lstStyle/>
          <a:p>
            <a:pPr eaLnBrk="1" hangingPunct="1">
              <a:buFont typeface="Wingdings" pitchFamily="2" charset="2"/>
              <a:buNone/>
            </a:pPr>
            <a:r>
              <a:rPr lang="en-US" altLang="zh-CN" smtClean="0"/>
              <a:t>   </a:t>
            </a:r>
            <a:r>
              <a:rPr lang="zh-CN" altLang="zh-CN" smtClean="0"/>
              <a:t>例</a:t>
            </a:r>
            <a:r>
              <a:rPr lang="en-US" altLang="zh-CN" smtClean="0"/>
              <a:t>7.11 </a:t>
            </a:r>
            <a:r>
              <a:rPr lang="zh-CN" altLang="zh-CN" smtClean="0"/>
              <a:t>有两个班级，分别有</a:t>
            </a:r>
            <a:r>
              <a:rPr lang="en-US" altLang="zh-CN" smtClean="0"/>
              <a:t>35</a:t>
            </a:r>
            <a:r>
              <a:rPr lang="zh-CN" altLang="zh-CN" smtClean="0"/>
              <a:t>名和</a:t>
            </a:r>
            <a:r>
              <a:rPr lang="en-US" altLang="zh-CN" smtClean="0"/>
              <a:t>30</a:t>
            </a:r>
            <a:r>
              <a:rPr lang="zh-CN" altLang="zh-CN" smtClean="0"/>
              <a:t>名学生，调用一个</a:t>
            </a:r>
            <a:r>
              <a:rPr lang="en-US" altLang="zh-CN" smtClean="0"/>
              <a:t>average</a:t>
            </a:r>
            <a:r>
              <a:rPr lang="zh-CN" altLang="zh-CN" smtClean="0"/>
              <a:t>函数，分别求这两个班的学生的平均成绩。</a:t>
            </a:r>
            <a:endParaRPr lang="zh-CN" altLang="en-US" smtClean="0"/>
          </a:p>
        </p:txBody>
      </p:sp>
      <p:pic>
        <p:nvPicPr>
          <p:cNvPr id="136195"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内容占位符 2"/>
          <p:cNvSpPr>
            <a:spLocks noGrp="1"/>
          </p:cNvSpPr>
          <p:nvPr>
            <p:ph idx="1"/>
          </p:nvPr>
        </p:nvSpPr>
        <p:spPr>
          <a:xfrm>
            <a:off x="539750" y="714375"/>
            <a:ext cx="8153400" cy="5410200"/>
          </a:xfrm>
        </p:spPr>
        <p:txBody>
          <a:bodyPr/>
          <a:lstStyle/>
          <a:p>
            <a:pPr eaLnBrk="1" hangingPunct="1"/>
            <a:r>
              <a:rPr lang="zh-CN" altLang="zh-CN" dirty="0" smtClean="0"/>
              <a:t>思路：</a:t>
            </a:r>
          </a:p>
          <a:p>
            <a:pPr lvl="1" eaLnBrk="1" hangingPunct="1"/>
            <a:r>
              <a:rPr lang="zh-CN" altLang="zh-CN" dirty="0" smtClean="0"/>
              <a:t>需要解决怎样用同一个函数求两个不同长度的数组的平均值的问题</a:t>
            </a:r>
            <a:endParaRPr lang="en-US" altLang="zh-CN" dirty="0" smtClean="0"/>
          </a:p>
          <a:p>
            <a:pPr lvl="1" eaLnBrk="1" hangingPunct="1"/>
            <a:r>
              <a:rPr lang="zh-CN" altLang="zh-CN" dirty="0" smtClean="0"/>
              <a:t>定义</a:t>
            </a:r>
            <a:r>
              <a:rPr lang="en-US" altLang="zh-CN" dirty="0" smtClean="0"/>
              <a:t>average</a:t>
            </a:r>
            <a:r>
              <a:rPr lang="zh-CN" altLang="zh-CN" dirty="0" smtClean="0"/>
              <a:t>函数时不指定数组的长度，在形参表中增加一个整型变量</a:t>
            </a:r>
            <a:r>
              <a:rPr lang="en-US" altLang="zh-CN" dirty="0" err="1" smtClean="0"/>
              <a:t>i</a:t>
            </a:r>
            <a:endParaRPr lang="en-US" altLang="zh-CN" dirty="0" smtClean="0"/>
          </a:p>
          <a:p>
            <a:pPr lvl="1" eaLnBrk="1" hangingPunct="1"/>
            <a:r>
              <a:rPr lang="zh-CN" altLang="zh-CN" dirty="0" smtClean="0"/>
              <a:t>从主函数把数组实际长度从实参传递给形参</a:t>
            </a:r>
            <a:r>
              <a:rPr lang="en-US" altLang="zh-CN" dirty="0" err="1" smtClean="0"/>
              <a:t>i</a:t>
            </a:r>
            <a:endParaRPr lang="en-US" altLang="zh-CN" dirty="0" smtClean="0"/>
          </a:p>
          <a:p>
            <a:pPr lvl="1" eaLnBrk="1" hangingPunct="1"/>
            <a:r>
              <a:rPr lang="zh-CN" altLang="zh-CN" dirty="0" smtClean="0"/>
              <a:t>这个</a:t>
            </a:r>
            <a:r>
              <a:rPr lang="en-US" altLang="zh-CN" dirty="0" err="1" smtClean="0"/>
              <a:t>i</a:t>
            </a:r>
            <a:r>
              <a:rPr lang="zh-CN" altLang="zh-CN" dirty="0" smtClean="0"/>
              <a:t>用来在</a:t>
            </a:r>
            <a:r>
              <a:rPr lang="en-US" altLang="zh-CN" dirty="0" smtClean="0"/>
              <a:t>average</a:t>
            </a:r>
            <a:r>
              <a:rPr lang="zh-CN" altLang="zh-CN" dirty="0" smtClean="0"/>
              <a:t>函数中控制循环的次数</a:t>
            </a:r>
          </a:p>
          <a:p>
            <a:pPr lvl="1" eaLnBrk="1" hangingPunct="1"/>
            <a:r>
              <a:rPr lang="zh-CN" altLang="zh-CN" dirty="0" smtClean="0"/>
              <a:t>为简化，设两个班的学生数分别为</a:t>
            </a:r>
            <a:r>
              <a:rPr lang="en-US" altLang="zh-CN" dirty="0" smtClean="0"/>
              <a:t>5</a:t>
            </a:r>
            <a:r>
              <a:rPr lang="zh-CN" altLang="zh-CN" dirty="0" smtClean="0"/>
              <a:t>和</a:t>
            </a:r>
            <a:r>
              <a:rPr lang="en-US" altLang="zh-CN" dirty="0" smtClean="0"/>
              <a:t>10</a:t>
            </a:r>
            <a:endParaRPr lang="zh-CN" altLang="zh-CN" dirty="0" smtClean="0"/>
          </a:p>
          <a:p>
            <a:pPr eaLnBrk="1" hangingPunct="1">
              <a:buFont typeface="Wingdings" pitchFamily="2" charset="2"/>
              <a:buNone/>
            </a:pPr>
            <a:endParaRPr lang="zh-CN" altLang="en-US" dirty="0" smtClean="0"/>
          </a:p>
        </p:txBody>
      </p:sp>
      <p:pic>
        <p:nvPicPr>
          <p:cNvPr id="137219"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内容占位符 2"/>
          <p:cNvSpPr>
            <a:spLocks noGrp="1"/>
          </p:cNvSpPr>
          <p:nvPr>
            <p:ph idx="1"/>
          </p:nvPr>
        </p:nvSpPr>
        <p:spPr>
          <a:xfrm>
            <a:off x="680590" y="620688"/>
            <a:ext cx="8643938" cy="5357813"/>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smtClean="0"/>
              <a:t>void main()</a:t>
            </a:r>
            <a:endParaRPr lang="zh-CN" altLang="zh-CN" sz="2800" dirty="0" smtClean="0"/>
          </a:p>
          <a:p>
            <a:pPr eaLnBrk="1" hangingPunct="1">
              <a:buFont typeface="Wingdings" pitchFamily="2" charset="2"/>
              <a:buNone/>
            </a:pPr>
            <a:r>
              <a:rPr lang="en-US" altLang="zh-CN" sz="2800" dirty="0" smtClean="0"/>
              <a:t>{ </a:t>
            </a:r>
            <a:r>
              <a:rPr lang="en-US" altLang="zh-CN" sz="2800" dirty="0" smtClean="0">
                <a:solidFill>
                  <a:srgbClr val="9D138D"/>
                </a:solidFill>
              </a:rPr>
              <a:t>float average(float array[ ],</a:t>
            </a:r>
            <a:r>
              <a:rPr lang="en-US" altLang="zh-CN" sz="2800" dirty="0" err="1" smtClean="0">
                <a:solidFill>
                  <a:srgbClr val="9D138D"/>
                </a:solidFill>
              </a:rPr>
              <a:t>int</a:t>
            </a:r>
            <a:r>
              <a:rPr lang="en-US" altLang="zh-CN" sz="2800" dirty="0" smtClean="0">
                <a:solidFill>
                  <a:srgbClr val="9D138D"/>
                </a:solidFill>
              </a:rPr>
              <a:t> n);</a:t>
            </a:r>
            <a:endParaRPr lang="zh-CN" altLang="zh-CN" sz="2800" dirty="0" smtClean="0">
              <a:solidFill>
                <a:srgbClr val="9D138D"/>
              </a:solidFill>
            </a:endParaRPr>
          </a:p>
          <a:p>
            <a:pPr eaLnBrk="1" hangingPunct="1">
              <a:buFont typeface="Wingdings" pitchFamily="2" charset="2"/>
              <a:buNone/>
            </a:pPr>
            <a:r>
              <a:rPr lang="en-US" altLang="zh-CN" sz="2800" dirty="0" smtClean="0"/>
              <a:t>   float score1[5]={98.5,97,91.5,60,55};                        </a:t>
            </a:r>
            <a:endParaRPr lang="zh-CN" altLang="zh-CN" sz="2800" dirty="0" smtClean="0"/>
          </a:p>
          <a:p>
            <a:pPr eaLnBrk="1" hangingPunct="1">
              <a:buFont typeface="Wingdings" pitchFamily="2" charset="2"/>
              <a:buNone/>
            </a:pPr>
            <a:r>
              <a:rPr lang="en-US" altLang="zh-CN" sz="2800" dirty="0" smtClean="0"/>
              <a:t>   float score2[10]={67.5,89.5,99,69.5,</a:t>
            </a:r>
          </a:p>
          <a:p>
            <a:pPr eaLnBrk="1" hangingPunct="1">
              <a:buFont typeface="Wingdings" pitchFamily="2" charset="2"/>
              <a:buNone/>
            </a:pPr>
            <a:r>
              <a:rPr lang="en-US" altLang="zh-CN" sz="2800" dirty="0" smtClean="0"/>
              <a:t>                       77,89.5,76.5,54,60,99.5};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(“%6.2f\</a:t>
            </a:r>
            <a:r>
              <a:rPr lang="en-US" altLang="zh-CN" sz="2800" dirty="0" err="1" smtClean="0"/>
              <a:t>n”,</a:t>
            </a:r>
            <a:r>
              <a:rPr lang="en-US" altLang="zh-CN" sz="2800" dirty="0" err="1" smtClean="0">
                <a:solidFill>
                  <a:srgbClr val="9D138D"/>
                </a:solidFill>
              </a:rPr>
              <a:t>average</a:t>
            </a:r>
            <a:r>
              <a:rPr lang="en-US" altLang="zh-CN" sz="2800" dirty="0" smtClean="0"/>
              <a:t>(score1,</a:t>
            </a:r>
            <a:r>
              <a:rPr lang="en-US" altLang="zh-CN" sz="2800" dirty="0" smtClean="0">
                <a:solidFill>
                  <a:srgbClr val="FF0000"/>
                </a:solidFill>
              </a:rPr>
              <a:t>5</a:t>
            </a:r>
            <a:r>
              <a:rPr lang="en-US" altLang="zh-CN" sz="2800" dirty="0" smtClean="0"/>
              <a:t>));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(“%6.2f\</a:t>
            </a:r>
            <a:r>
              <a:rPr lang="en-US" altLang="zh-CN" sz="2800" dirty="0" err="1" smtClean="0"/>
              <a:t>n”,</a:t>
            </a:r>
            <a:r>
              <a:rPr lang="en-US" altLang="zh-CN" sz="2800" dirty="0" err="1" smtClean="0">
                <a:solidFill>
                  <a:srgbClr val="9D138D"/>
                </a:solidFill>
              </a:rPr>
              <a:t>average</a:t>
            </a:r>
            <a:r>
              <a:rPr lang="en-US" altLang="zh-CN" sz="2800" dirty="0" smtClean="0"/>
              <a:t>(score2,</a:t>
            </a:r>
            <a:r>
              <a:rPr lang="en-US" altLang="zh-CN" sz="2800" dirty="0" smtClean="0">
                <a:solidFill>
                  <a:srgbClr val="FF0000"/>
                </a:solidFill>
              </a:rPr>
              <a:t>10</a:t>
            </a:r>
            <a:r>
              <a:rPr lang="en-US" altLang="zh-CN" sz="2800" dirty="0" smtClean="0"/>
              <a:t>)); </a:t>
            </a:r>
            <a:endParaRPr lang="en-US" altLang="zh-CN" sz="2800" dirty="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endParaRPr lang="zh-CN" altLang="en-US" sz="2800" dirty="0" smtClean="0"/>
          </a:p>
        </p:txBody>
      </p:sp>
      <p:pic>
        <p:nvPicPr>
          <p:cNvPr id="138243"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内容占位符 2"/>
          <p:cNvSpPr>
            <a:spLocks noGrp="1"/>
          </p:cNvSpPr>
          <p:nvPr>
            <p:ph idx="1"/>
          </p:nvPr>
        </p:nvSpPr>
        <p:spPr>
          <a:xfrm>
            <a:off x="539750" y="1714500"/>
            <a:ext cx="8153400" cy="4572000"/>
          </a:xfrm>
        </p:spPr>
        <p:txBody>
          <a:bodyPr/>
          <a:lstStyle/>
          <a:p>
            <a:pPr eaLnBrk="1" hangingPunct="1">
              <a:buFont typeface="Wingdings" pitchFamily="2" charset="2"/>
              <a:buNone/>
            </a:pPr>
            <a:r>
              <a:rPr lang="en-US" altLang="zh-CN" sz="2800" smtClean="0"/>
              <a:t>float </a:t>
            </a:r>
            <a:r>
              <a:rPr lang="en-US" altLang="zh-CN" sz="2800" smtClean="0">
                <a:solidFill>
                  <a:srgbClr val="9D138D"/>
                </a:solidFill>
              </a:rPr>
              <a:t>average</a:t>
            </a:r>
            <a:r>
              <a:rPr lang="en-US" altLang="zh-CN" sz="2800" smtClean="0"/>
              <a:t>(float array[ ],</a:t>
            </a:r>
            <a:r>
              <a:rPr lang="en-US" altLang="zh-CN" sz="2800" smtClean="0">
                <a:solidFill>
                  <a:srgbClr val="FF0000"/>
                </a:solidFill>
              </a:rPr>
              <a:t>int n</a:t>
            </a:r>
            <a:r>
              <a:rPr lang="en-US" altLang="zh-CN" sz="2800" smtClean="0"/>
              <a:t>) </a:t>
            </a:r>
            <a:endParaRPr lang="zh-CN" altLang="zh-CN" sz="2800" smtClean="0"/>
          </a:p>
          <a:p>
            <a:pPr eaLnBrk="1" hangingPunct="1">
              <a:buFont typeface="Wingdings" pitchFamily="2" charset="2"/>
              <a:buNone/>
            </a:pPr>
            <a:r>
              <a:rPr lang="en-US" altLang="zh-CN" sz="2800" smtClean="0"/>
              <a:t> { int i;</a:t>
            </a:r>
            <a:endParaRPr lang="zh-CN" altLang="zh-CN" sz="2800" smtClean="0"/>
          </a:p>
          <a:p>
            <a:pPr eaLnBrk="1" hangingPunct="1">
              <a:buFont typeface="Wingdings" pitchFamily="2" charset="2"/>
              <a:buNone/>
            </a:pPr>
            <a:r>
              <a:rPr lang="en-US" altLang="zh-CN" sz="2800" smtClean="0"/>
              <a:t>    float aver,sum=array[0];</a:t>
            </a:r>
            <a:endParaRPr lang="zh-CN" altLang="zh-CN" sz="2800" smtClean="0"/>
          </a:p>
          <a:p>
            <a:pPr eaLnBrk="1" hangingPunct="1">
              <a:buFont typeface="Wingdings" pitchFamily="2" charset="2"/>
              <a:buNone/>
            </a:pPr>
            <a:r>
              <a:rPr lang="en-US" altLang="zh-CN" sz="2800" smtClean="0"/>
              <a:t>    for(i=1;i&lt;</a:t>
            </a:r>
            <a:r>
              <a:rPr lang="en-US" altLang="zh-CN" sz="2800" smtClean="0">
                <a:solidFill>
                  <a:srgbClr val="FF0000"/>
                </a:solidFill>
              </a:rPr>
              <a:t>n</a:t>
            </a:r>
            <a:r>
              <a:rPr lang="en-US" altLang="zh-CN" sz="2800" smtClean="0"/>
              <a:t>;i++)</a:t>
            </a:r>
            <a:endParaRPr lang="zh-CN" altLang="zh-CN" sz="2800" smtClean="0"/>
          </a:p>
          <a:p>
            <a:pPr eaLnBrk="1" hangingPunct="1">
              <a:buFont typeface="Wingdings" pitchFamily="2" charset="2"/>
              <a:buNone/>
            </a:pPr>
            <a:r>
              <a:rPr lang="en-US" altLang="zh-CN" sz="2800" smtClean="0"/>
              <a:t>       sum=sum+array[i];  </a:t>
            </a:r>
            <a:endParaRPr lang="zh-CN" altLang="zh-CN" sz="2800" smtClean="0"/>
          </a:p>
          <a:p>
            <a:pPr eaLnBrk="1" hangingPunct="1">
              <a:buFont typeface="Wingdings" pitchFamily="2" charset="2"/>
              <a:buNone/>
            </a:pPr>
            <a:r>
              <a:rPr lang="en-US" altLang="zh-CN" sz="2800" smtClean="0"/>
              <a:t>    aver=sum/</a:t>
            </a:r>
            <a:r>
              <a:rPr lang="en-US" altLang="zh-CN" sz="2800" smtClean="0">
                <a:solidFill>
                  <a:srgbClr val="FF0000"/>
                </a:solidFill>
              </a:rPr>
              <a:t>n</a:t>
            </a:r>
            <a:r>
              <a:rPr lang="en-US" altLang="zh-CN" sz="2800" smtClean="0"/>
              <a:t>;</a:t>
            </a:r>
            <a:endParaRPr lang="zh-CN" altLang="zh-CN" sz="2800" smtClean="0"/>
          </a:p>
          <a:p>
            <a:pPr eaLnBrk="1" hangingPunct="1">
              <a:buFont typeface="Wingdings" pitchFamily="2" charset="2"/>
              <a:buNone/>
            </a:pPr>
            <a:r>
              <a:rPr lang="en-US" altLang="zh-CN" sz="2800" smtClean="0"/>
              <a:t>    return(aver);</a:t>
            </a:r>
            <a:endParaRPr lang="zh-CN" altLang="zh-CN" sz="2800" smtClean="0"/>
          </a:p>
          <a:p>
            <a:pPr eaLnBrk="1" hangingPunct="1">
              <a:buFont typeface="Wingdings" pitchFamily="2" charset="2"/>
              <a:buNone/>
            </a:pPr>
            <a:r>
              <a:rPr lang="en-US" altLang="zh-CN" sz="2800" smtClean="0"/>
              <a:t>}</a:t>
            </a:r>
            <a:endParaRPr lang="zh-CN" altLang="zh-CN" sz="2800" smtClean="0"/>
          </a:p>
          <a:p>
            <a:pPr eaLnBrk="1" hangingPunct="1">
              <a:buFont typeface="Wingdings" pitchFamily="2" charset="2"/>
              <a:buNone/>
            </a:pPr>
            <a:endParaRPr lang="zh-CN" altLang="en-US" sz="2800" smtClean="0"/>
          </a:p>
        </p:txBody>
      </p:sp>
      <p:sp>
        <p:nvSpPr>
          <p:cNvPr id="5" name="TextBox 4"/>
          <p:cNvSpPr txBox="1"/>
          <p:nvPr/>
        </p:nvSpPr>
        <p:spPr>
          <a:xfrm>
            <a:off x="857250" y="714375"/>
            <a:ext cx="6929438" cy="523875"/>
          </a:xfrm>
          <a:prstGeom prst="rect">
            <a:avLst/>
          </a:prstGeom>
          <a:noFill/>
        </p:spPr>
        <p:txBody>
          <a:bodyPr>
            <a:spAutoFit/>
          </a:bodyPr>
          <a:lstStyle/>
          <a:p>
            <a:pPr>
              <a:defRPr/>
            </a:pPr>
            <a:r>
              <a:rPr lang="zh-CN" altLang="en-US" sz="2800" b="1" dirty="0">
                <a:latin typeface="+mn-lt"/>
                <a:ea typeface="+mn-ea"/>
              </a:rPr>
              <a:t>调用形式为</a:t>
            </a:r>
            <a:r>
              <a:rPr lang="en-US" altLang="zh-CN" sz="2800" b="1" dirty="0">
                <a:latin typeface="+mn-lt"/>
                <a:ea typeface="+mn-ea"/>
              </a:rPr>
              <a:t>average(</a:t>
            </a:r>
            <a:r>
              <a:rPr lang="en-US" altLang="zh-CN" sz="2800" b="1" dirty="0">
                <a:solidFill>
                  <a:srgbClr val="00B050"/>
                </a:solidFill>
                <a:latin typeface="+mn-lt"/>
                <a:ea typeface="+mn-ea"/>
              </a:rPr>
              <a:t>score1</a:t>
            </a:r>
            <a:r>
              <a:rPr lang="en-US" altLang="zh-CN" sz="2800" b="1" dirty="0">
                <a:latin typeface="+mn-lt"/>
                <a:ea typeface="+mn-ea"/>
              </a:rPr>
              <a:t>,</a:t>
            </a:r>
            <a:r>
              <a:rPr lang="en-US" altLang="zh-CN" sz="2800" b="1" dirty="0">
                <a:solidFill>
                  <a:srgbClr val="00B050"/>
                </a:solidFill>
                <a:latin typeface="+mn-lt"/>
                <a:ea typeface="+mn-ea"/>
              </a:rPr>
              <a:t>5</a:t>
            </a:r>
            <a:r>
              <a:rPr lang="en-US" altLang="zh-CN" sz="2800" b="1" dirty="0">
                <a:latin typeface="+mn-lt"/>
                <a:ea typeface="+mn-ea"/>
              </a:rPr>
              <a:t>)</a:t>
            </a:r>
            <a:r>
              <a:rPr lang="zh-CN" altLang="en-US" sz="2800" b="1" dirty="0">
                <a:latin typeface="+mn-lt"/>
                <a:ea typeface="+mn-ea"/>
              </a:rPr>
              <a:t>时</a:t>
            </a:r>
          </a:p>
        </p:txBody>
      </p:sp>
      <p:sp>
        <p:nvSpPr>
          <p:cNvPr id="6" name="圆角矩形标注 5"/>
          <p:cNvSpPr>
            <a:spLocks noChangeArrowheads="1"/>
          </p:cNvSpPr>
          <p:nvPr/>
        </p:nvSpPr>
        <p:spPr bwMode="auto">
          <a:xfrm>
            <a:off x="4572000" y="3357563"/>
            <a:ext cx="3143250" cy="642937"/>
          </a:xfrm>
          <a:prstGeom prst="wedgeRoundRectCallout">
            <a:avLst>
              <a:gd name="adj1" fmla="val -48750"/>
              <a:gd name="adj2" fmla="val -81185"/>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相当于</a:t>
            </a:r>
            <a:r>
              <a:rPr lang="en-US" altLang="zh-CN" sz="2800" b="1">
                <a:solidFill>
                  <a:srgbClr val="00B050"/>
                </a:solidFill>
              </a:rPr>
              <a:t>score1</a:t>
            </a:r>
            <a:r>
              <a:rPr lang="en-US" altLang="zh-CN" sz="2800" b="1">
                <a:solidFill>
                  <a:srgbClr val="0000CC"/>
                </a:solidFill>
              </a:rPr>
              <a:t>[0]</a:t>
            </a:r>
            <a:endParaRPr lang="zh-CN" altLang="en-US" sz="2800" b="1">
              <a:solidFill>
                <a:srgbClr val="0000CC"/>
              </a:solidFill>
            </a:endParaRPr>
          </a:p>
        </p:txBody>
      </p:sp>
      <p:sp>
        <p:nvSpPr>
          <p:cNvPr id="7" name="圆角矩形标注 6"/>
          <p:cNvSpPr>
            <a:spLocks noChangeArrowheads="1"/>
          </p:cNvSpPr>
          <p:nvPr/>
        </p:nvSpPr>
        <p:spPr bwMode="auto">
          <a:xfrm>
            <a:off x="3924300" y="4437063"/>
            <a:ext cx="3357563" cy="642937"/>
          </a:xfrm>
          <a:prstGeom prst="wedgeRoundRectCallout">
            <a:avLst>
              <a:gd name="adj1" fmla="val -48750"/>
              <a:gd name="adj2" fmla="val -81185"/>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相当于</a:t>
            </a:r>
            <a:r>
              <a:rPr lang="en-US" altLang="zh-CN" sz="2800" b="1">
                <a:solidFill>
                  <a:srgbClr val="00B050"/>
                </a:solidFill>
              </a:rPr>
              <a:t>score1</a:t>
            </a:r>
            <a:r>
              <a:rPr lang="en-US" altLang="zh-CN" sz="2800" b="1">
                <a:solidFill>
                  <a:srgbClr val="0000CC"/>
                </a:solidFill>
              </a:rPr>
              <a:t>[i]</a:t>
            </a:r>
            <a:endParaRPr lang="zh-CN" altLang="en-US" sz="2800" b="1">
              <a:solidFill>
                <a:srgbClr val="0000CC"/>
              </a:solidFill>
            </a:endParaRPr>
          </a:p>
        </p:txBody>
      </p:sp>
      <p:sp>
        <p:nvSpPr>
          <p:cNvPr id="8" name="圆角矩形标注 7"/>
          <p:cNvSpPr>
            <a:spLocks noChangeArrowheads="1"/>
          </p:cNvSpPr>
          <p:nvPr/>
        </p:nvSpPr>
        <p:spPr bwMode="auto">
          <a:xfrm>
            <a:off x="1908175" y="2205038"/>
            <a:ext cx="2000250" cy="642937"/>
          </a:xfrm>
          <a:prstGeom prst="wedgeRoundRectCallout">
            <a:avLst>
              <a:gd name="adj1" fmla="val -17611"/>
              <a:gd name="adj2" fmla="val 135069"/>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相当于</a:t>
            </a:r>
            <a:r>
              <a:rPr lang="en-US" altLang="zh-CN" sz="2800" b="1">
                <a:solidFill>
                  <a:srgbClr val="00B050"/>
                </a:solidFill>
              </a:rPr>
              <a:t>5</a:t>
            </a:r>
            <a:endParaRPr lang="zh-CN" altLang="en-US" sz="2800" b="1">
              <a:solidFill>
                <a:srgbClr val="0000CC"/>
              </a:solidFill>
            </a:endParaRPr>
          </a:p>
        </p:txBody>
      </p:sp>
      <p:pic>
        <p:nvPicPr>
          <p:cNvPr id="139271" name="图片 8"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内容占位符 2"/>
          <p:cNvSpPr>
            <a:spLocks noGrp="1"/>
          </p:cNvSpPr>
          <p:nvPr>
            <p:ph idx="1"/>
          </p:nvPr>
        </p:nvSpPr>
        <p:spPr>
          <a:xfrm>
            <a:off x="883096" y="1124744"/>
            <a:ext cx="8153400" cy="4572000"/>
          </a:xfrm>
        </p:spPr>
        <p:txBody>
          <a:bodyPr/>
          <a:lstStyle/>
          <a:p>
            <a:pPr eaLnBrk="1" hangingPunct="1">
              <a:buFont typeface="Wingdings" pitchFamily="2" charset="2"/>
              <a:buNone/>
            </a:pPr>
            <a:r>
              <a:rPr lang="en-US" altLang="zh-CN" sz="2800" smtClean="0"/>
              <a:t>float </a:t>
            </a:r>
            <a:r>
              <a:rPr lang="en-US" altLang="zh-CN" sz="2800" smtClean="0">
                <a:solidFill>
                  <a:srgbClr val="9D138D"/>
                </a:solidFill>
              </a:rPr>
              <a:t>average</a:t>
            </a:r>
            <a:r>
              <a:rPr lang="en-US" altLang="zh-CN" sz="2800" smtClean="0"/>
              <a:t>(float array[ ],</a:t>
            </a:r>
            <a:r>
              <a:rPr lang="en-US" altLang="zh-CN" sz="2800" smtClean="0">
                <a:solidFill>
                  <a:srgbClr val="FF0000"/>
                </a:solidFill>
              </a:rPr>
              <a:t>int n</a:t>
            </a:r>
            <a:r>
              <a:rPr lang="en-US" altLang="zh-CN" sz="2800" smtClean="0"/>
              <a:t>) </a:t>
            </a:r>
            <a:endParaRPr lang="zh-CN" altLang="zh-CN" sz="2800" smtClean="0"/>
          </a:p>
          <a:p>
            <a:pPr eaLnBrk="1" hangingPunct="1">
              <a:buFont typeface="Wingdings" pitchFamily="2" charset="2"/>
              <a:buNone/>
            </a:pPr>
            <a:r>
              <a:rPr lang="en-US" altLang="zh-CN" sz="2800" smtClean="0"/>
              <a:t> { int i;</a:t>
            </a:r>
            <a:endParaRPr lang="zh-CN" altLang="zh-CN" sz="2800" smtClean="0"/>
          </a:p>
          <a:p>
            <a:pPr eaLnBrk="1" hangingPunct="1">
              <a:buFont typeface="Wingdings" pitchFamily="2" charset="2"/>
              <a:buNone/>
            </a:pPr>
            <a:r>
              <a:rPr lang="en-US" altLang="zh-CN" sz="2800" smtClean="0"/>
              <a:t>    float aver,sum=array[0];</a:t>
            </a:r>
            <a:endParaRPr lang="zh-CN" altLang="zh-CN" sz="2800" smtClean="0"/>
          </a:p>
          <a:p>
            <a:pPr eaLnBrk="1" hangingPunct="1">
              <a:buFont typeface="Wingdings" pitchFamily="2" charset="2"/>
              <a:buNone/>
            </a:pPr>
            <a:r>
              <a:rPr lang="en-US" altLang="zh-CN" sz="2800" smtClean="0"/>
              <a:t>    for(i=1;i&lt;</a:t>
            </a:r>
            <a:r>
              <a:rPr lang="en-US" altLang="zh-CN" sz="2800" smtClean="0">
                <a:solidFill>
                  <a:srgbClr val="FF0000"/>
                </a:solidFill>
              </a:rPr>
              <a:t>n</a:t>
            </a:r>
            <a:r>
              <a:rPr lang="en-US" altLang="zh-CN" sz="2800" smtClean="0"/>
              <a:t>;i++)</a:t>
            </a:r>
            <a:endParaRPr lang="zh-CN" altLang="zh-CN" sz="2800" smtClean="0"/>
          </a:p>
          <a:p>
            <a:pPr eaLnBrk="1" hangingPunct="1">
              <a:buFont typeface="Wingdings" pitchFamily="2" charset="2"/>
              <a:buNone/>
            </a:pPr>
            <a:r>
              <a:rPr lang="en-US" altLang="zh-CN" sz="2800" smtClean="0"/>
              <a:t>       sum=sum+array[i];  </a:t>
            </a:r>
            <a:endParaRPr lang="zh-CN" altLang="zh-CN" sz="2800" smtClean="0"/>
          </a:p>
          <a:p>
            <a:pPr eaLnBrk="1" hangingPunct="1">
              <a:buFont typeface="Wingdings" pitchFamily="2" charset="2"/>
              <a:buNone/>
            </a:pPr>
            <a:r>
              <a:rPr lang="en-US" altLang="zh-CN" sz="2800" smtClean="0"/>
              <a:t>    aver=sum/</a:t>
            </a:r>
            <a:r>
              <a:rPr lang="en-US" altLang="zh-CN" sz="2800" smtClean="0">
                <a:solidFill>
                  <a:srgbClr val="FF0000"/>
                </a:solidFill>
              </a:rPr>
              <a:t>n</a:t>
            </a:r>
            <a:r>
              <a:rPr lang="en-US" altLang="zh-CN" sz="2800" smtClean="0"/>
              <a:t>;</a:t>
            </a:r>
            <a:endParaRPr lang="zh-CN" altLang="zh-CN" sz="2800" smtClean="0"/>
          </a:p>
          <a:p>
            <a:pPr eaLnBrk="1" hangingPunct="1">
              <a:buFont typeface="Wingdings" pitchFamily="2" charset="2"/>
              <a:buNone/>
            </a:pPr>
            <a:r>
              <a:rPr lang="en-US" altLang="zh-CN" sz="2800" smtClean="0"/>
              <a:t>    return(aver);</a:t>
            </a:r>
            <a:endParaRPr lang="zh-CN" altLang="zh-CN" sz="2800" smtClean="0"/>
          </a:p>
          <a:p>
            <a:pPr eaLnBrk="1" hangingPunct="1">
              <a:buFont typeface="Wingdings" pitchFamily="2" charset="2"/>
              <a:buNone/>
            </a:pPr>
            <a:r>
              <a:rPr lang="en-US" altLang="zh-CN" sz="2800" smtClean="0"/>
              <a:t>}</a:t>
            </a:r>
            <a:endParaRPr lang="zh-CN" altLang="zh-CN" sz="2800" smtClean="0"/>
          </a:p>
          <a:p>
            <a:pPr eaLnBrk="1" hangingPunct="1">
              <a:buFont typeface="Wingdings" pitchFamily="2" charset="2"/>
              <a:buNone/>
            </a:pPr>
            <a:endParaRPr lang="zh-CN" altLang="en-US" sz="2800" smtClean="0"/>
          </a:p>
        </p:txBody>
      </p:sp>
      <p:pic>
        <p:nvPicPr>
          <p:cNvPr id="1157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869160"/>
            <a:ext cx="18637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994221" y="476672"/>
            <a:ext cx="6929438" cy="523875"/>
          </a:xfrm>
          <a:prstGeom prst="rect">
            <a:avLst/>
          </a:prstGeom>
          <a:noFill/>
        </p:spPr>
        <p:txBody>
          <a:bodyPr>
            <a:spAutoFit/>
          </a:bodyPr>
          <a:lstStyle/>
          <a:p>
            <a:pPr>
              <a:defRPr/>
            </a:pPr>
            <a:r>
              <a:rPr lang="zh-CN" altLang="en-US" sz="2800" b="1" dirty="0">
                <a:latin typeface="+mn-lt"/>
                <a:ea typeface="+mn-ea"/>
              </a:rPr>
              <a:t>调用形式为</a:t>
            </a:r>
            <a:r>
              <a:rPr lang="en-US" altLang="zh-CN" sz="2800" b="1" dirty="0">
                <a:latin typeface="+mn-lt"/>
                <a:ea typeface="+mn-ea"/>
              </a:rPr>
              <a:t>average(</a:t>
            </a:r>
            <a:r>
              <a:rPr lang="en-US" altLang="zh-CN" sz="2800" b="1" dirty="0">
                <a:solidFill>
                  <a:srgbClr val="00B050"/>
                </a:solidFill>
                <a:latin typeface="+mn-lt"/>
                <a:ea typeface="+mn-ea"/>
              </a:rPr>
              <a:t>score2</a:t>
            </a:r>
            <a:r>
              <a:rPr lang="en-US" altLang="zh-CN" sz="2800" b="1" dirty="0">
                <a:latin typeface="+mn-lt"/>
                <a:ea typeface="+mn-ea"/>
              </a:rPr>
              <a:t>,</a:t>
            </a:r>
            <a:r>
              <a:rPr lang="en-US" altLang="zh-CN" sz="2800" b="1" dirty="0">
                <a:solidFill>
                  <a:srgbClr val="00B050"/>
                </a:solidFill>
                <a:latin typeface="+mn-lt"/>
                <a:ea typeface="+mn-ea"/>
              </a:rPr>
              <a:t>10</a:t>
            </a:r>
            <a:r>
              <a:rPr lang="en-US" altLang="zh-CN" sz="2800" b="1" dirty="0">
                <a:latin typeface="+mn-lt"/>
                <a:ea typeface="+mn-ea"/>
              </a:rPr>
              <a:t>)</a:t>
            </a:r>
            <a:r>
              <a:rPr lang="zh-CN" altLang="en-US" sz="2800" b="1" dirty="0">
                <a:latin typeface="+mn-lt"/>
                <a:ea typeface="+mn-ea"/>
              </a:rPr>
              <a:t>时</a:t>
            </a:r>
          </a:p>
        </p:txBody>
      </p:sp>
      <p:sp>
        <p:nvSpPr>
          <p:cNvPr id="6" name="圆角矩形标注 5"/>
          <p:cNvSpPr>
            <a:spLocks noChangeArrowheads="1"/>
          </p:cNvSpPr>
          <p:nvPr/>
        </p:nvSpPr>
        <p:spPr bwMode="auto">
          <a:xfrm>
            <a:off x="4915346" y="2767807"/>
            <a:ext cx="3143250" cy="642937"/>
          </a:xfrm>
          <a:prstGeom prst="wedgeRoundRectCallout">
            <a:avLst>
              <a:gd name="adj1" fmla="val -48750"/>
              <a:gd name="adj2" fmla="val -81185"/>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相当于</a:t>
            </a:r>
            <a:r>
              <a:rPr lang="en-US" altLang="zh-CN" sz="2800" b="1">
                <a:solidFill>
                  <a:srgbClr val="00B050"/>
                </a:solidFill>
              </a:rPr>
              <a:t>score2</a:t>
            </a:r>
            <a:r>
              <a:rPr lang="en-US" altLang="zh-CN" sz="2800" b="1">
                <a:solidFill>
                  <a:srgbClr val="0000CC"/>
                </a:solidFill>
              </a:rPr>
              <a:t>[0]</a:t>
            </a:r>
            <a:endParaRPr lang="zh-CN" altLang="en-US" sz="2800" b="1">
              <a:solidFill>
                <a:srgbClr val="0000CC"/>
              </a:solidFill>
            </a:endParaRPr>
          </a:p>
        </p:txBody>
      </p:sp>
      <p:sp>
        <p:nvSpPr>
          <p:cNvPr id="7" name="圆角矩形标注 6"/>
          <p:cNvSpPr>
            <a:spLocks noChangeArrowheads="1"/>
          </p:cNvSpPr>
          <p:nvPr/>
        </p:nvSpPr>
        <p:spPr bwMode="auto">
          <a:xfrm>
            <a:off x="4267646" y="3918744"/>
            <a:ext cx="3357563" cy="642938"/>
          </a:xfrm>
          <a:prstGeom prst="wedgeRoundRectCallout">
            <a:avLst>
              <a:gd name="adj1" fmla="val -48750"/>
              <a:gd name="adj2" fmla="val -81185"/>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相当于</a:t>
            </a:r>
            <a:r>
              <a:rPr lang="en-US" altLang="zh-CN" sz="2800" b="1">
                <a:solidFill>
                  <a:srgbClr val="00B050"/>
                </a:solidFill>
              </a:rPr>
              <a:t>score2</a:t>
            </a:r>
            <a:r>
              <a:rPr lang="en-US" altLang="zh-CN" sz="2800" b="1">
                <a:solidFill>
                  <a:srgbClr val="0000CC"/>
                </a:solidFill>
              </a:rPr>
              <a:t>[i]</a:t>
            </a:r>
            <a:endParaRPr lang="zh-CN" altLang="en-US" sz="2800" b="1">
              <a:solidFill>
                <a:srgbClr val="0000CC"/>
              </a:solidFill>
            </a:endParaRPr>
          </a:p>
        </p:txBody>
      </p:sp>
      <p:sp>
        <p:nvSpPr>
          <p:cNvPr id="8" name="圆角矩形标注 7"/>
          <p:cNvSpPr>
            <a:spLocks noChangeArrowheads="1"/>
          </p:cNvSpPr>
          <p:nvPr/>
        </p:nvSpPr>
        <p:spPr bwMode="auto">
          <a:xfrm>
            <a:off x="2178496" y="1615282"/>
            <a:ext cx="2000250" cy="642937"/>
          </a:xfrm>
          <a:prstGeom prst="wedgeRoundRectCallout">
            <a:avLst>
              <a:gd name="adj1" fmla="val -17611"/>
              <a:gd name="adj2" fmla="val 135069"/>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相当于</a:t>
            </a:r>
            <a:r>
              <a:rPr lang="en-US" altLang="zh-CN" sz="2800" b="1">
                <a:solidFill>
                  <a:srgbClr val="00B050"/>
                </a:solidFill>
              </a:rPr>
              <a:t>10</a:t>
            </a:r>
            <a:endParaRPr lang="zh-CN" altLang="en-US" sz="2800" b="1">
              <a:solidFill>
                <a:srgbClr val="0000CC"/>
              </a:solidFill>
            </a:endParaRPr>
          </a:p>
        </p:txBody>
      </p:sp>
      <p:pic>
        <p:nvPicPr>
          <p:cNvPr id="140296" name="图片 8"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566596" y="5905922"/>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15714"/>
                                        </p:tgtEl>
                                        <p:attrNameLst>
                                          <p:attrName>style.visibility</p:attrName>
                                        </p:attrNameLst>
                                      </p:cBhvr>
                                      <p:to>
                                        <p:strVal val="visible"/>
                                      </p:to>
                                    </p:set>
                                    <p:animEffect transition="in" filter="blinds(horizontal)">
                                      <p:cBhvr>
                                        <p:cTn id="27" dur="500"/>
                                        <p:tgtEl>
                                          <p:spTgt spid="1157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620688"/>
            <a:ext cx="8153400" cy="5053012"/>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7.12 </a:t>
            </a:r>
            <a:r>
              <a:rPr lang="zh-CN" altLang="zh-CN" dirty="0" smtClean="0"/>
              <a:t>用选择法对数组中</a:t>
            </a:r>
            <a:r>
              <a:rPr lang="en-US" altLang="zh-CN" dirty="0" smtClean="0"/>
              <a:t>10</a:t>
            </a:r>
            <a:r>
              <a:rPr lang="zh-CN" altLang="zh-CN" dirty="0" smtClean="0"/>
              <a:t>个整数按由小到大排序。</a:t>
            </a:r>
            <a:endParaRPr lang="en-US" altLang="zh-CN" dirty="0" smtClean="0"/>
          </a:p>
          <a:p>
            <a:pPr eaLnBrk="1" hangingPunct="1"/>
            <a:r>
              <a:rPr lang="zh-CN" altLang="zh-CN" dirty="0" smtClean="0"/>
              <a:t>思路：</a:t>
            </a:r>
            <a:endParaRPr lang="en-US" altLang="zh-CN" dirty="0" smtClean="0"/>
          </a:p>
          <a:p>
            <a:pPr lvl="1" eaLnBrk="1" hangingPunct="1"/>
            <a:r>
              <a:rPr lang="zh-CN" altLang="zh-CN" dirty="0" smtClean="0"/>
              <a:t>所谓选择法就是先将</a:t>
            </a:r>
            <a:r>
              <a:rPr lang="en-US" altLang="zh-CN" dirty="0" smtClean="0"/>
              <a:t>10</a:t>
            </a:r>
            <a:r>
              <a:rPr lang="zh-CN" altLang="zh-CN" dirty="0" smtClean="0"/>
              <a:t>个数中最小的数与</a:t>
            </a:r>
            <a:r>
              <a:rPr lang="en-US" altLang="zh-CN" dirty="0" smtClean="0"/>
              <a:t>a[0]</a:t>
            </a:r>
            <a:r>
              <a:rPr lang="zh-CN" altLang="zh-CN" dirty="0" smtClean="0"/>
              <a:t>对换</a:t>
            </a:r>
            <a:r>
              <a:rPr lang="zh-CN" altLang="en-US" dirty="0" smtClean="0"/>
              <a:t>；</a:t>
            </a:r>
            <a:r>
              <a:rPr lang="zh-CN" altLang="zh-CN" dirty="0" smtClean="0"/>
              <a:t>再将</a:t>
            </a:r>
            <a:r>
              <a:rPr lang="en-US" altLang="zh-CN" dirty="0" smtClean="0"/>
              <a:t>a[1]</a:t>
            </a:r>
            <a:r>
              <a:rPr lang="zh-CN" altLang="zh-CN" dirty="0" smtClean="0"/>
              <a:t>到</a:t>
            </a:r>
            <a:r>
              <a:rPr lang="en-US" altLang="zh-CN" dirty="0" smtClean="0"/>
              <a:t>a[9]</a:t>
            </a:r>
            <a:r>
              <a:rPr lang="zh-CN" altLang="zh-CN" dirty="0" smtClean="0"/>
              <a:t>中最小的数与</a:t>
            </a:r>
            <a:r>
              <a:rPr lang="en-US" altLang="zh-CN" dirty="0" smtClean="0"/>
              <a:t>a[1]</a:t>
            </a:r>
            <a:r>
              <a:rPr lang="zh-CN" altLang="zh-CN" dirty="0" smtClean="0"/>
              <a:t>对换……每比较一轮</a:t>
            </a:r>
            <a:r>
              <a:rPr lang="zh-CN" altLang="en-US" dirty="0" smtClean="0"/>
              <a:t>，</a:t>
            </a:r>
            <a:r>
              <a:rPr lang="zh-CN" altLang="zh-CN" dirty="0" smtClean="0"/>
              <a:t>找出一个未经排序的数中最小的一个</a:t>
            </a:r>
            <a:endParaRPr lang="en-US" altLang="zh-CN" dirty="0" smtClean="0"/>
          </a:p>
          <a:p>
            <a:pPr lvl="1" eaLnBrk="1" hangingPunct="1"/>
            <a:r>
              <a:rPr lang="zh-CN" altLang="zh-CN" dirty="0" smtClean="0"/>
              <a:t>共比较</a:t>
            </a:r>
            <a:r>
              <a:rPr lang="en-US" altLang="zh-CN" dirty="0" smtClean="0"/>
              <a:t>9</a:t>
            </a:r>
            <a:r>
              <a:rPr lang="zh-CN" altLang="zh-CN" dirty="0" smtClean="0"/>
              <a:t>轮</a:t>
            </a:r>
            <a:endParaRPr lang="zh-CN" altLang="en-US" dirty="0" smtClean="0"/>
          </a:p>
        </p:txBody>
      </p:sp>
      <p:pic>
        <p:nvPicPr>
          <p:cNvPr id="141315"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69275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extBox 3"/>
          <p:cNvSpPr txBox="1">
            <a:spLocks noChangeArrowheads="1"/>
          </p:cNvSpPr>
          <p:nvPr/>
        </p:nvSpPr>
        <p:spPr bwMode="auto">
          <a:xfrm>
            <a:off x="1357313" y="714375"/>
            <a:ext cx="6000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t>a[0]   a[1]   a[2]   a[3]   a[4]</a:t>
            </a:r>
            <a:endParaRPr lang="zh-CN" altLang="en-US" sz="3200" b="1"/>
          </a:p>
        </p:txBody>
      </p:sp>
      <p:sp>
        <p:nvSpPr>
          <p:cNvPr id="142339" name="TextBox 5"/>
          <p:cNvSpPr txBox="1">
            <a:spLocks noChangeArrowheads="1"/>
          </p:cNvSpPr>
          <p:nvPr/>
        </p:nvSpPr>
        <p:spPr bwMode="auto">
          <a:xfrm>
            <a:off x="1357313" y="1500188"/>
            <a:ext cx="6000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      3        6       1        9       4</a:t>
            </a:r>
            <a:endParaRPr lang="zh-CN" altLang="en-US" sz="3200" b="1"/>
          </a:p>
        </p:txBody>
      </p:sp>
      <p:sp>
        <p:nvSpPr>
          <p:cNvPr id="7" name="椭圆 6"/>
          <p:cNvSpPr>
            <a:spLocks noChangeArrowheads="1"/>
          </p:cNvSpPr>
          <p:nvPr/>
        </p:nvSpPr>
        <p:spPr bwMode="auto">
          <a:xfrm>
            <a:off x="1928813" y="1500188"/>
            <a:ext cx="571500" cy="571500"/>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8" name="椭圆 7"/>
          <p:cNvSpPr>
            <a:spLocks noChangeArrowheads="1"/>
          </p:cNvSpPr>
          <p:nvPr/>
        </p:nvSpPr>
        <p:spPr bwMode="auto">
          <a:xfrm>
            <a:off x="4071938" y="1500188"/>
            <a:ext cx="571500" cy="571500"/>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 name="任意多边形 8"/>
          <p:cNvSpPr>
            <a:spLocks/>
          </p:cNvSpPr>
          <p:nvPr/>
        </p:nvSpPr>
        <p:spPr bwMode="auto">
          <a:xfrm>
            <a:off x="2379663" y="1268413"/>
            <a:ext cx="1905000" cy="227012"/>
          </a:xfrm>
          <a:custGeom>
            <a:avLst/>
            <a:gdLst>
              <a:gd name="T0" fmla="*/ 0 w 1903956"/>
              <a:gd name="T1" fmla="*/ 221102 h 227557"/>
              <a:gd name="T2" fmla="*/ 1021304 w 1903956"/>
              <a:gd name="T3" fmla="*/ 2028 h 227557"/>
              <a:gd name="T4" fmla="*/ 1916522 w 1903956"/>
              <a:gd name="T5" fmla="*/ 208930 h 227557"/>
              <a:gd name="T6" fmla="*/ 0 60000 65536"/>
              <a:gd name="T7" fmla="*/ 0 60000 65536"/>
              <a:gd name="T8" fmla="*/ 0 60000 65536"/>
              <a:gd name="T9" fmla="*/ 0 w 1903956"/>
              <a:gd name="T10" fmla="*/ 0 h 227557"/>
              <a:gd name="T11" fmla="*/ 1903956 w 1903956"/>
              <a:gd name="T12" fmla="*/ 227557 h 227557"/>
            </a:gdLst>
            <a:ahLst/>
            <a:cxnLst>
              <a:cxn ang="T6">
                <a:pos x="T0" y="T1"/>
              </a:cxn>
              <a:cxn ang="T7">
                <a:pos x="T2" y="T3"/>
              </a:cxn>
              <a:cxn ang="T8">
                <a:pos x="T4" y="T5"/>
              </a:cxn>
            </a:cxnLst>
            <a:rect l="T9" t="T10" r="T11" b="T12"/>
            <a:pathLst>
              <a:path w="1903956" h="227557">
                <a:moveTo>
                  <a:pt x="0" y="227557"/>
                </a:moveTo>
                <a:cubicBezTo>
                  <a:pt x="348641" y="115866"/>
                  <a:pt x="697282" y="4176"/>
                  <a:pt x="1014608" y="2088"/>
                </a:cubicBezTo>
                <a:cubicBezTo>
                  <a:pt x="1331934" y="0"/>
                  <a:pt x="1617945" y="107515"/>
                  <a:pt x="1903956" y="215030"/>
                </a:cubicBezTo>
              </a:path>
            </a:pathLst>
          </a:custGeom>
          <a:solidFill>
            <a:schemeClr val="accent1"/>
          </a:solidFill>
          <a:ln w="38100" algn="ctr">
            <a:solidFill>
              <a:srgbClr val="FF0000"/>
            </a:solidFill>
            <a:miter lim="800000"/>
            <a:headEnd type="arrow" w="med" len="med"/>
            <a:tailEnd type="arrow" w="med" len="med"/>
          </a:ln>
        </p:spPr>
        <p:txBody>
          <a:bodyPr wrap="none"/>
          <a:lstStyle/>
          <a:p>
            <a:endParaRPr lang="zh-CN" altLang="en-US"/>
          </a:p>
        </p:txBody>
      </p:sp>
      <p:sp>
        <p:nvSpPr>
          <p:cNvPr id="10" name="TextBox 9"/>
          <p:cNvSpPr txBox="1">
            <a:spLocks noChangeArrowheads="1"/>
          </p:cNvSpPr>
          <p:nvPr/>
        </p:nvSpPr>
        <p:spPr bwMode="auto">
          <a:xfrm>
            <a:off x="1357313" y="2357438"/>
            <a:ext cx="6000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      </a:t>
            </a:r>
            <a:r>
              <a:rPr lang="en-US" altLang="zh-CN" sz="3200" b="1">
                <a:solidFill>
                  <a:srgbClr val="0000CC"/>
                </a:solidFill>
              </a:rPr>
              <a:t>1</a:t>
            </a:r>
            <a:r>
              <a:rPr lang="en-US" altLang="zh-CN" sz="3200" b="1"/>
              <a:t>        6       3        9       4</a:t>
            </a:r>
            <a:endParaRPr lang="zh-CN" altLang="en-US" sz="3200" b="1"/>
          </a:p>
        </p:txBody>
      </p:sp>
      <p:sp>
        <p:nvSpPr>
          <p:cNvPr id="13" name="椭圆 12"/>
          <p:cNvSpPr>
            <a:spLocks noChangeArrowheads="1"/>
          </p:cNvSpPr>
          <p:nvPr/>
        </p:nvSpPr>
        <p:spPr bwMode="auto">
          <a:xfrm>
            <a:off x="3071813" y="2357438"/>
            <a:ext cx="571500" cy="571500"/>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4" name="椭圆 13"/>
          <p:cNvSpPr>
            <a:spLocks noChangeArrowheads="1"/>
          </p:cNvSpPr>
          <p:nvPr/>
        </p:nvSpPr>
        <p:spPr bwMode="auto">
          <a:xfrm>
            <a:off x="4071938" y="2357438"/>
            <a:ext cx="571500" cy="571500"/>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5" name="任意多边形 14"/>
          <p:cNvSpPr>
            <a:spLocks/>
          </p:cNvSpPr>
          <p:nvPr/>
        </p:nvSpPr>
        <p:spPr bwMode="auto">
          <a:xfrm>
            <a:off x="3429000" y="2125663"/>
            <a:ext cx="857250" cy="231775"/>
          </a:xfrm>
          <a:custGeom>
            <a:avLst/>
            <a:gdLst>
              <a:gd name="T0" fmla="*/ 0 w 1903956"/>
              <a:gd name="T1" fmla="*/ 289754 h 227557"/>
              <a:gd name="T2" fmla="*/ 32 w 1903956"/>
              <a:gd name="T3" fmla="*/ 2660 h 227557"/>
              <a:gd name="T4" fmla="*/ 59 w 1903956"/>
              <a:gd name="T5" fmla="*/ 273803 h 227557"/>
              <a:gd name="T6" fmla="*/ 0 60000 65536"/>
              <a:gd name="T7" fmla="*/ 0 60000 65536"/>
              <a:gd name="T8" fmla="*/ 0 60000 65536"/>
              <a:gd name="T9" fmla="*/ 0 w 1903956"/>
              <a:gd name="T10" fmla="*/ 0 h 227557"/>
              <a:gd name="T11" fmla="*/ 1903956 w 1903956"/>
              <a:gd name="T12" fmla="*/ 227557 h 227557"/>
            </a:gdLst>
            <a:ahLst/>
            <a:cxnLst>
              <a:cxn ang="T6">
                <a:pos x="T0" y="T1"/>
              </a:cxn>
              <a:cxn ang="T7">
                <a:pos x="T2" y="T3"/>
              </a:cxn>
              <a:cxn ang="T8">
                <a:pos x="T4" y="T5"/>
              </a:cxn>
            </a:cxnLst>
            <a:rect l="T9" t="T10" r="T11" b="T12"/>
            <a:pathLst>
              <a:path w="1903956" h="227557">
                <a:moveTo>
                  <a:pt x="0" y="227557"/>
                </a:moveTo>
                <a:cubicBezTo>
                  <a:pt x="348641" y="115866"/>
                  <a:pt x="697282" y="4176"/>
                  <a:pt x="1014608" y="2088"/>
                </a:cubicBezTo>
                <a:cubicBezTo>
                  <a:pt x="1331934" y="0"/>
                  <a:pt x="1617945" y="107515"/>
                  <a:pt x="1903956" y="215030"/>
                </a:cubicBezTo>
              </a:path>
            </a:pathLst>
          </a:custGeom>
          <a:solidFill>
            <a:schemeClr val="accent1"/>
          </a:solidFill>
          <a:ln w="38100" algn="ctr">
            <a:solidFill>
              <a:srgbClr val="FF0000"/>
            </a:solidFill>
            <a:miter lim="800000"/>
            <a:headEnd type="arrow" w="med" len="med"/>
            <a:tailEnd type="arrow" w="med" len="med"/>
          </a:ln>
        </p:spPr>
        <p:txBody>
          <a:bodyPr wrap="none"/>
          <a:lstStyle/>
          <a:p>
            <a:endParaRPr lang="zh-CN" altLang="en-US"/>
          </a:p>
        </p:txBody>
      </p:sp>
      <p:sp>
        <p:nvSpPr>
          <p:cNvPr id="16" name="TextBox 15"/>
          <p:cNvSpPr txBox="1">
            <a:spLocks noChangeArrowheads="1"/>
          </p:cNvSpPr>
          <p:nvPr/>
        </p:nvSpPr>
        <p:spPr bwMode="auto">
          <a:xfrm>
            <a:off x="1357313" y="3357563"/>
            <a:ext cx="6000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      </a:t>
            </a:r>
            <a:r>
              <a:rPr lang="en-US" altLang="zh-CN" sz="3200" b="1">
                <a:solidFill>
                  <a:srgbClr val="0000CC"/>
                </a:solidFill>
              </a:rPr>
              <a:t>1</a:t>
            </a:r>
            <a:r>
              <a:rPr lang="en-US" altLang="zh-CN" sz="3200" b="1"/>
              <a:t>        </a:t>
            </a:r>
            <a:r>
              <a:rPr lang="en-US" altLang="zh-CN" sz="3200" b="1">
                <a:solidFill>
                  <a:srgbClr val="0000CC"/>
                </a:solidFill>
              </a:rPr>
              <a:t>3</a:t>
            </a:r>
            <a:r>
              <a:rPr lang="en-US" altLang="zh-CN" sz="3200" b="1"/>
              <a:t>       6        9       4</a:t>
            </a:r>
            <a:endParaRPr lang="zh-CN" altLang="en-US" sz="3200" b="1"/>
          </a:p>
        </p:txBody>
      </p:sp>
      <p:sp>
        <p:nvSpPr>
          <p:cNvPr id="17" name="椭圆 16"/>
          <p:cNvSpPr>
            <a:spLocks noChangeArrowheads="1"/>
          </p:cNvSpPr>
          <p:nvPr/>
        </p:nvSpPr>
        <p:spPr bwMode="auto">
          <a:xfrm>
            <a:off x="4071938" y="3357563"/>
            <a:ext cx="571500" cy="571500"/>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8" name="椭圆 17"/>
          <p:cNvSpPr>
            <a:spLocks noChangeArrowheads="1"/>
          </p:cNvSpPr>
          <p:nvPr/>
        </p:nvSpPr>
        <p:spPr bwMode="auto">
          <a:xfrm>
            <a:off x="6215063" y="3357563"/>
            <a:ext cx="571500" cy="571500"/>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9" name="任意多边形 18"/>
          <p:cNvSpPr>
            <a:spLocks/>
          </p:cNvSpPr>
          <p:nvPr/>
        </p:nvSpPr>
        <p:spPr bwMode="auto">
          <a:xfrm>
            <a:off x="4429125" y="3125788"/>
            <a:ext cx="2071688" cy="231775"/>
          </a:xfrm>
          <a:custGeom>
            <a:avLst/>
            <a:gdLst>
              <a:gd name="T0" fmla="*/ 0 w 1903956"/>
              <a:gd name="T1" fmla="*/ 289754 h 227557"/>
              <a:gd name="T2" fmla="*/ 3040730 w 1903956"/>
              <a:gd name="T3" fmla="*/ 2660 h 227557"/>
              <a:gd name="T4" fmla="*/ 5706057 w 1903956"/>
              <a:gd name="T5" fmla="*/ 273803 h 227557"/>
              <a:gd name="T6" fmla="*/ 0 60000 65536"/>
              <a:gd name="T7" fmla="*/ 0 60000 65536"/>
              <a:gd name="T8" fmla="*/ 0 60000 65536"/>
              <a:gd name="T9" fmla="*/ 0 w 1903956"/>
              <a:gd name="T10" fmla="*/ 0 h 227557"/>
              <a:gd name="T11" fmla="*/ 1903956 w 1903956"/>
              <a:gd name="T12" fmla="*/ 227557 h 227557"/>
            </a:gdLst>
            <a:ahLst/>
            <a:cxnLst>
              <a:cxn ang="T6">
                <a:pos x="T0" y="T1"/>
              </a:cxn>
              <a:cxn ang="T7">
                <a:pos x="T2" y="T3"/>
              </a:cxn>
              <a:cxn ang="T8">
                <a:pos x="T4" y="T5"/>
              </a:cxn>
            </a:cxnLst>
            <a:rect l="T9" t="T10" r="T11" b="T12"/>
            <a:pathLst>
              <a:path w="1903956" h="227557">
                <a:moveTo>
                  <a:pt x="0" y="227557"/>
                </a:moveTo>
                <a:cubicBezTo>
                  <a:pt x="348641" y="115866"/>
                  <a:pt x="697282" y="4176"/>
                  <a:pt x="1014608" y="2088"/>
                </a:cubicBezTo>
                <a:cubicBezTo>
                  <a:pt x="1331934" y="0"/>
                  <a:pt x="1617945" y="107515"/>
                  <a:pt x="1903956" y="215030"/>
                </a:cubicBezTo>
              </a:path>
            </a:pathLst>
          </a:custGeom>
          <a:solidFill>
            <a:schemeClr val="accent1"/>
          </a:solidFill>
          <a:ln w="38100" algn="ctr">
            <a:solidFill>
              <a:srgbClr val="FF0000"/>
            </a:solidFill>
            <a:miter lim="800000"/>
            <a:headEnd type="arrow" w="med" len="med"/>
            <a:tailEnd type="arrow" w="med" len="med"/>
          </a:ln>
        </p:spPr>
        <p:txBody>
          <a:bodyPr wrap="none"/>
          <a:lstStyle/>
          <a:p>
            <a:endParaRPr lang="zh-CN" altLang="en-US"/>
          </a:p>
        </p:txBody>
      </p:sp>
      <p:sp>
        <p:nvSpPr>
          <p:cNvPr id="20" name="TextBox 19"/>
          <p:cNvSpPr txBox="1">
            <a:spLocks noChangeArrowheads="1"/>
          </p:cNvSpPr>
          <p:nvPr/>
        </p:nvSpPr>
        <p:spPr bwMode="auto">
          <a:xfrm>
            <a:off x="1357313" y="4273550"/>
            <a:ext cx="6000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      </a:t>
            </a:r>
            <a:r>
              <a:rPr lang="en-US" altLang="zh-CN" sz="3200" b="1">
                <a:solidFill>
                  <a:srgbClr val="0000CC"/>
                </a:solidFill>
              </a:rPr>
              <a:t>1</a:t>
            </a:r>
            <a:r>
              <a:rPr lang="en-US" altLang="zh-CN" sz="3200" b="1"/>
              <a:t>        </a:t>
            </a:r>
            <a:r>
              <a:rPr lang="en-US" altLang="zh-CN" sz="3200" b="1">
                <a:solidFill>
                  <a:srgbClr val="0000CC"/>
                </a:solidFill>
              </a:rPr>
              <a:t>3</a:t>
            </a:r>
            <a:r>
              <a:rPr lang="en-US" altLang="zh-CN" sz="3200" b="1"/>
              <a:t>       </a:t>
            </a:r>
            <a:r>
              <a:rPr lang="en-US" altLang="zh-CN" sz="3200" b="1">
                <a:solidFill>
                  <a:srgbClr val="0000CC"/>
                </a:solidFill>
              </a:rPr>
              <a:t>4</a:t>
            </a:r>
            <a:r>
              <a:rPr lang="en-US" altLang="zh-CN" sz="3200" b="1"/>
              <a:t>        9       6</a:t>
            </a:r>
            <a:endParaRPr lang="zh-CN" altLang="en-US" sz="3200" b="1"/>
          </a:p>
        </p:txBody>
      </p:sp>
      <p:sp>
        <p:nvSpPr>
          <p:cNvPr id="21" name="椭圆 20"/>
          <p:cNvSpPr>
            <a:spLocks noChangeArrowheads="1"/>
          </p:cNvSpPr>
          <p:nvPr/>
        </p:nvSpPr>
        <p:spPr bwMode="auto">
          <a:xfrm>
            <a:off x="5214938" y="4286250"/>
            <a:ext cx="571500" cy="571500"/>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22" name="椭圆 21"/>
          <p:cNvSpPr>
            <a:spLocks noChangeArrowheads="1"/>
          </p:cNvSpPr>
          <p:nvPr/>
        </p:nvSpPr>
        <p:spPr bwMode="auto">
          <a:xfrm>
            <a:off x="6215063" y="4286250"/>
            <a:ext cx="571500" cy="571500"/>
          </a:xfrm>
          <a:prstGeom prst="ellipse">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23" name="任意多边形 22"/>
          <p:cNvSpPr>
            <a:spLocks/>
          </p:cNvSpPr>
          <p:nvPr/>
        </p:nvSpPr>
        <p:spPr bwMode="auto">
          <a:xfrm>
            <a:off x="5572125" y="4054475"/>
            <a:ext cx="1000125" cy="303213"/>
          </a:xfrm>
          <a:custGeom>
            <a:avLst/>
            <a:gdLst>
              <a:gd name="T0" fmla="*/ 0 w 1903956"/>
              <a:gd name="T1" fmla="*/ 9518999 h 227557"/>
              <a:gd name="T2" fmla="*/ 235 w 1903956"/>
              <a:gd name="T3" fmla="*/ 87338 h 227557"/>
              <a:gd name="T4" fmla="*/ 441 w 1903956"/>
              <a:gd name="T5" fmla="*/ 8994987 h 227557"/>
              <a:gd name="T6" fmla="*/ 0 60000 65536"/>
              <a:gd name="T7" fmla="*/ 0 60000 65536"/>
              <a:gd name="T8" fmla="*/ 0 60000 65536"/>
              <a:gd name="T9" fmla="*/ 0 w 1903956"/>
              <a:gd name="T10" fmla="*/ 0 h 227557"/>
              <a:gd name="T11" fmla="*/ 1903956 w 1903956"/>
              <a:gd name="T12" fmla="*/ 227557 h 227557"/>
            </a:gdLst>
            <a:ahLst/>
            <a:cxnLst>
              <a:cxn ang="T6">
                <a:pos x="T0" y="T1"/>
              </a:cxn>
              <a:cxn ang="T7">
                <a:pos x="T2" y="T3"/>
              </a:cxn>
              <a:cxn ang="T8">
                <a:pos x="T4" y="T5"/>
              </a:cxn>
            </a:cxnLst>
            <a:rect l="T9" t="T10" r="T11" b="T12"/>
            <a:pathLst>
              <a:path w="1903956" h="227557">
                <a:moveTo>
                  <a:pt x="0" y="227557"/>
                </a:moveTo>
                <a:cubicBezTo>
                  <a:pt x="348641" y="115866"/>
                  <a:pt x="697282" y="4176"/>
                  <a:pt x="1014608" y="2088"/>
                </a:cubicBezTo>
                <a:cubicBezTo>
                  <a:pt x="1331934" y="0"/>
                  <a:pt x="1617945" y="107515"/>
                  <a:pt x="1903956" y="215030"/>
                </a:cubicBezTo>
              </a:path>
            </a:pathLst>
          </a:custGeom>
          <a:solidFill>
            <a:schemeClr val="accent1"/>
          </a:solidFill>
          <a:ln w="38100" algn="ctr">
            <a:solidFill>
              <a:srgbClr val="FF0000"/>
            </a:solidFill>
            <a:miter lim="800000"/>
            <a:headEnd type="arrow" w="med" len="med"/>
            <a:tailEnd type="arrow" w="med" len="med"/>
          </a:ln>
        </p:spPr>
        <p:txBody>
          <a:bodyPr wrap="none"/>
          <a:lstStyle/>
          <a:p>
            <a:endParaRPr lang="zh-CN" altLang="en-US"/>
          </a:p>
        </p:txBody>
      </p:sp>
      <p:sp>
        <p:nvSpPr>
          <p:cNvPr id="24" name="TextBox 23"/>
          <p:cNvSpPr txBox="1">
            <a:spLocks noChangeArrowheads="1"/>
          </p:cNvSpPr>
          <p:nvPr/>
        </p:nvSpPr>
        <p:spPr bwMode="auto">
          <a:xfrm>
            <a:off x="1357313" y="5214938"/>
            <a:ext cx="6000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      </a:t>
            </a:r>
            <a:r>
              <a:rPr lang="en-US" altLang="zh-CN" sz="3200" b="1">
                <a:solidFill>
                  <a:srgbClr val="0000CC"/>
                </a:solidFill>
              </a:rPr>
              <a:t>1</a:t>
            </a:r>
            <a:r>
              <a:rPr lang="en-US" altLang="zh-CN" sz="3200" b="1"/>
              <a:t>        </a:t>
            </a:r>
            <a:r>
              <a:rPr lang="en-US" altLang="zh-CN" sz="3200" b="1">
                <a:solidFill>
                  <a:srgbClr val="0000CC"/>
                </a:solidFill>
              </a:rPr>
              <a:t>3</a:t>
            </a:r>
            <a:r>
              <a:rPr lang="en-US" altLang="zh-CN" sz="3200" b="1"/>
              <a:t>       </a:t>
            </a:r>
            <a:r>
              <a:rPr lang="en-US" altLang="zh-CN" sz="3200" b="1">
                <a:solidFill>
                  <a:srgbClr val="0000CC"/>
                </a:solidFill>
              </a:rPr>
              <a:t>4</a:t>
            </a:r>
            <a:r>
              <a:rPr lang="en-US" altLang="zh-CN" sz="3200" b="1"/>
              <a:t>        </a:t>
            </a:r>
            <a:r>
              <a:rPr lang="en-US" altLang="zh-CN" sz="3200" b="1">
                <a:solidFill>
                  <a:srgbClr val="0000CC"/>
                </a:solidFill>
              </a:rPr>
              <a:t>6</a:t>
            </a:r>
            <a:r>
              <a:rPr lang="en-US" altLang="zh-CN" sz="3200" b="1"/>
              <a:t>       9</a:t>
            </a:r>
            <a:endParaRPr lang="zh-CN" altLang="en-US" sz="3200" b="1"/>
          </a:p>
        </p:txBody>
      </p:sp>
      <p:sp>
        <p:nvSpPr>
          <p:cNvPr id="25" name="TextBox 24"/>
          <p:cNvSpPr txBox="1">
            <a:spLocks noChangeArrowheads="1"/>
          </p:cNvSpPr>
          <p:nvPr/>
        </p:nvSpPr>
        <p:spPr bwMode="auto">
          <a:xfrm>
            <a:off x="2714625" y="5857875"/>
            <a:ext cx="3571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3200" b="1">
                <a:solidFill>
                  <a:srgbClr val="9D138D"/>
                </a:solidFill>
              </a:rPr>
              <a:t>小到大排序</a:t>
            </a:r>
          </a:p>
        </p:txBody>
      </p:sp>
      <p:cxnSp>
        <p:nvCxnSpPr>
          <p:cNvPr id="27" name="直接连接符 26"/>
          <p:cNvCxnSpPr>
            <a:cxnSpLocks noChangeShapeType="1"/>
          </p:cNvCxnSpPr>
          <p:nvPr/>
        </p:nvCxnSpPr>
        <p:spPr bwMode="auto">
          <a:xfrm>
            <a:off x="2071688" y="5786438"/>
            <a:ext cx="4714875"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pic>
        <p:nvPicPr>
          <p:cNvPr id="142358" name="图片 2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32"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ox(out)">
                                      <p:cBhvr>
                                        <p:cTn id="15" dur="500"/>
                                        <p:tgtEl>
                                          <p:spTgt spid="9"/>
                                        </p:tgtEl>
                                      </p:cBhvr>
                                    </p:animEffect>
                                  </p:childTnLst>
                                </p:cTn>
                              </p:par>
                            </p:childTnLst>
                          </p:cTn>
                        </p:par>
                        <p:par>
                          <p:cTn id="16" fill="hold" nodeType="afterGroup">
                            <p:stCondLst>
                              <p:cond delay="500"/>
                            </p:stCondLst>
                            <p:childTnLst>
                              <p:par>
                                <p:cTn id="17" presetID="3"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linds(horizontal)">
                                      <p:cBhvr>
                                        <p:cTn id="24" dur="500"/>
                                        <p:tgtEl>
                                          <p:spTgt spid="14"/>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linds(horizontal)">
                                      <p:cBhvr>
                                        <p:cTn id="27" dur="500"/>
                                        <p:tgtEl>
                                          <p:spTgt spid="1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ox(out)">
                                      <p:cBhvr>
                                        <p:cTn id="32" dur="500"/>
                                        <p:tgtEl>
                                          <p:spTgt spid="15"/>
                                        </p:tgtEl>
                                      </p:cBhvr>
                                    </p:animEffect>
                                  </p:childTnLst>
                                </p:cTn>
                              </p:par>
                            </p:childTnLst>
                          </p:cTn>
                        </p:par>
                        <p:par>
                          <p:cTn id="33" fill="hold" nodeType="afterGroup">
                            <p:stCondLst>
                              <p:cond delay="500"/>
                            </p:stCondLst>
                            <p:childTnLst>
                              <p:par>
                                <p:cTn id="34" presetID="3" presetClass="entr" presetSubtype="1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blinds(horizontal)">
                                      <p:cBhvr>
                                        <p:cTn id="36" dur="500"/>
                                        <p:tgtEl>
                                          <p:spTgt spid="16"/>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blinds(horizontal)">
                                      <p:cBhvr>
                                        <p:cTn id="41" dur="500"/>
                                        <p:tgtEl>
                                          <p:spTgt spid="18"/>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blinds(horizontal)">
                                      <p:cBhvr>
                                        <p:cTn id="44" dur="500"/>
                                        <p:tgtEl>
                                          <p:spTgt spid="17"/>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4" presetClass="entr" presetSubtype="32"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box(out)">
                                      <p:cBhvr>
                                        <p:cTn id="49" dur="500"/>
                                        <p:tgtEl>
                                          <p:spTgt spid="19"/>
                                        </p:tgtEl>
                                      </p:cBhvr>
                                    </p:animEffect>
                                  </p:childTnLst>
                                </p:cTn>
                              </p:par>
                            </p:childTnLst>
                          </p:cTn>
                        </p:par>
                        <p:par>
                          <p:cTn id="50" fill="hold" nodeType="afterGroup">
                            <p:stCondLst>
                              <p:cond delay="500"/>
                            </p:stCondLst>
                            <p:childTnLst>
                              <p:par>
                                <p:cTn id="51" presetID="3" presetClass="entr" presetSubtype="1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blinds(horizontal)">
                                      <p:cBhvr>
                                        <p:cTn id="53" dur="500"/>
                                        <p:tgtEl>
                                          <p:spTgt spid="20"/>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blinds(horizontal)">
                                      <p:cBhvr>
                                        <p:cTn id="58" dur="500"/>
                                        <p:tgtEl>
                                          <p:spTgt spid="22"/>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blinds(horizontal)">
                                      <p:cBhvr>
                                        <p:cTn id="61" dur="500"/>
                                        <p:tgtEl>
                                          <p:spTgt spid="21"/>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4" presetClass="entr" presetSubtype="32" fill="hold" grpId="0" nodeType="click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box(out)">
                                      <p:cBhvr>
                                        <p:cTn id="66" dur="500"/>
                                        <p:tgtEl>
                                          <p:spTgt spid="23"/>
                                        </p:tgtEl>
                                      </p:cBhvr>
                                    </p:animEffect>
                                  </p:childTnLst>
                                </p:cTn>
                              </p:par>
                            </p:childTnLst>
                          </p:cTn>
                        </p:par>
                        <p:par>
                          <p:cTn id="67" fill="hold" nodeType="afterGroup">
                            <p:stCondLst>
                              <p:cond delay="500"/>
                            </p:stCondLst>
                            <p:childTnLst>
                              <p:par>
                                <p:cTn id="68" presetID="3" presetClass="entr" presetSubtype="1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blinds(horizontal)">
                                      <p:cBhvr>
                                        <p:cTn id="70" dur="500"/>
                                        <p:tgtEl>
                                          <p:spTgt spid="24"/>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12" presetClass="entr" presetSubtype="8" fill="hold" nodeType="click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slide(fromLeft)">
                                      <p:cBhvr>
                                        <p:cTn id="75" dur="500"/>
                                        <p:tgtEl>
                                          <p:spTgt spid="27"/>
                                        </p:tgtEl>
                                      </p:cBhvr>
                                    </p:animEffect>
                                  </p:childTnLst>
                                </p:cTn>
                              </p:par>
                            </p:childTnLst>
                          </p:cTn>
                        </p:par>
                        <p:par>
                          <p:cTn id="76" fill="hold" nodeType="afterGroup">
                            <p:stCondLst>
                              <p:cond delay="500"/>
                            </p:stCondLst>
                            <p:childTnLst>
                              <p:par>
                                <p:cTn id="77" presetID="3" presetClass="entr" presetSubtype="1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blinds(horizontal)">
                                      <p:cBhvr>
                                        <p:cTn id="7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3" grpId="0" animBg="1"/>
      <p:bldP spid="14" grpId="0" animBg="1"/>
      <p:bldP spid="15" grpId="0" animBg="1"/>
      <p:bldP spid="16" grpId="0"/>
      <p:bldP spid="17" grpId="0" animBg="1"/>
      <p:bldP spid="18" grpId="0" animBg="1"/>
      <p:bldP spid="19" grpId="0" animBg="1"/>
      <p:bldP spid="20" grpId="0"/>
      <p:bldP spid="21" grpId="0" animBg="1"/>
      <p:bldP spid="22" grpId="0" animBg="1"/>
      <p:bldP spid="23" grpId="0" animBg="1"/>
      <p:bldP spid="24" grpId="0"/>
      <p:bldP spid="25"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内容占位符 2"/>
          <p:cNvSpPr>
            <a:spLocks noGrp="1"/>
          </p:cNvSpPr>
          <p:nvPr>
            <p:ph idx="1"/>
          </p:nvPr>
        </p:nvSpPr>
        <p:spPr>
          <a:xfrm>
            <a:off x="971600" y="188640"/>
            <a:ext cx="7929562" cy="5929312"/>
          </a:xfrm>
        </p:spPr>
        <p:txBody>
          <a:bodyPr/>
          <a:lstStyle/>
          <a:p>
            <a:pPr eaLnBrk="1" hangingPunct="1">
              <a:buFont typeface="Wingdings" pitchFamily="2" charset="2"/>
              <a:buNone/>
            </a:pPr>
            <a:r>
              <a:rPr lang="en-US" altLang="zh-CN" sz="2800" smtClean="0"/>
              <a:t>void </a:t>
            </a:r>
            <a:r>
              <a:rPr lang="en-US" altLang="zh-CN" sz="2800" smtClean="0">
                <a:solidFill>
                  <a:srgbClr val="9D138D"/>
                </a:solidFill>
              </a:rPr>
              <a:t>sort</a:t>
            </a:r>
            <a:r>
              <a:rPr lang="en-US" altLang="zh-CN" sz="2800" smtClean="0"/>
              <a:t>(int </a:t>
            </a:r>
            <a:r>
              <a:rPr lang="en-US" altLang="zh-CN" sz="2800" smtClean="0">
                <a:solidFill>
                  <a:srgbClr val="FF0000"/>
                </a:solidFill>
              </a:rPr>
              <a:t>array</a:t>
            </a:r>
            <a:r>
              <a:rPr lang="en-US" altLang="zh-CN" sz="2800" smtClean="0"/>
              <a:t>[],int </a:t>
            </a:r>
            <a:r>
              <a:rPr lang="en-US" altLang="zh-CN" sz="2800" smtClean="0">
                <a:solidFill>
                  <a:srgbClr val="FF0000"/>
                </a:solidFill>
              </a:rPr>
              <a:t>n</a:t>
            </a:r>
            <a:r>
              <a:rPr lang="en-US" altLang="zh-CN" sz="2800" smtClean="0"/>
              <a:t>)</a:t>
            </a:r>
            <a:endParaRPr lang="zh-CN" altLang="zh-CN" sz="2800" smtClean="0"/>
          </a:p>
          <a:p>
            <a:pPr eaLnBrk="1" hangingPunct="1">
              <a:buFont typeface="Wingdings" pitchFamily="2" charset="2"/>
              <a:buNone/>
            </a:pPr>
            <a:r>
              <a:rPr lang="en-US" altLang="zh-CN" sz="2800" smtClean="0"/>
              <a:t> { int i,j,k,t;</a:t>
            </a:r>
            <a:endParaRPr lang="zh-CN" altLang="zh-CN" sz="2800" smtClean="0"/>
          </a:p>
          <a:p>
            <a:pPr eaLnBrk="1" hangingPunct="1">
              <a:buFont typeface="Wingdings" pitchFamily="2" charset="2"/>
              <a:buNone/>
            </a:pPr>
            <a:r>
              <a:rPr lang="en-US" altLang="zh-CN" sz="2800" smtClean="0"/>
              <a:t>    for(i=0;i&lt;</a:t>
            </a:r>
            <a:r>
              <a:rPr lang="en-US" altLang="zh-CN" sz="2800" smtClean="0">
                <a:solidFill>
                  <a:srgbClr val="FF0000"/>
                </a:solidFill>
              </a:rPr>
              <a:t>n</a:t>
            </a:r>
            <a:r>
              <a:rPr lang="en-US" altLang="zh-CN" sz="2800" smtClean="0"/>
              <a:t>-1;i++)</a:t>
            </a:r>
            <a:endParaRPr lang="zh-CN" altLang="zh-CN" sz="2800" smtClean="0"/>
          </a:p>
          <a:p>
            <a:pPr eaLnBrk="1" hangingPunct="1">
              <a:buFont typeface="Wingdings" pitchFamily="2" charset="2"/>
              <a:buNone/>
            </a:pPr>
            <a:r>
              <a:rPr lang="en-US" altLang="zh-CN" sz="2800" smtClean="0"/>
              <a:t>    { k=i;</a:t>
            </a:r>
            <a:endParaRPr lang="zh-CN" altLang="zh-CN" sz="2800" smtClean="0"/>
          </a:p>
          <a:p>
            <a:pPr eaLnBrk="1" hangingPunct="1">
              <a:buFont typeface="Wingdings" pitchFamily="2" charset="2"/>
              <a:buNone/>
            </a:pPr>
            <a:r>
              <a:rPr lang="en-US" altLang="zh-CN" sz="2800" smtClean="0"/>
              <a:t>       for(j=i+1;j&lt;</a:t>
            </a:r>
            <a:r>
              <a:rPr lang="en-US" altLang="zh-CN" sz="2800" smtClean="0">
                <a:solidFill>
                  <a:srgbClr val="FF0000"/>
                </a:solidFill>
              </a:rPr>
              <a:t>n</a:t>
            </a:r>
            <a:r>
              <a:rPr lang="en-US" altLang="zh-CN" sz="2800" smtClean="0"/>
              <a:t>;j++)</a:t>
            </a:r>
            <a:endParaRPr lang="zh-CN" altLang="zh-CN" sz="2800" smtClean="0"/>
          </a:p>
          <a:p>
            <a:pPr eaLnBrk="1" hangingPunct="1">
              <a:buFont typeface="Wingdings" pitchFamily="2" charset="2"/>
              <a:buNone/>
            </a:pPr>
            <a:r>
              <a:rPr lang="en-US" altLang="zh-CN" sz="2800" smtClean="0"/>
              <a:t>         if(</a:t>
            </a:r>
            <a:r>
              <a:rPr lang="en-US" altLang="zh-CN" sz="2800" smtClean="0">
                <a:solidFill>
                  <a:srgbClr val="FF0000"/>
                </a:solidFill>
              </a:rPr>
              <a:t>array</a:t>
            </a:r>
            <a:r>
              <a:rPr lang="en-US" altLang="zh-CN" sz="2800" smtClean="0"/>
              <a:t>[j]&lt;</a:t>
            </a:r>
            <a:r>
              <a:rPr lang="en-US" altLang="zh-CN" sz="2800" smtClean="0">
                <a:solidFill>
                  <a:srgbClr val="FF0000"/>
                </a:solidFill>
              </a:rPr>
              <a:t>array</a:t>
            </a:r>
            <a:r>
              <a:rPr lang="en-US" altLang="zh-CN" sz="2800" smtClean="0"/>
              <a:t>[k])    k=j;</a:t>
            </a:r>
            <a:endParaRPr lang="zh-CN" altLang="zh-CN" sz="2800" smtClean="0"/>
          </a:p>
          <a:p>
            <a:pPr eaLnBrk="1" hangingPunct="1">
              <a:buFont typeface="Wingdings" pitchFamily="2" charset="2"/>
              <a:buNone/>
            </a:pPr>
            <a:r>
              <a:rPr lang="en-US" altLang="zh-CN" sz="2800" smtClean="0"/>
              <a:t>	    t=</a:t>
            </a:r>
            <a:r>
              <a:rPr lang="en-US" altLang="zh-CN" sz="2800" smtClean="0">
                <a:solidFill>
                  <a:srgbClr val="FF0000"/>
                </a:solidFill>
              </a:rPr>
              <a:t>array</a:t>
            </a:r>
            <a:r>
              <a:rPr lang="en-US" altLang="zh-CN" sz="2800" smtClean="0"/>
              <a:t>[k];</a:t>
            </a:r>
          </a:p>
          <a:p>
            <a:pPr eaLnBrk="1" hangingPunct="1">
              <a:buFont typeface="Wingdings" pitchFamily="2" charset="2"/>
              <a:buNone/>
            </a:pPr>
            <a:r>
              <a:rPr lang="en-US" altLang="zh-CN" sz="2800" smtClean="0"/>
              <a:t>       </a:t>
            </a:r>
            <a:r>
              <a:rPr lang="en-US" altLang="zh-CN" sz="2800" smtClean="0">
                <a:solidFill>
                  <a:srgbClr val="FF0000"/>
                </a:solidFill>
              </a:rPr>
              <a:t>array</a:t>
            </a:r>
            <a:r>
              <a:rPr lang="en-US" altLang="zh-CN" sz="2800" smtClean="0"/>
              <a:t>[k]=</a:t>
            </a:r>
            <a:r>
              <a:rPr lang="en-US" altLang="zh-CN" sz="2800" smtClean="0">
                <a:solidFill>
                  <a:srgbClr val="FF0000"/>
                </a:solidFill>
              </a:rPr>
              <a:t>array</a:t>
            </a:r>
            <a:r>
              <a:rPr lang="en-US" altLang="zh-CN" sz="2800" smtClean="0"/>
              <a:t>[i];</a:t>
            </a:r>
          </a:p>
          <a:p>
            <a:pPr eaLnBrk="1" hangingPunct="1">
              <a:buFont typeface="Wingdings" pitchFamily="2" charset="2"/>
              <a:buNone/>
            </a:pPr>
            <a:r>
              <a:rPr lang="en-US" altLang="zh-CN" sz="2800" smtClean="0"/>
              <a:t>       </a:t>
            </a:r>
            <a:r>
              <a:rPr lang="en-US" altLang="zh-CN" sz="2800" smtClean="0">
                <a:solidFill>
                  <a:srgbClr val="FF0000"/>
                </a:solidFill>
              </a:rPr>
              <a:t>array</a:t>
            </a:r>
            <a:r>
              <a:rPr lang="en-US" altLang="zh-CN" sz="2800" smtClean="0"/>
              <a:t>[i]=t;</a:t>
            </a:r>
            <a:endParaRPr lang="zh-CN" altLang="zh-CN" sz="2800" smtClean="0"/>
          </a:p>
          <a:p>
            <a:pPr eaLnBrk="1" hangingPunct="1">
              <a:buFont typeface="Wingdings" pitchFamily="2" charset="2"/>
              <a:buNone/>
            </a:pPr>
            <a:r>
              <a:rPr lang="en-US" altLang="zh-CN" sz="2800" smtClean="0"/>
              <a:t>	  }</a:t>
            </a:r>
            <a:endParaRPr lang="zh-CN" altLang="zh-CN" sz="2800" smtClean="0"/>
          </a:p>
          <a:p>
            <a:pPr eaLnBrk="1" hangingPunct="1">
              <a:buFont typeface="Wingdings" pitchFamily="2" charset="2"/>
              <a:buNone/>
            </a:pPr>
            <a:r>
              <a:rPr lang="en-US" altLang="zh-CN" sz="2800" smtClean="0"/>
              <a:t> }</a:t>
            </a:r>
            <a:endParaRPr lang="zh-CN" altLang="en-US" sz="2800" smtClean="0"/>
          </a:p>
        </p:txBody>
      </p:sp>
      <p:sp>
        <p:nvSpPr>
          <p:cNvPr id="4" name="矩形 3"/>
          <p:cNvSpPr>
            <a:spLocks noChangeArrowheads="1"/>
          </p:cNvSpPr>
          <p:nvPr/>
        </p:nvSpPr>
        <p:spPr bwMode="auto">
          <a:xfrm>
            <a:off x="1730425" y="2188890"/>
            <a:ext cx="6143625" cy="11430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5" name="圆角矩形标注 4"/>
          <p:cNvSpPr>
            <a:spLocks noChangeArrowheads="1"/>
          </p:cNvSpPr>
          <p:nvPr/>
        </p:nvSpPr>
        <p:spPr bwMode="auto">
          <a:xfrm>
            <a:off x="5329287" y="744265"/>
            <a:ext cx="3962400" cy="1214437"/>
          </a:xfrm>
          <a:prstGeom prst="wedgeRoundRectCallout">
            <a:avLst>
              <a:gd name="adj1" fmla="val -41949"/>
              <a:gd name="adj2" fmla="val 72222"/>
              <a:gd name="adj3" fmla="val 16667"/>
            </a:avLst>
          </a:prstGeom>
          <a:solidFill>
            <a:srgbClr val="FFFFCC"/>
          </a:solidFill>
          <a:ln w="9525" algn="ctr">
            <a:solidFill>
              <a:schemeClr val="tx1"/>
            </a:solidFill>
            <a:miter lim="800000"/>
            <a:headEnd/>
            <a:tailEnd/>
          </a:ln>
        </p:spPr>
        <p:txBody>
          <a:bodyPr/>
          <a:lstStyle/>
          <a:p>
            <a:r>
              <a:rPr lang="zh-CN" altLang="en-US" sz="2800" b="1">
                <a:solidFill>
                  <a:srgbClr val="0000CC"/>
                </a:solidFill>
              </a:rPr>
              <a:t>在</a:t>
            </a:r>
            <a:r>
              <a:rPr lang="en-US" altLang="zh-CN" sz="2800" b="1">
                <a:solidFill>
                  <a:srgbClr val="0000CC"/>
                </a:solidFill>
              </a:rPr>
              <a:t>sort[i]~sort[9]</a:t>
            </a:r>
            <a:r>
              <a:rPr lang="zh-CN" altLang="en-US" sz="2800" b="1">
                <a:solidFill>
                  <a:srgbClr val="0000CC"/>
                </a:solidFill>
              </a:rPr>
              <a:t>中，</a:t>
            </a:r>
            <a:r>
              <a:rPr lang="zh-CN" altLang="zh-CN" sz="2800" b="1">
                <a:solidFill>
                  <a:srgbClr val="0000CC"/>
                </a:solidFill>
              </a:rPr>
              <a:t>最小数与</a:t>
            </a:r>
            <a:r>
              <a:rPr lang="en-US" altLang="zh-CN" sz="2800" b="1">
                <a:solidFill>
                  <a:srgbClr val="0000CC"/>
                </a:solidFill>
              </a:rPr>
              <a:t>sort[i]</a:t>
            </a:r>
            <a:r>
              <a:rPr lang="zh-CN" altLang="zh-CN" sz="2800" b="1">
                <a:solidFill>
                  <a:srgbClr val="0000CC"/>
                </a:solidFill>
              </a:rPr>
              <a:t>对换</a:t>
            </a:r>
            <a:endParaRPr lang="zh-CN" altLang="en-US" sz="2800" b="1">
              <a:solidFill>
                <a:srgbClr val="0000CC"/>
              </a:solidFill>
            </a:endParaRPr>
          </a:p>
        </p:txBody>
      </p:sp>
      <p:pic>
        <p:nvPicPr>
          <p:cNvPr id="144390"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01162" y="5403577"/>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a:xfrm>
            <a:off x="428625" y="285750"/>
            <a:ext cx="8215313" cy="4214813"/>
          </a:xfrm>
        </p:spPr>
        <p:txBody>
          <a:bodyPr/>
          <a:lstStyle/>
          <a:p>
            <a:pPr eaLnBrk="1" hangingPunct="1">
              <a:buFont typeface="Wingdings" pitchFamily="2" charset="2"/>
              <a:buNone/>
            </a:pPr>
            <a:r>
              <a:rPr lang="en-US" altLang="zh-CN" sz="2800" smtClean="0"/>
              <a:t>#include &lt;stdio.h&gt;</a:t>
            </a:r>
            <a:endParaRPr lang="zh-CN" altLang="zh-CN" sz="2800" smtClean="0"/>
          </a:p>
          <a:p>
            <a:pPr eaLnBrk="1" hangingPunct="1">
              <a:buFont typeface="Wingdings" pitchFamily="2" charset="2"/>
              <a:buNone/>
            </a:pPr>
            <a:r>
              <a:rPr lang="en-US" altLang="zh-CN" sz="2800" smtClean="0"/>
              <a:t>int main()</a:t>
            </a:r>
            <a:endParaRPr lang="zh-CN" altLang="zh-CN" sz="2800" smtClean="0"/>
          </a:p>
          <a:p>
            <a:pPr eaLnBrk="1" hangingPunct="1">
              <a:buFont typeface="Wingdings" pitchFamily="2" charset="2"/>
              <a:buNone/>
            </a:pPr>
            <a:r>
              <a:rPr lang="en-US" altLang="zh-CN" sz="2800" smtClean="0"/>
              <a:t>{ void </a:t>
            </a:r>
            <a:r>
              <a:rPr lang="en-US" altLang="zh-CN" sz="2800" smtClean="0">
                <a:solidFill>
                  <a:srgbClr val="00B050"/>
                </a:solidFill>
              </a:rPr>
              <a:t>print_star</a:t>
            </a:r>
            <a:r>
              <a:rPr lang="en-US" altLang="zh-CN" sz="2800" smtClean="0"/>
              <a:t>();          </a:t>
            </a:r>
            <a:endParaRPr lang="zh-CN" altLang="zh-CN" sz="2800" smtClean="0"/>
          </a:p>
          <a:p>
            <a:pPr eaLnBrk="1" hangingPunct="1">
              <a:buFont typeface="Wingdings" pitchFamily="2" charset="2"/>
              <a:buNone/>
            </a:pPr>
            <a:r>
              <a:rPr lang="en-US" altLang="zh-CN" sz="2800" smtClean="0"/>
              <a:t>   void </a:t>
            </a:r>
            <a:r>
              <a:rPr lang="en-US" altLang="zh-CN" sz="2800" smtClean="0">
                <a:solidFill>
                  <a:srgbClr val="9D138D"/>
                </a:solidFill>
              </a:rPr>
              <a:t>print_message</a:t>
            </a:r>
            <a:r>
              <a:rPr lang="en-US" altLang="zh-CN" sz="2800" smtClean="0"/>
              <a:t>();  </a:t>
            </a:r>
            <a:endParaRPr lang="zh-CN" altLang="zh-CN" sz="2800" smtClean="0"/>
          </a:p>
          <a:p>
            <a:pPr eaLnBrk="1" hangingPunct="1">
              <a:buFont typeface="Wingdings" pitchFamily="2" charset="2"/>
              <a:buNone/>
            </a:pPr>
            <a:r>
              <a:rPr lang="en-US" altLang="zh-CN" sz="2800" smtClean="0"/>
              <a:t>   </a:t>
            </a:r>
            <a:r>
              <a:rPr lang="en-US" altLang="zh-CN" sz="2800" smtClean="0">
                <a:solidFill>
                  <a:srgbClr val="00B050"/>
                </a:solidFill>
              </a:rPr>
              <a:t>print_star</a:t>
            </a:r>
            <a:r>
              <a:rPr lang="en-US" altLang="zh-CN" sz="2800" smtClean="0"/>
              <a:t>();   </a:t>
            </a:r>
            <a:r>
              <a:rPr lang="en-US" altLang="zh-CN" sz="2800" smtClean="0">
                <a:solidFill>
                  <a:srgbClr val="9D138D"/>
                </a:solidFill>
              </a:rPr>
              <a:t>print_message</a:t>
            </a:r>
            <a:r>
              <a:rPr lang="en-US" altLang="zh-CN" sz="2800" smtClean="0"/>
              <a:t>();   </a:t>
            </a:r>
            <a:endParaRPr lang="zh-CN" altLang="zh-CN" sz="2800" smtClean="0"/>
          </a:p>
          <a:p>
            <a:pPr eaLnBrk="1" hangingPunct="1">
              <a:buFont typeface="Wingdings" pitchFamily="2" charset="2"/>
              <a:buNone/>
            </a:pPr>
            <a:r>
              <a:rPr lang="en-US" altLang="zh-CN" sz="2800" smtClean="0"/>
              <a:t>   </a:t>
            </a:r>
            <a:r>
              <a:rPr lang="en-US" altLang="zh-CN" sz="2800" smtClean="0">
                <a:solidFill>
                  <a:srgbClr val="00B050"/>
                </a:solidFill>
              </a:rPr>
              <a:t>print_star</a:t>
            </a:r>
            <a:r>
              <a:rPr lang="en-US" altLang="zh-CN" sz="2800" smtClean="0"/>
              <a:t>();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p:txBody>
      </p:sp>
      <p:sp>
        <p:nvSpPr>
          <p:cNvPr id="5" name="Rectangle 3"/>
          <p:cNvSpPr txBox="1">
            <a:spLocks noChangeArrowheads="1"/>
          </p:cNvSpPr>
          <p:nvPr/>
        </p:nvSpPr>
        <p:spPr bwMode="auto">
          <a:xfrm>
            <a:off x="428625" y="4357688"/>
            <a:ext cx="8215313" cy="1357312"/>
          </a:xfrm>
          <a:prstGeom prst="rect">
            <a:avLst/>
          </a:prstGeom>
          <a:noFill/>
          <a:ln w="9525">
            <a:noFill/>
            <a:miter lim="800000"/>
            <a:headEnd/>
            <a:tailEnd/>
          </a:ln>
        </p:spPr>
        <p:txBody>
          <a:bodyPr/>
          <a:lstStyle/>
          <a:p>
            <a:pPr marL="342900" indent="-342900" eaLnBrk="0" hangingPunct="0">
              <a:spcBef>
                <a:spcPct val="20000"/>
              </a:spcBef>
              <a:defRPr/>
            </a:pPr>
            <a:r>
              <a:rPr lang="en-US" altLang="zh-CN" sz="2800" b="1" kern="0" dirty="0">
                <a:solidFill>
                  <a:srgbClr val="00B050"/>
                </a:solidFill>
                <a:latin typeface="+mn-lt"/>
                <a:ea typeface="+mn-ea"/>
              </a:rPr>
              <a:t>void </a:t>
            </a:r>
            <a:r>
              <a:rPr lang="en-US" altLang="zh-CN" sz="2800" b="1" kern="0" dirty="0" err="1">
                <a:solidFill>
                  <a:srgbClr val="00B050"/>
                </a:solidFill>
                <a:latin typeface="+mn-lt"/>
                <a:ea typeface="+mn-ea"/>
              </a:rPr>
              <a:t>print_star</a:t>
            </a:r>
            <a:r>
              <a:rPr lang="en-US" altLang="zh-CN" sz="2800" b="1" kern="0" dirty="0">
                <a:solidFill>
                  <a:srgbClr val="00B050"/>
                </a:solidFill>
                <a:latin typeface="+mn-lt"/>
                <a:ea typeface="+mn-ea"/>
              </a:rPr>
              <a:t>()</a:t>
            </a:r>
            <a:endParaRPr lang="zh-CN" altLang="zh-CN" sz="2800" b="1" kern="0" dirty="0">
              <a:solidFill>
                <a:srgbClr val="00B050"/>
              </a:solidFill>
              <a:latin typeface="+mn-lt"/>
              <a:ea typeface="+mn-ea"/>
            </a:endParaRPr>
          </a:p>
          <a:p>
            <a:pPr marL="342900" indent="-342900" eaLnBrk="0" hangingPunct="0">
              <a:spcBef>
                <a:spcPct val="20000"/>
              </a:spcBef>
              <a:defRPr/>
            </a:pPr>
            <a:r>
              <a:rPr lang="en-US" altLang="zh-CN" sz="2800" b="1" kern="0" dirty="0">
                <a:solidFill>
                  <a:srgbClr val="00B050"/>
                </a:solidFill>
                <a:latin typeface="+mn-lt"/>
                <a:ea typeface="+mn-ea"/>
              </a:rPr>
              <a:t>{  </a:t>
            </a:r>
            <a:r>
              <a:rPr lang="en-US" altLang="zh-CN" sz="2800" b="1" kern="0" dirty="0" err="1">
                <a:solidFill>
                  <a:srgbClr val="00B050"/>
                </a:solidFill>
                <a:latin typeface="+mn-lt"/>
                <a:ea typeface="+mn-ea"/>
              </a:rPr>
              <a:t>printf</a:t>
            </a:r>
            <a:r>
              <a:rPr lang="en-US" altLang="zh-CN" sz="2800" b="1" kern="0" dirty="0">
                <a:solidFill>
                  <a:srgbClr val="00B050"/>
                </a:solidFill>
                <a:latin typeface="+mn-lt"/>
                <a:ea typeface="+mn-ea"/>
              </a:rPr>
              <a:t>(“******************\n”); }</a:t>
            </a:r>
            <a:endParaRPr lang="zh-CN" altLang="zh-CN" sz="2800" b="1" kern="0" dirty="0">
              <a:solidFill>
                <a:srgbClr val="00B050"/>
              </a:solidFill>
              <a:latin typeface="+mn-lt"/>
              <a:ea typeface="+mn-ea"/>
            </a:endParaRPr>
          </a:p>
        </p:txBody>
      </p:sp>
      <p:sp>
        <p:nvSpPr>
          <p:cNvPr id="6" name="Rectangle 3"/>
          <p:cNvSpPr txBox="1">
            <a:spLocks noChangeArrowheads="1"/>
          </p:cNvSpPr>
          <p:nvPr/>
        </p:nvSpPr>
        <p:spPr bwMode="auto">
          <a:xfrm>
            <a:off x="428625" y="5500688"/>
            <a:ext cx="7429500" cy="1071562"/>
          </a:xfrm>
          <a:prstGeom prst="rect">
            <a:avLst/>
          </a:prstGeom>
          <a:noFill/>
          <a:ln w="9525">
            <a:noFill/>
            <a:miter lim="800000"/>
            <a:headEnd/>
            <a:tailEnd/>
          </a:ln>
        </p:spPr>
        <p:txBody>
          <a:bodyPr/>
          <a:lstStyle/>
          <a:p>
            <a:pPr>
              <a:defRPr/>
            </a:pPr>
            <a:r>
              <a:rPr lang="en-US" altLang="zh-CN" sz="2800" b="1" kern="0" dirty="0">
                <a:solidFill>
                  <a:srgbClr val="9D138D"/>
                </a:solidFill>
                <a:latin typeface="+mn-lt"/>
                <a:ea typeface="+mn-ea"/>
              </a:rPr>
              <a:t>void </a:t>
            </a:r>
            <a:r>
              <a:rPr lang="en-US" altLang="zh-CN" sz="2800" b="1" kern="0" dirty="0" err="1">
                <a:solidFill>
                  <a:srgbClr val="9D138D"/>
                </a:solidFill>
                <a:latin typeface="+mn-lt"/>
                <a:ea typeface="+mn-ea"/>
              </a:rPr>
              <a:t>print_message</a:t>
            </a:r>
            <a:r>
              <a:rPr lang="en-US" altLang="zh-CN" sz="2800" b="1" kern="0" dirty="0">
                <a:solidFill>
                  <a:srgbClr val="9D138D"/>
                </a:solidFill>
                <a:latin typeface="+mn-lt"/>
                <a:ea typeface="+mn-ea"/>
              </a:rPr>
              <a:t>() </a:t>
            </a:r>
            <a:endParaRPr lang="zh-CN" altLang="zh-CN" sz="2800" b="1" kern="0" dirty="0">
              <a:solidFill>
                <a:srgbClr val="9D138D"/>
              </a:solidFill>
              <a:latin typeface="+mn-lt"/>
              <a:ea typeface="+mn-ea"/>
            </a:endParaRPr>
          </a:p>
          <a:p>
            <a:pPr>
              <a:defRPr/>
            </a:pPr>
            <a:r>
              <a:rPr lang="en-US" altLang="zh-CN" sz="2800" b="1" kern="0" dirty="0">
                <a:solidFill>
                  <a:srgbClr val="9D138D"/>
                </a:solidFill>
                <a:latin typeface="+mn-lt"/>
                <a:ea typeface="+mn-ea"/>
              </a:rPr>
              <a:t>{  </a:t>
            </a:r>
            <a:r>
              <a:rPr lang="en-US" altLang="zh-CN" sz="2800" b="1" kern="0" dirty="0" err="1">
                <a:solidFill>
                  <a:srgbClr val="9D138D"/>
                </a:solidFill>
                <a:latin typeface="+mn-lt"/>
                <a:ea typeface="+mn-ea"/>
              </a:rPr>
              <a:t>printf</a:t>
            </a:r>
            <a:r>
              <a:rPr lang="en-US" altLang="zh-CN" sz="2800" b="1" kern="0" dirty="0">
                <a:solidFill>
                  <a:srgbClr val="9D138D"/>
                </a:solidFill>
                <a:latin typeface="+mn-lt"/>
                <a:ea typeface="+mn-ea"/>
              </a:rPr>
              <a:t>(“  How do you do!\n”);  }</a:t>
            </a:r>
            <a:endParaRPr lang="zh-CN" altLang="zh-CN" sz="2800" b="1" kern="0" dirty="0" err="1">
              <a:solidFill>
                <a:srgbClr val="9D138D"/>
              </a:solidFill>
              <a:latin typeface="+mn-lt"/>
              <a:ea typeface="+mn-ea"/>
            </a:endParaRPr>
          </a:p>
        </p:txBody>
      </p:sp>
      <p:pic>
        <p:nvPicPr>
          <p:cNvPr id="1105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6000" y="428625"/>
            <a:ext cx="414655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图片 6" descr="Untitled.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110594"/>
                                        </p:tgtEl>
                                        <p:attrNameLst>
                                          <p:attrName>style.visibility</p:attrName>
                                        </p:attrNameLst>
                                      </p:cBhvr>
                                      <p:to>
                                        <p:strVal val="visible"/>
                                      </p:to>
                                    </p:set>
                                    <p:animEffect transition="in" filter="blinds(horizontal)">
                                      <p:cBhvr>
                                        <p:cTn id="7" dur="500"/>
                                        <p:tgtEl>
                                          <p:spTgt spid="1105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内容占位符 2"/>
          <p:cNvSpPr>
            <a:spLocks noGrp="1"/>
          </p:cNvSpPr>
          <p:nvPr>
            <p:ph idx="1"/>
          </p:nvPr>
        </p:nvSpPr>
        <p:spPr>
          <a:xfrm>
            <a:off x="772542" y="332656"/>
            <a:ext cx="8335962" cy="614362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err="1" smtClean="0"/>
              <a:t>int</a:t>
            </a:r>
            <a:r>
              <a:rPr lang="en-US" altLang="zh-CN" sz="2800" dirty="0" smtClean="0"/>
              <a:t> main()</a:t>
            </a:r>
            <a:endParaRPr lang="zh-CN" altLang="zh-CN" sz="2800" dirty="0" smtClean="0"/>
          </a:p>
          <a:p>
            <a:pPr eaLnBrk="1" hangingPunct="1">
              <a:buFont typeface="Wingdings" pitchFamily="2" charset="2"/>
              <a:buNone/>
            </a:pPr>
            <a:r>
              <a:rPr lang="en-US" altLang="zh-CN" sz="2800" dirty="0" smtClean="0"/>
              <a:t>{ </a:t>
            </a:r>
            <a:r>
              <a:rPr lang="en-US" altLang="zh-CN" sz="2800" dirty="0" smtClean="0">
                <a:solidFill>
                  <a:srgbClr val="9D138D"/>
                </a:solidFill>
              </a:rPr>
              <a:t>void sort(</a:t>
            </a:r>
            <a:r>
              <a:rPr lang="en-US" altLang="zh-CN" sz="2800" dirty="0" err="1" smtClean="0">
                <a:solidFill>
                  <a:srgbClr val="9D138D"/>
                </a:solidFill>
              </a:rPr>
              <a:t>int</a:t>
            </a:r>
            <a:r>
              <a:rPr lang="en-US" altLang="zh-CN" sz="2800" dirty="0" smtClean="0">
                <a:solidFill>
                  <a:srgbClr val="9D138D"/>
                </a:solidFill>
              </a:rPr>
              <a:t> array[],</a:t>
            </a:r>
            <a:r>
              <a:rPr lang="en-US" altLang="zh-CN" sz="2800" dirty="0" err="1" smtClean="0">
                <a:solidFill>
                  <a:srgbClr val="9D138D"/>
                </a:solidFill>
              </a:rPr>
              <a:t>int</a:t>
            </a:r>
            <a:r>
              <a:rPr lang="en-US" altLang="zh-CN" sz="2800" dirty="0" smtClean="0">
                <a:solidFill>
                  <a:srgbClr val="9D138D"/>
                </a:solidFill>
              </a:rPr>
              <a:t> n);</a:t>
            </a:r>
            <a:endParaRPr lang="zh-CN" altLang="zh-CN" sz="2800" dirty="0" smtClean="0">
              <a:solidFill>
                <a:srgbClr val="9D138D"/>
              </a:solidFill>
            </a:endParaRPr>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a[10],</a:t>
            </a:r>
            <a:r>
              <a:rPr lang="en-US" altLang="zh-CN" sz="2800" dirty="0" err="1" smtClean="0"/>
              <a:t>i</a:t>
            </a: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("enter array:\n");</a:t>
            </a:r>
            <a:endParaRPr lang="zh-CN" altLang="zh-CN" sz="2800" dirty="0" smtClean="0"/>
          </a:p>
          <a:p>
            <a:pPr eaLnBrk="1" hangingPunct="1">
              <a:buFont typeface="Wingdings" pitchFamily="2" charset="2"/>
              <a:buNone/>
            </a:pPr>
            <a:r>
              <a:rPr lang="en-US" altLang="zh-CN" sz="2800" dirty="0" smtClean="0"/>
              <a:t>   for(</a:t>
            </a:r>
            <a:r>
              <a:rPr lang="en-US" altLang="zh-CN" sz="2800" dirty="0" err="1" smtClean="0"/>
              <a:t>i</a:t>
            </a:r>
            <a:r>
              <a:rPr lang="en-US" altLang="zh-CN" sz="2800" dirty="0" smtClean="0"/>
              <a:t>=0;i&lt;10;i++)  </a:t>
            </a:r>
            <a:r>
              <a:rPr lang="en-US" altLang="zh-CN" sz="2800" dirty="0" err="1" smtClean="0"/>
              <a:t>scanf</a:t>
            </a:r>
            <a:r>
              <a:rPr lang="en-US" altLang="zh-CN" sz="2800" dirty="0" smtClean="0"/>
              <a:t>("%</a:t>
            </a:r>
            <a:r>
              <a:rPr lang="en-US" altLang="zh-CN" sz="2800" dirty="0" err="1" smtClean="0"/>
              <a:t>d",&amp;a</a:t>
            </a:r>
            <a:r>
              <a:rPr lang="en-US" altLang="zh-CN" sz="2800" dirty="0" smtClean="0"/>
              <a:t>[</a:t>
            </a:r>
            <a:r>
              <a:rPr lang="en-US" altLang="zh-CN" sz="2800" dirty="0" err="1" smtClean="0"/>
              <a:t>i</a:t>
            </a: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smtClean="0">
                <a:solidFill>
                  <a:srgbClr val="9D138D"/>
                </a:solidFill>
              </a:rPr>
              <a:t>sort</a:t>
            </a:r>
            <a:r>
              <a:rPr lang="en-US" altLang="zh-CN" sz="2800" dirty="0" smtClean="0"/>
              <a:t>(</a:t>
            </a:r>
            <a:r>
              <a:rPr lang="en-US" altLang="zh-CN" sz="2800" dirty="0" smtClean="0">
                <a:solidFill>
                  <a:srgbClr val="FF0000"/>
                </a:solidFill>
              </a:rPr>
              <a:t>a</a:t>
            </a:r>
            <a:r>
              <a:rPr lang="en-US" altLang="zh-CN" sz="2800" dirty="0" smtClean="0"/>
              <a:t>,</a:t>
            </a:r>
            <a:r>
              <a:rPr lang="en-US" altLang="zh-CN" sz="2800" dirty="0" smtClean="0">
                <a:solidFill>
                  <a:srgbClr val="FF0000"/>
                </a:solidFill>
              </a:rPr>
              <a:t>10</a:t>
            </a:r>
            <a:r>
              <a:rPr lang="en-US" altLang="zh-CN" sz="2800" dirty="0" smtClean="0"/>
              <a:t>);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("The sorted array:\n");</a:t>
            </a:r>
            <a:endParaRPr lang="zh-CN" altLang="zh-CN" sz="2800" dirty="0" smtClean="0"/>
          </a:p>
          <a:p>
            <a:pPr eaLnBrk="1" hangingPunct="1">
              <a:buFont typeface="Wingdings" pitchFamily="2" charset="2"/>
              <a:buNone/>
            </a:pPr>
            <a:r>
              <a:rPr lang="en-US" altLang="zh-CN" sz="2800" dirty="0" smtClean="0"/>
              <a:t>   for(</a:t>
            </a:r>
            <a:r>
              <a:rPr lang="en-US" altLang="zh-CN" sz="2800" dirty="0" err="1" smtClean="0"/>
              <a:t>i</a:t>
            </a:r>
            <a:r>
              <a:rPr lang="en-US" altLang="zh-CN" sz="2800" dirty="0" smtClean="0"/>
              <a:t>=0;i&lt;10;i++)   </a:t>
            </a:r>
            <a:r>
              <a:rPr lang="en-US" altLang="zh-CN" sz="2800" dirty="0" err="1" smtClean="0"/>
              <a:t>printf</a:t>
            </a:r>
            <a:r>
              <a:rPr lang="en-US" altLang="zh-CN" sz="2800" dirty="0" smtClean="0"/>
              <a:t>("%d ",a[</a:t>
            </a:r>
            <a:r>
              <a:rPr lang="en-US" altLang="zh-CN" sz="2800" dirty="0" err="1" smtClean="0"/>
              <a:t>i</a:t>
            </a:r>
            <a:r>
              <a:rPr lang="en-US" altLang="zh-CN" sz="2800" dirty="0" smtClean="0"/>
              <a:t>]);</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a:t>
            </a:r>
            <a:endParaRPr lang="zh-CN" altLang="zh-CN" sz="2800" dirty="0" smtClean="0"/>
          </a:p>
          <a:p>
            <a:pPr eaLnBrk="1" hangingPunct="1">
              <a:buFont typeface="Wingdings" pitchFamily="2" charset="2"/>
              <a:buNone/>
            </a:pPr>
            <a:r>
              <a:rPr lang="en-US" altLang="zh-CN" sz="2800" dirty="0" smtClean="0"/>
              <a:t>   return 0;</a:t>
            </a:r>
            <a:endParaRPr lang="zh-CN" altLang="zh-CN" sz="2800" dirty="0" smtClean="0"/>
          </a:p>
          <a:p>
            <a:pPr eaLnBrk="1" hangingPunct="1">
              <a:buFont typeface="Wingdings" pitchFamily="2" charset="2"/>
              <a:buNone/>
            </a:pPr>
            <a:r>
              <a:rPr lang="en-US" altLang="zh-CN" sz="2800" dirty="0" smtClean="0"/>
              <a:t>} </a:t>
            </a:r>
            <a:endParaRPr lang="zh-CN" altLang="en-US" sz="2800" dirty="0" smtClean="0"/>
          </a:p>
        </p:txBody>
      </p:sp>
      <p:pic>
        <p:nvPicPr>
          <p:cNvPr id="143363"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9037" y="4260577"/>
            <a:ext cx="5532438"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76672"/>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7.7.3 </a:t>
            </a:r>
            <a:r>
              <a:rPr lang="zh-CN" altLang="zh-CN" dirty="0" smtClean="0">
                <a:solidFill>
                  <a:srgbClr val="800000"/>
                </a:solidFill>
                <a:effectLst>
                  <a:outerShdw blurRad="38100" dist="38100" dir="2700000" algn="tl">
                    <a:srgbClr val="000000"/>
                  </a:outerShdw>
                </a:effectLst>
                <a:ea typeface="黑体" pitchFamily="2" charset="-122"/>
              </a:rPr>
              <a:t>多维数组名作函数参数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31075" name="Rectangle 3"/>
          <p:cNvSpPr>
            <a:spLocks noGrp="1" noChangeArrowheads="1"/>
          </p:cNvSpPr>
          <p:nvPr>
            <p:ph idx="1"/>
          </p:nvPr>
        </p:nvSpPr>
        <p:spPr>
          <a:xfrm>
            <a:off x="928688" y="1460922"/>
            <a:ext cx="7358062" cy="4786312"/>
          </a:xfrm>
        </p:spPr>
        <p:txBody>
          <a:bodyPr/>
          <a:lstStyle/>
          <a:p>
            <a:pPr eaLnBrk="1" hangingPunct="1">
              <a:buFont typeface="Wingdings" pitchFamily="2" charset="2"/>
              <a:buNone/>
            </a:pPr>
            <a:r>
              <a:rPr lang="en-US" altLang="zh-CN" smtClean="0"/>
              <a:t>  </a:t>
            </a:r>
            <a:r>
              <a:rPr lang="zh-CN" altLang="zh-CN" smtClean="0"/>
              <a:t>例</a:t>
            </a:r>
            <a:r>
              <a:rPr lang="en-US" altLang="zh-CN" smtClean="0"/>
              <a:t>7.13 </a:t>
            </a:r>
            <a:r>
              <a:rPr lang="zh-CN" altLang="zh-CN" smtClean="0"/>
              <a:t>有一个３×４的矩阵，求所有元素中的最大值。</a:t>
            </a:r>
            <a:endParaRPr lang="en-US" altLang="zh-CN" smtClean="0"/>
          </a:p>
          <a:p>
            <a:pPr eaLnBrk="1" hangingPunct="1"/>
            <a:r>
              <a:rPr lang="zh-CN" altLang="zh-CN" smtClean="0"/>
              <a:t>解题思路：先使变量</a:t>
            </a:r>
            <a:r>
              <a:rPr lang="en-US" altLang="zh-CN" smtClean="0"/>
              <a:t>max</a:t>
            </a:r>
            <a:r>
              <a:rPr lang="zh-CN" altLang="zh-CN" smtClean="0"/>
              <a:t>的初值等于矩阵中第一个元素的值，然后将矩阵中各个元素的值与</a:t>
            </a:r>
            <a:r>
              <a:rPr lang="en-US" altLang="zh-CN" smtClean="0"/>
              <a:t>max</a:t>
            </a:r>
            <a:r>
              <a:rPr lang="zh-CN" altLang="zh-CN" smtClean="0"/>
              <a:t>相比，每次比较后都把“大者”存放在</a:t>
            </a:r>
            <a:r>
              <a:rPr lang="en-US" altLang="zh-CN" smtClean="0"/>
              <a:t>max</a:t>
            </a:r>
            <a:r>
              <a:rPr lang="zh-CN" altLang="zh-CN" smtClean="0"/>
              <a:t>中，全部元素比较完后，</a:t>
            </a:r>
            <a:r>
              <a:rPr lang="en-US" altLang="zh-CN" smtClean="0"/>
              <a:t>max </a:t>
            </a:r>
            <a:r>
              <a:rPr lang="zh-CN" altLang="zh-CN" smtClean="0"/>
              <a:t>的值就是所有元素的最大值。</a:t>
            </a:r>
          </a:p>
        </p:txBody>
      </p:sp>
      <p:pic>
        <p:nvPicPr>
          <p:cNvPr id="145412"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818609"/>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1075">
                                            <p:txEl>
                                              <p:pRg st="1" end="1"/>
                                            </p:txEl>
                                          </p:spTgt>
                                        </p:tgtEl>
                                        <p:attrNameLst>
                                          <p:attrName>style.visibility</p:attrName>
                                        </p:attrNameLst>
                                      </p:cBhvr>
                                      <p:to>
                                        <p:strVal val="visible"/>
                                      </p:to>
                                    </p:set>
                                    <p:animEffect transition="in" filter="blinds(horizontal)">
                                      <p:cBhvr>
                                        <p:cTn id="7" dur="500"/>
                                        <p:tgtEl>
                                          <p:spTgt spid="1310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内容占位符 2"/>
          <p:cNvSpPr>
            <a:spLocks noGrp="1"/>
          </p:cNvSpPr>
          <p:nvPr>
            <p:ph idx="1"/>
          </p:nvPr>
        </p:nvSpPr>
        <p:spPr>
          <a:xfrm>
            <a:off x="539750" y="1000125"/>
            <a:ext cx="8153400" cy="500062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a:t>void</a:t>
            </a:r>
            <a:r>
              <a:rPr lang="en-US" altLang="zh-CN" sz="2800" dirty="0" smtClean="0"/>
              <a:t>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solidFill>
                  <a:srgbClr val="9D138D"/>
                </a:solidFill>
              </a:rPr>
              <a:t>int</a:t>
            </a:r>
            <a:r>
              <a:rPr lang="en-US" altLang="zh-CN" sz="2800" dirty="0" smtClean="0">
                <a:solidFill>
                  <a:srgbClr val="9D138D"/>
                </a:solidFill>
              </a:rPr>
              <a:t> </a:t>
            </a:r>
            <a:r>
              <a:rPr lang="en-US" altLang="zh-CN" sz="2800" dirty="0" err="1" smtClean="0">
                <a:solidFill>
                  <a:srgbClr val="9D138D"/>
                </a:solidFill>
              </a:rPr>
              <a:t>max_value</a:t>
            </a:r>
            <a:r>
              <a:rPr lang="en-US" altLang="zh-CN" sz="2800" dirty="0" smtClean="0">
                <a:solidFill>
                  <a:srgbClr val="9D138D"/>
                </a:solidFill>
              </a:rPr>
              <a:t>(</a:t>
            </a:r>
            <a:r>
              <a:rPr lang="en-US" altLang="zh-CN" sz="2800" dirty="0" err="1" smtClean="0">
                <a:solidFill>
                  <a:srgbClr val="9D138D"/>
                </a:solidFill>
              </a:rPr>
              <a:t>int</a:t>
            </a:r>
            <a:r>
              <a:rPr lang="en-US" altLang="zh-CN" sz="2800" dirty="0" smtClean="0">
                <a:solidFill>
                  <a:srgbClr val="9D138D"/>
                </a:solidFill>
              </a:rPr>
              <a:t> array[3][4]);</a:t>
            </a:r>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a[3][4]={{1,3,5,7},{2,4,6,8},</a:t>
            </a:r>
          </a:p>
          <a:p>
            <a:pPr eaLnBrk="1" hangingPunct="1">
              <a:buFont typeface="Wingdings" pitchFamily="2" charset="2"/>
              <a:buNone/>
            </a:pPr>
            <a:r>
              <a:rPr lang="en-US" altLang="zh-CN" sz="2800" dirty="0" smtClean="0"/>
              <a:t>                                {15,17,34,12}};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(“Max value is %d\n”,</a:t>
            </a:r>
          </a:p>
          <a:p>
            <a:pPr eaLnBrk="1" hangingPunct="1">
              <a:buFont typeface="Wingdings" pitchFamily="2" charset="2"/>
              <a:buNone/>
            </a:pPr>
            <a:r>
              <a:rPr lang="en-US" altLang="zh-CN" sz="2800" dirty="0" smtClean="0"/>
              <a:t>                                  </a:t>
            </a:r>
            <a:r>
              <a:rPr lang="en-US" altLang="zh-CN" sz="2800" dirty="0" err="1" smtClean="0">
                <a:solidFill>
                  <a:srgbClr val="9D138D"/>
                </a:solidFill>
              </a:rPr>
              <a:t>max_value</a:t>
            </a:r>
            <a:r>
              <a:rPr lang="en-US" altLang="zh-CN" sz="2800" dirty="0" smtClean="0"/>
              <a:t>(</a:t>
            </a:r>
            <a:r>
              <a:rPr lang="en-US" altLang="zh-CN" sz="2800" dirty="0" smtClean="0">
                <a:solidFill>
                  <a:srgbClr val="FF0000"/>
                </a:solidFill>
              </a:rPr>
              <a:t>a</a:t>
            </a:r>
            <a:r>
              <a:rPr lang="en-US" altLang="zh-CN" sz="2800" dirty="0" smtClean="0"/>
              <a:t>));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endParaRPr lang="zh-CN" altLang="en-US" sz="2800" dirty="0" smtClean="0"/>
          </a:p>
        </p:txBody>
      </p:sp>
      <p:sp>
        <p:nvSpPr>
          <p:cNvPr id="4" name="圆角矩形标注 3"/>
          <p:cNvSpPr>
            <a:spLocks noChangeArrowheads="1"/>
          </p:cNvSpPr>
          <p:nvPr/>
        </p:nvSpPr>
        <p:spPr bwMode="auto">
          <a:xfrm>
            <a:off x="5076825" y="1052513"/>
            <a:ext cx="2143125" cy="642937"/>
          </a:xfrm>
          <a:prstGeom prst="wedgeRoundRectCallout">
            <a:avLst>
              <a:gd name="adj1" fmla="val -73181"/>
              <a:gd name="adj2" fmla="val 125824"/>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可以省略</a:t>
            </a:r>
          </a:p>
        </p:txBody>
      </p:sp>
      <p:sp>
        <p:nvSpPr>
          <p:cNvPr id="5" name="圆角矩形标注 4"/>
          <p:cNvSpPr>
            <a:spLocks noChangeArrowheads="1"/>
          </p:cNvSpPr>
          <p:nvPr/>
        </p:nvSpPr>
        <p:spPr bwMode="auto">
          <a:xfrm>
            <a:off x="4067175" y="357188"/>
            <a:ext cx="5214938" cy="1214437"/>
          </a:xfrm>
          <a:prstGeom prst="wedgeRoundRectCallout">
            <a:avLst>
              <a:gd name="adj1" fmla="val -30560"/>
              <a:gd name="adj2" fmla="val 91250"/>
              <a:gd name="adj3" fmla="val 16667"/>
            </a:avLst>
          </a:prstGeom>
          <a:solidFill>
            <a:srgbClr val="FFFFCC"/>
          </a:solidFill>
          <a:ln w="9525" algn="ctr">
            <a:solidFill>
              <a:schemeClr val="tx1"/>
            </a:solidFill>
            <a:miter lim="800000"/>
            <a:headEnd/>
            <a:tailEnd/>
          </a:ln>
        </p:spPr>
        <p:txBody>
          <a:bodyPr/>
          <a:lstStyle/>
          <a:p>
            <a:r>
              <a:rPr lang="zh-CN" altLang="en-US" sz="2800" b="1">
                <a:solidFill>
                  <a:srgbClr val="0000CC"/>
                </a:solidFill>
              </a:rPr>
              <a:t>不能省略</a:t>
            </a:r>
            <a:endParaRPr lang="en-US" altLang="zh-CN" sz="2800" b="1">
              <a:solidFill>
                <a:srgbClr val="0000CC"/>
              </a:solidFill>
            </a:endParaRPr>
          </a:p>
          <a:p>
            <a:r>
              <a:rPr lang="zh-CN" altLang="en-US" sz="2800" b="1">
                <a:solidFill>
                  <a:srgbClr val="0000CC"/>
                </a:solidFill>
              </a:rPr>
              <a:t>要与</a:t>
            </a:r>
            <a:r>
              <a:rPr lang="zh-CN" altLang="zh-CN" sz="2800" b="1">
                <a:solidFill>
                  <a:srgbClr val="0000CC"/>
                </a:solidFill>
              </a:rPr>
              <a:t>形参数组第</a:t>
            </a:r>
            <a:r>
              <a:rPr lang="zh-CN" altLang="en-US" sz="2800" b="1">
                <a:solidFill>
                  <a:srgbClr val="0000CC"/>
                </a:solidFill>
              </a:rPr>
              <a:t>二</a:t>
            </a:r>
            <a:r>
              <a:rPr lang="zh-CN" altLang="zh-CN" sz="2800" b="1">
                <a:solidFill>
                  <a:srgbClr val="0000CC"/>
                </a:solidFill>
              </a:rPr>
              <a:t>维大小</a:t>
            </a:r>
            <a:r>
              <a:rPr lang="zh-CN" altLang="en-US" sz="2800" b="1">
                <a:solidFill>
                  <a:srgbClr val="0000CC"/>
                </a:solidFill>
              </a:rPr>
              <a:t>相同</a:t>
            </a:r>
          </a:p>
        </p:txBody>
      </p:sp>
      <p:pic>
        <p:nvPicPr>
          <p:cNvPr id="146437"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内容占位符 2"/>
          <p:cNvSpPr>
            <a:spLocks noGrp="1"/>
          </p:cNvSpPr>
          <p:nvPr>
            <p:ph idx="1"/>
          </p:nvPr>
        </p:nvSpPr>
        <p:spPr>
          <a:xfrm>
            <a:off x="891604" y="1425873"/>
            <a:ext cx="7104063" cy="4786313"/>
          </a:xfrm>
        </p:spPr>
        <p:txBody>
          <a:bodyPr/>
          <a:lstStyle/>
          <a:p>
            <a:pPr eaLnBrk="1" hangingPunct="1">
              <a:buFont typeface="Wingdings" pitchFamily="2" charset="2"/>
              <a:buNone/>
            </a:pPr>
            <a:r>
              <a:rPr lang="en-US" altLang="zh-CN" sz="2800" smtClean="0"/>
              <a:t>int </a:t>
            </a:r>
            <a:r>
              <a:rPr lang="en-US" altLang="zh-CN" sz="2800" smtClean="0">
                <a:solidFill>
                  <a:srgbClr val="9D138D"/>
                </a:solidFill>
              </a:rPr>
              <a:t>max_value</a:t>
            </a:r>
            <a:r>
              <a:rPr lang="en-US" altLang="zh-CN" sz="2800" smtClean="0"/>
              <a:t>(int </a:t>
            </a:r>
            <a:r>
              <a:rPr lang="en-US" altLang="zh-CN" sz="2800" smtClean="0">
                <a:solidFill>
                  <a:srgbClr val="FF0000"/>
                </a:solidFill>
              </a:rPr>
              <a:t>array</a:t>
            </a:r>
            <a:r>
              <a:rPr lang="en-US" altLang="zh-CN" sz="2800" smtClean="0"/>
              <a:t>[][4])</a:t>
            </a:r>
            <a:endParaRPr lang="zh-CN" altLang="zh-CN" sz="2800" smtClean="0"/>
          </a:p>
          <a:p>
            <a:pPr eaLnBrk="1" hangingPunct="1">
              <a:buFont typeface="Wingdings" pitchFamily="2" charset="2"/>
              <a:buNone/>
            </a:pPr>
            <a:r>
              <a:rPr lang="en-US" altLang="zh-CN" sz="2800" smtClean="0"/>
              <a:t>{  int i,j,max;</a:t>
            </a:r>
            <a:endParaRPr lang="zh-CN" altLang="zh-CN" sz="2800" smtClean="0"/>
          </a:p>
          <a:p>
            <a:pPr eaLnBrk="1" hangingPunct="1">
              <a:buFont typeface="Wingdings" pitchFamily="2" charset="2"/>
              <a:buNone/>
            </a:pPr>
            <a:r>
              <a:rPr lang="en-US" altLang="zh-CN" sz="2800" smtClean="0"/>
              <a:t>    max = </a:t>
            </a:r>
            <a:r>
              <a:rPr lang="en-US" altLang="zh-CN" sz="2800" smtClean="0">
                <a:solidFill>
                  <a:srgbClr val="FF0000"/>
                </a:solidFill>
              </a:rPr>
              <a:t>array</a:t>
            </a:r>
            <a:r>
              <a:rPr lang="en-US" altLang="zh-CN" sz="2800" smtClean="0"/>
              <a:t>[0][0];</a:t>
            </a:r>
            <a:endParaRPr lang="zh-CN" altLang="zh-CN" sz="2800" smtClean="0"/>
          </a:p>
          <a:p>
            <a:pPr eaLnBrk="1" hangingPunct="1">
              <a:buFont typeface="Wingdings" pitchFamily="2" charset="2"/>
              <a:buNone/>
            </a:pPr>
            <a:r>
              <a:rPr lang="en-US" altLang="zh-CN" sz="2800" smtClean="0"/>
              <a:t>    for (i=0;i&lt;3;i++)</a:t>
            </a:r>
            <a:endParaRPr lang="zh-CN" altLang="zh-CN" sz="2800" smtClean="0"/>
          </a:p>
          <a:p>
            <a:pPr eaLnBrk="1" hangingPunct="1">
              <a:buFont typeface="Wingdings" pitchFamily="2" charset="2"/>
              <a:buNone/>
            </a:pPr>
            <a:r>
              <a:rPr lang="en-US" altLang="zh-CN" sz="2800" smtClean="0"/>
              <a:t>        for(j=0;j&lt;4;j++)</a:t>
            </a:r>
            <a:endParaRPr lang="zh-CN" altLang="zh-CN" sz="2800" smtClean="0"/>
          </a:p>
          <a:p>
            <a:pPr eaLnBrk="1" hangingPunct="1">
              <a:buFont typeface="Wingdings" pitchFamily="2" charset="2"/>
              <a:buNone/>
            </a:pPr>
            <a:r>
              <a:rPr lang="en-US" altLang="zh-CN" sz="2800" smtClean="0"/>
              <a:t>            if (</a:t>
            </a:r>
            <a:r>
              <a:rPr lang="en-US" altLang="zh-CN" sz="2800" smtClean="0">
                <a:solidFill>
                  <a:srgbClr val="FF0000"/>
                </a:solidFill>
              </a:rPr>
              <a:t>array</a:t>
            </a:r>
            <a:r>
              <a:rPr lang="en-US" altLang="zh-CN" sz="2800" smtClean="0"/>
              <a:t>[i][j]&gt;max) </a:t>
            </a:r>
          </a:p>
          <a:p>
            <a:pPr eaLnBrk="1" hangingPunct="1">
              <a:buFont typeface="Wingdings" pitchFamily="2" charset="2"/>
              <a:buNone/>
            </a:pPr>
            <a:r>
              <a:rPr lang="en-US" altLang="zh-CN" sz="2800" smtClean="0"/>
              <a:t>                 max = </a:t>
            </a:r>
            <a:r>
              <a:rPr lang="en-US" altLang="zh-CN" sz="2800" smtClean="0">
                <a:solidFill>
                  <a:srgbClr val="FF0000"/>
                </a:solidFill>
              </a:rPr>
              <a:t>array</a:t>
            </a:r>
            <a:r>
              <a:rPr lang="en-US" altLang="zh-CN" sz="2800" smtClean="0"/>
              <a:t>[i][j]; </a:t>
            </a:r>
            <a:endParaRPr lang="zh-CN" altLang="zh-CN" sz="2800" smtClean="0"/>
          </a:p>
          <a:p>
            <a:pPr eaLnBrk="1" hangingPunct="1">
              <a:buFont typeface="Wingdings" pitchFamily="2" charset="2"/>
              <a:buNone/>
            </a:pPr>
            <a:r>
              <a:rPr lang="en-US" altLang="zh-CN" sz="2800" smtClean="0"/>
              <a:t>    return (max);</a:t>
            </a:r>
            <a:endParaRPr lang="zh-CN" altLang="zh-CN" sz="2800" smtClean="0"/>
          </a:p>
          <a:p>
            <a:pPr eaLnBrk="1" hangingPunct="1">
              <a:buFont typeface="Wingdings" pitchFamily="2" charset="2"/>
              <a:buNone/>
            </a:pPr>
            <a:r>
              <a:rPr lang="en-US" altLang="zh-CN" sz="2800" smtClean="0"/>
              <a:t>}</a:t>
            </a:r>
            <a:endParaRPr lang="zh-CN" altLang="zh-CN" sz="2800" smtClean="0"/>
          </a:p>
          <a:p>
            <a:pPr eaLnBrk="1" hangingPunct="1">
              <a:buFont typeface="Wingdings" pitchFamily="2" charset="2"/>
              <a:buNone/>
            </a:pPr>
            <a:endParaRPr lang="zh-CN" altLang="en-US" sz="2800" smtClean="0"/>
          </a:p>
        </p:txBody>
      </p:sp>
      <p:sp>
        <p:nvSpPr>
          <p:cNvPr id="4" name="圆角矩形标注 3"/>
          <p:cNvSpPr>
            <a:spLocks noChangeArrowheads="1"/>
          </p:cNvSpPr>
          <p:nvPr/>
        </p:nvSpPr>
        <p:spPr bwMode="auto">
          <a:xfrm>
            <a:off x="2548954" y="260648"/>
            <a:ext cx="5327650" cy="714375"/>
          </a:xfrm>
          <a:prstGeom prst="wedgeRoundRectCallout">
            <a:avLst>
              <a:gd name="adj1" fmla="val -4231"/>
              <a:gd name="adj2" fmla="val 127111"/>
              <a:gd name="adj3" fmla="val 16667"/>
            </a:avLst>
          </a:prstGeom>
          <a:solidFill>
            <a:srgbClr val="FFFFCC"/>
          </a:solidFill>
          <a:ln w="9525" algn="ctr">
            <a:solidFill>
              <a:schemeClr val="tx1"/>
            </a:solidFill>
            <a:miter lim="800000"/>
            <a:headEnd/>
            <a:tailEnd/>
          </a:ln>
        </p:spPr>
        <p:txBody>
          <a:bodyPr/>
          <a:lstStyle/>
          <a:p>
            <a:r>
              <a:rPr lang="zh-CN" altLang="en-US" sz="2800" b="1">
                <a:solidFill>
                  <a:srgbClr val="0000CC"/>
                </a:solidFill>
              </a:rPr>
              <a:t>要与实参</a:t>
            </a:r>
            <a:r>
              <a:rPr lang="zh-CN" altLang="zh-CN" sz="2800" b="1">
                <a:solidFill>
                  <a:srgbClr val="0000CC"/>
                </a:solidFill>
              </a:rPr>
              <a:t>数组第</a:t>
            </a:r>
            <a:r>
              <a:rPr lang="zh-CN" altLang="en-US" sz="2800" b="1">
                <a:solidFill>
                  <a:srgbClr val="0000CC"/>
                </a:solidFill>
              </a:rPr>
              <a:t>二</a:t>
            </a:r>
            <a:r>
              <a:rPr lang="zh-CN" altLang="zh-CN" sz="2800" b="1">
                <a:solidFill>
                  <a:srgbClr val="0000CC"/>
                </a:solidFill>
              </a:rPr>
              <a:t>维大小</a:t>
            </a:r>
            <a:r>
              <a:rPr lang="zh-CN" altLang="en-US" sz="2800" b="1">
                <a:solidFill>
                  <a:srgbClr val="0000CC"/>
                </a:solidFill>
              </a:rPr>
              <a:t>相同</a:t>
            </a:r>
          </a:p>
        </p:txBody>
      </p:sp>
      <p:pic>
        <p:nvPicPr>
          <p:cNvPr id="147460"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638604" y="585499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9445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7.8 </a:t>
            </a:r>
            <a:r>
              <a:rPr lang="zh-CN" altLang="zh-CN" dirty="0" smtClean="0">
                <a:solidFill>
                  <a:srgbClr val="800000"/>
                </a:solidFill>
                <a:effectLst>
                  <a:outerShdw blurRad="38100" dist="38100" dir="2700000" algn="tl">
                    <a:srgbClr val="000000"/>
                  </a:outerShdw>
                </a:effectLst>
                <a:ea typeface="黑体" pitchFamily="2" charset="-122"/>
              </a:rPr>
              <a:t>局部变量和全局变量</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48483" name="Rectangle 3"/>
          <p:cNvSpPr>
            <a:spLocks noGrp="1" noChangeArrowheads="1"/>
          </p:cNvSpPr>
          <p:nvPr>
            <p:ph idx="1"/>
          </p:nvPr>
        </p:nvSpPr>
        <p:spPr>
          <a:xfrm>
            <a:off x="1857375" y="2214563"/>
            <a:ext cx="5357813" cy="2143125"/>
          </a:xfrm>
        </p:spPr>
        <p:txBody>
          <a:bodyPr/>
          <a:lstStyle/>
          <a:p>
            <a:pPr eaLnBrk="1" hangingPunct="1">
              <a:buFont typeface="Wingdings" pitchFamily="2" charset="2"/>
              <a:buNone/>
            </a:pPr>
            <a:r>
              <a:rPr lang="en-US" altLang="zh-CN" sz="3600" smtClean="0">
                <a:hlinkClick r:id="rId2" action="ppaction://hlinksldjump"/>
              </a:rPr>
              <a:t>7.8.1 </a:t>
            </a:r>
            <a:r>
              <a:rPr lang="zh-CN" altLang="zh-CN" sz="3600" smtClean="0">
                <a:hlinkClick r:id="rId2" action="ppaction://hlinksldjump"/>
              </a:rPr>
              <a:t>局部变量</a:t>
            </a:r>
            <a:endParaRPr lang="en-US" altLang="zh-CN" sz="3600" smtClean="0"/>
          </a:p>
          <a:p>
            <a:pPr eaLnBrk="1" hangingPunct="1">
              <a:buFont typeface="Wingdings" pitchFamily="2" charset="2"/>
              <a:buNone/>
            </a:pPr>
            <a:r>
              <a:rPr lang="en-US" altLang="zh-CN" sz="3600" smtClean="0">
                <a:hlinkClick r:id="rId3" action="ppaction://hlinksldjump"/>
              </a:rPr>
              <a:t>7.8.2 </a:t>
            </a:r>
            <a:r>
              <a:rPr lang="zh-CN" altLang="zh-CN" sz="3600" smtClean="0">
                <a:hlinkClick r:id="rId3" action="ppaction://hlinksldjump"/>
              </a:rPr>
              <a:t>全局变量</a:t>
            </a:r>
            <a:endParaRPr lang="zh-CN" altLang="zh-CN" sz="3600" smtClean="0"/>
          </a:p>
        </p:txBody>
      </p:sp>
      <p:pic>
        <p:nvPicPr>
          <p:cNvPr id="148484" name="图片 3" descr="Untitled.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01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7.8.1 </a:t>
            </a:r>
            <a:r>
              <a:rPr lang="zh-CN" altLang="zh-CN" dirty="0" smtClean="0">
                <a:solidFill>
                  <a:srgbClr val="800000"/>
                </a:solidFill>
                <a:effectLst>
                  <a:outerShdw blurRad="38100" dist="38100" dir="2700000" algn="tl">
                    <a:srgbClr val="000000"/>
                  </a:outerShdw>
                </a:effectLst>
                <a:ea typeface="黑体" pitchFamily="2" charset="-122"/>
              </a:rPr>
              <a:t>局部变量</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49507" name="Rectangle 3"/>
          <p:cNvSpPr>
            <a:spLocks noGrp="1" noChangeArrowheads="1"/>
          </p:cNvSpPr>
          <p:nvPr>
            <p:ph idx="1"/>
          </p:nvPr>
        </p:nvSpPr>
        <p:spPr>
          <a:xfrm>
            <a:off x="857250" y="1857375"/>
            <a:ext cx="6929438" cy="3429000"/>
          </a:xfrm>
        </p:spPr>
        <p:txBody>
          <a:bodyPr/>
          <a:lstStyle/>
          <a:p>
            <a:pPr eaLnBrk="1" hangingPunct="1"/>
            <a:r>
              <a:rPr lang="zh-CN" altLang="zh-CN" smtClean="0"/>
              <a:t>定义变量可能有三种情况：</a:t>
            </a:r>
          </a:p>
          <a:p>
            <a:pPr lvl="1" eaLnBrk="1" hangingPunct="1"/>
            <a:r>
              <a:rPr lang="zh-CN" altLang="zh-CN" sz="3200" smtClean="0"/>
              <a:t>在函数的开头定义</a:t>
            </a:r>
          </a:p>
          <a:p>
            <a:pPr lvl="1" eaLnBrk="1" hangingPunct="1"/>
            <a:r>
              <a:rPr lang="zh-CN" altLang="zh-CN" sz="3200" smtClean="0"/>
              <a:t>在函数内的复合语句内定义</a:t>
            </a:r>
          </a:p>
          <a:p>
            <a:pPr lvl="1" eaLnBrk="1" hangingPunct="1"/>
            <a:r>
              <a:rPr lang="zh-CN" altLang="zh-CN" sz="3200" smtClean="0"/>
              <a:t>在函数的外部定义</a:t>
            </a:r>
          </a:p>
        </p:txBody>
      </p:sp>
      <p:pic>
        <p:nvPicPr>
          <p:cNvPr id="14950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01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7.8.1 </a:t>
            </a:r>
            <a:r>
              <a:rPr lang="zh-CN" altLang="zh-CN" dirty="0" smtClean="0">
                <a:solidFill>
                  <a:srgbClr val="800000"/>
                </a:solidFill>
                <a:effectLst>
                  <a:outerShdw blurRad="38100" dist="38100" dir="2700000" algn="tl">
                    <a:srgbClr val="000000"/>
                  </a:outerShdw>
                </a:effectLst>
                <a:ea typeface="黑体" pitchFamily="2" charset="-122"/>
              </a:rPr>
              <a:t>局部变量</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50531" name="Rectangle 3"/>
          <p:cNvSpPr>
            <a:spLocks noGrp="1" noChangeArrowheads="1"/>
          </p:cNvSpPr>
          <p:nvPr>
            <p:ph idx="1"/>
          </p:nvPr>
        </p:nvSpPr>
        <p:spPr>
          <a:xfrm>
            <a:off x="857250" y="1857375"/>
            <a:ext cx="7500938" cy="4071938"/>
          </a:xfrm>
        </p:spPr>
        <p:txBody>
          <a:bodyPr/>
          <a:lstStyle/>
          <a:p>
            <a:pPr eaLnBrk="1" hangingPunct="1"/>
            <a:r>
              <a:rPr lang="zh-CN" altLang="zh-CN" smtClean="0"/>
              <a:t>在一个函数内部定义的变量只在本函数范围内有效</a:t>
            </a:r>
            <a:endParaRPr lang="en-US" altLang="zh-CN" smtClean="0"/>
          </a:p>
          <a:p>
            <a:pPr eaLnBrk="1" hangingPunct="1"/>
            <a:r>
              <a:rPr lang="zh-CN" altLang="zh-CN" smtClean="0"/>
              <a:t>在复合语句内定义的变量只在本复合语句范围内有效</a:t>
            </a:r>
            <a:endParaRPr lang="en-US" altLang="zh-CN" smtClean="0"/>
          </a:p>
          <a:p>
            <a:pPr eaLnBrk="1" hangingPunct="1"/>
            <a:r>
              <a:rPr lang="zh-CN" altLang="en-US" smtClean="0"/>
              <a:t>在</a:t>
            </a:r>
            <a:r>
              <a:rPr lang="zh-CN" altLang="zh-CN" smtClean="0"/>
              <a:t>函数内部</a:t>
            </a:r>
            <a:r>
              <a:rPr lang="zh-CN" altLang="en-US" smtClean="0"/>
              <a:t>或复合语句内部定义的变量称为</a:t>
            </a:r>
            <a:r>
              <a:rPr lang="zh-CN" altLang="zh-CN" smtClean="0"/>
              <a:t>“</a:t>
            </a:r>
            <a:r>
              <a:rPr lang="zh-CN" altLang="zh-CN" smtClean="0">
                <a:solidFill>
                  <a:srgbClr val="FF0000"/>
                </a:solidFill>
              </a:rPr>
              <a:t>局部变量</a:t>
            </a:r>
            <a:r>
              <a:rPr lang="zh-CN" altLang="zh-CN" smtClean="0"/>
              <a:t>”</a:t>
            </a:r>
          </a:p>
        </p:txBody>
      </p:sp>
      <p:pic>
        <p:nvPicPr>
          <p:cNvPr id="150532"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Rectangle 3"/>
          <p:cNvSpPr>
            <a:spLocks noGrp="1" noChangeArrowheads="1"/>
          </p:cNvSpPr>
          <p:nvPr>
            <p:ph idx="1"/>
          </p:nvPr>
        </p:nvSpPr>
        <p:spPr>
          <a:xfrm>
            <a:off x="714375" y="571500"/>
            <a:ext cx="6715125" cy="6143625"/>
          </a:xfrm>
        </p:spPr>
        <p:txBody>
          <a:bodyPr/>
          <a:lstStyle/>
          <a:p>
            <a:pPr eaLnBrk="1" hangingPunct="1">
              <a:lnSpc>
                <a:spcPts val="3000"/>
              </a:lnSpc>
              <a:buFont typeface="Wingdings" pitchFamily="2" charset="2"/>
              <a:buNone/>
            </a:pPr>
            <a:r>
              <a:rPr lang="en-US" altLang="zh-CN" sz="2800" smtClean="0"/>
              <a:t>float f1( int a)      </a:t>
            </a:r>
            <a:endParaRPr lang="zh-CN" altLang="zh-CN" sz="2800" smtClean="0"/>
          </a:p>
          <a:p>
            <a:pPr eaLnBrk="1" hangingPunct="1">
              <a:lnSpc>
                <a:spcPts val="3000"/>
              </a:lnSpc>
              <a:buFont typeface="Wingdings" pitchFamily="2" charset="2"/>
              <a:buNone/>
            </a:pPr>
            <a:r>
              <a:rPr lang="en-US" altLang="zh-CN" sz="2800" smtClean="0"/>
              <a:t>{ int b,c;</a:t>
            </a:r>
          </a:p>
          <a:p>
            <a:pPr eaLnBrk="1" hangingPunct="1">
              <a:lnSpc>
                <a:spcPts val="3000"/>
              </a:lnSpc>
              <a:buFont typeface="Wingdings" pitchFamily="2" charset="2"/>
              <a:buNone/>
            </a:pPr>
            <a:r>
              <a:rPr lang="en-US" altLang="zh-CN" sz="2800" smtClean="0"/>
              <a:t>   ……</a:t>
            </a:r>
          </a:p>
          <a:p>
            <a:pPr eaLnBrk="1" hangingPunct="1">
              <a:lnSpc>
                <a:spcPts val="3000"/>
              </a:lnSpc>
              <a:buFont typeface="Wingdings" pitchFamily="2" charset="2"/>
              <a:buNone/>
            </a:pPr>
            <a:r>
              <a:rPr lang="en-US" altLang="zh-CN" sz="2800" smtClean="0"/>
              <a:t>}</a:t>
            </a:r>
          </a:p>
          <a:p>
            <a:pPr eaLnBrk="1" hangingPunct="1">
              <a:lnSpc>
                <a:spcPts val="3000"/>
              </a:lnSpc>
              <a:buFont typeface="Wingdings" pitchFamily="2" charset="2"/>
              <a:buNone/>
            </a:pPr>
            <a:r>
              <a:rPr lang="en-US" altLang="zh-CN" sz="2800" smtClean="0"/>
              <a:t>char f2(int x,int y) </a:t>
            </a:r>
            <a:r>
              <a:rPr lang="zh-CN" altLang="zh-CN" sz="2800" smtClean="0"/>
              <a:t></a:t>
            </a:r>
          </a:p>
          <a:p>
            <a:pPr eaLnBrk="1" hangingPunct="1">
              <a:lnSpc>
                <a:spcPts val="3000"/>
              </a:lnSpc>
              <a:buFont typeface="Wingdings" pitchFamily="2" charset="2"/>
              <a:buNone/>
            </a:pPr>
            <a:r>
              <a:rPr lang="en-US" altLang="zh-CN" sz="2800" smtClean="0"/>
              <a:t>{ int i,j;</a:t>
            </a:r>
          </a:p>
          <a:p>
            <a:pPr eaLnBrk="1" hangingPunct="1">
              <a:lnSpc>
                <a:spcPts val="3000"/>
              </a:lnSpc>
              <a:buFont typeface="Wingdings" pitchFamily="2" charset="2"/>
              <a:buNone/>
            </a:pPr>
            <a:r>
              <a:rPr lang="en-US" altLang="zh-CN" sz="2800" smtClean="0"/>
              <a:t>   ……</a:t>
            </a:r>
          </a:p>
          <a:p>
            <a:pPr eaLnBrk="1" hangingPunct="1">
              <a:lnSpc>
                <a:spcPts val="3000"/>
              </a:lnSpc>
              <a:buFont typeface="Wingdings" pitchFamily="2" charset="2"/>
              <a:buNone/>
            </a:pPr>
            <a:r>
              <a:rPr lang="en-US" altLang="zh-CN" sz="2800" smtClean="0"/>
              <a:t>}</a:t>
            </a:r>
          </a:p>
          <a:p>
            <a:pPr eaLnBrk="1" hangingPunct="1">
              <a:lnSpc>
                <a:spcPts val="3000"/>
              </a:lnSpc>
              <a:buFont typeface="Wingdings" pitchFamily="2" charset="2"/>
              <a:buNone/>
            </a:pPr>
            <a:r>
              <a:rPr lang="en-US" altLang="zh-CN" sz="2800" smtClean="0"/>
              <a:t>int main( ) </a:t>
            </a:r>
            <a:r>
              <a:rPr lang="zh-CN" altLang="zh-CN" sz="2800" smtClean="0"/>
              <a:t></a:t>
            </a:r>
          </a:p>
          <a:p>
            <a:pPr eaLnBrk="1" hangingPunct="1">
              <a:lnSpc>
                <a:spcPts val="3000"/>
              </a:lnSpc>
              <a:buFont typeface="Wingdings" pitchFamily="2" charset="2"/>
              <a:buNone/>
            </a:pPr>
            <a:r>
              <a:rPr lang="en-US" altLang="zh-CN" sz="2800" smtClean="0"/>
              <a:t>{ int m,n;   </a:t>
            </a:r>
            <a:endParaRPr lang="zh-CN" altLang="zh-CN" sz="2800" smtClean="0"/>
          </a:p>
          <a:p>
            <a:pPr eaLnBrk="1" hangingPunct="1">
              <a:lnSpc>
                <a:spcPts val="3000"/>
              </a:lnSpc>
              <a:buFont typeface="Wingdings" pitchFamily="2" charset="2"/>
              <a:buNone/>
            </a:pPr>
            <a:r>
              <a:rPr lang="en-US" altLang="zh-CN" sz="2800" smtClean="0"/>
              <a:t>   ……                </a:t>
            </a:r>
            <a:endParaRPr lang="zh-CN" altLang="zh-CN" sz="2800" smtClean="0"/>
          </a:p>
          <a:p>
            <a:pPr eaLnBrk="1" hangingPunct="1">
              <a:lnSpc>
                <a:spcPts val="3000"/>
              </a:lnSpc>
              <a:buFont typeface="Wingdings" pitchFamily="2" charset="2"/>
              <a:buNone/>
            </a:pPr>
            <a:r>
              <a:rPr lang="en-US" altLang="zh-CN" sz="2800" smtClean="0"/>
              <a:t>   return 0; </a:t>
            </a:r>
            <a:endParaRPr lang="zh-CN" altLang="zh-CN" sz="2800" smtClean="0"/>
          </a:p>
          <a:p>
            <a:pPr eaLnBrk="1" hangingPunct="1">
              <a:lnSpc>
                <a:spcPts val="3000"/>
              </a:lnSpc>
              <a:buFont typeface="Wingdings" pitchFamily="2" charset="2"/>
              <a:buNone/>
            </a:pPr>
            <a:r>
              <a:rPr lang="en-US" altLang="zh-CN" sz="2800" smtClean="0"/>
              <a:t>}</a:t>
            </a:r>
            <a:endParaRPr lang="zh-CN" altLang="zh-CN" sz="2800" smtClean="0"/>
          </a:p>
        </p:txBody>
      </p:sp>
      <p:sp>
        <p:nvSpPr>
          <p:cNvPr id="5" name="矩形 4"/>
          <p:cNvSpPr>
            <a:spLocks noChangeArrowheads="1"/>
          </p:cNvSpPr>
          <p:nvPr/>
        </p:nvSpPr>
        <p:spPr bwMode="auto">
          <a:xfrm>
            <a:off x="642938" y="500063"/>
            <a:ext cx="3429000" cy="1928812"/>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6" name="圆角矩形标注 5"/>
          <p:cNvSpPr>
            <a:spLocks noChangeArrowheads="1"/>
          </p:cNvSpPr>
          <p:nvPr/>
        </p:nvSpPr>
        <p:spPr bwMode="auto">
          <a:xfrm>
            <a:off x="4714875" y="571500"/>
            <a:ext cx="2571750" cy="1214438"/>
          </a:xfrm>
          <a:prstGeom prst="wedgeRoundRectCallout">
            <a:avLst>
              <a:gd name="adj1" fmla="val -71116"/>
              <a:gd name="adj2" fmla="val 36079"/>
              <a:gd name="adj3" fmla="val 16667"/>
            </a:avLst>
          </a:prstGeom>
          <a:solidFill>
            <a:srgbClr val="FFFFCC"/>
          </a:solidFill>
          <a:ln w="9525" algn="ctr">
            <a:solidFill>
              <a:schemeClr val="tx1"/>
            </a:solidFill>
            <a:miter lim="800000"/>
            <a:headEnd/>
            <a:tailEnd/>
          </a:ln>
        </p:spPr>
        <p:txBody>
          <a:bodyPr/>
          <a:lstStyle/>
          <a:p>
            <a:r>
              <a:rPr lang="en-US" altLang="zh-CN" sz="2800" b="1">
                <a:solidFill>
                  <a:srgbClr val="0000CC"/>
                </a:solidFill>
              </a:rPr>
              <a:t>a</a:t>
            </a:r>
            <a:r>
              <a:rPr lang="zh-CN" altLang="zh-CN" sz="2800" b="1">
                <a:solidFill>
                  <a:srgbClr val="0000CC"/>
                </a:solidFill>
              </a:rPr>
              <a:t>、</a:t>
            </a:r>
            <a:r>
              <a:rPr lang="en-US" altLang="zh-CN" sz="2800" b="1">
                <a:solidFill>
                  <a:srgbClr val="0000CC"/>
                </a:solidFill>
              </a:rPr>
              <a:t>b</a:t>
            </a:r>
            <a:r>
              <a:rPr lang="zh-CN" altLang="zh-CN" sz="2800" b="1">
                <a:solidFill>
                  <a:srgbClr val="0000CC"/>
                </a:solidFill>
              </a:rPr>
              <a:t>、</a:t>
            </a:r>
            <a:r>
              <a:rPr lang="en-US" altLang="zh-CN" sz="2800" b="1">
                <a:solidFill>
                  <a:srgbClr val="0000CC"/>
                </a:solidFill>
              </a:rPr>
              <a:t>c</a:t>
            </a:r>
            <a:r>
              <a:rPr lang="zh-CN" altLang="en-US" sz="2800" b="1">
                <a:solidFill>
                  <a:srgbClr val="0000CC"/>
                </a:solidFill>
              </a:rPr>
              <a:t>仅在此函数内</a:t>
            </a:r>
            <a:r>
              <a:rPr lang="zh-CN" altLang="zh-CN" sz="2800" b="1">
                <a:solidFill>
                  <a:srgbClr val="0000CC"/>
                </a:solidFill>
              </a:rPr>
              <a:t>有效</a:t>
            </a:r>
            <a:endParaRPr lang="zh-CN" altLang="en-US" sz="2800" b="1">
              <a:solidFill>
                <a:srgbClr val="0000CC"/>
              </a:solidFill>
            </a:endParaRPr>
          </a:p>
        </p:txBody>
      </p:sp>
      <p:sp>
        <p:nvSpPr>
          <p:cNvPr id="10" name="矩形 9"/>
          <p:cNvSpPr>
            <a:spLocks noChangeArrowheads="1"/>
          </p:cNvSpPr>
          <p:nvPr/>
        </p:nvSpPr>
        <p:spPr bwMode="auto">
          <a:xfrm>
            <a:off x="714375" y="2357438"/>
            <a:ext cx="3929063" cy="200025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1" name="圆角矩形标注 10"/>
          <p:cNvSpPr>
            <a:spLocks noChangeArrowheads="1"/>
          </p:cNvSpPr>
          <p:nvPr/>
        </p:nvSpPr>
        <p:spPr bwMode="auto">
          <a:xfrm>
            <a:off x="5143500" y="2857500"/>
            <a:ext cx="2786063" cy="1214438"/>
          </a:xfrm>
          <a:prstGeom prst="wedgeRoundRectCallout">
            <a:avLst>
              <a:gd name="adj1" fmla="val -75500"/>
              <a:gd name="adj2" fmla="val 23704"/>
              <a:gd name="adj3" fmla="val 16667"/>
            </a:avLst>
          </a:prstGeom>
          <a:solidFill>
            <a:srgbClr val="FFFFCC"/>
          </a:solidFill>
          <a:ln w="9525" algn="ctr">
            <a:solidFill>
              <a:schemeClr val="tx1"/>
            </a:solidFill>
            <a:miter lim="800000"/>
            <a:headEnd/>
            <a:tailEnd/>
          </a:ln>
        </p:spPr>
        <p:txBody>
          <a:bodyPr/>
          <a:lstStyle/>
          <a:p>
            <a:r>
              <a:rPr lang="en-US" altLang="zh-CN" sz="2800" b="1">
                <a:solidFill>
                  <a:srgbClr val="0000CC"/>
                </a:solidFill>
              </a:rPr>
              <a:t>x</a:t>
            </a:r>
            <a:r>
              <a:rPr lang="zh-CN" altLang="zh-CN" sz="2800" b="1">
                <a:solidFill>
                  <a:srgbClr val="0000CC"/>
                </a:solidFill>
              </a:rPr>
              <a:t>、</a:t>
            </a:r>
            <a:r>
              <a:rPr lang="en-US" altLang="zh-CN" sz="2800" b="1">
                <a:solidFill>
                  <a:srgbClr val="0000CC"/>
                </a:solidFill>
              </a:rPr>
              <a:t>y</a:t>
            </a:r>
            <a:r>
              <a:rPr lang="zh-CN" altLang="zh-CN" sz="2800" b="1">
                <a:solidFill>
                  <a:srgbClr val="0000CC"/>
                </a:solidFill>
              </a:rPr>
              <a:t>、</a:t>
            </a:r>
            <a:r>
              <a:rPr lang="en-US" altLang="zh-CN" sz="2800" b="1">
                <a:solidFill>
                  <a:srgbClr val="0000CC"/>
                </a:solidFill>
              </a:rPr>
              <a:t>i</a:t>
            </a:r>
            <a:r>
              <a:rPr lang="zh-CN" altLang="zh-CN" sz="2800" b="1">
                <a:solidFill>
                  <a:srgbClr val="0000CC"/>
                </a:solidFill>
              </a:rPr>
              <a:t>、</a:t>
            </a:r>
            <a:r>
              <a:rPr lang="en-US" altLang="zh-CN" sz="2800" b="1">
                <a:solidFill>
                  <a:srgbClr val="0000CC"/>
                </a:solidFill>
              </a:rPr>
              <a:t>j</a:t>
            </a:r>
            <a:r>
              <a:rPr lang="zh-CN" altLang="en-US" sz="2800" b="1">
                <a:solidFill>
                  <a:srgbClr val="0000CC"/>
                </a:solidFill>
              </a:rPr>
              <a:t>仅在此函数内</a:t>
            </a:r>
            <a:r>
              <a:rPr lang="zh-CN" altLang="zh-CN" sz="2800" b="1">
                <a:solidFill>
                  <a:srgbClr val="0000CC"/>
                </a:solidFill>
              </a:rPr>
              <a:t>有效</a:t>
            </a:r>
            <a:endParaRPr lang="zh-CN" altLang="en-US" sz="2800" b="1">
              <a:solidFill>
                <a:srgbClr val="0000CC"/>
              </a:solidFill>
            </a:endParaRPr>
          </a:p>
        </p:txBody>
      </p:sp>
      <p:sp>
        <p:nvSpPr>
          <p:cNvPr id="12" name="矩形 11"/>
          <p:cNvSpPr>
            <a:spLocks noChangeArrowheads="1"/>
          </p:cNvSpPr>
          <p:nvPr/>
        </p:nvSpPr>
        <p:spPr bwMode="auto">
          <a:xfrm>
            <a:off x="642938" y="4286250"/>
            <a:ext cx="3929062" cy="2357438"/>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3" name="圆角矩形标注 12"/>
          <p:cNvSpPr>
            <a:spLocks noChangeArrowheads="1"/>
          </p:cNvSpPr>
          <p:nvPr/>
        </p:nvSpPr>
        <p:spPr bwMode="auto">
          <a:xfrm>
            <a:off x="5072063" y="4868863"/>
            <a:ext cx="2524125" cy="1214437"/>
          </a:xfrm>
          <a:prstGeom prst="wedgeRoundRectCallout">
            <a:avLst>
              <a:gd name="adj1" fmla="val -73083"/>
              <a:gd name="adj2" fmla="val 23727"/>
              <a:gd name="adj3" fmla="val 16667"/>
            </a:avLst>
          </a:prstGeom>
          <a:solidFill>
            <a:srgbClr val="FFFFCC"/>
          </a:solidFill>
          <a:ln w="9525" algn="ctr">
            <a:solidFill>
              <a:schemeClr val="tx1"/>
            </a:solidFill>
            <a:miter lim="800000"/>
            <a:headEnd/>
            <a:tailEnd/>
          </a:ln>
        </p:spPr>
        <p:txBody>
          <a:bodyPr/>
          <a:lstStyle/>
          <a:p>
            <a:r>
              <a:rPr lang="en-US" altLang="zh-CN" sz="2800" b="1">
                <a:solidFill>
                  <a:srgbClr val="0000CC"/>
                </a:solidFill>
              </a:rPr>
              <a:t>m</a:t>
            </a:r>
            <a:r>
              <a:rPr lang="zh-CN" altLang="zh-CN" sz="2800" b="1">
                <a:solidFill>
                  <a:srgbClr val="0000CC"/>
                </a:solidFill>
              </a:rPr>
              <a:t>、</a:t>
            </a:r>
            <a:r>
              <a:rPr lang="en-US" altLang="zh-CN" sz="2800" b="1">
                <a:solidFill>
                  <a:srgbClr val="0000CC"/>
                </a:solidFill>
              </a:rPr>
              <a:t>n</a:t>
            </a:r>
            <a:r>
              <a:rPr lang="zh-CN" altLang="en-US" sz="2800" b="1">
                <a:solidFill>
                  <a:srgbClr val="0000CC"/>
                </a:solidFill>
              </a:rPr>
              <a:t>仅在此函数内</a:t>
            </a:r>
            <a:r>
              <a:rPr lang="zh-CN" altLang="zh-CN" sz="2800" b="1">
                <a:solidFill>
                  <a:srgbClr val="0000CC"/>
                </a:solidFill>
              </a:rPr>
              <a:t>有效</a:t>
            </a:r>
            <a:endParaRPr lang="zh-CN" altLang="en-US" sz="2800" b="1">
              <a:solidFill>
                <a:srgbClr val="0000CC"/>
              </a:solidFill>
            </a:endParaRPr>
          </a:p>
        </p:txBody>
      </p:sp>
      <p:pic>
        <p:nvPicPr>
          <p:cNvPr id="151561" name="图片 8"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par>
                                <p:cTn id="16" presetID="3" presetClass="entr" presetSubtype="1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linds(horizontal)">
                                      <p:cBhvr>
                                        <p:cTn id="18"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linds(horizontal)">
                                      <p:cBhvr>
                                        <p:cTn id="23" dur="500"/>
                                        <p:tgtEl>
                                          <p:spTgt spid="12"/>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linds(horizontal)">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1" grpId="0" animBg="1"/>
      <p:bldP spid="12" grpId="0" animBg="1"/>
      <p:bldP spid="13" grpId="0" animBg="1"/>
    </p:bld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3"/>
          <p:cNvSpPr>
            <a:spLocks noGrp="1" noChangeArrowheads="1"/>
          </p:cNvSpPr>
          <p:nvPr>
            <p:ph idx="1"/>
          </p:nvPr>
        </p:nvSpPr>
        <p:spPr>
          <a:xfrm>
            <a:off x="714375" y="571500"/>
            <a:ext cx="6715125" cy="6143625"/>
          </a:xfrm>
        </p:spPr>
        <p:txBody>
          <a:bodyPr/>
          <a:lstStyle/>
          <a:p>
            <a:pPr eaLnBrk="1" hangingPunct="1">
              <a:lnSpc>
                <a:spcPts val="3000"/>
              </a:lnSpc>
              <a:buFont typeface="Wingdings" pitchFamily="2" charset="2"/>
              <a:buNone/>
            </a:pPr>
            <a:r>
              <a:rPr lang="en-US" altLang="zh-CN" sz="2800" dirty="0" smtClean="0"/>
              <a:t>float f1( </a:t>
            </a:r>
            <a:r>
              <a:rPr lang="en-US" altLang="zh-CN" sz="2800" dirty="0" err="1" smtClean="0"/>
              <a:t>int</a:t>
            </a:r>
            <a:r>
              <a:rPr lang="en-US" altLang="zh-CN" sz="2800" dirty="0" smtClean="0"/>
              <a:t> a)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b,c</a:t>
            </a:r>
            <a:r>
              <a:rPr lang="en-US" altLang="zh-CN" sz="2800" dirty="0" smtClean="0"/>
              <a:t>;</a:t>
            </a:r>
          </a:p>
          <a:p>
            <a:pPr eaLnBrk="1" hangingPunct="1">
              <a:lnSpc>
                <a:spcPts val="3000"/>
              </a:lnSpc>
              <a:buFont typeface="Wingdings" pitchFamily="2" charset="2"/>
              <a:buNone/>
            </a:pPr>
            <a:r>
              <a:rPr lang="en-US" altLang="zh-CN" sz="2800" dirty="0" smtClean="0"/>
              <a:t>   ……</a:t>
            </a:r>
          </a:p>
          <a:p>
            <a:pPr eaLnBrk="1" hangingPunct="1">
              <a:lnSpc>
                <a:spcPts val="3000"/>
              </a:lnSpc>
              <a:buFont typeface="Wingdings" pitchFamily="2" charset="2"/>
              <a:buNone/>
            </a:pPr>
            <a:r>
              <a:rPr lang="en-US" altLang="zh-CN" sz="2800" dirty="0" smtClean="0"/>
              <a:t>}</a:t>
            </a:r>
          </a:p>
          <a:p>
            <a:pPr eaLnBrk="1" hangingPunct="1">
              <a:lnSpc>
                <a:spcPts val="3000"/>
              </a:lnSpc>
              <a:buFont typeface="Wingdings" pitchFamily="2" charset="2"/>
              <a:buNone/>
            </a:pPr>
            <a:r>
              <a:rPr lang="en-US" altLang="zh-CN" sz="2800" dirty="0" smtClean="0"/>
              <a:t>char f2(</a:t>
            </a:r>
            <a:r>
              <a:rPr lang="en-US" altLang="zh-CN" sz="2800" dirty="0" err="1" smtClean="0"/>
              <a:t>int</a:t>
            </a:r>
            <a:r>
              <a:rPr lang="en-US" altLang="zh-CN" sz="2800" dirty="0" smtClean="0"/>
              <a:t> </a:t>
            </a:r>
            <a:r>
              <a:rPr lang="en-US" altLang="zh-CN" sz="2800" dirty="0" err="1" smtClean="0"/>
              <a:t>x,int</a:t>
            </a:r>
            <a:r>
              <a:rPr lang="en-US" altLang="zh-CN" sz="2800" dirty="0" smtClean="0"/>
              <a:t> y)</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i,j</a:t>
            </a:r>
            <a:r>
              <a:rPr lang="en-US" altLang="zh-CN" sz="2800" dirty="0" smtClean="0"/>
              <a:t>;</a:t>
            </a:r>
          </a:p>
          <a:p>
            <a:pPr eaLnBrk="1" hangingPunct="1">
              <a:lnSpc>
                <a:spcPts val="3000"/>
              </a:lnSpc>
              <a:buFont typeface="Wingdings" pitchFamily="2" charset="2"/>
              <a:buNone/>
            </a:pPr>
            <a:r>
              <a:rPr lang="en-US" altLang="zh-CN" sz="2800" dirty="0" smtClean="0"/>
              <a:t>   ……</a:t>
            </a:r>
          </a:p>
          <a:p>
            <a:pPr eaLnBrk="1" hangingPunct="1">
              <a:lnSpc>
                <a:spcPts val="3000"/>
              </a:lnSpc>
              <a:buFont typeface="Wingdings" pitchFamily="2" charset="2"/>
              <a:buNone/>
            </a:pPr>
            <a:r>
              <a:rPr lang="en-US" altLang="zh-CN" sz="2800" dirty="0" smtClean="0"/>
              <a:t>}</a:t>
            </a:r>
          </a:p>
          <a:p>
            <a:pPr eaLnBrk="1" hangingPunct="1">
              <a:lnSpc>
                <a:spcPts val="3000"/>
              </a:lnSpc>
              <a:buFont typeface="Wingdings" pitchFamily="2" charset="2"/>
              <a:buNone/>
            </a:pPr>
            <a:r>
              <a:rPr lang="en-US" altLang="zh-CN" sz="2800" dirty="0" err="1" smtClean="0"/>
              <a:t>int</a:t>
            </a:r>
            <a:r>
              <a:rPr lang="en-US" altLang="zh-CN" sz="2800" dirty="0" smtClean="0"/>
              <a:t> main( )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solidFill>
                  <a:srgbClr val="FF0000"/>
                </a:solidFill>
              </a:rPr>
              <a:t>a</a:t>
            </a:r>
            <a:r>
              <a:rPr lang="en-US" altLang="zh-CN" sz="2800" dirty="0" err="1" smtClean="0"/>
              <a:t>,</a:t>
            </a:r>
            <a:r>
              <a:rPr lang="en-US" altLang="zh-CN" sz="2800" dirty="0" err="1" smtClean="0">
                <a:solidFill>
                  <a:srgbClr val="FF0000"/>
                </a:solidFill>
              </a:rPr>
              <a:t>b</a:t>
            </a: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smtClean="0"/>
              <a:t>   ……                </a:t>
            </a:r>
            <a:endParaRPr lang="zh-CN" altLang="zh-CN" sz="2800" dirty="0" smtClean="0"/>
          </a:p>
          <a:p>
            <a:pPr eaLnBrk="1" hangingPunct="1">
              <a:lnSpc>
                <a:spcPts val="3000"/>
              </a:lnSpc>
              <a:buFont typeface="Wingdings" pitchFamily="2" charset="2"/>
              <a:buNone/>
            </a:pPr>
            <a:r>
              <a:rPr lang="en-US" altLang="zh-CN" sz="2800" dirty="0" smtClean="0"/>
              <a:t>   return 0; </a:t>
            </a:r>
            <a:endParaRPr lang="zh-CN" altLang="zh-CN" sz="2800" dirty="0" smtClean="0"/>
          </a:p>
          <a:p>
            <a:pPr eaLnBrk="1" hangingPunct="1">
              <a:lnSpc>
                <a:spcPts val="3000"/>
              </a:lnSpc>
              <a:buFont typeface="Wingdings" pitchFamily="2" charset="2"/>
              <a:buNone/>
            </a:pPr>
            <a:r>
              <a:rPr lang="en-US" altLang="zh-CN" sz="2800" dirty="0" smtClean="0"/>
              <a:t>}</a:t>
            </a:r>
            <a:endParaRPr lang="zh-CN" altLang="zh-CN" sz="2800" dirty="0" smtClean="0"/>
          </a:p>
        </p:txBody>
      </p:sp>
      <p:sp>
        <p:nvSpPr>
          <p:cNvPr id="12" name="矩形 11"/>
          <p:cNvSpPr>
            <a:spLocks noChangeArrowheads="1"/>
          </p:cNvSpPr>
          <p:nvPr/>
        </p:nvSpPr>
        <p:spPr bwMode="auto">
          <a:xfrm>
            <a:off x="1403350" y="4786313"/>
            <a:ext cx="1000125" cy="500062"/>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3" name="圆角矩形标注 12"/>
          <p:cNvSpPr>
            <a:spLocks noChangeArrowheads="1"/>
          </p:cNvSpPr>
          <p:nvPr/>
        </p:nvSpPr>
        <p:spPr bwMode="auto">
          <a:xfrm>
            <a:off x="5857875" y="2214563"/>
            <a:ext cx="2286000" cy="1214437"/>
          </a:xfrm>
          <a:prstGeom prst="wedgeRoundRectCallout">
            <a:avLst>
              <a:gd name="adj1" fmla="val -75500"/>
              <a:gd name="adj2" fmla="val 23704"/>
              <a:gd name="adj3" fmla="val 16667"/>
            </a:avLst>
          </a:prstGeom>
          <a:solidFill>
            <a:srgbClr val="FFFFCC"/>
          </a:solidFill>
          <a:ln w="9525" algn="ctr">
            <a:solidFill>
              <a:schemeClr val="tx1"/>
            </a:solidFill>
            <a:miter lim="800000"/>
            <a:headEnd/>
            <a:tailEnd/>
          </a:ln>
        </p:spPr>
        <p:txBody>
          <a:bodyPr/>
          <a:lstStyle/>
          <a:p>
            <a:r>
              <a:rPr lang="zh-CN" altLang="en-US" sz="2800" b="1">
                <a:solidFill>
                  <a:srgbClr val="0000CC"/>
                </a:solidFill>
              </a:rPr>
              <a:t>类似于不同班同名学生</a:t>
            </a:r>
          </a:p>
        </p:txBody>
      </p:sp>
      <p:sp>
        <p:nvSpPr>
          <p:cNvPr id="9" name="任意多边形 8"/>
          <p:cNvSpPr>
            <a:spLocks/>
          </p:cNvSpPr>
          <p:nvPr/>
        </p:nvSpPr>
        <p:spPr bwMode="auto">
          <a:xfrm>
            <a:off x="3071813" y="1214438"/>
            <a:ext cx="2087562" cy="4084637"/>
          </a:xfrm>
          <a:custGeom>
            <a:avLst/>
            <a:gdLst>
              <a:gd name="T0" fmla="*/ 996628552 w 1144043"/>
              <a:gd name="T1" fmla="*/ 0 h 4045907"/>
              <a:gd name="T2" fmla="*/ 2147483647 w 1144043"/>
              <a:gd name="T3" fmla="*/ 2608329 h 4045907"/>
              <a:gd name="T4" fmla="*/ 0 w 1144043"/>
              <a:gd name="T5" fmla="*/ 4578745 h 4045907"/>
              <a:gd name="T6" fmla="*/ 0 60000 65536"/>
              <a:gd name="T7" fmla="*/ 0 60000 65536"/>
              <a:gd name="T8" fmla="*/ 0 60000 65536"/>
              <a:gd name="T9" fmla="*/ 0 w 1144043"/>
              <a:gd name="T10" fmla="*/ 0 h 4045907"/>
              <a:gd name="T11" fmla="*/ 1144043 w 1144043"/>
              <a:gd name="T12" fmla="*/ 4045907 h 4045907"/>
            </a:gdLst>
            <a:ahLst/>
            <a:cxnLst>
              <a:cxn ang="T6">
                <a:pos x="T0" y="T1"/>
              </a:cxn>
              <a:cxn ang="T7">
                <a:pos x="T2" y="T3"/>
              </a:cxn>
              <a:cxn ang="T8">
                <a:pos x="T4" y="T5"/>
              </a:cxn>
            </a:cxnLst>
            <a:rect l="T9" t="T10" r="T11" b="T12"/>
            <a:pathLst>
              <a:path w="1144043" h="4045907">
                <a:moveTo>
                  <a:pt x="400833" y="0"/>
                </a:moveTo>
                <a:cubicBezTo>
                  <a:pt x="772438" y="815235"/>
                  <a:pt x="1144043" y="1630471"/>
                  <a:pt x="1077238" y="2304789"/>
                </a:cubicBezTo>
                <a:cubicBezTo>
                  <a:pt x="1010433" y="2979107"/>
                  <a:pt x="505216" y="3512507"/>
                  <a:pt x="0" y="4045907"/>
                </a:cubicBezTo>
              </a:path>
            </a:pathLst>
          </a:custGeom>
          <a:solidFill>
            <a:schemeClr val="accent1"/>
          </a:solidFill>
          <a:ln w="38100" algn="ctr">
            <a:solidFill>
              <a:srgbClr val="FF0000"/>
            </a:solidFill>
            <a:miter lim="800000"/>
            <a:headEnd type="arrow" w="med" len="med"/>
            <a:tailEnd type="arrow" w="med" len="med"/>
          </a:ln>
        </p:spPr>
        <p:txBody>
          <a:bodyPr wrap="none"/>
          <a:lstStyle/>
          <a:p>
            <a:endParaRPr lang="zh-CN" altLang="en-US"/>
          </a:p>
        </p:txBody>
      </p:sp>
      <p:sp>
        <p:nvSpPr>
          <p:cNvPr id="14" name="圆角矩形标注 13"/>
          <p:cNvSpPr>
            <a:spLocks noChangeArrowheads="1"/>
          </p:cNvSpPr>
          <p:nvPr/>
        </p:nvSpPr>
        <p:spPr bwMode="auto">
          <a:xfrm>
            <a:off x="3786188" y="4143375"/>
            <a:ext cx="2714625" cy="1214438"/>
          </a:xfrm>
          <a:prstGeom prst="wedgeRoundRectCallout">
            <a:avLst>
              <a:gd name="adj1" fmla="val -75500"/>
              <a:gd name="adj2" fmla="val 23704"/>
              <a:gd name="adj3" fmla="val 16667"/>
            </a:avLst>
          </a:prstGeom>
          <a:solidFill>
            <a:srgbClr val="FFFFCC"/>
          </a:solidFill>
          <a:ln w="9525" algn="ctr">
            <a:solidFill>
              <a:schemeClr val="tx1"/>
            </a:solidFill>
            <a:miter lim="800000"/>
            <a:headEnd/>
            <a:tailEnd/>
          </a:ln>
        </p:spPr>
        <p:txBody>
          <a:bodyPr/>
          <a:lstStyle/>
          <a:p>
            <a:r>
              <a:rPr lang="en-US" altLang="zh-CN" sz="2800" b="1">
                <a:solidFill>
                  <a:srgbClr val="FF0000"/>
                </a:solidFill>
              </a:rPr>
              <a:t>a</a:t>
            </a:r>
            <a:r>
              <a:rPr lang="zh-CN" altLang="zh-CN" sz="2800" b="1">
                <a:solidFill>
                  <a:srgbClr val="0000CC"/>
                </a:solidFill>
              </a:rPr>
              <a:t>、</a:t>
            </a:r>
            <a:r>
              <a:rPr lang="en-US" altLang="zh-CN" sz="2800" b="1">
                <a:solidFill>
                  <a:srgbClr val="FF0000"/>
                </a:solidFill>
              </a:rPr>
              <a:t>b</a:t>
            </a:r>
            <a:r>
              <a:rPr lang="zh-CN" altLang="en-US" sz="2800" b="1">
                <a:solidFill>
                  <a:srgbClr val="0000CC"/>
                </a:solidFill>
              </a:rPr>
              <a:t>也仅在此函数内</a:t>
            </a:r>
            <a:r>
              <a:rPr lang="zh-CN" altLang="zh-CN" sz="2800" b="1">
                <a:solidFill>
                  <a:srgbClr val="0000CC"/>
                </a:solidFill>
              </a:rPr>
              <a:t>有效</a:t>
            </a:r>
            <a:endParaRPr lang="zh-CN" altLang="en-US" sz="2800" b="1">
              <a:solidFill>
                <a:srgbClr val="0000CC"/>
              </a:solidFill>
            </a:endParaRPr>
          </a:p>
        </p:txBody>
      </p:sp>
      <p:pic>
        <p:nvPicPr>
          <p:cNvPr id="152583"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32"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ox(out)">
                                      <p:cBhvr>
                                        <p:cTn id="15" dur="500"/>
                                        <p:tgtEl>
                                          <p:spTgt spid="9"/>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linds(horizontal)">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9" grpId="0" animBg="1"/>
      <p:bldP spid="14" grpId="0"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内容占位符 2"/>
          <p:cNvSpPr>
            <a:spLocks noGrp="1"/>
          </p:cNvSpPr>
          <p:nvPr>
            <p:ph idx="1"/>
          </p:nvPr>
        </p:nvSpPr>
        <p:spPr>
          <a:xfrm>
            <a:off x="968375" y="1019175"/>
            <a:ext cx="3675063" cy="5267325"/>
          </a:xfrm>
        </p:spPr>
        <p:txBody>
          <a:bodyPr/>
          <a:lstStyle/>
          <a:p>
            <a:pPr eaLnBrk="1" hangingPunct="1">
              <a:buFont typeface="Wingdings" pitchFamily="2" charset="2"/>
              <a:buNone/>
            </a:pPr>
            <a:r>
              <a:rPr lang="en-US" altLang="zh-CN" sz="2800" dirty="0" smtClean="0"/>
              <a:t>main (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solidFill>
                  <a:srgbClr val="0000CC"/>
                </a:solidFill>
              </a:rPr>
              <a:t>a</a:t>
            </a:r>
            <a:r>
              <a:rPr lang="en-US" altLang="zh-CN" sz="2800" dirty="0" err="1" smtClean="0"/>
              <a:t>,</a:t>
            </a:r>
            <a:r>
              <a:rPr lang="en-US" altLang="zh-CN" sz="2800" dirty="0" err="1" smtClean="0">
                <a:solidFill>
                  <a:srgbClr val="0000CC"/>
                </a:solidFill>
              </a:rPr>
              <a:t>b</a:t>
            </a:r>
            <a:r>
              <a:rPr lang="en-US" altLang="zh-CN" sz="2800" dirty="0" smtClean="0"/>
              <a:t>; </a:t>
            </a:r>
          </a:p>
          <a:p>
            <a:pPr eaLnBrk="1" hangingPunct="1">
              <a:buFont typeface="Wingdings" pitchFamily="2" charset="2"/>
              <a:buNone/>
            </a:pPr>
            <a:r>
              <a:rPr lang="en-US" altLang="zh-CN" sz="2800" dirty="0" smtClean="0"/>
              <a:t>     ……                             </a:t>
            </a:r>
            <a:endParaRPr lang="zh-CN" altLang="zh-CN" sz="2800" dirty="0" smtClean="0"/>
          </a:p>
          <a:p>
            <a:pPr eaLnBrk="1" hangingPunct="1">
              <a:buFont typeface="Wingdings" pitchFamily="2" charset="2"/>
              <a:buNone/>
            </a:pPr>
            <a:r>
              <a:rPr lang="en-US" altLang="zh-CN" sz="2800" dirty="0" smtClean="0"/>
              <a:t>   { </a:t>
            </a:r>
            <a:r>
              <a:rPr lang="en-US" altLang="zh-CN" sz="2800" dirty="0" err="1" smtClean="0"/>
              <a:t>int</a:t>
            </a:r>
            <a:r>
              <a:rPr lang="en-US" altLang="zh-CN" sz="2800" dirty="0" smtClean="0"/>
              <a:t> </a:t>
            </a:r>
            <a:r>
              <a:rPr lang="en-US" altLang="zh-CN" sz="2800" dirty="0" smtClean="0">
                <a:solidFill>
                  <a:srgbClr val="9D138D"/>
                </a:solidFill>
              </a:rPr>
              <a:t>c</a:t>
            </a:r>
            <a:r>
              <a:rPr lang="en-US" altLang="zh-CN" sz="2800" dirty="0" smtClean="0"/>
              <a:t>;        </a:t>
            </a:r>
            <a:endParaRPr lang="zh-CN" altLang="zh-CN" sz="2800" dirty="0" smtClean="0"/>
          </a:p>
          <a:p>
            <a:pPr eaLnBrk="1" hangingPunct="1">
              <a:buFont typeface="Wingdings" pitchFamily="2" charset="2"/>
              <a:buNone/>
            </a:pPr>
            <a:r>
              <a:rPr lang="en-US" altLang="zh-CN" sz="2800" dirty="0" smtClean="0"/>
              <a:t>      </a:t>
            </a:r>
            <a:r>
              <a:rPr lang="en-US" altLang="zh-CN" sz="2800" dirty="0" smtClean="0">
                <a:solidFill>
                  <a:srgbClr val="9D138D"/>
                </a:solidFill>
              </a:rPr>
              <a:t>c</a:t>
            </a:r>
            <a:r>
              <a:rPr lang="en-US" altLang="zh-CN" sz="2800" dirty="0" smtClean="0"/>
              <a:t>=</a:t>
            </a:r>
            <a:r>
              <a:rPr lang="en-US" altLang="zh-CN" sz="2800" dirty="0" err="1" smtClean="0">
                <a:solidFill>
                  <a:srgbClr val="0000CC"/>
                </a:solidFill>
              </a:rPr>
              <a:t>a</a:t>
            </a:r>
            <a:r>
              <a:rPr lang="en-US" altLang="zh-CN" sz="2800" dirty="0" err="1" smtClean="0"/>
              <a:t>+</a:t>
            </a:r>
            <a:r>
              <a:rPr lang="en-US" altLang="zh-CN" sz="2800" dirty="0" err="1" smtClean="0">
                <a:solidFill>
                  <a:srgbClr val="0000CC"/>
                </a:solidFill>
              </a:rPr>
              <a:t>b</a:t>
            </a:r>
            <a:r>
              <a:rPr lang="en-US" altLang="zh-CN" sz="2800" dirty="0" smtClean="0"/>
              <a:t>;        </a:t>
            </a:r>
            <a:endParaRPr lang="zh-CN" altLang="zh-CN" sz="2800" dirty="0" smtClean="0"/>
          </a:p>
          <a:p>
            <a:pPr eaLnBrk="1" hangingPunct="1">
              <a:buFont typeface="Wingdings" pitchFamily="2" charset="2"/>
              <a:buNone/>
            </a:pPr>
            <a:r>
              <a:rPr lang="en-US" altLang="zh-CN" sz="2800" dirty="0" smtClean="0"/>
              <a:t>      ……</a:t>
            </a:r>
            <a:endParaRPr lang="zh-CN" altLang="zh-CN" sz="2800" dirty="0" smtClean="0"/>
          </a:p>
          <a:p>
            <a:pPr eaLnBrk="1" hangingPunct="1">
              <a:buFont typeface="Wingdings" pitchFamily="2" charset="2"/>
              <a:buNone/>
            </a:pPr>
            <a:r>
              <a:rPr lang="en-US" altLang="zh-CN" sz="2800" dirty="0" smtClean="0"/>
              <a:t>   }                                                                          </a:t>
            </a:r>
            <a:endParaRPr lang="zh-CN" altLang="zh-CN" sz="2800" dirty="0" smtClean="0"/>
          </a:p>
          <a:p>
            <a:pPr eaLnBrk="1" hangingPunct="1">
              <a:buFont typeface="Wingdings" pitchFamily="2" charset="2"/>
              <a:buNone/>
            </a:pPr>
            <a:r>
              <a:rPr lang="en-US" altLang="zh-CN" sz="2800" dirty="0" smtClean="0"/>
              <a:t>    ……                              </a:t>
            </a:r>
            <a:endParaRPr lang="zh-CN" altLang="zh-CN" sz="2800" dirty="0" smtClean="0"/>
          </a:p>
          <a:p>
            <a:pPr eaLnBrk="1" hangingPunct="1">
              <a:buFont typeface="Wingdings" pitchFamily="2" charset="2"/>
              <a:buNone/>
            </a:pPr>
            <a:r>
              <a:rPr lang="en-US" altLang="zh-CN" sz="2800" dirty="0" smtClean="0"/>
              <a:t>} </a:t>
            </a:r>
            <a:endParaRPr lang="zh-CN" altLang="en-US" sz="2800" dirty="0" smtClean="0"/>
          </a:p>
        </p:txBody>
      </p:sp>
      <p:sp>
        <p:nvSpPr>
          <p:cNvPr id="4" name="矩形 3"/>
          <p:cNvSpPr>
            <a:spLocks noChangeArrowheads="1"/>
          </p:cNvSpPr>
          <p:nvPr/>
        </p:nvSpPr>
        <p:spPr bwMode="auto">
          <a:xfrm>
            <a:off x="1285875" y="2571750"/>
            <a:ext cx="2286000" cy="2143125"/>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5" name="圆角矩形标注 4"/>
          <p:cNvSpPr>
            <a:spLocks noChangeArrowheads="1"/>
          </p:cNvSpPr>
          <p:nvPr/>
        </p:nvSpPr>
        <p:spPr bwMode="auto">
          <a:xfrm>
            <a:off x="4071938" y="2643188"/>
            <a:ext cx="2357437" cy="1214437"/>
          </a:xfrm>
          <a:prstGeom prst="wedgeRoundRectCallout">
            <a:avLst>
              <a:gd name="adj1" fmla="val -71116"/>
              <a:gd name="adj2" fmla="val 36079"/>
              <a:gd name="adj3" fmla="val 16667"/>
            </a:avLst>
          </a:prstGeom>
          <a:solidFill>
            <a:srgbClr val="FFFFCC"/>
          </a:solidFill>
          <a:ln w="9525" algn="ctr">
            <a:solidFill>
              <a:schemeClr val="tx1"/>
            </a:solidFill>
            <a:miter lim="800000"/>
            <a:headEnd/>
            <a:tailEnd/>
          </a:ln>
        </p:spPr>
        <p:txBody>
          <a:bodyPr/>
          <a:lstStyle/>
          <a:p>
            <a:r>
              <a:rPr lang="en-US" altLang="zh-CN" sz="2800" b="1">
                <a:solidFill>
                  <a:srgbClr val="0000CC"/>
                </a:solidFill>
              </a:rPr>
              <a:t>c</a:t>
            </a:r>
            <a:r>
              <a:rPr lang="zh-CN" altLang="en-US" sz="2800" b="1">
                <a:solidFill>
                  <a:srgbClr val="0000CC"/>
                </a:solidFill>
              </a:rPr>
              <a:t>仅在此复合语句内</a:t>
            </a:r>
            <a:r>
              <a:rPr lang="zh-CN" altLang="zh-CN" sz="2800" b="1">
                <a:solidFill>
                  <a:srgbClr val="0000CC"/>
                </a:solidFill>
              </a:rPr>
              <a:t>有效</a:t>
            </a:r>
            <a:endParaRPr lang="zh-CN" altLang="en-US" sz="2800" b="1">
              <a:solidFill>
                <a:srgbClr val="0000CC"/>
              </a:solidFill>
            </a:endParaRPr>
          </a:p>
        </p:txBody>
      </p:sp>
      <p:sp>
        <p:nvSpPr>
          <p:cNvPr id="6" name="矩形 5"/>
          <p:cNvSpPr>
            <a:spLocks noChangeArrowheads="1"/>
          </p:cNvSpPr>
          <p:nvPr/>
        </p:nvSpPr>
        <p:spPr bwMode="auto">
          <a:xfrm>
            <a:off x="857250" y="928688"/>
            <a:ext cx="2928938" cy="485775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7" name="圆角矩形标注 6"/>
          <p:cNvSpPr>
            <a:spLocks noChangeArrowheads="1"/>
          </p:cNvSpPr>
          <p:nvPr/>
        </p:nvSpPr>
        <p:spPr bwMode="auto">
          <a:xfrm>
            <a:off x="4143375" y="1214438"/>
            <a:ext cx="2714625" cy="1214437"/>
          </a:xfrm>
          <a:prstGeom prst="wedgeRoundRectCallout">
            <a:avLst>
              <a:gd name="adj1" fmla="val -71116"/>
              <a:gd name="adj2" fmla="val 36079"/>
              <a:gd name="adj3" fmla="val 16667"/>
            </a:avLst>
          </a:prstGeom>
          <a:solidFill>
            <a:srgbClr val="FFFFCC"/>
          </a:solidFill>
          <a:ln w="9525" algn="ctr">
            <a:solidFill>
              <a:schemeClr val="tx1"/>
            </a:solidFill>
            <a:miter lim="800000"/>
            <a:headEnd/>
            <a:tailEnd/>
          </a:ln>
        </p:spPr>
        <p:txBody>
          <a:bodyPr/>
          <a:lstStyle/>
          <a:p>
            <a:r>
              <a:rPr lang="en-US" altLang="zh-CN" sz="2800" b="1">
                <a:solidFill>
                  <a:srgbClr val="0000CC"/>
                </a:solidFill>
              </a:rPr>
              <a:t>a</a:t>
            </a:r>
            <a:r>
              <a:rPr lang="zh-CN" altLang="en-US" sz="2800" b="1">
                <a:solidFill>
                  <a:srgbClr val="0000CC"/>
                </a:solidFill>
              </a:rPr>
              <a:t>、</a:t>
            </a:r>
            <a:r>
              <a:rPr lang="en-US" altLang="zh-CN" sz="2800" b="1">
                <a:solidFill>
                  <a:srgbClr val="0000CC"/>
                </a:solidFill>
              </a:rPr>
              <a:t>b</a:t>
            </a:r>
            <a:r>
              <a:rPr lang="zh-CN" altLang="en-US" sz="2800" b="1">
                <a:solidFill>
                  <a:srgbClr val="0000CC"/>
                </a:solidFill>
              </a:rPr>
              <a:t>仅在此复合语句内</a:t>
            </a:r>
            <a:r>
              <a:rPr lang="zh-CN" altLang="zh-CN" sz="2800" b="1">
                <a:solidFill>
                  <a:srgbClr val="0000CC"/>
                </a:solidFill>
              </a:rPr>
              <a:t>有效</a:t>
            </a:r>
            <a:endParaRPr lang="zh-CN" altLang="en-US" sz="2800" b="1">
              <a:solidFill>
                <a:srgbClr val="0000CC"/>
              </a:solidFill>
            </a:endParaRPr>
          </a:p>
        </p:txBody>
      </p:sp>
      <p:pic>
        <p:nvPicPr>
          <p:cNvPr id="153607" name="图片 7"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500"/>
                                        <p:tgtEl>
                                          <p:spTgt spid="6"/>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内容占位符 2"/>
          <p:cNvSpPr>
            <a:spLocks noGrp="1"/>
          </p:cNvSpPr>
          <p:nvPr>
            <p:ph idx="1"/>
          </p:nvPr>
        </p:nvSpPr>
        <p:spPr>
          <a:xfrm>
            <a:off x="500063" y="857250"/>
            <a:ext cx="8153400" cy="4643438"/>
          </a:xfrm>
        </p:spPr>
        <p:txBody>
          <a:bodyPr/>
          <a:lstStyle/>
          <a:p>
            <a:pPr eaLnBrk="1" hangingPunct="1"/>
            <a:r>
              <a:rPr lang="zh-CN" altLang="zh-CN" dirty="0" smtClean="0"/>
              <a:t>说明：</a:t>
            </a:r>
          </a:p>
          <a:p>
            <a:pPr lvl="1" eaLnBrk="1" hangingPunct="1">
              <a:buFont typeface="Wingdings" pitchFamily="2" charset="2"/>
              <a:buNone/>
            </a:pPr>
            <a:r>
              <a:rPr lang="en-US" altLang="zh-CN" dirty="0" smtClean="0"/>
              <a:t>  (1) </a:t>
            </a:r>
            <a:r>
              <a:rPr lang="zh-CN" altLang="zh-CN" dirty="0" smtClean="0"/>
              <a:t>一个Ｃ程序由一个或多个程序模块</a:t>
            </a:r>
            <a:r>
              <a:rPr lang="en-GB" altLang="zh-CN" dirty="0" smtClean="0"/>
              <a:t>(</a:t>
            </a:r>
            <a:r>
              <a:rPr lang="zh-CN" altLang="zh-CN" dirty="0" smtClean="0"/>
              <a:t>源程序文件</a:t>
            </a:r>
            <a:r>
              <a:rPr lang="en-US" altLang="zh-CN" dirty="0" smtClean="0"/>
              <a:t>)</a:t>
            </a:r>
            <a:r>
              <a:rPr lang="zh-CN" altLang="en-US" smtClean="0"/>
              <a:t>组成</a:t>
            </a:r>
            <a:r>
              <a:rPr lang="zh-CN" altLang="zh-CN" smtClean="0"/>
              <a:t>。</a:t>
            </a:r>
            <a:r>
              <a:rPr lang="zh-CN" altLang="zh-CN" dirty="0" smtClean="0"/>
              <a:t>对较大的程序，一般不希望把所有内容全放在一个文件中，而是将它们分别放在若干个源文件中，由若干个源程序文件组成一个</a:t>
            </a:r>
            <a:r>
              <a:rPr lang="en-US" altLang="zh-CN" dirty="0" smtClean="0"/>
              <a:t>C</a:t>
            </a:r>
            <a:r>
              <a:rPr lang="zh-CN" altLang="zh-CN" dirty="0" smtClean="0"/>
              <a:t>程序。这样便于分别编写、分别编译，提高调试效率。一个源程序文件可以为多个</a:t>
            </a:r>
            <a:r>
              <a:rPr lang="en-US" altLang="zh-CN" dirty="0" smtClean="0"/>
              <a:t>C</a:t>
            </a:r>
            <a:r>
              <a:rPr lang="zh-CN" altLang="zh-CN" dirty="0" smtClean="0"/>
              <a:t>程序共用。</a:t>
            </a:r>
          </a:p>
          <a:p>
            <a:pPr eaLnBrk="1" hangingPunct="1"/>
            <a:endParaRPr lang="zh-CN" altLang="en-US" dirty="0" smtClean="0"/>
          </a:p>
        </p:txBody>
      </p:sp>
      <p:pic>
        <p:nvPicPr>
          <p:cNvPr id="18435"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01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7.8.2 </a:t>
            </a:r>
            <a:r>
              <a:rPr lang="zh-CN" altLang="zh-CN" dirty="0" smtClean="0">
                <a:solidFill>
                  <a:srgbClr val="800000"/>
                </a:solidFill>
                <a:effectLst>
                  <a:outerShdw blurRad="38100" dist="38100" dir="2700000" algn="tl">
                    <a:srgbClr val="000000"/>
                  </a:outerShdw>
                </a:effectLst>
                <a:ea typeface="黑体" pitchFamily="2" charset="-122"/>
              </a:rPr>
              <a:t>全局变量</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53603" name="Rectangle 3"/>
          <p:cNvSpPr>
            <a:spLocks noGrp="1" noChangeArrowheads="1"/>
          </p:cNvSpPr>
          <p:nvPr>
            <p:ph idx="1"/>
          </p:nvPr>
        </p:nvSpPr>
        <p:spPr>
          <a:xfrm>
            <a:off x="571500" y="1714500"/>
            <a:ext cx="8001000" cy="4429125"/>
          </a:xfrm>
        </p:spPr>
        <p:txBody>
          <a:bodyPr/>
          <a:lstStyle/>
          <a:p>
            <a:pPr eaLnBrk="1" hangingPunct="1"/>
            <a:r>
              <a:rPr lang="zh-CN" altLang="zh-CN" smtClean="0"/>
              <a:t>在函数内定义的变量是局部变量</a:t>
            </a:r>
            <a:r>
              <a:rPr lang="zh-CN" altLang="en-US" smtClean="0"/>
              <a:t>，</a:t>
            </a:r>
            <a:r>
              <a:rPr lang="zh-CN" altLang="zh-CN" smtClean="0"/>
              <a:t>而在函数之外定义的变量称为</a:t>
            </a:r>
            <a:r>
              <a:rPr lang="zh-CN" altLang="zh-CN" smtClean="0">
                <a:solidFill>
                  <a:srgbClr val="C00000"/>
                </a:solidFill>
              </a:rPr>
              <a:t>外部变量</a:t>
            </a:r>
            <a:endParaRPr lang="en-US" altLang="zh-CN" smtClean="0">
              <a:solidFill>
                <a:srgbClr val="C00000"/>
              </a:solidFill>
            </a:endParaRPr>
          </a:p>
          <a:p>
            <a:pPr eaLnBrk="1" hangingPunct="1"/>
            <a:r>
              <a:rPr lang="zh-CN" altLang="zh-CN" smtClean="0"/>
              <a:t>外部变量是全局变量</a:t>
            </a:r>
            <a:r>
              <a:rPr lang="en-US" altLang="zh-CN" smtClean="0"/>
              <a:t>(</a:t>
            </a:r>
            <a:r>
              <a:rPr lang="zh-CN" altLang="zh-CN" smtClean="0"/>
              <a:t>也称全程变量</a:t>
            </a:r>
            <a:r>
              <a:rPr lang="en-US" altLang="zh-CN" smtClean="0"/>
              <a:t>)</a:t>
            </a:r>
          </a:p>
          <a:p>
            <a:pPr eaLnBrk="1" hangingPunct="1"/>
            <a:r>
              <a:rPr lang="zh-CN" altLang="zh-CN" smtClean="0"/>
              <a:t>全局变量可以为本文件中其他函数所共用</a:t>
            </a:r>
            <a:endParaRPr lang="en-US" altLang="zh-CN" smtClean="0"/>
          </a:p>
          <a:p>
            <a:pPr eaLnBrk="1" hangingPunct="1"/>
            <a:r>
              <a:rPr lang="zh-CN" altLang="zh-CN" smtClean="0"/>
              <a:t>有效范围为从定义变量的位置开始到本源文件结束</a:t>
            </a:r>
          </a:p>
        </p:txBody>
      </p:sp>
      <p:pic>
        <p:nvPicPr>
          <p:cNvPr id="15462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53603">
                                            <p:txEl>
                                              <p:pRg st="2" end="2"/>
                                            </p:txEl>
                                          </p:spTgt>
                                        </p:tgtEl>
                                        <p:attrNameLst>
                                          <p:attrName>style.visibility</p:attrName>
                                        </p:attrNameLst>
                                      </p:cBhvr>
                                      <p:to>
                                        <p:strVal val="visible"/>
                                      </p:to>
                                    </p:set>
                                    <p:animEffect transition="in" filter="blinds(horizontal)">
                                      <p:cBhvr>
                                        <p:cTn id="7" dur="500"/>
                                        <p:tgtEl>
                                          <p:spTgt spid="15360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3603">
                                            <p:txEl>
                                              <p:pRg st="3" end="3"/>
                                            </p:txEl>
                                          </p:spTgt>
                                        </p:tgtEl>
                                        <p:attrNameLst>
                                          <p:attrName>style.visibility</p:attrName>
                                        </p:attrNameLst>
                                      </p:cBhvr>
                                      <p:to>
                                        <p:strVal val="visible"/>
                                      </p:to>
                                    </p:set>
                                    <p:animEffect transition="in" filter="blinds(horizontal)">
                                      <p:cBhvr>
                                        <p:cTn id="12" dur="500"/>
                                        <p:tgtEl>
                                          <p:spTgt spid="1536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内容占位符 2"/>
          <p:cNvSpPr>
            <a:spLocks noGrp="1"/>
          </p:cNvSpPr>
          <p:nvPr>
            <p:ph idx="1"/>
          </p:nvPr>
        </p:nvSpPr>
        <p:spPr>
          <a:xfrm>
            <a:off x="825500" y="714375"/>
            <a:ext cx="5032375" cy="5929313"/>
          </a:xfrm>
        </p:spPr>
        <p:txBody>
          <a:bodyPr/>
          <a:lstStyle/>
          <a:p>
            <a:pPr eaLnBrk="1" hangingPunct="1">
              <a:buFont typeface="Wingdings" pitchFamily="2" charset="2"/>
              <a:buNone/>
            </a:pPr>
            <a:r>
              <a:rPr lang="en-US" altLang="zh-CN" sz="2800" smtClean="0">
                <a:solidFill>
                  <a:srgbClr val="00B050"/>
                </a:solidFill>
              </a:rPr>
              <a:t>int p=1,q=5</a:t>
            </a:r>
          </a:p>
          <a:p>
            <a:pPr eaLnBrk="1" hangingPunct="1">
              <a:buFont typeface="Wingdings" pitchFamily="2" charset="2"/>
              <a:buNone/>
            </a:pPr>
            <a:r>
              <a:rPr lang="en-US" altLang="zh-CN" sz="2800" smtClean="0"/>
              <a:t>float f1(int a)</a:t>
            </a:r>
          </a:p>
          <a:p>
            <a:pPr eaLnBrk="1" hangingPunct="1">
              <a:buFont typeface="Wingdings" pitchFamily="2" charset="2"/>
              <a:buNone/>
            </a:pPr>
            <a:r>
              <a:rPr lang="en-US" altLang="zh-CN" sz="2800" smtClean="0"/>
              <a:t>{  int b,c;   ……  }</a:t>
            </a:r>
          </a:p>
          <a:p>
            <a:pPr eaLnBrk="1" hangingPunct="1">
              <a:buFont typeface="Wingdings" pitchFamily="2" charset="2"/>
              <a:buNone/>
            </a:pPr>
            <a:r>
              <a:rPr lang="en-US" altLang="zh-CN" sz="2800" smtClean="0">
                <a:solidFill>
                  <a:srgbClr val="00B050"/>
                </a:solidFill>
              </a:rPr>
              <a:t>char c1,c2;</a:t>
            </a:r>
          </a:p>
          <a:p>
            <a:pPr eaLnBrk="1" hangingPunct="1">
              <a:buFont typeface="Wingdings" pitchFamily="2" charset="2"/>
              <a:buNone/>
            </a:pPr>
            <a:r>
              <a:rPr lang="en-US" altLang="zh-CN" sz="2800" smtClean="0"/>
              <a:t>char f2 (int x, int y)</a:t>
            </a:r>
          </a:p>
          <a:p>
            <a:pPr eaLnBrk="1" hangingPunct="1">
              <a:buFont typeface="Wingdings" pitchFamily="2" charset="2"/>
              <a:buNone/>
            </a:pPr>
            <a:r>
              <a:rPr lang="en-US" altLang="zh-CN" sz="2800" smtClean="0"/>
              <a:t>{  int i,j;   ……  }</a:t>
            </a:r>
          </a:p>
          <a:p>
            <a:pPr eaLnBrk="1" hangingPunct="1">
              <a:buFont typeface="Wingdings" pitchFamily="2" charset="2"/>
              <a:buNone/>
            </a:pPr>
            <a:r>
              <a:rPr lang="en-US" altLang="zh-CN" sz="2800" smtClean="0"/>
              <a:t>int main ( )</a:t>
            </a:r>
          </a:p>
          <a:p>
            <a:pPr eaLnBrk="1" hangingPunct="1">
              <a:buFont typeface="Wingdings" pitchFamily="2" charset="2"/>
              <a:buNone/>
            </a:pPr>
            <a:r>
              <a:rPr lang="en-US" altLang="zh-CN" sz="2800" smtClean="0"/>
              <a:t>{  int m,n;</a:t>
            </a:r>
          </a:p>
          <a:p>
            <a:pPr eaLnBrk="1" hangingPunct="1">
              <a:buFont typeface="Wingdings" pitchFamily="2" charset="2"/>
              <a:buNone/>
            </a:pPr>
            <a:r>
              <a:rPr lang="en-US" altLang="zh-CN" sz="2800" smtClean="0"/>
              <a:t>    ……</a:t>
            </a:r>
          </a:p>
          <a:p>
            <a:pPr eaLnBrk="1" hangingPunct="1">
              <a:buFont typeface="Wingdings" pitchFamily="2" charset="2"/>
              <a:buNone/>
            </a:pPr>
            <a:r>
              <a:rPr lang="en-US" altLang="zh-CN" sz="2800" smtClean="0"/>
              <a:t>    return 0;</a:t>
            </a:r>
          </a:p>
          <a:p>
            <a:pPr eaLnBrk="1" hangingPunct="1">
              <a:buFont typeface="Wingdings" pitchFamily="2" charset="2"/>
              <a:buNone/>
            </a:pPr>
            <a:r>
              <a:rPr lang="en-US" altLang="zh-CN" sz="2800" smtClean="0"/>
              <a:t>}</a:t>
            </a:r>
            <a:endParaRPr lang="zh-CN" altLang="en-US" sz="2800" smtClean="0"/>
          </a:p>
        </p:txBody>
      </p:sp>
      <p:sp>
        <p:nvSpPr>
          <p:cNvPr id="4" name="矩形 3"/>
          <p:cNvSpPr>
            <a:spLocks noChangeArrowheads="1"/>
          </p:cNvSpPr>
          <p:nvPr/>
        </p:nvSpPr>
        <p:spPr bwMode="auto">
          <a:xfrm>
            <a:off x="785813" y="642938"/>
            <a:ext cx="3000375"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5" name="圆角矩形标注 4"/>
          <p:cNvSpPr>
            <a:spLocks noChangeArrowheads="1"/>
          </p:cNvSpPr>
          <p:nvPr/>
        </p:nvSpPr>
        <p:spPr bwMode="auto">
          <a:xfrm>
            <a:off x="4857750" y="1500188"/>
            <a:ext cx="2786063" cy="1214437"/>
          </a:xfrm>
          <a:prstGeom prst="wedgeRoundRectCallout">
            <a:avLst>
              <a:gd name="adj1" fmla="val -71116"/>
              <a:gd name="adj2" fmla="val 36079"/>
              <a:gd name="adj3" fmla="val 16667"/>
            </a:avLst>
          </a:prstGeom>
          <a:solidFill>
            <a:srgbClr val="FFFFCC"/>
          </a:solidFill>
          <a:ln w="9525" algn="ctr">
            <a:solidFill>
              <a:schemeClr val="tx1"/>
            </a:solidFill>
            <a:miter lim="800000"/>
            <a:headEnd/>
            <a:tailEnd/>
          </a:ln>
        </p:spPr>
        <p:txBody>
          <a:bodyPr/>
          <a:lstStyle/>
          <a:p>
            <a:r>
              <a:rPr lang="en-US" altLang="zh-CN" sz="2800" b="1">
                <a:solidFill>
                  <a:srgbClr val="0000CC"/>
                </a:solidFill>
              </a:rPr>
              <a:t>p</a:t>
            </a:r>
            <a:r>
              <a:rPr lang="zh-CN" altLang="en-US" sz="2800" b="1">
                <a:solidFill>
                  <a:srgbClr val="0000CC"/>
                </a:solidFill>
              </a:rPr>
              <a:t>、</a:t>
            </a:r>
            <a:r>
              <a:rPr lang="en-US" altLang="zh-CN" sz="2800" b="1">
                <a:solidFill>
                  <a:srgbClr val="0000CC"/>
                </a:solidFill>
              </a:rPr>
              <a:t>q</a:t>
            </a:r>
            <a:r>
              <a:rPr lang="zh-CN" altLang="en-US" sz="2800" b="1">
                <a:solidFill>
                  <a:srgbClr val="0000CC"/>
                </a:solidFill>
              </a:rPr>
              <a:t>、</a:t>
            </a:r>
            <a:r>
              <a:rPr lang="en-US" altLang="zh-CN" sz="2800" b="1">
                <a:solidFill>
                  <a:srgbClr val="0000CC"/>
                </a:solidFill>
              </a:rPr>
              <a:t>c1</a:t>
            </a:r>
            <a:r>
              <a:rPr lang="zh-CN" altLang="en-US" sz="2800" b="1">
                <a:solidFill>
                  <a:srgbClr val="0000CC"/>
                </a:solidFill>
              </a:rPr>
              <a:t>、</a:t>
            </a:r>
            <a:r>
              <a:rPr lang="en-US" altLang="zh-CN" sz="2800" b="1">
                <a:solidFill>
                  <a:srgbClr val="0000CC"/>
                </a:solidFill>
              </a:rPr>
              <a:t>c2</a:t>
            </a:r>
            <a:r>
              <a:rPr lang="zh-CN" altLang="en-US" sz="2800" b="1">
                <a:solidFill>
                  <a:srgbClr val="0000CC"/>
                </a:solidFill>
              </a:rPr>
              <a:t>为</a:t>
            </a:r>
            <a:r>
              <a:rPr lang="zh-CN" altLang="zh-CN" sz="2800" b="1">
                <a:solidFill>
                  <a:srgbClr val="0000CC"/>
                </a:solidFill>
              </a:rPr>
              <a:t>全局变量</a:t>
            </a:r>
            <a:endParaRPr lang="zh-CN" altLang="en-US" sz="2800" b="1">
              <a:solidFill>
                <a:srgbClr val="0000CC"/>
              </a:solidFill>
            </a:endParaRPr>
          </a:p>
        </p:txBody>
      </p:sp>
      <p:sp>
        <p:nvSpPr>
          <p:cNvPr id="6" name="矩形 5"/>
          <p:cNvSpPr>
            <a:spLocks noChangeArrowheads="1"/>
          </p:cNvSpPr>
          <p:nvPr/>
        </p:nvSpPr>
        <p:spPr bwMode="auto">
          <a:xfrm>
            <a:off x="857250" y="2214563"/>
            <a:ext cx="3000375"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pic>
        <p:nvPicPr>
          <p:cNvPr id="155654"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linds(horizont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内容占位符 2"/>
          <p:cNvSpPr>
            <a:spLocks noGrp="1"/>
          </p:cNvSpPr>
          <p:nvPr>
            <p:ph idx="1"/>
          </p:nvPr>
        </p:nvSpPr>
        <p:spPr>
          <a:xfrm>
            <a:off x="825500" y="714375"/>
            <a:ext cx="5032375" cy="5929313"/>
          </a:xfrm>
        </p:spPr>
        <p:txBody>
          <a:bodyPr/>
          <a:lstStyle/>
          <a:p>
            <a:pPr eaLnBrk="1" hangingPunct="1">
              <a:buFont typeface="Wingdings" pitchFamily="2" charset="2"/>
              <a:buNone/>
            </a:pPr>
            <a:r>
              <a:rPr lang="en-US" altLang="zh-CN" sz="2800" dirty="0" err="1" smtClean="0">
                <a:solidFill>
                  <a:srgbClr val="00B050"/>
                </a:solidFill>
              </a:rPr>
              <a:t>int</a:t>
            </a:r>
            <a:r>
              <a:rPr lang="en-US" altLang="zh-CN" sz="2800" dirty="0" smtClean="0">
                <a:solidFill>
                  <a:srgbClr val="00B050"/>
                </a:solidFill>
              </a:rPr>
              <a:t> p=1,q=5</a:t>
            </a:r>
          </a:p>
          <a:p>
            <a:pPr eaLnBrk="1" hangingPunct="1">
              <a:buFont typeface="Wingdings" pitchFamily="2" charset="2"/>
              <a:buNone/>
            </a:pPr>
            <a:r>
              <a:rPr lang="en-US" altLang="zh-CN" sz="2800" dirty="0" smtClean="0"/>
              <a:t>float f1(</a:t>
            </a:r>
            <a:r>
              <a:rPr lang="en-US" altLang="zh-CN" sz="2800" dirty="0" err="1" smtClean="0"/>
              <a:t>int</a:t>
            </a:r>
            <a:r>
              <a:rPr lang="en-US" altLang="zh-CN" sz="2800" dirty="0" smtClean="0"/>
              <a:t> a)</a:t>
            </a:r>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b,c</a:t>
            </a:r>
            <a:r>
              <a:rPr lang="en-US" altLang="zh-CN" sz="2800" dirty="0" smtClean="0"/>
              <a:t>;   ……  }</a:t>
            </a:r>
          </a:p>
          <a:p>
            <a:pPr eaLnBrk="1" hangingPunct="1">
              <a:buFont typeface="Wingdings" pitchFamily="2" charset="2"/>
              <a:buNone/>
            </a:pPr>
            <a:r>
              <a:rPr lang="en-US" altLang="zh-CN" sz="2800" dirty="0" smtClean="0">
                <a:solidFill>
                  <a:srgbClr val="00B050"/>
                </a:solidFill>
              </a:rPr>
              <a:t>char c1,c2;</a:t>
            </a:r>
          </a:p>
          <a:p>
            <a:pPr eaLnBrk="1" hangingPunct="1">
              <a:buFont typeface="Wingdings" pitchFamily="2" charset="2"/>
              <a:buNone/>
            </a:pPr>
            <a:r>
              <a:rPr lang="en-US" altLang="zh-CN" sz="2800" dirty="0" smtClean="0"/>
              <a:t>char f2 (</a:t>
            </a:r>
            <a:r>
              <a:rPr lang="en-US" altLang="zh-CN" sz="2800" dirty="0" err="1" smtClean="0"/>
              <a:t>int</a:t>
            </a:r>
            <a:r>
              <a:rPr lang="en-US" altLang="zh-CN" sz="2800" dirty="0" smtClean="0"/>
              <a:t> x, </a:t>
            </a:r>
            <a:r>
              <a:rPr lang="en-US" altLang="zh-CN" sz="2800" dirty="0" err="1" smtClean="0"/>
              <a:t>int</a:t>
            </a:r>
            <a:r>
              <a:rPr lang="en-US" altLang="zh-CN" sz="2800" dirty="0" smtClean="0"/>
              <a:t> y)</a:t>
            </a:r>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i,j</a:t>
            </a:r>
            <a:r>
              <a:rPr lang="en-US" altLang="zh-CN" sz="2800" dirty="0" smtClean="0"/>
              <a:t>;   ……  }</a:t>
            </a:r>
          </a:p>
          <a:p>
            <a:pPr eaLnBrk="1" hangingPunct="1">
              <a:buFont typeface="Wingdings" pitchFamily="2" charset="2"/>
              <a:buNone/>
            </a:pPr>
            <a:r>
              <a:rPr lang="en-US" altLang="zh-CN" sz="2800" dirty="0" err="1" smtClean="0"/>
              <a:t>int</a:t>
            </a:r>
            <a:r>
              <a:rPr lang="en-US" altLang="zh-CN" sz="2800" dirty="0" smtClean="0"/>
              <a:t> main ( )</a:t>
            </a:r>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m,n</a:t>
            </a:r>
            <a:r>
              <a:rPr lang="en-US" altLang="zh-CN" sz="2800" dirty="0" smtClean="0"/>
              <a:t>;</a:t>
            </a:r>
          </a:p>
          <a:p>
            <a:pPr eaLnBrk="1" hangingPunct="1">
              <a:buFont typeface="Wingdings" pitchFamily="2" charset="2"/>
              <a:buNone/>
            </a:pPr>
            <a:r>
              <a:rPr lang="en-US" altLang="zh-CN" sz="2800" dirty="0" smtClean="0"/>
              <a:t>    ……</a:t>
            </a:r>
          </a:p>
          <a:p>
            <a:pPr eaLnBrk="1" hangingPunct="1">
              <a:buFont typeface="Wingdings" pitchFamily="2" charset="2"/>
              <a:buNone/>
            </a:pPr>
            <a:r>
              <a:rPr lang="en-US" altLang="zh-CN" sz="2800" dirty="0" smtClean="0"/>
              <a:t>    return 0;</a:t>
            </a:r>
          </a:p>
          <a:p>
            <a:pPr eaLnBrk="1" hangingPunct="1">
              <a:buFont typeface="Wingdings" pitchFamily="2" charset="2"/>
              <a:buNone/>
            </a:pPr>
            <a:r>
              <a:rPr lang="en-US" altLang="zh-CN" sz="2800" dirty="0" smtClean="0"/>
              <a:t>}</a:t>
            </a:r>
            <a:endParaRPr lang="zh-CN" altLang="en-US" sz="2800" dirty="0" smtClean="0"/>
          </a:p>
        </p:txBody>
      </p:sp>
      <p:sp>
        <p:nvSpPr>
          <p:cNvPr id="4" name="矩形 3"/>
          <p:cNvSpPr>
            <a:spLocks noChangeArrowheads="1"/>
          </p:cNvSpPr>
          <p:nvPr/>
        </p:nvSpPr>
        <p:spPr bwMode="auto">
          <a:xfrm>
            <a:off x="785813" y="642938"/>
            <a:ext cx="4286250" cy="5929312"/>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5" name="圆角矩形标注 4"/>
          <p:cNvSpPr>
            <a:spLocks noChangeArrowheads="1"/>
          </p:cNvSpPr>
          <p:nvPr/>
        </p:nvSpPr>
        <p:spPr bwMode="auto">
          <a:xfrm>
            <a:off x="5500688" y="3000375"/>
            <a:ext cx="3071812" cy="785813"/>
          </a:xfrm>
          <a:prstGeom prst="wedgeRoundRectCallout">
            <a:avLst>
              <a:gd name="adj1" fmla="val -71116"/>
              <a:gd name="adj2" fmla="val 36079"/>
              <a:gd name="adj3" fmla="val 16667"/>
            </a:avLst>
          </a:prstGeom>
          <a:solidFill>
            <a:srgbClr val="FFFFCC"/>
          </a:solidFill>
          <a:ln w="9525" algn="ctr">
            <a:solidFill>
              <a:schemeClr val="tx1"/>
            </a:solidFill>
            <a:miter lim="800000"/>
            <a:headEnd/>
            <a:tailEnd/>
          </a:ln>
        </p:spPr>
        <p:txBody>
          <a:bodyPr/>
          <a:lstStyle/>
          <a:p>
            <a:r>
              <a:rPr lang="en-US" altLang="zh-CN" sz="2800" b="1">
                <a:solidFill>
                  <a:srgbClr val="0000CC"/>
                </a:solidFill>
              </a:rPr>
              <a:t>p</a:t>
            </a:r>
            <a:r>
              <a:rPr lang="zh-CN" altLang="en-US" sz="2800" b="1">
                <a:solidFill>
                  <a:srgbClr val="0000CC"/>
                </a:solidFill>
              </a:rPr>
              <a:t>、</a:t>
            </a:r>
            <a:r>
              <a:rPr lang="en-US" altLang="zh-CN" sz="2800" b="1">
                <a:solidFill>
                  <a:srgbClr val="0000CC"/>
                </a:solidFill>
              </a:rPr>
              <a:t>q</a:t>
            </a:r>
            <a:r>
              <a:rPr lang="zh-CN" altLang="en-US" sz="2800" b="1">
                <a:solidFill>
                  <a:srgbClr val="0000CC"/>
                </a:solidFill>
              </a:rPr>
              <a:t>的有效范围</a:t>
            </a:r>
          </a:p>
        </p:txBody>
      </p:sp>
      <p:sp>
        <p:nvSpPr>
          <p:cNvPr id="7" name="矩形 6"/>
          <p:cNvSpPr>
            <a:spLocks noChangeArrowheads="1"/>
          </p:cNvSpPr>
          <p:nvPr/>
        </p:nvSpPr>
        <p:spPr bwMode="auto">
          <a:xfrm>
            <a:off x="785813" y="2286000"/>
            <a:ext cx="4286250" cy="428625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8" name="圆角矩形标注 7"/>
          <p:cNvSpPr>
            <a:spLocks noChangeArrowheads="1"/>
          </p:cNvSpPr>
          <p:nvPr/>
        </p:nvSpPr>
        <p:spPr bwMode="auto">
          <a:xfrm>
            <a:off x="5500688" y="3857625"/>
            <a:ext cx="3357562" cy="785813"/>
          </a:xfrm>
          <a:prstGeom prst="wedgeRoundRectCallout">
            <a:avLst>
              <a:gd name="adj1" fmla="val -71116"/>
              <a:gd name="adj2" fmla="val 36079"/>
              <a:gd name="adj3" fmla="val 16667"/>
            </a:avLst>
          </a:prstGeom>
          <a:solidFill>
            <a:srgbClr val="FFFFCC"/>
          </a:solidFill>
          <a:ln w="9525" algn="ctr">
            <a:solidFill>
              <a:schemeClr val="tx1"/>
            </a:solidFill>
            <a:miter lim="800000"/>
            <a:headEnd/>
            <a:tailEnd/>
          </a:ln>
        </p:spPr>
        <p:txBody>
          <a:bodyPr/>
          <a:lstStyle/>
          <a:p>
            <a:r>
              <a:rPr lang="en-US" altLang="zh-CN" sz="2800" b="1">
                <a:solidFill>
                  <a:srgbClr val="0000CC"/>
                </a:solidFill>
              </a:rPr>
              <a:t>c1</a:t>
            </a:r>
            <a:r>
              <a:rPr lang="zh-CN" altLang="en-US" sz="2800" b="1">
                <a:solidFill>
                  <a:srgbClr val="0000CC"/>
                </a:solidFill>
              </a:rPr>
              <a:t>、</a:t>
            </a:r>
            <a:r>
              <a:rPr lang="en-US" altLang="zh-CN" sz="2800" b="1">
                <a:solidFill>
                  <a:srgbClr val="0000CC"/>
                </a:solidFill>
              </a:rPr>
              <a:t>c2</a:t>
            </a:r>
            <a:r>
              <a:rPr lang="zh-CN" altLang="en-US" sz="2800" b="1">
                <a:solidFill>
                  <a:srgbClr val="0000CC"/>
                </a:solidFill>
              </a:rPr>
              <a:t>的有效范围</a:t>
            </a:r>
          </a:p>
        </p:txBody>
      </p:sp>
      <p:pic>
        <p:nvPicPr>
          <p:cNvPr id="156679" name="图片 8"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linds(horizontal)">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1143000"/>
            <a:ext cx="7961313" cy="4714875"/>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7.14 </a:t>
            </a:r>
            <a:r>
              <a:rPr lang="zh-CN" altLang="zh-CN" dirty="0" smtClean="0"/>
              <a:t>有一个一维数组，内放</a:t>
            </a:r>
            <a:r>
              <a:rPr lang="en-US" altLang="zh-CN" dirty="0" smtClean="0"/>
              <a:t>10</a:t>
            </a:r>
            <a:r>
              <a:rPr lang="zh-CN" altLang="zh-CN" dirty="0" smtClean="0"/>
              <a:t>个学生成绩，写一个函数，当主函数调用此函数后，能求出平均分、最高分和最低分。</a:t>
            </a:r>
            <a:endParaRPr lang="en-US" altLang="zh-CN" dirty="0" smtClean="0"/>
          </a:p>
          <a:p>
            <a:pPr eaLnBrk="1" hangingPunct="1"/>
            <a:r>
              <a:rPr lang="zh-CN" altLang="zh-CN" dirty="0" smtClean="0"/>
              <a:t>思路：调用一个函数可以得到一个函数返回值，现在希望通过函数调用能得到</a:t>
            </a:r>
            <a:r>
              <a:rPr lang="en-US" altLang="zh-CN" dirty="0" smtClean="0"/>
              <a:t>3</a:t>
            </a:r>
            <a:r>
              <a:rPr lang="zh-CN" altLang="zh-CN" dirty="0" smtClean="0"/>
              <a:t>个结果。可以利用全局变量来达到此目的。</a:t>
            </a:r>
            <a:endParaRPr lang="zh-CN" altLang="en-US" dirty="0" smtClean="0"/>
          </a:p>
        </p:txBody>
      </p:sp>
      <p:pic>
        <p:nvPicPr>
          <p:cNvPr id="157699"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内容占位符 2"/>
          <p:cNvSpPr>
            <a:spLocks noGrp="1"/>
          </p:cNvSpPr>
          <p:nvPr>
            <p:ph idx="1"/>
          </p:nvPr>
        </p:nvSpPr>
        <p:spPr>
          <a:xfrm>
            <a:off x="428625" y="642938"/>
            <a:ext cx="8429625" cy="6072187"/>
          </a:xfrm>
        </p:spPr>
        <p:txBody>
          <a:bodyPr/>
          <a:lstStyle/>
          <a:p>
            <a:pPr eaLnBrk="1" hangingPunct="1">
              <a:lnSpc>
                <a:spcPts val="29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900"/>
              </a:lnSpc>
              <a:buFont typeface="Wingdings" pitchFamily="2" charset="2"/>
              <a:buNone/>
            </a:pPr>
            <a:r>
              <a:rPr lang="en-US" altLang="zh-CN" sz="2800" dirty="0" smtClean="0"/>
              <a:t>float </a:t>
            </a:r>
            <a:r>
              <a:rPr lang="en-US" altLang="zh-CN" sz="2800" dirty="0" smtClean="0">
                <a:solidFill>
                  <a:srgbClr val="9D138D"/>
                </a:solidFill>
              </a:rPr>
              <a:t>Max</a:t>
            </a:r>
            <a:r>
              <a:rPr lang="en-US" altLang="zh-CN" sz="2800" dirty="0" smtClean="0"/>
              <a:t>=0,</a:t>
            </a:r>
            <a:r>
              <a:rPr lang="en-US" altLang="zh-CN" sz="2800" dirty="0" smtClean="0">
                <a:solidFill>
                  <a:srgbClr val="9D138D"/>
                </a:solidFill>
              </a:rPr>
              <a:t>Min</a:t>
            </a:r>
            <a:r>
              <a:rPr lang="en-US" altLang="zh-CN" sz="2800" dirty="0" smtClean="0"/>
              <a:t>=0;                                       </a:t>
            </a:r>
            <a:endParaRPr lang="zh-CN" altLang="zh-CN" sz="2800" dirty="0" smtClean="0"/>
          </a:p>
          <a:p>
            <a:pPr eaLnBrk="1" hangingPunct="1">
              <a:lnSpc>
                <a:spcPts val="2900"/>
              </a:lnSpc>
              <a:buFont typeface="Wingdings" pitchFamily="2" charset="2"/>
              <a:buNone/>
            </a:pPr>
            <a:r>
              <a:rPr lang="en-US" altLang="zh-CN" sz="2800" dirty="0" smtClean="0"/>
              <a:t>void main()</a:t>
            </a:r>
            <a:endParaRPr lang="zh-CN" altLang="zh-CN" sz="2800" dirty="0" smtClean="0"/>
          </a:p>
          <a:p>
            <a:pPr eaLnBrk="1" hangingPunct="1">
              <a:lnSpc>
                <a:spcPts val="2900"/>
              </a:lnSpc>
              <a:buFont typeface="Wingdings" pitchFamily="2" charset="2"/>
              <a:buNone/>
            </a:pPr>
            <a:r>
              <a:rPr lang="en-US" altLang="zh-CN" sz="2800" dirty="0" smtClean="0"/>
              <a:t>{ float average(float array[ ],</a:t>
            </a:r>
            <a:r>
              <a:rPr lang="en-US" altLang="zh-CN" sz="2800" dirty="0" err="1" smtClean="0"/>
              <a:t>int</a:t>
            </a:r>
            <a:r>
              <a:rPr lang="en-US" altLang="zh-CN" sz="2800" dirty="0" smtClean="0"/>
              <a:t> n);</a:t>
            </a:r>
            <a:endParaRPr lang="zh-CN" altLang="zh-CN" sz="2800" dirty="0" smtClean="0"/>
          </a:p>
          <a:p>
            <a:pPr eaLnBrk="1" hangingPunct="1">
              <a:lnSpc>
                <a:spcPts val="2900"/>
              </a:lnSpc>
              <a:buFont typeface="Wingdings" pitchFamily="2" charset="2"/>
              <a:buNone/>
            </a:pPr>
            <a:r>
              <a:rPr lang="en-US" altLang="zh-CN" sz="2800" dirty="0" smtClean="0"/>
              <a:t>   float </a:t>
            </a:r>
            <a:r>
              <a:rPr lang="en-US" altLang="zh-CN" sz="2800" dirty="0" err="1" smtClean="0"/>
              <a:t>ave,score</a:t>
            </a:r>
            <a:r>
              <a:rPr lang="en-US" altLang="zh-CN" sz="2800" dirty="0" smtClean="0"/>
              <a:t>[10];  </a:t>
            </a:r>
            <a:r>
              <a:rPr lang="en-US" altLang="zh-CN" sz="2800" dirty="0" err="1" smtClean="0"/>
              <a:t>int</a:t>
            </a:r>
            <a:r>
              <a:rPr lang="en-US" altLang="zh-CN" sz="2800" dirty="0" smtClean="0"/>
              <a:t> </a:t>
            </a:r>
            <a:r>
              <a:rPr lang="en-US" altLang="zh-CN" sz="2800" dirty="0" err="1" smtClean="0"/>
              <a:t>i</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("Please enter 10 scores:\n");</a:t>
            </a:r>
            <a:endParaRPr lang="zh-CN" altLang="zh-CN" sz="2800" dirty="0" smtClean="0"/>
          </a:p>
          <a:p>
            <a:pPr eaLnBrk="1" hangingPunct="1">
              <a:lnSpc>
                <a:spcPts val="2900"/>
              </a:lnSpc>
              <a:buFont typeface="Wingdings" pitchFamily="2" charset="2"/>
              <a:buNone/>
            </a:pPr>
            <a:r>
              <a:rPr lang="en-US" altLang="zh-CN" sz="2800" dirty="0" smtClean="0"/>
              <a:t>   for(</a:t>
            </a:r>
            <a:r>
              <a:rPr lang="en-US" altLang="zh-CN" sz="2800" dirty="0" err="1" smtClean="0"/>
              <a:t>i</a:t>
            </a:r>
            <a:r>
              <a:rPr lang="en-US" altLang="zh-CN" sz="2800" dirty="0" smtClean="0"/>
              <a:t>=0;i&lt;10;i++)</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scanf</a:t>
            </a:r>
            <a:r>
              <a:rPr lang="en-US" altLang="zh-CN" sz="2800" dirty="0" smtClean="0"/>
              <a:t>("%</a:t>
            </a:r>
            <a:r>
              <a:rPr lang="en-US" altLang="zh-CN" sz="2800" dirty="0" err="1" smtClean="0"/>
              <a:t>f",&amp;score</a:t>
            </a:r>
            <a:r>
              <a:rPr lang="en-US" altLang="zh-CN" sz="2800" dirty="0" smtClean="0"/>
              <a:t>[</a:t>
            </a:r>
            <a:r>
              <a:rPr lang="en-US" altLang="zh-CN" sz="2800" dirty="0" err="1" smtClean="0"/>
              <a:t>i</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ave</a:t>
            </a:r>
            <a:r>
              <a:rPr lang="en-US" altLang="zh-CN" sz="2800" dirty="0" smtClean="0"/>
              <a:t>=average(score,10);</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("max=%6.2f\</a:t>
            </a:r>
            <a:r>
              <a:rPr lang="en-US" altLang="zh-CN" sz="2800" dirty="0" err="1" smtClean="0"/>
              <a:t>nmin</a:t>
            </a:r>
            <a:r>
              <a:rPr lang="en-US" altLang="zh-CN" sz="2800" dirty="0" smtClean="0"/>
              <a:t>=%6.2f\n</a:t>
            </a:r>
          </a:p>
          <a:p>
            <a:pPr eaLnBrk="1" hangingPunct="1">
              <a:lnSpc>
                <a:spcPts val="2900"/>
              </a:lnSpc>
              <a:buFont typeface="Wingdings" pitchFamily="2" charset="2"/>
              <a:buNone/>
            </a:pPr>
            <a:r>
              <a:rPr lang="en-US" altLang="zh-CN" sz="2800" dirty="0" smtClean="0"/>
              <a:t>         average=%6.2f\n",</a:t>
            </a:r>
            <a:r>
              <a:rPr lang="en-US" altLang="zh-CN" sz="2800" dirty="0" err="1" smtClean="0"/>
              <a:t>Max,Min,ave</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a:t>
            </a:r>
            <a:endParaRPr lang="zh-CN" altLang="en-US" sz="2800" dirty="0" smtClean="0"/>
          </a:p>
        </p:txBody>
      </p:sp>
      <p:pic>
        <p:nvPicPr>
          <p:cNvPr id="158723"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内容占位符 2"/>
          <p:cNvSpPr>
            <a:spLocks noGrp="1"/>
          </p:cNvSpPr>
          <p:nvPr>
            <p:ph idx="1"/>
          </p:nvPr>
        </p:nvSpPr>
        <p:spPr>
          <a:xfrm>
            <a:off x="637604" y="338733"/>
            <a:ext cx="8215313" cy="5786437"/>
          </a:xfrm>
        </p:spPr>
        <p:txBody>
          <a:bodyPr/>
          <a:lstStyle/>
          <a:p>
            <a:pPr eaLnBrk="1" hangingPunct="1">
              <a:buFont typeface="Wingdings" pitchFamily="2" charset="2"/>
              <a:buNone/>
            </a:pPr>
            <a:r>
              <a:rPr lang="en-US" altLang="zh-CN" sz="2800" smtClean="0"/>
              <a:t>float average(float array[ ],int n) </a:t>
            </a:r>
            <a:endParaRPr lang="zh-CN" altLang="zh-CN" sz="2800" smtClean="0"/>
          </a:p>
          <a:p>
            <a:pPr eaLnBrk="1" hangingPunct="1">
              <a:buFont typeface="Wingdings" pitchFamily="2" charset="2"/>
              <a:buNone/>
            </a:pPr>
            <a:r>
              <a:rPr lang="en-US" altLang="zh-CN" sz="2800" smtClean="0"/>
              <a:t>{ int i;  float aver,sum=array[0];</a:t>
            </a:r>
            <a:endParaRPr lang="zh-CN" altLang="zh-CN" sz="2800" smtClean="0"/>
          </a:p>
          <a:p>
            <a:pPr eaLnBrk="1" hangingPunct="1">
              <a:buFont typeface="Wingdings" pitchFamily="2" charset="2"/>
              <a:buNone/>
            </a:pPr>
            <a:r>
              <a:rPr lang="en-US" altLang="zh-CN" sz="2800" smtClean="0"/>
              <a:t>   Max=Min=array[0];</a:t>
            </a:r>
            <a:endParaRPr lang="zh-CN" altLang="zh-CN" sz="2800" smtClean="0"/>
          </a:p>
          <a:p>
            <a:pPr eaLnBrk="1" hangingPunct="1">
              <a:buFont typeface="Wingdings" pitchFamily="2" charset="2"/>
              <a:buNone/>
            </a:pPr>
            <a:r>
              <a:rPr lang="en-US" altLang="zh-CN" sz="2800" smtClean="0"/>
              <a:t>   for(i=1;i&lt;n;i++)</a:t>
            </a:r>
            <a:endParaRPr lang="zh-CN" altLang="zh-CN" sz="2800" smtClean="0"/>
          </a:p>
          <a:p>
            <a:pPr eaLnBrk="1" hangingPunct="1">
              <a:buFont typeface="Wingdings" pitchFamily="2" charset="2"/>
              <a:buNone/>
            </a:pPr>
            <a:r>
              <a:rPr lang="en-US" altLang="zh-CN" sz="2800" smtClean="0"/>
              <a:t>   { if(array[i]&gt;Max) Max=array[i];</a:t>
            </a:r>
            <a:endParaRPr lang="zh-CN" altLang="zh-CN" sz="2800" smtClean="0"/>
          </a:p>
          <a:p>
            <a:pPr eaLnBrk="1" hangingPunct="1">
              <a:buFont typeface="Wingdings" pitchFamily="2" charset="2"/>
              <a:buNone/>
            </a:pPr>
            <a:r>
              <a:rPr lang="en-US" altLang="zh-CN" sz="2800" smtClean="0"/>
              <a:t>      else if(array[i]&lt;Min) Min=array[i];</a:t>
            </a:r>
            <a:endParaRPr lang="zh-CN" altLang="zh-CN" sz="2800" smtClean="0"/>
          </a:p>
          <a:p>
            <a:pPr eaLnBrk="1" hangingPunct="1">
              <a:buFont typeface="Wingdings" pitchFamily="2" charset="2"/>
              <a:buNone/>
            </a:pPr>
            <a:r>
              <a:rPr lang="en-US" altLang="zh-CN" sz="2800" smtClean="0"/>
              <a:t>      sum=sum+array[i]; </a:t>
            </a:r>
            <a:endParaRPr lang="zh-CN" altLang="zh-CN" sz="2800" smtClean="0"/>
          </a:p>
          <a:p>
            <a:pPr eaLnBrk="1" hangingPunct="1">
              <a:buFont typeface="Wingdings" pitchFamily="2" charset="2"/>
              <a:buNone/>
            </a:pPr>
            <a:r>
              <a:rPr lang="en-US" altLang="zh-CN" sz="2800" smtClean="0"/>
              <a:t>    }</a:t>
            </a:r>
            <a:endParaRPr lang="zh-CN" altLang="zh-CN" sz="2800" smtClean="0"/>
          </a:p>
          <a:p>
            <a:pPr eaLnBrk="1" hangingPunct="1">
              <a:buFont typeface="Wingdings" pitchFamily="2" charset="2"/>
              <a:buNone/>
            </a:pPr>
            <a:r>
              <a:rPr lang="en-US" altLang="zh-CN" sz="2800" smtClean="0"/>
              <a:t>    aver=sum/n;</a:t>
            </a:r>
            <a:endParaRPr lang="zh-CN" altLang="zh-CN" sz="2800" smtClean="0"/>
          </a:p>
          <a:p>
            <a:pPr eaLnBrk="1" hangingPunct="1">
              <a:buFont typeface="Wingdings" pitchFamily="2" charset="2"/>
              <a:buNone/>
            </a:pPr>
            <a:r>
              <a:rPr lang="en-US" altLang="zh-CN" sz="2800" smtClean="0"/>
              <a:t>    return(aver);</a:t>
            </a:r>
            <a:endParaRPr lang="zh-CN" altLang="zh-CN" sz="2800" smtClean="0"/>
          </a:p>
          <a:p>
            <a:pPr eaLnBrk="1" hangingPunct="1">
              <a:buFont typeface="Wingdings" pitchFamily="2" charset="2"/>
              <a:buNone/>
            </a:pPr>
            <a:r>
              <a:rPr lang="en-US" altLang="zh-CN" sz="2800" smtClean="0"/>
              <a:t> }</a:t>
            </a:r>
            <a:endParaRPr lang="zh-CN" altLang="zh-CN" sz="2800" smtClean="0"/>
          </a:p>
        </p:txBody>
      </p:sp>
      <p:grpSp>
        <p:nvGrpSpPr>
          <p:cNvPr id="2" name="组合 8"/>
          <p:cNvGrpSpPr>
            <a:grpSpLocks/>
          </p:cNvGrpSpPr>
          <p:nvPr/>
        </p:nvGrpSpPr>
        <p:grpSpPr bwMode="auto">
          <a:xfrm>
            <a:off x="3233935" y="4005064"/>
            <a:ext cx="5370513" cy="2071688"/>
            <a:chOff x="3773656" y="4357694"/>
            <a:chExt cx="4463016" cy="1357322"/>
          </a:xfrm>
        </p:grpSpPr>
        <p:pic>
          <p:nvPicPr>
            <p:cNvPr id="15974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5036" y="4357694"/>
              <a:ext cx="1571636" cy="307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7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3656" y="4357694"/>
              <a:ext cx="29813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7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6182" y="4643446"/>
              <a:ext cx="44481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7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6182" y="4929198"/>
              <a:ext cx="402907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753"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86710" y="4929198"/>
              <a:ext cx="447675" cy="785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59748" name="图片 8" descr="Untitled2.png">
            <a:hlinkClick r:id="rId7" action="ppaction://hlinksldjump"/>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638604" y="583942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流程图: 过程 3"/>
          <p:cNvSpPr>
            <a:spLocks noChangeArrowheads="1"/>
          </p:cNvSpPr>
          <p:nvPr/>
        </p:nvSpPr>
        <p:spPr bwMode="auto">
          <a:xfrm>
            <a:off x="1428750" y="1571625"/>
            <a:ext cx="5286375" cy="500063"/>
          </a:xfrm>
          <a:prstGeom prst="flowChartProcess">
            <a:avLst/>
          </a:prstGeom>
          <a:solidFill>
            <a:schemeClr val="accent1"/>
          </a:solidFill>
          <a:ln w="38100" algn="ctr">
            <a:solidFill>
              <a:schemeClr val="tx1"/>
            </a:solidFill>
            <a:miter lim="800000"/>
            <a:headEnd/>
            <a:tailEnd/>
          </a:ln>
        </p:spPr>
        <p:txBody>
          <a:bodyPr wrap="none"/>
          <a:lstStyle/>
          <a:p>
            <a:r>
              <a:rPr lang="en-US" altLang="zh-CN" sz="2800" b="1"/>
              <a:t>  ave     score    10    Max    Min</a:t>
            </a:r>
            <a:endParaRPr lang="zh-CN" altLang="en-US" sz="2800" b="1"/>
          </a:p>
        </p:txBody>
      </p:sp>
      <p:sp>
        <p:nvSpPr>
          <p:cNvPr id="160771" name="流程图: 过程 4"/>
          <p:cNvSpPr>
            <a:spLocks noChangeArrowheads="1"/>
          </p:cNvSpPr>
          <p:nvPr/>
        </p:nvSpPr>
        <p:spPr bwMode="auto">
          <a:xfrm>
            <a:off x="1428750" y="2786063"/>
            <a:ext cx="5286375" cy="500062"/>
          </a:xfrm>
          <a:prstGeom prst="flowChartProcess">
            <a:avLst/>
          </a:prstGeom>
          <a:solidFill>
            <a:schemeClr val="accent1"/>
          </a:solidFill>
          <a:ln w="38100" algn="ctr">
            <a:solidFill>
              <a:schemeClr val="tx1"/>
            </a:solidFill>
            <a:miter lim="800000"/>
            <a:headEnd/>
            <a:tailEnd/>
          </a:ln>
        </p:spPr>
        <p:txBody>
          <a:bodyPr wrap="none"/>
          <a:lstStyle/>
          <a:p>
            <a:r>
              <a:rPr lang="en-US" altLang="zh-CN" sz="2800" b="1"/>
              <a:t> aver     array     n     Max    Min</a:t>
            </a:r>
            <a:endParaRPr lang="zh-CN" altLang="en-US" sz="2800" b="1"/>
          </a:p>
        </p:txBody>
      </p:sp>
      <p:sp>
        <p:nvSpPr>
          <p:cNvPr id="160772" name="TextBox 5"/>
          <p:cNvSpPr txBox="1">
            <a:spLocks noChangeArrowheads="1"/>
          </p:cNvSpPr>
          <p:nvPr/>
        </p:nvSpPr>
        <p:spPr bwMode="auto">
          <a:xfrm>
            <a:off x="7215188" y="1285875"/>
            <a:ext cx="12858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main</a:t>
            </a:r>
          </a:p>
          <a:p>
            <a:pPr algn="ctr" eaLnBrk="1" hangingPunct="1"/>
            <a:r>
              <a:rPr lang="zh-CN" altLang="en-US" sz="2800" b="1"/>
              <a:t>函数</a:t>
            </a:r>
          </a:p>
        </p:txBody>
      </p:sp>
      <p:sp>
        <p:nvSpPr>
          <p:cNvPr id="160773" name="TextBox 6"/>
          <p:cNvSpPr txBox="1">
            <a:spLocks noChangeArrowheads="1"/>
          </p:cNvSpPr>
          <p:nvPr/>
        </p:nvSpPr>
        <p:spPr bwMode="auto">
          <a:xfrm>
            <a:off x="7215188" y="2500313"/>
            <a:ext cx="15716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average</a:t>
            </a:r>
          </a:p>
          <a:p>
            <a:pPr algn="ctr" eaLnBrk="1" hangingPunct="1"/>
            <a:r>
              <a:rPr lang="zh-CN" altLang="en-US" sz="2800" b="1"/>
              <a:t>函数</a:t>
            </a:r>
          </a:p>
        </p:txBody>
      </p:sp>
      <p:cxnSp>
        <p:nvCxnSpPr>
          <p:cNvPr id="9" name="直接箭头连接符 8"/>
          <p:cNvCxnSpPr>
            <a:cxnSpLocks noChangeShapeType="1"/>
          </p:cNvCxnSpPr>
          <p:nvPr/>
        </p:nvCxnSpPr>
        <p:spPr bwMode="auto">
          <a:xfrm rot="5400000">
            <a:off x="2749550" y="2463800"/>
            <a:ext cx="928688"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10" name="直接箭头连接符 9"/>
          <p:cNvCxnSpPr>
            <a:cxnSpLocks noChangeShapeType="1"/>
          </p:cNvCxnSpPr>
          <p:nvPr/>
        </p:nvCxnSpPr>
        <p:spPr bwMode="auto">
          <a:xfrm rot="5400000">
            <a:off x="3822700" y="2463800"/>
            <a:ext cx="928688"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11" name="直接箭头连接符 10"/>
          <p:cNvCxnSpPr>
            <a:cxnSpLocks noChangeShapeType="1"/>
          </p:cNvCxnSpPr>
          <p:nvPr/>
        </p:nvCxnSpPr>
        <p:spPr bwMode="auto">
          <a:xfrm rot="5400000" flipH="1" flipV="1">
            <a:off x="1499394" y="2428082"/>
            <a:ext cx="1000125"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14" name="直接箭头连接符 13"/>
          <p:cNvCxnSpPr>
            <a:cxnSpLocks noChangeShapeType="1"/>
          </p:cNvCxnSpPr>
          <p:nvPr/>
        </p:nvCxnSpPr>
        <p:spPr bwMode="auto">
          <a:xfrm rot="5400000" flipH="1" flipV="1">
            <a:off x="4787106" y="2428082"/>
            <a:ext cx="1000125" cy="1588"/>
          </a:xfrm>
          <a:prstGeom prst="straightConnector1">
            <a:avLst/>
          </a:prstGeom>
          <a:noFill/>
          <a:ln w="38100" algn="ctr">
            <a:solidFill>
              <a:srgbClr val="FF0000"/>
            </a:solidFill>
            <a:miter lim="800000"/>
            <a:headEnd type="arrow" w="med" len="med"/>
            <a:tailEnd type="arrow" w="med" len="med"/>
          </a:ln>
          <a:extLst>
            <a:ext uri="{909E8E84-426E-40DD-AFC4-6F175D3DCCD1}">
              <a14:hiddenFill xmlns:a14="http://schemas.microsoft.com/office/drawing/2010/main">
                <a:noFill/>
              </a14:hiddenFill>
            </a:ext>
          </a:extLst>
        </p:spPr>
      </p:cxnSp>
      <p:cxnSp>
        <p:nvCxnSpPr>
          <p:cNvPr id="15" name="直接箭头连接符 14"/>
          <p:cNvCxnSpPr>
            <a:cxnSpLocks noChangeShapeType="1"/>
          </p:cNvCxnSpPr>
          <p:nvPr/>
        </p:nvCxnSpPr>
        <p:spPr bwMode="auto">
          <a:xfrm rot="5400000" flipH="1" flipV="1">
            <a:off x="5787231" y="2428082"/>
            <a:ext cx="1000125" cy="1588"/>
          </a:xfrm>
          <a:prstGeom prst="straightConnector1">
            <a:avLst/>
          </a:prstGeom>
          <a:noFill/>
          <a:ln w="38100" algn="ctr">
            <a:solidFill>
              <a:srgbClr val="FF0000"/>
            </a:solidFill>
            <a:miter lim="800000"/>
            <a:headEnd type="arrow" w="med" len="med"/>
            <a:tailEnd type="arrow" w="med" len="med"/>
          </a:ln>
          <a:extLst>
            <a:ext uri="{909E8E84-426E-40DD-AFC4-6F175D3DCCD1}">
              <a14:hiddenFill xmlns:a14="http://schemas.microsoft.com/office/drawing/2010/main">
                <a:noFill/>
              </a14:hiddenFill>
            </a:ext>
          </a:extLst>
        </p:spPr>
      </p:cxnSp>
      <p:sp>
        <p:nvSpPr>
          <p:cNvPr id="16" name="TextBox 15"/>
          <p:cNvSpPr txBox="1">
            <a:spLocks noChangeArrowheads="1"/>
          </p:cNvSpPr>
          <p:nvPr/>
        </p:nvSpPr>
        <p:spPr bwMode="auto">
          <a:xfrm>
            <a:off x="1571625" y="4357688"/>
            <a:ext cx="6000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zh-CN" sz="2800" b="1">
                <a:solidFill>
                  <a:srgbClr val="FF0000"/>
                </a:solidFill>
              </a:rPr>
              <a:t>建议不在必要时不要使用全局变量</a:t>
            </a:r>
            <a:endParaRPr lang="zh-CN" altLang="en-US" sz="2800" b="1">
              <a:solidFill>
                <a:srgbClr val="FF0000"/>
              </a:solidFill>
            </a:endParaRPr>
          </a:p>
        </p:txBody>
      </p:sp>
      <p:pic>
        <p:nvPicPr>
          <p:cNvPr id="160780" name="图片 11"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Top)">
                                      <p:cBhvr>
                                        <p:cTn id="7" dur="500"/>
                                        <p:tgtEl>
                                          <p:spTgt spid="9"/>
                                        </p:tgtEl>
                                      </p:cBhvr>
                                    </p:animEffect>
                                  </p:childTnLst>
                                </p:cTn>
                              </p:par>
                              <p:par>
                                <p:cTn id="8" presetID="12" presetClass="entr" presetSubtype="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lide(fromTop)">
                                      <p:cBhvr>
                                        <p:cTn id="10" dur="500"/>
                                        <p:tgtEl>
                                          <p:spTgt spid="10"/>
                                        </p:tgtEl>
                                      </p:cBhvr>
                                    </p:animEffect>
                                  </p:childTnLst>
                                </p:cTn>
                              </p:par>
                            </p:childTnLst>
                          </p:cTn>
                        </p:par>
                        <p:par>
                          <p:cTn id="11" fill="hold" nodeType="afterGroup">
                            <p:stCondLst>
                              <p:cond delay="500"/>
                            </p:stCondLst>
                            <p:childTnLst>
                              <p:par>
                                <p:cTn id="12" presetID="12" presetClass="entr" presetSubtype="4" fill="hold" nodeType="afterEffect">
                                  <p:stCondLst>
                                    <p:cond delay="1000"/>
                                  </p:stCondLst>
                                  <p:childTnLst>
                                    <p:set>
                                      <p:cBhvr>
                                        <p:cTn id="13" dur="1" fill="hold">
                                          <p:stCondLst>
                                            <p:cond delay="0"/>
                                          </p:stCondLst>
                                        </p:cTn>
                                        <p:tgtEl>
                                          <p:spTgt spid="11"/>
                                        </p:tgtEl>
                                        <p:attrNameLst>
                                          <p:attrName>style.visibility</p:attrName>
                                        </p:attrNameLst>
                                      </p:cBhvr>
                                      <p:to>
                                        <p:strVal val="visible"/>
                                      </p:to>
                                    </p:set>
                                    <p:animEffect transition="in" filter="slide(fromBottom)">
                                      <p:cBhvr>
                                        <p:cTn id="14" dur="500"/>
                                        <p:tgtEl>
                                          <p:spTgt spid="11"/>
                                        </p:tgtEl>
                                      </p:cBhvr>
                                    </p:animEffect>
                                  </p:childTnLst>
                                </p:cTn>
                              </p:par>
                            </p:childTnLst>
                          </p:cTn>
                        </p:par>
                        <p:par>
                          <p:cTn id="15" fill="hold" nodeType="afterGroup">
                            <p:stCondLst>
                              <p:cond delay="2000"/>
                            </p:stCondLst>
                            <p:childTnLst>
                              <p:par>
                                <p:cTn id="16" presetID="4" presetClass="entr" presetSubtype="32" fill="hold" nodeType="afterEffect">
                                  <p:stCondLst>
                                    <p:cond delay="1000"/>
                                  </p:stCondLst>
                                  <p:childTnLst>
                                    <p:set>
                                      <p:cBhvr>
                                        <p:cTn id="17" dur="1" fill="hold">
                                          <p:stCondLst>
                                            <p:cond delay="0"/>
                                          </p:stCondLst>
                                        </p:cTn>
                                        <p:tgtEl>
                                          <p:spTgt spid="14"/>
                                        </p:tgtEl>
                                        <p:attrNameLst>
                                          <p:attrName>style.visibility</p:attrName>
                                        </p:attrNameLst>
                                      </p:cBhvr>
                                      <p:to>
                                        <p:strVal val="visible"/>
                                      </p:to>
                                    </p:set>
                                    <p:animEffect transition="in" filter="box(out)">
                                      <p:cBhvr>
                                        <p:cTn id="18" dur="500"/>
                                        <p:tgtEl>
                                          <p:spTgt spid="14"/>
                                        </p:tgtEl>
                                      </p:cBhvr>
                                    </p:animEffect>
                                  </p:childTnLst>
                                </p:cTn>
                              </p:par>
                            </p:childTnLst>
                          </p:cTn>
                        </p:par>
                        <p:par>
                          <p:cTn id="19" fill="hold" nodeType="afterGroup">
                            <p:stCondLst>
                              <p:cond delay="3500"/>
                            </p:stCondLst>
                            <p:childTnLst>
                              <p:par>
                                <p:cTn id="20" presetID="4" presetClass="entr" presetSubtype="32"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ox(out)">
                                      <p:cBhvr>
                                        <p:cTn id="22" dur="500"/>
                                        <p:tgtEl>
                                          <p:spTgt spid="1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linds(horizontal)">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内容占位符 2"/>
          <p:cNvSpPr>
            <a:spLocks noGrp="1"/>
          </p:cNvSpPr>
          <p:nvPr>
            <p:ph idx="1"/>
          </p:nvPr>
        </p:nvSpPr>
        <p:spPr/>
        <p:txBody>
          <a:bodyPr/>
          <a:lstStyle/>
          <a:p>
            <a:pPr eaLnBrk="1" hangingPunct="1">
              <a:buFont typeface="Wingdings" pitchFamily="2" charset="2"/>
              <a:buNone/>
            </a:pPr>
            <a:r>
              <a:rPr lang="en-US" altLang="zh-CN" smtClean="0"/>
              <a:t>   </a:t>
            </a:r>
            <a:r>
              <a:rPr lang="zh-CN" altLang="zh-CN" smtClean="0"/>
              <a:t>例</a:t>
            </a:r>
            <a:r>
              <a:rPr lang="en-US" altLang="zh-CN" smtClean="0"/>
              <a:t>7.15 </a:t>
            </a:r>
            <a:r>
              <a:rPr lang="zh-CN" altLang="zh-CN" smtClean="0"/>
              <a:t>若外部变量与局部变量同名，分析结果。</a:t>
            </a:r>
            <a:endParaRPr lang="zh-CN" altLang="en-US" smtClean="0"/>
          </a:p>
        </p:txBody>
      </p:sp>
      <p:pic>
        <p:nvPicPr>
          <p:cNvPr id="161795"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内容占位符 2"/>
          <p:cNvSpPr>
            <a:spLocks noGrp="1"/>
          </p:cNvSpPr>
          <p:nvPr>
            <p:ph idx="1"/>
          </p:nvPr>
        </p:nvSpPr>
        <p:spPr>
          <a:xfrm>
            <a:off x="539750" y="500063"/>
            <a:ext cx="7532688" cy="6143625"/>
          </a:xfrm>
        </p:spPr>
        <p:txBody>
          <a:bodyPr/>
          <a:lstStyle/>
          <a:p>
            <a:pPr eaLnBrk="1" hangingPunct="1">
              <a:lnSpc>
                <a:spcPts val="30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3000"/>
              </a:lnSpc>
              <a:buFont typeface="Wingdings" pitchFamily="2" charset="2"/>
              <a:buNone/>
            </a:pPr>
            <a:r>
              <a:rPr lang="en-US" altLang="zh-CN" sz="2800" dirty="0" err="1" smtClean="0">
                <a:solidFill>
                  <a:srgbClr val="00B050"/>
                </a:solidFill>
              </a:rPr>
              <a:t>int</a:t>
            </a:r>
            <a:r>
              <a:rPr lang="en-US" altLang="zh-CN" sz="2800" dirty="0" smtClean="0">
                <a:solidFill>
                  <a:srgbClr val="00B050"/>
                </a:solidFill>
              </a:rPr>
              <a:t> </a:t>
            </a:r>
            <a:r>
              <a:rPr lang="en-US" altLang="zh-CN" sz="2800" dirty="0" smtClean="0">
                <a:solidFill>
                  <a:srgbClr val="FF0000"/>
                </a:solidFill>
              </a:rPr>
              <a:t>a</a:t>
            </a:r>
            <a:r>
              <a:rPr lang="en-US" altLang="zh-CN" sz="2800" dirty="0" smtClean="0">
                <a:solidFill>
                  <a:srgbClr val="00B050"/>
                </a:solidFill>
              </a:rPr>
              <a:t>=3,</a:t>
            </a:r>
            <a:r>
              <a:rPr lang="en-US" altLang="zh-CN" sz="2800" dirty="0" smtClean="0">
                <a:solidFill>
                  <a:srgbClr val="FF0000"/>
                </a:solidFill>
              </a:rPr>
              <a:t>b</a:t>
            </a:r>
            <a:r>
              <a:rPr lang="en-US" altLang="zh-CN" sz="2800" dirty="0" smtClean="0">
                <a:solidFill>
                  <a:srgbClr val="00B050"/>
                </a:solidFill>
              </a:rPr>
              <a:t>=5; </a:t>
            </a:r>
            <a:endParaRPr lang="zh-CN" altLang="zh-CN" sz="2800" dirty="0" smtClean="0">
              <a:solidFill>
                <a:srgbClr val="00B050"/>
              </a:solidFill>
            </a:endParaRPr>
          </a:p>
          <a:p>
            <a:pPr eaLnBrk="1" hangingPunct="1">
              <a:lnSpc>
                <a:spcPts val="3000"/>
              </a:lnSpc>
              <a:buFont typeface="Wingdings" pitchFamily="2" charset="2"/>
              <a:buNone/>
            </a:pPr>
            <a:r>
              <a:rPr lang="en-US" altLang="zh-CN" sz="2800" dirty="0" smtClean="0"/>
              <a:t>void main()</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max(</a:t>
            </a:r>
            <a:r>
              <a:rPr lang="en-US" altLang="zh-CN" sz="2800" dirty="0" err="1" smtClean="0"/>
              <a:t>int</a:t>
            </a:r>
            <a:r>
              <a:rPr lang="en-US" altLang="zh-CN" sz="2800" dirty="0" smtClean="0"/>
              <a:t> </a:t>
            </a:r>
            <a:r>
              <a:rPr lang="en-US" altLang="zh-CN" sz="2800" dirty="0" err="1" smtClean="0"/>
              <a:t>a,int</a:t>
            </a:r>
            <a:r>
              <a:rPr lang="en-US" altLang="zh-CN" sz="2800" dirty="0" smtClean="0"/>
              <a:t> b);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smtClean="0">
                <a:solidFill>
                  <a:srgbClr val="9D138D"/>
                </a:solidFill>
              </a:rPr>
              <a:t>a</a:t>
            </a:r>
            <a:r>
              <a:rPr lang="en-US" altLang="zh-CN" sz="2800" dirty="0" smtClean="0"/>
              <a:t>=8;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printf</a:t>
            </a:r>
            <a:r>
              <a:rPr lang="en-US" altLang="zh-CN" sz="2800" dirty="0" smtClean="0"/>
              <a:t>(“max=%d\</a:t>
            </a:r>
            <a:r>
              <a:rPr lang="en-US" altLang="zh-CN" sz="2800" dirty="0" err="1" smtClean="0"/>
              <a:t>n”,max</a:t>
            </a:r>
            <a:r>
              <a:rPr lang="en-US" altLang="zh-CN" sz="2800" dirty="0" smtClean="0"/>
              <a:t>(</a:t>
            </a:r>
            <a:r>
              <a:rPr lang="en-US" altLang="zh-CN" sz="2800" dirty="0" err="1" smtClean="0">
                <a:solidFill>
                  <a:srgbClr val="9D138D"/>
                </a:solidFill>
              </a:rPr>
              <a:t>a</a:t>
            </a:r>
            <a:r>
              <a:rPr lang="en-US" altLang="zh-CN" sz="2800" dirty="0" err="1" smtClean="0"/>
              <a:t>,</a:t>
            </a:r>
            <a:r>
              <a:rPr lang="en-US" altLang="zh-CN" sz="2800" dirty="0" err="1" smtClean="0">
                <a:solidFill>
                  <a:srgbClr val="FF0000"/>
                </a:solidFill>
              </a:rPr>
              <a:t>b</a:t>
            </a: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err="1" smtClean="0"/>
              <a:t>int</a:t>
            </a:r>
            <a:r>
              <a:rPr lang="en-US" altLang="zh-CN" sz="2800" dirty="0" smtClean="0"/>
              <a:t> max(</a:t>
            </a:r>
            <a:r>
              <a:rPr lang="en-US" altLang="zh-CN" sz="2800" dirty="0" err="1" smtClean="0"/>
              <a:t>int</a:t>
            </a:r>
            <a:r>
              <a:rPr lang="en-US" altLang="zh-CN" sz="2800" dirty="0" smtClean="0"/>
              <a:t> </a:t>
            </a:r>
            <a:r>
              <a:rPr lang="en-US" altLang="zh-CN" sz="2800" dirty="0" err="1" smtClean="0">
                <a:solidFill>
                  <a:srgbClr val="0000CC"/>
                </a:solidFill>
              </a:rPr>
              <a:t>a</a:t>
            </a:r>
            <a:r>
              <a:rPr lang="en-US" altLang="zh-CN" sz="2800" dirty="0" err="1" smtClean="0"/>
              <a:t>,int</a:t>
            </a:r>
            <a:r>
              <a:rPr lang="en-US" altLang="zh-CN" sz="2800" dirty="0" smtClean="0"/>
              <a:t> </a:t>
            </a:r>
            <a:r>
              <a:rPr lang="en-US" altLang="zh-CN" sz="2800" dirty="0" smtClean="0">
                <a:solidFill>
                  <a:srgbClr val="0000CC"/>
                </a:solidFill>
              </a:rPr>
              <a:t>b</a:t>
            </a: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c;     </a:t>
            </a:r>
            <a:endParaRPr lang="zh-CN" altLang="zh-CN" sz="2800" dirty="0" smtClean="0"/>
          </a:p>
          <a:p>
            <a:pPr eaLnBrk="1" hangingPunct="1">
              <a:lnSpc>
                <a:spcPts val="3000"/>
              </a:lnSpc>
              <a:buFont typeface="Wingdings" pitchFamily="2" charset="2"/>
              <a:buNone/>
            </a:pPr>
            <a:r>
              <a:rPr lang="en-US" altLang="zh-CN" sz="2800" dirty="0" smtClean="0"/>
              <a:t>   c=a&gt;</a:t>
            </a:r>
            <a:r>
              <a:rPr lang="en-US" altLang="zh-CN" sz="2800" dirty="0" err="1" smtClean="0"/>
              <a:t>b?a:b</a:t>
            </a:r>
            <a:r>
              <a:rPr lang="en-US" altLang="zh-CN" sz="2800" dirty="0" smtClean="0"/>
              <a:t>;</a:t>
            </a:r>
            <a:endParaRPr lang="zh-CN" altLang="zh-CN" sz="2800" dirty="0" smtClean="0"/>
          </a:p>
          <a:p>
            <a:pPr eaLnBrk="1" hangingPunct="1">
              <a:lnSpc>
                <a:spcPts val="3000"/>
              </a:lnSpc>
              <a:buFont typeface="Wingdings" pitchFamily="2" charset="2"/>
              <a:buNone/>
            </a:pPr>
            <a:r>
              <a:rPr lang="en-US" altLang="zh-CN" sz="2800" dirty="0" smtClean="0"/>
              <a:t>   return(c); </a:t>
            </a:r>
            <a:endParaRPr lang="zh-CN" altLang="zh-CN" sz="2800" dirty="0" smtClean="0"/>
          </a:p>
          <a:p>
            <a:pPr eaLnBrk="1" hangingPunct="1">
              <a:lnSpc>
                <a:spcPts val="3000"/>
              </a:lnSpc>
              <a:buFont typeface="Wingdings" pitchFamily="2" charset="2"/>
              <a:buNone/>
            </a:pPr>
            <a:r>
              <a:rPr lang="en-US" altLang="zh-CN" sz="2800" dirty="0" smtClean="0"/>
              <a:t>}</a:t>
            </a:r>
            <a:endParaRPr lang="zh-CN" altLang="en-US" sz="2800" dirty="0" smtClean="0"/>
          </a:p>
        </p:txBody>
      </p:sp>
      <p:sp>
        <p:nvSpPr>
          <p:cNvPr id="4" name="矩形 3"/>
          <p:cNvSpPr>
            <a:spLocks noChangeArrowheads="1"/>
          </p:cNvSpPr>
          <p:nvPr/>
        </p:nvSpPr>
        <p:spPr bwMode="auto">
          <a:xfrm>
            <a:off x="857250" y="2357439"/>
            <a:ext cx="6643688" cy="999554"/>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5" name="圆角矩形标注 4"/>
          <p:cNvSpPr>
            <a:spLocks noChangeArrowheads="1"/>
          </p:cNvSpPr>
          <p:nvPr/>
        </p:nvSpPr>
        <p:spPr bwMode="auto">
          <a:xfrm>
            <a:off x="4067175" y="3573463"/>
            <a:ext cx="3286125" cy="1214437"/>
          </a:xfrm>
          <a:prstGeom prst="wedgeRoundRectCallout">
            <a:avLst>
              <a:gd name="adj1" fmla="val -30250"/>
              <a:gd name="adj2" fmla="val -79440"/>
              <a:gd name="adj3" fmla="val 16667"/>
            </a:avLst>
          </a:prstGeom>
          <a:solidFill>
            <a:srgbClr val="FFFFCC"/>
          </a:solidFill>
          <a:ln w="9525" algn="ctr">
            <a:solidFill>
              <a:schemeClr val="tx1"/>
            </a:solidFill>
            <a:miter lim="800000"/>
            <a:headEnd/>
            <a:tailEnd/>
          </a:ln>
        </p:spPr>
        <p:txBody>
          <a:bodyPr/>
          <a:lstStyle/>
          <a:p>
            <a:r>
              <a:rPr lang="en-US" altLang="zh-CN" sz="2800" b="1">
                <a:solidFill>
                  <a:srgbClr val="9D138D"/>
                </a:solidFill>
              </a:rPr>
              <a:t>a</a:t>
            </a:r>
            <a:r>
              <a:rPr lang="zh-CN" altLang="en-US" sz="2800" b="1">
                <a:solidFill>
                  <a:srgbClr val="0000CC"/>
                </a:solidFill>
              </a:rPr>
              <a:t>为</a:t>
            </a:r>
            <a:r>
              <a:rPr lang="zh-CN" altLang="zh-CN" sz="2800" b="1">
                <a:solidFill>
                  <a:srgbClr val="0000CC"/>
                </a:solidFill>
              </a:rPr>
              <a:t>局</a:t>
            </a:r>
            <a:r>
              <a:rPr lang="zh-CN" altLang="en-US" sz="2800" b="1">
                <a:solidFill>
                  <a:srgbClr val="0000CC"/>
                </a:solidFill>
              </a:rPr>
              <a:t>部</a:t>
            </a:r>
            <a:r>
              <a:rPr lang="zh-CN" altLang="zh-CN" sz="2800" b="1">
                <a:solidFill>
                  <a:srgbClr val="0000CC"/>
                </a:solidFill>
              </a:rPr>
              <a:t>变量</a:t>
            </a:r>
            <a:r>
              <a:rPr lang="zh-CN" altLang="en-US" sz="2800" b="1">
                <a:solidFill>
                  <a:srgbClr val="0000CC"/>
                </a:solidFill>
              </a:rPr>
              <a:t>，仅在此函数内有效</a:t>
            </a:r>
          </a:p>
        </p:txBody>
      </p:sp>
      <p:sp>
        <p:nvSpPr>
          <p:cNvPr id="6" name="圆角矩形标注 5"/>
          <p:cNvSpPr>
            <a:spLocks noChangeArrowheads="1"/>
          </p:cNvSpPr>
          <p:nvPr/>
        </p:nvSpPr>
        <p:spPr bwMode="auto">
          <a:xfrm>
            <a:off x="3708400" y="1274763"/>
            <a:ext cx="2500313" cy="714375"/>
          </a:xfrm>
          <a:prstGeom prst="wedgeRoundRectCallout">
            <a:avLst>
              <a:gd name="adj1" fmla="val 3741"/>
              <a:gd name="adj2" fmla="val 175426"/>
              <a:gd name="adj3" fmla="val 16667"/>
            </a:avLst>
          </a:prstGeom>
          <a:solidFill>
            <a:srgbClr val="FFFFCC"/>
          </a:solidFill>
          <a:ln w="9525" algn="ctr">
            <a:solidFill>
              <a:schemeClr val="tx1"/>
            </a:solidFill>
            <a:miter lim="800000"/>
            <a:headEnd/>
            <a:tailEnd/>
          </a:ln>
        </p:spPr>
        <p:txBody>
          <a:bodyPr/>
          <a:lstStyle/>
          <a:p>
            <a:pPr algn="ctr"/>
            <a:r>
              <a:rPr lang="en-US" altLang="zh-CN" sz="2800" b="1">
                <a:solidFill>
                  <a:srgbClr val="FF0000"/>
                </a:solidFill>
              </a:rPr>
              <a:t>b</a:t>
            </a:r>
            <a:r>
              <a:rPr lang="zh-CN" altLang="en-US" sz="2800" b="1">
                <a:solidFill>
                  <a:srgbClr val="0000CC"/>
                </a:solidFill>
              </a:rPr>
              <a:t>为全局</a:t>
            </a:r>
            <a:r>
              <a:rPr lang="zh-CN" altLang="zh-CN" sz="2800" b="1">
                <a:solidFill>
                  <a:srgbClr val="0000CC"/>
                </a:solidFill>
              </a:rPr>
              <a:t>变量</a:t>
            </a:r>
            <a:endParaRPr lang="zh-CN" altLang="en-US" sz="2800" b="1">
              <a:solidFill>
                <a:srgbClr val="0000CC"/>
              </a:solidFill>
            </a:endParaRPr>
          </a:p>
        </p:txBody>
      </p:sp>
      <p:pic>
        <p:nvPicPr>
          <p:cNvPr id="162822"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内容占位符 2"/>
          <p:cNvSpPr>
            <a:spLocks noGrp="1"/>
          </p:cNvSpPr>
          <p:nvPr>
            <p:ph idx="1"/>
          </p:nvPr>
        </p:nvSpPr>
        <p:spPr>
          <a:xfrm>
            <a:off x="539750" y="500063"/>
            <a:ext cx="7532688" cy="6143625"/>
          </a:xfrm>
        </p:spPr>
        <p:txBody>
          <a:bodyPr/>
          <a:lstStyle/>
          <a:p>
            <a:pPr eaLnBrk="1" hangingPunct="1">
              <a:lnSpc>
                <a:spcPts val="30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3000"/>
              </a:lnSpc>
              <a:buFont typeface="Wingdings" pitchFamily="2" charset="2"/>
              <a:buNone/>
            </a:pPr>
            <a:r>
              <a:rPr lang="en-US" altLang="zh-CN" sz="2800" dirty="0" err="1" smtClean="0">
                <a:solidFill>
                  <a:srgbClr val="00B050"/>
                </a:solidFill>
              </a:rPr>
              <a:t>int</a:t>
            </a:r>
            <a:r>
              <a:rPr lang="en-US" altLang="zh-CN" sz="2800" dirty="0" smtClean="0">
                <a:solidFill>
                  <a:srgbClr val="00B050"/>
                </a:solidFill>
              </a:rPr>
              <a:t> </a:t>
            </a:r>
            <a:r>
              <a:rPr lang="en-US" altLang="zh-CN" sz="2800" dirty="0" smtClean="0">
                <a:solidFill>
                  <a:srgbClr val="FF0000"/>
                </a:solidFill>
              </a:rPr>
              <a:t>a</a:t>
            </a:r>
            <a:r>
              <a:rPr lang="en-US" altLang="zh-CN" sz="2800" dirty="0" smtClean="0">
                <a:solidFill>
                  <a:srgbClr val="00B050"/>
                </a:solidFill>
              </a:rPr>
              <a:t>=3,</a:t>
            </a:r>
            <a:r>
              <a:rPr lang="en-US" altLang="zh-CN" sz="2800" dirty="0" smtClean="0">
                <a:solidFill>
                  <a:srgbClr val="FF0000"/>
                </a:solidFill>
              </a:rPr>
              <a:t>b</a:t>
            </a:r>
            <a:r>
              <a:rPr lang="en-US" altLang="zh-CN" sz="2800" dirty="0" smtClean="0">
                <a:solidFill>
                  <a:srgbClr val="00B050"/>
                </a:solidFill>
              </a:rPr>
              <a:t>=5; </a:t>
            </a:r>
            <a:endParaRPr lang="zh-CN" altLang="zh-CN" sz="2800" dirty="0" smtClean="0">
              <a:solidFill>
                <a:srgbClr val="00B050"/>
              </a:solidFill>
            </a:endParaRPr>
          </a:p>
          <a:p>
            <a:pPr eaLnBrk="1" hangingPunct="1">
              <a:lnSpc>
                <a:spcPts val="3000"/>
              </a:lnSpc>
              <a:buFont typeface="Wingdings" pitchFamily="2" charset="2"/>
              <a:buNone/>
            </a:pPr>
            <a:r>
              <a:rPr lang="en-US" altLang="zh-CN" sz="2800" dirty="0" smtClean="0"/>
              <a:t>void main()</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max(</a:t>
            </a:r>
            <a:r>
              <a:rPr lang="en-US" altLang="zh-CN" sz="2800" dirty="0" err="1" smtClean="0"/>
              <a:t>int</a:t>
            </a:r>
            <a:r>
              <a:rPr lang="en-US" altLang="zh-CN" sz="2800" dirty="0" smtClean="0"/>
              <a:t> </a:t>
            </a:r>
            <a:r>
              <a:rPr lang="en-US" altLang="zh-CN" sz="2800" dirty="0" err="1" smtClean="0"/>
              <a:t>a,int</a:t>
            </a:r>
            <a:r>
              <a:rPr lang="en-US" altLang="zh-CN" sz="2800" dirty="0" smtClean="0"/>
              <a:t> b);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smtClean="0">
                <a:solidFill>
                  <a:srgbClr val="9D138D"/>
                </a:solidFill>
              </a:rPr>
              <a:t>a</a:t>
            </a:r>
            <a:r>
              <a:rPr lang="en-US" altLang="zh-CN" sz="2800" dirty="0" smtClean="0"/>
              <a:t>=8;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printf</a:t>
            </a:r>
            <a:r>
              <a:rPr lang="en-US" altLang="zh-CN" sz="2800" dirty="0" smtClean="0"/>
              <a:t>(“max=%d\</a:t>
            </a:r>
            <a:r>
              <a:rPr lang="en-US" altLang="zh-CN" sz="2800" dirty="0" err="1" smtClean="0"/>
              <a:t>n”,max</a:t>
            </a:r>
            <a:r>
              <a:rPr lang="en-US" altLang="zh-CN" sz="2800" dirty="0" smtClean="0"/>
              <a:t>(</a:t>
            </a:r>
            <a:r>
              <a:rPr lang="en-US" altLang="zh-CN" sz="2800" dirty="0" err="1" smtClean="0">
                <a:solidFill>
                  <a:srgbClr val="9D138D"/>
                </a:solidFill>
              </a:rPr>
              <a:t>a</a:t>
            </a:r>
            <a:r>
              <a:rPr lang="en-US" altLang="zh-CN" sz="2800" dirty="0" err="1" smtClean="0"/>
              <a:t>,</a:t>
            </a:r>
            <a:r>
              <a:rPr lang="en-US" altLang="zh-CN" sz="2800" dirty="0" err="1" smtClean="0">
                <a:solidFill>
                  <a:srgbClr val="FF0000"/>
                </a:solidFill>
              </a:rPr>
              <a:t>b</a:t>
            </a: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err="1" smtClean="0"/>
              <a:t>int</a:t>
            </a:r>
            <a:r>
              <a:rPr lang="en-US" altLang="zh-CN" sz="2800" dirty="0" smtClean="0"/>
              <a:t> max(</a:t>
            </a:r>
            <a:r>
              <a:rPr lang="en-US" altLang="zh-CN" sz="2800" dirty="0" err="1" smtClean="0"/>
              <a:t>int</a:t>
            </a:r>
            <a:r>
              <a:rPr lang="en-US" altLang="zh-CN" sz="2800" dirty="0" smtClean="0"/>
              <a:t> </a:t>
            </a:r>
            <a:r>
              <a:rPr lang="en-US" altLang="zh-CN" sz="2800" dirty="0" err="1" smtClean="0">
                <a:solidFill>
                  <a:srgbClr val="0000CC"/>
                </a:solidFill>
              </a:rPr>
              <a:t>a</a:t>
            </a:r>
            <a:r>
              <a:rPr lang="en-US" altLang="zh-CN" sz="2800" dirty="0" err="1" smtClean="0"/>
              <a:t>,int</a:t>
            </a:r>
            <a:r>
              <a:rPr lang="en-US" altLang="zh-CN" sz="2800" dirty="0" smtClean="0"/>
              <a:t> </a:t>
            </a:r>
            <a:r>
              <a:rPr lang="en-US" altLang="zh-CN" sz="2800" dirty="0" smtClean="0">
                <a:solidFill>
                  <a:srgbClr val="0000CC"/>
                </a:solidFill>
              </a:rPr>
              <a:t>b</a:t>
            </a: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c;     </a:t>
            </a:r>
            <a:endParaRPr lang="zh-CN" altLang="zh-CN" sz="2800" dirty="0" smtClean="0"/>
          </a:p>
          <a:p>
            <a:pPr eaLnBrk="1" hangingPunct="1">
              <a:lnSpc>
                <a:spcPts val="3000"/>
              </a:lnSpc>
              <a:buFont typeface="Wingdings" pitchFamily="2" charset="2"/>
              <a:buNone/>
            </a:pPr>
            <a:r>
              <a:rPr lang="en-US" altLang="zh-CN" sz="2800" dirty="0" smtClean="0"/>
              <a:t>   c=a&gt;</a:t>
            </a:r>
            <a:r>
              <a:rPr lang="en-US" altLang="zh-CN" sz="2800" dirty="0" err="1" smtClean="0"/>
              <a:t>b?a:b</a:t>
            </a:r>
            <a:r>
              <a:rPr lang="en-US" altLang="zh-CN" sz="2800" dirty="0" smtClean="0"/>
              <a:t>;</a:t>
            </a:r>
            <a:endParaRPr lang="zh-CN" altLang="zh-CN" sz="2800" dirty="0" smtClean="0"/>
          </a:p>
          <a:p>
            <a:pPr eaLnBrk="1" hangingPunct="1">
              <a:lnSpc>
                <a:spcPts val="3000"/>
              </a:lnSpc>
              <a:buFont typeface="Wingdings" pitchFamily="2" charset="2"/>
              <a:buNone/>
            </a:pPr>
            <a:r>
              <a:rPr lang="en-US" altLang="zh-CN" sz="2800" dirty="0" smtClean="0"/>
              <a:t>   return(c); </a:t>
            </a:r>
            <a:endParaRPr lang="zh-CN" altLang="zh-CN" sz="2800" dirty="0" smtClean="0"/>
          </a:p>
          <a:p>
            <a:pPr eaLnBrk="1" hangingPunct="1">
              <a:lnSpc>
                <a:spcPts val="3000"/>
              </a:lnSpc>
              <a:buFont typeface="Wingdings" pitchFamily="2" charset="2"/>
              <a:buNone/>
            </a:pPr>
            <a:r>
              <a:rPr lang="en-US" altLang="zh-CN" sz="2800" dirty="0" smtClean="0"/>
              <a:t>}</a:t>
            </a:r>
            <a:endParaRPr lang="zh-CN" altLang="en-US" sz="2800" dirty="0" smtClean="0"/>
          </a:p>
        </p:txBody>
      </p:sp>
      <p:sp>
        <p:nvSpPr>
          <p:cNvPr id="4" name="矩形 3"/>
          <p:cNvSpPr>
            <a:spLocks noChangeArrowheads="1"/>
          </p:cNvSpPr>
          <p:nvPr/>
        </p:nvSpPr>
        <p:spPr bwMode="auto">
          <a:xfrm>
            <a:off x="500063" y="4143375"/>
            <a:ext cx="4286250" cy="2500313"/>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5" name="圆角矩形标注 4"/>
          <p:cNvSpPr>
            <a:spLocks noChangeArrowheads="1"/>
          </p:cNvSpPr>
          <p:nvPr/>
        </p:nvSpPr>
        <p:spPr bwMode="auto">
          <a:xfrm>
            <a:off x="5072063" y="4714875"/>
            <a:ext cx="3821112" cy="1214438"/>
          </a:xfrm>
          <a:prstGeom prst="wedgeRoundRectCallout">
            <a:avLst>
              <a:gd name="adj1" fmla="val -70398"/>
              <a:gd name="adj2" fmla="val -50523"/>
              <a:gd name="adj3" fmla="val 16667"/>
            </a:avLst>
          </a:prstGeom>
          <a:solidFill>
            <a:srgbClr val="FFFFCC"/>
          </a:solidFill>
          <a:ln w="9525" algn="ctr">
            <a:solidFill>
              <a:schemeClr val="tx1"/>
            </a:solidFill>
            <a:miter lim="800000"/>
            <a:headEnd/>
            <a:tailEnd/>
          </a:ln>
        </p:spPr>
        <p:txBody>
          <a:bodyPr/>
          <a:lstStyle/>
          <a:p>
            <a:r>
              <a:rPr lang="en-US" altLang="zh-CN" sz="2800" b="1">
                <a:solidFill>
                  <a:srgbClr val="0000CC"/>
                </a:solidFill>
              </a:rPr>
              <a:t>a</a:t>
            </a:r>
            <a:r>
              <a:rPr lang="zh-CN" altLang="en-US" sz="2800" b="1">
                <a:solidFill>
                  <a:srgbClr val="0000CC"/>
                </a:solidFill>
              </a:rPr>
              <a:t>、</a:t>
            </a:r>
            <a:r>
              <a:rPr lang="en-US" altLang="zh-CN" sz="2800" b="1">
                <a:solidFill>
                  <a:srgbClr val="0000CC"/>
                </a:solidFill>
              </a:rPr>
              <a:t>b</a:t>
            </a:r>
            <a:r>
              <a:rPr lang="zh-CN" altLang="en-US" sz="2800" b="1">
                <a:solidFill>
                  <a:srgbClr val="0000CC"/>
                </a:solidFill>
              </a:rPr>
              <a:t>为</a:t>
            </a:r>
            <a:r>
              <a:rPr lang="zh-CN" altLang="zh-CN" sz="2800" b="1">
                <a:solidFill>
                  <a:srgbClr val="0000CC"/>
                </a:solidFill>
              </a:rPr>
              <a:t>局</a:t>
            </a:r>
            <a:r>
              <a:rPr lang="zh-CN" altLang="en-US" sz="2800" b="1">
                <a:solidFill>
                  <a:srgbClr val="0000CC"/>
                </a:solidFill>
              </a:rPr>
              <a:t>部</a:t>
            </a:r>
            <a:r>
              <a:rPr lang="zh-CN" altLang="zh-CN" sz="2800" b="1">
                <a:solidFill>
                  <a:srgbClr val="0000CC"/>
                </a:solidFill>
              </a:rPr>
              <a:t>变量</a:t>
            </a:r>
            <a:r>
              <a:rPr lang="zh-CN" altLang="en-US" sz="2800" b="1">
                <a:solidFill>
                  <a:srgbClr val="0000CC"/>
                </a:solidFill>
              </a:rPr>
              <a:t>，仅在此函数内有效</a:t>
            </a:r>
          </a:p>
        </p:txBody>
      </p:sp>
      <p:pic>
        <p:nvPicPr>
          <p:cNvPr id="158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1700808"/>
            <a:ext cx="155733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46" name="图片 5"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158722"/>
                                        </p:tgtEl>
                                        <p:attrNameLst>
                                          <p:attrName>style.visibility</p:attrName>
                                        </p:attrNameLst>
                                      </p:cBhvr>
                                      <p:to>
                                        <p:strVal val="visible"/>
                                      </p:to>
                                    </p:set>
                                    <p:animEffect transition="in" filter="blinds(horizontal)">
                                      <p:cBhvr>
                                        <p:cTn id="15" dur="500"/>
                                        <p:tgtEl>
                                          <p:spTgt spid="158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内容占位符 2"/>
          <p:cNvSpPr>
            <a:spLocks noGrp="1"/>
          </p:cNvSpPr>
          <p:nvPr>
            <p:ph idx="1"/>
          </p:nvPr>
        </p:nvSpPr>
        <p:spPr>
          <a:xfrm>
            <a:off x="500063" y="857250"/>
            <a:ext cx="8153400" cy="4643438"/>
          </a:xfrm>
        </p:spPr>
        <p:txBody>
          <a:bodyPr/>
          <a:lstStyle/>
          <a:p>
            <a:pPr eaLnBrk="1" hangingPunct="1"/>
            <a:r>
              <a:rPr lang="zh-CN" altLang="zh-CN" dirty="0" smtClean="0"/>
              <a:t>说明：</a:t>
            </a:r>
          </a:p>
          <a:p>
            <a:pPr lvl="1" eaLnBrk="1" hangingPunct="1">
              <a:buFont typeface="Wingdings" pitchFamily="2" charset="2"/>
              <a:buNone/>
            </a:pPr>
            <a:r>
              <a:rPr lang="en-US" altLang="zh-CN" dirty="0" smtClean="0"/>
              <a:t>  (2) </a:t>
            </a:r>
            <a:r>
              <a:rPr lang="zh-CN" altLang="zh-CN" dirty="0" smtClean="0"/>
              <a:t>一个源程序文件由一个或多个函数以及其他有关内容（如预处理指令、数据声明与定义等）组成。一个源程序文件是一个编译单位，在程序编译时是以源程序文件为单位进行编译的，而不是以函数为单位进行编译的。</a:t>
            </a:r>
          </a:p>
          <a:p>
            <a:pPr eaLnBrk="1" hangingPunct="1"/>
            <a:endParaRPr lang="zh-CN" altLang="en-US" dirty="0" smtClean="0"/>
          </a:p>
        </p:txBody>
      </p:sp>
      <p:pic>
        <p:nvPicPr>
          <p:cNvPr id="19459"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8194" name="图片 2" descr="未标题-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7588" y="-5378450"/>
            <a:ext cx="2540000" cy="631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图片 3" descr="未标题-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4525" y="-5922963"/>
            <a:ext cx="2540000" cy="631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图片 4" descr="未标题-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5275" y="-5611813"/>
            <a:ext cx="2540000" cy="631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图片 5" descr="未标题-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4275" y="-5922963"/>
            <a:ext cx="2540000" cy="631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8598" name="图片 6" descr="20-5.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1900" y="3570288"/>
            <a:ext cx="3675063" cy="367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图片 7" descr="20-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70525" y="3030538"/>
            <a:ext cx="484188"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图片 8" descr="20-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2025" y="2887663"/>
            <a:ext cx="769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图片 9" descr="未标题-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6275" y="-5459413"/>
            <a:ext cx="2540000" cy="631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图片 10" descr="未标题-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3213" y="-5459413"/>
            <a:ext cx="2540000" cy="631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图片 11" descr="未标题-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4713" y="-5770563"/>
            <a:ext cx="2540000" cy="631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图片 12" descr="未标题-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6775" y="-5770563"/>
            <a:ext cx="2540000" cy="631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5" name="图片 13" descr="20-4.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43463" y="3546475"/>
            <a:ext cx="627062"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6" name="图片 15" descr="07.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14963" y="2974975"/>
            <a:ext cx="484187"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图片 16" descr="07.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99025" y="3689350"/>
            <a:ext cx="484188"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8" name="图片 17" descr="07.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27275" y="1117600"/>
            <a:ext cx="4127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9" name="图片 18" descr="07.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84713" y="6030913"/>
            <a:ext cx="4127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10" name="图片 19" descr="20-6.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29400" y="5102225"/>
            <a:ext cx="84137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11" name="图片 20" descr="20-7.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42213" y="4760913"/>
            <a:ext cx="84137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42" name="Rectangle 2"/>
          <p:cNvSpPr>
            <a:spLocks noChangeArrowheads="1"/>
          </p:cNvSpPr>
          <p:nvPr/>
        </p:nvSpPr>
        <p:spPr bwMode="auto">
          <a:xfrm>
            <a:off x="184150" y="2781300"/>
            <a:ext cx="885825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4400">
                <a:solidFill>
                  <a:schemeClr val="bg1"/>
                </a:solidFill>
                <a:effectLst>
                  <a:outerShdw blurRad="38100" dist="38100" dir="2700000" algn="tl">
                    <a:srgbClr val="C0C0C0"/>
                  </a:outerShdw>
                </a:effectLst>
                <a:ea typeface="黑体" pitchFamily="2" charset="-122"/>
              </a:rPr>
              <a:t>7.9 </a:t>
            </a:r>
            <a:r>
              <a:rPr lang="zh-CN" altLang="zh-CN" sz="4400">
                <a:solidFill>
                  <a:schemeClr val="bg1"/>
                </a:solidFill>
                <a:effectLst>
                  <a:outerShdw blurRad="38100" dist="38100" dir="2700000" algn="tl">
                    <a:srgbClr val="C0C0C0"/>
                  </a:outerShdw>
                </a:effectLst>
                <a:ea typeface="黑体" pitchFamily="2" charset="-122"/>
              </a:rPr>
              <a:t>变量的存储方式和生存期</a:t>
            </a:r>
            <a:endParaRPr lang="zh-CN" altLang="en-US" sz="4400">
              <a:solidFill>
                <a:schemeClr val="bg1"/>
              </a:solidFill>
              <a:effectLst>
                <a:outerShdw blurRad="38100" dist="38100" dir="2700000" algn="tl">
                  <a:srgbClr val="C0C0C0"/>
                </a:outerShdw>
              </a:effectLst>
              <a:ea typeface="黑体" pitchFamily="2" charset="-122"/>
            </a:endParaRPr>
          </a:p>
        </p:txBody>
      </p:sp>
      <p:pic>
        <p:nvPicPr>
          <p:cNvPr id="238614" name="图片 3" descr="Untitled.png">
            <a:hlinkClick r:id="rId13" action="ppaction://hlinksldjump"/>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8258175" y="632460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path" presetSubtype="0" accel="50000" decel="50000" fill="hold" nodeType="withEffect">
                                  <p:stCondLst>
                                    <p:cond delay="0"/>
                                  </p:stCondLst>
                                  <p:childTnLst>
                                    <p:animMotion origin="layout" path="M 3.61111E-6 0.38079 L -0.01268 1.96505 " pathEditMode="relative" rAng="0" ptsTypes="AA">
                                      <p:cBhvr>
                                        <p:cTn id="6" dur="500" fill="hold"/>
                                        <p:tgtEl>
                                          <p:spTgt spid="8194"/>
                                        </p:tgtEl>
                                        <p:attrNameLst>
                                          <p:attrName>ppt_x,ppt_y</p:attrName>
                                        </p:attrNameLst>
                                      </p:cBhvr>
                                      <p:rCtr x="-500" y="79200"/>
                                    </p:animMotion>
                                  </p:childTnLst>
                                </p:cTn>
                              </p:par>
                            </p:childTnLst>
                          </p:cTn>
                        </p:par>
                        <p:par>
                          <p:cTn id="7" fill="hold" nodeType="afterGroup">
                            <p:stCondLst>
                              <p:cond delay="500"/>
                            </p:stCondLst>
                            <p:childTnLst>
                              <p:par>
                                <p:cTn id="8" presetID="42" presetClass="path" presetSubtype="0" accel="50000" decel="50000" fill="hold" nodeType="afterEffect">
                                  <p:stCondLst>
                                    <p:cond delay="0"/>
                                  </p:stCondLst>
                                  <p:childTnLst>
                                    <p:animMotion origin="layout" path="M -0.05347 0.46019 L -0.21094 1.84213 " pathEditMode="relative" rAng="0" ptsTypes="AA">
                                      <p:cBhvr>
                                        <p:cTn id="9" dur="500" fill="hold"/>
                                        <p:tgtEl>
                                          <p:spTgt spid="8195"/>
                                        </p:tgtEl>
                                        <p:attrNameLst>
                                          <p:attrName>ppt_x,ppt_y</p:attrName>
                                        </p:attrNameLst>
                                      </p:cBhvr>
                                      <p:rCtr x="-7800" y="69100"/>
                                    </p:animMotion>
                                  </p:childTnLst>
                                </p:cTn>
                              </p:par>
                              <p:par>
                                <p:cTn id="10" presetID="42" presetClass="path" presetSubtype="0" accel="50000" decel="50000" fill="hold" nodeType="withEffect">
                                  <p:stCondLst>
                                    <p:cond delay="0"/>
                                  </p:stCondLst>
                                  <p:childTnLst>
                                    <p:animMotion origin="layout" path="M 3.61111E-6 0.38079 L -0.01268 1.96505 " pathEditMode="relative" rAng="0" ptsTypes="AA">
                                      <p:cBhvr>
                                        <p:cTn id="11" dur="500" fill="hold"/>
                                        <p:tgtEl>
                                          <p:spTgt spid="8196"/>
                                        </p:tgtEl>
                                        <p:attrNameLst>
                                          <p:attrName>ppt_x,ppt_y</p:attrName>
                                        </p:attrNameLst>
                                      </p:cBhvr>
                                      <p:rCtr x="-500" y="79200"/>
                                    </p:animMotion>
                                  </p:childTnLst>
                                </p:cTn>
                              </p:par>
                            </p:childTnLst>
                          </p:cTn>
                        </p:par>
                        <p:par>
                          <p:cTn id="12" fill="hold" nodeType="afterGroup">
                            <p:stCondLst>
                              <p:cond delay="1000"/>
                            </p:stCondLst>
                            <p:childTnLst>
                              <p:par>
                                <p:cTn id="13" presetID="42" presetClass="path" presetSubtype="0" accel="50000" decel="50000" fill="hold" nodeType="afterEffect">
                                  <p:stCondLst>
                                    <p:cond delay="0"/>
                                  </p:stCondLst>
                                  <p:childTnLst>
                                    <p:animMotion origin="layout" path="M -0.05347 0.46019 L -0.21094 1.84213 " pathEditMode="relative" rAng="0" ptsTypes="AA">
                                      <p:cBhvr>
                                        <p:cTn id="14" dur="500" fill="hold"/>
                                        <p:tgtEl>
                                          <p:spTgt spid="8197"/>
                                        </p:tgtEl>
                                        <p:attrNameLst>
                                          <p:attrName>ppt_x,ppt_y</p:attrName>
                                        </p:attrNameLst>
                                      </p:cBhvr>
                                      <p:rCtr x="-7800" y="69100"/>
                                    </p:animMotion>
                                  </p:childTnLst>
                                </p:cTn>
                              </p:par>
                            </p:childTnLst>
                          </p:cTn>
                        </p:par>
                        <p:par>
                          <p:cTn id="15" fill="hold" nodeType="afterGroup">
                            <p:stCondLst>
                              <p:cond delay="1500"/>
                            </p:stCondLst>
                            <p:childTnLst>
                              <p:par>
                                <p:cTn id="16" presetID="10" presetClass="entr" presetSubtype="0" fill="hold" nodeType="afterEffect">
                                  <p:stCondLst>
                                    <p:cond delay="0"/>
                                  </p:stCondLst>
                                  <p:childTnLst>
                                    <p:set>
                                      <p:cBhvr>
                                        <p:cTn id="17" dur="1" fill="hold">
                                          <p:stCondLst>
                                            <p:cond delay="0"/>
                                          </p:stCondLst>
                                        </p:cTn>
                                        <p:tgtEl>
                                          <p:spTgt spid="8199"/>
                                        </p:tgtEl>
                                        <p:attrNameLst>
                                          <p:attrName>style.visibility</p:attrName>
                                        </p:attrNameLst>
                                      </p:cBhvr>
                                      <p:to>
                                        <p:strVal val="visible"/>
                                      </p:to>
                                    </p:set>
                                    <p:animEffect transition="in" filter="fade">
                                      <p:cBhvr>
                                        <p:cTn id="18" dur="2000"/>
                                        <p:tgtEl>
                                          <p:spTgt spid="8199"/>
                                        </p:tgtEl>
                                      </p:cBhvr>
                                    </p:animEffect>
                                  </p:childTnLst>
                                </p:cTn>
                              </p:par>
                            </p:childTnLst>
                          </p:cTn>
                        </p:par>
                        <p:par>
                          <p:cTn id="19" fill="hold" nodeType="afterGroup">
                            <p:stCondLst>
                              <p:cond delay="3500"/>
                            </p:stCondLst>
                            <p:childTnLst>
                              <p:par>
                                <p:cTn id="20" presetID="10" presetClass="entr" presetSubtype="0" fill="hold" nodeType="afterEffect">
                                  <p:stCondLst>
                                    <p:cond delay="0"/>
                                  </p:stCondLst>
                                  <p:childTnLst>
                                    <p:set>
                                      <p:cBhvr>
                                        <p:cTn id="21" dur="1" fill="hold">
                                          <p:stCondLst>
                                            <p:cond delay="0"/>
                                          </p:stCondLst>
                                        </p:cTn>
                                        <p:tgtEl>
                                          <p:spTgt spid="8200"/>
                                        </p:tgtEl>
                                        <p:attrNameLst>
                                          <p:attrName>style.visibility</p:attrName>
                                        </p:attrNameLst>
                                      </p:cBhvr>
                                      <p:to>
                                        <p:strVal val="visible"/>
                                      </p:to>
                                    </p:set>
                                    <p:animEffect transition="in" filter="fade">
                                      <p:cBhvr>
                                        <p:cTn id="22" dur="2000"/>
                                        <p:tgtEl>
                                          <p:spTgt spid="8200"/>
                                        </p:tgtEl>
                                      </p:cBhvr>
                                    </p:animEffect>
                                  </p:childTnLst>
                                </p:cTn>
                              </p:par>
                              <p:par>
                                <p:cTn id="23" presetID="42" presetClass="path" presetSubtype="0" accel="50000" decel="50000" fill="hold" nodeType="withEffect">
                                  <p:stCondLst>
                                    <p:cond delay="0"/>
                                  </p:stCondLst>
                                  <p:childTnLst>
                                    <p:animMotion origin="layout" path="M 3.61111E-6 0.38079 L -0.01268 1.96505 " pathEditMode="relative" rAng="0" ptsTypes="AA">
                                      <p:cBhvr>
                                        <p:cTn id="24" dur="500" fill="hold"/>
                                        <p:tgtEl>
                                          <p:spTgt spid="8201"/>
                                        </p:tgtEl>
                                        <p:attrNameLst>
                                          <p:attrName>ppt_x,ppt_y</p:attrName>
                                        </p:attrNameLst>
                                      </p:cBhvr>
                                      <p:rCtr x="-500" y="79200"/>
                                    </p:animMotion>
                                  </p:childTnLst>
                                </p:cTn>
                              </p:par>
                              <p:par>
                                <p:cTn id="25" presetID="42" presetClass="path" presetSubtype="0" accel="50000" decel="50000" fill="hold" nodeType="withEffect">
                                  <p:stCondLst>
                                    <p:cond delay="0"/>
                                  </p:stCondLst>
                                  <p:childTnLst>
                                    <p:animMotion origin="layout" path="M 3.61111E-6 0.38079 L -0.01268 1.96505 " pathEditMode="relative" rAng="0" ptsTypes="AA">
                                      <p:cBhvr>
                                        <p:cTn id="26" dur="500" fill="hold"/>
                                        <p:tgtEl>
                                          <p:spTgt spid="8202"/>
                                        </p:tgtEl>
                                        <p:attrNameLst>
                                          <p:attrName>ppt_x,ppt_y</p:attrName>
                                        </p:attrNameLst>
                                      </p:cBhvr>
                                      <p:rCtr x="-500" y="79200"/>
                                    </p:animMotion>
                                  </p:childTnLst>
                                </p:cTn>
                              </p:par>
                            </p:childTnLst>
                          </p:cTn>
                        </p:par>
                        <p:par>
                          <p:cTn id="27" fill="hold" nodeType="afterGroup">
                            <p:stCondLst>
                              <p:cond delay="5500"/>
                            </p:stCondLst>
                            <p:childTnLst>
                              <p:par>
                                <p:cTn id="28" presetID="42" presetClass="path" presetSubtype="0" accel="50000" decel="50000" fill="hold" nodeType="afterEffect">
                                  <p:stCondLst>
                                    <p:cond delay="0"/>
                                  </p:stCondLst>
                                  <p:childTnLst>
                                    <p:animMotion origin="layout" path="M -0.05347 0.46019 L -0.21094 1.84213 " pathEditMode="relative" rAng="0" ptsTypes="AA">
                                      <p:cBhvr>
                                        <p:cTn id="29" dur="500" fill="hold"/>
                                        <p:tgtEl>
                                          <p:spTgt spid="8203"/>
                                        </p:tgtEl>
                                        <p:attrNameLst>
                                          <p:attrName>ppt_x,ppt_y</p:attrName>
                                        </p:attrNameLst>
                                      </p:cBhvr>
                                      <p:rCtr x="-7800" y="69100"/>
                                    </p:animMotion>
                                  </p:childTnLst>
                                </p:cTn>
                              </p:par>
                            </p:childTnLst>
                          </p:cTn>
                        </p:par>
                        <p:par>
                          <p:cTn id="30" fill="hold" nodeType="afterGroup">
                            <p:stCondLst>
                              <p:cond delay="6000"/>
                            </p:stCondLst>
                            <p:childTnLst>
                              <p:par>
                                <p:cTn id="31" presetID="42" presetClass="path" presetSubtype="0" accel="50000" decel="50000" fill="hold" nodeType="afterEffect">
                                  <p:stCondLst>
                                    <p:cond delay="0"/>
                                  </p:stCondLst>
                                  <p:childTnLst>
                                    <p:animMotion origin="layout" path="M -0.05347 0.46019 L -0.21094 1.84213 " pathEditMode="relative" rAng="0" ptsTypes="AA">
                                      <p:cBhvr>
                                        <p:cTn id="32" dur="500" fill="hold"/>
                                        <p:tgtEl>
                                          <p:spTgt spid="8204"/>
                                        </p:tgtEl>
                                        <p:attrNameLst>
                                          <p:attrName>ppt_x,ppt_y</p:attrName>
                                        </p:attrNameLst>
                                      </p:cBhvr>
                                      <p:rCtr x="-7800" y="69100"/>
                                    </p:animMotion>
                                  </p:childTnLst>
                                </p:cTn>
                              </p:par>
                            </p:childTnLst>
                          </p:cTn>
                        </p:par>
                        <p:par>
                          <p:cTn id="33" fill="hold" nodeType="afterGroup">
                            <p:stCondLst>
                              <p:cond delay="6500"/>
                            </p:stCondLst>
                            <p:childTnLst>
                              <p:par>
                                <p:cTn id="34" presetID="35" presetClass="path" presetSubtype="0" accel="50000" decel="50000" fill="hold" nodeType="afterEffect">
                                  <p:stCondLst>
                                    <p:cond delay="0"/>
                                  </p:stCondLst>
                                  <p:childTnLst>
                                    <p:animMotion origin="layout" path="M -3.88889E-6 -1.85185E-6 L -0.12743 0.06898 " pathEditMode="relative" rAng="0" ptsTypes="AA">
                                      <p:cBhvr>
                                        <p:cTn id="35" dur="3000" fill="hold"/>
                                        <p:tgtEl>
                                          <p:spTgt spid="8200"/>
                                        </p:tgtEl>
                                        <p:attrNameLst>
                                          <p:attrName>ppt_x,ppt_y</p:attrName>
                                        </p:attrNameLst>
                                      </p:cBhvr>
                                      <p:rCtr x="-6300" y="3400"/>
                                    </p:animMotion>
                                  </p:childTnLst>
                                </p:cTn>
                              </p:par>
                            </p:childTnLst>
                          </p:cTn>
                        </p:par>
                        <p:par>
                          <p:cTn id="36" fill="hold" nodeType="afterGroup">
                            <p:stCondLst>
                              <p:cond delay="9500"/>
                            </p:stCondLst>
                            <p:childTnLst>
                              <p:par>
                                <p:cTn id="37" presetID="10" presetClass="entr" presetSubtype="0" fill="hold" nodeType="afterEffect">
                                  <p:stCondLst>
                                    <p:cond delay="0"/>
                                  </p:stCondLst>
                                  <p:childTnLst>
                                    <p:set>
                                      <p:cBhvr>
                                        <p:cTn id="38" dur="1" fill="hold">
                                          <p:stCondLst>
                                            <p:cond delay="0"/>
                                          </p:stCondLst>
                                        </p:cTn>
                                        <p:tgtEl>
                                          <p:spTgt spid="8205"/>
                                        </p:tgtEl>
                                        <p:attrNameLst>
                                          <p:attrName>style.visibility</p:attrName>
                                        </p:attrNameLst>
                                      </p:cBhvr>
                                      <p:to>
                                        <p:strVal val="visible"/>
                                      </p:to>
                                    </p:set>
                                    <p:animEffect transition="in" filter="fade">
                                      <p:cBhvr>
                                        <p:cTn id="39" dur="1000"/>
                                        <p:tgtEl>
                                          <p:spTgt spid="8205"/>
                                        </p:tgtEl>
                                      </p:cBhvr>
                                    </p:animEffect>
                                  </p:childTnLst>
                                </p:cTn>
                              </p:par>
                              <p:par>
                                <p:cTn id="40" presetID="10" presetClass="exit" presetSubtype="0" fill="hold" nodeType="withEffect">
                                  <p:stCondLst>
                                    <p:cond delay="0"/>
                                  </p:stCondLst>
                                  <p:childTnLst>
                                    <p:animEffect transition="out" filter="fade">
                                      <p:cBhvr>
                                        <p:cTn id="41" dur="500"/>
                                        <p:tgtEl>
                                          <p:spTgt spid="8200"/>
                                        </p:tgtEl>
                                      </p:cBhvr>
                                    </p:animEffect>
                                    <p:set>
                                      <p:cBhvr>
                                        <p:cTn id="42" dur="1" fill="hold">
                                          <p:stCondLst>
                                            <p:cond delay="499"/>
                                          </p:stCondLst>
                                        </p:cTn>
                                        <p:tgtEl>
                                          <p:spTgt spid="8200"/>
                                        </p:tgtEl>
                                        <p:attrNameLst>
                                          <p:attrName>style.visibility</p:attrName>
                                        </p:attrNameLst>
                                      </p:cBhvr>
                                      <p:to>
                                        <p:strVal val="hidden"/>
                                      </p:to>
                                    </p:set>
                                  </p:childTnLst>
                                </p:cTn>
                              </p:par>
                              <p:par>
                                <p:cTn id="43" presetID="10" presetClass="entr" presetSubtype="0" fill="hold" nodeType="withEffect">
                                  <p:stCondLst>
                                    <p:cond delay="400"/>
                                  </p:stCondLst>
                                  <p:childTnLst>
                                    <p:set>
                                      <p:cBhvr>
                                        <p:cTn id="44" dur="1" fill="hold">
                                          <p:stCondLst>
                                            <p:cond delay="0"/>
                                          </p:stCondLst>
                                        </p:cTn>
                                        <p:tgtEl>
                                          <p:spTgt spid="8206"/>
                                        </p:tgtEl>
                                        <p:attrNameLst>
                                          <p:attrName>style.visibility</p:attrName>
                                        </p:attrNameLst>
                                      </p:cBhvr>
                                      <p:to>
                                        <p:strVal val="visible"/>
                                      </p:to>
                                    </p:set>
                                    <p:animEffect transition="in" filter="fade">
                                      <p:cBhvr>
                                        <p:cTn id="45" dur="1000"/>
                                        <p:tgtEl>
                                          <p:spTgt spid="8206"/>
                                        </p:tgtEl>
                                      </p:cBhvr>
                                    </p:animEffect>
                                  </p:childTnLst>
                                </p:cTn>
                              </p:par>
                              <p:par>
                                <p:cTn id="46" presetID="10" presetClass="exit" presetSubtype="0" fill="hold" nodeType="withEffect">
                                  <p:stCondLst>
                                    <p:cond delay="1500"/>
                                  </p:stCondLst>
                                  <p:childTnLst>
                                    <p:animEffect transition="out" filter="fade">
                                      <p:cBhvr>
                                        <p:cTn id="47" dur="900"/>
                                        <p:tgtEl>
                                          <p:spTgt spid="8206"/>
                                        </p:tgtEl>
                                      </p:cBhvr>
                                    </p:animEffect>
                                    <p:set>
                                      <p:cBhvr>
                                        <p:cTn id="48" dur="1" fill="hold">
                                          <p:stCondLst>
                                            <p:cond delay="899"/>
                                          </p:stCondLst>
                                        </p:cTn>
                                        <p:tgtEl>
                                          <p:spTgt spid="8206"/>
                                        </p:tgtEl>
                                        <p:attrNameLst>
                                          <p:attrName>style.visibility</p:attrName>
                                        </p:attrNameLst>
                                      </p:cBhvr>
                                      <p:to>
                                        <p:strVal val="hidden"/>
                                      </p:to>
                                    </p:set>
                                  </p:childTnLst>
                                </p:cTn>
                              </p:par>
                              <p:par>
                                <p:cTn id="49" presetID="10" presetClass="entr" presetSubtype="0" fill="hold" nodeType="withEffect">
                                  <p:stCondLst>
                                    <p:cond delay="400"/>
                                  </p:stCondLst>
                                  <p:childTnLst>
                                    <p:set>
                                      <p:cBhvr>
                                        <p:cTn id="50" dur="1" fill="hold">
                                          <p:stCondLst>
                                            <p:cond delay="0"/>
                                          </p:stCondLst>
                                        </p:cTn>
                                        <p:tgtEl>
                                          <p:spTgt spid="8207"/>
                                        </p:tgtEl>
                                        <p:attrNameLst>
                                          <p:attrName>style.visibility</p:attrName>
                                        </p:attrNameLst>
                                      </p:cBhvr>
                                      <p:to>
                                        <p:strVal val="visible"/>
                                      </p:to>
                                    </p:set>
                                    <p:animEffect transition="in" filter="fade">
                                      <p:cBhvr>
                                        <p:cTn id="51" dur="1000"/>
                                        <p:tgtEl>
                                          <p:spTgt spid="8207"/>
                                        </p:tgtEl>
                                      </p:cBhvr>
                                    </p:animEffect>
                                  </p:childTnLst>
                                </p:cTn>
                              </p:par>
                              <p:par>
                                <p:cTn id="52" presetID="10" presetClass="exit" presetSubtype="0" fill="hold" nodeType="withEffect">
                                  <p:stCondLst>
                                    <p:cond delay="1500"/>
                                  </p:stCondLst>
                                  <p:childTnLst>
                                    <p:animEffect transition="out" filter="fade">
                                      <p:cBhvr>
                                        <p:cTn id="53" dur="900"/>
                                        <p:tgtEl>
                                          <p:spTgt spid="8207"/>
                                        </p:tgtEl>
                                      </p:cBhvr>
                                    </p:animEffect>
                                    <p:set>
                                      <p:cBhvr>
                                        <p:cTn id="54" dur="1" fill="hold">
                                          <p:stCondLst>
                                            <p:cond delay="899"/>
                                          </p:stCondLst>
                                        </p:cTn>
                                        <p:tgtEl>
                                          <p:spTgt spid="8207"/>
                                        </p:tgtEl>
                                        <p:attrNameLst>
                                          <p:attrName>style.visibility</p:attrName>
                                        </p:attrNameLst>
                                      </p:cBhvr>
                                      <p:to>
                                        <p:strVal val="hidden"/>
                                      </p:to>
                                    </p:set>
                                  </p:childTnLst>
                                </p:cTn>
                              </p:par>
                              <p:par>
                                <p:cTn id="55" presetID="10" presetClass="entr" presetSubtype="0" fill="hold" nodeType="withEffect">
                                  <p:stCondLst>
                                    <p:cond delay="400"/>
                                  </p:stCondLst>
                                  <p:childTnLst>
                                    <p:set>
                                      <p:cBhvr>
                                        <p:cTn id="56" dur="1" fill="hold">
                                          <p:stCondLst>
                                            <p:cond delay="0"/>
                                          </p:stCondLst>
                                        </p:cTn>
                                        <p:tgtEl>
                                          <p:spTgt spid="8208"/>
                                        </p:tgtEl>
                                        <p:attrNameLst>
                                          <p:attrName>style.visibility</p:attrName>
                                        </p:attrNameLst>
                                      </p:cBhvr>
                                      <p:to>
                                        <p:strVal val="visible"/>
                                      </p:to>
                                    </p:set>
                                    <p:animEffect transition="in" filter="fade">
                                      <p:cBhvr>
                                        <p:cTn id="57" dur="1000"/>
                                        <p:tgtEl>
                                          <p:spTgt spid="8208"/>
                                        </p:tgtEl>
                                      </p:cBhvr>
                                    </p:animEffect>
                                  </p:childTnLst>
                                </p:cTn>
                              </p:par>
                              <p:par>
                                <p:cTn id="58" presetID="10" presetClass="exit" presetSubtype="0" fill="hold" nodeType="withEffect">
                                  <p:stCondLst>
                                    <p:cond delay="1500"/>
                                  </p:stCondLst>
                                  <p:childTnLst>
                                    <p:animEffect transition="out" filter="fade">
                                      <p:cBhvr>
                                        <p:cTn id="59" dur="900"/>
                                        <p:tgtEl>
                                          <p:spTgt spid="8208"/>
                                        </p:tgtEl>
                                      </p:cBhvr>
                                    </p:animEffect>
                                    <p:set>
                                      <p:cBhvr>
                                        <p:cTn id="60" dur="1" fill="hold">
                                          <p:stCondLst>
                                            <p:cond delay="899"/>
                                          </p:stCondLst>
                                        </p:cTn>
                                        <p:tgtEl>
                                          <p:spTgt spid="8208"/>
                                        </p:tgtEl>
                                        <p:attrNameLst>
                                          <p:attrName>style.visibility</p:attrName>
                                        </p:attrNameLst>
                                      </p:cBhvr>
                                      <p:to>
                                        <p:strVal val="hidden"/>
                                      </p:to>
                                    </p:set>
                                  </p:childTnLst>
                                </p:cTn>
                              </p:par>
                              <p:par>
                                <p:cTn id="61" presetID="10" presetClass="entr" presetSubtype="0" fill="hold" nodeType="withEffect">
                                  <p:stCondLst>
                                    <p:cond delay="400"/>
                                  </p:stCondLst>
                                  <p:childTnLst>
                                    <p:set>
                                      <p:cBhvr>
                                        <p:cTn id="62" dur="1" fill="hold">
                                          <p:stCondLst>
                                            <p:cond delay="0"/>
                                          </p:stCondLst>
                                        </p:cTn>
                                        <p:tgtEl>
                                          <p:spTgt spid="8209"/>
                                        </p:tgtEl>
                                        <p:attrNameLst>
                                          <p:attrName>style.visibility</p:attrName>
                                        </p:attrNameLst>
                                      </p:cBhvr>
                                      <p:to>
                                        <p:strVal val="visible"/>
                                      </p:to>
                                    </p:set>
                                    <p:animEffect transition="in" filter="fade">
                                      <p:cBhvr>
                                        <p:cTn id="63" dur="1000"/>
                                        <p:tgtEl>
                                          <p:spTgt spid="8209"/>
                                        </p:tgtEl>
                                      </p:cBhvr>
                                    </p:animEffect>
                                  </p:childTnLst>
                                </p:cTn>
                              </p:par>
                              <p:par>
                                <p:cTn id="64" presetID="10" presetClass="exit" presetSubtype="0" fill="hold" nodeType="withEffect">
                                  <p:stCondLst>
                                    <p:cond delay="1500"/>
                                  </p:stCondLst>
                                  <p:childTnLst>
                                    <p:animEffect transition="out" filter="fade">
                                      <p:cBhvr>
                                        <p:cTn id="65" dur="900"/>
                                        <p:tgtEl>
                                          <p:spTgt spid="8209"/>
                                        </p:tgtEl>
                                      </p:cBhvr>
                                    </p:animEffect>
                                    <p:set>
                                      <p:cBhvr>
                                        <p:cTn id="66" dur="1" fill="hold">
                                          <p:stCondLst>
                                            <p:cond delay="899"/>
                                          </p:stCondLst>
                                        </p:cTn>
                                        <p:tgtEl>
                                          <p:spTgt spid="8209"/>
                                        </p:tgtEl>
                                        <p:attrNameLst>
                                          <p:attrName>style.visibility</p:attrName>
                                        </p:attrNameLst>
                                      </p:cBhvr>
                                      <p:to>
                                        <p:strVal val="hidden"/>
                                      </p:to>
                                    </p:set>
                                  </p:childTnLst>
                                </p:cTn>
                              </p:par>
                            </p:childTnLst>
                          </p:cTn>
                        </p:par>
                        <p:par>
                          <p:cTn id="67" fill="hold" nodeType="afterGroup">
                            <p:stCondLst>
                              <p:cond delay="11900"/>
                            </p:stCondLst>
                            <p:childTnLst>
                              <p:par>
                                <p:cTn id="68" presetID="63" presetClass="path" presetSubtype="0" accel="50000" decel="50000" fill="hold" nodeType="afterEffect">
                                  <p:stCondLst>
                                    <p:cond delay="0"/>
                                  </p:stCondLst>
                                  <p:childTnLst>
                                    <p:animMotion origin="layout" path="M -3.05556E-6 -2.59259E-6 L 0.10365 -0.0493 " pathEditMode="relative" rAng="0" ptsTypes="AA">
                                      <p:cBhvr>
                                        <p:cTn id="69" dur="5000" fill="hold"/>
                                        <p:tgtEl>
                                          <p:spTgt spid="8210"/>
                                        </p:tgtEl>
                                        <p:attrNameLst>
                                          <p:attrName>ppt_x,ppt_y</p:attrName>
                                        </p:attrNameLst>
                                      </p:cBhvr>
                                      <p:rCtr x="5200" y="-2400"/>
                                    </p:animMotion>
                                  </p:childTnLst>
                                </p:cTn>
                              </p:par>
                            </p:childTnLst>
                          </p:cTn>
                        </p:par>
                        <p:par>
                          <p:cTn id="70" fill="hold" nodeType="afterGroup">
                            <p:stCondLst>
                              <p:cond delay="16900"/>
                            </p:stCondLst>
                            <p:childTnLst>
                              <p:par>
                                <p:cTn id="71" presetID="1" presetClass="exit" presetSubtype="0" fill="hold" nodeType="afterEffect">
                                  <p:stCondLst>
                                    <p:cond delay="0"/>
                                  </p:stCondLst>
                                  <p:childTnLst>
                                    <p:set>
                                      <p:cBhvr>
                                        <p:cTn id="72" dur="1" fill="hold">
                                          <p:stCondLst>
                                            <p:cond delay="0"/>
                                          </p:stCondLst>
                                        </p:cTn>
                                        <p:tgtEl>
                                          <p:spTgt spid="8210"/>
                                        </p:tgtEl>
                                        <p:attrNameLst>
                                          <p:attrName>style.visibility</p:attrName>
                                        </p:attrNameLst>
                                      </p:cBhvr>
                                      <p:to>
                                        <p:strVal val="hidden"/>
                                      </p:to>
                                    </p:set>
                                  </p:childTnLst>
                                </p:cTn>
                              </p:par>
                              <p:par>
                                <p:cTn id="73" presetID="1" presetClass="entr" presetSubtype="0" fill="hold" nodeType="withEffect">
                                  <p:stCondLst>
                                    <p:cond delay="0"/>
                                  </p:stCondLst>
                                  <p:childTnLst>
                                    <p:set>
                                      <p:cBhvr>
                                        <p:cTn id="74" dur="1" fill="hold">
                                          <p:stCondLst>
                                            <p:cond delay="0"/>
                                          </p:stCondLst>
                                        </p:cTn>
                                        <p:tgtEl>
                                          <p:spTgt spid="8211"/>
                                        </p:tgtEl>
                                        <p:attrNameLst>
                                          <p:attrName>style.visibility</p:attrName>
                                        </p:attrNameLst>
                                      </p:cBhvr>
                                      <p:to>
                                        <p:strVal val="visible"/>
                                      </p:to>
                                    </p:set>
                                  </p:childTnLst>
                                </p:cTn>
                              </p:par>
                            </p:childTnLst>
                          </p:cTn>
                        </p:par>
                        <p:par>
                          <p:cTn id="75" fill="hold" nodeType="afterGroup">
                            <p:stCondLst>
                              <p:cond delay="16901"/>
                            </p:stCondLst>
                            <p:childTnLst>
                              <p:par>
                                <p:cTn id="76" presetID="63" presetClass="path" presetSubtype="0" accel="50000" decel="50000" fill="hold" nodeType="afterEffect">
                                  <p:stCondLst>
                                    <p:cond delay="0"/>
                                  </p:stCondLst>
                                  <p:childTnLst>
                                    <p:animMotion origin="layout" path="M -0.01198 0.00047 L 0.01545 0.00093 " pathEditMode="relative" rAng="0" ptsTypes="AA">
                                      <p:cBhvr>
                                        <p:cTn id="77" dur="5000" fill="hold"/>
                                        <p:tgtEl>
                                          <p:spTgt spid="8211"/>
                                        </p:tgtEl>
                                        <p:attrNameLst>
                                          <p:attrName>ppt_x,ppt_y</p:attrName>
                                        </p:attrNameLst>
                                      </p:cBhvr>
                                      <p:rCtr x="14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01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7.9</a:t>
            </a:r>
            <a:r>
              <a:rPr lang="zh-CN" altLang="zh-CN" dirty="0" smtClean="0">
                <a:solidFill>
                  <a:srgbClr val="800000"/>
                </a:solidFill>
                <a:effectLst>
                  <a:outerShdw blurRad="38100" dist="38100" dir="2700000" algn="tl">
                    <a:srgbClr val="000000"/>
                  </a:outerShdw>
                </a:effectLst>
                <a:ea typeface="黑体" pitchFamily="2" charset="-122"/>
              </a:rPr>
              <a:t>变量的存储方式和生存期</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64867" name="Rectangle 3"/>
          <p:cNvSpPr>
            <a:spLocks noGrp="1" noChangeArrowheads="1"/>
          </p:cNvSpPr>
          <p:nvPr>
            <p:ph idx="1"/>
          </p:nvPr>
        </p:nvSpPr>
        <p:spPr>
          <a:xfrm>
            <a:off x="714375" y="2000250"/>
            <a:ext cx="8286750" cy="3500438"/>
          </a:xfrm>
        </p:spPr>
        <p:txBody>
          <a:bodyPr/>
          <a:lstStyle/>
          <a:p>
            <a:pPr eaLnBrk="1" hangingPunct="1">
              <a:buFont typeface="Wingdings" pitchFamily="2" charset="2"/>
              <a:buNone/>
            </a:pPr>
            <a:r>
              <a:rPr lang="en-US" altLang="zh-CN" sz="3600" smtClean="0">
                <a:hlinkClick r:id="rId2" action="ppaction://hlinksldjump"/>
              </a:rPr>
              <a:t>7.9.1</a:t>
            </a:r>
            <a:r>
              <a:rPr lang="zh-CN" altLang="zh-CN" sz="3600" smtClean="0">
                <a:hlinkClick r:id="rId2" action="ppaction://hlinksldjump"/>
              </a:rPr>
              <a:t>动态存储方式与静态存储方式</a:t>
            </a:r>
            <a:endParaRPr lang="en-US" altLang="zh-CN" sz="3600" smtClean="0"/>
          </a:p>
          <a:p>
            <a:pPr eaLnBrk="1" hangingPunct="1">
              <a:buFont typeface="Wingdings" pitchFamily="2" charset="2"/>
              <a:buNone/>
            </a:pPr>
            <a:r>
              <a:rPr lang="en-US" altLang="zh-CN" sz="3600" smtClean="0">
                <a:hlinkClick r:id="rId3" action="ppaction://hlinksldjump"/>
              </a:rPr>
              <a:t>7.9.2 </a:t>
            </a:r>
            <a:r>
              <a:rPr lang="zh-CN" altLang="zh-CN" sz="3600" smtClean="0">
                <a:hlinkClick r:id="rId3" action="ppaction://hlinksldjump"/>
              </a:rPr>
              <a:t>局部变量的存储类别</a:t>
            </a:r>
            <a:endParaRPr lang="en-US" altLang="zh-CN" sz="3600" smtClean="0"/>
          </a:p>
          <a:p>
            <a:pPr eaLnBrk="1" hangingPunct="1">
              <a:buFont typeface="Wingdings" pitchFamily="2" charset="2"/>
              <a:buNone/>
            </a:pPr>
            <a:r>
              <a:rPr lang="en-US" altLang="zh-CN" sz="3600" smtClean="0">
                <a:hlinkClick r:id="rId4" action="ppaction://hlinksldjump"/>
              </a:rPr>
              <a:t>7.9.3 </a:t>
            </a:r>
            <a:r>
              <a:rPr lang="zh-CN" altLang="zh-CN" sz="3600" smtClean="0">
                <a:hlinkClick r:id="rId4" action="ppaction://hlinksldjump"/>
              </a:rPr>
              <a:t>全局变量的存储类别</a:t>
            </a:r>
            <a:endParaRPr lang="en-US" altLang="zh-CN" sz="3600" smtClean="0"/>
          </a:p>
          <a:p>
            <a:pPr eaLnBrk="1" hangingPunct="1">
              <a:buFont typeface="Wingdings" pitchFamily="2" charset="2"/>
              <a:buNone/>
            </a:pPr>
            <a:r>
              <a:rPr lang="en-US" altLang="zh-CN" sz="3600" smtClean="0">
                <a:hlinkClick r:id="rId5" action="ppaction://hlinksldjump"/>
              </a:rPr>
              <a:t>7.9.4 </a:t>
            </a:r>
            <a:r>
              <a:rPr lang="zh-CN" altLang="zh-CN" sz="3600" smtClean="0">
                <a:hlinkClick r:id="rId5" action="ppaction://hlinksldjump"/>
              </a:rPr>
              <a:t>存储类别小结</a:t>
            </a:r>
            <a:endParaRPr lang="zh-CN" altLang="zh-CN" sz="3600" smtClean="0"/>
          </a:p>
        </p:txBody>
      </p:sp>
      <p:pic>
        <p:nvPicPr>
          <p:cNvPr id="164868" name="图片 3" descr="Untitled.png">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01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7.9.1 </a:t>
            </a:r>
            <a:r>
              <a:rPr lang="zh-CN" altLang="zh-CN" dirty="0" smtClean="0">
                <a:solidFill>
                  <a:srgbClr val="800000"/>
                </a:solidFill>
                <a:effectLst>
                  <a:outerShdw blurRad="38100" dist="38100" dir="2700000" algn="tl">
                    <a:srgbClr val="000000"/>
                  </a:outerShdw>
                </a:effectLst>
                <a:ea typeface="黑体" pitchFamily="2" charset="-122"/>
              </a:rPr>
              <a:t>动态存储方式与静态存储方式</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65891" name="Rectangle 3"/>
          <p:cNvSpPr>
            <a:spLocks noGrp="1" noChangeArrowheads="1"/>
          </p:cNvSpPr>
          <p:nvPr>
            <p:ph idx="1"/>
          </p:nvPr>
        </p:nvSpPr>
        <p:spPr>
          <a:xfrm>
            <a:off x="785813" y="1571625"/>
            <a:ext cx="7643812" cy="5000625"/>
          </a:xfrm>
        </p:spPr>
        <p:txBody>
          <a:bodyPr/>
          <a:lstStyle/>
          <a:p>
            <a:pPr eaLnBrk="1" hangingPunct="1"/>
            <a:r>
              <a:rPr lang="zh-CN" altLang="zh-CN" sz="2800" smtClean="0"/>
              <a:t>从变量的作用域的角度来观察，变量可以分为</a:t>
            </a:r>
            <a:r>
              <a:rPr lang="zh-CN" altLang="zh-CN" sz="2800" smtClean="0">
                <a:solidFill>
                  <a:srgbClr val="0000CC"/>
                </a:solidFill>
              </a:rPr>
              <a:t>全局变量</a:t>
            </a:r>
            <a:r>
              <a:rPr lang="zh-CN" altLang="zh-CN" sz="2800" smtClean="0"/>
              <a:t>和</a:t>
            </a:r>
            <a:r>
              <a:rPr lang="zh-CN" altLang="zh-CN" sz="2800" smtClean="0">
                <a:solidFill>
                  <a:srgbClr val="0000CC"/>
                </a:solidFill>
              </a:rPr>
              <a:t>局部变量</a:t>
            </a:r>
            <a:endParaRPr lang="en-US" altLang="zh-CN" sz="2800" smtClean="0">
              <a:solidFill>
                <a:srgbClr val="0000CC"/>
              </a:solidFill>
            </a:endParaRPr>
          </a:p>
          <a:p>
            <a:pPr eaLnBrk="1" hangingPunct="1"/>
            <a:r>
              <a:rPr lang="zh-CN" altLang="zh-CN" sz="2800" smtClean="0"/>
              <a:t>从变量值存在的时间</a:t>
            </a:r>
            <a:r>
              <a:rPr lang="en-US" altLang="zh-CN" sz="2800" smtClean="0"/>
              <a:t>(</a:t>
            </a:r>
            <a:r>
              <a:rPr lang="zh-CN" altLang="zh-CN" sz="2800" smtClean="0"/>
              <a:t>即生存期</a:t>
            </a:r>
            <a:r>
              <a:rPr lang="en-US" altLang="zh-CN" sz="2800" smtClean="0"/>
              <a:t>)</a:t>
            </a:r>
            <a:r>
              <a:rPr lang="zh-CN" altLang="zh-CN" sz="2800" smtClean="0"/>
              <a:t>观察</a:t>
            </a:r>
            <a:r>
              <a:rPr lang="zh-CN" altLang="en-US" sz="2800" smtClean="0"/>
              <a:t>，</a:t>
            </a:r>
            <a:r>
              <a:rPr lang="zh-CN" altLang="zh-CN" sz="2800" smtClean="0"/>
              <a:t>变量的存储有两种不同的方式：</a:t>
            </a:r>
            <a:r>
              <a:rPr lang="zh-CN" altLang="zh-CN" sz="2800" smtClean="0">
                <a:solidFill>
                  <a:srgbClr val="0000CC"/>
                </a:solidFill>
              </a:rPr>
              <a:t>静态存储方式</a:t>
            </a:r>
            <a:r>
              <a:rPr lang="zh-CN" altLang="zh-CN" sz="2800" smtClean="0"/>
              <a:t>和</a:t>
            </a:r>
            <a:r>
              <a:rPr lang="zh-CN" altLang="zh-CN" sz="2800" smtClean="0">
                <a:solidFill>
                  <a:srgbClr val="0000CC"/>
                </a:solidFill>
              </a:rPr>
              <a:t>动态存储方式</a:t>
            </a:r>
            <a:endParaRPr lang="en-US" altLang="zh-CN" sz="2800" smtClean="0">
              <a:solidFill>
                <a:srgbClr val="0000CC"/>
              </a:solidFill>
            </a:endParaRPr>
          </a:p>
          <a:p>
            <a:pPr lvl="1" eaLnBrk="1" hangingPunct="1"/>
            <a:r>
              <a:rPr lang="zh-CN" altLang="zh-CN" smtClean="0"/>
              <a:t>静态存储方式是指在程序运行期间由系统分配固定的存储空间的方式</a:t>
            </a:r>
            <a:endParaRPr lang="en-US" altLang="zh-CN" smtClean="0"/>
          </a:p>
          <a:p>
            <a:pPr lvl="1" eaLnBrk="1" hangingPunct="1"/>
            <a:r>
              <a:rPr lang="zh-CN" altLang="zh-CN" smtClean="0"/>
              <a:t>动态存储方式是在程序运行期间根据需要进行动态的分配存储空间的方式</a:t>
            </a:r>
            <a:endParaRPr lang="zh-CN" altLang="zh-CN" smtClean="0">
              <a:solidFill>
                <a:srgbClr val="0000CC"/>
              </a:solidFill>
            </a:endParaRPr>
          </a:p>
        </p:txBody>
      </p:sp>
      <p:pic>
        <p:nvPicPr>
          <p:cNvPr id="165892"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65891">
                                            <p:txEl>
                                              <p:pRg st="0" end="0"/>
                                            </p:txEl>
                                          </p:spTgt>
                                        </p:tgtEl>
                                        <p:attrNameLst>
                                          <p:attrName>style.visibility</p:attrName>
                                        </p:attrNameLst>
                                      </p:cBhvr>
                                      <p:to>
                                        <p:strVal val="visible"/>
                                      </p:to>
                                    </p:set>
                                    <p:animEffect transition="in" filter="blinds(horizontal)">
                                      <p:cBhvr>
                                        <p:cTn id="7" dur="500"/>
                                        <p:tgtEl>
                                          <p:spTgt spid="1658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65891">
                                            <p:txEl>
                                              <p:pRg st="1" end="1"/>
                                            </p:txEl>
                                          </p:spTgt>
                                        </p:tgtEl>
                                        <p:attrNameLst>
                                          <p:attrName>style.visibility</p:attrName>
                                        </p:attrNameLst>
                                      </p:cBhvr>
                                      <p:to>
                                        <p:strVal val="visible"/>
                                      </p:to>
                                    </p:set>
                                    <p:animEffect transition="in" filter="blinds(horizontal)">
                                      <p:cBhvr>
                                        <p:cTn id="12" dur="500"/>
                                        <p:tgtEl>
                                          <p:spTgt spid="1658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65891">
                                            <p:txEl>
                                              <p:pRg st="2" end="2"/>
                                            </p:txEl>
                                          </p:spTgt>
                                        </p:tgtEl>
                                        <p:attrNameLst>
                                          <p:attrName>style.visibility</p:attrName>
                                        </p:attrNameLst>
                                      </p:cBhvr>
                                      <p:to>
                                        <p:strVal val="visible"/>
                                      </p:to>
                                    </p:set>
                                    <p:animEffect transition="in" filter="blinds(horizontal)">
                                      <p:cBhvr>
                                        <p:cTn id="17" dur="500"/>
                                        <p:tgtEl>
                                          <p:spTgt spid="16589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65891">
                                            <p:txEl>
                                              <p:pRg st="3" end="3"/>
                                            </p:txEl>
                                          </p:spTgt>
                                        </p:tgtEl>
                                        <p:attrNameLst>
                                          <p:attrName>style.visibility</p:attrName>
                                        </p:attrNameLst>
                                      </p:cBhvr>
                                      <p:to>
                                        <p:strVal val="visible"/>
                                      </p:to>
                                    </p:set>
                                    <p:animEffect transition="in" filter="blinds(horizontal)">
                                      <p:cBhvr>
                                        <p:cTn id="22" dur="500"/>
                                        <p:tgtEl>
                                          <p:spTgt spid="1658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66914" name="组合 9"/>
          <p:cNvGrpSpPr>
            <a:grpSpLocks/>
          </p:cNvGrpSpPr>
          <p:nvPr/>
        </p:nvGrpSpPr>
        <p:grpSpPr bwMode="auto">
          <a:xfrm>
            <a:off x="1857375" y="1785938"/>
            <a:ext cx="2428875" cy="3071812"/>
            <a:chOff x="1000100" y="1571612"/>
            <a:chExt cx="2428892" cy="3071834"/>
          </a:xfrm>
        </p:grpSpPr>
        <p:sp>
          <p:nvSpPr>
            <p:cNvPr id="166923" name="流程图: 过程 5"/>
            <p:cNvSpPr>
              <a:spLocks noChangeArrowheads="1"/>
            </p:cNvSpPr>
            <p:nvPr/>
          </p:nvSpPr>
          <p:spPr bwMode="auto">
            <a:xfrm>
              <a:off x="1000100" y="1571612"/>
              <a:ext cx="2428892" cy="3071834"/>
            </a:xfrm>
            <a:prstGeom prst="flowChartProcess">
              <a:avLst/>
            </a:prstGeom>
            <a:solidFill>
              <a:schemeClr val="accent1"/>
            </a:solidFill>
            <a:ln w="38100" algn="ctr">
              <a:solidFill>
                <a:schemeClr val="tx1"/>
              </a:solidFill>
              <a:miter lim="800000"/>
              <a:headEnd/>
              <a:tailEnd/>
            </a:ln>
          </p:spPr>
          <p:txBody>
            <a:bodyPr wrap="none" tIns="0"/>
            <a:lstStyle/>
            <a:p>
              <a:pPr algn="ctr">
                <a:lnSpc>
                  <a:spcPct val="200000"/>
                </a:lnSpc>
              </a:pPr>
              <a:r>
                <a:rPr lang="zh-CN" altLang="en-US" sz="3200" b="1"/>
                <a:t>程序区</a:t>
              </a:r>
              <a:endParaRPr lang="en-US" altLang="zh-CN" sz="3200" b="1"/>
            </a:p>
            <a:p>
              <a:pPr algn="ctr">
                <a:lnSpc>
                  <a:spcPct val="200000"/>
                </a:lnSpc>
              </a:pPr>
              <a:r>
                <a:rPr lang="zh-CN" altLang="en-US" sz="3200" b="1"/>
                <a:t>静态存储区</a:t>
              </a:r>
              <a:endParaRPr lang="en-US" altLang="zh-CN" sz="3200" b="1"/>
            </a:p>
            <a:p>
              <a:pPr algn="ctr">
                <a:lnSpc>
                  <a:spcPct val="200000"/>
                </a:lnSpc>
              </a:pPr>
              <a:r>
                <a:rPr lang="zh-CN" altLang="en-US" sz="3200" b="1"/>
                <a:t>动态存储区</a:t>
              </a:r>
            </a:p>
          </p:txBody>
        </p:sp>
        <p:cxnSp>
          <p:nvCxnSpPr>
            <p:cNvPr id="166924" name="直接连接符 7"/>
            <p:cNvCxnSpPr>
              <a:cxnSpLocks noChangeShapeType="1"/>
            </p:cNvCxnSpPr>
            <p:nvPr/>
          </p:nvCxnSpPr>
          <p:spPr bwMode="auto">
            <a:xfrm>
              <a:off x="1000100" y="2571744"/>
              <a:ext cx="2428892"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66925" name="直接连接符 8"/>
            <p:cNvCxnSpPr>
              <a:cxnSpLocks noChangeShapeType="1"/>
            </p:cNvCxnSpPr>
            <p:nvPr/>
          </p:nvCxnSpPr>
          <p:spPr bwMode="auto">
            <a:xfrm>
              <a:off x="1000100" y="3643314"/>
              <a:ext cx="2428892"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grpSp>
      <p:sp>
        <p:nvSpPr>
          <p:cNvPr id="166915" name="TextBox 10"/>
          <p:cNvSpPr txBox="1">
            <a:spLocks noChangeArrowheads="1"/>
          </p:cNvSpPr>
          <p:nvPr/>
        </p:nvSpPr>
        <p:spPr bwMode="auto">
          <a:xfrm>
            <a:off x="2071688" y="1143000"/>
            <a:ext cx="2000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3200" b="1"/>
              <a:t>用户区</a:t>
            </a:r>
          </a:p>
        </p:txBody>
      </p:sp>
      <p:sp>
        <p:nvSpPr>
          <p:cNvPr id="12" name="右大括号 11"/>
          <p:cNvSpPr>
            <a:spLocks/>
          </p:cNvSpPr>
          <p:nvPr/>
        </p:nvSpPr>
        <p:spPr bwMode="auto">
          <a:xfrm>
            <a:off x="4429125" y="2857500"/>
            <a:ext cx="500063" cy="1928813"/>
          </a:xfrm>
          <a:prstGeom prst="rightBrace">
            <a:avLst>
              <a:gd name="adj1" fmla="val 8339"/>
              <a:gd name="adj2" fmla="val 50000"/>
            </a:avLst>
          </a:prstGeom>
          <a:solidFill>
            <a:schemeClr val="accent1"/>
          </a:solidFill>
          <a:ln w="38100" algn="ctr">
            <a:solidFill>
              <a:srgbClr val="0000CC"/>
            </a:solidFill>
            <a:miter lim="800000"/>
            <a:headEnd/>
            <a:tailEnd/>
          </a:ln>
        </p:spPr>
        <p:txBody>
          <a:bodyPr wrap="none"/>
          <a:lstStyle/>
          <a:p>
            <a:endParaRPr lang="zh-CN" altLang="en-US"/>
          </a:p>
        </p:txBody>
      </p:sp>
      <p:sp>
        <p:nvSpPr>
          <p:cNvPr id="13" name="TextBox 12"/>
          <p:cNvSpPr txBox="1">
            <a:spLocks noChangeArrowheads="1"/>
          </p:cNvSpPr>
          <p:nvPr/>
        </p:nvSpPr>
        <p:spPr bwMode="auto">
          <a:xfrm>
            <a:off x="5000625" y="3500438"/>
            <a:ext cx="37861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3200" b="1">
                <a:solidFill>
                  <a:srgbClr val="0000CC"/>
                </a:solidFill>
              </a:rPr>
              <a:t>将</a:t>
            </a:r>
            <a:r>
              <a:rPr lang="zh-CN" altLang="zh-CN" sz="3200" b="1">
                <a:solidFill>
                  <a:srgbClr val="0000CC"/>
                </a:solidFill>
              </a:rPr>
              <a:t>数据存放在</a:t>
            </a:r>
            <a:r>
              <a:rPr lang="zh-CN" altLang="en-US" sz="3200" b="1">
                <a:solidFill>
                  <a:srgbClr val="0000CC"/>
                </a:solidFill>
              </a:rPr>
              <a:t>此区</a:t>
            </a:r>
          </a:p>
        </p:txBody>
      </p:sp>
      <p:sp>
        <p:nvSpPr>
          <p:cNvPr id="14" name="圆角矩形标注 13"/>
          <p:cNvSpPr>
            <a:spLocks noChangeArrowheads="1"/>
          </p:cNvSpPr>
          <p:nvPr/>
        </p:nvSpPr>
        <p:spPr bwMode="auto">
          <a:xfrm>
            <a:off x="5072063" y="2286000"/>
            <a:ext cx="3286125" cy="1214438"/>
          </a:xfrm>
          <a:prstGeom prst="wedgeRoundRectCallout">
            <a:avLst>
              <a:gd name="adj1" fmla="val -75991"/>
              <a:gd name="adj2" fmla="val 42269"/>
              <a:gd name="adj3" fmla="val 16667"/>
            </a:avLst>
          </a:prstGeom>
          <a:solidFill>
            <a:srgbClr val="FFFFCC"/>
          </a:solidFill>
          <a:ln w="9525" algn="ctr">
            <a:solidFill>
              <a:schemeClr val="tx1"/>
            </a:solidFill>
            <a:miter lim="800000"/>
            <a:headEnd/>
            <a:tailEnd/>
          </a:ln>
        </p:spPr>
        <p:txBody>
          <a:bodyPr/>
          <a:lstStyle/>
          <a:p>
            <a:r>
              <a:rPr lang="zh-CN" altLang="zh-CN" sz="2800" b="1">
                <a:solidFill>
                  <a:srgbClr val="0000CC"/>
                </a:solidFill>
              </a:rPr>
              <a:t>全局变量全部存放在静态存储区中</a:t>
            </a:r>
            <a:endParaRPr lang="zh-CN" altLang="en-US" sz="2800" b="1">
              <a:solidFill>
                <a:srgbClr val="0000CC"/>
              </a:solidFill>
            </a:endParaRPr>
          </a:p>
        </p:txBody>
      </p:sp>
      <p:sp>
        <p:nvSpPr>
          <p:cNvPr id="15" name="圆角矩形标注 14"/>
          <p:cNvSpPr>
            <a:spLocks noChangeArrowheads="1"/>
          </p:cNvSpPr>
          <p:nvPr/>
        </p:nvSpPr>
        <p:spPr bwMode="auto">
          <a:xfrm>
            <a:off x="4857750" y="2357438"/>
            <a:ext cx="4000500" cy="2928937"/>
          </a:xfrm>
          <a:prstGeom prst="wedgeRoundRectCallout">
            <a:avLst>
              <a:gd name="adj1" fmla="val -70356"/>
              <a:gd name="adj2" fmla="val 20352"/>
              <a:gd name="adj3" fmla="val 16667"/>
            </a:avLst>
          </a:prstGeom>
          <a:solidFill>
            <a:srgbClr val="FFFFCC"/>
          </a:solidFill>
          <a:ln w="9525" algn="ctr">
            <a:solidFill>
              <a:schemeClr val="tx1"/>
            </a:solidFill>
            <a:miter lim="800000"/>
            <a:headEnd/>
            <a:tailEnd/>
          </a:ln>
        </p:spPr>
        <p:txBody>
          <a:bodyPr/>
          <a:lstStyle/>
          <a:p>
            <a:r>
              <a:rPr lang="zh-CN" altLang="zh-CN" sz="2800" b="1">
                <a:solidFill>
                  <a:srgbClr val="0000CC"/>
                </a:solidFill>
              </a:rPr>
              <a:t>①函数形式参数②函数中定义的没有用关键字</a:t>
            </a:r>
            <a:r>
              <a:rPr lang="en-US" altLang="zh-CN" sz="2800" b="1">
                <a:solidFill>
                  <a:srgbClr val="0000CC"/>
                </a:solidFill>
              </a:rPr>
              <a:t>static</a:t>
            </a:r>
            <a:r>
              <a:rPr lang="zh-CN" altLang="zh-CN" sz="2800" b="1">
                <a:solidFill>
                  <a:srgbClr val="0000CC"/>
                </a:solidFill>
              </a:rPr>
              <a:t>声明的变量③函数调用时的现场保护和返回地址等</a:t>
            </a:r>
            <a:r>
              <a:rPr lang="zh-CN" altLang="en-US" sz="2800" b="1">
                <a:solidFill>
                  <a:srgbClr val="0000CC"/>
                </a:solidFill>
              </a:rPr>
              <a:t>存放在动态存储区</a:t>
            </a:r>
          </a:p>
        </p:txBody>
      </p:sp>
      <p:sp>
        <p:nvSpPr>
          <p:cNvPr id="16" name="圆角矩形标注 15"/>
          <p:cNvSpPr>
            <a:spLocks noChangeArrowheads="1"/>
          </p:cNvSpPr>
          <p:nvPr/>
        </p:nvSpPr>
        <p:spPr bwMode="auto">
          <a:xfrm>
            <a:off x="4857750" y="1428750"/>
            <a:ext cx="4286250" cy="2571750"/>
          </a:xfrm>
          <a:prstGeom prst="wedgeRoundRectCallout">
            <a:avLst>
              <a:gd name="adj1" fmla="val -69000"/>
              <a:gd name="adj2" fmla="val 20370"/>
              <a:gd name="adj3" fmla="val 16667"/>
            </a:avLst>
          </a:prstGeom>
          <a:solidFill>
            <a:srgbClr val="FFFFCC"/>
          </a:solidFill>
          <a:ln w="9525" algn="ctr">
            <a:solidFill>
              <a:schemeClr val="tx1"/>
            </a:solidFill>
            <a:miter lim="800000"/>
            <a:headEnd/>
            <a:tailEnd/>
          </a:ln>
        </p:spPr>
        <p:txBody>
          <a:bodyPr/>
          <a:lstStyle/>
          <a:p>
            <a:r>
              <a:rPr lang="zh-CN" altLang="en-US" sz="2800" b="1">
                <a:solidFill>
                  <a:srgbClr val="9D138D"/>
                </a:solidFill>
              </a:rPr>
              <a:t>程序</a:t>
            </a:r>
            <a:r>
              <a:rPr lang="zh-CN" altLang="zh-CN" sz="2800" b="1">
                <a:solidFill>
                  <a:srgbClr val="9D138D"/>
                </a:solidFill>
              </a:rPr>
              <a:t>开始执行时给全局变量分配存储区，程序执行完毕就释放。在程序执行过程中占据固定的存储单元</a:t>
            </a:r>
            <a:endParaRPr lang="zh-CN" altLang="en-US" sz="2800" b="1">
              <a:solidFill>
                <a:srgbClr val="9D138D"/>
              </a:solidFill>
            </a:endParaRPr>
          </a:p>
        </p:txBody>
      </p:sp>
      <p:sp>
        <p:nvSpPr>
          <p:cNvPr id="17" name="圆角矩形标注 16"/>
          <p:cNvSpPr>
            <a:spLocks noChangeArrowheads="1"/>
          </p:cNvSpPr>
          <p:nvPr/>
        </p:nvSpPr>
        <p:spPr bwMode="auto">
          <a:xfrm>
            <a:off x="4857750" y="3071813"/>
            <a:ext cx="4071938" cy="2071687"/>
          </a:xfrm>
          <a:prstGeom prst="wedgeRoundRectCallout">
            <a:avLst>
              <a:gd name="adj1" fmla="val -70356"/>
              <a:gd name="adj2" fmla="val 20352"/>
              <a:gd name="adj3" fmla="val 16667"/>
            </a:avLst>
          </a:prstGeom>
          <a:solidFill>
            <a:srgbClr val="FFFFCC"/>
          </a:solidFill>
          <a:ln w="9525" algn="ctr">
            <a:solidFill>
              <a:schemeClr val="tx1"/>
            </a:solidFill>
            <a:miter lim="800000"/>
            <a:headEnd/>
            <a:tailEnd/>
          </a:ln>
        </p:spPr>
        <p:txBody>
          <a:bodyPr/>
          <a:lstStyle/>
          <a:p>
            <a:r>
              <a:rPr lang="zh-CN" altLang="zh-CN" sz="2800" b="1">
                <a:solidFill>
                  <a:srgbClr val="9D138D"/>
                </a:solidFill>
              </a:rPr>
              <a:t>函数调用开始时分配，函数结束时释放。在程序执行过程中，这种分配和释放是动态的</a:t>
            </a:r>
            <a:endParaRPr lang="zh-CN" altLang="en-US" sz="2800" b="1">
              <a:solidFill>
                <a:srgbClr val="9D138D"/>
              </a:solidFill>
            </a:endParaRPr>
          </a:p>
        </p:txBody>
      </p:sp>
      <p:pic>
        <p:nvPicPr>
          <p:cNvPr id="166922" name="图片 17"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linds(horizontal)">
                                      <p:cBhvr>
                                        <p:cTn id="15"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linds(horizontal)">
                                      <p:cBhvr>
                                        <p:cTn id="20"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linds(horizontal)">
                                      <p:cBhvr>
                                        <p:cTn id="25" dur="5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linds(horizontal)">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animBg="1"/>
      <p:bldP spid="15" grpId="0" animBg="1"/>
      <p:bldP spid="16" grpId="0" animBg="1"/>
      <p:bldP spid="17" grpId="0" animBg="1"/>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内容占位符 2"/>
          <p:cNvSpPr>
            <a:spLocks noGrp="1"/>
          </p:cNvSpPr>
          <p:nvPr>
            <p:ph idx="1"/>
          </p:nvPr>
        </p:nvSpPr>
        <p:spPr>
          <a:xfrm>
            <a:off x="571500" y="785813"/>
            <a:ext cx="8153400" cy="5715000"/>
          </a:xfrm>
        </p:spPr>
        <p:txBody>
          <a:bodyPr/>
          <a:lstStyle/>
          <a:p>
            <a:pPr eaLnBrk="1" hangingPunct="1"/>
            <a:r>
              <a:rPr lang="zh-CN" altLang="zh-CN" smtClean="0"/>
              <a:t>每一个变量和函数都有两个属性：</a:t>
            </a:r>
            <a:r>
              <a:rPr lang="zh-CN" altLang="zh-CN" smtClean="0">
                <a:solidFill>
                  <a:srgbClr val="00B050"/>
                </a:solidFill>
              </a:rPr>
              <a:t>数据类型</a:t>
            </a:r>
            <a:r>
              <a:rPr lang="zh-CN" altLang="zh-CN" smtClean="0"/>
              <a:t>和数据的</a:t>
            </a:r>
            <a:r>
              <a:rPr lang="zh-CN" altLang="zh-CN" smtClean="0">
                <a:solidFill>
                  <a:srgbClr val="00B050"/>
                </a:solidFill>
              </a:rPr>
              <a:t>存储类别</a:t>
            </a:r>
            <a:endParaRPr lang="en-US" altLang="zh-CN" smtClean="0">
              <a:solidFill>
                <a:srgbClr val="00B050"/>
              </a:solidFill>
            </a:endParaRPr>
          </a:p>
          <a:p>
            <a:pPr lvl="1" eaLnBrk="1" hangingPunct="1"/>
            <a:r>
              <a:rPr lang="zh-CN" altLang="zh-CN" smtClean="0">
                <a:solidFill>
                  <a:srgbClr val="C00000"/>
                </a:solidFill>
              </a:rPr>
              <a:t>数据类型</a:t>
            </a:r>
            <a:r>
              <a:rPr lang="zh-CN" altLang="zh-CN" smtClean="0"/>
              <a:t>，如整型、浮点型等</a:t>
            </a:r>
            <a:endParaRPr lang="en-US" altLang="zh-CN" smtClean="0"/>
          </a:p>
          <a:p>
            <a:pPr lvl="1" eaLnBrk="1" hangingPunct="1"/>
            <a:r>
              <a:rPr lang="zh-CN" altLang="zh-CN" smtClean="0">
                <a:solidFill>
                  <a:srgbClr val="C00000"/>
                </a:solidFill>
              </a:rPr>
              <a:t>存储类别</a:t>
            </a:r>
            <a:r>
              <a:rPr lang="zh-CN" altLang="zh-CN" smtClean="0"/>
              <a:t>指的是数据在内存中存储的方式</a:t>
            </a:r>
            <a:r>
              <a:rPr lang="en-US" altLang="zh-CN" smtClean="0"/>
              <a:t>(</a:t>
            </a:r>
            <a:r>
              <a:rPr lang="zh-CN" altLang="zh-CN" smtClean="0"/>
              <a:t>如静态存储和动态存储</a:t>
            </a:r>
            <a:r>
              <a:rPr lang="en-US" altLang="zh-CN" smtClean="0"/>
              <a:t>)</a:t>
            </a:r>
          </a:p>
          <a:p>
            <a:pPr lvl="1" eaLnBrk="1" hangingPunct="1"/>
            <a:r>
              <a:rPr lang="zh-CN" altLang="zh-CN" smtClean="0"/>
              <a:t>存储类别</a:t>
            </a:r>
            <a:r>
              <a:rPr lang="zh-CN" altLang="en-US" smtClean="0"/>
              <a:t>包括</a:t>
            </a:r>
            <a:r>
              <a:rPr lang="zh-CN" altLang="zh-CN" smtClean="0"/>
              <a:t>：</a:t>
            </a:r>
            <a:endParaRPr lang="en-US" altLang="zh-CN" smtClean="0"/>
          </a:p>
          <a:p>
            <a:pPr lvl="1" eaLnBrk="1" hangingPunct="1">
              <a:buFont typeface="Wingdings" pitchFamily="2" charset="2"/>
              <a:buNone/>
            </a:pPr>
            <a:r>
              <a:rPr lang="en-US" altLang="zh-CN" smtClean="0"/>
              <a:t>      </a:t>
            </a:r>
            <a:r>
              <a:rPr lang="zh-CN" altLang="zh-CN" smtClean="0"/>
              <a:t>自动的、静态的、寄存器的、外部的</a:t>
            </a:r>
            <a:endParaRPr lang="en-US" altLang="zh-CN" smtClean="0"/>
          </a:p>
          <a:p>
            <a:pPr lvl="1" eaLnBrk="1" hangingPunct="1"/>
            <a:r>
              <a:rPr lang="zh-CN" altLang="zh-CN" smtClean="0"/>
              <a:t>根据变量的存储类别，可以知道变量的作用域和生存期</a:t>
            </a:r>
            <a:endParaRPr lang="zh-CN" altLang="en-US" smtClean="0"/>
          </a:p>
        </p:txBody>
      </p:sp>
      <p:pic>
        <p:nvPicPr>
          <p:cNvPr id="167939"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01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7.9.2 </a:t>
            </a:r>
            <a:r>
              <a:rPr lang="zh-CN" altLang="zh-CN" dirty="0" smtClean="0">
                <a:solidFill>
                  <a:srgbClr val="800000"/>
                </a:solidFill>
                <a:effectLst>
                  <a:outerShdw blurRad="38100" dist="38100" dir="2700000" algn="tl">
                    <a:srgbClr val="000000"/>
                  </a:outerShdw>
                </a:effectLst>
                <a:ea typeface="黑体" pitchFamily="2" charset="-122"/>
              </a:rPr>
              <a:t>局部变量的存储类别</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68963" name="Rectangle 3"/>
          <p:cNvSpPr>
            <a:spLocks noGrp="1" noChangeArrowheads="1"/>
          </p:cNvSpPr>
          <p:nvPr>
            <p:ph idx="1"/>
          </p:nvPr>
        </p:nvSpPr>
        <p:spPr>
          <a:xfrm>
            <a:off x="785813" y="1643063"/>
            <a:ext cx="7643812" cy="4286250"/>
          </a:xfrm>
        </p:spPr>
        <p:txBody>
          <a:bodyPr/>
          <a:lstStyle/>
          <a:p>
            <a:pPr eaLnBrk="1" hangingPunct="1">
              <a:buFont typeface="Wingdings" pitchFamily="2" charset="2"/>
              <a:buNone/>
            </a:pPr>
            <a:r>
              <a:rPr lang="en-US" altLang="zh-CN" smtClean="0"/>
              <a:t>1.</a:t>
            </a:r>
            <a:r>
              <a:rPr lang="zh-CN" altLang="zh-CN" smtClean="0"/>
              <a:t>自动变量</a:t>
            </a:r>
            <a:r>
              <a:rPr lang="en-US" altLang="zh-CN" smtClean="0"/>
              <a:t>(auto</a:t>
            </a:r>
            <a:r>
              <a:rPr lang="zh-CN" altLang="zh-CN" smtClean="0"/>
              <a:t>变量</a:t>
            </a:r>
            <a:r>
              <a:rPr lang="en-US" altLang="zh-CN" smtClean="0"/>
              <a:t>)</a:t>
            </a:r>
          </a:p>
          <a:p>
            <a:pPr lvl="1" eaLnBrk="1" hangingPunct="1"/>
            <a:r>
              <a:rPr lang="zh-CN" altLang="zh-CN" smtClean="0"/>
              <a:t>局部变量，如果不专门声明存储类别，都是动态地分配存储空间的</a:t>
            </a:r>
            <a:endParaRPr lang="en-US" altLang="zh-CN" smtClean="0"/>
          </a:p>
          <a:p>
            <a:pPr lvl="1" eaLnBrk="1" hangingPunct="1"/>
            <a:r>
              <a:rPr lang="zh-CN" altLang="zh-CN" smtClean="0"/>
              <a:t>调用函数时，系统会给</a:t>
            </a:r>
            <a:r>
              <a:rPr lang="zh-CN" altLang="en-US" smtClean="0"/>
              <a:t>局部</a:t>
            </a:r>
            <a:r>
              <a:rPr lang="zh-CN" altLang="zh-CN" smtClean="0"/>
              <a:t>变量分配存储空间，调用结束时就自动释放空间。因此这类局部变量称为自动变量</a:t>
            </a:r>
            <a:endParaRPr lang="en-US" altLang="zh-CN" smtClean="0"/>
          </a:p>
          <a:p>
            <a:pPr lvl="1" eaLnBrk="1" hangingPunct="1"/>
            <a:r>
              <a:rPr lang="zh-CN" altLang="zh-CN" smtClean="0"/>
              <a:t>自动变量用关键字</a:t>
            </a:r>
            <a:r>
              <a:rPr lang="en-US" altLang="zh-CN" smtClean="0"/>
              <a:t>auto</a:t>
            </a:r>
            <a:r>
              <a:rPr lang="zh-CN" altLang="zh-CN" smtClean="0"/>
              <a:t>作存储类别的声明</a:t>
            </a:r>
          </a:p>
        </p:txBody>
      </p:sp>
      <p:pic>
        <p:nvPicPr>
          <p:cNvPr id="16896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68963">
                                            <p:txEl>
                                              <p:pRg st="1" end="1"/>
                                            </p:txEl>
                                          </p:spTgt>
                                        </p:tgtEl>
                                        <p:attrNameLst>
                                          <p:attrName>style.visibility</p:attrName>
                                        </p:attrNameLst>
                                      </p:cBhvr>
                                      <p:to>
                                        <p:strVal val="visible"/>
                                      </p:to>
                                    </p:set>
                                    <p:animEffect transition="in" filter="blinds(horizontal)">
                                      <p:cBhvr>
                                        <p:cTn id="7" dur="500"/>
                                        <p:tgtEl>
                                          <p:spTgt spid="16896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68963">
                                            <p:txEl>
                                              <p:pRg st="2" end="2"/>
                                            </p:txEl>
                                          </p:spTgt>
                                        </p:tgtEl>
                                        <p:attrNameLst>
                                          <p:attrName>style.visibility</p:attrName>
                                        </p:attrNameLst>
                                      </p:cBhvr>
                                      <p:to>
                                        <p:strVal val="visible"/>
                                      </p:to>
                                    </p:set>
                                    <p:animEffect transition="in" filter="blinds(horizontal)">
                                      <p:cBhvr>
                                        <p:cTn id="12" dur="500"/>
                                        <p:tgtEl>
                                          <p:spTgt spid="16896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68963">
                                            <p:txEl>
                                              <p:pRg st="3" end="3"/>
                                            </p:txEl>
                                          </p:spTgt>
                                        </p:tgtEl>
                                        <p:attrNameLst>
                                          <p:attrName>style.visibility</p:attrName>
                                        </p:attrNameLst>
                                      </p:cBhvr>
                                      <p:to>
                                        <p:strVal val="visible"/>
                                      </p:to>
                                    </p:set>
                                    <p:animEffect transition="in" filter="blinds(horizontal)">
                                      <p:cBhvr>
                                        <p:cTn id="17" dur="500"/>
                                        <p:tgtEl>
                                          <p:spTgt spid="1689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01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7.9.2 </a:t>
            </a:r>
            <a:r>
              <a:rPr lang="zh-CN" altLang="zh-CN" dirty="0" smtClean="0">
                <a:solidFill>
                  <a:srgbClr val="800000"/>
                </a:solidFill>
                <a:effectLst>
                  <a:outerShdw blurRad="38100" dist="38100" dir="2700000" algn="tl">
                    <a:srgbClr val="000000"/>
                  </a:outerShdw>
                </a:effectLst>
                <a:ea typeface="黑体" pitchFamily="2" charset="-122"/>
              </a:rPr>
              <a:t>局部变量的存储类别</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69987" name="Rectangle 3"/>
          <p:cNvSpPr>
            <a:spLocks noGrp="1" noChangeArrowheads="1"/>
          </p:cNvSpPr>
          <p:nvPr>
            <p:ph idx="1"/>
          </p:nvPr>
        </p:nvSpPr>
        <p:spPr>
          <a:xfrm>
            <a:off x="1214438" y="2143125"/>
            <a:ext cx="4643437" cy="3214688"/>
          </a:xfrm>
        </p:spPr>
        <p:txBody>
          <a:bodyPr/>
          <a:lstStyle/>
          <a:p>
            <a:pPr eaLnBrk="1" hangingPunct="1">
              <a:buFont typeface="Wingdings" pitchFamily="2" charset="2"/>
              <a:buNone/>
            </a:pPr>
            <a:r>
              <a:rPr lang="en-US" altLang="zh-CN" sz="2800" dirty="0" err="1" smtClean="0"/>
              <a:t>int</a:t>
            </a:r>
            <a:r>
              <a:rPr lang="en-US" altLang="zh-CN" sz="2800" dirty="0" smtClean="0"/>
              <a:t> f(</a:t>
            </a:r>
            <a:r>
              <a:rPr lang="en-US" altLang="zh-CN" sz="2800" dirty="0" err="1" smtClean="0"/>
              <a:t>int</a:t>
            </a:r>
            <a:r>
              <a:rPr lang="en-US" altLang="zh-CN" sz="2800" dirty="0" smtClean="0"/>
              <a:t> a)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r>
              <a:rPr lang="en-US" altLang="zh-CN" sz="2800" dirty="0" smtClean="0"/>
              <a:t>     auto </a:t>
            </a:r>
            <a:r>
              <a:rPr lang="en-US" altLang="zh-CN" sz="2800" dirty="0" err="1" smtClean="0"/>
              <a:t>int</a:t>
            </a:r>
            <a:r>
              <a:rPr lang="en-US" altLang="zh-CN" sz="2800" dirty="0" smtClean="0"/>
              <a:t> </a:t>
            </a:r>
            <a:r>
              <a:rPr lang="en-US" altLang="zh-CN" sz="2800" dirty="0" err="1" smtClean="0"/>
              <a:t>b,c</a:t>
            </a:r>
            <a:r>
              <a:rPr lang="en-US" altLang="zh-CN" sz="2800" dirty="0" smtClean="0"/>
              <a:t>=3; </a:t>
            </a:r>
            <a:endParaRPr lang="zh-CN" altLang="zh-CN" sz="2800" dirty="0" smtClean="0"/>
          </a:p>
          <a:p>
            <a:pPr eaLnBrk="1" hangingPunct="1">
              <a:buFont typeface="Wingdings" pitchFamily="2" charset="2"/>
              <a:buNone/>
            </a:pPr>
            <a:r>
              <a:rPr lang="en-US" altLang="zh-CN" sz="2800" dirty="0" smtClean="0"/>
              <a:t>            </a:t>
            </a:r>
            <a:r>
              <a:rPr lang="zh-CN" altLang="zh-CN" sz="2800" dirty="0" smtClean="0"/>
              <a:t>┇</a:t>
            </a:r>
          </a:p>
          <a:p>
            <a:pPr eaLnBrk="1" hangingPunct="1">
              <a:buFont typeface="Wingdings" pitchFamily="2" charset="2"/>
              <a:buNone/>
            </a:pPr>
            <a:r>
              <a:rPr lang="en-US" altLang="zh-CN" sz="2800" dirty="0" smtClean="0"/>
              <a:t>}</a:t>
            </a:r>
            <a:endParaRPr lang="zh-CN" altLang="zh-CN" sz="2800" dirty="0" smtClean="0"/>
          </a:p>
        </p:txBody>
      </p:sp>
      <p:sp>
        <p:nvSpPr>
          <p:cNvPr id="4" name="矩形 3"/>
          <p:cNvSpPr>
            <a:spLocks noChangeArrowheads="1"/>
          </p:cNvSpPr>
          <p:nvPr/>
        </p:nvSpPr>
        <p:spPr bwMode="auto">
          <a:xfrm>
            <a:off x="1547813" y="3141663"/>
            <a:ext cx="1071562" cy="5715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5" name="圆角矩形标注 4"/>
          <p:cNvSpPr>
            <a:spLocks noChangeArrowheads="1"/>
          </p:cNvSpPr>
          <p:nvPr/>
        </p:nvSpPr>
        <p:spPr bwMode="auto">
          <a:xfrm>
            <a:off x="2071688" y="4643438"/>
            <a:ext cx="2071687" cy="714375"/>
          </a:xfrm>
          <a:prstGeom prst="wedgeRoundRectCallout">
            <a:avLst>
              <a:gd name="adj1" fmla="val -35296"/>
              <a:gd name="adj2" fmla="val -146375"/>
              <a:gd name="adj3" fmla="val 16667"/>
            </a:avLst>
          </a:prstGeom>
          <a:solidFill>
            <a:srgbClr val="FFFFCC"/>
          </a:solidFill>
          <a:ln w="9525" algn="ctr">
            <a:solidFill>
              <a:schemeClr val="tx1"/>
            </a:solidFill>
            <a:miter lim="800000"/>
            <a:headEnd/>
            <a:tailEnd/>
          </a:ln>
        </p:spPr>
        <p:txBody>
          <a:bodyPr/>
          <a:lstStyle/>
          <a:p>
            <a:r>
              <a:rPr lang="zh-CN" altLang="en-US" sz="2800" b="1">
                <a:solidFill>
                  <a:srgbClr val="0000CC"/>
                </a:solidFill>
              </a:rPr>
              <a:t>可以省略</a:t>
            </a:r>
          </a:p>
        </p:txBody>
      </p:sp>
      <p:pic>
        <p:nvPicPr>
          <p:cNvPr id="169990"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01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7.9.2 </a:t>
            </a:r>
            <a:r>
              <a:rPr lang="zh-CN" altLang="zh-CN" dirty="0" smtClean="0">
                <a:solidFill>
                  <a:srgbClr val="800000"/>
                </a:solidFill>
                <a:effectLst>
                  <a:outerShdw blurRad="38100" dist="38100" dir="2700000" algn="tl">
                    <a:srgbClr val="000000"/>
                  </a:outerShdw>
                </a:effectLst>
                <a:ea typeface="黑体" pitchFamily="2" charset="-122"/>
              </a:rPr>
              <a:t>局部变量的存储类别</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71011" name="Rectangle 3"/>
          <p:cNvSpPr>
            <a:spLocks noGrp="1" noChangeArrowheads="1"/>
          </p:cNvSpPr>
          <p:nvPr>
            <p:ph idx="1"/>
          </p:nvPr>
        </p:nvSpPr>
        <p:spPr>
          <a:xfrm>
            <a:off x="785813" y="1643063"/>
            <a:ext cx="7643812" cy="4929187"/>
          </a:xfrm>
        </p:spPr>
        <p:txBody>
          <a:bodyPr/>
          <a:lstStyle/>
          <a:p>
            <a:pPr eaLnBrk="1" hangingPunct="1">
              <a:buFont typeface="Wingdings" pitchFamily="2" charset="2"/>
              <a:buNone/>
            </a:pPr>
            <a:r>
              <a:rPr lang="en-US" altLang="zh-CN" smtClean="0"/>
              <a:t>2.</a:t>
            </a:r>
            <a:r>
              <a:rPr lang="zh-CN" altLang="zh-CN" smtClean="0"/>
              <a:t>静态局部变量</a:t>
            </a:r>
            <a:r>
              <a:rPr lang="en-US" altLang="zh-CN" smtClean="0"/>
              <a:t>(static</a:t>
            </a:r>
            <a:r>
              <a:rPr lang="zh-CN" altLang="zh-CN" smtClean="0"/>
              <a:t>局部变量</a:t>
            </a:r>
            <a:r>
              <a:rPr lang="en-US" altLang="zh-CN" smtClean="0"/>
              <a:t>)</a:t>
            </a:r>
          </a:p>
          <a:p>
            <a:pPr eaLnBrk="1" hangingPunct="1"/>
            <a:r>
              <a:rPr lang="zh-CN" altLang="zh-CN" smtClean="0"/>
              <a:t>希望函数中的局部变量在函数调用结束后不消失而继续</a:t>
            </a:r>
            <a:r>
              <a:rPr lang="zh-CN" altLang="zh-CN" smtClean="0">
                <a:solidFill>
                  <a:srgbClr val="C00000"/>
                </a:solidFill>
              </a:rPr>
              <a:t>保留原值</a:t>
            </a:r>
            <a:r>
              <a:rPr lang="zh-CN" altLang="zh-CN" smtClean="0"/>
              <a:t>，即其占用的存储单元不释放，在下一次再调用该函数时，该变量已有值</a:t>
            </a:r>
            <a:r>
              <a:rPr lang="en-US" altLang="zh-CN" smtClean="0"/>
              <a:t>(</a:t>
            </a:r>
            <a:r>
              <a:rPr lang="zh-CN" altLang="zh-CN" smtClean="0"/>
              <a:t>就是上一次函数调用结束时的值</a:t>
            </a:r>
            <a:r>
              <a:rPr lang="en-US" altLang="zh-CN" smtClean="0"/>
              <a:t>)</a:t>
            </a:r>
            <a:r>
              <a:rPr lang="zh-CN" altLang="en-US" smtClean="0"/>
              <a:t>，</a:t>
            </a:r>
            <a:r>
              <a:rPr lang="zh-CN" altLang="zh-CN" smtClean="0"/>
              <a:t>这时就应该指定该局部变量为“静态局部变量”，用关键字</a:t>
            </a:r>
            <a:r>
              <a:rPr lang="en-US" altLang="zh-CN" smtClean="0">
                <a:solidFill>
                  <a:srgbClr val="C00000"/>
                </a:solidFill>
              </a:rPr>
              <a:t>static</a:t>
            </a:r>
            <a:r>
              <a:rPr lang="zh-CN" altLang="zh-CN" smtClean="0"/>
              <a:t>进行声明</a:t>
            </a:r>
            <a:endParaRPr lang="zh-CN" altLang="zh-CN" sz="2800" smtClean="0"/>
          </a:p>
        </p:txBody>
      </p:sp>
      <p:pic>
        <p:nvPicPr>
          <p:cNvPr id="171012"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内容占位符 2"/>
          <p:cNvSpPr>
            <a:spLocks noGrp="1"/>
          </p:cNvSpPr>
          <p:nvPr>
            <p:ph idx="1"/>
          </p:nvPr>
        </p:nvSpPr>
        <p:spPr>
          <a:xfrm>
            <a:off x="214313" y="857250"/>
            <a:ext cx="7000875" cy="4857750"/>
          </a:xfrm>
        </p:spPr>
        <p:txBody>
          <a:bodyPr/>
          <a:lstStyle/>
          <a:p>
            <a:pPr eaLnBrk="1" hangingPunct="1">
              <a:buFont typeface="Wingdings" pitchFamily="2" charset="2"/>
              <a:buNone/>
            </a:pPr>
            <a:r>
              <a:rPr lang="en-US" altLang="zh-CN" dirty="0" smtClean="0"/>
              <a:t>    </a:t>
            </a:r>
            <a:endParaRPr lang="zh-CN" altLang="en-US" dirty="0" smtClean="0"/>
          </a:p>
        </p:txBody>
      </p:sp>
      <p:sp>
        <p:nvSpPr>
          <p:cNvPr id="4" name="内容占位符 2"/>
          <p:cNvSpPr txBox="1">
            <a:spLocks/>
          </p:cNvSpPr>
          <p:nvPr/>
        </p:nvSpPr>
        <p:spPr bwMode="auto">
          <a:xfrm>
            <a:off x="5214938" y="1571625"/>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5" name="圆角矩形标注 4"/>
          <p:cNvSpPr>
            <a:spLocks noChangeArrowheads="1"/>
          </p:cNvSpPr>
          <p:nvPr/>
        </p:nvSpPr>
        <p:spPr bwMode="auto">
          <a:xfrm>
            <a:off x="2714625" y="5429250"/>
            <a:ext cx="2071688" cy="714375"/>
          </a:xfrm>
          <a:prstGeom prst="wedgeRoundRectCallout">
            <a:avLst>
              <a:gd name="adj1" fmla="val -78426"/>
              <a:gd name="adj2" fmla="val -278829"/>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调用三次</a:t>
            </a:r>
          </a:p>
        </p:txBody>
      </p:sp>
      <p:sp>
        <p:nvSpPr>
          <p:cNvPr id="6" name="圆角矩形标注 5"/>
          <p:cNvSpPr>
            <a:spLocks noChangeArrowheads="1"/>
          </p:cNvSpPr>
          <p:nvPr/>
        </p:nvSpPr>
        <p:spPr bwMode="auto">
          <a:xfrm>
            <a:off x="5500688" y="5072063"/>
            <a:ext cx="3357562" cy="1071562"/>
          </a:xfrm>
          <a:prstGeom prst="wedgeRoundRectCallout">
            <a:avLst>
              <a:gd name="adj1" fmla="val -15972"/>
              <a:gd name="adj2" fmla="val -114231"/>
              <a:gd name="adj3" fmla="val 16667"/>
            </a:avLst>
          </a:prstGeom>
          <a:solidFill>
            <a:srgbClr val="FFFFCC"/>
          </a:solidFill>
          <a:ln w="9525" algn="ctr">
            <a:solidFill>
              <a:schemeClr val="tx1"/>
            </a:solidFill>
            <a:miter lim="800000"/>
            <a:headEnd/>
            <a:tailEnd/>
          </a:ln>
        </p:spPr>
        <p:txBody>
          <a:bodyPr/>
          <a:lstStyle/>
          <a:p>
            <a:r>
              <a:rPr lang="zh-CN" altLang="en-US" sz="2800" b="1">
                <a:solidFill>
                  <a:srgbClr val="0000CC"/>
                </a:solidFill>
              </a:rPr>
              <a:t>每调用一次，开辟新</a:t>
            </a:r>
            <a:r>
              <a:rPr lang="en-US" altLang="zh-CN" sz="2800" b="1">
                <a:solidFill>
                  <a:srgbClr val="0000CC"/>
                </a:solidFill>
              </a:rPr>
              <a:t>a</a:t>
            </a:r>
            <a:r>
              <a:rPr lang="zh-CN" altLang="en-US" sz="2800" b="1">
                <a:solidFill>
                  <a:srgbClr val="0000CC"/>
                </a:solidFill>
              </a:rPr>
              <a:t>和</a:t>
            </a:r>
            <a:r>
              <a:rPr lang="en-US" altLang="zh-CN" sz="2800" b="1">
                <a:solidFill>
                  <a:srgbClr val="0000CC"/>
                </a:solidFill>
              </a:rPr>
              <a:t>b</a:t>
            </a:r>
            <a:r>
              <a:rPr lang="zh-CN" altLang="en-US" sz="2800" b="1">
                <a:solidFill>
                  <a:srgbClr val="0000CC"/>
                </a:solidFill>
              </a:rPr>
              <a:t>，但</a:t>
            </a:r>
            <a:r>
              <a:rPr lang="en-US" altLang="zh-CN" sz="2800" b="1">
                <a:solidFill>
                  <a:srgbClr val="0000CC"/>
                </a:solidFill>
              </a:rPr>
              <a:t>c</a:t>
            </a:r>
            <a:r>
              <a:rPr lang="zh-CN" altLang="en-US" sz="2800" b="1">
                <a:solidFill>
                  <a:srgbClr val="0000CC"/>
                </a:solidFill>
              </a:rPr>
              <a:t>不是</a:t>
            </a:r>
          </a:p>
        </p:txBody>
      </p:sp>
      <p:pic>
        <p:nvPicPr>
          <p:cNvPr id="172038"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3132138" y="1773238"/>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
        <p:nvSpPr>
          <p:cNvPr id="3" name="内容占位符 2"/>
          <p:cNvSpPr txBox="1">
            <a:spLocks/>
          </p:cNvSpPr>
          <p:nvPr/>
        </p:nvSpPr>
        <p:spPr bwMode="auto">
          <a:xfrm>
            <a:off x="468313" y="1484313"/>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
        <p:nvSpPr>
          <p:cNvPr id="7" name="TextBox 6"/>
          <p:cNvSpPr txBox="1"/>
          <p:nvPr/>
        </p:nvSpPr>
        <p:spPr>
          <a:xfrm>
            <a:off x="683568" y="488866"/>
            <a:ext cx="6912768" cy="707886"/>
          </a:xfrm>
          <a:prstGeom prst="rect">
            <a:avLst/>
          </a:prstGeom>
          <a:noFill/>
        </p:spPr>
        <p:txBody>
          <a:bodyPr wrap="square" rtlCol="0">
            <a:spAutoFit/>
          </a:bodyPr>
          <a:lstStyle/>
          <a:p>
            <a:pPr eaLnBrk="1" hangingPunct="1">
              <a:buFont typeface="Wingdings" pitchFamily="2" charset="2"/>
              <a:buNone/>
            </a:pPr>
            <a:r>
              <a:rPr lang="zh-CN" altLang="zh-CN" sz="3600" dirty="0">
                <a:latin typeface="+mn-lt"/>
              </a:rPr>
              <a:t>例</a:t>
            </a:r>
            <a:r>
              <a:rPr lang="en-US" altLang="zh-CN" sz="3600" dirty="0">
                <a:latin typeface="+mn-lt"/>
              </a:rPr>
              <a:t>7.16 </a:t>
            </a:r>
            <a:r>
              <a:rPr lang="zh-CN" altLang="zh-CN" sz="3600" dirty="0">
                <a:latin typeface="+mn-lt"/>
              </a:rPr>
              <a:t>考察静态局部变量的值</a:t>
            </a:r>
            <a:r>
              <a:rPr lang="zh-CN" altLang="zh-CN" dirty="0">
                <a:latin typeface="+mn-lt"/>
              </a:rPr>
              <a:t>。</a:t>
            </a:r>
            <a:endParaRPr lang="en-US" altLang="zh-CN" dirty="0">
              <a:latin typeface="+mn-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5214938" y="1199391"/>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7" name="矩形 6"/>
          <p:cNvSpPr>
            <a:spLocks noChangeArrowheads="1"/>
          </p:cNvSpPr>
          <p:nvPr/>
        </p:nvSpPr>
        <p:spPr bwMode="auto">
          <a:xfrm>
            <a:off x="3143250" y="5342766"/>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t>0</a:t>
            </a:r>
            <a:endParaRPr lang="zh-CN" altLang="en-US" sz="3200"/>
          </a:p>
        </p:txBody>
      </p:sp>
      <p:sp>
        <p:nvSpPr>
          <p:cNvPr id="8" name="矩形 7"/>
          <p:cNvSpPr>
            <a:spLocks noChangeArrowheads="1"/>
          </p:cNvSpPr>
          <p:nvPr/>
        </p:nvSpPr>
        <p:spPr bwMode="auto">
          <a:xfrm>
            <a:off x="4429125" y="5342766"/>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t>3</a:t>
            </a:r>
            <a:endParaRPr lang="zh-CN" altLang="en-US" sz="3200"/>
          </a:p>
        </p:txBody>
      </p:sp>
      <p:sp>
        <p:nvSpPr>
          <p:cNvPr id="9" name="TextBox 8"/>
          <p:cNvSpPr txBox="1">
            <a:spLocks noChangeArrowheads="1"/>
          </p:cNvSpPr>
          <p:nvPr/>
        </p:nvSpPr>
        <p:spPr bwMode="auto">
          <a:xfrm>
            <a:off x="3286125" y="4771266"/>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b</a:t>
            </a:r>
            <a:endParaRPr lang="zh-CN" altLang="en-US" sz="3200" b="1"/>
          </a:p>
        </p:txBody>
      </p:sp>
      <p:sp>
        <p:nvSpPr>
          <p:cNvPr id="10" name="TextBox 9"/>
          <p:cNvSpPr txBox="1">
            <a:spLocks noChangeArrowheads="1"/>
          </p:cNvSpPr>
          <p:nvPr/>
        </p:nvSpPr>
        <p:spPr bwMode="auto">
          <a:xfrm>
            <a:off x="4572000" y="4771266"/>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c</a:t>
            </a:r>
            <a:endParaRPr lang="zh-CN" altLang="en-US" sz="3200" b="1"/>
          </a:p>
        </p:txBody>
      </p:sp>
      <p:sp>
        <p:nvSpPr>
          <p:cNvPr id="11" name="圆角矩形标注 10"/>
          <p:cNvSpPr>
            <a:spLocks noChangeArrowheads="1"/>
          </p:cNvSpPr>
          <p:nvPr/>
        </p:nvSpPr>
        <p:spPr bwMode="auto">
          <a:xfrm>
            <a:off x="5940425" y="4842704"/>
            <a:ext cx="3060700" cy="714375"/>
          </a:xfrm>
          <a:prstGeom prst="wedgeRoundRectCallout">
            <a:avLst>
              <a:gd name="adj1" fmla="val 12343"/>
              <a:gd name="adj2" fmla="val -15511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第一次调用开始</a:t>
            </a:r>
          </a:p>
        </p:txBody>
      </p:sp>
      <p:pic>
        <p:nvPicPr>
          <p:cNvPr id="173065" name="图片 11"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771391"/>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68313" y="1112079"/>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
        <p:nvSpPr>
          <p:cNvPr id="12" name="TextBox 11"/>
          <p:cNvSpPr txBox="1"/>
          <p:nvPr/>
        </p:nvSpPr>
        <p:spPr>
          <a:xfrm>
            <a:off x="683568" y="272842"/>
            <a:ext cx="6912768" cy="707886"/>
          </a:xfrm>
          <a:prstGeom prst="rect">
            <a:avLst/>
          </a:prstGeom>
          <a:noFill/>
        </p:spPr>
        <p:txBody>
          <a:bodyPr wrap="square" rtlCol="0">
            <a:spAutoFit/>
          </a:bodyPr>
          <a:lstStyle/>
          <a:p>
            <a:pPr eaLnBrk="1" hangingPunct="1">
              <a:buFont typeface="Wingdings" pitchFamily="2" charset="2"/>
              <a:buNone/>
            </a:pPr>
            <a:r>
              <a:rPr lang="zh-CN" altLang="zh-CN" sz="3600" dirty="0">
                <a:latin typeface="+mn-lt"/>
              </a:rPr>
              <a:t>例</a:t>
            </a:r>
            <a:r>
              <a:rPr lang="en-US" altLang="zh-CN" sz="3600" dirty="0">
                <a:latin typeface="+mn-lt"/>
              </a:rPr>
              <a:t>7.16 </a:t>
            </a:r>
            <a:r>
              <a:rPr lang="zh-CN" altLang="zh-CN" sz="3600" dirty="0">
                <a:latin typeface="+mn-lt"/>
              </a:rPr>
              <a:t>考察静态局部变量的值</a:t>
            </a:r>
            <a:r>
              <a:rPr lang="zh-CN" altLang="zh-CN" dirty="0"/>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linds(horizontal)">
                                      <p:cBhvr>
                                        <p:cTn id="15" dur="500"/>
                                        <p:tgtEl>
                                          <p:spTgt spid="8"/>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linds(horizontal)">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内容占位符 2"/>
          <p:cNvSpPr>
            <a:spLocks noGrp="1"/>
          </p:cNvSpPr>
          <p:nvPr>
            <p:ph idx="1"/>
          </p:nvPr>
        </p:nvSpPr>
        <p:spPr>
          <a:xfrm>
            <a:off x="500063" y="857250"/>
            <a:ext cx="8153400" cy="4643438"/>
          </a:xfrm>
        </p:spPr>
        <p:txBody>
          <a:bodyPr/>
          <a:lstStyle/>
          <a:p>
            <a:pPr eaLnBrk="1" hangingPunct="1"/>
            <a:r>
              <a:rPr lang="zh-CN" altLang="zh-CN" smtClean="0"/>
              <a:t>说明：</a:t>
            </a:r>
          </a:p>
          <a:p>
            <a:pPr lvl="1" eaLnBrk="1" hangingPunct="1">
              <a:buFont typeface="Wingdings" pitchFamily="2" charset="2"/>
              <a:buNone/>
            </a:pPr>
            <a:r>
              <a:rPr lang="en-US" altLang="zh-CN" smtClean="0"/>
              <a:t>  (3) </a:t>
            </a:r>
            <a:r>
              <a:rPr lang="zh-CN" altLang="zh-CN" smtClean="0"/>
              <a:t>Ｃ程序的执行是从</a:t>
            </a:r>
            <a:r>
              <a:rPr lang="en-US" altLang="zh-CN" smtClean="0"/>
              <a:t>main</a:t>
            </a:r>
            <a:r>
              <a:rPr lang="zh-CN" altLang="zh-CN" smtClean="0"/>
              <a:t>函数开始的，如果在</a:t>
            </a:r>
            <a:r>
              <a:rPr lang="en-US" altLang="zh-CN" smtClean="0"/>
              <a:t>main</a:t>
            </a:r>
            <a:r>
              <a:rPr lang="zh-CN" altLang="zh-CN" smtClean="0"/>
              <a:t>函数中调用其他函数，在调用后流程返回到</a:t>
            </a:r>
            <a:r>
              <a:rPr lang="en-US" altLang="zh-CN" smtClean="0"/>
              <a:t>main</a:t>
            </a:r>
            <a:r>
              <a:rPr lang="zh-CN" altLang="zh-CN" smtClean="0"/>
              <a:t>函数，在</a:t>
            </a:r>
            <a:r>
              <a:rPr lang="en-US" altLang="zh-CN" smtClean="0"/>
              <a:t>main</a:t>
            </a:r>
            <a:r>
              <a:rPr lang="zh-CN" altLang="zh-CN" smtClean="0"/>
              <a:t>函数中结束整个程序的运行。</a:t>
            </a:r>
            <a:endParaRPr lang="zh-CN" altLang="en-US" smtClean="0"/>
          </a:p>
        </p:txBody>
      </p:sp>
      <p:pic>
        <p:nvPicPr>
          <p:cNvPr id="20483"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内容占位符 2"/>
          <p:cNvSpPr>
            <a:spLocks noGrp="1"/>
          </p:cNvSpPr>
          <p:nvPr>
            <p:ph idx="1"/>
          </p:nvPr>
        </p:nvSpPr>
        <p:spPr>
          <a:xfrm>
            <a:off x="179512" y="485016"/>
            <a:ext cx="7000875" cy="4857750"/>
          </a:xfrm>
        </p:spPr>
        <p:txBody>
          <a:bodyPr/>
          <a:lstStyle/>
          <a:p>
            <a:pPr eaLnBrk="1" hangingPunct="1">
              <a:buFont typeface="Wingdings" pitchFamily="2" charset="2"/>
              <a:buNone/>
            </a:pPr>
            <a:r>
              <a:rPr lang="en-US" altLang="zh-CN" dirty="0" smtClean="0"/>
              <a:t>    </a:t>
            </a:r>
            <a:endParaRPr lang="zh-CN" altLang="en-US" dirty="0" smtClean="0"/>
          </a:p>
        </p:txBody>
      </p:sp>
      <p:sp>
        <p:nvSpPr>
          <p:cNvPr id="4" name="内容占位符 2"/>
          <p:cNvSpPr txBox="1">
            <a:spLocks/>
          </p:cNvSpPr>
          <p:nvPr/>
        </p:nvSpPr>
        <p:spPr bwMode="auto">
          <a:xfrm>
            <a:off x="5180137" y="1199391"/>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174084" name="矩形 6"/>
          <p:cNvSpPr>
            <a:spLocks noChangeArrowheads="1"/>
          </p:cNvSpPr>
          <p:nvPr/>
        </p:nvSpPr>
        <p:spPr bwMode="auto">
          <a:xfrm>
            <a:off x="3108449" y="5342766"/>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t>0</a:t>
            </a:r>
            <a:endParaRPr lang="zh-CN" altLang="en-US" sz="3200"/>
          </a:p>
        </p:txBody>
      </p:sp>
      <p:sp>
        <p:nvSpPr>
          <p:cNvPr id="174085" name="矩形 7"/>
          <p:cNvSpPr>
            <a:spLocks noChangeArrowheads="1"/>
          </p:cNvSpPr>
          <p:nvPr/>
        </p:nvSpPr>
        <p:spPr bwMode="auto">
          <a:xfrm>
            <a:off x="4394324" y="5342766"/>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t>3</a:t>
            </a:r>
            <a:endParaRPr lang="zh-CN" altLang="en-US" sz="3200"/>
          </a:p>
        </p:txBody>
      </p:sp>
      <p:sp>
        <p:nvSpPr>
          <p:cNvPr id="174086" name="TextBox 8"/>
          <p:cNvSpPr txBox="1">
            <a:spLocks noChangeArrowheads="1"/>
          </p:cNvSpPr>
          <p:nvPr/>
        </p:nvSpPr>
        <p:spPr bwMode="auto">
          <a:xfrm>
            <a:off x="3251324" y="4771266"/>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b</a:t>
            </a:r>
            <a:endParaRPr lang="zh-CN" altLang="en-US" sz="3200" b="1"/>
          </a:p>
        </p:txBody>
      </p:sp>
      <p:sp>
        <p:nvSpPr>
          <p:cNvPr id="174087" name="TextBox 9"/>
          <p:cNvSpPr txBox="1">
            <a:spLocks noChangeArrowheads="1"/>
          </p:cNvSpPr>
          <p:nvPr/>
        </p:nvSpPr>
        <p:spPr bwMode="auto">
          <a:xfrm>
            <a:off x="4537199" y="4771266"/>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c</a:t>
            </a:r>
            <a:endParaRPr lang="zh-CN" altLang="en-US" sz="3200" b="1"/>
          </a:p>
        </p:txBody>
      </p:sp>
      <p:sp>
        <p:nvSpPr>
          <p:cNvPr id="11" name="圆角矩形标注 10"/>
          <p:cNvSpPr>
            <a:spLocks noChangeArrowheads="1"/>
          </p:cNvSpPr>
          <p:nvPr/>
        </p:nvSpPr>
        <p:spPr bwMode="auto">
          <a:xfrm>
            <a:off x="5832599" y="4856991"/>
            <a:ext cx="3133725" cy="714375"/>
          </a:xfrm>
          <a:prstGeom prst="wedgeRoundRectCallout">
            <a:avLst>
              <a:gd name="adj1" fmla="val 13222"/>
              <a:gd name="adj2" fmla="val -15511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第一次调用期间</a:t>
            </a:r>
          </a:p>
        </p:txBody>
      </p:sp>
      <p:sp>
        <p:nvSpPr>
          <p:cNvPr id="12" name="矩形 11"/>
          <p:cNvSpPr>
            <a:spLocks noChangeArrowheads="1"/>
          </p:cNvSpPr>
          <p:nvPr/>
        </p:nvSpPr>
        <p:spPr bwMode="auto">
          <a:xfrm>
            <a:off x="3108449" y="5342766"/>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1</a:t>
            </a:r>
            <a:endParaRPr lang="zh-CN" altLang="en-US" sz="3200">
              <a:solidFill>
                <a:srgbClr val="FF0000"/>
              </a:solidFill>
            </a:endParaRPr>
          </a:p>
        </p:txBody>
      </p:sp>
      <p:sp>
        <p:nvSpPr>
          <p:cNvPr id="13" name="矩形 12"/>
          <p:cNvSpPr>
            <a:spLocks noChangeArrowheads="1"/>
          </p:cNvSpPr>
          <p:nvPr/>
        </p:nvSpPr>
        <p:spPr bwMode="auto">
          <a:xfrm>
            <a:off x="4394324" y="5342766"/>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4</a:t>
            </a:r>
            <a:endParaRPr lang="zh-CN" altLang="en-US" sz="3200">
              <a:solidFill>
                <a:srgbClr val="FF0000"/>
              </a:solidFill>
            </a:endParaRPr>
          </a:p>
        </p:txBody>
      </p:sp>
      <p:pic>
        <p:nvPicPr>
          <p:cNvPr id="174091" name="图片 1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94824" y="5771391"/>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33512" y="1112079"/>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
        <p:nvSpPr>
          <p:cNvPr id="14" name="TextBox 13"/>
          <p:cNvSpPr txBox="1"/>
          <p:nvPr/>
        </p:nvSpPr>
        <p:spPr>
          <a:xfrm>
            <a:off x="611560" y="272842"/>
            <a:ext cx="6912768" cy="707886"/>
          </a:xfrm>
          <a:prstGeom prst="rect">
            <a:avLst/>
          </a:prstGeom>
          <a:noFill/>
        </p:spPr>
        <p:txBody>
          <a:bodyPr wrap="square" rtlCol="0">
            <a:spAutoFit/>
          </a:bodyPr>
          <a:lstStyle/>
          <a:p>
            <a:pPr eaLnBrk="1" hangingPunct="1">
              <a:buFont typeface="Wingdings" pitchFamily="2" charset="2"/>
              <a:buNone/>
            </a:pPr>
            <a:r>
              <a:rPr lang="zh-CN" altLang="zh-CN" sz="3600" dirty="0">
                <a:latin typeface="+mn-lt"/>
              </a:rPr>
              <a:t>例</a:t>
            </a:r>
            <a:r>
              <a:rPr lang="en-US" altLang="zh-CN" sz="3600" dirty="0">
                <a:latin typeface="+mn-lt"/>
              </a:rPr>
              <a:t>7.16 </a:t>
            </a:r>
            <a:r>
              <a:rPr lang="zh-CN" altLang="zh-CN" sz="3600" dirty="0">
                <a:latin typeface="+mn-lt"/>
              </a:rPr>
              <a:t>考察静态局部变量的值</a:t>
            </a:r>
            <a:r>
              <a:rPr lang="zh-CN" altLang="zh-CN" dirty="0"/>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par>
                          <p:cTn id="13" fill="hold" nodeType="afterGroup">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 calcmode="lin" valueType="num">
                                      <p:cBhvr>
                                        <p:cTn id="18" dur="500" fill="hold"/>
                                        <p:tgtEl>
                                          <p:spTgt spid="13"/>
                                        </p:tgtEl>
                                        <p:attrNameLst>
                                          <p:attrName>style.rotation</p:attrName>
                                        </p:attrNameLst>
                                      </p:cBhvr>
                                      <p:tavLst>
                                        <p:tav tm="0">
                                          <p:val>
                                            <p:fltVal val="360"/>
                                          </p:val>
                                        </p:tav>
                                        <p:tav tm="100000">
                                          <p:val>
                                            <p:fltVal val="0"/>
                                          </p:val>
                                        </p:tav>
                                      </p:tavLst>
                                    </p:anim>
                                    <p:animEffect transition="in" filter="fade">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内容占位符 2"/>
          <p:cNvSpPr>
            <a:spLocks noGrp="1"/>
          </p:cNvSpPr>
          <p:nvPr>
            <p:ph idx="1"/>
          </p:nvPr>
        </p:nvSpPr>
        <p:spPr>
          <a:xfrm>
            <a:off x="214313" y="548680"/>
            <a:ext cx="7000875" cy="4857750"/>
          </a:xfrm>
        </p:spPr>
        <p:txBody>
          <a:bodyPr/>
          <a:lstStyle/>
          <a:p>
            <a:pPr eaLnBrk="1" hangingPunct="1">
              <a:buFont typeface="Wingdings" pitchFamily="2" charset="2"/>
              <a:buNone/>
            </a:pPr>
            <a:r>
              <a:rPr lang="en-US" altLang="zh-CN" dirty="0" smtClean="0"/>
              <a:t>    </a:t>
            </a:r>
            <a:endParaRPr lang="zh-CN" altLang="zh-CN" sz="2800" dirty="0" smtClean="0"/>
          </a:p>
          <a:p>
            <a:pPr eaLnBrk="1" hangingPunct="1">
              <a:buFont typeface="Wingdings" pitchFamily="2" charset="2"/>
              <a:buNone/>
            </a:pPr>
            <a:endParaRPr lang="zh-CN" altLang="en-US" dirty="0" smtClean="0"/>
          </a:p>
        </p:txBody>
      </p:sp>
      <p:sp>
        <p:nvSpPr>
          <p:cNvPr id="4" name="内容占位符 2"/>
          <p:cNvSpPr txBox="1">
            <a:spLocks/>
          </p:cNvSpPr>
          <p:nvPr/>
        </p:nvSpPr>
        <p:spPr bwMode="auto">
          <a:xfrm>
            <a:off x="5214938" y="1263055"/>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175108" name="TextBox 8"/>
          <p:cNvSpPr txBox="1">
            <a:spLocks noChangeArrowheads="1"/>
          </p:cNvSpPr>
          <p:nvPr/>
        </p:nvSpPr>
        <p:spPr bwMode="auto">
          <a:xfrm>
            <a:off x="3286125" y="4834930"/>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b</a:t>
            </a:r>
            <a:endParaRPr lang="zh-CN" altLang="en-US" sz="3200" b="1"/>
          </a:p>
        </p:txBody>
      </p:sp>
      <p:sp>
        <p:nvSpPr>
          <p:cNvPr id="175109" name="TextBox 9"/>
          <p:cNvSpPr txBox="1">
            <a:spLocks noChangeArrowheads="1"/>
          </p:cNvSpPr>
          <p:nvPr/>
        </p:nvSpPr>
        <p:spPr bwMode="auto">
          <a:xfrm>
            <a:off x="4572000" y="4834930"/>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c</a:t>
            </a:r>
            <a:endParaRPr lang="zh-CN" altLang="en-US" sz="3200" b="1"/>
          </a:p>
        </p:txBody>
      </p:sp>
      <p:sp>
        <p:nvSpPr>
          <p:cNvPr id="11" name="圆角矩形标注 10"/>
          <p:cNvSpPr>
            <a:spLocks noChangeArrowheads="1"/>
          </p:cNvSpPr>
          <p:nvPr/>
        </p:nvSpPr>
        <p:spPr bwMode="auto">
          <a:xfrm>
            <a:off x="6011863" y="4906368"/>
            <a:ext cx="2989262" cy="714375"/>
          </a:xfrm>
          <a:prstGeom prst="wedgeRoundRectCallout">
            <a:avLst>
              <a:gd name="adj1" fmla="val 11444"/>
              <a:gd name="adj2" fmla="val -15511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第一次调用结束</a:t>
            </a:r>
          </a:p>
        </p:txBody>
      </p:sp>
      <p:sp>
        <p:nvSpPr>
          <p:cNvPr id="175111" name="矩形 11"/>
          <p:cNvSpPr>
            <a:spLocks noChangeArrowheads="1"/>
          </p:cNvSpPr>
          <p:nvPr/>
        </p:nvSpPr>
        <p:spPr bwMode="auto">
          <a:xfrm>
            <a:off x="3143250" y="5406430"/>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1</a:t>
            </a:r>
            <a:endParaRPr lang="zh-CN" altLang="en-US" sz="3200">
              <a:solidFill>
                <a:srgbClr val="FF0000"/>
              </a:solidFill>
            </a:endParaRPr>
          </a:p>
        </p:txBody>
      </p:sp>
      <p:sp>
        <p:nvSpPr>
          <p:cNvPr id="175112" name="矩形 12"/>
          <p:cNvSpPr>
            <a:spLocks noChangeArrowheads="1"/>
          </p:cNvSpPr>
          <p:nvPr/>
        </p:nvSpPr>
        <p:spPr bwMode="auto">
          <a:xfrm>
            <a:off x="4429125" y="5406430"/>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4</a:t>
            </a:r>
            <a:endParaRPr lang="zh-CN" altLang="en-US" sz="3200">
              <a:solidFill>
                <a:srgbClr val="FF0000"/>
              </a:solidFill>
            </a:endParaRPr>
          </a:p>
        </p:txBody>
      </p:sp>
      <p:sp>
        <p:nvSpPr>
          <p:cNvPr id="14" name="矩形 13"/>
          <p:cNvSpPr>
            <a:spLocks noChangeArrowheads="1"/>
          </p:cNvSpPr>
          <p:nvPr/>
        </p:nvSpPr>
        <p:spPr bwMode="auto">
          <a:xfrm>
            <a:off x="2786063" y="4906368"/>
            <a:ext cx="1357312" cy="1214437"/>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lstStyle/>
          <a:p>
            <a:endParaRPr lang="zh-CN" altLang="en-US"/>
          </a:p>
        </p:txBody>
      </p:sp>
      <p:sp>
        <p:nvSpPr>
          <p:cNvPr id="15" name="圆角矩形标注 14"/>
          <p:cNvSpPr>
            <a:spLocks noChangeArrowheads="1"/>
          </p:cNvSpPr>
          <p:nvPr/>
        </p:nvSpPr>
        <p:spPr bwMode="auto">
          <a:xfrm>
            <a:off x="3059113" y="2834680"/>
            <a:ext cx="642937" cy="500063"/>
          </a:xfrm>
          <a:prstGeom prst="wedgeRoundRectCallout">
            <a:avLst>
              <a:gd name="adj1" fmla="val 6394"/>
              <a:gd name="adj2" fmla="val 146694"/>
              <a:gd name="adj3" fmla="val 16667"/>
            </a:avLst>
          </a:prstGeom>
          <a:solidFill>
            <a:srgbClr val="FFFFCC"/>
          </a:solidFill>
          <a:ln w="9525" algn="ctr">
            <a:solidFill>
              <a:schemeClr val="tx1"/>
            </a:solidFill>
            <a:miter lim="800000"/>
            <a:headEnd/>
            <a:tailEnd/>
          </a:ln>
        </p:spPr>
        <p:txBody>
          <a:bodyPr/>
          <a:lstStyle/>
          <a:p>
            <a:pPr algn="ctr"/>
            <a:r>
              <a:rPr lang="en-US" altLang="zh-CN" sz="2800" b="1">
                <a:solidFill>
                  <a:srgbClr val="0000CC"/>
                </a:solidFill>
              </a:rPr>
              <a:t>7</a:t>
            </a:r>
            <a:endParaRPr lang="zh-CN" altLang="en-US" sz="2800" b="1">
              <a:solidFill>
                <a:srgbClr val="0000CC"/>
              </a:solidFill>
            </a:endParaRPr>
          </a:p>
        </p:txBody>
      </p:sp>
      <p:pic>
        <p:nvPicPr>
          <p:cNvPr id="175115" name="图片 11"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83505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68313" y="1175743"/>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
        <p:nvSpPr>
          <p:cNvPr id="13" name="TextBox 12"/>
          <p:cNvSpPr txBox="1"/>
          <p:nvPr/>
        </p:nvSpPr>
        <p:spPr>
          <a:xfrm>
            <a:off x="611560" y="332656"/>
            <a:ext cx="6912768" cy="707886"/>
          </a:xfrm>
          <a:prstGeom prst="rect">
            <a:avLst/>
          </a:prstGeom>
          <a:noFill/>
        </p:spPr>
        <p:txBody>
          <a:bodyPr wrap="square" rtlCol="0">
            <a:spAutoFit/>
          </a:bodyPr>
          <a:lstStyle/>
          <a:p>
            <a:pPr eaLnBrk="1" hangingPunct="1">
              <a:buFont typeface="Wingdings" pitchFamily="2" charset="2"/>
              <a:buNone/>
            </a:pPr>
            <a:r>
              <a:rPr lang="zh-CN" altLang="zh-CN" sz="3600" dirty="0">
                <a:latin typeface="+mn-lt"/>
              </a:rPr>
              <a:t>例</a:t>
            </a:r>
            <a:r>
              <a:rPr lang="en-US" altLang="zh-CN" sz="3600" dirty="0">
                <a:latin typeface="+mn-lt"/>
              </a:rPr>
              <a:t>7.16 </a:t>
            </a:r>
            <a:r>
              <a:rPr lang="zh-CN" altLang="zh-CN" sz="3600" dirty="0">
                <a:latin typeface="+mn-lt"/>
              </a:rPr>
              <a:t>考察静态局部变量的值</a:t>
            </a:r>
            <a:r>
              <a:rPr lang="zh-CN" altLang="zh-CN" dirty="0"/>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slide(fromTop)">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animBg="1"/>
    </p:bld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5214938" y="996032"/>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9" name="TextBox 8"/>
          <p:cNvSpPr txBox="1">
            <a:spLocks noChangeArrowheads="1"/>
          </p:cNvSpPr>
          <p:nvPr/>
        </p:nvSpPr>
        <p:spPr bwMode="auto">
          <a:xfrm>
            <a:off x="3286125" y="4567907"/>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b</a:t>
            </a:r>
            <a:endParaRPr lang="zh-CN" altLang="en-US" sz="3200" b="1"/>
          </a:p>
        </p:txBody>
      </p:sp>
      <p:sp>
        <p:nvSpPr>
          <p:cNvPr id="176133" name="TextBox 9"/>
          <p:cNvSpPr txBox="1">
            <a:spLocks noChangeArrowheads="1"/>
          </p:cNvSpPr>
          <p:nvPr/>
        </p:nvSpPr>
        <p:spPr bwMode="auto">
          <a:xfrm>
            <a:off x="4572000" y="4567907"/>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c</a:t>
            </a:r>
            <a:endParaRPr lang="zh-CN" altLang="en-US" sz="3200" b="1"/>
          </a:p>
        </p:txBody>
      </p:sp>
      <p:sp>
        <p:nvSpPr>
          <p:cNvPr id="11" name="圆角矩形标注 10"/>
          <p:cNvSpPr>
            <a:spLocks noChangeArrowheads="1"/>
          </p:cNvSpPr>
          <p:nvPr/>
        </p:nvSpPr>
        <p:spPr bwMode="auto">
          <a:xfrm>
            <a:off x="6011863" y="4639345"/>
            <a:ext cx="2989262" cy="714375"/>
          </a:xfrm>
          <a:prstGeom prst="wedgeRoundRectCallout">
            <a:avLst>
              <a:gd name="adj1" fmla="val 11444"/>
              <a:gd name="adj2" fmla="val -15511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第二次调用开始</a:t>
            </a:r>
          </a:p>
        </p:txBody>
      </p:sp>
      <p:sp>
        <p:nvSpPr>
          <p:cNvPr id="12" name="矩形 11"/>
          <p:cNvSpPr>
            <a:spLocks noChangeArrowheads="1"/>
          </p:cNvSpPr>
          <p:nvPr/>
        </p:nvSpPr>
        <p:spPr bwMode="auto">
          <a:xfrm>
            <a:off x="3143250" y="5139407"/>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00B050"/>
                </a:solidFill>
              </a:rPr>
              <a:t>0</a:t>
            </a:r>
            <a:endParaRPr lang="zh-CN" altLang="en-US" sz="3200">
              <a:solidFill>
                <a:srgbClr val="00B050"/>
              </a:solidFill>
            </a:endParaRPr>
          </a:p>
        </p:txBody>
      </p:sp>
      <p:sp>
        <p:nvSpPr>
          <p:cNvPr id="176136" name="矩形 12"/>
          <p:cNvSpPr>
            <a:spLocks noChangeArrowheads="1"/>
          </p:cNvSpPr>
          <p:nvPr/>
        </p:nvSpPr>
        <p:spPr bwMode="auto">
          <a:xfrm>
            <a:off x="4429125" y="5139407"/>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4</a:t>
            </a:r>
            <a:endParaRPr lang="zh-CN" altLang="en-US" sz="3200">
              <a:solidFill>
                <a:srgbClr val="FF0000"/>
              </a:solidFill>
            </a:endParaRPr>
          </a:p>
        </p:txBody>
      </p:sp>
      <p:pic>
        <p:nvPicPr>
          <p:cNvPr id="176137" name="图片 9"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568032"/>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68313" y="908720"/>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linds(horizontal)">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5179442" y="1051396"/>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177156" name="TextBox 8"/>
          <p:cNvSpPr txBox="1">
            <a:spLocks noChangeArrowheads="1"/>
          </p:cNvSpPr>
          <p:nvPr/>
        </p:nvSpPr>
        <p:spPr bwMode="auto">
          <a:xfrm>
            <a:off x="3250629" y="4623271"/>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b</a:t>
            </a:r>
            <a:endParaRPr lang="zh-CN" altLang="en-US" sz="3200" b="1"/>
          </a:p>
        </p:txBody>
      </p:sp>
      <p:sp>
        <p:nvSpPr>
          <p:cNvPr id="177157" name="TextBox 9"/>
          <p:cNvSpPr txBox="1">
            <a:spLocks noChangeArrowheads="1"/>
          </p:cNvSpPr>
          <p:nvPr/>
        </p:nvSpPr>
        <p:spPr bwMode="auto">
          <a:xfrm>
            <a:off x="4536504" y="4623271"/>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c</a:t>
            </a:r>
            <a:endParaRPr lang="zh-CN" altLang="en-US" sz="3200" b="1"/>
          </a:p>
        </p:txBody>
      </p:sp>
      <p:sp>
        <p:nvSpPr>
          <p:cNvPr id="11" name="圆角矩形标注 10"/>
          <p:cNvSpPr>
            <a:spLocks noChangeArrowheads="1"/>
          </p:cNvSpPr>
          <p:nvPr/>
        </p:nvSpPr>
        <p:spPr bwMode="auto">
          <a:xfrm>
            <a:off x="5976367" y="4694709"/>
            <a:ext cx="2989262" cy="714375"/>
          </a:xfrm>
          <a:prstGeom prst="wedgeRoundRectCallout">
            <a:avLst>
              <a:gd name="adj1" fmla="val 11444"/>
              <a:gd name="adj2" fmla="val -15511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第二次调用期间</a:t>
            </a:r>
          </a:p>
        </p:txBody>
      </p:sp>
      <p:sp>
        <p:nvSpPr>
          <p:cNvPr id="177159" name="矩形 11"/>
          <p:cNvSpPr>
            <a:spLocks noChangeArrowheads="1"/>
          </p:cNvSpPr>
          <p:nvPr/>
        </p:nvSpPr>
        <p:spPr bwMode="auto">
          <a:xfrm>
            <a:off x="3107754" y="5194771"/>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00B050"/>
                </a:solidFill>
              </a:rPr>
              <a:t>0</a:t>
            </a:r>
            <a:endParaRPr lang="zh-CN" altLang="en-US" sz="3200">
              <a:solidFill>
                <a:srgbClr val="00B050"/>
              </a:solidFill>
            </a:endParaRPr>
          </a:p>
        </p:txBody>
      </p:sp>
      <p:sp>
        <p:nvSpPr>
          <p:cNvPr id="177160" name="矩形 12"/>
          <p:cNvSpPr>
            <a:spLocks noChangeArrowheads="1"/>
          </p:cNvSpPr>
          <p:nvPr/>
        </p:nvSpPr>
        <p:spPr bwMode="auto">
          <a:xfrm>
            <a:off x="4393629" y="5194771"/>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4</a:t>
            </a:r>
            <a:endParaRPr lang="zh-CN" altLang="en-US" sz="3200">
              <a:solidFill>
                <a:srgbClr val="FF0000"/>
              </a:solidFill>
            </a:endParaRPr>
          </a:p>
        </p:txBody>
      </p:sp>
      <p:sp>
        <p:nvSpPr>
          <p:cNvPr id="14" name="矩形 13"/>
          <p:cNvSpPr>
            <a:spLocks noChangeArrowheads="1"/>
          </p:cNvSpPr>
          <p:nvPr/>
        </p:nvSpPr>
        <p:spPr bwMode="auto">
          <a:xfrm>
            <a:off x="4393629" y="5194771"/>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5</a:t>
            </a:r>
            <a:endParaRPr lang="zh-CN" altLang="en-US" sz="3200">
              <a:solidFill>
                <a:srgbClr val="FF0000"/>
              </a:solidFill>
            </a:endParaRPr>
          </a:p>
        </p:txBody>
      </p:sp>
      <p:sp>
        <p:nvSpPr>
          <p:cNvPr id="15" name="矩形 14"/>
          <p:cNvSpPr>
            <a:spLocks noChangeArrowheads="1"/>
          </p:cNvSpPr>
          <p:nvPr/>
        </p:nvSpPr>
        <p:spPr bwMode="auto">
          <a:xfrm>
            <a:off x="3107754" y="5194771"/>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1</a:t>
            </a:r>
            <a:endParaRPr lang="zh-CN" altLang="en-US" sz="3200">
              <a:solidFill>
                <a:srgbClr val="FF0000"/>
              </a:solidFill>
            </a:endParaRPr>
          </a:p>
        </p:txBody>
      </p:sp>
      <p:pic>
        <p:nvPicPr>
          <p:cNvPr id="177163" name="图片 11"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94129" y="5623396"/>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32817" y="964084"/>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childTnLst>
                          </p:cTn>
                        </p:par>
                        <p:par>
                          <p:cTn id="13" fill="hold" nodeType="afterGroup">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 calcmode="lin" valueType="num">
                                      <p:cBhvr>
                                        <p:cTn id="18" dur="500" fill="hold"/>
                                        <p:tgtEl>
                                          <p:spTgt spid="14"/>
                                        </p:tgtEl>
                                        <p:attrNameLst>
                                          <p:attrName>style.rotation</p:attrName>
                                        </p:attrNameLst>
                                      </p:cBhvr>
                                      <p:tavLst>
                                        <p:tav tm="0">
                                          <p:val>
                                            <p:fltVal val="360"/>
                                          </p:val>
                                        </p:tav>
                                        <p:tav tm="100000">
                                          <p:val>
                                            <p:fltVal val="0"/>
                                          </p:val>
                                        </p:tav>
                                      </p:tavLst>
                                    </p:anim>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animBg="1"/>
    </p:bld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5214938" y="1051396"/>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178180" name="TextBox 8"/>
          <p:cNvSpPr txBox="1">
            <a:spLocks noChangeArrowheads="1"/>
          </p:cNvSpPr>
          <p:nvPr/>
        </p:nvSpPr>
        <p:spPr bwMode="auto">
          <a:xfrm>
            <a:off x="3286125" y="4623271"/>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b</a:t>
            </a:r>
            <a:endParaRPr lang="zh-CN" altLang="en-US" sz="3200" b="1"/>
          </a:p>
        </p:txBody>
      </p:sp>
      <p:sp>
        <p:nvSpPr>
          <p:cNvPr id="178181" name="TextBox 9"/>
          <p:cNvSpPr txBox="1">
            <a:spLocks noChangeArrowheads="1"/>
          </p:cNvSpPr>
          <p:nvPr/>
        </p:nvSpPr>
        <p:spPr bwMode="auto">
          <a:xfrm>
            <a:off x="4572000" y="4623271"/>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c</a:t>
            </a:r>
            <a:endParaRPr lang="zh-CN" altLang="en-US" sz="3200" b="1"/>
          </a:p>
        </p:txBody>
      </p:sp>
      <p:sp>
        <p:nvSpPr>
          <p:cNvPr id="11" name="圆角矩形标注 10"/>
          <p:cNvSpPr>
            <a:spLocks noChangeArrowheads="1"/>
          </p:cNvSpPr>
          <p:nvPr/>
        </p:nvSpPr>
        <p:spPr bwMode="auto">
          <a:xfrm>
            <a:off x="6011863" y="4694709"/>
            <a:ext cx="2989262" cy="714375"/>
          </a:xfrm>
          <a:prstGeom prst="wedgeRoundRectCallout">
            <a:avLst>
              <a:gd name="adj1" fmla="val 11444"/>
              <a:gd name="adj2" fmla="val -15511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第二次调用结束</a:t>
            </a:r>
          </a:p>
        </p:txBody>
      </p:sp>
      <p:sp>
        <p:nvSpPr>
          <p:cNvPr id="178183" name="矩形 11"/>
          <p:cNvSpPr>
            <a:spLocks noChangeArrowheads="1"/>
          </p:cNvSpPr>
          <p:nvPr/>
        </p:nvSpPr>
        <p:spPr bwMode="auto">
          <a:xfrm>
            <a:off x="3143250" y="5194771"/>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1</a:t>
            </a:r>
            <a:endParaRPr lang="zh-CN" altLang="en-US" sz="3200">
              <a:solidFill>
                <a:srgbClr val="FF0000"/>
              </a:solidFill>
            </a:endParaRPr>
          </a:p>
        </p:txBody>
      </p:sp>
      <p:sp>
        <p:nvSpPr>
          <p:cNvPr id="178184" name="矩形 13"/>
          <p:cNvSpPr>
            <a:spLocks noChangeArrowheads="1"/>
          </p:cNvSpPr>
          <p:nvPr/>
        </p:nvSpPr>
        <p:spPr bwMode="auto">
          <a:xfrm>
            <a:off x="4429125" y="5194771"/>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5</a:t>
            </a:r>
            <a:endParaRPr lang="zh-CN" altLang="en-US" sz="3200">
              <a:solidFill>
                <a:srgbClr val="FF0000"/>
              </a:solidFill>
            </a:endParaRPr>
          </a:p>
        </p:txBody>
      </p:sp>
      <p:sp>
        <p:nvSpPr>
          <p:cNvPr id="15" name="矩形 14"/>
          <p:cNvSpPr>
            <a:spLocks noChangeArrowheads="1"/>
          </p:cNvSpPr>
          <p:nvPr/>
        </p:nvSpPr>
        <p:spPr bwMode="auto">
          <a:xfrm>
            <a:off x="2786063" y="4694709"/>
            <a:ext cx="1357312" cy="1214437"/>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lstStyle/>
          <a:p>
            <a:endParaRPr lang="zh-CN" altLang="en-US"/>
          </a:p>
        </p:txBody>
      </p:sp>
      <p:sp>
        <p:nvSpPr>
          <p:cNvPr id="16" name="圆角矩形标注 15"/>
          <p:cNvSpPr>
            <a:spLocks noChangeArrowheads="1"/>
          </p:cNvSpPr>
          <p:nvPr/>
        </p:nvSpPr>
        <p:spPr bwMode="auto">
          <a:xfrm>
            <a:off x="2992438" y="2623021"/>
            <a:ext cx="642937" cy="500063"/>
          </a:xfrm>
          <a:prstGeom prst="wedgeRoundRectCallout">
            <a:avLst>
              <a:gd name="adj1" fmla="val 6394"/>
              <a:gd name="adj2" fmla="val 146694"/>
              <a:gd name="adj3" fmla="val 16667"/>
            </a:avLst>
          </a:prstGeom>
          <a:solidFill>
            <a:srgbClr val="FFFFCC"/>
          </a:solidFill>
          <a:ln w="9525" algn="ctr">
            <a:solidFill>
              <a:schemeClr val="tx1"/>
            </a:solidFill>
            <a:miter lim="800000"/>
            <a:headEnd/>
            <a:tailEnd/>
          </a:ln>
        </p:spPr>
        <p:txBody>
          <a:bodyPr/>
          <a:lstStyle/>
          <a:p>
            <a:pPr algn="ctr"/>
            <a:r>
              <a:rPr lang="en-US" altLang="zh-CN" sz="2800" b="1">
                <a:solidFill>
                  <a:srgbClr val="0000CC"/>
                </a:solidFill>
              </a:rPr>
              <a:t>8</a:t>
            </a:r>
            <a:endParaRPr lang="zh-CN" altLang="en-US" sz="2800" b="1">
              <a:solidFill>
                <a:srgbClr val="0000CC"/>
              </a:solidFill>
            </a:endParaRPr>
          </a:p>
        </p:txBody>
      </p:sp>
      <p:pic>
        <p:nvPicPr>
          <p:cNvPr id="178187" name="图片 11"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623396"/>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68313" y="964084"/>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slide(fromTop)">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animBg="1"/>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5214938" y="996032"/>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9" name="TextBox 8"/>
          <p:cNvSpPr txBox="1">
            <a:spLocks noChangeArrowheads="1"/>
          </p:cNvSpPr>
          <p:nvPr/>
        </p:nvSpPr>
        <p:spPr bwMode="auto">
          <a:xfrm>
            <a:off x="3286125" y="4567907"/>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b</a:t>
            </a:r>
            <a:endParaRPr lang="zh-CN" altLang="en-US" sz="3200" b="1"/>
          </a:p>
        </p:txBody>
      </p:sp>
      <p:sp>
        <p:nvSpPr>
          <p:cNvPr id="179205" name="TextBox 9"/>
          <p:cNvSpPr txBox="1">
            <a:spLocks noChangeArrowheads="1"/>
          </p:cNvSpPr>
          <p:nvPr/>
        </p:nvSpPr>
        <p:spPr bwMode="auto">
          <a:xfrm>
            <a:off x="4572000" y="4567907"/>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c</a:t>
            </a:r>
            <a:endParaRPr lang="zh-CN" altLang="en-US" sz="3200" b="1"/>
          </a:p>
        </p:txBody>
      </p:sp>
      <p:sp>
        <p:nvSpPr>
          <p:cNvPr id="11" name="圆角矩形标注 10"/>
          <p:cNvSpPr>
            <a:spLocks noChangeArrowheads="1"/>
          </p:cNvSpPr>
          <p:nvPr/>
        </p:nvSpPr>
        <p:spPr bwMode="auto">
          <a:xfrm>
            <a:off x="6011863" y="4639345"/>
            <a:ext cx="2989262" cy="714375"/>
          </a:xfrm>
          <a:prstGeom prst="wedgeRoundRectCallout">
            <a:avLst>
              <a:gd name="adj1" fmla="val 11444"/>
              <a:gd name="adj2" fmla="val -15511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第三次调用开始</a:t>
            </a:r>
          </a:p>
        </p:txBody>
      </p:sp>
      <p:sp>
        <p:nvSpPr>
          <p:cNvPr id="12" name="矩形 11"/>
          <p:cNvSpPr>
            <a:spLocks noChangeArrowheads="1"/>
          </p:cNvSpPr>
          <p:nvPr/>
        </p:nvSpPr>
        <p:spPr bwMode="auto">
          <a:xfrm>
            <a:off x="3143250" y="5139407"/>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9D138D"/>
                </a:solidFill>
              </a:rPr>
              <a:t>0</a:t>
            </a:r>
            <a:endParaRPr lang="zh-CN" altLang="en-US" sz="3200">
              <a:solidFill>
                <a:srgbClr val="9D138D"/>
              </a:solidFill>
            </a:endParaRPr>
          </a:p>
        </p:txBody>
      </p:sp>
      <p:sp>
        <p:nvSpPr>
          <p:cNvPr id="179208" name="矩形 12"/>
          <p:cNvSpPr>
            <a:spLocks noChangeArrowheads="1"/>
          </p:cNvSpPr>
          <p:nvPr/>
        </p:nvSpPr>
        <p:spPr bwMode="auto">
          <a:xfrm>
            <a:off x="4429125" y="5139407"/>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5</a:t>
            </a:r>
            <a:endParaRPr lang="zh-CN" altLang="en-US" sz="3200">
              <a:solidFill>
                <a:srgbClr val="FF0000"/>
              </a:solidFill>
            </a:endParaRPr>
          </a:p>
        </p:txBody>
      </p:sp>
      <p:pic>
        <p:nvPicPr>
          <p:cNvPr id="179209" name="图片 9"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568032"/>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68313" y="908720"/>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linds(horizontal)">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5214938" y="924024"/>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180228" name="TextBox 8"/>
          <p:cNvSpPr txBox="1">
            <a:spLocks noChangeArrowheads="1"/>
          </p:cNvSpPr>
          <p:nvPr/>
        </p:nvSpPr>
        <p:spPr bwMode="auto">
          <a:xfrm>
            <a:off x="3286125" y="4495899"/>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b</a:t>
            </a:r>
            <a:endParaRPr lang="zh-CN" altLang="en-US" sz="3200" b="1"/>
          </a:p>
        </p:txBody>
      </p:sp>
      <p:sp>
        <p:nvSpPr>
          <p:cNvPr id="180229" name="TextBox 9"/>
          <p:cNvSpPr txBox="1">
            <a:spLocks noChangeArrowheads="1"/>
          </p:cNvSpPr>
          <p:nvPr/>
        </p:nvSpPr>
        <p:spPr bwMode="auto">
          <a:xfrm>
            <a:off x="4572000" y="4495899"/>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c</a:t>
            </a:r>
            <a:endParaRPr lang="zh-CN" altLang="en-US" sz="3200" b="1"/>
          </a:p>
        </p:txBody>
      </p:sp>
      <p:sp>
        <p:nvSpPr>
          <p:cNvPr id="11" name="圆角矩形标注 10"/>
          <p:cNvSpPr>
            <a:spLocks noChangeArrowheads="1"/>
          </p:cNvSpPr>
          <p:nvPr/>
        </p:nvSpPr>
        <p:spPr bwMode="auto">
          <a:xfrm>
            <a:off x="5867400" y="4567337"/>
            <a:ext cx="3133725" cy="714375"/>
          </a:xfrm>
          <a:prstGeom prst="wedgeRoundRectCallout">
            <a:avLst>
              <a:gd name="adj1" fmla="val 13222"/>
              <a:gd name="adj2" fmla="val -15511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第三次调用期间</a:t>
            </a:r>
          </a:p>
        </p:txBody>
      </p:sp>
      <p:sp>
        <p:nvSpPr>
          <p:cNvPr id="180231" name="矩形 11"/>
          <p:cNvSpPr>
            <a:spLocks noChangeArrowheads="1"/>
          </p:cNvSpPr>
          <p:nvPr/>
        </p:nvSpPr>
        <p:spPr bwMode="auto">
          <a:xfrm>
            <a:off x="3143250" y="5067399"/>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9D138D"/>
                </a:solidFill>
              </a:rPr>
              <a:t>0</a:t>
            </a:r>
            <a:endParaRPr lang="zh-CN" altLang="en-US" sz="3200">
              <a:solidFill>
                <a:srgbClr val="9D138D"/>
              </a:solidFill>
            </a:endParaRPr>
          </a:p>
        </p:txBody>
      </p:sp>
      <p:sp>
        <p:nvSpPr>
          <p:cNvPr id="180232" name="矩形 12"/>
          <p:cNvSpPr>
            <a:spLocks noChangeArrowheads="1"/>
          </p:cNvSpPr>
          <p:nvPr/>
        </p:nvSpPr>
        <p:spPr bwMode="auto">
          <a:xfrm>
            <a:off x="4429125" y="5067399"/>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5</a:t>
            </a:r>
            <a:endParaRPr lang="zh-CN" altLang="en-US" sz="3200">
              <a:solidFill>
                <a:srgbClr val="FF0000"/>
              </a:solidFill>
            </a:endParaRPr>
          </a:p>
        </p:txBody>
      </p:sp>
      <p:sp>
        <p:nvSpPr>
          <p:cNvPr id="14" name="矩形 13"/>
          <p:cNvSpPr>
            <a:spLocks noChangeArrowheads="1"/>
          </p:cNvSpPr>
          <p:nvPr/>
        </p:nvSpPr>
        <p:spPr bwMode="auto">
          <a:xfrm>
            <a:off x="4429125" y="5067399"/>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6</a:t>
            </a:r>
            <a:endParaRPr lang="zh-CN" altLang="en-US" sz="3200">
              <a:solidFill>
                <a:srgbClr val="FF0000"/>
              </a:solidFill>
            </a:endParaRPr>
          </a:p>
        </p:txBody>
      </p:sp>
      <p:sp>
        <p:nvSpPr>
          <p:cNvPr id="15" name="矩形 14"/>
          <p:cNvSpPr>
            <a:spLocks noChangeArrowheads="1"/>
          </p:cNvSpPr>
          <p:nvPr/>
        </p:nvSpPr>
        <p:spPr bwMode="auto">
          <a:xfrm>
            <a:off x="3143250" y="5067399"/>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1</a:t>
            </a:r>
            <a:endParaRPr lang="zh-CN" altLang="en-US" sz="3200">
              <a:solidFill>
                <a:srgbClr val="FF0000"/>
              </a:solidFill>
            </a:endParaRPr>
          </a:p>
        </p:txBody>
      </p:sp>
      <p:pic>
        <p:nvPicPr>
          <p:cNvPr id="180235" name="图片 11"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496024"/>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68313" y="836712"/>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childTnLst>
                          </p:cTn>
                        </p:par>
                        <p:par>
                          <p:cTn id="13" fill="hold" nodeType="afterGroup">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 calcmode="lin" valueType="num">
                                      <p:cBhvr>
                                        <p:cTn id="18" dur="500" fill="hold"/>
                                        <p:tgtEl>
                                          <p:spTgt spid="14"/>
                                        </p:tgtEl>
                                        <p:attrNameLst>
                                          <p:attrName>style.rotation</p:attrName>
                                        </p:attrNameLst>
                                      </p:cBhvr>
                                      <p:tavLst>
                                        <p:tav tm="0">
                                          <p:val>
                                            <p:fltVal val="360"/>
                                          </p:val>
                                        </p:tav>
                                        <p:tav tm="100000">
                                          <p:val>
                                            <p:fltVal val="0"/>
                                          </p:val>
                                        </p:tav>
                                      </p:tavLst>
                                    </p:anim>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animBg="1"/>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5214938" y="907380"/>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181252" name="TextBox 8"/>
          <p:cNvSpPr txBox="1">
            <a:spLocks noChangeArrowheads="1"/>
          </p:cNvSpPr>
          <p:nvPr/>
        </p:nvSpPr>
        <p:spPr bwMode="auto">
          <a:xfrm>
            <a:off x="3286125" y="4479255"/>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b</a:t>
            </a:r>
            <a:endParaRPr lang="zh-CN" altLang="en-US" sz="3200" b="1"/>
          </a:p>
        </p:txBody>
      </p:sp>
      <p:sp>
        <p:nvSpPr>
          <p:cNvPr id="181253" name="TextBox 9"/>
          <p:cNvSpPr txBox="1">
            <a:spLocks noChangeArrowheads="1"/>
          </p:cNvSpPr>
          <p:nvPr/>
        </p:nvSpPr>
        <p:spPr bwMode="auto">
          <a:xfrm>
            <a:off x="4572000" y="4479255"/>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c</a:t>
            </a:r>
            <a:endParaRPr lang="zh-CN" altLang="en-US" sz="3200" b="1"/>
          </a:p>
        </p:txBody>
      </p:sp>
      <p:sp>
        <p:nvSpPr>
          <p:cNvPr id="11" name="圆角矩形标注 10"/>
          <p:cNvSpPr>
            <a:spLocks noChangeArrowheads="1"/>
          </p:cNvSpPr>
          <p:nvPr/>
        </p:nvSpPr>
        <p:spPr bwMode="auto">
          <a:xfrm>
            <a:off x="6011863" y="4550693"/>
            <a:ext cx="2989262" cy="714375"/>
          </a:xfrm>
          <a:prstGeom prst="wedgeRoundRectCallout">
            <a:avLst>
              <a:gd name="adj1" fmla="val 11444"/>
              <a:gd name="adj2" fmla="val -15511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第三次调用结束</a:t>
            </a:r>
          </a:p>
        </p:txBody>
      </p:sp>
      <p:sp>
        <p:nvSpPr>
          <p:cNvPr id="181255" name="矩形 11"/>
          <p:cNvSpPr>
            <a:spLocks noChangeArrowheads="1"/>
          </p:cNvSpPr>
          <p:nvPr/>
        </p:nvSpPr>
        <p:spPr bwMode="auto">
          <a:xfrm>
            <a:off x="3143250" y="5050755"/>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1</a:t>
            </a:r>
            <a:endParaRPr lang="zh-CN" altLang="en-US" sz="3200">
              <a:solidFill>
                <a:srgbClr val="FF0000"/>
              </a:solidFill>
            </a:endParaRPr>
          </a:p>
        </p:txBody>
      </p:sp>
      <p:sp>
        <p:nvSpPr>
          <p:cNvPr id="181256" name="矩形 13"/>
          <p:cNvSpPr>
            <a:spLocks noChangeArrowheads="1"/>
          </p:cNvSpPr>
          <p:nvPr/>
        </p:nvSpPr>
        <p:spPr bwMode="auto">
          <a:xfrm>
            <a:off x="4429125" y="5050755"/>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6</a:t>
            </a:r>
            <a:endParaRPr lang="zh-CN" altLang="en-US" sz="3200">
              <a:solidFill>
                <a:srgbClr val="FF0000"/>
              </a:solidFill>
            </a:endParaRPr>
          </a:p>
        </p:txBody>
      </p:sp>
      <p:sp>
        <p:nvSpPr>
          <p:cNvPr id="15" name="矩形 14"/>
          <p:cNvSpPr>
            <a:spLocks noChangeArrowheads="1"/>
          </p:cNvSpPr>
          <p:nvPr/>
        </p:nvSpPr>
        <p:spPr bwMode="auto">
          <a:xfrm>
            <a:off x="2786063" y="4550693"/>
            <a:ext cx="1357312" cy="1214437"/>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lstStyle/>
          <a:p>
            <a:endParaRPr lang="zh-CN" altLang="en-US"/>
          </a:p>
        </p:txBody>
      </p:sp>
      <p:sp>
        <p:nvSpPr>
          <p:cNvPr id="16" name="圆角矩形标注 15"/>
          <p:cNvSpPr>
            <a:spLocks noChangeArrowheads="1"/>
          </p:cNvSpPr>
          <p:nvPr/>
        </p:nvSpPr>
        <p:spPr bwMode="auto">
          <a:xfrm>
            <a:off x="3132138" y="2479005"/>
            <a:ext cx="642937" cy="500063"/>
          </a:xfrm>
          <a:prstGeom prst="wedgeRoundRectCallout">
            <a:avLst>
              <a:gd name="adj1" fmla="val 6394"/>
              <a:gd name="adj2" fmla="val 146694"/>
              <a:gd name="adj3" fmla="val 16667"/>
            </a:avLst>
          </a:prstGeom>
          <a:solidFill>
            <a:srgbClr val="FFFFCC"/>
          </a:solidFill>
          <a:ln w="9525" algn="ctr">
            <a:solidFill>
              <a:schemeClr val="tx1"/>
            </a:solidFill>
            <a:miter lim="800000"/>
            <a:headEnd/>
            <a:tailEnd/>
          </a:ln>
        </p:spPr>
        <p:txBody>
          <a:bodyPr/>
          <a:lstStyle/>
          <a:p>
            <a:pPr algn="ctr"/>
            <a:r>
              <a:rPr lang="en-US" altLang="zh-CN" sz="2800" b="1">
                <a:solidFill>
                  <a:srgbClr val="0000CC"/>
                </a:solidFill>
              </a:rPr>
              <a:t>9</a:t>
            </a:r>
            <a:endParaRPr lang="zh-CN" altLang="en-US" sz="2800" b="1">
              <a:solidFill>
                <a:srgbClr val="0000CC"/>
              </a:solidFill>
            </a:endParaRPr>
          </a:p>
        </p:txBody>
      </p:sp>
      <p:pic>
        <p:nvPicPr>
          <p:cNvPr id="181259" name="图片 11"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47938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68313" y="820068"/>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slide(fromTop)">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animBg="1"/>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5214938" y="924024"/>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182276" name="TextBox 9"/>
          <p:cNvSpPr txBox="1">
            <a:spLocks noChangeArrowheads="1"/>
          </p:cNvSpPr>
          <p:nvPr/>
        </p:nvSpPr>
        <p:spPr bwMode="auto">
          <a:xfrm>
            <a:off x="4572000" y="4495899"/>
            <a:ext cx="428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c</a:t>
            </a:r>
            <a:endParaRPr lang="zh-CN" altLang="en-US" sz="3200" b="1"/>
          </a:p>
        </p:txBody>
      </p:sp>
      <p:sp>
        <p:nvSpPr>
          <p:cNvPr id="11" name="圆角矩形标注 10"/>
          <p:cNvSpPr>
            <a:spLocks noChangeArrowheads="1"/>
          </p:cNvSpPr>
          <p:nvPr/>
        </p:nvSpPr>
        <p:spPr bwMode="auto">
          <a:xfrm>
            <a:off x="714375" y="5210274"/>
            <a:ext cx="2778125" cy="714375"/>
          </a:xfrm>
          <a:prstGeom prst="wedgeRoundRectCallout">
            <a:avLst>
              <a:gd name="adj1" fmla="val 3713"/>
              <a:gd name="adj2" fmla="val -15511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整个程序结束</a:t>
            </a:r>
          </a:p>
        </p:txBody>
      </p:sp>
      <p:sp>
        <p:nvSpPr>
          <p:cNvPr id="182278" name="矩形 13"/>
          <p:cNvSpPr>
            <a:spLocks noChangeArrowheads="1"/>
          </p:cNvSpPr>
          <p:nvPr/>
        </p:nvSpPr>
        <p:spPr bwMode="auto">
          <a:xfrm>
            <a:off x="4429125" y="5067399"/>
            <a:ext cx="642938" cy="571500"/>
          </a:xfrm>
          <a:prstGeom prst="rect">
            <a:avLst/>
          </a:prstGeom>
          <a:solidFill>
            <a:schemeClr val="accent1"/>
          </a:solidFill>
          <a:ln w="38100" algn="ctr">
            <a:solidFill>
              <a:srgbClr val="0000CC"/>
            </a:solidFill>
            <a:miter lim="800000"/>
            <a:headEnd/>
            <a:tailEnd/>
          </a:ln>
        </p:spPr>
        <p:txBody>
          <a:bodyPr wrap="none"/>
          <a:lstStyle/>
          <a:p>
            <a:pPr algn="ctr"/>
            <a:r>
              <a:rPr lang="en-US" altLang="zh-CN" sz="3200">
                <a:solidFill>
                  <a:srgbClr val="FF0000"/>
                </a:solidFill>
              </a:rPr>
              <a:t>6</a:t>
            </a:r>
            <a:endParaRPr lang="zh-CN" altLang="en-US" sz="3200">
              <a:solidFill>
                <a:srgbClr val="FF0000"/>
              </a:solidFill>
            </a:endParaRPr>
          </a:p>
        </p:txBody>
      </p:sp>
      <p:sp>
        <p:nvSpPr>
          <p:cNvPr id="15" name="矩形 14"/>
          <p:cNvSpPr>
            <a:spLocks noChangeArrowheads="1"/>
          </p:cNvSpPr>
          <p:nvPr/>
        </p:nvSpPr>
        <p:spPr bwMode="auto">
          <a:xfrm>
            <a:off x="4071938" y="4567337"/>
            <a:ext cx="1357312" cy="1214437"/>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lstStyle/>
          <a:p>
            <a:endParaRPr lang="zh-CN" altLang="en-US"/>
          </a:p>
        </p:txBody>
      </p:sp>
      <p:pic>
        <p:nvPicPr>
          <p:cNvPr id="159746" name="Picture 2" descr="pic7-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6313" y="4353024"/>
            <a:ext cx="1000125"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2281" name="图片 8"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5496024"/>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68313" y="836712"/>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lang="zh-CN" altLang="en-US" sz="3200" b="1">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lide(fromTop)">
                                      <p:cBhvr>
                                        <p:cTn id="12" dur="500"/>
                                        <p:tgtEl>
                                          <p:spTgt spid="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59746"/>
                                        </p:tgtEl>
                                        <p:attrNameLst>
                                          <p:attrName>style.visibility</p:attrName>
                                        </p:attrNameLst>
                                      </p:cBhvr>
                                      <p:to>
                                        <p:strVal val="visible"/>
                                      </p:to>
                                    </p:set>
                                    <p:animEffect transition="in" filter="blinds(horizontal)">
                                      <p:cBhvr>
                                        <p:cTn id="17" dur="500"/>
                                        <p:tgtEl>
                                          <p:spTgt spid="159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5214938" y="1048172"/>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11" name="圆角矩形标注 10"/>
          <p:cNvSpPr>
            <a:spLocks noChangeArrowheads="1"/>
          </p:cNvSpPr>
          <p:nvPr/>
        </p:nvSpPr>
        <p:spPr bwMode="auto">
          <a:xfrm>
            <a:off x="5500688" y="3048422"/>
            <a:ext cx="3248025" cy="714375"/>
          </a:xfrm>
          <a:prstGeom prst="wedgeRoundRectCallout">
            <a:avLst>
              <a:gd name="adj1" fmla="val 1171"/>
              <a:gd name="adj2" fmla="val -155111"/>
              <a:gd name="adj3" fmla="val 16667"/>
            </a:avLst>
          </a:prstGeom>
          <a:solidFill>
            <a:srgbClr val="FFFFCC"/>
          </a:solidFill>
          <a:ln w="9525" algn="ctr">
            <a:solidFill>
              <a:schemeClr val="tx1"/>
            </a:solidFill>
            <a:miter lim="800000"/>
            <a:headEnd/>
            <a:tailEnd/>
          </a:ln>
        </p:spPr>
        <p:txBody>
          <a:bodyPr/>
          <a:lstStyle/>
          <a:p>
            <a:pPr algn="ctr"/>
            <a:r>
              <a:rPr lang="zh-CN" altLang="zh-CN" sz="2800" b="1">
                <a:solidFill>
                  <a:srgbClr val="0000CC"/>
                </a:solidFill>
              </a:rPr>
              <a:t>在编译时赋初值</a:t>
            </a:r>
            <a:endParaRPr lang="zh-CN" altLang="en-US" sz="2800" b="1">
              <a:solidFill>
                <a:srgbClr val="0000CC"/>
              </a:solidFill>
            </a:endParaRPr>
          </a:p>
        </p:txBody>
      </p:sp>
      <p:sp>
        <p:nvSpPr>
          <p:cNvPr id="9" name="圆角矩形标注 8"/>
          <p:cNvSpPr>
            <a:spLocks noChangeArrowheads="1"/>
          </p:cNvSpPr>
          <p:nvPr/>
        </p:nvSpPr>
        <p:spPr bwMode="auto">
          <a:xfrm>
            <a:off x="5072063" y="476672"/>
            <a:ext cx="3786187" cy="714375"/>
          </a:xfrm>
          <a:prstGeom prst="wedgeRoundRectCallout">
            <a:avLst>
              <a:gd name="adj1" fmla="val 16602"/>
              <a:gd name="adj2" fmla="val 95593"/>
              <a:gd name="adj3" fmla="val 16667"/>
            </a:avLst>
          </a:prstGeom>
          <a:solidFill>
            <a:srgbClr val="FFFFCC"/>
          </a:solidFill>
          <a:ln w="9525" algn="ctr">
            <a:solidFill>
              <a:schemeClr val="tx1"/>
            </a:solidFill>
            <a:miter lim="800000"/>
            <a:headEnd/>
            <a:tailEnd/>
          </a:ln>
        </p:spPr>
        <p:txBody>
          <a:bodyPr/>
          <a:lstStyle/>
          <a:p>
            <a:pPr algn="ctr"/>
            <a:r>
              <a:rPr lang="zh-CN" altLang="zh-CN" sz="2800" b="1">
                <a:solidFill>
                  <a:srgbClr val="0000CC"/>
                </a:solidFill>
              </a:rPr>
              <a:t>在函数调用时赋初值</a:t>
            </a:r>
            <a:endParaRPr lang="zh-CN" altLang="en-US" sz="2800" b="1">
              <a:solidFill>
                <a:srgbClr val="0000CC"/>
              </a:solidFill>
            </a:endParaRPr>
          </a:p>
        </p:txBody>
      </p:sp>
      <p:pic>
        <p:nvPicPr>
          <p:cNvPr id="183302"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620172"/>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68313" y="960860"/>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内容占位符 2"/>
          <p:cNvSpPr>
            <a:spLocks noGrp="1"/>
          </p:cNvSpPr>
          <p:nvPr>
            <p:ph idx="1"/>
          </p:nvPr>
        </p:nvSpPr>
        <p:spPr>
          <a:xfrm>
            <a:off x="500063" y="857250"/>
            <a:ext cx="8153400" cy="4643438"/>
          </a:xfrm>
        </p:spPr>
        <p:txBody>
          <a:bodyPr/>
          <a:lstStyle/>
          <a:p>
            <a:pPr eaLnBrk="1" hangingPunct="1"/>
            <a:r>
              <a:rPr lang="zh-CN" altLang="zh-CN" smtClean="0"/>
              <a:t>说明：</a:t>
            </a:r>
          </a:p>
          <a:p>
            <a:pPr lvl="1" eaLnBrk="1" hangingPunct="1">
              <a:buFont typeface="Wingdings" pitchFamily="2" charset="2"/>
              <a:buNone/>
            </a:pPr>
            <a:r>
              <a:rPr lang="en-US" altLang="zh-CN" smtClean="0"/>
              <a:t>  (4) </a:t>
            </a:r>
            <a:r>
              <a:rPr lang="zh-CN" altLang="zh-CN" smtClean="0"/>
              <a:t>所有函数都是平行的，即在定义函数时是分别进行的，是互相独立的。一个函数并不从属于另一个函数，即函数不能嵌套定义。函数间可以互相调用，但不能调用</a:t>
            </a:r>
            <a:r>
              <a:rPr lang="en-US" altLang="zh-CN" smtClean="0"/>
              <a:t>main</a:t>
            </a:r>
            <a:r>
              <a:rPr lang="zh-CN" altLang="zh-CN" smtClean="0"/>
              <a:t>函数。</a:t>
            </a:r>
            <a:r>
              <a:rPr lang="en-US" altLang="zh-CN" smtClean="0"/>
              <a:t>main</a:t>
            </a:r>
            <a:r>
              <a:rPr lang="zh-CN" altLang="zh-CN" smtClean="0"/>
              <a:t>函数是被操作系统调用的。</a:t>
            </a:r>
          </a:p>
        </p:txBody>
      </p:sp>
      <p:pic>
        <p:nvPicPr>
          <p:cNvPr id="21507"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5214938" y="976164"/>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t>int</a:t>
            </a:r>
            <a:r>
              <a:rPr lang="en-US" altLang="zh-CN" sz="2800" b="1" dirty="0"/>
              <a:t> </a:t>
            </a:r>
            <a:r>
              <a:rPr lang="en-US" altLang="zh-CN" sz="2800" b="1" dirty="0">
                <a:latin typeface="+mn-lt"/>
                <a:ea typeface="+mn-ea"/>
              </a:rPr>
              <a:t>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11" name="圆角矩形标注 10"/>
          <p:cNvSpPr>
            <a:spLocks noChangeArrowheads="1"/>
          </p:cNvSpPr>
          <p:nvPr/>
        </p:nvSpPr>
        <p:spPr bwMode="auto">
          <a:xfrm>
            <a:off x="5500688" y="2976414"/>
            <a:ext cx="3214687" cy="714375"/>
          </a:xfrm>
          <a:prstGeom prst="wedgeRoundRectCallout">
            <a:avLst>
              <a:gd name="adj1" fmla="val -3593"/>
              <a:gd name="adj2" fmla="val -149884"/>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若不赋</a:t>
            </a:r>
            <a:r>
              <a:rPr lang="zh-CN" altLang="zh-CN" sz="2800" b="1">
                <a:solidFill>
                  <a:srgbClr val="0000CC"/>
                </a:solidFill>
              </a:rPr>
              <a:t>初值</a:t>
            </a:r>
            <a:r>
              <a:rPr lang="zh-CN" altLang="en-US" sz="2800" b="1">
                <a:solidFill>
                  <a:srgbClr val="0000CC"/>
                </a:solidFill>
              </a:rPr>
              <a:t>，是</a:t>
            </a:r>
            <a:r>
              <a:rPr lang="en-US" altLang="zh-CN" sz="2800" b="1">
                <a:solidFill>
                  <a:srgbClr val="0000CC"/>
                </a:solidFill>
              </a:rPr>
              <a:t>0</a:t>
            </a:r>
            <a:endParaRPr lang="zh-CN" altLang="en-US" sz="2800" b="1">
              <a:solidFill>
                <a:srgbClr val="0000CC"/>
              </a:solidFill>
            </a:endParaRPr>
          </a:p>
        </p:txBody>
      </p:sp>
      <p:sp>
        <p:nvSpPr>
          <p:cNvPr id="9" name="圆角矩形标注 8"/>
          <p:cNvSpPr>
            <a:spLocks noChangeArrowheads="1"/>
          </p:cNvSpPr>
          <p:nvPr/>
        </p:nvSpPr>
        <p:spPr bwMode="auto">
          <a:xfrm>
            <a:off x="5072063" y="404664"/>
            <a:ext cx="3786187" cy="714375"/>
          </a:xfrm>
          <a:prstGeom prst="wedgeRoundRectCallout">
            <a:avLst>
              <a:gd name="adj1" fmla="val 16602"/>
              <a:gd name="adj2" fmla="val 95593"/>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若不</a:t>
            </a:r>
            <a:r>
              <a:rPr lang="zh-CN" altLang="zh-CN" sz="2800" b="1">
                <a:solidFill>
                  <a:srgbClr val="0000CC"/>
                </a:solidFill>
              </a:rPr>
              <a:t>赋初值</a:t>
            </a:r>
            <a:r>
              <a:rPr lang="zh-CN" altLang="en-US" sz="2800" b="1">
                <a:solidFill>
                  <a:srgbClr val="0000CC"/>
                </a:solidFill>
              </a:rPr>
              <a:t>，不确定</a:t>
            </a:r>
          </a:p>
        </p:txBody>
      </p:sp>
      <p:pic>
        <p:nvPicPr>
          <p:cNvPr id="184326"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548164"/>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68313" y="888852"/>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5214938" y="1068040"/>
            <a:ext cx="3929062" cy="3357563"/>
          </a:xfrm>
          <a:prstGeom prst="rect">
            <a:avLst/>
          </a:prstGeom>
          <a:solidFill>
            <a:srgbClr val="E1FFE1"/>
          </a:solidFill>
          <a:ln w="9525">
            <a:noFill/>
            <a:miter lim="800000"/>
            <a:headEnd/>
            <a:tailEnd/>
          </a:ln>
        </p:spPr>
        <p:txBody>
          <a:bodyPr/>
          <a:lstStyle/>
          <a:p>
            <a:pPr>
              <a:defRPr/>
            </a:pPr>
            <a:r>
              <a:rPr lang="en-US" altLang="zh-CN" sz="2800" b="1" dirty="0" err="1">
                <a:latin typeface="+mn-lt"/>
                <a:ea typeface="+mn-ea"/>
              </a:rPr>
              <a:t>int</a:t>
            </a:r>
            <a:r>
              <a:rPr lang="en-US" altLang="zh-CN" sz="2800" b="1" dirty="0">
                <a:latin typeface="+mn-lt"/>
                <a:ea typeface="+mn-ea"/>
              </a:rPr>
              <a:t> f(</a:t>
            </a:r>
            <a:r>
              <a:rPr lang="en-US" altLang="zh-CN" sz="2800" b="1" dirty="0" err="1">
                <a:latin typeface="+mn-lt"/>
                <a:ea typeface="+mn-ea"/>
              </a:rPr>
              <a:t>int</a:t>
            </a:r>
            <a:r>
              <a:rPr lang="en-US" altLang="zh-CN" sz="2800" b="1" dirty="0">
                <a:latin typeface="+mn-lt"/>
                <a:ea typeface="+mn-ea"/>
              </a:rPr>
              <a:t> a)</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auto</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b=0; </a:t>
            </a:r>
            <a:endParaRPr lang="zh-CN" altLang="zh-CN" sz="2800" b="1" dirty="0">
              <a:latin typeface="+mn-lt"/>
              <a:ea typeface="+mn-ea"/>
            </a:endParaRPr>
          </a:p>
          <a:p>
            <a:pPr>
              <a:defRPr/>
            </a:pPr>
            <a:r>
              <a:rPr lang="en-US" altLang="zh-CN" sz="2800" b="1" dirty="0">
                <a:latin typeface="+mn-lt"/>
                <a:ea typeface="+mn-ea"/>
              </a:rPr>
              <a:t>   </a:t>
            </a:r>
            <a:r>
              <a:rPr lang="en-US" altLang="zh-CN" sz="2800" b="1" dirty="0">
                <a:solidFill>
                  <a:srgbClr val="9D138D"/>
                </a:solidFill>
                <a:latin typeface="+mn-lt"/>
                <a:ea typeface="+mn-ea"/>
              </a:rPr>
              <a:t>static</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c=3;      </a:t>
            </a:r>
            <a:endParaRPr lang="zh-CN" altLang="zh-CN" sz="2800" b="1" dirty="0">
              <a:latin typeface="+mn-lt"/>
              <a:ea typeface="+mn-ea"/>
            </a:endParaRPr>
          </a:p>
          <a:p>
            <a:pPr>
              <a:defRPr/>
            </a:pPr>
            <a:r>
              <a:rPr lang="en-US" altLang="zh-CN" sz="2800" b="1" dirty="0">
                <a:latin typeface="+mn-lt"/>
                <a:ea typeface="+mn-ea"/>
              </a:rPr>
              <a:t>   b=b+1;</a:t>
            </a:r>
            <a:endParaRPr lang="zh-CN" altLang="zh-CN" sz="2800" b="1" dirty="0">
              <a:latin typeface="+mn-lt"/>
              <a:ea typeface="+mn-ea"/>
            </a:endParaRPr>
          </a:p>
          <a:p>
            <a:pPr>
              <a:defRPr/>
            </a:pPr>
            <a:r>
              <a:rPr lang="en-US" altLang="zh-CN" sz="2800" b="1" dirty="0">
                <a:latin typeface="+mn-lt"/>
                <a:ea typeface="+mn-ea"/>
              </a:rPr>
              <a:t>   c=c+1;</a:t>
            </a:r>
            <a:endParaRPr lang="zh-CN" altLang="zh-CN" sz="2800" b="1" dirty="0">
              <a:latin typeface="+mn-lt"/>
              <a:ea typeface="+mn-ea"/>
            </a:endParaRPr>
          </a:p>
          <a:p>
            <a:pPr>
              <a:defRPr/>
            </a:pPr>
            <a:r>
              <a:rPr lang="en-US" altLang="zh-CN" sz="2800" b="1" dirty="0">
                <a:latin typeface="+mn-lt"/>
                <a:ea typeface="+mn-ea"/>
              </a:rPr>
              <a:t>   return(</a:t>
            </a:r>
            <a:r>
              <a:rPr lang="en-US" altLang="zh-CN" sz="2800" b="1" dirty="0" err="1">
                <a:latin typeface="+mn-lt"/>
                <a:ea typeface="+mn-ea"/>
              </a:rPr>
              <a:t>a+b+c</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a:p>
            <a:pPr marL="342900" indent="-342900" eaLnBrk="0" hangingPunct="0">
              <a:spcBef>
                <a:spcPct val="20000"/>
              </a:spcBef>
              <a:buFont typeface="Wingdings" pitchFamily="2" charset="2"/>
              <a:buNone/>
              <a:defRPr/>
            </a:pP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en-US" sz="3200" b="1" kern="0" dirty="0">
              <a:latin typeface="+mn-lt"/>
              <a:ea typeface="+mn-ea"/>
            </a:endParaRPr>
          </a:p>
        </p:txBody>
      </p:sp>
      <p:sp>
        <p:nvSpPr>
          <p:cNvPr id="11" name="圆角矩形标注 10"/>
          <p:cNvSpPr>
            <a:spLocks noChangeArrowheads="1"/>
          </p:cNvSpPr>
          <p:nvPr/>
        </p:nvSpPr>
        <p:spPr bwMode="auto">
          <a:xfrm>
            <a:off x="5500688" y="3068290"/>
            <a:ext cx="3429000" cy="714375"/>
          </a:xfrm>
          <a:prstGeom prst="wedgeRoundRectCallout">
            <a:avLst>
              <a:gd name="adj1" fmla="val -3593"/>
              <a:gd name="adj2" fmla="val -149884"/>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仅在本函数内有效</a:t>
            </a:r>
          </a:p>
        </p:txBody>
      </p:sp>
      <p:pic>
        <p:nvPicPr>
          <p:cNvPr id="185349"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564004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内容占位符 2"/>
          <p:cNvSpPr txBox="1">
            <a:spLocks/>
          </p:cNvSpPr>
          <p:nvPr/>
        </p:nvSpPr>
        <p:spPr bwMode="auto">
          <a:xfrm>
            <a:off x="468313" y="980728"/>
            <a:ext cx="3929062" cy="3357562"/>
          </a:xfrm>
          <a:prstGeom prst="rect">
            <a:avLst/>
          </a:prstGeom>
          <a:noFill/>
          <a:ln>
            <a:noFill/>
          </a:ln>
          <a:extLst>
            <a:ext uri="{909E8E84-426E-40DD-AFC4-6F175D3DCCD1}">
              <a14:hiddenFill xmlns:a14="http://schemas.microsoft.com/office/drawing/2010/main">
                <a:solidFill>
                  <a:srgbClr val="E1FFE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spcBef>
                <a:spcPct val="20000"/>
              </a:spcBef>
              <a:buClr>
                <a:schemeClr val="folHlink"/>
              </a:buClr>
              <a:buFont typeface="Wingdings" pitchFamily="2" charset="2"/>
              <a:buNone/>
            </a:pPr>
            <a:r>
              <a:rPr kumimoji="0" lang="en-US" altLang="zh-CN" sz="2800">
                <a:ea typeface="楷体_GB2312" pitchFamily="49" charset="-122"/>
              </a:rPr>
              <a:t>#include &lt;stdio.h&gt;</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int main()</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f(int);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int a=2,i;            </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for(i=0;i&lt;3;i++)</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printf(“%d\n”,f(a));</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   return 0;</a:t>
            </a:r>
            <a:endParaRPr kumimoji="0" lang="zh-CN" altLang="zh-CN" sz="2800">
              <a:ea typeface="楷体_GB2312" pitchFamily="49" charset="-122"/>
            </a:endParaRPr>
          </a:p>
          <a:p>
            <a:pPr eaLnBrk="1" hangingPunct="1">
              <a:spcBef>
                <a:spcPct val="20000"/>
              </a:spcBef>
              <a:buClr>
                <a:schemeClr val="folHlink"/>
              </a:buClr>
              <a:buFont typeface="Wingdings" pitchFamily="2" charset="2"/>
              <a:buNone/>
            </a:pPr>
            <a:r>
              <a:rPr kumimoji="0" lang="en-US" altLang="zh-CN" sz="2800">
                <a:ea typeface="楷体_GB2312" pitchFamily="49" charset="-122"/>
              </a:rPr>
              <a:t>}</a:t>
            </a:r>
            <a:endParaRPr kumimoji="0" lang="zh-CN" altLang="zh-CN" sz="2800">
              <a:ea typeface="楷体_GB2312" pitchFamily="49" charset="-122"/>
            </a:endParaRPr>
          </a:p>
          <a:p>
            <a:pPr eaLnBrk="1" hangingPunct="1"/>
            <a:endParaRPr lang="zh-CN" altLang="zh-CN" sz="2800" b="1">
              <a:ea typeface="楷体_GB2312" pitchFamily="49" charset="-122"/>
            </a:endParaRPr>
          </a:p>
          <a:p>
            <a:pPr>
              <a:spcBef>
                <a:spcPct val="20000"/>
              </a:spcBef>
              <a:buFont typeface="Wingdings" pitchFamily="2" charset="2"/>
              <a:buNone/>
            </a:pPr>
            <a:endParaRPr lang="zh-CN" altLang="zh-CN" sz="2800" b="1">
              <a:ea typeface="楷体_GB2312" pitchFamily="49" charset="-122"/>
            </a:endParaRPr>
          </a:p>
          <a:p>
            <a:pPr>
              <a:lnSpc>
                <a:spcPct val="120000"/>
              </a:lnSpc>
              <a:spcBef>
                <a:spcPct val="20000"/>
              </a:spcBef>
              <a:buFont typeface="Wingdings" pitchFamily="2" charset="2"/>
              <a:buNone/>
            </a:pPr>
            <a:endParaRPr lang="zh-CN" altLang="en-US" sz="3200" b="1">
              <a:ea typeface="楷体_GB2312"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18864" y="980728"/>
            <a:ext cx="8229600" cy="5029200"/>
          </a:xfrm>
        </p:spPr>
        <p:txBody>
          <a:bodyPr/>
          <a:lstStyle/>
          <a:p>
            <a:pPr eaLnBrk="1" hangingPunct="1">
              <a:buFont typeface="Wingdings" pitchFamily="2" charset="2"/>
              <a:buNone/>
            </a:pPr>
            <a:r>
              <a:rPr lang="zh-CN" altLang="zh-CN" dirty="0" smtClean="0"/>
              <a:t>例</a:t>
            </a:r>
            <a:r>
              <a:rPr lang="en-US" altLang="zh-CN" dirty="0" smtClean="0"/>
              <a:t>7.17 </a:t>
            </a:r>
            <a:r>
              <a:rPr lang="zh-CN" altLang="zh-CN" dirty="0" smtClean="0"/>
              <a:t>输出</a:t>
            </a:r>
            <a:r>
              <a:rPr lang="en-US" altLang="zh-CN" dirty="0" smtClean="0"/>
              <a:t>1</a:t>
            </a:r>
            <a:r>
              <a:rPr lang="zh-CN" altLang="zh-CN" dirty="0" smtClean="0"/>
              <a:t>到</a:t>
            </a:r>
            <a:r>
              <a:rPr lang="en-US" altLang="zh-CN" dirty="0" smtClean="0"/>
              <a:t>5</a:t>
            </a:r>
            <a:r>
              <a:rPr lang="zh-CN" altLang="zh-CN" dirty="0" smtClean="0"/>
              <a:t>的阶乘值。</a:t>
            </a:r>
            <a:endParaRPr lang="en-US" altLang="zh-CN" dirty="0" smtClean="0"/>
          </a:p>
          <a:p>
            <a:pPr eaLnBrk="1" hangingPunct="1">
              <a:buFont typeface="Wingdings" pitchFamily="2" charset="2"/>
              <a:buNone/>
            </a:pPr>
            <a:endParaRPr lang="en-US" altLang="zh-CN" dirty="0" smtClean="0"/>
          </a:p>
          <a:p>
            <a:pPr marL="0" indent="0" eaLnBrk="1" hangingPunct="1">
              <a:buNone/>
            </a:pPr>
            <a:r>
              <a:rPr lang="zh-CN" altLang="zh-CN" dirty="0" smtClean="0"/>
              <a:t>思路：可以编一个函数用来进行连乘，如第</a:t>
            </a:r>
            <a:r>
              <a:rPr lang="en-US" altLang="zh-CN" dirty="0" smtClean="0"/>
              <a:t>1</a:t>
            </a:r>
            <a:r>
              <a:rPr lang="zh-CN" altLang="zh-CN" dirty="0" smtClean="0"/>
              <a:t>次调用时进行</a:t>
            </a:r>
            <a:r>
              <a:rPr lang="en-US" altLang="zh-CN" dirty="0" smtClean="0"/>
              <a:t>1</a:t>
            </a:r>
            <a:r>
              <a:rPr lang="zh-CN" altLang="zh-CN" dirty="0" smtClean="0"/>
              <a:t>乘</a:t>
            </a:r>
            <a:r>
              <a:rPr lang="en-US" altLang="zh-CN" dirty="0" smtClean="0"/>
              <a:t>1</a:t>
            </a:r>
            <a:r>
              <a:rPr lang="zh-CN" altLang="zh-CN" dirty="0" smtClean="0"/>
              <a:t>，第</a:t>
            </a:r>
            <a:r>
              <a:rPr lang="en-US" altLang="zh-CN" dirty="0" smtClean="0"/>
              <a:t>2</a:t>
            </a:r>
            <a:r>
              <a:rPr lang="zh-CN" altLang="zh-CN" dirty="0" smtClean="0"/>
              <a:t>次调用时再乘以</a:t>
            </a:r>
            <a:r>
              <a:rPr lang="en-US" altLang="zh-CN" dirty="0" smtClean="0"/>
              <a:t>2</a:t>
            </a:r>
            <a:r>
              <a:rPr lang="zh-CN" altLang="zh-CN" dirty="0" smtClean="0"/>
              <a:t>，第</a:t>
            </a:r>
            <a:r>
              <a:rPr lang="en-US" altLang="zh-CN" dirty="0" smtClean="0"/>
              <a:t>3</a:t>
            </a:r>
            <a:r>
              <a:rPr lang="zh-CN" altLang="zh-CN" dirty="0" smtClean="0"/>
              <a:t>次调用时再乘以</a:t>
            </a:r>
            <a:r>
              <a:rPr lang="en-US" altLang="zh-CN" dirty="0" smtClean="0"/>
              <a:t>3</a:t>
            </a:r>
            <a:r>
              <a:rPr lang="zh-CN" altLang="zh-CN" dirty="0" smtClean="0"/>
              <a:t>，依此规律进行下去。</a:t>
            </a:r>
          </a:p>
          <a:p>
            <a:pPr eaLnBrk="1" hangingPunct="1">
              <a:buFont typeface="Wingdings" pitchFamily="2" charset="2"/>
              <a:buNone/>
            </a:pPr>
            <a:endParaRPr lang="zh-CN" altLang="en-US" dirty="0" smtClean="0"/>
          </a:p>
        </p:txBody>
      </p:sp>
      <p:pic>
        <p:nvPicPr>
          <p:cNvPr id="186371"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内容占位符 2"/>
          <p:cNvSpPr>
            <a:spLocks noGrp="1"/>
          </p:cNvSpPr>
          <p:nvPr>
            <p:ph idx="1"/>
          </p:nvPr>
        </p:nvSpPr>
        <p:spPr>
          <a:xfrm>
            <a:off x="539750" y="571500"/>
            <a:ext cx="7818438" cy="6215063"/>
          </a:xfrm>
        </p:spPr>
        <p:txBody>
          <a:bodyPr/>
          <a:lstStyle/>
          <a:p>
            <a:pPr eaLnBrk="1" hangingPunct="1">
              <a:lnSpc>
                <a:spcPts val="30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3000"/>
              </a:lnSpc>
              <a:buFont typeface="Wingdings" pitchFamily="2" charset="2"/>
              <a:buNone/>
            </a:pPr>
            <a:r>
              <a:rPr lang="en-US" altLang="zh-CN" sz="2800" dirty="0" smtClean="0"/>
              <a:t>void main()</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fac</a:t>
            </a:r>
            <a:r>
              <a:rPr lang="en-US" altLang="zh-CN" sz="2800" dirty="0" smtClean="0"/>
              <a:t>(</a:t>
            </a:r>
            <a:r>
              <a:rPr lang="en-US" altLang="zh-CN" sz="2800" dirty="0" err="1" smtClean="0"/>
              <a:t>int</a:t>
            </a:r>
            <a:r>
              <a:rPr lang="en-US" altLang="zh-CN" sz="2800" dirty="0" smtClean="0"/>
              <a:t> n);</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a:t>
            </a:r>
            <a:r>
              <a:rPr lang="en-US" altLang="zh-CN" sz="2800" dirty="0" err="1" smtClean="0"/>
              <a:t>i</a:t>
            </a:r>
            <a:r>
              <a:rPr lang="en-US" altLang="zh-CN" sz="2800" dirty="0" smtClean="0"/>
              <a:t>;</a:t>
            </a:r>
            <a:endParaRPr lang="zh-CN" altLang="zh-CN" sz="2800" dirty="0" smtClean="0"/>
          </a:p>
          <a:p>
            <a:pPr eaLnBrk="1" hangingPunct="1">
              <a:lnSpc>
                <a:spcPts val="3000"/>
              </a:lnSpc>
              <a:buFont typeface="Wingdings" pitchFamily="2" charset="2"/>
              <a:buNone/>
            </a:pPr>
            <a:r>
              <a:rPr lang="en-US" altLang="zh-CN" sz="2800" dirty="0" smtClean="0"/>
              <a:t>   for(</a:t>
            </a:r>
            <a:r>
              <a:rPr lang="en-US" altLang="zh-CN" sz="2800" dirty="0" err="1" smtClean="0"/>
              <a:t>i</a:t>
            </a:r>
            <a:r>
              <a:rPr lang="en-US" altLang="zh-CN" sz="2800" dirty="0" smtClean="0"/>
              <a:t>=1;i&lt;=5;i++)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printf</a:t>
            </a:r>
            <a:r>
              <a:rPr lang="en-US" altLang="zh-CN" sz="2800" dirty="0" smtClean="0"/>
              <a:t>(“%d!=%d\n”,</a:t>
            </a:r>
            <a:r>
              <a:rPr lang="en-US" altLang="zh-CN" sz="2800" dirty="0" err="1" smtClean="0"/>
              <a:t>i,fac</a:t>
            </a:r>
            <a:r>
              <a:rPr lang="en-US" altLang="zh-CN" sz="2800" dirty="0" smtClean="0"/>
              <a:t>(</a:t>
            </a:r>
            <a:r>
              <a:rPr lang="en-US" altLang="zh-CN" sz="2800" dirty="0" err="1" smtClean="0"/>
              <a:t>i</a:t>
            </a: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smtClean="0"/>
              <a:t>}</a:t>
            </a:r>
            <a:endParaRPr lang="zh-CN" altLang="zh-CN" sz="2800" dirty="0" smtClean="0"/>
          </a:p>
          <a:p>
            <a:pPr eaLnBrk="1" hangingPunct="1">
              <a:lnSpc>
                <a:spcPts val="3000"/>
              </a:lnSpc>
              <a:buFont typeface="Wingdings" pitchFamily="2" charset="2"/>
              <a:buNone/>
            </a:pPr>
            <a:r>
              <a:rPr lang="en-US" altLang="zh-CN" sz="2800" dirty="0" err="1" smtClean="0"/>
              <a:t>int</a:t>
            </a:r>
            <a:r>
              <a:rPr lang="en-US" altLang="zh-CN" sz="2800" dirty="0" smtClean="0"/>
              <a:t> </a:t>
            </a:r>
            <a:r>
              <a:rPr lang="en-US" altLang="zh-CN" sz="2800" dirty="0" err="1" smtClean="0"/>
              <a:t>fac</a:t>
            </a:r>
            <a:r>
              <a:rPr lang="en-US" altLang="zh-CN" sz="2800" dirty="0" smtClean="0"/>
              <a:t>(</a:t>
            </a:r>
            <a:r>
              <a:rPr lang="en-US" altLang="zh-CN" sz="2800" dirty="0" err="1" smtClean="0"/>
              <a:t>int</a:t>
            </a:r>
            <a:r>
              <a:rPr lang="en-US" altLang="zh-CN" sz="2800" dirty="0" smtClean="0"/>
              <a:t> n)</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smtClean="0">
                <a:solidFill>
                  <a:srgbClr val="00B050"/>
                </a:solidFill>
              </a:rPr>
              <a:t>static</a:t>
            </a:r>
            <a:r>
              <a:rPr lang="en-US" altLang="zh-CN" sz="2800" dirty="0" smtClean="0"/>
              <a:t> </a:t>
            </a:r>
            <a:r>
              <a:rPr lang="en-US" altLang="zh-CN" sz="2800" dirty="0" err="1" smtClean="0"/>
              <a:t>int</a:t>
            </a:r>
            <a:r>
              <a:rPr lang="en-US" altLang="zh-CN" sz="2800" dirty="0" smtClean="0"/>
              <a:t> f=1; </a:t>
            </a:r>
            <a:endParaRPr lang="zh-CN" altLang="zh-CN" sz="2800" dirty="0" smtClean="0"/>
          </a:p>
          <a:p>
            <a:pPr eaLnBrk="1" hangingPunct="1">
              <a:lnSpc>
                <a:spcPts val="3000"/>
              </a:lnSpc>
              <a:buFont typeface="Wingdings" pitchFamily="2" charset="2"/>
              <a:buNone/>
            </a:pPr>
            <a:r>
              <a:rPr lang="en-US" altLang="zh-CN" sz="2800" dirty="0" smtClean="0"/>
              <a:t>   f=f*n; </a:t>
            </a:r>
            <a:endParaRPr lang="zh-CN" altLang="zh-CN" sz="2800" dirty="0" smtClean="0"/>
          </a:p>
          <a:p>
            <a:pPr eaLnBrk="1" hangingPunct="1">
              <a:lnSpc>
                <a:spcPts val="3000"/>
              </a:lnSpc>
              <a:buFont typeface="Wingdings" pitchFamily="2" charset="2"/>
              <a:buNone/>
            </a:pPr>
            <a:r>
              <a:rPr lang="en-US" altLang="zh-CN" sz="2800" dirty="0" smtClean="0"/>
              <a:t>   return(f);   </a:t>
            </a:r>
            <a:endParaRPr lang="zh-CN" altLang="zh-CN" sz="2800" dirty="0" smtClean="0"/>
          </a:p>
          <a:p>
            <a:pPr eaLnBrk="1" hangingPunct="1">
              <a:lnSpc>
                <a:spcPts val="3000"/>
              </a:lnSpc>
              <a:buFont typeface="Wingdings" pitchFamily="2" charset="2"/>
              <a:buNone/>
            </a:pPr>
            <a:r>
              <a:rPr lang="en-US" altLang="zh-CN" sz="2800" dirty="0" smtClean="0"/>
              <a:t>}</a:t>
            </a:r>
            <a:endParaRPr lang="zh-CN" altLang="en-US" sz="2800" dirty="0" smtClean="0"/>
          </a:p>
        </p:txBody>
      </p:sp>
      <p:pic>
        <p:nvPicPr>
          <p:cNvPr id="160770" name="Picture 2" descr="pic7-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0" y="3714750"/>
            <a:ext cx="3419475"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爆炸形 1 4"/>
          <p:cNvSpPr>
            <a:spLocks noChangeArrowheads="1"/>
          </p:cNvSpPr>
          <p:nvPr/>
        </p:nvSpPr>
        <p:spPr bwMode="auto">
          <a:xfrm>
            <a:off x="3357563" y="142875"/>
            <a:ext cx="5786437" cy="2857500"/>
          </a:xfrm>
          <a:prstGeom prst="irregularSeal1">
            <a:avLst/>
          </a:prstGeom>
          <a:solidFill>
            <a:srgbClr val="CCECFF"/>
          </a:solidFill>
          <a:ln w="9525" algn="ctr">
            <a:solidFill>
              <a:schemeClr val="tx1"/>
            </a:solidFill>
            <a:miter lim="800000"/>
            <a:headEnd/>
            <a:tailEnd/>
          </a:ln>
        </p:spPr>
        <p:txBody>
          <a:bodyPr/>
          <a:lstStyle/>
          <a:p>
            <a:r>
              <a:rPr lang="zh-CN" altLang="zh-CN" sz="2800" b="1">
                <a:solidFill>
                  <a:srgbClr val="FF0000"/>
                </a:solidFill>
              </a:rPr>
              <a:t>若非必要，不要多用静态局部变量</a:t>
            </a:r>
            <a:endParaRPr lang="zh-CN" altLang="en-US" sz="2800" b="1">
              <a:solidFill>
                <a:srgbClr val="FF0000"/>
              </a:solidFill>
            </a:endParaRPr>
          </a:p>
        </p:txBody>
      </p:sp>
      <p:pic>
        <p:nvPicPr>
          <p:cNvPr id="187397" name="图片 5"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60770"/>
                                        </p:tgtEl>
                                        <p:attrNameLst>
                                          <p:attrName>style.visibility</p:attrName>
                                        </p:attrNameLst>
                                      </p:cBhvr>
                                      <p:to>
                                        <p:strVal val="visible"/>
                                      </p:to>
                                    </p:set>
                                    <p:animEffect transition="in" filter="blinds(horizontal)">
                                      <p:cBhvr>
                                        <p:cTn id="12" dur="500"/>
                                        <p:tgtEl>
                                          <p:spTgt spid="160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内容占位符 2"/>
          <p:cNvSpPr>
            <a:spLocks noGrp="1"/>
          </p:cNvSpPr>
          <p:nvPr>
            <p:ph idx="1"/>
          </p:nvPr>
        </p:nvSpPr>
        <p:spPr>
          <a:xfrm>
            <a:off x="539750" y="1143000"/>
            <a:ext cx="8153400" cy="5072063"/>
          </a:xfrm>
        </p:spPr>
        <p:txBody>
          <a:bodyPr/>
          <a:lstStyle/>
          <a:p>
            <a:pPr eaLnBrk="1" hangingPunct="1">
              <a:buFont typeface="Wingdings" pitchFamily="2" charset="2"/>
              <a:buNone/>
            </a:pPr>
            <a:r>
              <a:rPr lang="en-US" altLang="zh-CN" smtClean="0"/>
              <a:t>3. </a:t>
            </a:r>
            <a:r>
              <a:rPr lang="zh-CN" altLang="zh-CN" smtClean="0"/>
              <a:t>寄存器变量</a:t>
            </a:r>
            <a:r>
              <a:rPr lang="en-US" altLang="zh-CN" smtClean="0"/>
              <a:t>(register</a:t>
            </a:r>
            <a:r>
              <a:rPr lang="zh-CN" altLang="zh-CN" smtClean="0"/>
              <a:t>变量</a:t>
            </a:r>
            <a:r>
              <a:rPr lang="en-US" altLang="zh-CN" smtClean="0"/>
              <a:t>)</a:t>
            </a:r>
          </a:p>
          <a:p>
            <a:pPr eaLnBrk="1" hangingPunct="1"/>
            <a:r>
              <a:rPr lang="zh-CN" altLang="zh-CN" smtClean="0"/>
              <a:t>一般情况下，变量（包括静态存储方式和动态存储方式）的值是存放在内存中的</a:t>
            </a:r>
            <a:endParaRPr lang="en-US" altLang="zh-CN" smtClean="0"/>
          </a:p>
          <a:p>
            <a:pPr eaLnBrk="1" hangingPunct="1"/>
            <a:r>
              <a:rPr lang="zh-CN" altLang="zh-CN" smtClean="0">
                <a:solidFill>
                  <a:srgbClr val="C00000"/>
                </a:solidFill>
              </a:rPr>
              <a:t>寄存器变量</a:t>
            </a:r>
            <a:r>
              <a:rPr lang="zh-CN" altLang="zh-CN" smtClean="0"/>
              <a:t>允许将局部变量的值放在</a:t>
            </a:r>
            <a:r>
              <a:rPr lang="en-US" altLang="zh-CN" smtClean="0"/>
              <a:t>CPU</a:t>
            </a:r>
            <a:r>
              <a:rPr lang="zh-CN" altLang="zh-CN" smtClean="0"/>
              <a:t>中的寄存器中</a:t>
            </a:r>
            <a:endParaRPr lang="en-US" altLang="zh-CN" smtClean="0"/>
          </a:p>
          <a:p>
            <a:pPr eaLnBrk="1" hangingPunct="1"/>
            <a:r>
              <a:rPr lang="zh-CN" altLang="zh-CN" smtClean="0"/>
              <a:t>现在的计算机能够识别使用频繁的变量，从而自动地将这些变量放在寄存器中，而不需要程序设计者指定</a:t>
            </a:r>
            <a:endParaRPr lang="zh-CN" altLang="en-US" smtClean="0"/>
          </a:p>
        </p:txBody>
      </p:sp>
      <p:pic>
        <p:nvPicPr>
          <p:cNvPr id="188419"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01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7.9.3 </a:t>
            </a:r>
            <a:r>
              <a:rPr lang="zh-CN" altLang="zh-CN" dirty="0" smtClean="0">
                <a:solidFill>
                  <a:srgbClr val="800000"/>
                </a:solidFill>
                <a:effectLst>
                  <a:outerShdw blurRad="38100" dist="38100" dir="2700000" algn="tl">
                    <a:srgbClr val="000000"/>
                  </a:outerShdw>
                </a:effectLst>
                <a:ea typeface="黑体" pitchFamily="2" charset="-122"/>
              </a:rPr>
              <a:t>全局变量的存储类别</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89443" name="Rectangle 3"/>
          <p:cNvSpPr>
            <a:spLocks noGrp="1" noChangeArrowheads="1"/>
          </p:cNvSpPr>
          <p:nvPr>
            <p:ph idx="1"/>
          </p:nvPr>
        </p:nvSpPr>
        <p:spPr>
          <a:xfrm>
            <a:off x="785813" y="1643063"/>
            <a:ext cx="7643812" cy="4929187"/>
          </a:xfrm>
        </p:spPr>
        <p:txBody>
          <a:bodyPr/>
          <a:lstStyle/>
          <a:p>
            <a:pPr eaLnBrk="1" hangingPunct="1"/>
            <a:r>
              <a:rPr lang="zh-CN" altLang="zh-CN" smtClean="0"/>
              <a:t>全局变量都是存放在静态存储区中的。因此它们的生存期是固定的，存在于程序的整个运行过程</a:t>
            </a:r>
            <a:endParaRPr lang="en-US" altLang="zh-CN" smtClean="0"/>
          </a:p>
          <a:p>
            <a:pPr eaLnBrk="1" hangingPunct="1"/>
            <a:r>
              <a:rPr lang="zh-CN" altLang="zh-CN" smtClean="0"/>
              <a:t>一般来说，外部变量是在函数的外部定义的全局变量，它的作用域是</a:t>
            </a:r>
            <a:r>
              <a:rPr lang="zh-CN" altLang="zh-CN" smtClean="0">
                <a:solidFill>
                  <a:srgbClr val="C00000"/>
                </a:solidFill>
              </a:rPr>
              <a:t>从变量的定义处开始</a:t>
            </a:r>
            <a:r>
              <a:rPr lang="zh-CN" altLang="zh-CN" smtClean="0"/>
              <a:t>，到本程序</a:t>
            </a:r>
            <a:r>
              <a:rPr lang="zh-CN" altLang="zh-CN" smtClean="0">
                <a:solidFill>
                  <a:srgbClr val="C00000"/>
                </a:solidFill>
              </a:rPr>
              <a:t>文件的末尾</a:t>
            </a:r>
            <a:r>
              <a:rPr lang="zh-CN" altLang="zh-CN" smtClean="0"/>
              <a:t>。在此作用域内，全局变量可以为程序中各个函数所引用。</a:t>
            </a:r>
          </a:p>
        </p:txBody>
      </p:sp>
      <p:pic>
        <p:nvPicPr>
          <p:cNvPr id="18944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89443">
                                            <p:txEl>
                                              <p:pRg st="1" end="1"/>
                                            </p:txEl>
                                          </p:spTgt>
                                        </p:tgtEl>
                                        <p:attrNameLst>
                                          <p:attrName>style.visibility</p:attrName>
                                        </p:attrNameLst>
                                      </p:cBhvr>
                                      <p:to>
                                        <p:strVal val="visible"/>
                                      </p:to>
                                    </p:set>
                                    <p:animEffect transition="in" filter="blinds(horizontal)">
                                      <p:cBhvr>
                                        <p:cTn id="7" dur="500"/>
                                        <p:tgtEl>
                                          <p:spTgt spid="1894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0466" name="Rectangle 3"/>
          <p:cNvSpPr>
            <a:spLocks noGrp="1" noChangeArrowheads="1"/>
          </p:cNvSpPr>
          <p:nvPr>
            <p:ph idx="1"/>
          </p:nvPr>
        </p:nvSpPr>
        <p:spPr>
          <a:xfrm>
            <a:off x="714375" y="1214438"/>
            <a:ext cx="7643813" cy="4929187"/>
          </a:xfrm>
        </p:spPr>
        <p:txBody>
          <a:bodyPr/>
          <a:lstStyle/>
          <a:p>
            <a:pPr eaLnBrk="1" hangingPunct="1">
              <a:buFont typeface="Wingdings" pitchFamily="2" charset="2"/>
              <a:buNone/>
            </a:pPr>
            <a:r>
              <a:rPr lang="en-US" altLang="zh-CN" smtClean="0"/>
              <a:t>1. </a:t>
            </a:r>
            <a:r>
              <a:rPr lang="zh-CN" altLang="zh-CN" smtClean="0"/>
              <a:t>在一个文件内扩展外部变量的作用域</a:t>
            </a:r>
          </a:p>
          <a:p>
            <a:pPr eaLnBrk="1" hangingPunct="1"/>
            <a:r>
              <a:rPr lang="zh-CN" altLang="zh-CN" smtClean="0"/>
              <a:t>外部变量有效的作用范围只限于定义处到</a:t>
            </a:r>
            <a:r>
              <a:rPr lang="zh-CN" altLang="en-US" smtClean="0"/>
              <a:t>本</a:t>
            </a:r>
            <a:r>
              <a:rPr lang="zh-CN" altLang="zh-CN" smtClean="0"/>
              <a:t>文件结束。 </a:t>
            </a:r>
            <a:endParaRPr lang="en-US" altLang="zh-CN" smtClean="0"/>
          </a:p>
          <a:p>
            <a:pPr eaLnBrk="1" hangingPunct="1"/>
            <a:r>
              <a:rPr lang="zh-CN" altLang="en-US" smtClean="0"/>
              <a:t>如果</a:t>
            </a:r>
            <a:r>
              <a:rPr lang="zh-CN" altLang="zh-CN" smtClean="0"/>
              <a:t>用关键字</a:t>
            </a:r>
            <a:r>
              <a:rPr lang="en-US" altLang="zh-CN" smtClean="0">
                <a:solidFill>
                  <a:srgbClr val="C00000"/>
                </a:solidFill>
              </a:rPr>
              <a:t>extern</a:t>
            </a:r>
            <a:r>
              <a:rPr lang="zh-CN" altLang="zh-CN" smtClean="0"/>
              <a:t>对</a:t>
            </a:r>
            <a:r>
              <a:rPr lang="zh-CN" altLang="en-US" smtClean="0"/>
              <a:t>某</a:t>
            </a:r>
            <a:r>
              <a:rPr lang="zh-CN" altLang="zh-CN" smtClean="0"/>
              <a:t>变量作“外部变量声明”，</a:t>
            </a:r>
            <a:r>
              <a:rPr lang="zh-CN" altLang="en-US" smtClean="0"/>
              <a:t>则</a:t>
            </a:r>
            <a:r>
              <a:rPr lang="zh-CN" altLang="zh-CN" smtClean="0"/>
              <a:t>可以从“声明”处起，合法地使用该外部变量</a:t>
            </a:r>
          </a:p>
        </p:txBody>
      </p:sp>
      <p:pic>
        <p:nvPicPr>
          <p:cNvPr id="190467"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1500" y="1357313"/>
            <a:ext cx="8153400" cy="4495800"/>
          </a:xfrm>
        </p:spPr>
        <p:txBody>
          <a:bodyPr/>
          <a:lstStyle/>
          <a:p>
            <a:pPr eaLnBrk="1" hangingPunct="1">
              <a:buFont typeface="Wingdings" pitchFamily="2" charset="2"/>
              <a:buNone/>
            </a:pPr>
            <a:r>
              <a:rPr lang="zh-CN" altLang="zh-CN" dirty="0" smtClean="0"/>
              <a:t>例</a:t>
            </a:r>
            <a:r>
              <a:rPr lang="en-US" altLang="zh-CN" dirty="0" smtClean="0"/>
              <a:t>7.18 </a:t>
            </a:r>
            <a:r>
              <a:rPr lang="zh-CN" altLang="zh-CN" dirty="0" smtClean="0"/>
              <a:t>调用函数，求</a:t>
            </a:r>
            <a:r>
              <a:rPr lang="en-US" altLang="zh-CN" dirty="0" smtClean="0"/>
              <a:t>3</a:t>
            </a:r>
            <a:r>
              <a:rPr lang="zh-CN" altLang="zh-CN" dirty="0" smtClean="0"/>
              <a:t>个整数中的大者。</a:t>
            </a:r>
            <a:endParaRPr lang="en-US" altLang="zh-CN" dirty="0" smtClean="0"/>
          </a:p>
          <a:p>
            <a:pPr eaLnBrk="1" hangingPunct="1"/>
            <a:r>
              <a:rPr lang="zh-CN" altLang="zh-CN" dirty="0" smtClean="0"/>
              <a:t>思路：用</a:t>
            </a:r>
            <a:r>
              <a:rPr lang="en-US" altLang="zh-CN" dirty="0" smtClean="0"/>
              <a:t>extern</a:t>
            </a:r>
            <a:r>
              <a:rPr lang="zh-CN" altLang="zh-CN" dirty="0" smtClean="0"/>
              <a:t>声明外部变量，扩展外部变量在程序文件中的作用域。</a:t>
            </a:r>
            <a:endParaRPr lang="zh-CN" altLang="en-US" dirty="0" smtClean="0"/>
          </a:p>
        </p:txBody>
      </p:sp>
      <p:pic>
        <p:nvPicPr>
          <p:cNvPr id="191491"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内容占位符 2"/>
          <p:cNvSpPr>
            <a:spLocks noGrp="1"/>
          </p:cNvSpPr>
          <p:nvPr>
            <p:ph idx="1"/>
          </p:nvPr>
        </p:nvSpPr>
        <p:spPr>
          <a:xfrm>
            <a:off x="428625" y="71438"/>
            <a:ext cx="8153400" cy="6715125"/>
          </a:xfrm>
        </p:spPr>
        <p:txBody>
          <a:bodyPr/>
          <a:lstStyle/>
          <a:p>
            <a:pPr eaLnBrk="1" hangingPunct="1">
              <a:lnSpc>
                <a:spcPts val="27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2700"/>
              </a:lnSpc>
              <a:buFont typeface="Wingdings" pitchFamily="2" charset="2"/>
              <a:buNone/>
            </a:pPr>
            <a:r>
              <a:rPr lang="en-US" altLang="zh-CN" sz="2800" dirty="0"/>
              <a:t>void</a:t>
            </a:r>
            <a:r>
              <a:rPr lang="en-US" altLang="zh-CN" sz="2800" dirty="0" smtClean="0"/>
              <a:t> main()</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int</a:t>
            </a:r>
            <a:r>
              <a:rPr lang="en-US" altLang="zh-CN" sz="2800" dirty="0" smtClean="0"/>
              <a:t> max( );     </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smtClean="0">
                <a:solidFill>
                  <a:srgbClr val="00B050"/>
                </a:solidFill>
              </a:rPr>
              <a:t>extern </a:t>
            </a:r>
            <a:r>
              <a:rPr lang="en-US" altLang="zh-CN" sz="2800" dirty="0" err="1" smtClean="0">
                <a:solidFill>
                  <a:srgbClr val="00B050"/>
                </a:solidFill>
              </a:rPr>
              <a:t>int</a:t>
            </a:r>
            <a:r>
              <a:rPr lang="en-US" altLang="zh-CN" sz="2800" dirty="0" smtClean="0">
                <a:solidFill>
                  <a:srgbClr val="00B050"/>
                </a:solidFill>
              </a:rPr>
              <a:t> A,B,C;   </a:t>
            </a:r>
            <a:endParaRPr lang="zh-CN" altLang="zh-CN" sz="2800" dirty="0" smtClean="0">
              <a:solidFill>
                <a:srgbClr val="00B050"/>
              </a:solidFill>
            </a:endParaRPr>
          </a:p>
          <a:p>
            <a:pPr eaLnBrk="1" hangingPunct="1">
              <a:lnSpc>
                <a:spcPts val="2900"/>
              </a:lnSpc>
              <a:buFont typeface="Wingdings" pitchFamily="2" charset="2"/>
              <a:buNone/>
            </a:pPr>
            <a:r>
              <a:rPr lang="en-US" altLang="zh-CN" sz="2800" dirty="0" smtClean="0"/>
              <a:t>   </a:t>
            </a:r>
            <a:r>
              <a:rPr lang="en-US" altLang="zh-CN" sz="2800" dirty="0" err="1" smtClean="0"/>
              <a:t>scanf</a:t>
            </a:r>
            <a:r>
              <a:rPr lang="en-US" altLang="zh-CN" sz="2800" dirty="0" smtClean="0"/>
              <a:t>(“%d %d %</a:t>
            </a:r>
            <a:r>
              <a:rPr lang="en-US" altLang="zh-CN" sz="2800" dirty="0" err="1" smtClean="0"/>
              <a:t>d”,&amp;A,&amp;B,&amp;C</a:t>
            </a: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printf</a:t>
            </a:r>
            <a:r>
              <a:rPr lang="en-US" altLang="zh-CN" sz="2800" dirty="0" smtClean="0"/>
              <a:t>("max is %d\</a:t>
            </a:r>
            <a:r>
              <a:rPr lang="en-US" altLang="zh-CN" sz="2800" dirty="0" err="1" smtClean="0"/>
              <a:t>n",max</a:t>
            </a:r>
            <a:r>
              <a:rPr lang="en-US" altLang="zh-CN" sz="2800" dirty="0" smtClean="0"/>
              <a:t>());</a:t>
            </a:r>
            <a:endParaRPr lang="zh-CN" altLang="zh-CN" sz="2800" dirty="0" smtClean="0"/>
          </a:p>
          <a:p>
            <a:pPr eaLnBrk="1" hangingPunct="1">
              <a:lnSpc>
                <a:spcPts val="2900"/>
              </a:lnSpc>
              <a:buFont typeface="Wingdings" pitchFamily="2" charset="2"/>
              <a:buNone/>
            </a:pPr>
            <a:r>
              <a:rPr lang="en-US" altLang="zh-CN" sz="2800" dirty="0" smtClean="0"/>
              <a:t>} </a:t>
            </a:r>
            <a:endParaRPr lang="zh-CN" altLang="zh-CN" sz="2800" dirty="0" smtClean="0"/>
          </a:p>
          <a:p>
            <a:pPr eaLnBrk="1" hangingPunct="1">
              <a:lnSpc>
                <a:spcPts val="2900"/>
              </a:lnSpc>
              <a:buFont typeface="Wingdings" pitchFamily="2" charset="2"/>
              <a:buNone/>
            </a:pPr>
            <a:r>
              <a:rPr lang="en-US" altLang="zh-CN" sz="2800" dirty="0" err="1" smtClean="0">
                <a:solidFill>
                  <a:srgbClr val="00B050"/>
                </a:solidFill>
              </a:rPr>
              <a:t>int</a:t>
            </a:r>
            <a:r>
              <a:rPr lang="en-US" altLang="zh-CN" sz="2800" dirty="0" smtClean="0">
                <a:solidFill>
                  <a:srgbClr val="00B050"/>
                </a:solidFill>
              </a:rPr>
              <a:t> A ,B ,C; </a:t>
            </a:r>
            <a:endParaRPr lang="zh-CN" altLang="zh-CN" sz="2800" dirty="0" smtClean="0">
              <a:solidFill>
                <a:srgbClr val="00B050"/>
              </a:solidFill>
            </a:endParaRPr>
          </a:p>
          <a:p>
            <a:pPr eaLnBrk="1" hangingPunct="1">
              <a:lnSpc>
                <a:spcPts val="2900"/>
              </a:lnSpc>
              <a:buFont typeface="Wingdings" pitchFamily="2" charset="2"/>
              <a:buNone/>
            </a:pPr>
            <a:r>
              <a:rPr lang="en-US" altLang="zh-CN" sz="2800" dirty="0" err="1" smtClean="0"/>
              <a:t>int</a:t>
            </a:r>
            <a:r>
              <a:rPr lang="en-US" altLang="zh-CN" sz="2800" dirty="0" smtClean="0"/>
              <a:t> max( )    </a:t>
            </a:r>
            <a:endParaRPr lang="zh-CN" altLang="zh-CN" sz="2800" dirty="0" smtClean="0"/>
          </a:p>
          <a:p>
            <a:pPr eaLnBrk="1" hangingPunct="1">
              <a:lnSpc>
                <a:spcPts val="2900"/>
              </a:lnSpc>
              <a:buFont typeface="Wingdings" pitchFamily="2" charset="2"/>
              <a:buNone/>
            </a:pPr>
            <a:r>
              <a:rPr lang="en-US" altLang="zh-CN" sz="2800" dirty="0" smtClean="0"/>
              <a:t>{ </a:t>
            </a:r>
            <a:r>
              <a:rPr lang="en-US" altLang="zh-CN" sz="2800" dirty="0" err="1" smtClean="0"/>
              <a:t>int</a:t>
            </a:r>
            <a:r>
              <a:rPr lang="en-US" altLang="zh-CN" sz="2800" dirty="0" smtClean="0"/>
              <a:t> m;</a:t>
            </a:r>
            <a:endParaRPr lang="zh-CN" altLang="zh-CN" sz="2800" dirty="0" smtClean="0"/>
          </a:p>
          <a:p>
            <a:pPr eaLnBrk="1" hangingPunct="1">
              <a:lnSpc>
                <a:spcPts val="2900"/>
              </a:lnSpc>
              <a:buFont typeface="Wingdings" pitchFamily="2" charset="2"/>
              <a:buNone/>
            </a:pPr>
            <a:r>
              <a:rPr lang="en-US" altLang="zh-CN" sz="2800" dirty="0" smtClean="0"/>
              <a:t>   m=A&gt;B?A:B; </a:t>
            </a:r>
            <a:endParaRPr lang="zh-CN" altLang="zh-CN" sz="2800" dirty="0" smtClean="0"/>
          </a:p>
          <a:p>
            <a:pPr eaLnBrk="1" hangingPunct="1">
              <a:lnSpc>
                <a:spcPts val="2900"/>
              </a:lnSpc>
              <a:buFont typeface="Wingdings" pitchFamily="2" charset="2"/>
              <a:buNone/>
            </a:pPr>
            <a:r>
              <a:rPr lang="en-US" altLang="zh-CN" sz="2800" dirty="0" smtClean="0"/>
              <a:t>   if (C&gt;m) m=C; </a:t>
            </a:r>
            <a:endParaRPr lang="zh-CN" altLang="zh-CN" sz="2800" dirty="0" smtClean="0"/>
          </a:p>
          <a:p>
            <a:pPr eaLnBrk="1" hangingPunct="1">
              <a:lnSpc>
                <a:spcPts val="2700"/>
              </a:lnSpc>
              <a:buFont typeface="Wingdings" pitchFamily="2" charset="2"/>
              <a:buNone/>
            </a:pPr>
            <a:r>
              <a:rPr lang="en-US" altLang="zh-CN" sz="2800" dirty="0" smtClean="0"/>
              <a:t>   return(m); </a:t>
            </a:r>
            <a:endParaRPr lang="zh-CN" altLang="zh-CN" sz="2800" dirty="0" smtClean="0"/>
          </a:p>
          <a:p>
            <a:pPr eaLnBrk="1" hangingPunct="1">
              <a:lnSpc>
                <a:spcPts val="2700"/>
              </a:lnSpc>
              <a:buFont typeface="Wingdings" pitchFamily="2" charset="2"/>
              <a:buNone/>
            </a:pPr>
            <a:r>
              <a:rPr lang="en-US" altLang="zh-CN" sz="2800" dirty="0" smtClean="0"/>
              <a:t>}</a:t>
            </a:r>
            <a:endParaRPr lang="zh-CN" altLang="en-US" sz="2800" dirty="0" smtClean="0"/>
          </a:p>
        </p:txBody>
      </p:sp>
      <p:pic>
        <p:nvPicPr>
          <p:cNvPr id="161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9188" y="3643313"/>
            <a:ext cx="28194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7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9188" y="4214813"/>
            <a:ext cx="2819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2517" name="图片 4"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61794"/>
                                        </p:tgtEl>
                                        <p:attrNameLst>
                                          <p:attrName>style.visibility</p:attrName>
                                        </p:attrNameLst>
                                      </p:cBhvr>
                                      <p:to>
                                        <p:strVal val="visible"/>
                                      </p:to>
                                    </p:set>
                                    <p:animEffect transition="in" filter="blinds(horizontal)">
                                      <p:cBhvr>
                                        <p:cTn id="7" dur="500"/>
                                        <p:tgtEl>
                                          <p:spTgt spid="161794"/>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161796"/>
                                        </p:tgtEl>
                                        <p:attrNameLst>
                                          <p:attrName>style.visibility</p:attrName>
                                        </p:attrNameLst>
                                      </p:cBhvr>
                                      <p:to>
                                        <p:strVal val="visible"/>
                                      </p:to>
                                    </p:set>
                                    <p:animEffect transition="in" filter="blinds(horizontal)">
                                      <p:cBhvr>
                                        <p:cTn id="11" dur="500"/>
                                        <p:tgtEl>
                                          <p:spTgt spid="161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内容占位符 2"/>
          <p:cNvSpPr>
            <a:spLocks noGrp="1"/>
          </p:cNvSpPr>
          <p:nvPr>
            <p:ph idx="1"/>
          </p:nvPr>
        </p:nvSpPr>
        <p:spPr>
          <a:xfrm>
            <a:off x="539750" y="571500"/>
            <a:ext cx="8153400" cy="5929313"/>
          </a:xfrm>
        </p:spPr>
        <p:txBody>
          <a:bodyPr/>
          <a:lstStyle/>
          <a:p>
            <a:pPr eaLnBrk="1" hangingPunct="1">
              <a:buFont typeface="Wingdings" pitchFamily="2" charset="2"/>
              <a:buNone/>
            </a:pPr>
            <a:r>
              <a:rPr lang="en-US" altLang="zh-CN" smtClean="0"/>
              <a:t>2. </a:t>
            </a:r>
            <a:r>
              <a:rPr lang="zh-CN" altLang="zh-CN" smtClean="0"/>
              <a:t>将外部变量的作用域扩展到其他文件</a:t>
            </a:r>
            <a:endParaRPr lang="en-US" altLang="zh-CN" smtClean="0"/>
          </a:p>
          <a:p>
            <a:pPr lvl="1" eaLnBrk="1" hangingPunct="1"/>
            <a:r>
              <a:rPr lang="zh-CN" altLang="zh-CN" smtClean="0"/>
              <a:t>如果一个程序包含两个文件，在两个文件中都要用到同一个外部变量</a:t>
            </a:r>
            <a:r>
              <a:rPr lang="en-US" altLang="zh-CN" smtClean="0"/>
              <a:t>Num</a:t>
            </a:r>
            <a:r>
              <a:rPr lang="zh-CN" altLang="zh-CN" smtClean="0"/>
              <a:t>，不能分别在两个文件中各自定义一个外部变量</a:t>
            </a:r>
            <a:r>
              <a:rPr lang="en-US" altLang="zh-CN" smtClean="0"/>
              <a:t>Num</a:t>
            </a:r>
          </a:p>
          <a:p>
            <a:pPr lvl="1" eaLnBrk="1" hangingPunct="1"/>
            <a:r>
              <a:rPr lang="zh-CN" altLang="en-US" smtClean="0"/>
              <a:t>应</a:t>
            </a:r>
            <a:r>
              <a:rPr lang="zh-CN" altLang="zh-CN" smtClean="0"/>
              <a:t>在任一个文件中定义外部变量</a:t>
            </a:r>
            <a:r>
              <a:rPr lang="en-US" altLang="zh-CN" smtClean="0"/>
              <a:t>Num</a:t>
            </a:r>
            <a:r>
              <a:rPr lang="zh-CN" altLang="zh-CN" smtClean="0"/>
              <a:t>，而在另一文件中用</a:t>
            </a:r>
            <a:r>
              <a:rPr lang="en-US" altLang="zh-CN" smtClean="0">
                <a:solidFill>
                  <a:srgbClr val="C00000"/>
                </a:solidFill>
              </a:rPr>
              <a:t>extern</a:t>
            </a:r>
            <a:r>
              <a:rPr lang="zh-CN" altLang="zh-CN" smtClean="0"/>
              <a:t>对</a:t>
            </a:r>
            <a:r>
              <a:rPr lang="en-US" altLang="zh-CN" smtClean="0"/>
              <a:t>Num</a:t>
            </a:r>
            <a:r>
              <a:rPr lang="zh-CN" altLang="zh-CN" smtClean="0"/>
              <a:t>作“外部变量声明”</a:t>
            </a:r>
            <a:endParaRPr lang="en-US" altLang="zh-CN" smtClean="0"/>
          </a:p>
          <a:p>
            <a:pPr lvl="1" eaLnBrk="1" hangingPunct="1"/>
            <a:r>
              <a:rPr lang="zh-CN" altLang="zh-CN" smtClean="0"/>
              <a:t>在编译和连接时，系统会由此知道</a:t>
            </a:r>
            <a:r>
              <a:rPr lang="en-US" altLang="zh-CN" smtClean="0"/>
              <a:t>Num</a:t>
            </a:r>
            <a:r>
              <a:rPr lang="zh-CN" altLang="zh-CN" smtClean="0"/>
              <a:t>有“外部链接”，可以从别处找到已定义的外部变量</a:t>
            </a:r>
            <a:r>
              <a:rPr lang="en-US" altLang="zh-CN" smtClean="0"/>
              <a:t>Num</a:t>
            </a:r>
            <a:r>
              <a:rPr lang="zh-CN" altLang="zh-CN" smtClean="0"/>
              <a:t>，并将在另一文件中定义的外部变量</a:t>
            </a:r>
            <a:r>
              <a:rPr lang="en-US" altLang="zh-CN" smtClean="0"/>
              <a:t>num</a:t>
            </a:r>
            <a:r>
              <a:rPr lang="zh-CN" altLang="zh-CN" smtClean="0"/>
              <a:t>的作用域</a:t>
            </a:r>
            <a:r>
              <a:rPr lang="zh-CN" altLang="zh-CN" smtClean="0">
                <a:solidFill>
                  <a:srgbClr val="C00000"/>
                </a:solidFill>
              </a:rPr>
              <a:t>扩展</a:t>
            </a:r>
            <a:r>
              <a:rPr lang="zh-CN" altLang="zh-CN" smtClean="0"/>
              <a:t>到本文件</a:t>
            </a:r>
            <a:endParaRPr lang="zh-CN" altLang="en-US" smtClean="0"/>
          </a:p>
        </p:txBody>
      </p:sp>
      <p:pic>
        <p:nvPicPr>
          <p:cNvPr id="193539"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内容占位符 2"/>
          <p:cNvSpPr>
            <a:spLocks noGrp="1"/>
          </p:cNvSpPr>
          <p:nvPr>
            <p:ph idx="1"/>
          </p:nvPr>
        </p:nvSpPr>
        <p:spPr>
          <a:xfrm>
            <a:off x="500063" y="857250"/>
            <a:ext cx="8153400" cy="4643438"/>
          </a:xfrm>
        </p:spPr>
        <p:txBody>
          <a:bodyPr/>
          <a:lstStyle/>
          <a:p>
            <a:pPr eaLnBrk="1" hangingPunct="1"/>
            <a:r>
              <a:rPr lang="zh-CN" altLang="zh-CN" smtClean="0"/>
              <a:t>说明：</a:t>
            </a:r>
          </a:p>
          <a:p>
            <a:pPr lvl="1" eaLnBrk="1" hangingPunct="1">
              <a:buFont typeface="Wingdings" pitchFamily="2" charset="2"/>
              <a:buNone/>
            </a:pPr>
            <a:r>
              <a:rPr lang="en-US" altLang="zh-CN" smtClean="0"/>
              <a:t> (5) </a:t>
            </a:r>
            <a:r>
              <a:rPr lang="zh-CN" altLang="zh-CN" smtClean="0"/>
              <a:t>从用户使用的角度看，函数有两种。</a:t>
            </a:r>
          </a:p>
          <a:p>
            <a:pPr lvl="1" eaLnBrk="1" hangingPunct="1"/>
            <a:r>
              <a:rPr lang="zh-CN" altLang="zh-CN" smtClean="0"/>
              <a:t>库函数，它是由系统提供的，用户不必自己定义而直接使用它们。应该说明，不同的</a:t>
            </a:r>
            <a:r>
              <a:rPr lang="en-US" altLang="zh-CN" smtClean="0"/>
              <a:t>C</a:t>
            </a:r>
            <a:r>
              <a:rPr lang="zh-CN" altLang="zh-CN" smtClean="0"/>
              <a:t>语言编译系统提供的库函数的数量和功能会有一些不同，当然许多基本的函数是共同的。</a:t>
            </a:r>
          </a:p>
          <a:p>
            <a:pPr lvl="1" eaLnBrk="1" hangingPunct="1"/>
            <a:r>
              <a:rPr lang="zh-CN" altLang="zh-CN" smtClean="0"/>
              <a:t>用户自己定义的函数。它是用以解决用户专门需要的函数。</a:t>
            </a:r>
          </a:p>
        </p:txBody>
      </p:sp>
      <p:pic>
        <p:nvPicPr>
          <p:cNvPr id="22531"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内容占位符 2"/>
          <p:cNvSpPr>
            <a:spLocks noGrp="1"/>
          </p:cNvSpPr>
          <p:nvPr>
            <p:ph idx="1"/>
          </p:nvPr>
        </p:nvSpPr>
        <p:spPr>
          <a:xfrm>
            <a:off x="539750" y="571500"/>
            <a:ext cx="8153400" cy="5929313"/>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7.19 </a:t>
            </a:r>
            <a:r>
              <a:rPr lang="zh-CN" altLang="zh-CN" dirty="0" smtClean="0"/>
              <a:t>给定</a:t>
            </a:r>
            <a:r>
              <a:rPr lang="en-US" altLang="zh-CN" dirty="0" smtClean="0"/>
              <a:t>b</a:t>
            </a:r>
            <a:r>
              <a:rPr lang="zh-CN" altLang="zh-CN" dirty="0" smtClean="0"/>
              <a:t>的值，输入</a:t>
            </a:r>
            <a:r>
              <a:rPr lang="en-US" altLang="zh-CN" dirty="0" smtClean="0"/>
              <a:t>a</a:t>
            </a:r>
            <a:r>
              <a:rPr lang="zh-CN" altLang="zh-CN" dirty="0" smtClean="0"/>
              <a:t>和</a:t>
            </a:r>
            <a:r>
              <a:rPr lang="zh-CN" altLang="zh-CN" dirty="0"/>
              <a:t>ｍ</a:t>
            </a:r>
            <a:r>
              <a:rPr lang="zh-CN" altLang="zh-CN" dirty="0" smtClean="0"/>
              <a:t>，求</a:t>
            </a:r>
            <a:r>
              <a:rPr lang="en-US" altLang="zh-CN" dirty="0" smtClean="0"/>
              <a:t>a*b</a:t>
            </a:r>
            <a:r>
              <a:rPr lang="zh-CN" altLang="zh-CN" dirty="0" smtClean="0"/>
              <a:t>和</a:t>
            </a:r>
            <a:r>
              <a:rPr lang="en-US" altLang="zh-CN" dirty="0" smtClean="0"/>
              <a:t>a</a:t>
            </a:r>
            <a:r>
              <a:rPr lang="en-US" altLang="zh-CN" baseline="30000" dirty="0" smtClean="0"/>
              <a:t>m</a:t>
            </a:r>
            <a:r>
              <a:rPr lang="zh-CN" altLang="zh-CN" dirty="0" smtClean="0"/>
              <a:t>的值。</a:t>
            </a:r>
            <a:endParaRPr lang="en-US" altLang="zh-CN" dirty="0" smtClean="0"/>
          </a:p>
          <a:p>
            <a:pPr eaLnBrk="1" hangingPunct="1"/>
            <a:r>
              <a:rPr lang="zh-CN" altLang="zh-CN" dirty="0" smtClean="0"/>
              <a:t>思路：</a:t>
            </a:r>
          </a:p>
          <a:p>
            <a:pPr lvl="1" eaLnBrk="1" hangingPunct="1"/>
            <a:r>
              <a:rPr lang="zh-CN" altLang="zh-CN" dirty="0" smtClean="0"/>
              <a:t>分别编写两个文件模块，其中文件</a:t>
            </a:r>
            <a:r>
              <a:rPr lang="en-US" altLang="zh-CN" dirty="0" smtClean="0"/>
              <a:t>file1</a:t>
            </a:r>
            <a:r>
              <a:rPr lang="zh-CN" altLang="zh-CN" dirty="0" smtClean="0"/>
              <a:t>包含主函数，另一个文件</a:t>
            </a:r>
            <a:r>
              <a:rPr lang="en-US" altLang="zh-CN" dirty="0" smtClean="0"/>
              <a:t>file2</a:t>
            </a:r>
            <a:r>
              <a:rPr lang="zh-CN" altLang="zh-CN" dirty="0" smtClean="0"/>
              <a:t>包含求</a:t>
            </a:r>
            <a:r>
              <a:rPr lang="en-US" altLang="zh-CN" dirty="0" smtClean="0"/>
              <a:t>a</a:t>
            </a:r>
            <a:r>
              <a:rPr lang="en-US" altLang="zh-CN" baseline="30000" dirty="0" smtClean="0"/>
              <a:t>m</a:t>
            </a:r>
            <a:r>
              <a:rPr lang="zh-CN" altLang="zh-CN" dirty="0" smtClean="0"/>
              <a:t>的函数。</a:t>
            </a:r>
            <a:endParaRPr lang="en-US" altLang="zh-CN" dirty="0" smtClean="0"/>
          </a:p>
          <a:p>
            <a:pPr lvl="1" eaLnBrk="1" hangingPunct="1"/>
            <a:r>
              <a:rPr lang="zh-CN" altLang="zh-CN" dirty="0" smtClean="0"/>
              <a:t>在</a:t>
            </a:r>
            <a:r>
              <a:rPr lang="en-US" altLang="zh-CN" dirty="0" smtClean="0"/>
              <a:t>file1</a:t>
            </a:r>
            <a:r>
              <a:rPr lang="zh-CN" altLang="zh-CN" dirty="0" smtClean="0"/>
              <a:t>文件中定义外部变量</a:t>
            </a:r>
            <a:r>
              <a:rPr lang="en-US" altLang="zh-CN" dirty="0" smtClean="0"/>
              <a:t>A</a:t>
            </a:r>
            <a:r>
              <a:rPr lang="zh-CN" altLang="zh-CN" dirty="0" smtClean="0"/>
              <a:t>，在</a:t>
            </a:r>
            <a:r>
              <a:rPr lang="en-US" altLang="zh-CN" dirty="0" smtClean="0"/>
              <a:t>file2</a:t>
            </a:r>
            <a:r>
              <a:rPr lang="zh-CN" altLang="zh-CN" dirty="0" smtClean="0"/>
              <a:t>中用</a:t>
            </a:r>
            <a:r>
              <a:rPr lang="en-US" altLang="zh-CN" dirty="0" smtClean="0"/>
              <a:t>extern</a:t>
            </a:r>
            <a:r>
              <a:rPr lang="zh-CN" altLang="zh-CN" dirty="0" smtClean="0"/>
              <a:t>声明外部变量</a:t>
            </a:r>
            <a:r>
              <a:rPr lang="en-US" altLang="zh-CN" dirty="0" smtClean="0"/>
              <a:t>A</a:t>
            </a:r>
            <a:r>
              <a:rPr lang="zh-CN" altLang="zh-CN" dirty="0" smtClean="0"/>
              <a:t>，把</a:t>
            </a:r>
            <a:r>
              <a:rPr lang="en-US" altLang="zh-CN" dirty="0" smtClean="0"/>
              <a:t>A</a:t>
            </a:r>
            <a:r>
              <a:rPr lang="zh-CN" altLang="zh-CN" dirty="0" smtClean="0"/>
              <a:t>的作用域扩展到</a:t>
            </a:r>
            <a:r>
              <a:rPr lang="en-US" altLang="zh-CN" dirty="0" smtClean="0"/>
              <a:t>file2</a:t>
            </a:r>
            <a:r>
              <a:rPr lang="zh-CN" altLang="zh-CN" dirty="0" smtClean="0"/>
              <a:t>文件。</a:t>
            </a:r>
            <a:endParaRPr lang="zh-CN" altLang="en-US" dirty="0" smtClean="0"/>
          </a:p>
        </p:txBody>
      </p:sp>
      <p:pic>
        <p:nvPicPr>
          <p:cNvPr id="194563"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内容占位符 2"/>
          <p:cNvSpPr>
            <a:spLocks noGrp="1"/>
          </p:cNvSpPr>
          <p:nvPr>
            <p:ph idx="1"/>
          </p:nvPr>
        </p:nvSpPr>
        <p:spPr>
          <a:xfrm>
            <a:off x="682625" y="332656"/>
            <a:ext cx="7675563" cy="6143625"/>
          </a:xfrm>
        </p:spPr>
        <p:txBody>
          <a:bodyPr/>
          <a:lstStyle/>
          <a:p>
            <a:pPr eaLnBrk="1" hangingPunct="1">
              <a:lnSpc>
                <a:spcPts val="3000"/>
              </a:lnSpc>
              <a:buFont typeface="Wingdings" pitchFamily="2" charset="2"/>
              <a:buNone/>
            </a:pPr>
            <a:r>
              <a:rPr lang="zh-CN" altLang="zh-CN" sz="2800" dirty="0" smtClean="0">
                <a:solidFill>
                  <a:srgbClr val="FF0000"/>
                </a:solidFill>
              </a:rPr>
              <a:t>文件</a:t>
            </a:r>
            <a:r>
              <a:rPr lang="en-US" altLang="zh-CN" sz="2800" dirty="0" smtClean="0">
                <a:solidFill>
                  <a:srgbClr val="FF0000"/>
                </a:solidFill>
              </a:rPr>
              <a:t>file1.c</a:t>
            </a:r>
            <a:r>
              <a:rPr lang="zh-CN" altLang="zh-CN" sz="2800" dirty="0" smtClean="0">
                <a:solidFill>
                  <a:srgbClr val="FF0000"/>
                </a:solidFill>
              </a:rPr>
              <a:t>：</a:t>
            </a:r>
            <a:endParaRPr lang="en-US" altLang="zh-CN" sz="2800" dirty="0" smtClean="0">
              <a:solidFill>
                <a:srgbClr val="FF0000"/>
              </a:solidFill>
            </a:endParaRPr>
          </a:p>
          <a:p>
            <a:pPr eaLnBrk="1" hangingPunct="1">
              <a:lnSpc>
                <a:spcPts val="3000"/>
              </a:lnSpc>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lnSpc>
                <a:spcPts val="3000"/>
              </a:lnSpc>
              <a:buFont typeface="Wingdings" pitchFamily="2" charset="2"/>
              <a:buNone/>
            </a:pPr>
            <a:r>
              <a:rPr lang="en-US" altLang="zh-CN" sz="2800" dirty="0" err="1" smtClean="0"/>
              <a:t>int</a:t>
            </a:r>
            <a:r>
              <a:rPr lang="en-US" altLang="zh-CN" sz="2800" dirty="0" smtClean="0"/>
              <a:t> A; </a:t>
            </a:r>
            <a:endParaRPr lang="zh-CN" altLang="zh-CN" sz="2800" dirty="0" smtClean="0"/>
          </a:p>
          <a:p>
            <a:pPr eaLnBrk="1" hangingPunct="1">
              <a:lnSpc>
                <a:spcPts val="3000"/>
              </a:lnSpc>
              <a:buFont typeface="Wingdings" pitchFamily="2" charset="2"/>
              <a:buNone/>
            </a:pPr>
            <a:r>
              <a:rPr lang="en-US" altLang="zh-CN" sz="2800" dirty="0"/>
              <a:t>void</a:t>
            </a:r>
            <a:r>
              <a:rPr lang="en-US" altLang="zh-CN" sz="2800" dirty="0" smtClean="0"/>
              <a:t> main()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power(</a:t>
            </a:r>
            <a:r>
              <a:rPr lang="en-US" altLang="zh-CN" sz="2800" dirty="0" err="1" smtClean="0"/>
              <a:t>int</a:t>
            </a:r>
            <a:r>
              <a:rPr lang="en-US" altLang="zh-CN" sz="2800" dirty="0" smtClean="0"/>
              <a:t>); </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int</a:t>
            </a:r>
            <a:r>
              <a:rPr lang="en-US" altLang="zh-CN" sz="2800" dirty="0" smtClean="0"/>
              <a:t> b=3,c,d,m;  </a:t>
            </a:r>
            <a:r>
              <a:rPr lang="en-US" altLang="zh-CN" sz="2800" dirty="0" err="1" smtClean="0"/>
              <a:t>scanf</a:t>
            </a:r>
            <a:r>
              <a:rPr lang="en-US" altLang="zh-CN" sz="2800" dirty="0" smtClean="0"/>
              <a:t>("%</a:t>
            </a:r>
            <a:r>
              <a:rPr lang="en-US" altLang="zh-CN" sz="2800" dirty="0" err="1" smtClean="0"/>
              <a:t>d,%d",&amp;A,&amp;m</a:t>
            </a:r>
            <a:r>
              <a:rPr lang="en-US" altLang="zh-CN" sz="2800" dirty="0" smtClean="0"/>
              <a:t>);</a:t>
            </a:r>
            <a:endParaRPr lang="zh-CN" altLang="zh-CN" sz="2800" dirty="0" smtClean="0"/>
          </a:p>
          <a:p>
            <a:pPr eaLnBrk="1" hangingPunct="1">
              <a:lnSpc>
                <a:spcPts val="3000"/>
              </a:lnSpc>
              <a:buFont typeface="Wingdings" pitchFamily="2" charset="2"/>
              <a:buNone/>
            </a:pPr>
            <a:r>
              <a:rPr lang="en-US" altLang="zh-CN" sz="2800" dirty="0" smtClean="0"/>
              <a:t>   c=A*b;</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printf</a:t>
            </a:r>
            <a:r>
              <a:rPr lang="en-US" altLang="zh-CN" sz="2800" dirty="0" smtClean="0"/>
              <a:t>("%d*%d=%d\n",</a:t>
            </a:r>
            <a:r>
              <a:rPr lang="en-US" altLang="zh-CN" sz="2800" dirty="0" err="1" smtClean="0"/>
              <a:t>A,b,c</a:t>
            </a:r>
            <a:r>
              <a:rPr lang="en-US" altLang="zh-CN" sz="2800" dirty="0" smtClean="0"/>
              <a:t>);</a:t>
            </a:r>
            <a:endParaRPr lang="zh-CN" altLang="zh-CN" sz="2800" dirty="0" smtClean="0"/>
          </a:p>
          <a:p>
            <a:pPr eaLnBrk="1" hangingPunct="1">
              <a:lnSpc>
                <a:spcPts val="3000"/>
              </a:lnSpc>
              <a:buFont typeface="Wingdings" pitchFamily="2" charset="2"/>
              <a:buNone/>
            </a:pPr>
            <a:r>
              <a:rPr lang="en-US" altLang="zh-CN" sz="2800" dirty="0" smtClean="0"/>
              <a:t>   d=power(m);</a:t>
            </a:r>
            <a:endParaRPr lang="zh-CN" altLang="zh-CN" sz="2800" dirty="0" smtClean="0"/>
          </a:p>
          <a:p>
            <a:pPr eaLnBrk="1" hangingPunct="1">
              <a:lnSpc>
                <a:spcPts val="3000"/>
              </a:lnSpc>
              <a:buFont typeface="Wingdings" pitchFamily="2" charset="2"/>
              <a:buNone/>
            </a:pPr>
            <a:r>
              <a:rPr lang="en-US" altLang="zh-CN" sz="2800" dirty="0" smtClean="0"/>
              <a:t>   </a:t>
            </a:r>
            <a:r>
              <a:rPr lang="en-US" altLang="zh-CN" sz="2800" dirty="0" err="1" smtClean="0"/>
              <a:t>printf</a:t>
            </a:r>
            <a:r>
              <a:rPr lang="en-US" altLang="zh-CN" sz="2800" dirty="0" smtClean="0"/>
              <a:t>("%d**%d=%d\n",</a:t>
            </a:r>
            <a:r>
              <a:rPr lang="en-US" altLang="zh-CN" sz="2800" dirty="0" err="1" smtClean="0"/>
              <a:t>A,m,d</a:t>
            </a:r>
            <a:r>
              <a:rPr lang="en-US" altLang="zh-CN" sz="2800" dirty="0" smtClean="0"/>
              <a:t>);</a:t>
            </a:r>
            <a:endParaRPr lang="zh-CN" altLang="zh-CN" sz="2800" dirty="0" smtClean="0"/>
          </a:p>
          <a:p>
            <a:pPr eaLnBrk="1" hangingPunct="1">
              <a:lnSpc>
                <a:spcPts val="3000"/>
              </a:lnSpc>
              <a:buFont typeface="Wingdings" pitchFamily="2" charset="2"/>
              <a:buNone/>
            </a:pPr>
            <a:r>
              <a:rPr lang="en-US" altLang="zh-CN" sz="2800" dirty="0" smtClean="0"/>
              <a:t>}</a:t>
            </a:r>
            <a:endParaRPr lang="zh-CN" altLang="zh-CN" sz="2800" dirty="0" smtClean="0"/>
          </a:p>
        </p:txBody>
      </p:sp>
      <p:pic>
        <p:nvPicPr>
          <p:cNvPr id="195587"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内容占位符 2"/>
          <p:cNvSpPr>
            <a:spLocks noGrp="1"/>
          </p:cNvSpPr>
          <p:nvPr>
            <p:ph idx="1"/>
          </p:nvPr>
        </p:nvSpPr>
        <p:spPr>
          <a:xfrm>
            <a:off x="968375" y="692696"/>
            <a:ext cx="6889750" cy="5000625"/>
          </a:xfrm>
        </p:spPr>
        <p:txBody>
          <a:bodyPr/>
          <a:lstStyle/>
          <a:p>
            <a:pPr eaLnBrk="1" hangingPunct="1">
              <a:buFont typeface="Wingdings" pitchFamily="2" charset="2"/>
              <a:buNone/>
            </a:pPr>
            <a:r>
              <a:rPr lang="zh-CN" altLang="zh-CN" sz="2800" smtClean="0">
                <a:solidFill>
                  <a:srgbClr val="FF0000"/>
                </a:solidFill>
              </a:rPr>
              <a:t>文件</a:t>
            </a:r>
            <a:r>
              <a:rPr lang="en-US" altLang="zh-CN" sz="2800" smtClean="0">
                <a:solidFill>
                  <a:srgbClr val="FF0000"/>
                </a:solidFill>
              </a:rPr>
              <a:t>file2.c</a:t>
            </a:r>
            <a:r>
              <a:rPr lang="zh-CN" altLang="zh-CN" sz="2800" smtClean="0">
                <a:solidFill>
                  <a:srgbClr val="FF0000"/>
                </a:solidFill>
              </a:rPr>
              <a:t>：</a:t>
            </a:r>
          </a:p>
          <a:p>
            <a:pPr eaLnBrk="1" hangingPunct="1">
              <a:buFont typeface="Wingdings" pitchFamily="2" charset="2"/>
              <a:buNone/>
            </a:pPr>
            <a:r>
              <a:rPr lang="en-US" altLang="zh-CN" sz="2800" smtClean="0">
                <a:solidFill>
                  <a:srgbClr val="00B050"/>
                </a:solidFill>
              </a:rPr>
              <a:t>extern int A; </a:t>
            </a:r>
            <a:endParaRPr lang="zh-CN" altLang="zh-CN" sz="2800" smtClean="0">
              <a:solidFill>
                <a:srgbClr val="00B050"/>
              </a:solidFill>
            </a:endParaRPr>
          </a:p>
          <a:p>
            <a:pPr eaLnBrk="1" hangingPunct="1">
              <a:buFont typeface="Wingdings" pitchFamily="2" charset="2"/>
              <a:buNone/>
            </a:pPr>
            <a:r>
              <a:rPr lang="en-US" altLang="zh-CN" sz="2800" smtClean="0"/>
              <a:t>int power(int n)</a:t>
            </a:r>
            <a:endParaRPr lang="zh-CN" altLang="zh-CN" sz="2800" smtClean="0"/>
          </a:p>
          <a:p>
            <a:pPr eaLnBrk="1" hangingPunct="1">
              <a:buFont typeface="Wingdings" pitchFamily="2" charset="2"/>
              <a:buNone/>
            </a:pPr>
            <a:r>
              <a:rPr lang="en-US" altLang="zh-CN" sz="2800" smtClean="0"/>
              <a:t>{ int i,y=1;</a:t>
            </a:r>
            <a:endParaRPr lang="zh-CN" altLang="zh-CN" sz="2800" smtClean="0"/>
          </a:p>
          <a:p>
            <a:pPr eaLnBrk="1" hangingPunct="1">
              <a:buFont typeface="Wingdings" pitchFamily="2" charset="2"/>
              <a:buNone/>
            </a:pPr>
            <a:r>
              <a:rPr lang="en-US" altLang="zh-CN" sz="2800" smtClean="0"/>
              <a:t>   for(i=1;i&lt;=n;i++)</a:t>
            </a:r>
            <a:endParaRPr lang="zh-CN" altLang="zh-CN" sz="2800" smtClean="0"/>
          </a:p>
          <a:p>
            <a:pPr eaLnBrk="1" hangingPunct="1">
              <a:buFont typeface="Wingdings" pitchFamily="2" charset="2"/>
              <a:buNone/>
            </a:pPr>
            <a:r>
              <a:rPr lang="en-US" altLang="zh-CN" sz="2800" smtClean="0"/>
              <a:t>      y*=A;</a:t>
            </a:r>
            <a:endParaRPr lang="zh-CN" altLang="zh-CN" sz="2800" smtClean="0"/>
          </a:p>
          <a:p>
            <a:pPr eaLnBrk="1" hangingPunct="1">
              <a:buFont typeface="Wingdings" pitchFamily="2" charset="2"/>
              <a:buNone/>
            </a:pPr>
            <a:r>
              <a:rPr lang="en-US" altLang="zh-CN" sz="2800" smtClean="0"/>
              <a:t>   return(y);</a:t>
            </a:r>
            <a:endParaRPr lang="zh-CN" altLang="zh-CN" sz="2800" smtClean="0"/>
          </a:p>
          <a:p>
            <a:pPr eaLnBrk="1" hangingPunct="1">
              <a:buFont typeface="Wingdings" pitchFamily="2" charset="2"/>
              <a:buNone/>
            </a:pPr>
            <a:r>
              <a:rPr lang="en-US" altLang="zh-CN" sz="2800" smtClean="0"/>
              <a:t>}</a:t>
            </a:r>
            <a:endParaRPr lang="zh-CN" altLang="zh-CN" sz="2800" smtClean="0"/>
          </a:p>
        </p:txBody>
      </p:sp>
      <p:pic>
        <p:nvPicPr>
          <p:cNvPr id="162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2564904"/>
            <a:ext cx="2597150"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6613" name="图片 4" descr="Untitled2.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5836196"/>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62818"/>
                                        </p:tgtEl>
                                        <p:attrNameLst>
                                          <p:attrName>style.visibility</p:attrName>
                                        </p:attrNameLst>
                                      </p:cBhvr>
                                      <p:to>
                                        <p:strVal val="visible"/>
                                      </p:to>
                                    </p:set>
                                    <p:animEffect transition="in" filter="blinds(horizontal)">
                                      <p:cBhvr>
                                        <p:cTn id="7" dur="500"/>
                                        <p:tgtEl>
                                          <p:spTgt spid="162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内容占位符 2"/>
          <p:cNvSpPr>
            <a:spLocks noGrp="1"/>
          </p:cNvSpPr>
          <p:nvPr>
            <p:ph idx="1"/>
          </p:nvPr>
        </p:nvSpPr>
        <p:spPr>
          <a:xfrm>
            <a:off x="604713" y="404664"/>
            <a:ext cx="8153400" cy="2571750"/>
          </a:xfrm>
        </p:spPr>
        <p:txBody>
          <a:bodyPr/>
          <a:lstStyle/>
          <a:p>
            <a:pPr eaLnBrk="1" hangingPunct="1">
              <a:buFont typeface="Wingdings" pitchFamily="2" charset="2"/>
              <a:buNone/>
            </a:pPr>
            <a:r>
              <a:rPr lang="en-US" altLang="zh-CN" smtClean="0"/>
              <a:t>3.</a:t>
            </a:r>
            <a:r>
              <a:rPr lang="zh-CN" altLang="zh-CN" smtClean="0"/>
              <a:t>将外部变量的作用域限制在本文件中</a:t>
            </a:r>
            <a:endParaRPr lang="en-US" altLang="zh-CN" smtClean="0"/>
          </a:p>
          <a:p>
            <a:pPr eaLnBrk="1" hangingPunct="1"/>
            <a:r>
              <a:rPr lang="zh-CN" altLang="zh-CN" smtClean="0"/>
              <a:t>有时在程序设计中希望某些外部变量只限于被本文件引用。这时可以在定义外部变量时加一个</a:t>
            </a:r>
            <a:r>
              <a:rPr lang="en-US" altLang="zh-CN" smtClean="0"/>
              <a:t>static</a:t>
            </a:r>
            <a:r>
              <a:rPr lang="zh-CN" altLang="zh-CN" smtClean="0"/>
              <a:t>声明。</a:t>
            </a:r>
            <a:endParaRPr lang="zh-CN" altLang="en-US" smtClean="0"/>
          </a:p>
        </p:txBody>
      </p:sp>
      <p:sp>
        <p:nvSpPr>
          <p:cNvPr id="4" name="TextBox 3"/>
          <p:cNvSpPr txBox="1"/>
          <p:nvPr/>
        </p:nvSpPr>
        <p:spPr>
          <a:xfrm>
            <a:off x="707901" y="3298677"/>
            <a:ext cx="3071812" cy="2678112"/>
          </a:xfrm>
          <a:prstGeom prst="rect">
            <a:avLst/>
          </a:prstGeom>
          <a:solidFill>
            <a:srgbClr val="CCECFF"/>
          </a:solidFill>
        </p:spPr>
        <p:txBody>
          <a:bodyPr>
            <a:spAutoFit/>
          </a:bodyPr>
          <a:lstStyle/>
          <a:p>
            <a:pPr>
              <a:defRPr/>
            </a:pPr>
            <a:r>
              <a:rPr lang="en-US" altLang="zh-CN" sz="2800" b="1" dirty="0">
                <a:solidFill>
                  <a:srgbClr val="FF0000"/>
                </a:solidFill>
                <a:latin typeface="+mn-lt"/>
                <a:ea typeface="+mn-ea"/>
              </a:rPr>
              <a:t>file1.c</a:t>
            </a:r>
          </a:p>
          <a:p>
            <a:pPr>
              <a:defRPr/>
            </a:pPr>
            <a:r>
              <a:rPr lang="en-US" altLang="zh-CN" sz="2800" b="1" dirty="0">
                <a:latin typeface="+mn-lt"/>
                <a:ea typeface="+mn-ea"/>
              </a:rPr>
              <a:t>static </a:t>
            </a:r>
            <a:r>
              <a:rPr lang="en-US" altLang="zh-CN" sz="2800" b="1" dirty="0" err="1">
                <a:latin typeface="+mn-lt"/>
                <a:ea typeface="+mn-ea"/>
              </a:rPr>
              <a:t>int</a:t>
            </a:r>
            <a:r>
              <a:rPr lang="en-US" altLang="zh-CN" sz="2800" b="1" dirty="0">
                <a:latin typeface="+mn-lt"/>
                <a:ea typeface="+mn-ea"/>
              </a:rPr>
              <a:t> </a:t>
            </a:r>
            <a:r>
              <a:rPr lang="en-US" altLang="zh-CN" sz="2800" b="1" dirty="0">
                <a:solidFill>
                  <a:srgbClr val="9D138D"/>
                </a:solidFill>
                <a:latin typeface="+mn-lt"/>
                <a:ea typeface="+mn-ea"/>
              </a:rPr>
              <a:t>A</a:t>
            </a:r>
            <a:r>
              <a:rPr lang="en-US" altLang="zh-CN" sz="2800" b="1" dirty="0">
                <a:latin typeface="+mn-lt"/>
                <a:ea typeface="+mn-ea"/>
              </a:rPr>
              <a:t>;</a:t>
            </a:r>
          </a:p>
          <a:p>
            <a:pPr>
              <a:defRPr/>
            </a:pPr>
            <a:r>
              <a:rPr lang="en-US" altLang="zh-CN" sz="2800" b="1" dirty="0" err="1">
                <a:latin typeface="+mn-lt"/>
                <a:ea typeface="+mn-ea"/>
              </a:rPr>
              <a:t>int</a:t>
            </a:r>
            <a:r>
              <a:rPr lang="en-US" altLang="zh-CN" sz="2800" b="1" dirty="0">
                <a:latin typeface="+mn-lt"/>
                <a:ea typeface="+mn-ea"/>
              </a:rPr>
              <a:t> main ( )</a:t>
            </a:r>
          </a:p>
          <a:p>
            <a:pPr>
              <a:defRPr/>
            </a:pPr>
            <a:r>
              <a:rPr lang="en-US" altLang="zh-CN" sz="2800" b="1" dirty="0">
                <a:latin typeface="+mn-lt"/>
                <a:ea typeface="+mn-ea"/>
              </a:rPr>
              <a:t>{</a:t>
            </a:r>
          </a:p>
          <a:p>
            <a:pPr>
              <a:defRPr/>
            </a:pPr>
            <a:r>
              <a:rPr lang="en-US" altLang="zh-CN" sz="2800" b="1" dirty="0">
                <a:latin typeface="+mn-lt"/>
                <a:ea typeface="+mn-ea"/>
              </a:rPr>
              <a:t>    ……</a:t>
            </a:r>
          </a:p>
          <a:p>
            <a:pPr>
              <a:defRPr/>
            </a:pPr>
            <a:r>
              <a:rPr lang="en-US" altLang="zh-CN" sz="2800" b="1" dirty="0">
                <a:latin typeface="+mn-lt"/>
                <a:ea typeface="+mn-ea"/>
              </a:rPr>
              <a:t>}</a:t>
            </a:r>
            <a:endParaRPr lang="zh-CN" altLang="en-US" sz="2800" b="1" dirty="0">
              <a:latin typeface="+mn-lt"/>
              <a:ea typeface="+mn-ea"/>
            </a:endParaRPr>
          </a:p>
        </p:txBody>
      </p:sp>
      <p:sp>
        <p:nvSpPr>
          <p:cNvPr id="5" name="TextBox 4"/>
          <p:cNvSpPr txBox="1"/>
          <p:nvPr/>
        </p:nvSpPr>
        <p:spPr>
          <a:xfrm>
            <a:off x="4494088" y="3154214"/>
            <a:ext cx="3786188" cy="3108325"/>
          </a:xfrm>
          <a:prstGeom prst="rect">
            <a:avLst/>
          </a:prstGeom>
          <a:solidFill>
            <a:srgbClr val="FFFFCC"/>
          </a:solidFill>
        </p:spPr>
        <p:txBody>
          <a:bodyPr>
            <a:spAutoFit/>
          </a:bodyPr>
          <a:lstStyle/>
          <a:p>
            <a:pPr>
              <a:defRPr/>
            </a:pPr>
            <a:r>
              <a:rPr lang="en-US" altLang="zh-CN" sz="2800" b="1" dirty="0">
                <a:solidFill>
                  <a:srgbClr val="FF0000"/>
                </a:solidFill>
                <a:latin typeface="+mn-lt"/>
                <a:ea typeface="+mn-ea"/>
              </a:rPr>
              <a:t>file2.c</a:t>
            </a:r>
          </a:p>
          <a:p>
            <a:pPr>
              <a:defRPr/>
            </a:pPr>
            <a:r>
              <a:rPr lang="en-US" altLang="zh-CN" sz="2800" b="1" dirty="0">
                <a:latin typeface="+mn-lt"/>
                <a:ea typeface="+mn-ea"/>
              </a:rPr>
              <a:t>extern </a:t>
            </a:r>
            <a:r>
              <a:rPr lang="en-US" altLang="zh-CN" sz="2800" b="1" dirty="0" err="1">
                <a:latin typeface="+mn-lt"/>
                <a:ea typeface="+mn-ea"/>
              </a:rPr>
              <a:t>int</a:t>
            </a:r>
            <a:r>
              <a:rPr lang="en-US" altLang="zh-CN" sz="2800" b="1" dirty="0">
                <a:latin typeface="+mn-lt"/>
                <a:ea typeface="+mn-ea"/>
              </a:rPr>
              <a:t> </a:t>
            </a:r>
            <a:r>
              <a:rPr lang="en-US" altLang="zh-CN" sz="2800" b="1" dirty="0">
                <a:solidFill>
                  <a:srgbClr val="9D138D"/>
                </a:solidFill>
                <a:latin typeface="+mn-lt"/>
                <a:ea typeface="+mn-ea"/>
              </a:rPr>
              <a:t>A</a:t>
            </a:r>
            <a:r>
              <a:rPr lang="en-US" altLang="zh-CN" sz="2800" b="1" dirty="0">
                <a:latin typeface="+mn-lt"/>
                <a:ea typeface="+mn-ea"/>
              </a:rPr>
              <a:t>;</a:t>
            </a:r>
          </a:p>
          <a:p>
            <a:pPr>
              <a:defRPr/>
            </a:pPr>
            <a:r>
              <a:rPr lang="en-US" altLang="zh-CN" sz="2800" b="1" dirty="0">
                <a:latin typeface="+mn-lt"/>
                <a:ea typeface="+mn-ea"/>
              </a:rPr>
              <a:t>void fun (</a:t>
            </a:r>
            <a:r>
              <a:rPr lang="en-US" altLang="zh-CN" sz="2800" b="1" dirty="0" err="1">
                <a:latin typeface="+mn-lt"/>
                <a:ea typeface="+mn-ea"/>
              </a:rPr>
              <a:t>int</a:t>
            </a:r>
            <a:r>
              <a:rPr lang="en-US" altLang="zh-CN" sz="2800" b="1" dirty="0">
                <a:latin typeface="+mn-lt"/>
                <a:ea typeface="+mn-ea"/>
              </a:rPr>
              <a:t> n)</a:t>
            </a:r>
          </a:p>
          <a:p>
            <a:pPr>
              <a:defRPr/>
            </a:pPr>
            <a:r>
              <a:rPr lang="en-US" altLang="zh-CN" sz="2800" b="1" dirty="0">
                <a:latin typeface="+mn-lt"/>
                <a:ea typeface="+mn-ea"/>
              </a:rPr>
              <a:t>{  ……</a:t>
            </a:r>
          </a:p>
          <a:p>
            <a:pPr>
              <a:defRPr/>
            </a:pPr>
            <a:r>
              <a:rPr lang="en-US" altLang="zh-CN" sz="2800" b="1" dirty="0">
                <a:latin typeface="+mn-lt"/>
                <a:ea typeface="+mn-ea"/>
              </a:rPr>
              <a:t>    A=A*n;</a:t>
            </a:r>
          </a:p>
          <a:p>
            <a:pPr>
              <a:defRPr/>
            </a:pPr>
            <a:r>
              <a:rPr lang="en-US" altLang="zh-CN" sz="2800" b="1" dirty="0">
                <a:latin typeface="+mn-lt"/>
                <a:ea typeface="+mn-ea"/>
              </a:rPr>
              <a:t>    ……</a:t>
            </a:r>
          </a:p>
          <a:p>
            <a:pPr>
              <a:defRPr/>
            </a:pPr>
            <a:r>
              <a:rPr lang="en-US" altLang="zh-CN" sz="2800" b="1" dirty="0">
                <a:latin typeface="+mn-lt"/>
                <a:ea typeface="+mn-ea"/>
              </a:rPr>
              <a:t>}</a:t>
            </a:r>
            <a:endParaRPr lang="zh-CN" altLang="en-US" sz="2800" b="1" dirty="0">
              <a:latin typeface="+mn-lt"/>
              <a:ea typeface="+mn-ea"/>
            </a:endParaRPr>
          </a:p>
        </p:txBody>
      </p:sp>
      <p:sp>
        <p:nvSpPr>
          <p:cNvPr id="6" name="圆角矩形标注 5"/>
          <p:cNvSpPr>
            <a:spLocks noChangeArrowheads="1"/>
          </p:cNvSpPr>
          <p:nvPr/>
        </p:nvSpPr>
        <p:spPr bwMode="auto">
          <a:xfrm>
            <a:off x="1065088" y="2119164"/>
            <a:ext cx="3214688" cy="714375"/>
          </a:xfrm>
          <a:prstGeom prst="wedgeRoundRectCallout">
            <a:avLst>
              <a:gd name="adj1" fmla="val 6148"/>
              <a:gd name="adj2" fmla="val 170991"/>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只能用于本文件</a:t>
            </a:r>
          </a:p>
        </p:txBody>
      </p:sp>
      <p:sp>
        <p:nvSpPr>
          <p:cNvPr id="7" name="圆角矩形标注 6"/>
          <p:cNvSpPr>
            <a:spLocks noChangeArrowheads="1"/>
          </p:cNvSpPr>
          <p:nvPr/>
        </p:nvSpPr>
        <p:spPr bwMode="auto">
          <a:xfrm>
            <a:off x="4636963" y="2111227"/>
            <a:ext cx="3384550" cy="714375"/>
          </a:xfrm>
          <a:prstGeom prst="wedgeRoundRectCallout">
            <a:avLst>
              <a:gd name="adj1" fmla="val 3329"/>
              <a:gd name="adj2" fmla="val 170889"/>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本文件仍然不能用</a:t>
            </a:r>
          </a:p>
        </p:txBody>
      </p:sp>
      <p:pic>
        <p:nvPicPr>
          <p:cNvPr id="197639" name="图片 7"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94588" y="5833914"/>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500"/>
                                        <p:tgtEl>
                                          <p:spTgt spid="6"/>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内容占位符 2"/>
          <p:cNvSpPr>
            <a:spLocks noGrp="1"/>
          </p:cNvSpPr>
          <p:nvPr>
            <p:ph idx="1"/>
          </p:nvPr>
        </p:nvSpPr>
        <p:spPr>
          <a:xfrm>
            <a:off x="539750" y="714375"/>
            <a:ext cx="8153400" cy="5643563"/>
          </a:xfrm>
        </p:spPr>
        <p:txBody>
          <a:bodyPr/>
          <a:lstStyle/>
          <a:p>
            <a:pPr eaLnBrk="1" hangingPunct="1"/>
            <a:r>
              <a:rPr lang="zh-CN" altLang="zh-CN" smtClean="0"/>
              <a:t>说明</a:t>
            </a:r>
            <a:r>
              <a:rPr lang="en-US" altLang="zh-CN" smtClean="0"/>
              <a:t>: </a:t>
            </a:r>
          </a:p>
          <a:p>
            <a:pPr lvl="1" eaLnBrk="1" hangingPunct="1"/>
            <a:r>
              <a:rPr lang="zh-CN" altLang="zh-CN" smtClean="0"/>
              <a:t>不要误认为对外部变量加</a:t>
            </a:r>
            <a:r>
              <a:rPr lang="en-US" altLang="zh-CN" smtClean="0"/>
              <a:t>static</a:t>
            </a:r>
            <a:r>
              <a:rPr lang="zh-CN" altLang="zh-CN" smtClean="0"/>
              <a:t>声明后才采取静态存储方式，而不加</a:t>
            </a:r>
            <a:r>
              <a:rPr lang="en-US" altLang="zh-CN" smtClean="0"/>
              <a:t>static</a:t>
            </a:r>
            <a:r>
              <a:rPr lang="zh-CN" altLang="zh-CN" smtClean="0"/>
              <a:t>的是采取动态存储</a:t>
            </a:r>
            <a:endParaRPr lang="en-US" altLang="zh-CN" smtClean="0"/>
          </a:p>
          <a:p>
            <a:pPr lvl="1" eaLnBrk="1" hangingPunct="1"/>
            <a:r>
              <a:rPr lang="zh-CN" altLang="zh-CN" smtClean="0"/>
              <a:t>声明局部变量的存储类型和声明全局变量的存储类型的含义是不同的</a:t>
            </a:r>
            <a:endParaRPr lang="en-US" altLang="zh-CN" smtClean="0"/>
          </a:p>
          <a:p>
            <a:pPr lvl="1" eaLnBrk="1" hangingPunct="1"/>
            <a:r>
              <a:rPr lang="zh-CN" altLang="zh-CN" smtClean="0"/>
              <a:t>对于</a:t>
            </a:r>
            <a:r>
              <a:rPr lang="zh-CN" altLang="zh-CN" smtClean="0">
                <a:solidFill>
                  <a:srgbClr val="C00000"/>
                </a:solidFill>
              </a:rPr>
              <a:t>局部变量</a:t>
            </a:r>
            <a:r>
              <a:rPr lang="zh-CN" altLang="zh-CN" smtClean="0"/>
              <a:t>来说，声明存储类型的作用是指定变量存储的区域以及由此产生的生存期的问题，而对于</a:t>
            </a:r>
            <a:r>
              <a:rPr lang="zh-CN" altLang="zh-CN" smtClean="0">
                <a:solidFill>
                  <a:srgbClr val="C00000"/>
                </a:solidFill>
              </a:rPr>
              <a:t>全局变量</a:t>
            </a:r>
            <a:r>
              <a:rPr lang="zh-CN" altLang="zh-CN" smtClean="0"/>
              <a:t>来说，声明存储类型的作用是变量作用域的扩展问题</a:t>
            </a:r>
            <a:endParaRPr lang="zh-CN" altLang="en-US" smtClean="0"/>
          </a:p>
        </p:txBody>
      </p:sp>
      <p:pic>
        <p:nvPicPr>
          <p:cNvPr id="198659"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内容占位符 2"/>
          <p:cNvSpPr>
            <a:spLocks noGrp="1"/>
          </p:cNvSpPr>
          <p:nvPr>
            <p:ph idx="1"/>
          </p:nvPr>
        </p:nvSpPr>
        <p:spPr>
          <a:xfrm>
            <a:off x="500063" y="969416"/>
            <a:ext cx="8153400" cy="5195888"/>
          </a:xfrm>
        </p:spPr>
        <p:txBody>
          <a:bodyPr/>
          <a:lstStyle/>
          <a:p>
            <a:pPr eaLnBrk="1" hangingPunct="1"/>
            <a:r>
              <a:rPr lang="zh-CN" altLang="zh-CN" dirty="0" smtClean="0"/>
              <a:t>用</a:t>
            </a:r>
            <a:r>
              <a:rPr lang="en-US" altLang="zh-CN" dirty="0" smtClean="0"/>
              <a:t>static </a:t>
            </a:r>
            <a:r>
              <a:rPr lang="zh-CN" altLang="zh-CN" dirty="0" smtClean="0"/>
              <a:t>声明一个变量的作用是：</a:t>
            </a:r>
          </a:p>
          <a:p>
            <a:pPr lvl="1" eaLnBrk="1" hangingPunct="1">
              <a:buFont typeface="Wingdings" pitchFamily="2" charset="2"/>
              <a:buNone/>
            </a:pPr>
            <a:r>
              <a:rPr lang="en-US" altLang="zh-CN" dirty="0" smtClean="0"/>
              <a:t>(1) </a:t>
            </a:r>
            <a:r>
              <a:rPr lang="zh-CN" altLang="zh-CN" dirty="0" smtClean="0"/>
              <a:t>对</a:t>
            </a:r>
            <a:r>
              <a:rPr lang="zh-CN" altLang="zh-CN" dirty="0" smtClean="0">
                <a:solidFill>
                  <a:srgbClr val="C00000"/>
                </a:solidFill>
              </a:rPr>
              <a:t>局部变量</a:t>
            </a:r>
            <a:r>
              <a:rPr lang="zh-CN" altLang="zh-CN" dirty="0" smtClean="0"/>
              <a:t>用</a:t>
            </a:r>
            <a:r>
              <a:rPr lang="en-US" altLang="zh-CN" dirty="0" smtClean="0"/>
              <a:t>static</a:t>
            </a:r>
            <a:r>
              <a:rPr lang="zh-CN" altLang="zh-CN" dirty="0" smtClean="0"/>
              <a:t>声明，把它分配在静态存储区，该变量在整个程序执行期间不释放，其所分配的空间始终存在。</a:t>
            </a:r>
          </a:p>
          <a:p>
            <a:pPr lvl="1" eaLnBrk="1" hangingPunct="1">
              <a:buFont typeface="Wingdings" pitchFamily="2" charset="2"/>
              <a:buNone/>
            </a:pPr>
            <a:r>
              <a:rPr lang="en-US" altLang="zh-CN" dirty="0" smtClean="0"/>
              <a:t>(2) </a:t>
            </a:r>
            <a:r>
              <a:rPr lang="zh-CN" altLang="zh-CN" dirty="0" smtClean="0"/>
              <a:t>对</a:t>
            </a:r>
            <a:r>
              <a:rPr lang="zh-CN" altLang="zh-CN" dirty="0" smtClean="0">
                <a:solidFill>
                  <a:srgbClr val="C00000"/>
                </a:solidFill>
              </a:rPr>
              <a:t>全局变量</a:t>
            </a:r>
            <a:r>
              <a:rPr lang="zh-CN" altLang="zh-CN" dirty="0" smtClean="0"/>
              <a:t>用</a:t>
            </a:r>
            <a:r>
              <a:rPr lang="en-US" altLang="zh-CN" dirty="0" smtClean="0"/>
              <a:t>static</a:t>
            </a:r>
            <a:r>
              <a:rPr lang="zh-CN" altLang="zh-CN" dirty="0" smtClean="0"/>
              <a:t>声明，则该变量的作用域只限于本文件模块</a:t>
            </a:r>
            <a:r>
              <a:rPr lang="en-US" altLang="zh-CN" dirty="0" smtClean="0"/>
              <a:t>(</a:t>
            </a:r>
            <a:r>
              <a:rPr lang="zh-CN" altLang="zh-CN" dirty="0" smtClean="0"/>
              <a:t>即被声明的文件中</a:t>
            </a:r>
            <a:r>
              <a:rPr lang="en-US" altLang="zh-CN" dirty="0" smtClean="0"/>
              <a:t>)</a:t>
            </a:r>
            <a:r>
              <a:rPr lang="zh-CN" altLang="zh-CN" dirty="0" smtClean="0"/>
              <a:t>。</a:t>
            </a:r>
            <a:endParaRPr lang="zh-CN" altLang="en-US" dirty="0" smtClean="0"/>
          </a:p>
        </p:txBody>
      </p:sp>
      <p:pic>
        <p:nvPicPr>
          <p:cNvPr id="199683"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内容占位符 2"/>
          <p:cNvSpPr>
            <a:spLocks noGrp="1"/>
          </p:cNvSpPr>
          <p:nvPr>
            <p:ph idx="1"/>
          </p:nvPr>
        </p:nvSpPr>
        <p:spPr>
          <a:xfrm>
            <a:off x="539750" y="1071563"/>
            <a:ext cx="8153400" cy="4857750"/>
          </a:xfrm>
        </p:spPr>
        <p:txBody>
          <a:bodyPr/>
          <a:lstStyle/>
          <a:p>
            <a:pPr eaLnBrk="1" hangingPunct="1"/>
            <a:r>
              <a:rPr lang="zh-CN" altLang="zh-CN" dirty="0" smtClean="0"/>
              <a:t>注意：用</a:t>
            </a:r>
            <a:r>
              <a:rPr lang="en-US" altLang="zh-CN" dirty="0" smtClean="0"/>
              <a:t>auto</a:t>
            </a:r>
            <a:r>
              <a:rPr lang="zh-CN" altLang="zh-CN" dirty="0" smtClean="0"/>
              <a:t>、</a:t>
            </a:r>
            <a:r>
              <a:rPr lang="en-US" altLang="zh-CN" dirty="0" smtClean="0"/>
              <a:t>register</a:t>
            </a:r>
            <a:r>
              <a:rPr lang="zh-CN" altLang="zh-CN" dirty="0" smtClean="0"/>
              <a:t>、</a:t>
            </a:r>
            <a:r>
              <a:rPr lang="en-US" altLang="zh-CN" dirty="0" smtClean="0"/>
              <a:t>static</a:t>
            </a:r>
            <a:r>
              <a:rPr lang="zh-CN" altLang="zh-CN" dirty="0" smtClean="0"/>
              <a:t>声明变量时，是在定义变量的基础上加上这些关键字，而不能单独使用。</a:t>
            </a:r>
            <a:endParaRPr lang="en-US" altLang="zh-CN" dirty="0" smtClean="0"/>
          </a:p>
          <a:p>
            <a:pPr eaLnBrk="1" hangingPunct="1"/>
            <a:r>
              <a:rPr lang="zh-CN" altLang="zh-CN" dirty="0" smtClean="0"/>
              <a:t>下面用法不对：</a:t>
            </a:r>
          </a:p>
          <a:p>
            <a:pPr lvl="1" eaLnBrk="1" hangingPunct="1">
              <a:buFont typeface="Wingdings" pitchFamily="2" charset="2"/>
              <a:buNone/>
            </a:pPr>
            <a:r>
              <a:rPr lang="en-US" altLang="zh-CN" dirty="0" smtClean="0"/>
              <a:t>auto a; </a:t>
            </a:r>
            <a:endParaRPr lang="zh-CN" altLang="zh-CN" dirty="0" smtClean="0"/>
          </a:p>
          <a:p>
            <a:pPr lvl="1" eaLnBrk="1" hangingPunct="1">
              <a:buFont typeface="Wingdings" pitchFamily="2" charset="2"/>
              <a:buNone/>
            </a:pPr>
            <a:r>
              <a:rPr lang="en-US" altLang="zh-CN" dirty="0" smtClean="0"/>
              <a:t>static a;  </a:t>
            </a:r>
            <a:endParaRPr lang="zh-CN" altLang="zh-CN" dirty="0" smtClean="0"/>
          </a:p>
          <a:p>
            <a:pPr eaLnBrk="1" hangingPunct="1">
              <a:buFont typeface="Wingdings" pitchFamily="2" charset="2"/>
              <a:buNone/>
            </a:pPr>
            <a:r>
              <a:rPr lang="en-US" altLang="zh-CN" dirty="0" smtClean="0"/>
              <a:t> </a:t>
            </a:r>
            <a:r>
              <a:rPr lang="zh-CN" altLang="zh-CN" dirty="0" smtClean="0"/>
              <a:t>编译时会被认为“重新定义”。</a:t>
            </a:r>
            <a:endParaRPr lang="zh-CN" altLang="en-US" dirty="0" smtClean="0"/>
          </a:p>
        </p:txBody>
      </p:sp>
      <p:pic>
        <p:nvPicPr>
          <p:cNvPr id="200707"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0706">
                                            <p:txEl>
                                              <p:pRg st="1" end="1"/>
                                            </p:txEl>
                                          </p:spTgt>
                                        </p:tgtEl>
                                        <p:attrNameLst>
                                          <p:attrName>style.visibility</p:attrName>
                                        </p:attrNameLst>
                                      </p:cBhvr>
                                      <p:to>
                                        <p:strVal val="visible"/>
                                      </p:to>
                                    </p:set>
                                    <p:animEffect transition="in" filter="blinds(horizontal)">
                                      <p:cBhvr>
                                        <p:cTn id="7" dur="500"/>
                                        <p:tgtEl>
                                          <p:spTgt spid="200706">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00706">
                                            <p:txEl>
                                              <p:pRg st="2" end="2"/>
                                            </p:txEl>
                                          </p:spTgt>
                                        </p:tgtEl>
                                        <p:attrNameLst>
                                          <p:attrName>style.visibility</p:attrName>
                                        </p:attrNameLst>
                                      </p:cBhvr>
                                      <p:to>
                                        <p:strVal val="visible"/>
                                      </p:to>
                                    </p:set>
                                    <p:animEffect transition="in" filter="blinds(horizontal)">
                                      <p:cBhvr>
                                        <p:cTn id="10" dur="500"/>
                                        <p:tgtEl>
                                          <p:spTgt spid="200706">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00706">
                                            <p:txEl>
                                              <p:pRg st="3" end="3"/>
                                            </p:txEl>
                                          </p:spTgt>
                                        </p:tgtEl>
                                        <p:attrNameLst>
                                          <p:attrName>style.visibility</p:attrName>
                                        </p:attrNameLst>
                                      </p:cBhvr>
                                      <p:to>
                                        <p:strVal val="visible"/>
                                      </p:to>
                                    </p:set>
                                    <p:animEffect transition="in" filter="blinds(horizontal)">
                                      <p:cBhvr>
                                        <p:cTn id="13" dur="500"/>
                                        <p:tgtEl>
                                          <p:spTgt spid="200706">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200706">
                                            <p:txEl>
                                              <p:pRg st="4" end="4"/>
                                            </p:txEl>
                                          </p:spTgt>
                                        </p:tgtEl>
                                        <p:attrNameLst>
                                          <p:attrName>style.visibility</p:attrName>
                                        </p:attrNameLst>
                                      </p:cBhvr>
                                      <p:to>
                                        <p:strVal val="visible"/>
                                      </p:to>
                                    </p:set>
                                    <p:animEffect transition="in" filter="blinds(horizontal)">
                                      <p:cBhvr>
                                        <p:cTn id="16" dur="500"/>
                                        <p:tgtEl>
                                          <p:spTgt spid="20070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01688"/>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7.9.4 </a:t>
            </a:r>
            <a:r>
              <a:rPr lang="zh-CN" altLang="zh-CN" dirty="0" smtClean="0">
                <a:solidFill>
                  <a:srgbClr val="800000"/>
                </a:solidFill>
                <a:effectLst>
                  <a:outerShdw blurRad="38100" dist="38100" dir="2700000" algn="tl">
                    <a:srgbClr val="000000"/>
                  </a:outerShdw>
                </a:effectLst>
                <a:ea typeface="黑体" pitchFamily="2" charset="-122"/>
              </a:rPr>
              <a:t>存储类别小结</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31075" name="Rectangle 3"/>
          <p:cNvSpPr>
            <a:spLocks noGrp="1" noChangeArrowheads="1"/>
          </p:cNvSpPr>
          <p:nvPr>
            <p:ph idx="1"/>
          </p:nvPr>
        </p:nvSpPr>
        <p:spPr>
          <a:xfrm>
            <a:off x="785813" y="1643063"/>
            <a:ext cx="7929562" cy="4786312"/>
          </a:xfrm>
        </p:spPr>
        <p:txBody>
          <a:bodyPr/>
          <a:lstStyle/>
          <a:p>
            <a:pPr eaLnBrk="1" hangingPunct="1"/>
            <a:r>
              <a:rPr lang="zh-CN" altLang="zh-CN" dirty="0" smtClean="0"/>
              <a:t>对一个数据的定义，需要指定两种属性：</a:t>
            </a:r>
            <a:endParaRPr lang="en-US" altLang="zh-CN" dirty="0" smtClean="0"/>
          </a:p>
          <a:p>
            <a:pPr lvl="1" eaLnBrk="1" hangingPunct="1"/>
            <a:r>
              <a:rPr lang="zh-CN" altLang="zh-CN" dirty="0" smtClean="0"/>
              <a:t>数据类型和存储类别</a:t>
            </a:r>
            <a:r>
              <a:rPr lang="zh-CN" altLang="en-US" dirty="0" smtClean="0"/>
              <a:t>，</a:t>
            </a:r>
            <a:r>
              <a:rPr lang="zh-CN" altLang="zh-CN" dirty="0" smtClean="0"/>
              <a:t>分别使用两个关键字</a:t>
            </a:r>
            <a:endParaRPr lang="en-US" altLang="zh-CN" dirty="0" smtClean="0"/>
          </a:p>
          <a:p>
            <a:pPr eaLnBrk="1" hangingPunct="1">
              <a:buFont typeface="Wingdings" pitchFamily="2" charset="2"/>
              <a:buNone/>
            </a:pPr>
            <a:r>
              <a:rPr lang="zh-CN" altLang="zh-CN" sz="2800" dirty="0" smtClean="0"/>
              <a:t>例如：</a:t>
            </a:r>
          </a:p>
          <a:p>
            <a:pPr eaLnBrk="1" hangingPunct="1">
              <a:buFont typeface="Wingdings" pitchFamily="2" charset="2"/>
              <a:buNone/>
            </a:pPr>
            <a:r>
              <a:rPr lang="en-US" altLang="zh-CN" sz="2800" dirty="0" smtClean="0"/>
              <a:t>    static </a:t>
            </a:r>
            <a:r>
              <a:rPr lang="en-US" altLang="zh-CN" sz="2800" dirty="0" err="1" smtClean="0"/>
              <a:t>int</a:t>
            </a:r>
            <a:r>
              <a:rPr lang="en-US" altLang="zh-CN" sz="2800" dirty="0" smtClean="0"/>
              <a:t> a;</a:t>
            </a:r>
            <a:endParaRPr lang="zh-CN" altLang="zh-CN" sz="2800" dirty="0" smtClean="0"/>
          </a:p>
          <a:p>
            <a:pPr eaLnBrk="1" hangingPunct="1">
              <a:buFont typeface="Wingdings" pitchFamily="2" charset="2"/>
              <a:buNone/>
            </a:pPr>
            <a:r>
              <a:rPr lang="en-US" altLang="zh-CN" sz="2800" dirty="0" smtClean="0"/>
              <a:t>    auto char c;</a:t>
            </a:r>
            <a:endParaRPr lang="zh-CN" altLang="zh-CN" sz="2800" dirty="0" smtClean="0"/>
          </a:p>
          <a:p>
            <a:pPr eaLnBrk="1" hangingPunct="1">
              <a:buFont typeface="Wingdings" pitchFamily="2" charset="2"/>
              <a:buNone/>
            </a:pPr>
            <a:r>
              <a:rPr lang="en-US" altLang="zh-CN" sz="2800" dirty="0" smtClean="0"/>
              <a:t>    register </a:t>
            </a:r>
            <a:r>
              <a:rPr lang="en-US" altLang="zh-CN" sz="2800" dirty="0" err="1" smtClean="0"/>
              <a:t>int</a:t>
            </a:r>
            <a:r>
              <a:rPr lang="en-US" altLang="zh-CN" sz="2800" dirty="0" smtClean="0"/>
              <a:t> d;  </a:t>
            </a:r>
            <a:endParaRPr lang="zh-CN" altLang="zh-CN" sz="2800" dirty="0" smtClean="0"/>
          </a:p>
          <a:p>
            <a:pPr lvl="1" eaLnBrk="1" hangingPunct="1"/>
            <a:r>
              <a:rPr lang="zh-CN" altLang="zh-CN" dirty="0" smtClean="0"/>
              <a:t>可以用</a:t>
            </a:r>
            <a:r>
              <a:rPr lang="en-US" altLang="zh-CN" dirty="0" smtClean="0"/>
              <a:t>extern</a:t>
            </a:r>
            <a:r>
              <a:rPr lang="zh-CN" altLang="zh-CN" dirty="0" smtClean="0"/>
              <a:t>声明已定义的外部变量</a:t>
            </a:r>
            <a:endParaRPr lang="en-US" altLang="zh-CN" dirty="0" smtClean="0"/>
          </a:p>
          <a:p>
            <a:pPr eaLnBrk="1" hangingPunct="1">
              <a:buFont typeface="Wingdings" pitchFamily="2" charset="2"/>
              <a:buNone/>
            </a:pPr>
            <a:r>
              <a:rPr lang="zh-CN" altLang="zh-CN" sz="2800" dirty="0" smtClean="0"/>
              <a:t>例如：</a:t>
            </a:r>
            <a:r>
              <a:rPr lang="en-US" altLang="zh-CN" sz="2800" dirty="0" smtClean="0"/>
              <a:t>  extern b;</a:t>
            </a:r>
            <a:endParaRPr lang="zh-CN" altLang="zh-CN" dirty="0" smtClean="0"/>
          </a:p>
        </p:txBody>
      </p:sp>
      <p:sp>
        <p:nvSpPr>
          <p:cNvPr id="4" name="圆角矩形标注 3"/>
          <p:cNvSpPr>
            <a:spLocks noChangeArrowheads="1"/>
          </p:cNvSpPr>
          <p:nvPr/>
        </p:nvSpPr>
        <p:spPr bwMode="auto">
          <a:xfrm>
            <a:off x="2928938" y="1500188"/>
            <a:ext cx="3857625" cy="1143000"/>
          </a:xfrm>
          <a:prstGeom prst="wedgeRoundRectCallout">
            <a:avLst>
              <a:gd name="adj1" fmla="val -38333"/>
              <a:gd name="adj2" fmla="val 111815"/>
              <a:gd name="adj3" fmla="val 16667"/>
            </a:avLst>
          </a:prstGeom>
          <a:solidFill>
            <a:srgbClr val="FFFFCC"/>
          </a:solidFill>
          <a:ln w="9525" algn="ctr">
            <a:solidFill>
              <a:schemeClr val="tx1"/>
            </a:solidFill>
            <a:miter lim="800000"/>
            <a:headEnd/>
            <a:tailEnd/>
          </a:ln>
        </p:spPr>
        <p:txBody>
          <a:bodyPr/>
          <a:lstStyle/>
          <a:p>
            <a:pPr algn="ctr"/>
            <a:r>
              <a:rPr lang="zh-CN" altLang="zh-CN" sz="2800" b="1">
                <a:solidFill>
                  <a:srgbClr val="0000CC"/>
                </a:solidFill>
              </a:rPr>
              <a:t>静态局部整型变量或静态外部整型变量</a:t>
            </a:r>
            <a:endParaRPr lang="zh-CN" altLang="en-US" sz="2800" b="1">
              <a:solidFill>
                <a:srgbClr val="0000CC"/>
              </a:solidFill>
            </a:endParaRPr>
          </a:p>
        </p:txBody>
      </p:sp>
      <p:sp>
        <p:nvSpPr>
          <p:cNvPr id="5" name="圆角矩形标注 4"/>
          <p:cNvSpPr>
            <a:spLocks noChangeArrowheads="1"/>
          </p:cNvSpPr>
          <p:nvPr/>
        </p:nvSpPr>
        <p:spPr bwMode="auto">
          <a:xfrm>
            <a:off x="3857625" y="2286000"/>
            <a:ext cx="2643188" cy="1143000"/>
          </a:xfrm>
          <a:prstGeom prst="wedgeRoundRectCallout">
            <a:avLst>
              <a:gd name="adj1" fmla="val -59185"/>
              <a:gd name="adj2" fmla="val 93185"/>
              <a:gd name="adj3" fmla="val 16667"/>
            </a:avLst>
          </a:prstGeom>
          <a:solidFill>
            <a:srgbClr val="FFFFCC"/>
          </a:solidFill>
          <a:ln w="9525" algn="ctr">
            <a:solidFill>
              <a:schemeClr val="tx1"/>
            </a:solidFill>
            <a:miter lim="800000"/>
            <a:headEnd/>
            <a:tailEnd/>
          </a:ln>
        </p:spPr>
        <p:txBody>
          <a:bodyPr/>
          <a:lstStyle/>
          <a:p>
            <a:pPr algn="ctr"/>
            <a:r>
              <a:rPr lang="zh-CN" altLang="zh-CN" sz="2800" b="1">
                <a:solidFill>
                  <a:srgbClr val="0000CC"/>
                </a:solidFill>
              </a:rPr>
              <a:t>自动变量，在函数内定义</a:t>
            </a:r>
            <a:endParaRPr lang="zh-CN" altLang="en-US" sz="2800" b="1">
              <a:solidFill>
                <a:srgbClr val="0000CC"/>
              </a:solidFill>
            </a:endParaRPr>
          </a:p>
        </p:txBody>
      </p:sp>
      <p:sp>
        <p:nvSpPr>
          <p:cNvPr id="6" name="圆角矩形标注 5"/>
          <p:cNvSpPr>
            <a:spLocks noChangeArrowheads="1"/>
          </p:cNvSpPr>
          <p:nvPr/>
        </p:nvSpPr>
        <p:spPr bwMode="auto">
          <a:xfrm>
            <a:off x="4143375" y="2786063"/>
            <a:ext cx="2643188" cy="1143000"/>
          </a:xfrm>
          <a:prstGeom prst="wedgeRoundRectCallout">
            <a:avLst>
              <a:gd name="adj1" fmla="val -59185"/>
              <a:gd name="adj2" fmla="val 93185"/>
              <a:gd name="adj3" fmla="val 16667"/>
            </a:avLst>
          </a:prstGeom>
          <a:solidFill>
            <a:srgbClr val="FFFFCC"/>
          </a:solidFill>
          <a:ln w="9525" algn="ctr">
            <a:solidFill>
              <a:schemeClr val="tx1"/>
            </a:solidFill>
            <a:miter lim="800000"/>
            <a:headEnd/>
            <a:tailEnd/>
          </a:ln>
        </p:spPr>
        <p:txBody>
          <a:bodyPr/>
          <a:lstStyle/>
          <a:p>
            <a:pPr algn="ctr"/>
            <a:r>
              <a:rPr lang="zh-CN" altLang="zh-CN" sz="2800" b="1">
                <a:solidFill>
                  <a:srgbClr val="0000CC"/>
                </a:solidFill>
              </a:rPr>
              <a:t>寄存器变量，在函数内定义</a:t>
            </a:r>
            <a:endParaRPr lang="zh-CN" altLang="en-US" sz="2800" b="1">
              <a:solidFill>
                <a:srgbClr val="0000CC"/>
              </a:solidFill>
            </a:endParaRPr>
          </a:p>
        </p:txBody>
      </p:sp>
      <p:sp>
        <p:nvSpPr>
          <p:cNvPr id="7" name="圆角矩形标注 6"/>
          <p:cNvSpPr>
            <a:spLocks noChangeArrowheads="1"/>
          </p:cNvSpPr>
          <p:nvPr/>
        </p:nvSpPr>
        <p:spPr bwMode="auto">
          <a:xfrm>
            <a:off x="3929063" y="3786188"/>
            <a:ext cx="3714750" cy="1143000"/>
          </a:xfrm>
          <a:prstGeom prst="wedgeRoundRectCallout">
            <a:avLst>
              <a:gd name="adj1" fmla="val -51093"/>
              <a:gd name="adj2" fmla="val 90991"/>
              <a:gd name="adj3" fmla="val 16667"/>
            </a:avLst>
          </a:prstGeom>
          <a:solidFill>
            <a:srgbClr val="FFFFCC"/>
          </a:solidFill>
          <a:ln w="9525" algn="ctr">
            <a:solidFill>
              <a:schemeClr val="tx1"/>
            </a:solidFill>
            <a:miter lim="800000"/>
            <a:headEnd/>
            <a:tailEnd/>
          </a:ln>
        </p:spPr>
        <p:txBody>
          <a:bodyPr/>
          <a:lstStyle/>
          <a:p>
            <a:pPr algn="ctr"/>
            <a:r>
              <a:rPr lang="zh-CN" altLang="zh-CN" sz="2800" b="1">
                <a:solidFill>
                  <a:srgbClr val="0000CC"/>
                </a:solidFill>
              </a:rPr>
              <a:t>将已定义的外部变量</a:t>
            </a:r>
            <a:r>
              <a:rPr lang="en-US" altLang="zh-CN" sz="2800" b="1">
                <a:solidFill>
                  <a:srgbClr val="0000CC"/>
                </a:solidFill>
              </a:rPr>
              <a:t>b</a:t>
            </a:r>
            <a:r>
              <a:rPr lang="zh-CN" altLang="zh-CN" sz="2800" b="1">
                <a:solidFill>
                  <a:srgbClr val="0000CC"/>
                </a:solidFill>
              </a:rPr>
              <a:t>的作用域扩展至此</a:t>
            </a:r>
            <a:endParaRPr lang="zh-CN" altLang="en-US" sz="2800" b="1">
              <a:solidFill>
                <a:srgbClr val="0000CC"/>
              </a:solidFill>
            </a:endParaRPr>
          </a:p>
        </p:txBody>
      </p:sp>
      <p:pic>
        <p:nvPicPr>
          <p:cNvPr id="201736" name="图片 7"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131075">
                                            <p:txEl>
                                              <p:pRg st="0" end="0"/>
                                            </p:txEl>
                                          </p:spTgt>
                                        </p:tgtEl>
                                        <p:attrNameLst>
                                          <p:attrName>style.visibility</p:attrName>
                                        </p:attrNameLst>
                                      </p:cBhvr>
                                      <p:to>
                                        <p:strVal val="visible"/>
                                      </p:to>
                                    </p:set>
                                    <p:animEffect transition="in" filter="blinds(horizontal)">
                                      <p:cBhvr>
                                        <p:cTn id="7" dur="500"/>
                                        <p:tgtEl>
                                          <p:spTgt spid="131075">
                                            <p:txEl>
                                              <p:pRg st="0" end="0"/>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131075">
                                            <p:txEl>
                                              <p:pRg st="1" end="1"/>
                                            </p:txEl>
                                          </p:spTgt>
                                        </p:tgtEl>
                                        <p:attrNameLst>
                                          <p:attrName>style.visibility</p:attrName>
                                        </p:attrNameLst>
                                      </p:cBhvr>
                                      <p:to>
                                        <p:strVal val="visible"/>
                                      </p:to>
                                    </p:set>
                                    <p:animEffect transition="in" filter="blinds(horizontal)">
                                      <p:cBhvr>
                                        <p:cTn id="11" dur="500"/>
                                        <p:tgtEl>
                                          <p:spTgt spid="131075">
                                            <p:txEl>
                                              <p:pRg st="1" end="1"/>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131075">
                                            <p:txEl>
                                              <p:pRg st="2" end="2"/>
                                            </p:txEl>
                                          </p:spTgt>
                                        </p:tgtEl>
                                        <p:attrNameLst>
                                          <p:attrName>style.visibility</p:attrName>
                                        </p:attrNameLst>
                                      </p:cBhvr>
                                      <p:to>
                                        <p:strVal val="visible"/>
                                      </p:to>
                                    </p:set>
                                    <p:animEffect transition="in" filter="blinds(horizontal)">
                                      <p:cBhvr>
                                        <p:cTn id="16" dur="500"/>
                                        <p:tgtEl>
                                          <p:spTgt spid="131075">
                                            <p:txEl>
                                              <p:pRg st="2" end="2"/>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131075">
                                            <p:txEl>
                                              <p:pRg st="3" end="3"/>
                                            </p:txEl>
                                          </p:spTgt>
                                        </p:tgtEl>
                                        <p:attrNameLst>
                                          <p:attrName>style.visibility</p:attrName>
                                        </p:attrNameLst>
                                      </p:cBhvr>
                                      <p:to>
                                        <p:strVal val="visible"/>
                                      </p:to>
                                    </p:set>
                                    <p:animEffect transition="in" filter="blinds(horizontal)">
                                      <p:cBhvr>
                                        <p:cTn id="19" dur="500"/>
                                        <p:tgtEl>
                                          <p:spTgt spid="131075">
                                            <p:txEl>
                                              <p:pRg st="3" end="3"/>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131075">
                                            <p:txEl>
                                              <p:pRg st="4" end="4"/>
                                            </p:txEl>
                                          </p:spTgt>
                                        </p:tgtEl>
                                        <p:attrNameLst>
                                          <p:attrName>style.visibility</p:attrName>
                                        </p:attrNameLst>
                                      </p:cBhvr>
                                      <p:to>
                                        <p:strVal val="visible"/>
                                      </p:to>
                                    </p:set>
                                    <p:animEffect transition="in" filter="blinds(horizontal)">
                                      <p:cBhvr>
                                        <p:cTn id="22" dur="500"/>
                                        <p:tgtEl>
                                          <p:spTgt spid="131075">
                                            <p:txEl>
                                              <p:pRg st="4" end="4"/>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131075">
                                            <p:txEl>
                                              <p:pRg st="5" end="5"/>
                                            </p:txEl>
                                          </p:spTgt>
                                        </p:tgtEl>
                                        <p:attrNameLst>
                                          <p:attrName>style.visibility</p:attrName>
                                        </p:attrNameLst>
                                      </p:cBhvr>
                                      <p:to>
                                        <p:strVal val="visible"/>
                                      </p:to>
                                    </p:set>
                                    <p:animEffect transition="in" filter="blinds(horizontal)">
                                      <p:cBhvr>
                                        <p:cTn id="25" dur="500"/>
                                        <p:tgtEl>
                                          <p:spTgt spid="131075">
                                            <p:txEl>
                                              <p:pRg st="5" end="5"/>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blinds(horizontal)">
                                      <p:cBhvr>
                                        <p:cTn id="30"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131075">
                                            <p:txEl>
                                              <p:pRg st="6" end="6"/>
                                            </p:txEl>
                                          </p:spTgt>
                                        </p:tgtEl>
                                        <p:attrNameLst>
                                          <p:attrName>style.visibility</p:attrName>
                                        </p:attrNameLst>
                                      </p:cBhvr>
                                      <p:to>
                                        <p:strVal val="visible"/>
                                      </p:to>
                                    </p:set>
                                    <p:animEffect transition="in" filter="blinds(horizontal)">
                                      <p:cBhvr>
                                        <p:cTn id="35" dur="500"/>
                                        <p:tgtEl>
                                          <p:spTgt spid="131075">
                                            <p:txEl>
                                              <p:pRg st="6" end="6"/>
                                            </p:txEl>
                                          </p:spTgt>
                                        </p:tgtEl>
                                      </p:cBhvr>
                                    </p:animEffect>
                                  </p:childTnLst>
                                </p:cTn>
                              </p:par>
                              <p:par>
                                <p:cTn id="36" presetID="3" presetClass="entr" presetSubtype="10" fill="hold" nodeType="withEffect">
                                  <p:stCondLst>
                                    <p:cond delay="0"/>
                                  </p:stCondLst>
                                  <p:childTnLst>
                                    <p:set>
                                      <p:cBhvr>
                                        <p:cTn id="37" dur="1" fill="hold">
                                          <p:stCondLst>
                                            <p:cond delay="0"/>
                                          </p:stCondLst>
                                        </p:cTn>
                                        <p:tgtEl>
                                          <p:spTgt spid="131075">
                                            <p:txEl>
                                              <p:pRg st="7" end="7"/>
                                            </p:txEl>
                                          </p:spTgt>
                                        </p:tgtEl>
                                        <p:attrNameLst>
                                          <p:attrName>style.visibility</p:attrName>
                                        </p:attrNameLst>
                                      </p:cBhvr>
                                      <p:to>
                                        <p:strVal val="visible"/>
                                      </p:to>
                                    </p:set>
                                    <p:animEffect transition="in" filter="blinds(horizontal)">
                                      <p:cBhvr>
                                        <p:cTn id="38" dur="500"/>
                                        <p:tgtEl>
                                          <p:spTgt spid="131075">
                                            <p:txEl>
                                              <p:pRg st="7" end="7"/>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blinds(horizontal)">
                                      <p:cBhvr>
                                        <p:cTn id="43"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linds(horizontal)">
                                      <p:cBhvr>
                                        <p:cTn id="48"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49" fill="hold" nodeType="clickPar">
                      <p:stCondLst>
                        <p:cond delay="indefinite"/>
                      </p:stCondLst>
                      <p:childTnLst>
                        <p:par>
                          <p:cTn id="50" fill="hold" nodeType="withGroup">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linds(horizontal)">
                                      <p:cBhvr>
                                        <p:cTn id="5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202755" name="TextBox 5"/>
          <p:cNvSpPr txBox="1">
            <a:spLocks noChangeArrowheads="1"/>
          </p:cNvSpPr>
          <p:nvPr/>
        </p:nvSpPr>
        <p:spPr bwMode="auto">
          <a:xfrm>
            <a:off x="785813" y="857250"/>
            <a:ext cx="7358062"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3200" b="1"/>
              <a:t>（</a:t>
            </a:r>
            <a:r>
              <a:rPr lang="en-US" altLang="zh-CN" sz="3200" b="1"/>
              <a:t>1</a:t>
            </a:r>
            <a:r>
              <a:rPr lang="zh-CN" altLang="en-US" sz="3200" b="1"/>
              <a:t>）</a:t>
            </a:r>
            <a:r>
              <a:rPr lang="zh-CN" altLang="zh-CN" sz="3200" b="1"/>
              <a:t>从作用域角度分，有局部变量和全局变量。它们采用的存储类别如下：</a:t>
            </a:r>
            <a:endParaRPr lang="zh-CN" altLang="en-US" sz="3200" b="1"/>
          </a:p>
        </p:txBody>
      </p:sp>
      <p:sp>
        <p:nvSpPr>
          <p:cNvPr id="7" name="TextBox 6"/>
          <p:cNvSpPr txBox="1">
            <a:spLocks noChangeArrowheads="1"/>
          </p:cNvSpPr>
          <p:nvPr/>
        </p:nvSpPr>
        <p:spPr bwMode="auto">
          <a:xfrm>
            <a:off x="500063" y="3597275"/>
            <a:ext cx="30003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t>按作用域角度分</a:t>
            </a:r>
            <a:endParaRPr lang="zh-CN" altLang="en-US" sz="2800" b="1"/>
          </a:p>
        </p:txBody>
      </p:sp>
      <p:sp>
        <p:nvSpPr>
          <p:cNvPr id="8" name="TextBox 7"/>
          <p:cNvSpPr txBox="1">
            <a:spLocks noChangeArrowheads="1"/>
          </p:cNvSpPr>
          <p:nvPr/>
        </p:nvSpPr>
        <p:spPr bwMode="auto">
          <a:xfrm>
            <a:off x="3714750" y="2690813"/>
            <a:ext cx="17859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局部变量</a:t>
            </a:r>
          </a:p>
        </p:txBody>
      </p:sp>
      <p:sp>
        <p:nvSpPr>
          <p:cNvPr id="9" name="TextBox 8"/>
          <p:cNvSpPr txBox="1">
            <a:spLocks noChangeArrowheads="1"/>
          </p:cNvSpPr>
          <p:nvPr/>
        </p:nvSpPr>
        <p:spPr bwMode="auto">
          <a:xfrm>
            <a:off x="3714750" y="4383088"/>
            <a:ext cx="17859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全局变量</a:t>
            </a:r>
          </a:p>
        </p:txBody>
      </p:sp>
      <p:sp>
        <p:nvSpPr>
          <p:cNvPr id="10" name="TextBox 9"/>
          <p:cNvSpPr txBox="1">
            <a:spLocks noChangeArrowheads="1"/>
          </p:cNvSpPr>
          <p:nvPr/>
        </p:nvSpPr>
        <p:spPr bwMode="auto">
          <a:xfrm>
            <a:off x="5929313" y="2190750"/>
            <a:ext cx="1785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自动变量</a:t>
            </a:r>
          </a:p>
        </p:txBody>
      </p:sp>
      <p:sp>
        <p:nvSpPr>
          <p:cNvPr id="11" name="TextBox 10"/>
          <p:cNvSpPr txBox="1">
            <a:spLocks noChangeArrowheads="1"/>
          </p:cNvSpPr>
          <p:nvPr/>
        </p:nvSpPr>
        <p:spPr bwMode="auto">
          <a:xfrm>
            <a:off x="5929313" y="2690813"/>
            <a:ext cx="2428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静态局部变量</a:t>
            </a:r>
          </a:p>
        </p:txBody>
      </p:sp>
      <p:sp>
        <p:nvSpPr>
          <p:cNvPr id="12" name="TextBox 11"/>
          <p:cNvSpPr txBox="1">
            <a:spLocks noChangeArrowheads="1"/>
          </p:cNvSpPr>
          <p:nvPr/>
        </p:nvSpPr>
        <p:spPr bwMode="auto">
          <a:xfrm>
            <a:off x="5929313" y="3190875"/>
            <a:ext cx="2428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寄存器变量</a:t>
            </a:r>
          </a:p>
        </p:txBody>
      </p:sp>
      <p:sp>
        <p:nvSpPr>
          <p:cNvPr id="13" name="TextBox 12"/>
          <p:cNvSpPr txBox="1">
            <a:spLocks noChangeArrowheads="1"/>
          </p:cNvSpPr>
          <p:nvPr/>
        </p:nvSpPr>
        <p:spPr bwMode="auto">
          <a:xfrm>
            <a:off x="5929313" y="4119563"/>
            <a:ext cx="2428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静态外部变量</a:t>
            </a:r>
          </a:p>
        </p:txBody>
      </p:sp>
      <p:sp>
        <p:nvSpPr>
          <p:cNvPr id="14" name="TextBox 13"/>
          <p:cNvSpPr txBox="1">
            <a:spLocks noChangeArrowheads="1"/>
          </p:cNvSpPr>
          <p:nvPr/>
        </p:nvSpPr>
        <p:spPr bwMode="auto">
          <a:xfrm>
            <a:off x="5929313" y="4691063"/>
            <a:ext cx="2428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外部变量</a:t>
            </a:r>
          </a:p>
        </p:txBody>
      </p:sp>
      <p:sp>
        <p:nvSpPr>
          <p:cNvPr id="15" name="左大括号 14"/>
          <p:cNvSpPr>
            <a:spLocks/>
          </p:cNvSpPr>
          <p:nvPr/>
        </p:nvSpPr>
        <p:spPr bwMode="auto">
          <a:xfrm>
            <a:off x="3357563" y="3048000"/>
            <a:ext cx="428625" cy="1714500"/>
          </a:xfrm>
          <a:prstGeom prst="leftBrace">
            <a:avLst>
              <a:gd name="adj1" fmla="val 8333"/>
              <a:gd name="adj2" fmla="val 50000"/>
            </a:avLst>
          </a:prstGeom>
          <a:solidFill>
            <a:schemeClr val="accent1"/>
          </a:solidFill>
          <a:ln w="38100" algn="ctr">
            <a:solidFill>
              <a:schemeClr val="tx1"/>
            </a:solidFill>
            <a:miter lim="800000"/>
            <a:headEnd/>
            <a:tailEnd/>
          </a:ln>
        </p:spPr>
        <p:txBody>
          <a:bodyPr wrap="none"/>
          <a:lstStyle/>
          <a:p>
            <a:endParaRPr lang="zh-CN" altLang="en-US"/>
          </a:p>
        </p:txBody>
      </p:sp>
      <p:sp>
        <p:nvSpPr>
          <p:cNvPr id="16" name="左大括号 15"/>
          <p:cNvSpPr>
            <a:spLocks/>
          </p:cNvSpPr>
          <p:nvPr/>
        </p:nvSpPr>
        <p:spPr bwMode="auto">
          <a:xfrm>
            <a:off x="5429250" y="2405063"/>
            <a:ext cx="428625" cy="1143000"/>
          </a:xfrm>
          <a:prstGeom prst="leftBrace">
            <a:avLst>
              <a:gd name="adj1" fmla="val 8333"/>
              <a:gd name="adj2" fmla="val 50000"/>
            </a:avLst>
          </a:prstGeom>
          <a:solidFill>
            <a:schemeClr val="accent1"/>
          </a:solidFill>
          <a:ln w="38100" algn="ctr">
            <a:solidFill>
              <a:schemeClr val="tx1"/>
            </a:solidFill>
            <a:miter lim="800000"/>
            <a:headEnd/>
            <a:tailEnd/>
          </a:ln>
        </p:spPr>
        <p:txBody>
          <a:bodyPr wrap="none"/>
          <a:lstStyle/>
          <a:p>
            <a:endParaRPr lang="zh-CN" altLang="en-US"/>
          </a:p>
        </p:txBody>
      </p:sp>
      <p:sp>
        <p:nvSpPr>
          <p:cNvPr id="17" name="左大括号 16"/>
          <p:cNvSpPr>
            <a:spLocks/>
          </p:cNvSpPr>
          <p:nvPr/>
        </p:nvSpPr>
        <p:spPr bwMode="auto">
          <a:xfrm>
            <a:off x="5429250" y="4191000"/>
            <a:ext cx="428625" cy="928688"/>
          </a:xfrm>
          <a:prstGeom prst="leftBrace">
            <a:avLst>
              <a:gd name="adj1" fmla="val 8336"/>
              <a:gd name="adj2" fmla="val 50000"/>
            </a:avLst>
          </a:prstGeom>
          <a:solidFill>
            <a:schemeClr val="accent1"/>
          </a:solidFill>
          <a:ln w="38100" algn="ctr">
            <a:solidFill>
              <a:schemeClr val="tx1"/>
            </a:solidFill>
            <a:miter lim="800000"/>
            <a:headEnd/>
            <a:tailEnd/>
          </a:ln>
        </p:spPr>
        <p:txBody>
          <a:bodyPr wrap="none"/>
          <a:lstStyle/>
          <a:p>
            <a:endParaRPr lang="zh-CN" altLang="en-US"/>
          </a:p>
        </p:txBody>
      </p:sp>
      <p:sp>
        <p:nvSpPr>
          <p:cNvPr id="18" name="圆角矩形标注 17"/>
          <p:cNvSpPr>
            <a:spLocks noChangeArrowheads="1"/>
          </p:cNvSpPr>
          <p:nvPr/>
        </p:nvSpPr>
        <p:spPr bwMode="auto">
          <a:xfrm>
            <a:off x="1143000" y="5286375"/>
            <a:ext cx="4143375" cy="1143000"/>
          </a:xfrm>
          <a:prstGeom prst="wedgeRoundRectCallout">
            <a:avLst>
              <a:gd name="adj1" fmla="val 24380"/>
              <a:gd name="adj2" fmla="val -221333"/>
              <a:gd name="adj3" fmla="val 16667"/>
            </a:avLst>
          </a:prstGeom>
          <a:solidFill>
            <a:srgbClr val="FFFFCC"/>
          </a:solidFill>
          <a:ln w="9525" algn="ctr">
            <a:solidFill>
              <a:schemeClr val="tx1"/>
            </a:solidFill>
            <a:miter lim="800000"/>
            <a:headEnd/>
            <a:tailEnd/>
          </a:ln>
        </p:spPr>
        <p:txBody>
          <a:bodyPr/>
          <a:lstStyle/>
          <a:p>
            <a:r>
              <a:rPr lang="zh-CN" altLang="zh-CN" sz="2800" b="1">
                <a:solidFill>
                  <a:srgbClr val="0000CC"/>
                </a:solidFill>
              </a:rPr>
              <a:t>形式参数可以定义为自动变量或寄存器变量</a:t>
            </a:r>
            <a:endParaRPr lang="zh-CN" altLang="en-US" sz="2800" b="1">
              <a:solidFill>
                <a:srgbClr val="0000CC"/>
              </a:solidFill>
            </a:endParaRPr>
          </a:p>
        </p:txBody>
      </p:sp>
      <p:pic>
        <p:nvPicPr>
          <p:cNvPr id="202768" name="图片 18"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ox(out)">
                                      <p:cBhvr>
                                        <p:cTn id="12" dur="500"/>
                                        <p:tgtEl>
                                          <p:spTgt spid="15"/>
                                        </p:tgtEl>
                                      </p:cBhvr>
                                    </p:animEffect>
                                  </p:childTnLst>
                                </p:cTn>
                              </p:par>
                            </p:childTnLst>
                          </p:cTn>
                        </p:par>
                        <p:par>
                          <p:cTn id="13" fill="hold" nodeType="afterGroup">
                            <p:stCondLst>
                              <p:cond delay="500"/>
                            </p:stCondLst>
                            <p:childTnLst>
                              <p:par>
                                <p:cTn id="14" presetID="3" presetClass="entr" presetSubtype="5"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vertical)">
                                      <p:cBhvr>
                                        <p:cTn id="16" dur="500"/>
                                        <p:tgtEl>
                                          <p:spTgt spid="8"/>
                                        </p:tgtEl>
                                      </p:cBhvr>
                                    </p:animEffect>
                                  </p:childTnLst>
                                </p:cTn>
                              </p:par>
                            </p:childTnLst>
                          </p:cTn>
                        </p:par>
                        <p:par>
                          <p:cTn id="17" fill="hold" nodeType="afterGroup">
                            <p:stCondLst>
                              <p:cond delay="1000"/>
                            </p:stCondLst>
                            <p:childTnLst>
                              <p:par>
                                <p:cTn id="18" presetID="3" presetClass="entr" presetSubtype="5"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linds(vertical)">
                                      <p:cBhvr>
                                        <p:cTn id="20" dur="500"/>
                                        <p:tgtEl>
                                          <p:spTgt spid="9"/>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32"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ox(out)">
                                      <p:cBhvr>
                                        <p:cTn id="25" dur="500"/>
                                        <p:tgtEl>
                                          <p:spTgt spid="16"/>
                                        </p:tgtEl>
                                      </p:cBhvr>
                                    </p:animEffect>
                                  </p:childTnLst>
                                </p:cTn>
                              </p:par>
                            </p:childTnLst>
                          </p:cTn>
                        </p:par>
                        <p:par>
                          <p:cTn id="26" fill="hold" nodeType="afterGroup">
                            <p:stCondLst>
                              <p:cond delay="500"/>
                            </p:stCondLst>
                            <p:childTnLst>
                              <p:par>
                                <p:cTn id="27" presetID="3" presetClass="entr" presetSubtype="5"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linds(vertical)">
                                      <p:cBhvr>
                                        <p:cTn id="29" dur="500"/>
                                        <p:tgtEl>
                                          <p:spTgt spid="10"/>
                                        </p:tgtEl>
                                      </p:cBhvr>
                                    </p:animEffect>
                                  </p:childTnLst>
                                </p:cTn>
                              </p:par>
                            </p:childTnLst>
                          </p:cTn>
                        </p:par>
                        <p:par>
                          <p:cTn id="30" fill="hold" nodeType="afterGroup">
                            <p:stCondLst>
                              <p:cond delay="1000"/>
                            </p:stCondLst>
                            <p:childTnLst>
                              <p:par>
                                <p:cTn id="31" presetID="3" presetClass="entr" presetSubtype="5"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linds(vertical)">
                                      <p:cBhvr>
                                        <p:cTn id="33" dur="500"/>
                                        <p:tgtEl>
                                          <p:spTgt spid="11"/>
                                        </p:tgtEl>
                                      </p:cBhvr>
                                    </p:animEffect>
                                  </p:childTnLst>
                                </p:cTn>
                              </p:par>
                            </p:childTnLst>
                          </p:cTn>
                        </p:par>
                        <p:par>
                          <p:cTn id="34" fill="hold" nodeType="afterGroup">
                            <p:stCondLst>
                              <p:cond delay="1500"/>
                            </p:stCondLst>
                            <p:childTnLst>
                              <p:par>
                                <p:cTn id="35" presetID="3" presetClass="entr" presetSubtype="5"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vertical)">
                                      <p:cBhvr>
                                        <p:cTn id="37" dur="500"/>
                                        <p:tgtEl>
                                          <p:spTgt spid="1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box(out)">
                                      <p:cBhvr>
                                        <p:cTn id="42" dur="500"/>
                                        <p:tgtEl>
                                          <p:spTgt spid="17"/>
                                        </p:tgtEl>
                                      </p:cBhvr>
                                    </p:animEffect>
                                  </p:childTnLst>
                                </p:cTn>
                              </p:par>
                            </p:childTnLst>
                          </p:cTn>
                        </p:par>
                        <p:par>
                          <p:cTn id="43" fill="hold" nodeType="afterGroup">
                            <p:stCondLst>
                              <p:cond delay="500"/>
                            </p:stCondLst>
                            <p:childTnLst>
                              <p:par>
                                <p:cTn id="44" presetID="3" presetClass="entr" presetSubtype="5"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blinds(vertical)">
                                      <p:cBhvr>
                                        <p:cTn id="46" dur="500"/>
                                        <p:tgtEl>
                                          <p:spTgt spid="13"/>
                                        </p:tgtEl>
                                      </p:cBhvr>
                                    </p:animEffect>
                                  </p:childTnLst>
                                </p:cTn>
                              </p:par>
                            </p:childTnLst>
                          </p:cTn>
                        </p:par>
                        <p:par>
                          <p:cTn id="47" fill="hold" nodeType="afterGroup">
                            <p:stCondLst>
                              <p:cond delay="1000"/>
                            </p:stCondLst>
                            <p:childTnLst>
                              <p:par>
                                <p:cTn id="48" presetID="3" presetClass="entr" presetSubtype="5"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blinds(vertical)">
                                      <p:cBhvr>
                                        <p:cTn id="50" dur="500"/>
                                        <p:tgtEl>
                                          <p:spTgt spid="14"/>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blinds(horizontal)">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animBg="1"/>
      <p:bldP spid="16" grpId="0" animBg="1"/>
      <p:bldP spid="17" grpId="0" animBg="1"/>
      <p:bldP spid="18" grpId="0" animBg="1"/>
    </p:bld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203779" name="TextBox 5"/>
          <p:cNvSpPr txBox="1">
            <a:spLocks noChangeArrowheads="1"/>
          </p:cNvSpPr>
          <p:nvPr/>
        </p:nvSpPr>
        <p:spPr bwMode="auto">
          <a:xfrm>
            <a:off x="857250" y="928688"/>
            <a:ext cx="7358063"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3200" b="1"/>
              <a:t>（</a:t>
            </a:r>
            <a:r>
              <a:rPr lang="en-US" altLang="zh-CN" sz="3200" b="1"/>
              <a:t>2</a:t>
            </a:r>
            <a:r>
              <a:rPr lang="zh-CN" altLang="en-US" sz="3200" b="1"/>
              <a:t>）</a:t>
            </a:r>
            <a:r>
              <a:rPr lang="zh-CN" altLang="zh-CN" sz="3200" b="1"/>
              <a:t>从变量存在的时间区分</a:t>
            </a:r>
            <a:r>
              <a:rPr lang="en-US" altLang="zh-CN" sz="3200" b="1"/>
              <a:t>,</a:t>
            </a:r>
            <a:r>
              <a:rPr lang="zh-CN" altLang="zh-CN" sz="3200" b="1"/>
              <a:t>有动态存储和静态存储两种类型。静态存储是程序整个运行时间都存在</a:t>
            </a:r>
            <a:r>
              <a:rPr lang="en-US" altLang="zh-CN" sz="3200" b="1"/>
              <a:t>,</a:t>
            </a:r>
            <a:r>
              <a:rPr lang="zh-CN" altLang="zh-CN" sz="3200" b="1"/>
              <a:t>而动态存储则是在调用函数时临时分配单元</a:t>
            </a:r>
            <a:endParaRPr lang="zh-CN" altLang="en-US" sz="3200" b="1"/>
          </a:p>
        </p:txBody>
      </p:sp>
      <p:sp>
        <p:nvSpPr>
          <p:cNvPr id="7" name="TextBox 6"/>
          <p:cNvSpPr txBox="1">
            <a:spLocks noChangeArrowheads="1"/>
          </p:cNvSpPr>
          <p:nvPr/>
        </p:nvSpPr>
        <p:spPr bwMode="auto">
          <a:xfrm>
            <a:off x="642938" y="4405313"/>
            <a:ext cx="22145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t>按生存期分</a:t>
            </a:r>
            <a:endParaRPr lang="zh-CN" altLang="en-US" sz="2800" b="1"/>
          </a:p>
        </p:txBody>
      </p:sp>
      <p:sp>
        <p:nvSpPr>
          <p:cNvPr id="8" name="TextBox 7"/>
          <p:cNvSpPr txBox="1">
            <a:spLocks noChangeArrowheads="1"/>
          </p:cNvSpPr>
          <p:nvPr/>
        </p:nvSpPr>
        <p:spPr bwMode="auto">
          <a:xfrm>
            <a:off x="3357563" y="3500438"/>
            <a:ext cx="1785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t>动态存储</a:t>
            </a:r>
            <a:endParaRPr lang="zh-CN" altLang="en-US" sz="2800" b="1"/>
          </a:p>
        </p:txBody>
      </p:sp>
      <p:sp>
        <p:nvSpPr>
          <p:cNvPr id="9" name="TextBox 8"/>
          <p:cNvSpPr txBox="1">
            <a:spLocks noChangeArrowheads="1"/>
          </p:cNvSpPr>
          <p:nvPr/>
        </p:nvSpPr>
        <p:spPr bwMode="auto">
          <a:xfrm>
            <a:off x="3357563" y="5191125"/>
            <a:ext cx="1785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静态</a:t>
            </a:r>
            <a:r>
              <a:rPr lang="zh-CN" altLang="zh-CN" sz="2800" b="1"/>
              <a:t>存储</a:t>
            </a:r>
            <a:endParaRPr lang="zh-CN" altLang="en-US" sz="2800" b="1"/>
          </a:p>
        </p:txBody>
      </p:sp>
      <p:sp>
        <p:nvSpPr>
          <p:cNvPr id="10" name="TextBox 9"/>
          <p:cNvSpPr txBox="1">
            <a:spLocks noChangeArrowheads="1"/>
          </p:cNvSpPr>
          <p:nvPr/>
        </p:nvSpPr>
        <p:spPr bwMode="auto">
          <a:xfrm>
            <a:off x="5786438" y="3000375"/>
            <a:ext cx="1785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自动变量</a:t>
            </a:r>
          </a:p>
        </p:txBody>
      </p:sp>
      <p:sp>
        <p:nvSpPr>
          <p:cNvPr id="12" name="TextBox 11"/>
          <p:cNvSpPr txBox="1">
            <a:spLocks noChangeArrowheads="1"/>
          </p:cNvSpPr>
          <p:nvPr/>
        </p:nvSpPr>
        <p:spPr bwMode="auto">
          <a:xfrm>
            <a:off x="5786438" y="3500438"/>
            <a:ext cx="2428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寄存器变量</a:t>
            </a:r>
          </a:p>
        </p:txBody>
      </p:sp>
      <p:sp>
        <p:nvSpPr>
          <p:cNvPr id="13" name="TextBox 12"/>
          <p:cNvSpPr txBox="1">
            <a:spLocks noChangeArrowheads="1"/>
          </p:cNvSpPr>
          <p:nvPr/>
        </p:nvSpPr>
        <p:spPr bwMode="auto">
          <a:xfrm>
            <a:off x="5786438" y="4667250"/>
            <a:ext cx="24288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静态局部变量</a:t>
            </a:r>
          </a:p>
        </p:txBody>
      </p:sp>
      <p:sp>
        <p:nvSpPr>
          <p:cNvPr id="14" name="TextBox 13"/>
          <p:cNvSpPr txBox="1">
            <a:spLocks noChangeArrowheads="1"/>
          </p:cNvSpPr>
          <p:nvPr/>
        </p:nvSpPr>
        <p:spPr bwMode="auto">
          <a:xfrm>
            <a:off x="5786438" y="5810250"/>
            <a:ext cx="24288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外部变量</a:t>
            </a:r>
          </a:p>
        </p:txBody>
      </p:sp>
      <p:sp>
        <p:nvSpPr>
          <p:cNvPr id="15" name="左大括号 14"/>
          <p:cNvSpPr>
            <a:spLocks/>
          </p:cNvSpPr>
          <p:nvPr/>
        </p:nvSpPr>
        <p:spPr bwMode="auto">
          <a:xfrm>
            <a:off x="2857500" y="3857625"/>
            <a:ext cx="428625" cy="1714500"/>
          </a:xfrm>
          <a:prstGeom prst="leftBrace">
            <a:avLst>
              <a:gd name="adj1" fmla="val 8333"/>
              <a:gd name="adj2" fmla="val 50000"/>
            </a:avLst>
          </a:prstGeom>
          <a:solidFill>
            <a:schemeClr val="accent1"/>
          </a:solidFill>
          <a:ln w="38100" algn="ctr">
            <a:solidFill>
              <a:schemeClr val="tx1"/>
            </a:solidFill>
            <a:miter lim="800000"/>
            <a:headEnd/>
            <a:tailEnd/>
          </a:ln>
        </p:spPr>
        <p:txBody>
          <a:bodyPr wrap="none"/>
          <a:lstStyle/>
          <a:p>
            <a:endParaRPr lang="zh-CN" altLang="en-US"/>
          </a:p>
        </p:txBody>
      </p:sp>
      <p:sp>
        <p:nvSpPr>
          <p:cNvPr id="16" name="左大括号 15"/>
          <p:cNvSpPr>
            <a:spLocks/>
          </p:cNvSpPr>
          <p:nvPr/>
        </p:nvSpPr>
        <p:spPr bwMode="auto">
          <a:xfrm>
            <a:off x="5286375" y="3214688"/>
            <a:ext cx="428625" cy="1143000"/>
          </a:xfrm>
          <a:prstGeom prst="leftBrace">
            <a:avLst>
              <a:gd name="adj1" fmla="val 8333"/>
              <a:gd name="adj2" fmla="val 50000"/>
            </a:avLst>
          </a:prstGeom>
          <a:solidFill>
            <a:schemeClr val="accent1"/>
          </a:solidFill>
          <a:ln w="38100" algn="ctr">
            <a:solidFill>
              <a:schemeClr val="tx1"/>
            </a:solidFill>
            <a:miter lim="800000"/>
            <a:headEnd/>
            <a:tailEnd/>
          </a:ln>
        </p:spPr>
        <p:txBody>
          <a:bodyPr wrap="none"/>
          <a:lstStyle/>
          <a:p>
            <a:endParaRPr lang="zh-CN" altLang="en-US"/>
          </a:p>
        </p:txBody>
      </p:sp>
      <p:sp>
        <p:nvSpPr>
          <p:cNvPr id="17" name="左大括号 16"/>
          <p:cNvSpPr>
            <a:spLocks/>
          </p:cNvSpPr>
          <p:nvPr/>
        </p:nvSpPr>
        <p:spPr bwMode="auto">
          <a:xfrm>
            <a:off x="5286375" y="4881563"/>
            <a:ext cx="357188" cy="1214437"/>
          </a:xfrm>
          <a:prstGeom prst="leftBrace">
            <a:avLst>
              <a:gd name="adj1" fmla="val 8327"/>
              <a:gd name="adj2" fmla="val 50000"/>
            </a:avLst>
          </a:prstGeom>
          <a:solidFill>
            <a:schemeClr val="accent1"/>
          </a:solidFill>
          <a:ln w="38100" algn="ctr">
            <a:solidFill>
              <a:schemeClr val="tx1"/>
            </a:solidFill>
            <a:miter lim="800000"/>
            <a:headEnd/>
            <a:tailEnd/>
          </a:ln>
        </p:spPr>
        <p:txBody>
          <a:bodyPr wrap="none"/>
          <a:lstStyle/>
          <a:p>
            <a:endParaRPr lang="zh-CN" altLang="en-US"/>
          </a:p>
        </p:txBody>
      </p:sp>
      <p:sp>
        <p:nvSpPr>
          <p:cNvPr id="18" name="TextBox 17"/>
          <p:cNvSpPr txBox="1">
            <a:spLocks noChangeArrowheads="1"/>
          </p:cNvSpPr>
          <p:nvPr/>
        </p:nvSpPr>
        <p:spPr bwMode="auto">
          <a:xfrm>
            <a:off x="5786438" y="4024313"/>
            <a:ext cx="20002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t>形式参数</a:t>
            </a:r>
            <a:endParaRPr lang="zh-CN" altLang="en-US" sz="2800" b="1"/>
          </a:p>
        </p:txBody>
      </p:sp>
      <p:sp>
        <p:nvSpPr>
          <p:cNvPr id="19" name="TextBox 18"/>
          <p:cNvSpPr txBox="1">
            <a:spLocks noChangeArrowheads="1"/>
          </p:cNvSpPr>
          <p:nvPr/>
        </p:nvSpPr>
        <p:spPr bwMode="auto">
          <a:xfrm>
            <a:off x="5786438" y="5238750"/>
            <a:ext cx="24288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2800" b="1"/>
              <a:t>静态外部变量</a:t>
            </a:r>
          </a:p>
        </p:txBody>
      </p:sp>
      <p:pic>
        <p:nvPicPr>
          <p:cNvPr id="203792" name="图片 19"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ox(out)">
                                      <p:cBhvr>
                                        <p:cTn id="12" dur="500"/>
                                        <p:tgtEl>
                                          <p:spTgt spid="15"/>
                                        </p:tgtEl>
                                      </p:cBhvr>
                                    </p:animEffect>
                                  </p:childTnLst>
                                </p:cTn>
                              </p:par>
                            </p:childTnLst>
                          </p:cTn>
                        </p:par>
                        <p:par>
                          <p:cTn id="13" fill="hold" nodeType="afterGroup">
                            <p:stCondLst>
                              <p:cond delay="500"/>
                            </p:stCondLst>
                            <p:childTnLst>
                              <p:par>
                                <p:cTn id="14" presetID="3" presetClass="entr" presetSubtype="5"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vertical)">
                                      <p:cBhvr>
                                        <p:cTn id="16" dur="500"/>
                                        <p:tgtEl>
                                          <p:spTgt spid="8"/>
                                        </p:tgtEl>
                                      </p:cBhvr>
                                    </p:animEffect>
                                  </p:childTnLst>
                                </p:cTn>
                              </p:par>
                            </p:childTnLst>
                          </p:cTn>
                        </p:par>
                        <p:par>
                          <p:cTn id="17" fill="hold" nodeType="afterGroup">
                            <p:stCondLst>
                              <p:cond delay="1000"/>
                            </p:stCondLst>
                            <p:childTnLst>
                              <p:par>
                                <p:cTn id="18" presetID="3" presetClass="entr" presetSubtype="5"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linds(vertical)">
                                      <p:cBhvr>
                                        <p:cTn id="20" dur="500"/>
                                        <p:tgtEl>
                                          <p:spTgt spid="9"/>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32"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ox(out)">
                                      <p:cBhvr>
                                        <p:cTn id="25" dur="500"/>
                                        <p:tgtEl>
                                          <p:spTgt spid="16"/>
                                        </p:tgtEl>
                                      </p:cBhvr>
                                    </p:animEffect>
                                  </p:childTnLst>
                                </p:cTn>
                              </p:par>
                            </p:childTnLst>
                          </p:cTn>
                        </p:par>
                        <p:par>
                          <p:cTn id="26" fill="hold" nodeType="afterGroup">
                            <p:stCondLst>
                              <p:cond delay="500"/>
                            </p:stCondLst>
                            <p:childTnLst>
                              <p:par>
                                <p:cTn id="27" presetID="3" presetClass="entr" presetSubtype="5"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linds(vertical)">
                                      <p:cBhvr>
                                        <p:cTn id="29" dur="500"/>
                                        <p:tgtEl>
                                          <p:spTgt spid="10"/>
                                        </p:tgtEl>
                                      </p:cBhvr>
                                    </p:animEffect>
                                  </p:childTnLst>
                                </p:cTn>
                              </p:par>
                            </p:childTnLst>
                          </p:cTn>
                        </p:par>
                        <p:par>
                          <p:cTn id="30" fill="hold" nodeType="afterGroup">
                            <p:stCondLst>
                              <p:cond delay="1000"/>
                            </p:stCondLst>
                            <p:childTnLst>
                              <p:par>
                                <p:cTn id="31" presetID="3" presetClass="entr" presetSubtype="5"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linds(vertical)">
                                      <p:cBhvr>
                                        <p:cTn id="33" dur="500"/>
                                        <p:tgtEl>
                                          <p:spTgt spid="12"/>
                                        </p:tgtEl>
                                      </p:cBhvr>
                                    </p:animEffect>
                                  </p:childTnLst>
                                </p:cTn>
                              </p:par>
                            </p:childTnLst>
                          </p:cTn>
                        </p:par>
                        <p:par>
                          <p:cTn id="34" fill="hold" nodeType="afterGroup">
                            <p:stCondLst>
                              <p:cond delay="1500"/>
                            </p:stCondLst>
                            <p:childTnLst>
                              <p:par>
                                <p:cTn id="35" presetID="3" presetClass="entr" presetSubtype="5"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linds(vertical)">
                                      <p:cBhvr>
                                        <p:cTn id="37" dur="500"/>
                                        <p:tgtEl>
                                          <p:spTgt spid="1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box(out)">
                                      <p:cBhvr>
                                        <p:cTn id="42" dur="500"/>
                                        <p:tgtEl>
                                          <p:spTgt spid="17"/>
                                        </p:tgtEl>
                                      </p:cBhvr>
                                    </p:animEffect>
                                  </p:childTnLst>
                                </p:cTn>
                              </p:par>
                            </p:childTnLst>
                          </p:cTn>
                        </p:par>
                        <p:par>
                          <p:cTn id="43" fill="hold" nodeType="afterGroup">
                            <p:stCondLst>
                              <p:cond delay="500"/>
                            </p:stCondLst>
                            <p:childTnLst>
                              <p:par>
                                <p:cTn id="44" presetID="3" presetClass="entr" presetSubtype="5"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blinds(vertical)">
                                      <p:cBhvr>
                                        <p:cTn id="46" dur="500"/>
                                        <p:tgtEl>
                                          <p:spTgt spid="13"/>
                                        </p:tgtEl>
                                      </p:cBhvr>
                                    </p:animEffect>
                                  </p:childTnLst>
                                </p:cTn>
                              </p:par>
                            </p:childTnLst>
                          </p:cTn>
                        </p:par>
                        <p:par>
                          <p:cTn id="47" fill="hold" nodeType="afterGroup">
                            <p:stCondLst>
                              <p:cond delay="1000"/>
                            </p:stCondLst>
                            <p:childTnLst>
                              <p:par>
                                <p:cTn id="48" presetID="3" presetClass="entr" presetSubtype="5"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blinds(vertical)">
                                      <p:cBhvr>
                                        <p:cTn id="50" dur="500"/>
                                        <p:tgtEl>
                                          <p:spTgt spid="19"/>
                                        </p:tgtEl>
                                      </p:cBhvr>
                                    </p:animEffect>
                                  </p:childTnLst>
                                </p:cTn>
                              </p:par>
                            </p:childTnLst>
                          </p:cTn>
                        </p:par>
                        <p:par>
                          <p:cTn id="51" fill="hold" nodeType="afterGroup">
                            <p:stCondLst>
                              <p:cond delay="1500"/>
                            </p:stCondLst>
                            <p:childTnLst>
                              <p:par>
                                <p:cTn id="52" presetID="3" presetClass="entr" presetSubtype="5"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blinds(vertical)">
                                      <p:cBhvr>
                                        <p:cTn id="5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2" grpId="0"/>
      <p:bldP spid="13" grpId="0"/>
      <p:bldP spid="14" grpId="0"/>
      <p:bldP spid="15" grpId="0" animBg="1"/>
      <p:bldP spid="16" grpId="0" animBg="1"/>
      <p:bldP spid="17" grpId="0" animBg="1"/>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内容占位符 2"/>
          <p:cNvSpPr>
            <a:spLocks noGrp="1"/>
          </p:cNvSpPr>
          <p:nvPr>
            <p:ph idx="1"/>
          </p:nvPr>
        </p:nvSpPr>
        <p:spPr>
          <a:xfrm>
            <a:off x="500063" y="857250"/>
            <a:ext cx="8153400" cy="5214938"/>
          </a:xfrm>
        </p:spPr>
        <p:txBody>
          <a:bodyPr/>
          <a:lstStyle/>
          <a:p>
            <a:pPr eaLnBrk="1" hangingPunct="1"/>
            <a:r>
              <a:rPr lang="zh-CN" altLang="zh-CN" dirty="0" smtClean="0"/>
              <a:t>说明：</a:t>
            </a:r>
          </a:p>
          <a:p>
            <a:pPr lvl="1" eaLnBrk="1" hangingPunct="1">
              <a:buFont typeface="Wingdings" pitchFamily="2" charset="2"/>
              <a:buNone/>
            </a:pPr>
            <a:r>
              <a:rPr lang="en-US" altLang="zh-CN" smtClean="0"/>
              <a:t>(5) </a:t>
            </a:r>
            <a:r>
              <a:rPr lang="zh-CN" altLang="zh-CN" dirty="0" smtClean="0"/>
              <a:t>从函数的形式看，函数分两类。</a:t>
            </a:r>
          </a:p>
          <a:p>
            <a:pPr lvl="1" eaLnBrk="1" hangingPunct="1">
              <a:buFont typeface="Wingdings" pitchFamily="2" charset="2"/>
              <a:buNone/>
            </a:pPr>
            <a:r>
              <a:rPr lang="en-US" altLang="zh-CN" dirty="0" smtClean="0"/>
              <a:t> </a:t>
            </a:r>
            <a:r>
              <a:rPr lang="zh-CN" altLang="zh-CN" dirty="0" smtClean="0"/>
              <a:t>① 无参函数。无参函数一般用来执行指定的一组操作。无参函数可以带回或不带回函数值，但一般以不带回函数值的居多。</a:t>
            </a:r>
            <a:endParaRPr lang="en-US" altLang="zh-CN" dirty="0" smtClean="0"/>
          </a:p>
          <a:p>
            <a:pPr lvl="1" eaLnBrk="1" hangingPunct="1">
              <a:buFont typeface="Wingdings" pitchFamily="2" charset="2"/>
              <a:buNone/>
            </a:pPr>
            <a:r>
              <a:rPr lang="en-US" altLang="zh-CN" dirty="0" smtClean="0"/>
              <a:t>  </a:t>
            </a:r>
            <a:r>
              <a:rPr lang="zh-CN" altLang="zh-CN" dirty="0" smtClean="0"/>
              <a:t>② 有参函数。在调用函数时，主调函数在调用被调用函数时，通过参数向被调用函数传递数据，一般情况下，执行被调用函数时会得到一个函数值，供主调函数使用。</a:t>
            </a:r>
          </a:p>
        </p:txBody>
      </p:sp>
      <p:pic>
        <p:nvPicPr>
          <p:cNvPr id="23555"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02"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204803" name="TextBox 5"/>
          <p:cNvSpPr txBox="1">
            <a:spLocks noChangeArrowheads="1"/>
          </p:cNvSpPr>
          <p:nvPr/>
        </p:nvSpPr>
        <p:spPr bwMode="auto">
          <a:xfrm>
            <a:off x="857250" y="928688"/>
            <a:ext cx="7715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3200" b="1"/>
              <a:t>（</a:t>
            </a:r>
            <a:r>
              <a:rPr lang="en-US" altLang="zh-CN" sz="3200" b="1"/>
              <a:t>3</a:t>
            </a:r>
            <a:r>
              <a:rPr lang="zh-CN" altLang="en-US" sz="3200" b="1"/>
              <a:t>）</a:t>
            </a:r>
            <a:r>
              <a:rPr lang="zh-CN" altLang="zh-CN" sz="3200" b="1"/>
              <a:t>从变量值存放的位置来区分</a:t>
            </a:r>
            <a:r>
              <a:rPr lang="en-US" altLang="zh-CN" sz="3200" b="1"/>
              <a:t>,</a:t>
            </a:r>
            <a:r>
              <a:rPr lang="zh-CN" altLang="zh-CN" sz="3200" b="1"/>
              <a:t>可分为</a:t>
            </a:r>
            <a:r>
              <a:rPr lang="en-US" altLang="zh-CN" sz="3200" b="1"/>
              <a:t>:</a:t>
            </a:r>
            <a:endParaRPr lang="zh-CN" altLang="en-US" sz="3200" b="1"/>
          </a:p>
        </p:txBody>
      </p:sp>
      <p:sp>
        <p:nvSpPr>
          <p:cNvPr id="7" name="TextBox 6"/>
          <p:cNvSpPr txBox="1">
            <a:spLocks noChangeArrowheads="1"/>
          </p:cNvSpPr>
          <p:nvPr/>
        </p:nvSpPr>
        <p:spPr bwMode="auto">
          <a:xfrm>
            <a:off x="357188" y="3214688"/>
            <a:ext cx="1000125"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t>按变量值存放的位置分</a:t>
            </a:r>
            <a:endParaRPr lang="zh-CN" altLang="en-US" sz="2800" b="1"/>
          </a:p>
        </p:txBody>
      </p:sp>
      <p:sp>
        <p:nvSpPr>
          <p:cNvPr id="8" name="TextBox 7"/>
          <p:cNvSpPr txBox="1">
            <a:spLocks noChangeArrowheads="1"/>
          </p:cNvSpPr>
          <p:nvPr/>
        </p:nvSpPr>
        <p:spPr bwMode="auto">
          <a:xfrm>
            <a:off x="1857375" y="2786063"/>
            <a:ext cx="32146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t>内存中静态存储区</a:t>
            </a:r>
            <a:endParaRPr lang="zh-CN" altLang="en-US" sz="2800" b="1"/>
          </a:p>
        </p:txBody>
      </p:sp>
      <p:sp>
        <p:nvSpPr>
          <p:cNvPr id="9" name="TextBox 8"/>
          <p:cNvSpPr txBox="1">
            <a:spLocks noChangeArrowheads="1"/>
          </p:cNvSpPr>
          <p:nvPr/>
        </p:nvSpPr>
        <p:spPr bwMode="auto">
          <a:xfrm>
            <a:off x="1785938" y="4143375"/>
            <a:ext cx="31432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t>内存中动态存储区</a:t>
            </a:r>
            <a:endParaRPr lang="zh-CN" altLang="en-US" sz="2800" b="1"/>
          </a:p>
        </p:txBody>
      </p:sp>
      <p:sp>
        <p:nvSpPr>
          <p:cNvPr id="10" name="TextBox 9"/>
          <p:cNvSpPr txBox="1">
            <a:spLocks noChangeArrowheads="1"/>
          </p:cNvSpPr>
          <p:nvPr/>
        </p:nvSpPr>
        <p:spPr bwMode="auto">
          <a:xfrm>
            <a:off x="5500688" y="1857375"/>
            <a:ext cx="2571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t>静态局部变量</a:t>
            </a:r>
            <a:endParaRPr lang="zh-CN" altLang="en-US" sz="2800" b="1"/>
          </a:p>
        </p:txBody>
      </p:sp>
      <p:sp>
        <p:nvSpPr>
          <p:cNvPr id="12" name="TextBox 11"/>
          <p:cNvSpPr txBox="1">
            <a:spLocks noChangeArrowheads="1"/>
          </p:cNvSpPr>
          <p:nvPr/>
        </p:nvSpPr>
        <p:spPr bwMode="auto">
          <a:xfrm>
            <a:off x="5572125" y="2714625"/>
            <a:ext cx="2428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t>静态外部变量</a:t>
            </a:r>
            <a:endParaRPr lang="zh-CN" altLang="en-US" sz="2800" b="1"/>
          </a:p>
        </p:txBody>
      </p:sp>
      <p:sp>
        <p:nvSpPr>
          <p:cNvPr id="13" name="TextBox 12"/>
          <p:cNvSpPr txBox="1">
            <a:spLocks noChangeArrowheads="1"/>
          </p:cNvSpPr>
          <p:nvPr/>
        </p:nvSpPr>
        <p:spPr bwMode="auto">
          <a:xfrm>
            <a:off x="5214938" y="4143375"/>
            <a:ext cx="3571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t>自动变量和形式参数</a:t>
            </a:r>
            <a:endParaRPr lang="zh-CN" altLang="en-US" sz="2800" b="1"/>
          </a:p>
        </p:txBody>
      </p:sp>
      <p:sp>
        <p:nvSpPr>
          <p:cNvPr id="14" name="TextBox 13"/>
          <p:cNvSpPr txBox="1">
            <a:spLocks noChangeArrowheads="1"/>
          </p:cNvSpPr>
          <p:nvPr/>
        </p:nvSpPr>
        <p:spPr bwMode="auto">
          <a:xfrm>
            <a:off x="5214938" y="4929188"/>
            <a:ext cx="2428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t>寄存器变量</a:t>
            </a:r>
            <a:endParaRPr lang="zh-CN" altLang="en-US" sz="2800" b="1"/>
          </a:p>
        </p:txBody>
      </p:sp>
      <p:sp>
        <p:nvSpPr>
          <p:cNvPr id="15" name="左大括号 14"/>
          <p:cNvSpPr>
            <a:spLocks/>
          </p:cNvSpPr>
          <p:nvPr/>
        </p:nvSpPr>
        <p:spPr bwMode="auto">
          <a:xfrm>
            <a:off x="1428750" y="3071813"/>
            <a:ext cx="428625" cy="2143125"/>
          </a:xfrm>
          <a:prstGeom prst="leftBrace">
            <a:avLst>
              <a:gd name="adj1" fmla="val 8333"/>
              <a:gd name="adj2" fmla="val 50000"/>
            </a:avLst>
          </a:prstGeom>
          <a:solidFill>
            <a:schemeClr val="accent1"/>
          </a:solidFill>
          <a:ln w="38100" algn="ctr">
            <a:solidFill>
              <a:schemeClr val="tx1"/>
            </a:solidFill>
            <a:miter lim="800000"/>
            <a:headEnd/>
            <a:tailEnd/>
          </a:ln>
        </p:spPr>
        <p:txBody>
          <a:bodyPr wrap="none"/>
          <a:lstStyle/>
          <a:p>
            <a:endParaRPr lang="zh-CN" altLang="en-US"/>
          </a:p>
        </p:txBody>
      </p:sp>
      <p:sp>
        <p:nvSpPr>
          <p:cNvPr id="16" name="左大括号 15"/>
          <p:cNvSpPr>
            <a:spLocks/>
          </p:cNvSpPr>
          <p:nvPr/>
        </p:nvSpPr>
        <p:spPr bwMode="auto">
          <a:xfrm>
            <a:off x="5000625" y="2143125"/>
            <a:ext cx="357188" cy="1857375"/>
          </a:xfrm>
          <a:prstGeom prst="leftBrace">
            <a:avLst>
              <a:gd name="adj1" fmla="val 8330"/>
              <a:gd name="adj2" fmla="val 50000"/>
            </a:avLst>
          </a:prstGeom>
          <a:solidFill>
            <a:schemeClr val="accent1"/>
          </a:solidFill>
          <a:ln w="38100" algn="ctr">
            <a:solidFill>
              <a:schemeClr val="tx1"/>
            </a:solidFill>
            <a:miter lim="800000"/>
            <a:headEnd/>
            <a:tailEnd/>
          </a:ln>
        </p:spPr>
        <p:txBody>
          <a:bodyPr wrap="none"/>
          <a:lstStyle/>
          <a:p>
            <a:endParaRPr lang="zh-CN" altLang="en-US"/>
          </a:p>
        </p:txBody>
      </p:sp>
      <p:sp>
        <p:nvSpPr>
          <p:cNvPr id="18" name="TextBox 17"/>
          <p:cNvSpPr txBox="1">
            <a:spLocks noChangeArrowheads="1"/>
          </p:cNvSpPr>
          <p:nvPr/>
        </p:nvSpPr>
        <p:spPr bwMode="auto">
          <a:xfrm>
            <a:off x="5500688" y="3429000"/>
            <a:ext cx="20002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t>外部变量</a:t>
            </a:r>
            <a:endParaRPr lang="zh-CN" altLang="en-US" sz="2800" b="1"/>
          </a:p>
        </p:txBody>
      </p:sp>
      <p:sp>
        <p:nvSpPr>
          <p:cNvPr id="20" name="TextBox 19"/>
          <p:cNvSpPr txBox="1">
            <a:spLocks noChangeArrowheads="1"/>
          </p:cNvSpPr>
          <p:nvPr/>
        </p:nvSpPr>
        <p:spPr bwMode="auto">
          <a:xfrm>
            <a:off x="1857375" y="4929188"/>
            <a:ext cx="3071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2800" b="1"/>
              <a:t>CPU</a:t>
            </a:r>
            <a:r>
              <a:rPr lang="zh-CN" altLang="zh-CN" sz="2800" b="1"/>
              <a:t>中的寄存器</a:t>
            </a:r>
            <a:endParaRPr lang="zh-CN" altLang="en-US" sz="2800" b="1"/>
          </a:p>
        </p:txBody>
      </p:sp>
      <p:cxnSp>
        <p:nvCxnSpPr>
          <p:cNvPr id="24" name="直接连接符 23"/>
          <p:cNvCxnSpPr>
            <a:cxnSpLocks noChangeShapeType="1"/>
          </p:cNvCxnSpPr>
          <p:nvPr/>
        </p:nvCxnSpPr>
        <p:spPr bwMode="auto">
          <a:xfrm>
            <a:off x="4786313" y="4429125"/>
            <a:ext cx="5715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5" name="直接连接符 24"/>
          <p:cNvCxnSpPr>
            <a:cxnSpLocks noChangeShapeType="1"/>
          </p:cNvCxnSpPr>
          <p:nvPr/>
        </p:nvCxnSpPr>
        <p:spPr bwMode="auto">
          <a:xfrm>
            <a:off x="4572000" y="5214938"/>
            <a:ext cx="5715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pic>
        <p:nvPicPr>
          <p:cNvPr id="204817" name="图片 1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ox(out)">
                                      <p:cBhvr>
                                        <p:cTn id="12" dur="500"/>
                                        <p:tgtEl>
                                          <p:spTgt spid="15"/>
                                        </p:tgtEl>
                                      </p:cBhvr>
                                    </p:animEffect>
                                  </p:childTnLst>
                                </p:cTn>
                              </p:par>
                            </p:childTnLst>
                          </p:cTn>
                        </p:par>
                        <p:par>
                          <p:cTn id="13" fill="hold" nodeType="afterGroup">
                            <p:stCondLst>
                              <p:cond delay="500"/>
                            </p:stCondLst>
                            <p:childTnLst>
                              <p:par>
                                <p:cTn id="14" presetID="3" presetClass="entr" presetSubtype="5"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vertical)">
                                      <p:cBhvr>
                                        <p:cTn id="16" dur="500"/>
                                        <p:tgtEl>
                                          <p:spTgt spid="8"/>
                                        </p:tgtEl>
                                      </p:cBhvr>
                                    </p:animEffect>
                                  </p:childTnLst>
                                </p:cTn>
                              </p:par>
                            </p:childTnLst>
                          </p:cTn>
                        </p:par>
                        <p:par>
                          <p:cTn id="17" fill="hold" nodeType="afterGroup">
                            <p:stCondLst>
                              <p:cond delay="1000"/>
                            </p:stCondLst>
                            <p:childTnLst>
                              <p:par>
                                <p:cTn id="18" presetID="3" presetClass="entr" presetSubtype="5"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linds(vertical)">
                                      <p:cBhvr>
                                        <p:cTn id="20" dur="500"/>
                                        <p:tgtEl>
                                          <p:spTgt spid="9"/>
                                        </p:tgtEl>
                                      </p:cBhvr>
                                    </p:animEffect>
                                  </p:childTnLst>
                                </p:cTn>
                              </p:par>
                            </p:childTnLst>
                          </p:cTn>
                        </p:par>
                        <p:par>
                          <p:cTn id="21" fill="hold" nodeType="afterGroup">
                            <p:stCondLst>
                              <p:cond delay="1500"/>
                            </p:stCondLst>
                            <p:childTnLst>
                              <p:par>
                                <p:cTn id="22" presetID="3" presetClass="entr" presetSubtype="5"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blinds(vertical)">
                                      <p:cBhvr>
                                        <p:cTn id="24" dur="500"/>
                                        <p:tgtEl>
                                          <p:spTgt spid="20"/>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4" presetClass="entr" presetSubtype="32"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box(out)">
                                      <p:cBhvr>
                                        <p:cTn id="29" dur="500"/>
                                        <p:tgtEl>
                                          <p:spTgt spid="16"/>
                                        </p:tgtEl>
                                      </p:cBhvr>
                                    </p:animEffect>
                                  </p:childTnLst>
                                </p:cTn>
                              </p:par>
                            </p:childTnLst>
                          </p:cTn>
                        </p:par>
                        <p:par>
                          <p:cTn id="30" fill="hold" nodeType="afterGroup">
                            <p:stCondLst>
                              <p:cond delay="500"/>
                            </p:stCondLst>
                            <p:childTnLst>
                              <p:par>
                                <p:cTn id="31" presetID="3" presetClass="entr" presetSubtype="5"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linds(vertical)">
                                      <p:cBhvr>
                                        <p:cTn id="33" dur="500"/>
                                        <p:tgtEl>
                                          <p:spTgt spid="10"/>
                                        </p:tgtEl>
                                      </p:cBhvr>
                                    </p:animEffect>
                                  </p:childTnLst>
                                </p:cTn>
                              </p:par>
                            </p:childTnLst>
                          </p:cTn>
                        </p:par>
                        <p:par>
                          <p:cTn id="34" fill="hold" nodeType="afterGroup">
                            <p:stCondLst>
                              <p:cond delay="1000"/>
                            </p:stCondLst>
                            <p:childTnLst>
                              <p:par>
                                <p:cTn id="35" presetID="3" presetClass="entr" presetSubtype="5"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vertical)">
                                      <p:cBhvr>
                                        <p:cTn id="37" dur="500"/>
                                        <p:tgtEl>
                                          <p:spTgt spid="12"/>
                                        </p:tgtEl>
                                      </p:cBhvr>
                                    </p:animEffect>
                                  </p:childTnLst>
                                </p:cTn>
                              </p:par>
                            </p:childTnLst>
                          </p:cTn>
                        </p:par>
                        <p:par>
                          <p:cTn id="38" fill="hold" nodeType="afterGroup">
                            <p:stCondLst>
                              <p:cond delay="1500"/>
                            </p:stCondLst>
                            <p:childTnLst>
                              <p:par>
                                <p:cTn id="39" presetID="3" presetClass="entr" presetSubtype="5"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blinds(vertical)">
                                      <p:cBhvr>
                                        <p:cTn id="41" dur="500"/>
                                        <p:tgtEl>
                                          <p:spTgt spid="18"/>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2" presetClass="entr" presetSubtype="8" fill="hold" nodeType="click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slide(fromLeft)">
                                      <p:cBhvr>
                                        <p:cTn id="46" dur="500"/>
                                        <p:tgtEl>
                                          <p:spTgt spid="24"/>
                                        </p:tgtEl>
                                      </p:cBhvr>
                                    </p:animEffect>
                                  </p:childTnLst>
                                </p:cTn>
                              </p:par>
                            </p:childTnLst>
                          </p:cTn>
                        </p:par>
                        <p:par>
                          <p:cTn id="47" fill="hold" nodeType="afterGroup">
                            <p:stCondLst>
                              <p:cond delay="500"/>
                            </p:stCondLst>
                            <p:childTnLst>
                              <p:par>
                                <p:cTn id="48" presetID="3" presetClass="entr" presetSubtype="5"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linds(vertical)">
                                      <p:cBhvr>
                                        <p:cTn id="50" dur="500"/>
                                        <p:tgtEl>
                                          <p:spTgt spid="13"/>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12" presetClass="entr" presetSubtype="8"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lide(fromLeft)">
                                      <p:cBhvr>
                                        <p:cTn id="55" dur="500"/>
                                        <p:tgtEl>
                                          <p:spTgt spid="25"/>
                                        </p:tgtEl>
                                      </p:cBhvr>
                                    </p:animEffect>
                                  </p:childTnLst>
                                </p:cTn>
                              </p:par>
                            </p:childTnLst>
                          </p:cTn>
                        </p:par>
                        <p:par>
                          <p:cTn id="56" fill="hold" nodeType="afterGroup">
                            <p:stCondLst>
                              <p:cond delay="500"/>
                            </p:stCondLst>
                            <p:childTnLst>
                              <p:par>
                                <p:cTn id="57" presetID="3" presetClass="entr" presetSubtype="5"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blinds(vertical)">
                                      <p:cBhvr>
                                        <p:cTn id="5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2" grpId="0"/>
      <p:bldP spid="13" grpId="0"/>
      <p:bldP spid="14" grpId="0"/>
      <p:bldP spid="15" grpId="0" animBg="1"/>
      <p:bldP spid="16" grpId="0" animBg="1"/>
      <p:bldP spid="18" grpId="0"/>
      <p:bldP spid="20" grpId="0"/>
    </p:bldLst>
  </p:timing>
</p:sld>
</file>

<file path=ppt/slides/slide19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5826" name="内容占位符 2"/>
          <p:cNvSpPr>
            <a:spLocks noGrp="1"/>
          </p:cNvSpPr>
          <p:nvPr>
            <p:ph idx="1"/>
          </p:nvPr>
        </p:nvSpPr>
        <p:spPr>
          <a:xfrm>
            <a:off x="539750" y="857250"/>
            <a:ext cx="8153400" cy="5500688"/>
          </a:xfrm>
        </p:spPr>
        <p:txBody>
          <a:bodyPr/>
          <a:lstStyle/>
          <a:p>
            <a:pPr eaLnBrk="1" hangingPunct="1">
              <a:buFont typeface="Wingdings" pitchFamily="2" charset="2"/>
              <a:buNone/>
            </a:pPr>
            <a:r>
              <a:rPr lang="en-US" altLang="zh-CN" dirty="0" smtClean="0"/>
              <a:t>(</a:t>
            </a:r>
            <a:r>
              <a:rPr lang="zh-CN" altLang="zh-CN" dirty="0" smtClean="0"/>
              <a:t>４</a:t>
            </a:r>
            <a:r>
              <a:rPr lang="en-US" altLang="zh-CN" dirty="0" smtClean="0"/>
              <a:t>) </a:t>
            </a:r>
            <a:r>
              <a:rPr lang="zh-CN" altLang="zh-CN" dirty="0" smtClean="0"/>
              <a:t>关于作用域和生存期的概念</a:t>
            </a:r>
            <a:endParaRPr lang="en-US" altLang="zh-CN" dirty="0" smtClean="0"/>
          </a:p>
          <a:p>
            <a:pPr eaLnBrk="1" hangingPunct="1"/>
            <a:r>
              <a:rPr lang="zh-CN" altLang="zh-CN" dirty="0" smtClean="0"/>
              <a:t>对一个变量的属性可以从两个方面分析</a:t>
            </a:r>
            <a:r>
              <a:rPr lang="zh-CN" altLang="en-US" dirty="0" smtClean="0"/>
              <a:t>：</a:t>
            </a:r>
            <a:endParaRPr lang="en-US" altLang="zh-CN" dirty="0" smtClean="0"/>
          </a:p>
          <a:p>
            <a:pPr lvl="1" eaLnBrk="1" hangingPunct="1"/>
            <a:r>
              <a:rPr lang="zh-CN" altLang="zh-CN" dirty="0" smtClean="0"/>
              <a:t>作用域</a:t>
            </a:r>
            <a:r>
              <a:rPr lang="zh-CN" altLang="en-US" dirty="0" smtClean="0"/>
              <a:t>：</a:t>
            </a:r>
            <a:r>
              <a:rPr lang="zh-CN" altLang="zh-CN" dirty="0" smtClean="0"/>
              <a:t>如果一个变量在某个文件或函数范围内是有效的，就称该范围为该变量的</a:t>
            </a:r>
            <a:r>
              <a:rPr lang="zh-CN" altLang="zh-CN" dirty="0" smtClean="0">
                <a:solidFill>
                  <a:srgbClr val="C00000"/>
                </a:solidFill>
              </a:rPr>
              <a:t>作用域</a:t>
            </a:r>
            <a:endParaRPr lang="en-US" altLang="zh-CN" dirty="0" smtClean="0">
              <a:solidFill>
                <a:srgbClr val="C00000"/>
              </a:solidFill>
            </a:endParaRPr>
          </a:p>
          <a:p>
            <a:pPr lvl="1" eaLnBrk="1" hangingPunct="1"/>
            <a:r>
              <a:rPr lang="zh-CN" altLang="zh-CN" dirty="0" smtClean="0"/>
              <a:t>生存期</a:t>
            </a:r>
            <a:r>
              <a:rPr lang="zh-CN" altLang="en-US" dirty="0" smtClean="0"/>
              <a:t>：</a:t>
            </a:r>
            <a:r>
              <a:rPr lang="zh-CN" altLang="zh-CN" dirty="0" smtClean="0"/>
              <a:t>如果一个变量值在某一时刻是存在的，则认为这一时刻属于该变量的</a:t>
            </a:r>
            <a:r>
              <a:rPr lang="zh-CN" altLang="zh-CN" dirty="0" smtClean="0">
                <a:solidFill>
                  <a:srgbClr val="C00000"/>
                </a:solidFill>
              </a:rPr>
              <a:t>生存期</a:t>
            </a:r>
            <a:endParaRPr lang="en-US" altLang="zh-CN" dirty="0" smtClean="0">
              <a:solidFill>
                <a:srgbClr val="C00000"/>
              </a:solidFill>
            </a:endParaRPr>
          </a:p>
          <a:p>
            <a:pPr eaLnBrk="1" hangingPunct="1"/>
            <a:r>
              <a:rPr lang="zh-CN" altLang="en-US" dirty="0" smtClean="0"/>
              <a:t>作用域</a:t>
            </a:r>
            <a:r>
              <a:rPr lang="zh-CN" altLang="zh-CN" dirty="0" smtClean="0"/>
              <a:t>是从</a:t>
            </a:r>
            <a:r>
              <a:rPr lang="zh-CN" altLang="zh-CN" dirty="0" smtClean="0">
                <a:solidFill>
                  <a:srgbClr val="C00000"/>
                </a:solidFill>
              </a:rPr>
              <a:t>空间</a:t>
            </a:r>
            <a:r>
              <a:rPr lang="zh-CN" altLang="zh-CN" dirty="0" smtClean="0"/>
              <a:t>的角度，</a:t>
            </a:r>
            <a:r>
              <a:rPr lang="zh-CN" altLang="en-US" dirty="0" smtClean="0"/>
              <a:t>生存期</a:t>
            </a:r>
            <a:r>
              <a:rPr lang="zh-CN" altLang="zh-CN" dirty="0" smtClean="0"/>
              <a:t>是从</a:t>
            </a:r>
            <a:r>
              <a:rPr lang="zh-CN" altLang="zh-CN" dirty="0" smtClean="0">
                <a:solidFill>
                  <a:srgbClr val="C00000"/>
                </a:solidFill>
              </a:rPr>
              <a:t>时间</a:t>
            </a:r>
            <a:r>
              <a:rPr lang="zh-CN" altLang="zh-CN" dirty="0" smtClean="0"/>
              <a:t>的角度</a:t>
            </a:r>
            <a:endParaRPr lang="en-US" altLang="zh-CN" dirty="0" smtClean="0"/>
          </a:p>
          <a:p>
            <a:pPr eaLnBrk="1" hangingPunct="1"/>
            <a:r>
              <a:rPr lang="zh-CN" altLang="zh-CN" dirty="0" smtClean="0"/>
              <a:t>二者有联系但不是同一回事</a:t>
            </a:r>
            <a:endParaRPr lang="zh-CN" altLang="en-US" dirty="0" smtClean="0"/>
          </a:p>
          <a:p>
            <a:pPr eaLnBrk="1" hangingPunct="1"/>
            <a:endParaRPr lang="zh-CN" altLang="en-US" dirty="0" smtClean="0"/>
          </a:p>
        </p:txBody>
      </p:sp>
      <p:pic>
        <p:nvPicPr>
          <p:cNvPr id="205827"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内容占位符 2"/>
          <p:cNvSpPr>
            <a:spLocks noGrp="1"/>
          </p:cNvSpPr>
          <p:nvPr>
            <p:ph idx="1"/>
          </p:nvPr>
        </p:nvSpPr>
        <p:spPr>
          <a:xfrm>
            <a:off x="785813" y="571500"/>
            <a:ext cx="4643437" cy="6143625"/>
          </a:xfrm>
        </p:spPr>
        <p:txBody>
          <a:bodyPr/>
          <a:lstStyle/>
          <a:p>
            <a:pPr eaLnBrk="1" hangingPunct="1">
              <a:buFont typeface="Wingdings" pitchFamily="2" charset="2"/>
              <a:buNone/>
            </a:pPr>
            <a:r>
              <a:rPr lang="en-US" altLang="zh-CN" sz="2800" smtClean="0"/>
              <a:t>int a;</a:t>
            </a:r>
          </a:p>
          <a:p>
            <a:pPr eaLnBrk="1" hangingPunct="1">
              <a:buFont typeface="Wingdings" pitchFamily="2" charset="2"/>
              <a:buNone/>
            </a:pPr>
            <a:r>
              <a:rPr lang="en-US" altLang="zh-CN" sz="2800" smtClean="0">
                <a:solidFill>
                  <a:srgbClr val="00B050"/>
                </a:solidFill>
              </a:rPr>
              <a:t>int main( )</a:t>
            </a:r>
          </a:p>
          <a:p>
            <a:pPr eaLnBrk="1" hangingPunct="1">
              <a:buFont typeface="Wingdings" pitchFamily="2" charset="2"/>
              <a:buNone/>
            </a:pPr>
            <a:r>
              <a:rPr lang="en-US" altLang="zh-CN" sz="2800" smtClean="0">
                <a:solidFill>
                  <a:srgbClr val="00B050"/>
                </a:solidFill>
              </a:rPr>
              <a:t>{ …f2( );…f1( );… }</a:t>
            </a:r>
          </a:p>
          <a:p>
            <a:pPr eaLnBrk="1" hangingPunct="1">
              <a:buFont typeface="Wingdings" pitchFamily="2" charset="2"/>
              <a:buNone/>
            </a:pPr>
            <a:r>
              <a:rPr lang="en-US" altLang="zh-CN" sz="2800" smtClean="0">
                <a:solidFill>
                  <a:srgbClr val="9D138D"/>
                </a:solidFill>
              </a:rPr>
              <a:t>void f1( )</a:t>
            </a:r>
          </a:p>
          <a:p>
            <a:pPr eaLnBrk="1" hangingPunct="1">
              <a:buFont typeface="Wingdings" pitchFamily="2" charset="2"/>
              <a:buNone/>
            </a:pPr>
            <a:r>
              <a:rPr lang="en-US" altLang="zh-CN" sz="2800" smtClean="0">
                <a:solidFill>
                  <a:srgbClr val="9D138D"/>
                </a:solidFill>
              </a:rPr>
              <a:t>{ auto int b;</a:t>
            </a:r>
          </a:p>
          <a:p>
            <a:pPr eaLnBrk="1" hangingPunct="1">
              <a:buFont typeface="Wingdings" pitchFamily="2" charset="2"/>
              <a:buNone/>
            </a:pPr>
            <a:r>
              <a:rPr lang="en-US" altLang="zh-CN" sz="2800" smtClean="0">
                <a:solidFill>
                  <a:srgbClr val="9D138D"/>
                </a:solidFill>
              </a:rPr>
              <a:t>   …   f2( );  </a:t>
            </a:r>
          </a:p>
          <a:p>
            <a:pPr eaLnBrk="1" hangingPunct="1">
              <a:buFont typeface="Wingdings" pitchFamily="2" charset="2"/>
              <a:buNone/>
            </a:pPr>
            <a:r>
              <a:rPr lang="en-US" altLang="zh-CN" sz="2800" smtClean="0">
                <a:solidFill>
                  <a:srgbClr val="9D138D"/>
                </a:solidFill>
              </a:rPr>
              <a:t>   …   </a:t>
            </a:r>
          </a:p>
          <a:p>
            <a:pPr eaLnBrk="1" hangingPunct="1">
              <a:buFont typeface="Wingdings" pitchFamily="2" charset="2"/>
              <a:buNone/>
            </a:pPr>
            <a:r>
              <a:rPr lang="en-US" altLang="zh-CN" sz="2800" smtClean="0">
                <a:solidFill>
                  <a:srgbClr val="9D138D"/>
                </a:solidFill>
              </a:rPr>
              <a:t>}</a:t>
            </a:r>
          </a:p>
          <a:p>
            <a:pPr eaLnBrk="1" hangingPunct="1">
              <a:buFont typeface="Wingdings" pitchFamily="2" charset="2"/>
              <a:buNone/>
            </a:pPr>
            <a:r>
              <a:rPr lang="en-US" altLang="zh-CN" sz="2800" smtClean="0">
                <a:solidFill>
                  <a:srgbClr val="0000CC"/>
                </a:solidFill>
              </a:rPr>
              <a:t>void f2( )</a:t>
            </a:r>
          </a:p>
          <a:p>
            <a:pPr eaLnBrk="1" hangingPunct="1">
              <a:buFont typeface="Wingdings" pitchFamily="2" charset="2"/>
              <a:buNone/>
            </a:pPr>
            <a:r>
              <a:rPr lang="en-US" altLang="zh-CN" sz="2800" smtClean="0">
                <a:solidFill>
                  <a:srgbClr val="0000CC"/>
                </a:solidFill>
              </a:rPr>
              <a:t>{ static int c;  </a:t>
            </a:r>
          </a:p>
          <a:p>
            <a:pPr eaLnBrk="1" hangingPunct="1">
              <a:buFont typeface="Wingdings" pitchFamily="2" charset="2"/>
              <a:buNone/>
            </a:pPr>
            <a:r>
              <a:rPr lang="en-US" altLang="zh-CN" sz="2800" smtClean="0">
                <a:solidFill>
                  <a:srgbClr val="0000CC"/>
                </a:solidFill>
              </a:rPr>
              <a:t>……  </a:t>
            </a:r>
          </a:p>
          <a:p>
            <a:pPr eaLnBrk="1" hangingPunct="1">
              <a:buFont typeface="Wingdings" pitchFamily="2" charset="2"/>
              <a:buNone/>
            </a:pPr>
            <a:r>
              <a:rPr lang="en-US" altLang="zh-CN" sz="2800" smtClean="0">
                <a:solidFill>
                  <a:srgbClr val="0000CC"/>
                </a:solidFill>
              </a:rPr>
              <a:t>}</a:t>
            </a:r>
            <a:endParaRPr lang="zh-CN" altLang="en-US" sz="2800" smtClean="0">
              <a:solidFill>
                <a:srgbClr val="0000CC"/>
              </a:solidFill>
            </a:endParaRPr>
          </a:p>
        </p:txBody>
      </p:sp>
      <p:cxnSp>
        <p:nvCxnSpPr>
          <p:cNvPr id="5" name="直接箭头连接符 4"/>
          <p:cNvCxnSpPr>
            <a:cxnSpLocks noChangeShapeType="1"/>
          </p:cNvCxnSpPr>
          <p:nvPr/>
        </p:nvCxnSpPr>
        <p:spPr bwMode="auto">
          <a:xfrm rot="5400000">
            <a:off x="5178425" y="3751263"/>
            <a:ext cx="5645150" cy="0"/>
          </a:xfrm>
          <a:prstGeom prst="straightConnector1">
            <a:avLst/>
          </a:prstGeom>
          <a:noFill/>
          <a:ln w="38100" algn="ctr">
            <a:solidFill>
              <a:schemeClr val="tx1"/>
            </a:solidFill>
            <a:miter lim="800000"/>
            <a:headEnd type="arrow" w="med" len="med"/>
            <a:tailEnd type="arrow" w="med" len="med"/>
          </a:ln>
          <a:extLst>
            <a:ext uri="{909E8E84-426E-40DD-AFC4-6F175D3DCCD1}">
              <a14:hiddenFill xmlns:a14="http://schemas.microsoft.com/office/drawing/2010/main">
                <a:noFill/>
              </a14:hiddenFill>
            </a:ext>
          </a:extLst>
        </p:spPr>
      </p:cxnSp>
      <p:sp>
        <p:nvSpPr>
          <p:cNvPr id="8" name="TextBox 7"/>
          <p:cNvSpPr txBox="1">
            <a:spLocks noChangeArrowheads="1"/>
          </p:cNvSpPr>
          <p:nvPr/>
        </p:nvSpPr>
        <p:spPr bwMode="auto">
          <a:xfrm>
            <a:off x="6715125" y="2190750"/>
            <a:ext cx="2000250"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a</a:t>
            </a:r>
            <a:r>
              <a:rPr lang="zh-CN" altLang="en-US" sz="2800" b="1"/>
              <a:t>的作用域</a:t>
            </a:r>
          </a:p>
        </p:txBody>
      </p:sp>
      <p:cxnSp>
        <p:nvCxnSpPr>
          <p:cNvPr id="9" name="直接箭头连接符 8"/>
          <p:cNvCxnSpPr>
            <a:cxnSpLocks noChangeShapeType="1"/>
          </p:cNvCxnSpPr>
          <p:nvPr/>
        </p:nvCxnSpPr>
        <p:spPr bwMode="auto">
          <a:xfrm rot="5400000">
            <a:off x="5394325" y="3678238"/>
            <a:ext cx="1500187" cy="1588"/>
          </a:xfrm>
          <a:prstGeom prst="straightConnector1">
            <a:avLst/>
          </a:prstGeom>
          <a:noFill/>
          <a:ln w="38100" algn="ctr">
            <a:solidFill>
              <a:schemeClr val="tx1"/>
            </a:solidFill>
            <a:miter lim="800000"/>
            <a:headEnd type="arrow" w="med" len="med"/>
            <a:tailEnd type="arrow" w="med" len="med"/>
          </a:ln>
          <a:extLst>
            <a:ext uri="{909E8E84-426E-40DD-AFC4-6F175D3DCCD1}">
              <a14:hiddenFill xmlns:a14="http://schemas.microsoft.com/office/drawing/2010/main">
                <a:noFill/>
              </a14:hiddenFill>
            </a:ext>
          </a:extLst>
        </p:spPr>
      </p:cxnSp>
      <p:sp>
        <p:nvSpPr>
          <p:cNvPr id="10" name="TextBox 9"/>
          <p:cNvSpPr txBox="1">
            <a:spLocks noChangeArrowheads="1"/>
          </p:cNvSpPr>
          <p:nvPr/>
        </p:nvSpPr>
        <p:spPr bwMode="auto">
          <a:xfrm>
            <a:off x="5072063" y="3429000"/>
            <a:ext cx="2000250"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b</a:t>
            </a:r>
            <a:r>
              <a:rPr lang="zh-CN" altLang="en-US" sz="2800" b="1"/>
              <a:t>的作用域</a:t>
            </a:r>
          </a:p>
        </p:txBody>
      </p:sp>
      <p:cxnSp>
        <p:nvCxnSpPr>
          <p:cNvPr id="14" name="直接连接符 13"/>
          <p:cNvCxnSpPr>
            <a:cxnSpLocks noChangeShapeType="1"/>
          </p:cNvCxnSpPr>
          <p:nvPr/>
        </p:nvCxnSpPr>
        <p:spPr bwMode="auto">
          <a:xfrm>
            <a:off x="2071688" y="928688"/>
            <a:ext cx="62865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5" name="直接连接符 14"/>
          <p:cNvCxnSpPr>
            <a:cxnSpLocks noChangeShapeType="1"/>
          </p:cNvCxnSpPr>
          <p:nvPr/>
        </p:nvCxnSpPr>
        <p:spPr bwMode="auto">
          <a:xfrm>
            <a:off x="1785938" y="6572250"/>
            <a:ext cx="65722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2" name="直接连接符 21"/>
          <p:cNvCxnSpPr>
            <a:cxnSpLocks noChangeShapeType="1"/>
          </p:cNvCxnSpPr>
          <p:nvPr/>
        </p:nvCxnSpPr>
        <p:spPr bwMode="auto">
          <a:xfrm>
            <a:off x="3786188" y="2928938"/>
            <a:ext cx="28575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4" name="直接连接符 23"/>
          <p:cNvCxnSpPr>
            <a:cxnSpLocks noChangeShapeType="1"/>
          </p:cNvCxnSpPr>
          <p:nvPr/>
        </p:nvCxnSpPr>
        <p:spPr bwMode="auto">
          <a:xfrm>
            <a:off x="2000250" y="4429125"/>
            <a:ext cx="4500563"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8" name="直接箭头连接符 27"/>
          <p:cNvCxnSpPr>
            <a:cxnSpLocks noChangeShapeType="1"/>
          </p:cNvCxnSpPr>
          <p:nvPr/>
        </p:nvCxnSpPr>
        <p:spPr bwMode="auto">
          <a:xfrm rot="5400000">
            <a:off x="5394325" y="5749925"/>
            <a:ext cx="1500188" cy="1588"/>
          </a:xfrm>
          <a:prstGeom prst="straightConnector1">
            <a:avLst/>
          </a:prstGeom>
          <a:noFill/>
          <a:ln w="38100" algn="ctr">
            <a:solidFill>
              <a:schemeClr val="tx1"/>
            </a:solidFill>
            <a:miter lim="800000"/>
            <a:headEnd type="arrow" w="med" len="med"/>
            <a:tailEnd type="arrow" w="med" len="med"/>
          </a:ln>
          <a:extLst>
            <a:ext uri="{909E8E84-426E-40DD-AFC4-6F175D3DCCD1}">
              <a14:hiddenFill xmlns:a14="http://schemas.microsoft.com/office/drawing/2010/main">
                <a:noFill/>
              </a14:hiddenFill>
            </a:ext>
          </a:extLst>
        </p:spPr>
      </p:cxnSp>
      <p:sp>
        <p:nvSpPr>
          <p:cNvPr id="29" name="TextBox 28"/>
          <p:cNvSpPr txBox="1">
            <a:spLocks noChangeArrowheads="1"/>
          </p:cNvSpPr>
          <p:nvPr/>
        </p:nvSpPr>
        <p:spPr bwMode="auto">
          <a:xfrm>
            <a:off x="5072063" y="5500688"/>
            <a:ext cx="2000250"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c</a:t>
            </a:r>
            <a:r>
              <a:rPr lang="zh-CN" altLang="en-US" sz="2800" b="1"/>
              <a:t>的作用域</a:t>
            </a:r>
          </a:p>
        </p:txBody>
      </p:sp>
      <p:cxnSp>
        <p:nvCxnSpPr>
          <p:cNvPr id="30" name="直接连接符 29"/>
          <p:cNvCxnSpPr>
            <a:cxnSpLocks noChangeShapeType="1"/>
          </p:cNvCxnSpPr>
          <p:nvPr/>
        </p:nvCxnSpPr>
        <p:spPr bwMode="auto">
          <a:xfrm>
            <a:off x="3786188" y="5000625"/>
            <a:ext cx="285750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1" name="直接连接符 30"/>
          <p:cNvCxnSpPr>
            <a:cxnSpLocks noChangeShapeType="1"/>
          </p:cNvCxnSpPr>
          <p:nvPr/>
        </p:nvCxnSpPr>
        <p:spPr bwMode="auto">
          <a:xfrm>
            <a:off x="2000250" y="6500813"/>
            <a:ext cx="4500563"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06863" name="TextBox 31"/>
          <p:cNvSpPr txBox="1">
            <a:spLocks noChangeArrowheads="1"/>
          </p:cNvSpPr>
          <p:nvPr/>
        </p:nvSpPr>
        <p:spPr bwMode="auto">
          <a:xfrm>
            <a:off x="0" y="0"/>
            <a:ext cx="2000250"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solidFill>
                  <a:srgbClr val="FF0000"/>
                </a:solidFill>
              </a:rPr>
              <a:t>文件</a:t>
            </a:r>
            <a:r>
              <a:rPr lang="en-US" altLang="zh-CN" sz="2800" b="1">
                <a:solidFill>
                  <a:srgbClr val="FF0000"/>
                </a:solidFill>
              </a:rPr>
              <a:t>file1.c</a:t>
            </a:r>
          </a:p>
        </p:txBody>
      </p:sp>
      <p:pic>
        <p:nvPicPr>
          <p:cNvPr id="206864" name="图片 1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Left)">
                                      <p:cBhvr>
                                        <p:cTn id="7" dur="500"/>
                                        <p:tgtEl>
                                          <p:spTgt spid="14"/>
                                        </p:tgtEl>
                                      </p:cBhvr>
                                    </p:animEffect>
                                  </p:childTnLst>
                                </p:cTn>
                              </p:par>
                              <p:par>
                                <p:cTn id="8" presetID="12" presetClass="entr" presetSubtype="8"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slide(fromLeft)">
                                      <p:cBhvr>
                                        <p:cTn id="10" dur="500"/>
                                        <p:tgtEl>
                                          <p:spTgt spid="15"/>
                                        </p:tgtEl>
                                      </p:cBhvr>
                                    </p:animEffect>
                                  </p:childTnLst>
                                </p:cTn>
                              </p:par>
                            </p:childTnLst>
                          </p:cTn>
                        </p:par>
                        <p:par>
                          <p:cTn id="11" fill="hold" nodeType="afterGroup">
                            <p:stCondLst>
                              <p:cond delay="500"/>
                            </p:stCondLst>
                            <p:childTnLst>
                              <p:par>
                                <p:cTn id="12" presetID="4" presetClass="entr" presetSubtype="32"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ox(out)">
                                      <p:cBhvr>
                                        <p:cTn id="14" dur="500"/>
                                        <p:tgtEl>
                                          <p:spTgt spid="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slide(fromLeft)">
                                      <p:cBhvr>
                                        <p:cTn id="24" dur="500"/>
                                        <p:tgtEl>
                                          <p:spTgt spid="22"/>
                                        </p:tgtEl>
                                      </p:cBhvr>
                                    </p:animEffect>
                                  </p:childTnLst>
                                </p:cTn>
                              </p:par>
                              <p:par>
                                <p:cTn id="25" presetID="12" presetClass="entr" presetSubtype="8"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slide(fromLeft)">
                                      <p:cBhvr>
                                        <p:cTn id="27" dur="500"/>
                                        <p:tgtEl>
                                          <p:spTgt spid="24"/>
                                        </p:tgtEl>
                                      </p:cBhvr>
                                    </p:animEffect>
                                  </p:childTnLst>
                                </p:cTn>
                              </p:par>
                            </p:childTnLst>
                          </p:cTn>
                        </p:par>
                        <p:par>
                          <p:cTn id="28" fill="hold" nodeType="afterGroup">
                            <p:stCondLst>
                              <p:cond delay="500"/>
                            </p:stCondLst>
                            <p:childTnLst>
                              <p:par>
                                <p:cTn id="29" presetID="4" presetClass="entr" presetSubtype="32"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ox(out)">
                                      <p:cBhvr>
                                        <p:cTn id="31" dur="500"/>
                                        <p:tgtEl>
                                          <p:spTgt spid="9"/>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linds(horizontal)">
                                      <p:cBhvr>
                                        <p:cTn id="36" dur="500"/>
                                        <p:tgtEl>
                                          <p:spTgt spid="10"/>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2" presetClass="entr" presetSubtype="8" fill="hold" nodeType="click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slide(fromLeft)">
                                      <p:cBhvr>
                                        <p:cTn id="41" dur="500"/>
                                        <p:tgtEl>
                                          <p:spTgt spid="30"/>
                                        </p:tgtEl>
                                      </p:cBhvr>
                                    </p:animEffect>
                                  </p:childTnLst>
                                </p:cTn>
                              </p:par>
                              <p:par>
                                <p:cTn id="42" presetID="12" presetClass="entr" presetSubtype="8"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slide(fromLeft)">
                                      <p:cBhvr>
                                        <p:cTn id="44" dur="500"/>
                                        <p:tgtEl>
                                          <p:spTgt spid="31"/>
                                        </p:tgtEl>
                                      </p:cBhvr>
                                    </p:animEffect>
                                  </p:childTnLst>
                                </p:cTn>
                              </p:par>
                            </p:childTnLst>
                          </p:cTn>
                        </p:par>
                        <p:par>
                          <p:cTn id="45" fill="hold" nodeType="afterGroup">
                            <p:stCondLst>
                              <p:cond delay="500"/>
                            </p:stCondLst>
                            <p:childTnLst>
                              <p:par>
                                <p:cTn id="46" presetID="4" presetClass="entr" presetSubtype="32"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box(out)">
                                      <p:cBhvr>
                                        <p:cTn id="48" dur="500"/>
                                        <p:tgtEl>
                                          <p:spTgt spid="28"/>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blinds(horizontal)">
                                      <p:cBhvr>
                                        <p:cTn id="5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29" grpId="0" animBg="1"/>
    </p:bld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0" y="2476500"/>
            <a:ext cx="1643063"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a</a:t>
            </a:r>
            <a:r>
              <a:rPr lang="zh-CN" altLang="en-US" sz="2800" b="1"/>
              <a:t>生存期</a:t>
            </a:r>
          </a:p>
        </p:txBody>
      </p:sp>
      <p:sp>
        <p:nvSpPr>
          <p:cNvPr id="5" name="TextBox 4"/>
          <p:cNvSpPr txBox="1">
            <a:spLocks noChangeArrowheads="1"/>
          </p:cNvSpPr>
          <p:nvPr/>
        </p:nvSpPr>
        <p:spPr bwMode="auto">
          <a:xfrm>
            <a:off x="0" y="3429000"/>
            <a:ext cx="1714500"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b</a:t>
            </a:r>
            <a:r>
              <a:rPr lang="zh-CN" altLang="en-US" sz="2800" b="1"/>
              <a:t>生存期</a:t>
            </a:r>
          </a:p>
        </p:txBody>
      </p:sp>
      <p:sp>
        <p:nvSpPr>
          <p:cNvPr id="6" name="TextBox 5"/>
          <p:cNvSpPr txBox="1">
            <a:spLocks noChangeArrowheads="1"/>
          </p:cNvSpPr>
          <p:nvPr/>
        </p:nvSpPr>
        <p:spPr bwMode="auto">
          <a:xfrm>
            <a:off x="-71438" y="4357688"/>
            <a:ext cx="1785938"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c</a:t>
            </a:r>
            <a:r>
              <a:rPr lang="zh-CN" altLang="en-US" sz="2800" b="1"/>
              <a:t>生存期</a:t>
            </a:r>
          </a:p>
        </p:txBody>
      </p:sp>
      <p:sp>
        <p:nvSpPr>
          <p:cNvPr id="7" name="TextBox 6"/>
          <p:cNvSpPr txBox="1">
            <a:spLocks noChangeArrowheads="1"/>
          </p:cNvSpPr>
          <p:nvPr/>
        </p:nvSpPr>
        <p:spPr bwMode="auto">
          <a:xfrm>
            <a:off x="1500188" y="1785938"/>
            <a:ext cx="1285875"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main</a:t>
            </a:r>
            <a:endParaRPr lang="zh-CN" altLang="en-US" sz="2800" b="1"/>
          </a:p>
        </p:txBody>
      </p:sp>
      <p:sp>
        <p:nvSpPr>
          <p:cNvPr id="8" name="TextBox 7"/>
          <p:cNvSpPr txBox="1">
            <a:spLocks noChangeArrowheads="1"/>
          </p:cNvSpPr>
          <p:nvPr/>
        </p:nvSpPr>
        <p:spPr bwMode="auto">
          <a:xfrm>
            <a:off x="2928938" y="1785938"/>
            <a:ext cx="785812"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f2</a:t>
            </a:r>
            <a:endParaRPr lang="zh-CN" altLang="en-US" sz="2800" b="1"/>
          </a:p>
        </p:txBody>
      </p:sp>
      <p:sp>
        <p:nvSpPr>
          <p:cNvPr id="9" name="TextBox 8"/>
          <p:cNvSpPr txBox="1">
            <a:spLocks noChangeArrowheads="1"/>
          </p:cNvSpPr>
          <p:nvPr/>
        </p:nvSpPr>
        <p:spPr bwMode="auto">
          <a:xfrm>
            <a:off x="5286375" y="1785938"/>
            <a:ext cx="785813"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f1</a:t>
            </a:r>
            <a:endParaRPr lang="zh-CN" altLang="en-US" sz="2800" b="1"/>
          </a:p>
        </p:txBody>
      </p:sp>
      <p:sp>
        <p:nvSpPr>
          <p:cNvPr id="10" name="TextBox 9"/>
          <p:cNvSpPr txBox="1">
            <a:spLocks noChangeArrowheads="1"/>
          </p:cNvSpPr>
          <p:nvPr/>
        </p:nvSpPr>
        <p:spPr bwMode="auto">
          <a:xfrm>
            <a:off x="3857625" y="1762125"/>
            <a:ext cx="1285875"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main</a:t>
            </a:r>
            <a:endParaRPr lang="zh-CN" altLang="en-US" sz="2800" b="1"/>
          </a:p>
        </p:txBody>
      </p:sp>
      <p:sp>
        <p:nvSpPr>
          <p:cNvPr id="11" name="TextBox 10"/>
          <p:cNvSpPr txBox="1">
            <a:spLocks noChangeArrowheads="1"/>
          </p:cNvSpPr>
          <p:nvPr/>
        </p:nvSpPr>
        <p:spPr bwMode="auto">
          <a:xfrm>
            <a:off x="6143625" y="1785938"/>
            <a:ext cx="785813"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f2</a:t>
            </a:r>
            <a:endParaRPr lang="zh-CN" altLang="en-US" sz="2800" b="1"/>
          </a:p>
        </p:txBody>
      </p:sp>
      <p:sp>
        <p:nvSpPr>
          <p:cNvPr id="12" name="TextBox 11"/>
          <p:cNvSpPr txBox="1">
            <a:spLocks noChangeArrowheads="1"/>
          </p:cNvSpPr>
          <p:nvPr/>
        </p:nvSpPr>
        <p:spPr bwMode="auto">
          <a:xfrm>
            <a:off x="7000875" y="1762125"/>
            <a:ext cx="785813"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f1</a:t>
            </a:r>
            <a:endParaRPr lang="zh-CN" altLang="en-US" sz="2800" b="1"/>
          </a:p>
        </p:txBody>
      </p:sp>
      <p:sp>
        <p:nvSpPr>
          <p:cNvPr id="13" name="TextBox 12"/>
          <p:cNvSpPr txBox="1">
            <a:spLocks noChangeArrowheads="1"/>
          </p:cNvSpPr>
          <p:nvPr/>
        </p:nvSpPr>
        <p:spPr bwMode="auto">
          <a:xfrm>
            <a:off x="7929563" y="1785938"/>
            <a:ext cx="1071562"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2800" b="1"/>
              <a:t>main</a:t>
            </a:r>
            <a:endParaRPr lang="zh-CN" altLang="en-US" sz="2800" b="1"/>
          </a:p>
        </p:txBody>
      </p:sp>
      <p:cxnSp>
        <p:nvCxnSpPr>
          <p:cNvPr id="15" name="直接箭头连接符 14"/>
          <p:cNvCxnSpPr>
            <a:cxnSpLocks noChangeShapeType="1"/>
          </p:cNvCxnSpPr>
          <p:nvPr/>
        </p:nvCxnSpPr>
        <p:spPr bwMode="auto">
          <a:xfrm>
            <a:off x="2643188" y="2070100"/>
            <a:ext cx="428625"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16" name="直接箭头连接符 15"/>
          <p:cNvCxnSpPr>
            <a:cxnSpLocks noChangeShapeType="1"/>
          </p:cNvCxnSpPr>
          <p:nvPr/>
        </p:nvCxnSpPr>
        <p:spPr bwMode="auto">
          <a:xfrm>
            <a:off x="3571875" y="2071688"/>
            <a:ext cx="428625"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17" name="直接箭头连接符 16"/>
          <p:cNvCxnSpPr>
            <a:cxnSpLocks noChangeShapeType="1"/>
          </p:cNvCxnSpPr>
          <p:nvPr/>
        </p:nvCxnSpPr>
        <p:spPr bwMode="auto">
          <a:xfrm>
            <a:off x="5000625" y="2071688"/>
            <a:ext cx="428625"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18" name="直接箭头连接符 17"/>
          <p:cNvCxnSpPr>
            <a:cxnSpLocks noChangeShapeType="1"/>
          </p:cNvCxnSpPr>
          <p:nvPr/>
        </p:nvCxnSpPr>
        <p:spPr bwMode="auto">
          <a:xfrm>
            <a:off x="5857875" y="2071688"/>
            <a:ext cx="428625"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19" name="直接箭头连接符 18"/>
          <p:cNvCxnSpPr>
            <a:cxnSpLocks noChangeShapeType="1"/>
          </p:cNvCxnSpPr>
          <p:nvPr/>
        </p:nvCxnSpPr>
        <p:spPr bwMode="auto">
          <a:xfrm>
            <a:off x="6786563" y="2071688"/>
            <a:ext cx="428625"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0" name="直接箭头连接符 19"/>
          <p:cNvCxnSpPr>
            <a:cxnSpLocks noChangeShapeType="1"/>
          </p:cNvCxnSpPr>
          <p:nvPr/>
        </p:nvCxnSpPr>
        <p:spPr bwMode="auto">
          <a:xfrm>
            <a:off x="7572375" y="2071688"/>
            <a:ext cx="428625"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21" name="TextBox 20"/>
          <p:cNvSpPr txBox="1">
            <a:spLocks noChangeArrowheads="1"/>
          </p:cNvSpPr>
          <p:nvPr/>
        </p:nvSpPr>
        <p:spPr bwMode="auto">
          <a:xfrm>
            <a:off x="500063" y="1143000"/>
            <a:ext cx="2714625"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2800" b="1"/>
              <a:t>程序执行过程</a:t>
            </a:r>
          </a:p>
        </p:txBody>
      </p:sp>
      <p:cxnSp>
        <p:nvCxnSpPr>
          <p:cNvPr id="23" name="直接箭头连接符 22"/>
          <p:cNvCxnSpPr>
            <a:cxnSpLocks noChangeShapeType="1"/>
          </p:cNvCxnSpPr>
          <p:nvPr/>
        </p:nvCxnSpPr>
        <p:spPr bwMode="auto">
          <a:xfrm>
            <a:off x="1714500" y="2714625"/>
            <a:ext cx="7143750" cy="1588"/>
          </a:xfrm>
          <a:prstGeom prst="straightConnector1">
            <a:avLst/>
          </a:prstGeom>
          <a:noFill/>
          <a:ln w="38100" algn="ctr">
            <a:solidFill>
              <a:schemeClr val="tx1"/>
            </a:solidFill>
            <a:miter lim="800000"/>
            <a:headEnd type="arrow" w="med" len="med"/>
            <a:tailEnd type="arrow" w="med" len="med"/>
          </a:ln>
          <a:extLst>
            <a:ext uri="{909E8E84-426E-40DD-AFC4-6F175D3DCCD1}">
              <a14:hiddenFill xmlns:a14="http://schemas.microsoft.com/office/drawing/2010/main">
                <a:noFill/>
              </a14:hiddenFill>
            </a:ext>
          </a:extLst>
        </p:spPr>
      </p:cxnSp>
      <p:cxnSp>
        <p:nvCxnSpPr>
          <p:cNvPr id="25" name="直接连接符 24"/>
          <p:cNvCxnSpPr>
            <a:cxnSpLocks noChangeShapeType="1"/>
          </p:cNvCxnSpPr>
          <p:nvPr/>
        </p:nvCxnSpPr>
        <p:spPr bwMode="auto">
          <a:xfrm rot="5400000">
            <a:off x="1393031" y="2678907"/>
            <a:ext cx="6429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6" name="直接连接符 25"/>
          <p:cNvCxnSpPr>
            <a:cxnSpLocks noChangeShapeType="1"/>
          </p:cNvCxnSpPr>
          <p:nvPr/>
        </p:nvCxnSpPr>
        <p:spPr bwMode="auto">
          <a:xfrm rot="5400000">
            <a:off x="8536781" y="2678907"/>
            <a:ext cx="6429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7" name="直接箭头连接符 26"/>
          <p:cNvCxnSpPr>
            <a:cxnSpLocks noChangeShapeType="1"/>
          </p:cNvCxnSpPr>
          <p:nvPr/>
        </p:nvCxnSpPr>
        <p:spPr bwMode="auto">
          <a:xfrm>
            <a:off x="5143500" y="3643313"/>
            <a:ext cx="857250" cy="1587"/>
          </a:xfrm>
          <a:prstGeom prst="straightConnector1">
            <a:avLst/>
          </a:prstGeom>
          <a:noFill/>
          <a:ln w="38100" algn="ctr">
            <a:solidFill>
              <a:schemeClr val="tx1"/>
            </a:solidFill>
            <a:miter lim="800000"/>
            <a:headEnd type="arrow" w="med" len="med"/>
            <a:tailEnd type="arrow" w="med" len="med"/>
          </a:ln>
          <a:extLst>
            <a:ext uri="{909E8E84-426E-40DD-AFC4-6F175D3DCCD1}">
              <a14:hiddenFill xmlns:a14="http://schemas.microsoft.com/office/drawing/2010/main">
                <a:noFill/>
              </a14:hiddenFill>
            </a:ext>
          </a:extLst>
        </p:spPr>
      </p:cxnSp>
      <p:cxnSp>
        <p:nvCxnSpPr>
          <p:cNvPr id="28" name="直接连接符 27"/>
          <p:cNvCxnSpPr>
            <a:cxnSpLocks noChangeShapeType="1"/>
          </p:cNvCxnSpPr>
          <p:nvPr/>
        </p:nvCxnSpPr>
        <p:spPr bwMode="auto">
          <a:xfrm rot="5400000">
            <a:off x="4822031" y="3607594"/>
            <a:ext cx="6429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29" name="直接连接符 28"/>
          <p:cNvCxnSpPr>
            <a:cxnSpLocks noChangeShapeType="1"/>
          </p:cNvCxnSpPr>
          <p:nvPr/>
        </p:nvCxnSpPr>
        <p:spPr bwMode="auto">
          <a:xfrm rot="5400000">
            <a:off x="5679281" y="3607594"/>
            <a:ext cx="6429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3" name="直接箭头连接符 32"/>
          <p:cNvCxnSpPr>
            <a:cxnSpLocks noChangeShapeType="1"/>
          </p:cNvCxnSpPr>
          <p:nvPr/>
        </p:nvCxnSpPr>
        <p:spPr bwMode="auto">
          <a:xfrm>
            <a:off x="6858000" y="3643313"/>
            <a:ext cx="857250" cy="1587"/>
          </a:xfrm>
          <a:prstGeom prst="straightConnector1">
            <a:avLst/>
          </a:prstGeom>
          <a:noFill/>
          <a:ln w="38100" algn="ctr">
            <a:solidFill>
              <a:schemeClr val="tx1"/>
            </a:solidFill>
            <a:miter lim="800000"/>
            <a:headEnd type="arrow" w="med" len="med"/>
            <a:tailEnd type="arrow" w="med" len="med"/>
          </a:ln>
          <a:extLst>
            <a:ext uri="{909E8E84-426E-40DD-AFC4-6F175D3DCCD1}">
              <a14:hiddenFill xmlns:a14="http://schemas.microsoft.com/office/drawing/2010/main">
                <a:noFill/>
              </a14:hiddenFill>
            </a:ext>
          </a:extLst>
        </p:spPr>
      </p:cxnSp>
      <p:cxnSp>
        <p:nvCxnSpPr>
          <p:cNvPr id="34" name="直接连接符 33"/>
          <p:cNvCxnSpPr>
            <a:cxnSpLocks noChangeShapeType="1"/>
          </p:cNvCxnSpPr>
          <p:nvPr/>
        </p:nvCxnSpPr>
        <p:spPr bwMode="auto">
          <a:xfrm rot="5400000">
            <a:off x="6536531" y="3607594"/>
            <a:ext cx="6429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5" name="直接连接符 34"/>
          <p:cNvCxnSpPr>
            <a:cxnSpLocks noChangeShapeType="1"/>
          </p:cNvCxnSpPr>
          <p:nvPr/>
        </p:nvCxnSpPr>
        <p:spPr bwMode="auto">
          <a:xfrm rot="5400000">
            <a:off x="7393781" y="3607594"/>
            <a:ext cx="6429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6" name="直接箭头连接符 35"/>
          <p:cNvCxnSpPr>
            <a:cxnSpLocks noChangeShapeType="1"/>
          </p:cNvCxnSpPr>
          <p:nvPr/>
        </p:nvCxnSpPr>
        <p:spPr bwMode="auto">
          <a:xfrm>
            <a:off x="1714500" y="4643438"/>
            <a:ext cx="7143750" cy="1587"/>
          </a:xfrm>
          <a:prstGeom prst="straightConnector1">
            <a:avLst/>
          </a:prstGeom>
          <a:noFill/>
          <a:ln w="38100" algn="ctr">
            <a:solidFill>
              <a:schemeClr val="tx1"/>
            </a:solidFill>
            <a:miter lim="800000"/>
            <a:headEnd type="arrow" w="med" len="med"/>
            <a:tailEnd type="arrow" w="med" len="med"/>
          </a:ln>
          <a:extLst>
            <a:ext uri="{909E8E84-426E-40DD-AFC4-6F175D3DCCD1}">
              <a14:hiddenFill xmlns:a14="http://schemas.microsoft.com/office/drawing/2010/main">
                <a:noFill/>
              </a14:hiddenFill>
            </a:ext>
          </a:extLst>
        </p:spPr>
      </p:cxnSp>
      <p:cxnSp>
        <p:nvCxnSpPr>
          <p:cNvPr id="37" name="直接连接符 36"/>
          <p:cNvCxnSpPr>
            <a:cxnSpLocks noChangeShapeType="1"/>
          </p:cNvCxnSpPr>
          <p:nvPr/>
        </p:nvCxnSpPr>
        <p:spPr bwMode="auto">
          <a:xfrm rot="5400000">
            <a:off x="1393031" y="4607719"/>
            <a:ext cx="6429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38" name="直接连接符 37"/>
          <p:cNvCxnSpPr>
            <a:cxnSpLocks noChangeShapeType="1"/>
          </p:cNvCxnSpPr>
          <p:nvPr/>
        </p:nvCxnSpPr>
        <p:spPr bwMode="auto">
          <a:xfrm rot="5400000">
            <a:off x="8536781" y="4607719"/>
            <a:ext cx="6429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pic>
        <p:nvPicPr>
          <p:cNvPr id="207903" name="图片 30"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slide(fromLeft)">
                                      <p:cBhvr>
                                        <p:cTn id="17" dur="500"/>
                                        <p:tgtEl>
                                          <p:spTgt spid="15"/>
                                        </p:tgtEl>
                                      </p:cBhvr>
                                    </p:animEffect>
                                  </p:childTnLst>
                                </p:cTn>
                              </p:par>
                            </p:childTnLst>
                          </p:cTn>
                        </p:par>
                        <p:par>
                          <p:cTn id="18" fill="hold" nodeType="afterGroup">
                            <p:stCondLst>
                              <p:cond delay="500"/>
                            </p:stCondLst>
                            <p:childTnLst>
                              <p:par>
                                <p:cTn id="19" presetID="3" presetClass="entr" presetSubtype="1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linds(horizontal)">
                                      <p:cBhvr>
                                        <p:cTn id="21" dur="500"/>
                                        <p:tgtEl>
                                          <p:spTgt spid="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2" presetClass="entr" presetSubtype="8" fill="hold"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slide(fromLeft)">
                                      <p:cBhvr>
                                        <p:cTn id="26" dur="500"/>
                                        <p:tgtEl>
                                          <p:spTgt spid="16"/>
                                        </p:tgtEl>
                                      </p:cBhvr>
                                    </p:animEffect>
                                  </p:childTnLst>
                                </p:cTn>
                              </p:par>
                            </p:childTnLst>
                          </p:cTn>
                        </p:par>
                        <p:par>
                          <p:cTn id="27" fill="hold" nodeType="afterGroup">
                            <p:stCondLst>
                              <p:cond delay="500"/>
                            </p:stCondLst>
                            <p:childTnLst>
                              <p:par>
                                <p:cTn id="28" presetID="3" presetClass="entr" presetSubtype="1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linds(horizontal)">
                                      <p:cBhvr>
                                        <p:cTn id="30" dur="500"/>
                                        <p:tgtEl>
                                          <p:spTgt spid="10"/>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8"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slide(fromLeft)">
                                      <p:cBhvr>
                                        <p:cTn id="35" dur="500"/>
                                        <p:tgtEl>
                                          <p:spTgt spid="17"/>
                                        </p:tgtEl>
                                      </p:cBhvr>
                                    </p:animEffect>
                                  </p:childTnLst>
                                </p:cTn>
                              </p:par>
                            </p:childTnLst>
                          </p:cTn>
                        </p:par>
                        <p:par>
                          <p:cTn id="36" fill="hold" nodeType="afterGroup">
                            <p:stCondLst>
                              <p:cond delay="500"/>
                            </p:stCondLst>
                            <p:childTnLst>
                              <p:par>
                                <p:cTn id="37" presetID="3" presetClass="entr" presetSubtype="1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linds(horizontal)">
                                      <p:cBhvr>
                                        <p:cTn id="39" dur="500"/>
                                        <p:tgtEl>
                                          <p:spTgt spid="9"/>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2" presetClass="entr" presetSubtype="8" fill="hold" nodeType="click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slide(fromLeft)">
                                      <p:cBhvr>
                                        <p:cTn id="44" dur="500"/>
                                        <p:tgtEl>
                                          <p:spTgt spid="18"/>
                                        </p:tgtEl>
                                      </p:cBhvr>
                                    </p:animEffect>
                                  </p:childTnLst>
                                </p:cTn>
                              </p:par>
                            </p:childTnLst>
                          </p:cTn>
                        </p:par>
                        <p:par>
                          <p:cTn id="45" fill="hold" nodeType="afterGroup">
                            <p:stCondLst>
                              <p:cond delay="500"/>
                            </p:stCondLst>
                            <p:childTnLst>
                              <p:par>
                                <p:cTn id="46" presetID="3" presetClass="entr" presetSubtype="1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blinds(horizontal)">
                                      <p:cBhvr>
                                        <p:cTn id="48" dur="500"/>
                                        <p:tgtEl>
                                          <p:spTgt spid="11"/>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2" presetClass="entr" presetSubtype="8" fill="hold" nodeType="click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slide(fromLeft)">
                                      <p:cBhvr>
                                        <p:cTn id="53" dur="500"/>
                                        <p:tgtEl>
                                          <p:spTgt spid="19"/>
                                        </p:tgtEl>
                                      </p:cBhvr>
                                    </p:animEffect>
                                  </p:childTnLst>
                                </p:cTn>
                              </p:par>
                            </p:childTnLst>
                          </p:cTn>
                        </p:par>
                        <p:par>
                          <p:cTn id="54" fill="hold" nodeType="afterGroup">
                            <p:stCondLst>
                              <p:cond delay="500"/>
                            </p:stCondLst>
                            <p:childTnLst>
                              <p:par>
                                <p:cTn id="55" presetID="3" presetClass="entr" presetSubtype="10"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blinds(horizontal)">
                                      <p:cBhvr>
                                        <p:cTn id="57" dur="500"/>
                                        <p:tgtEl>
                                          <p:spTgt spid="12"/>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2" presetClass="entr" presetSubtype="8" fill="hold"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slide(fromLeft)">
                                      <p:cBhvr>
                                        <p:cTn id="62" dur="500"/>
                                        <p:tgtEl>
                                          <p:spTgt spid="20"/>
                                        </p:tgtEl>
                                      </p:cBhvr>
                                    </p:animEffect>
                                  </p:childTnLst>
                                </p:cTn>
                              </p:par>
                            </p:childTnLst>
                          </p:cTn>
                        </p:par>
                        <p:par>
                          <p:cTn id="63" fill="hold" nodeType="afterGroup">
                            <p:stCondLst>
                              <p:cond delay="500"/>
                            </p:stCondLst>
                            <p:childTnLst>
                              <p:par>
                                <p:cTn id="64" presetID="3" presetClass="entr" presetSubtype="1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blinds(horizontal)">
                                      <p:cBhvr>
                                        <p:cTn id="66" dur="500"/>
                                        <p:tgtEl>
                                          <p:spTgt spid="13"/>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blinds(horizontal)">
                                      <p:cBhvr>
                                        <p:cTn id="71" dur="500"/>
                                        <p:tgtEl>
                                          <p:spTgt spid="4"/>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12" presetClass="entr" presetSubtype="1" fill="hold" nodeType="click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slide(fromTop)">
                                      <p:cBhvr>
                                        <p:cTn id="76" dur="500"/>
                                        <p:tgtEl>
                                          <p:spTgt spid="25"/>
                                        </p:tgtEl>
                                      </p:cBhvr>
                                    </p:animEffect>
                                  </p:childTnLst>
                                </p:cTn>
                              </p:par>
                              <p:par>
                                <p:cTn id="77" presetID="12" presetClass="entr" presetSubtype="1" fill="hold"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slide(fromTop)">
                                      <p:cBhvr>
                                        <p:cTn id="79" dur="500"/>
                                        <p:tgtEl>
                                          <p:spTgt spid="26"/>
                                        </p:tgtEl>
                                      </p:cBhvr>
                                    </p:animEffect>
                                  </p:childTnLst>
                                </p:cTn>
                              </p:par>
                            </p:childTnLst>
                          </p:cTn>
                        </p:par>
                        <p:par>
                          <p:cTn id="80" fill="hold" nodeType="afterGroup">
                            <p:stCondLst>
                              <p:cond delay="500"/>
                            </p:stCondLst>
                            <p:childTnLst>
                              <p:par>
                                <p:cTn id="81" presetID="4" presetClass="entr" presetSubtype="32" fill="hold"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box(out)">
                                      <p:cBhvr>
                                        <p:cTn id="83" dur="500"/>
                                        <p:tgtEl>
                                          <p:spTgt spid="23"/>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3" presetClass="entr" presetSubtype="10" fill="hold" grpId="0" nodeType="clickEffect">
                                  <p:stCondLst>
                                    <p:cond delay="0"/>
                                  </p:stCondLst>
                                  <p:childTnLst>
                                    <p:set>
                                      <p:cBhvr>
                                        <p:cTn id="87" dur="1" fill="hold">
                                          <p:stCondLst>
                                            <p:cond delay="0"/>
                                          </p:stCondLst>
                                        </p:cTn>
                                        <p:tgtEl>
                                          <p:spTgt spid="5"/>
                                        </p:tgtEl>
                                        <p:attrNameLst>
                                          <p:attrName>style.visibility</p:attrName>
                                        </p:attrNameLst>
                                      </p:cBhvr>
                                      <p:to>
                                        <p:strVal val="visible"/>
                                      </p:to>
                                    </p:set>
                                    <p:animEffect transition="in" filter="blinds(horizontal)">
                                      <p:cBhvr>
                                        <p:cTn id="88" dur="500"/>
                                        <p:tgtEl>
                                          <p:spTgt spid="5"/>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12" presetClass="entr" presetSubtype="1" fill="hold" nodeType="click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slide(fromTop)">
                                      <p:cBhvr>
                                        <p:cTn id="93" dur="500"/>
                                        <p:tgtEl>
                                          <p:spTgt spid="28"/>
                                        </p:tgtEl>
                                      </p:cBhvr>
                                    </p:animEffect>
                                  </p:childTnLst>
                                </p:cTn>
                              </p:par>
                              <p:par>
                                <p:cTn id="94" presetID="12" presetClass="entr" presetSubtype="1" fill="hold" nodeType="withEffect">
                                  <p:stCondLst>
                                    <p:cond delay="0"/>
                                  </p:stCondLst>
                                  <p:childTnLst>
                                    <p:set>
                                      <p:cBhvr>
                                        <p:cTn id="95" dur="1" fill="hold">
                                          <p:stCondLst>
                                            <p:cond delay="0"/>
                                          </p:stCondLst>
                                        </p:cTn>
                                        <p:tgtEl>
                                          <p:spTgt spid="29"/>
                                        </p:tgtEl>
                                        <p:attrNameLst>
                                          <p:attrName>style.visibility</p:attrName>
                                        </p:attrNameLst>
                                      </p:cBhvr>
                                      <p:to>
                                        <p:strVal val="visible"/>
                                      </p:to>
                                    </p:set>
                                    <p:animEffect transition="in" filter="slide(fromTop)">
                                      <p:cBhvr>
                                        <p:cTn id="96" dur="500"/>
                                        <p:tgtEl>
                                          <p:spTgt spid="29"/>
                                        </p:tgtEl>
                                      </p:cBhvr>
                                    </p:animEffect>
                                  </p:childTnLst>
                                </p:cTn>
                              </p:par>
                            </p:childTnLst>
                          </p:cTn>
                        </p:par>
                        <p:par>
                          <p:cTn id="97" fill="hold" nodeType="afterGroup">
                            <p:stCondLst>
                              <p:cond delay="500"/>
                            </p:stCondLst>
                            <p:childTnLst>
                              <p:par>
                                <p:cTn id="98" presetID="4" presetClass="entr" presetSubtype="32" fill="hold"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box(out)">
                                      <p:cBhvr>
                                        <p:cTn id="100" dur="500"/>
                                        <p:tgtEl>
                                          <p:spTgt spid="27"/>
                                        </p:tgtEl>
                                      </p:cBhvr>
                                    </p:animEffect>
                                  </p:childTnLst>
                                </p:cTn>
                              </p:par>
                            </p:childTnLst>
                          </p:cTn>
                        </p:par>
                        <p:par>
                          <p:cTn id="101" fill="hold" nodeType="afterGroup">
                            <p:stCondLst>
                              <p:cond delay="1000"/>
                            </p:stCondLst>
                            <p:childTnLst>
                              <p:par>
                                <p:cTn id="102" presetID="12" presetClass="entr" presetSubtype="1" fill="hold" nodeType="afterEffect">
                                  <p:stCondLst>
                                    <p:cond delay="0"/>
                                  </p:stCondLst>
                                  <p:childTnLst>
                                    <p:set>
                                      <p:cBhvr>
                                        <p:cTn id="103" dur="1" fill="hold">
                                          <p:stCondLst>
                                            <p:cond delay="0"/>
                                          </p:stCondLst>
                                        </p:cTn>
                                        <p:tgtEl>
                                          <p:spTgt spid="34"/>
                                        </p:tgtEl>
                                        <p:attrNameLst>
                                          <p:attrName>style.visibility</p:attrName>
                                        </p:attrNameLst>
                                      </p:cBhvr>
                                      <p:to>
                                        <p:strVal val="visible"/>
                                      </p:to>
                                    </p:set>
                                    <p:animEffect transition="in" filter="slide(fromTop)">
                                      <p:cBhvr>
                                        <p:cTn id="104" dur="500"/>
                                        <p:tgtEl>
                                          <p:spTgt spid="34"/>
                                        </p:tgtEl>
                                      </p:cBhvr>
                                    </p:animEffect>
                                  </p:childTnLst>
                                </p:cTn>
                              </p:par>
                              <p:par>
                                <p:cTn id="105" presetID="12" presetClass="entr" presetSubtype="1" fill="hold" nodeType="withEffect">
                                  <p:stCondLst>
                                    <p:cond delay="0"/>
                                  </p:stCondLst>
                                  <p:childTnLst>
                                    <p:set>
                                      <p:cBhvr>
                                        <p:cTn id="106" dur="1" fill="hold">
                                          <p:stCondLst>
                                            <p:cond delay="0"/>
                                          </p:stCondLst>
                                        </p:cTn>
                                        <p:tgtEl>
                                          <p:spTgt spid="35"/>
                                        </p:tgtEl>
                                        <p:attrNameLst>
                                          <p:attrName>style.visibility</p:attrName>
                                        </p:attrNameLst>
                                      </p:cBhvr>
                                      <p:to>
                                        <p:strVal val="visible"/>
                                      </p:to>
                                    </p:set>
                                    <p:animEffect transition="in" filter="slide(fromTop)">
                                      <p:cBhvr>
                                        <p:cTn id="107" dur="500"/>
                                        <p:tgtEl>
                                          <p:spTgt spid="35"/>
                                        </p:tgtEl>
                                      </p:cBhvr>
                                    </p:animEffect>
                                  </p:childTnLst>
                                </p:cTn>
                              </p:par>
                            </p:childTnLst>
                          </p:cTn>
                        </p:par>
                        <p:par>
                          <p:cTn id="108" fill="hold" nodeType="afterGroup">
                            <p:stCondLst>
                              <p:cond delay="1500"/>
                            </p:stCondLst>
                            <p:childTnLst>
                              <p:par>
                                <p:cTn id="109" presetID="4" presetClass="entr" presetSubtype="32" fill="hold" nodeType="after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box(out)">
                                      <p:cBhvr>
                                        <p:cTn id="111" dur="500"/>
                                        <p:tgtEl>
                                          <p:spTgt spid="33"/>
                                        </p:tgtEl>
                                      </p:cBhvr>
                                    </p:animEffect>
                                  </p:childTnLst>
                                </p:cTn>
                              </p:par>
                            </p:childTnLst>
                          </p:cTn>
                        </p:par>
                      </p:childTnLst>
                    </p:cTn>
                  </p:par>
                  <p:par>
                    <p:cTn id="112" fill="hold" nodeType="clickPar">
                      <p:stCondLst>
                        <p:cond delay="indefinite"/>
                      </p:stCondLst>
                      <p:childTnLst>
                        <p:par>
                          <p:cTn id="113" fill="hold" nodeType="withGroup">
                            <p:stCondLst>
                              <p:cond delay="0"/>
                            </p:stCondLst>
                            <p:childTnLst>
                              <p:par>
                                <p:cTn id="114" presetID="3" presetClass="entr" presetSubtype="10" fill="hold" grpId="0" nodeType="clickEffect">
                                  <p:stCondLst>
                                    <p:cond delay="0"/>
                                  </p:stCondLst>
                                  <p:childTnLst>
                                    <p:set>
                                      <p:cBhvr>
                                        <p:cTn id="115" dur="1" fill="hold">
                                          <p:stCondLst>
                                            <p:cond delay="0"/>
                                          </p:stCondLst>
                                        </p:cTn>
                                        <p:tgtEl>
                                          <p:spTgt spid="6"/>
                                        </p:tgtEl>
                                        <p:attrNameLst>
                                          <p:attrName>style.visibility</p:attrName>
                                        </p:attrNameLst>
                                      </p:cBhvr>
                                      <p:to>
                                        <p:strVal val="visible"/>
                                      </p:to>
                                    </p:set>
                                    <p:animEffect transition="in" filter="blinds(horizontal)">
                                      <p:cBhvr>
                                        <p:cTn id="116" dur="500"/>
                                        <p:tgtEl>
                                          <p:spTgt spid="6"/>
                                        </p:tgtEl>
                                      </p:cBhvr>
                                    </p:animEffect>
                                  </p:childTnLst>
                                </p:cTn>
                              </p:par>
                            </p:childTnLst>
                          </p:cTn>
                        </p:par>
                      </p:childTnLst>
                    </p:cTn>
                  </p:par>
                  <p:par>
                    <p:cTn id="117" fill="hold" nodeType="clickPar">
                      <p:stCondLst>
                        <p:cond delay="indefinite"/>
                      </p:stCondLst>
                      <p:childTnLst>
                        <p:par>
                          <p:cTn id="118" fill="hold" nodeType="withGroup">
                            <p:stCondLst>
                              <p:cond delay="0"/>
                            </p:stCondLst>
                            <p:childTnLst>
                              <p:par>
                                <p:cTn id="119" presetID="12" presetClass="entr" presetSubtype="1" fill="hold" nodeType="clickEffect">
                                  <p:stCondLst>
                                    <p:cond delay="0"/>
                                  </p:stCondLst>
                                  <p:childTnLst>
                                    <p:set>
                                      <p:cBhvr>
                                        <p:cTn id="120" dur="1" fill="hold">
                                          <p:stCondLst>
                                            <p:cond delay="0"/>
                                          </p:stCondLst>
                                        </p:cTn>
                                        <p:tgtEl>
                                          <p:spTgt spid="37"/>
                                        </p:tgtEl>
                                        <p:attrNameLst>
                                          <p:attrName>style.visibility</p:attrName>
                                        </p:attrNameLst>
                                      </p:cBhvr>
                                      <p:to>
                                        <p:strVal val="visible"/>
                                      </p:to>
                                    </p:set>
                                    <p:animEffect transition="in" filter="slide(fromTop)">
                                      <p:cBhvr>
                                        <p:cTn id="121" dur="500"/>
                                        <p:tgtEl>
                                          <p:spTgt spid="37"/>
                                        </p:tgtEl>
                                      </p:cBhvr>
                                    </p:animEffect>
                                  </p:childTnLst>
                                </p:cTn>
                              </p:par>
                              <p:par>
                                <p:cTn id="122" presetID="12" presetClass="entr" presetSubtype="1" fill="hold" nodeType="withEffect">
                                  <p:stCondLst>
                                    <p:cond delay="0"/>
                                  </p:stCondLst>
                                  <p:childTnLst>
                                    <p:set>
                                      <p:cBhvr>
                                        <p:cTn id="123" dur="1" fill="hold">
                                          <p:stCondLst>
                                            <p:cond delay="0"/>
                                          </p:stCondLst>
                                        </p:cTn>
                                        <p:tgtEl>
                                          <p:spTgt spid="38"/>
                                        </p:tgtEl>
                                        <p:attrNameLst>
                                          <p:attrName>style.visibility</p:attrName>
                                        </p:attrNameLst>
                                      </p:cBhvr>
                                      <p:to>
                                        <p:strVal val="visible"/>
                                      </p:to>
                                    </p:set>
                                    <p:animEffect transition="in" filter="slide(fromTop)">
                                      <p:cBhvr>
                                        <p:cTn id="124" dur="500"/>
                                        <p:tgtEl>
                                          <p:spTgt spid="38"/>
                                        </p:tgtEl>
                                      </p:cBhvr>
                                    </p:animEffect>
                                  </p:childTnLst>
                                </p:cTn>
                              </p:par>
                            </p:childTnLst>
                          </p:cTn>
                        </p:par>
                        <p:par>
                          <p:cTn id="125" fill="hold" nodeType="afterGroup">
                            <p:stCondLst>
                              <p:cond delay="500"/>
                            </p:stCondLst>
                            <p:childTnLst>
                              <p:par>
                                <p:cTn id="126" presetID="4" presetClass="entr" presetSubtype="32" fill="hold" nodeType="afterEffect">
                                  <p:stCondLst>
                                    <p:cond delay="0"/>
                                  </p:stCondLst>
                                  <p:childTnLst>
                                    <p:set>
                                      <p:cBhvr>
                                        <p:cTn id="127" dur="1" fill="hold">
                                          <p:stCondLst>
                                            <p:cond delay="0"/>
                                          </p:stCondLst>
                                        </p:cTn>
                                        <p:tgtEl>
                                          <p:spTgt spid="36"/>
                                        </p:tgtEl>
                                        <p:attrNameLst>
                                          <p:attrName>style.visibility</p:attrName>
                                        </p:attrNameLst>
                                      </p:cBhvr>
                                      <p:to>
                                        <p:strVal val="visible"/>
                                      </p:to>
                                    </p:set>
                                    <p:animEffect transition="in" filter="box(out)">
                                      <p:cBhvr>
                                        <p:cTn id="12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21" grpId="0" animBg="1"/>
    </p:bldLst>
  </p:timing>
</p:sld>
</file>

<file path=ppt/slides/slide19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08950" name="Group 54"/>
          <p:cNvGraphicFramePr>
            <a:graphicFrameLocks noGrp="1"/>
          </p:cNvGraphicFramePr>
          <p:nvPr/>
        </p:nvGraphicFramePr>
        <p:xfrm>
          <a:off x="285750" y="1357313"/>
          <a:ext cx="8643938" cy="4500564"/>
        </p:xfrm>
        <a:graphic>
          <a:graphicData uri="http://schemas.openxmlformats.org/drawingml/2006/table">
            <a:tbl>
              <a:tblPr/>
              <a:tblGrid>
                <a:gridCol w="2341563"/>
                <a:gridCol w="1512887"/>
                <a:gridCol w="1655763"/>
                <a:gridCol w="1776412"/>
                <a:gridCol w="1357313"/>
              </a:tblGrid>
              <a:tr h="458788">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变量存储类别</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400050" algn="just"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函 数 内</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2">
                  <a:txBody>
                    <a:bodyPr/>
                    <a:lstStyle/>
                    <a:p>
                      <a:pPr marL="0" marR="0" lvl="0" indent="400050" algn="just"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函 数 外</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458788">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作用域</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存在性</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作用域</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存在性</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033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自动变量和寄存器变量</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7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静态局部变量</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7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静态外部变量</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r>
                        <a:rPr kumimoji="0" lang="en-US"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r>
                        <a:rPr kumimoji="0" lang="zh-CN" altLang="en-US" sz="2800" b="1" i="0" u="none" strike="noStrike" cap="none" normalizeH="0" baseline="0" smtClean="0">
                          <a:ln>
                            <a:noFill/>
                          </a:ln>
                          <a:solidFill>
                            <a:schemeClr val="tx1"/>
                          </a:solidFill>
                          <a:effectLst/>
                          <a:latin typeface="Times New Roman" charset="0"/>
                          <a:ea typeface="宋体" pitchFamily="2" charset="-122"/>
                          <a:cs typeface="Times New Roman" charset="0"/>
                        </a:rPr>
                        <a:t>只限本文件</a:t>
                      </a:r>
                      <a:r>
                        <a:rPr kumimoji="0" lang="en-US"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endPar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445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外部变量</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tx1"/>
                          </a:solidFill>
                          <a:effectLst/>
                          <a:latin typeface="Times New Roman" charset="0"/>
                          <a:ea typeface="宋体" pitchFamily="2" charset="-122"/>
                          <a:cs typeface="Times New Roman" charset="0"/>
                        </a:rPr>
                        <a: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08939" name="Rectangle 1"/>
          <p:cNvSpPr>
            <a:spLocks noChangeArrowheads="1"/>
          </p:cNvSpPr>
          <p:nvPr/>
        </p:nvSpPr>
        <p:spPr bwMode="auto">
          <a:xfrm>
            <a:off x="642938" y="642938"/>
            <a:ext cx="8001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spAutoFit/>
          </a:bodyPr>
          <a:lstStyle/>
          <a:p>
            <a:pPr indent="936625" eaLnBrk="0" hangingPunct="0"/>
            <a:r>
              <a:rPr lang="zh-CN" altLang="en-US" sz="3200" b="1">
                <a:cs typeface="Courier New" pitchFamily="49" charset="0"/>
              </a:rPr>
              <a:t>各种类型变量的作用域和存在性的情况</a:t>
            </a:r>
            <a:endParaRPr lang="zh-CN" altLang="en-US" sz="3200"/>
          </a:p>
        </p:txBody>
      </p:sp>
      <p:pic>
        <p:nvPicPr>
          <p:cNvPr id="208940"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9922" name="内容占位符 2"/>
          <p:cNvSpPr>
            <a:spLocks noGrp="1"/>
          </p:cNvSpPr>
          <p:nvPr>
            <p:ph idx="1"/>
          </p:nvPr>
        </p:nvSpPr>
        <p:spPr>
          <a:xfrm>
            <a:off x="357188" y="1071563"/>
            <a:ext cx="8501062" cy="5053012"/>
          </a:xfrm>
        </p:spPr>
        <p:txBody>
          <a:bodyPr/>
          <a:lstStyle/>
          <a:p>
            <a:pPr eaLnBrk="1" hangingPunct="1">
              <a:buFont typeface="Wingdings" pitchFamily="2" charset="2"/>
              <a:buNone/>
            </a:pPr>
            <a:r>
              <a:rPr lang="en-US" altLang="zh-CN" smtClean="0"/>
              <a:t>(5) static</a:t>
            </a:r>
            <a:r>
              <a:rPr lang="zh-CN" altLang="zh-CN" smtClean="0"/>
              <a:t>对局部变量和全局变量的作用不同</a:t>
            </a:r>
            <a:endParaRPr lang="en-US" altLang="zh-CN" smtClean="0"/>
          </a:p>
          <a:p>
            <a:pPr lvl="1" eaLnBrk="1" hangingPunct="1"/>
            <a:r>
              <a:rPr lang="zh-CN" altLang="zh-CN" smtClean="0"/>
              <a:t>局部变量使变量由动态存储方式改变为静态存储方式</a:t>
            </a:r>
            <a:endParaRPr lang="en-US" altLang="zh-CN" smtClean="0"/>
          </a:p>
          <a:p>
            <a:pPr lvl="1" eaLnBrk="1" hangingPunct="1"/>
            <a:r>
              <a:rPr lang="zh-CN" altLang="zh-CN" smtClean="0"/>
              <a:t>全局变量使变量局部化</a:t>
            </a:r>
            <a:r>
              <a:rPr lang="en-US" altLang="zh-CN" smtClean="0"/>
              <a:t>(</a:t>
            </a:r>
            <a:r>
              <a:rPr lang="zh-CN" altLang="zh-CN" smtClean="0"/>
              <a:t>局部于本文件</a:t>
            </a:r>
            <a:r>
              <a:rPr lang="en-US" altLang="zh-CN" smtClean="0"/>
              <a:t>)</a:t>
            </a:r>
            <a:r>
              <a:rPr lang="zh-CN" altLang="en-US" smtClean="0"/>
              <a:t>，</a:t>
            </a:r>
            <a:r>
              <a:rPr lang="zh-CN" altLang="zh-CN" smtClean="0"/>
              <a:t>但仍为静态存储方式</a:t>
            </a:r>
            <a:endParaRPr lang="en-US" altLang="zh-CN" smtClean="0"/>
          </a:p>
          <a:p>
            <a:pPr lvl="1" eaLnBrk="1" hangingPunct="1"/>
            <a:r>
              <a:rPr lang="zh-CN" altLang="zh-CN" smtClean="0"/>
              <a:t>从作用域角度看</a:t>
            </a:r>
            <a:r>
              <a:rPr lang="zh-CN" altLang="en-US" smtClean="0"/>
              <a:t>，</a:t>
            </a:r>
            <a:r>
              <a:rPr lang="zh-CN" altLang="zh-CN" smtClean="0"/>
              <a:t>凡有</a:t>
            </a:r>
            <a:r>
              <a:rPr lang="en-US" altLang="zh-CN" smtClean="0"/>
              <a:t>static</a:t>
            </a:r>
            <a:r>
              <a:rPr lang="zh-CN" altLang="zh-CN" smtClean="0"/>
              <a:t>声明的</a:t>
            </a:r>
            <a:r>
              <a:rPr lang="zh-CN" altLang="en-US" smtClean="0"/>
              <a:t>，</a:t>
            </a:r>
            <a:r>
              <a:rPr lang="zh-CN" altLang="zh-CN" smtClean="0"/>
              <a:t>其作用域都是局限的</a:t>
            </a:r>
            <a:r>
              <a:rPr lang="zh-CN" altLang="en-US" smtClean="0"/>
              <a:t>，</a:t>
            </a:r>
            <a:r>
              <a:rPr lang="zh-CN" altLang="zh-CN" smtClean="0"/>
              <a:t>或者是局限于本函数内</a:t>
            </a:r>
            <a:r>
              <a:rPr lang="en-US" altLang="zh-CN" smtClean="0"/>
              <a:t>(</a:t>
            </a:r>
            <a:r>
              <a:rPr lang="zh-CN" altLang="zh-CN" smtClean="0"/>
              <a:t>静态局部变量</a:t>
            </a:r>
            <a:r>
              <a:rPr lang="en-US" altLang="zh-CN" smtClean="0"/>
              <a:t>)</a:t>
            </a:r>
            <a:r>
              <a:rPr lang="zh-CN" altLang="en-US" smtClean="0"/>
              <a:t>，</a:t>
            </a:r>
            <a:r>
              <a:rPr lang="zh-CN" altLang="zh-CN" smtClean="0"/>
              <a:t>或者局限于本文件内</a:t>
            </a:r>
            <a:r>
              <a:rPr lang="en-US" altLang="zh-CN" smtClean="0"/>
              <a:t>(</a:t>
            </a:r>
            <a:r>
              <a:rPr lang="zh-CN" altLang="zh-CN" smtClean="0"/>
              <a:t>静态外部变量</a:t>
            </a:r>
            <a:r>
              <a:rPr lang="en-US" altLang="zh-CN" smtClean="0"/>
              <a:t>)</a:t>
            </a:r>
            <a:endParaRPr lang="zh-CN" altLang="en-US" smtClean="0"/>
          </a:p>
        </p:txBody>
      </p:sp>
      <p:pic>
        <p:nvPicPr>
          <p:cNvPr id="209923" name="图片 2"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9922">
                                            <p:txEl>
                                              <p:pRg st="1" end="1"/>
                                            </p:txEl>
                                          </p:spTgt>
                                        </p:tgtEl>
                                        <p:attrNameLst>
                                          <p:attrName>style.visibility</p:attrName>
                                        </p:attrNameLst>
                                      </p:cBhvr>
                                      <p:to>
                                        <p:strVal val="visible"/>
                                      </p:to>
                                    </p:set>
                                    <p:animEffect transition="in" filter="blinds(horizontal)">
                                      <p:cBhvr>
                                        <p:cTn id="7" dur="500"/>
                                        <p:tgtEl>
                                          <p:spTgt spid="209922">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09922">
                                            <p:txEl>
                                              <p:pRg st="2" end="2"/>
                                            </p:txEl>
                                          </p:spTgt>
                                        </p:tgtEl>
                                        <p:attrNameLst>
                                          <p:attrName>style.visibility</p:attrName>
                                        </p:attrNameLst>
                                      </p:cBhvr>
                                      <p:to>
                                        <p:strVal val="visible"/>
                                      </p:to>
                                    </p:set>
                                    <p:animEffect transition="in" filter="blinds(horizontal)">
                                      <p:cBhvr>
                                        <p:cTn id="12" dur="500"/>
                                        <p:tgtEl>
                                          <p:spTgt spid="209922">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09922">
                                            <p:txEl>
                                              <p:pRg st="3" end="3"/>
                                            </p:txEl>
                                          </p:spTgt>
                                        </p:tgtEl>
                                        <p:attrNameLst>
                                          <p:attrName>style.visibility</p:attrName>
                                        </p:attrNameLst>
                                      </p:cBhvr>
                                      <p:to>
                                        <p:strVal val="visible"/>
                                      </p:to>
                                    </p:set>
                                    <p:animEffect transition="in" filter="blinds(horizontal)">
                                      <p:cBhvr>
                                        <p:cTn id="17" dur="500"/>
                                        <p:tgtEl>
                                          <p:spTgt spid="20992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500063" y="801688"/>
            <a:ext cx="8215312"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7.10 </a:t>
            </a:r>
            <a:r>
              <a:rPr lang="zh-CN" altLang="zh-CN" dirty="0" smtClean="0">
                <a:solidFill>
                  <a:srgbClr val="800000"/>
                </a:solidFill>
                <a:effectLst>
                  <a:outerShdw blurRad="38100" dist="38100" dir="2700000" algn="tl">
                    <a:srgbClr val="000000"/>
                  </a:outerShdw>
                </a:effectLst>
                <a:ea typeface="黑体" pitchFamily="2" charset="-122"/>
              </a:rPr>
              <a:t>关于变量的声明和定义</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10947" name="Rectangle 3"/>
          <p:cNvSpPr>
            <a:spLocks noGrp="1" noChangeArrowheads="1"/>
          </p:cNvSpPr>
          <p:nvPr>
            <p:ph idx="1"/>
          </p:nvPr>
        </p:nvSpPr>
        <p:spPr>
          <a:xfrm>
            <a:off x="785813" y="1643063"/>
            <a:ext cx="7643812" cy="4929187"/>
          </a:xfrm>
        </p:spPr>
        <p:txBody>
          <a:bodyPr/>
          <a:lstStyle/>
          <a:p>
            <a:pPr eaLnBrk="1" hangingPunct="1"/>
            <a:r>
              <a:rPr lang="zh-CN" altLang="zh-CN" smtClean="0"/>
              <a:t>一般为了叙述方便，把建立存储空间的</a:t>
            </a:r>
            <a:r>
              <a:rPr lang="zh-CN" altLang="en-US" smtClean="0"/>
              <a:t>变量</a:t>
            </a:r>
            <a:r>
              <a:rPr lang="zh-CN" altLang="zh-CN" smtClean="0"/>
              <a:t>声明称</a:t>
            </a:r>
            <a:r>
              <a:rPr lang="zh-CN" altLang="zh-CN" smtClean="0">
                <a:solidFill>
                  <a:srgbClr val="0000CC"/>
                </a:solidFill>
              </a:rPr>
              <a:t>定义</a:t>
            </a:r>
            <a:r>
              <a:rPr lang="zh-CN" altLang="zh-CN" smtClean="0"/>
              <a:t>，而把不需要建立存储空间的声明称为</a:t>
            </a:r>
            <a:r>
              <a:rPr lang="zh-CN" altLang="zh-CN" smtClean="0">
                <a:solidFill>
                  <a:srgbClr val="0000CC"/>
                </a:solidFill>
              </a:rPr>
              <a:t>声明</a:t>
            </a:r>
          </a:p>
          <a:p>
            <a:pPr eaLnBrk="1" hangingPunct="1"/>
            <a:r>
              <a:rPr lang="zh-CN" altLang="zh-CN" smtClean="0"/>
              <a:t>在函数中出现的对变量的声明</a:t>
            </a:r>
            <a:r>
              <a:rPr lang="en-US" altLang="zh-CN" smtClean="0"/>
              <a:t>(</a:t>
            </a:r>
            <a:r>
              <a:rPr lang="zh-CN" altLang="zh-CN" smtClean="0"/>
              <a:t>除了用</a:t>
            </a:r>
            <a:r>
              <a:rPr lang="en-US" altLang="zh-CN" smtClean="0"/>
              <a:t>extern</a:t>
            </a:r>
            <a:r>
              <a:rPr lang="zh-CN" altLang="zh-CN" smtClean="0"/>
              <a:t>声明的以外</a:t>
            </a:r>
            <a:r>
              <a:rPr lang="en-US" altLang="zh-CN" smtClean="0"/>
              <a:t>)</a:t>
            </a:r>
            <a:r>
              <a:rPr lang="zh-CN" altLang="zh-CN" smtClean="0"/>
              <a:t>都是定义</a:t>
            </a:r>
            <a:endParaRPr lang="en-US" altLang="zh-CN" smtClean="0"/>
          </a:p>
          <a:p>
            <a:pPr eaLnBrk="1" hangingPunct="1"/>
            <a:r>
              <a:rPr lang="zh-CN" altLang="zh-CN" smtClean="0"/>
              <a:t>在函数中对其他函数的声明不是函数的定义</a:t>
            </a:r>
            <a:endParaRPr lang="en-US" altLang="zh-CN" smtClean="0"/>
          </a:p>
        </p:txBody>
      </p:sp>
      <p:pic>
        <p:nvPicPr>
          <p:cNvPr id="210948"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500063" y="1285875"/>
            <a:ext cx="8215312" cy="769938"/>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7.11 </a:t>
            </a:r>
            <a:r>
              <a:rPr lang="zh-CN" altLang="zh-CN" dirty="0" smtClean="0">
                <a:solidFill>
                  <a:srgbClr val="800000"/>
                </a:solidFill>
                <a:effectLst>
                  <a:outerShdw blurRad="38100" dist="38100" dir="2700000" algn="tl">
                    <a:srgbClr val="000000"/>
                  </a:outerShdw>
                </a:effectLst>
                <a:ea typeface="黑体" pitchFamily="2" charset="-122"/>
              </a:rPr>
              <a:t>内部函数和外部函数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11971" name="Rectangle 3"/>
          <p:cNvSpPr>
            <a:spLocks noGrp="1" noChangeArrowheads="1"/>
          </p:cNvSpPr>
          <p:nvPr>
            <p:ph idx="1"/>
          </p:nvPr>
        </p:nvSpPr>
        <p:spPr>
          <a:xfrm>
            <a:off x="1571625" y="2643188"/>
            <a:ext cx="5929313" cy="2071687"/>
          </a:xfrm>
        </p:spPr>
        <p:txBody>
          <a:bodyPr/>
          <a:lstStyle/>
          <a:p>
            <a:pPr eaLnBrk="1" hangingPunct="1">
              <a:buFont typeface="Wingdings" pitchFamily="2" charset="2"/>
              <a:buNone/>
            </a:pPr>
            <a:r>
              <a:rPr lang="en-US" altLang="zh-CN" sz="3600" smtClean="0">
                <a:hlinkClick r:id="rId2" action="ppaction://hlinksldjump"/>
              </a:rPr>
              <a:t>7.11.1 </a:t>
            </a:r>
            <a:r>
              <a:rPr lang="zh-CN" altLang="zh-CN" sz="3600" smtClean="0">
                <a:hlinkClick r:id="rId2" action="ppaction://hlinksldjump"/>
              </a:rPr>
              <a:t>内部函数</a:t>
            </a:r>
            <a:endParaRPr lang="en-US" altLang="zh-CN" sz="3600" smtClean="0"/>
          </a:p>
          <a:p>
            <a:pPr eaLnBrk="1" hangingPunct="1">
              <a:buFont typeface="Wingdings" pitchFamily="2" charset="2"/>
              <a:buNone/>
            </a:pPr>
            <a:r>
              <a:rPr lang="en-US" altLang="zh-CN" sz="3600" smtClean="0">
                <a:hlinkClick r:id="rId3" action="ppaction://hlinksldjump"/>
              </a:rPr>
              <a:t>7.11.2 </a:t>
            </a:r>
            <a:r>
              <a:rPr lang="zh-CN" altLang="zh-CN" sz="3600" smtClean="0">
                <a:hlinkClick r:id="rId3" action="ppaction://hlinksldjump"/>
              </a:rPr>
              <a:t>外部函数</a:t>
            </a:r>
            <a:endParaRPr lang="en-US" altLang="zh-CN" sz="3600" smtClean="0"/>
          </a:p>
        </p:txBody>
      </p:sp>
      <p:pic>
        <p:nvPicPr>
          <p:cNvPr id="211972" name="图片 3" descr="Untitled.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500063" y="857250"/>
            <a:ext cx="8215312" cy="769938"/>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7.11.1 </a:t>
            </a:r>
            <a:r>
              <a:rPr lang="zh-CN" altLang="zh-CN" dirty="0" smtClean="0">
                <a:solidFill>
                  <a:srgbClr val="800000"/>
                </a:solidFill>
                <a:effectLst>
                  <a:outerShdw blurRad="38100" dist="38100" dir="2700000" algn="tl">
                    <a:srgbClr val="000000"/>
                  </a:outerShdw>
                </a:effectLst>
                <a:ea typeface="黑体" pitchFamily="2" charset="-122"/>
              </a:rPr>
              <a:t>内部函数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12995" name="Rectangle 3"/>
          <p:cNvSpPr>
            <a:spLocks noGrp="1" noChangeArrowheads="1"/>
          </p:cNvSpPr>
          <p:nvPr>
            <p:ph idx="1"/>
          </p:nvPr>
        </p:nvSpPr>
        <p:spPr>
          <a:xfrm>
            <a:off x="785813" y="1857375"/>
            <a:ext cx="7572375" cy="4214813"/>
          </a:xfrm>
        </p:spPr>
        <p:txBody>
          <a:bodyPr/>
          <a:lstStyle/>
          <a:p>
            <a:pPr eaLnBrk="1" hangingPunct="1"/>
            <a:r>
              <a:rPr lang="zh-CN" altLang="zh-CN" smtClean="0"/>
              <a:t>如果一个函数只能被本文件中其他函数所调用</a:t>
            </a:r>
            <a:r>
              <a:rPr lang="zh-CN" altLang="en-US" smtClean="0"/>
              <a:t>，</a:t>
            </a:r>
            <a:r>
              <a:rPr lang="zh-CN" altLang="zh-CN" smtClean="0"/>
              <a:t>它称为</a:t>
            </a:r>
            <a:r>
              <a:rPr lang="zh-CN" altLang="zh-CN" smtClean="0">
                <a:solidFill>
                  <a:srgbClr val="C00000"/>
                </a:solidFill>
              </a:rPr>
              <a:t>内部函数</a:t>
            </a:r>
            <a:r>
              <a:rPr lang="zh-CN" altLang="zh-CN" smtClean="0"/>
              <a:t>。</a:t>
            </a:r>
            <a:endParaRPr lang="en-US" altLang="zh-CN" smtClean="0"/>
          </a:p>
          <a:p>
            <a:pPr eaLnBrk="1" hangingPunct="1"/>
            <a:r>
              <a:rPr lang="zh-CN" altLang="zh-CN" smtClean="0"/>
              <a:t>在定义内部函数时</a:t>
            </a:r>
            <a:r>
              <a:rPr lang="zh-CN" altLang="en-US" smtClean="0"/>
              <a:t>，</a:t>
            </a:r>
            <a:r>
              <a:rPr lang="zh-CN" altLang="zh-CN" smtClean="0"/>
              <a:t>在函数名和函数类型的前面加</a:t>
            </a:r>
            <a:r>
              <a:rPr lang="en-US" altLang="zh-CN" smtClean="0"/>
              <a:t>static</a:t>
            </a:r>
            <a:r>
              <a:rPr lang="zh-CN" altLang="zh-CN" smtClean="0"/>
              <a:t>，即</a:t>
            </a:r>
            <a:r>
              <a:rPr lang="en-US" altLang="zh-CN" smtClean="0"/>
              <a:t>:</a:t>
            </a:r>
            <a:endParaRPr lang="zh-CN" altLang="zh-CN" smtClean="0"/>
          </a:p>
          <a:p>
            <a:pPr eaLnBrk="1" hangingPunct="1">
              <a:buFont typeface="Wingdings" pitchFamily="2" charset="2"/>
              <a:buNone/>
            </a:pPr>
            <a:r>
              <a:rPr lang="en-US" altLang="zh-CN" smtClean="0"/>
              <a:t>    static </a:t>
            </a:r>
            <a:r>
              <a:rPr lang="zh-CN" altLang="zh-CN" smtClean="0"/>
              <a:t>类型名 函数名</a:t>
            </a:r>
            <a:r>
              <a:rPr lang="en-US" altLang="zh-CN" smtClean="0"/>
              <a:t>(</a:t>
            </a:r>
            <a:r>
              <a:rPr lang="zh-CN" altLang="zh-CN" smtClean="0"/>
              <a:t>形参表</a:t>
            </a:r>
            <a:r>
              <a:rPr lang="en-US" altLang="zh-CN" smtClean="0"/>
              <a:t>) </a:t>
            </a:r>
          </a:p>
        </p:txBody>
      </p:sp>
      <p:pic>
        <p:nvPicPr>
          <p:cNvPr id="212996"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2995">
                                            <p:txEl>
                                              <p:pRg st="1" end="1"/>
                                            </p:txEl>
                                          </p:spTgt>
                                        </p:tgtEl>
                                        <p:attrNameLst>
                                          <p:attrName>style.visibility</p:attrName>
                                        </p:attrNameLst>
                                      </p:cBhvr>
                                      <p:to>
                                        <p:strVal val="visible"/>
                                      </p:to>
                                    </p:set>
                                    <p:animEffect transition="in" filter="blinds(horizontal)">
                                      <p:cBhvr>
                                        <p:cTn id="7" dur="500"/>
                                        <p:tgtEl>
                                          <p:spTgt spid="212995">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12995">
                                            <p:txEl>
                                              <p:pRg st="2" end="2"/>
                                            </p:txEl>
                                          </p:spTgt>
                                        </p:tgtEl>
                                        <p:attrNameLst>
                                          <p:attrName>style.visibility</p:attrName>
                                        </p:attrNameLst>
                                      </p:cBhvr>
                                      <p:to>
                                        <p:strVal val="visible"/>
                                      </p:to>
                                    </p:set>
                                    <p:animEffect transition="in" filter="blinds(horizontal)">
                                      <p:cBhvr>
                                        <p:cTn id="10" dur="500"/>
                                        <p:tgtEl>
                                          <p:spTgt spid="2129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500063" y="857250"/>
            <a:ext cx="8215312" cy="769938"/>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7.11.1 </a:t>
            </a:r>
            <a:r>
              <a:rPr lang="zh-CN" altLang="zh-CN" dirty="0" smtClean="0">
                <a:solidFill>
                  <a:srgbClr val="800000"/>
                </a:solidFill>
                <a:effectLst>
                  <a:outerShdw blurRad="38100" dist="38100" dir="2700000" algn="tl">
                    <a:srgbClr val="000000"/>
                  </a:outerShdw>
                </a:effectLst>
                <a:ea typeface="黑体" pitchFamily="2" charset="-122"/>
              </a:rPr>
              <a:t>内部函数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14019" name="Rectangle 3"/>
          <p:cNvSpPr>
            <a:spLocks noGrp="1" noChangeArrowheads="1"/>
          </p:cNvSpPr>
          <p:nvPr>
            <p:ph idx="1"/>
          </p:nvPr>
        </p:nvSpPr>
        <p:spPr>
          <a:xfrm>
            <a:off x="785813" y="1857375"/>
            <a:ext cx="7572375" cy="4214813"/>
          </a:xfrm>
        </p:spPr>
        <p:txBody>
          <a:bodyPr/>
          <a:lstStyle/>
          <a:p>
            <a:pPr eaLnBrk="1" hangingPunct="1"/>
            <a:r>
              <a:rPr lang="zh-CN" altLang="zh-CN" smtClean="0"/>
              <a:t>内部函数又称静态函数，因为它是用</a:t>
            </a:r>
            <a:r>
              <a:rPr lang="en-US" altLang="zh-CN" smtClean="0"/>
              <a:t>static</a:t>
            </a:r>
            <a:r>
              <a:rPr lang="zh-CN" altLang="zh-CN" smtClean="0"/>
              <a:t>声明的</a:t>
            </a:r>
            <a:endParaRPr lang="en-US" altLang="zh-CN" smtClean="0"/>
          </a:p>
          <a:p>
            <a:pPr eaLnBrk="1" hangingPunct="1"/>
            <a:r>
              <a:rPr lang="zh-CN" altLang="zh-CN" smtClean="0"/>
              <a:t>通常把只能由本文件使用的函数和外部变量放在文件的开头，前面都冠以</a:t>
            </a:r>
            <a:r>
              <a:rPr lang="en-US" altLang="zh-CN" smtClean="0"/>
              <a:t>static</a:t>
            </a:r>
            <a:r>
              <a:rPr lang="zh-CN" altLang="zh-CN" smtClean="0"/>
              <a:t>使之局部化，其他文件不能引用</a:t>
            </a:r>
            <a:endParaRPr lang="en-US" altLang="zh-CN" smtClean="0"/>
          </a:p>
          <a:p>
            <a:pPr eaLnBrk="1" hangingPunct="1"/>
            <a:r>
              <a:rPr lang="zh-CN" altLang="zh-CN" smtClean="0"/>
              <a:t>提高了程序的可靠性</a:t>
            </a:r>
            <a:endParaRPr lang="en-US" altLang="zh-CN" smtClean="0"/>
          </a:p>
        </p:txBody>
      </p:sp>
      <p:pic>
        <p:nvPicPr>
          <p:cNvPr id="214020"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4019">
                                            <p:txEl>
                                              <p:pRg st="1" end="1"/>
                                            </p:txEl>
                                          </p:spTgt>
                                        </p:tgtEl>
                                        <p:attrNameLst>
                                          <p:attrName>style.visibility</p:attrName>
                                        </p:attrNameLst>
                                      </p:cBhvr>
                                      <p:to>
                                        <p:strVal val="visible"/>
                                      </p:to>
                                    </p:set>
                                    <p:animEffect transition="in" filter="blinds(horizontal)">
                                      <p:cBhvr>
                                        <p:cTn id="7" dur="500"/>
                                        <p:tgtEl>
                                          <p:spTgt spid="21401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14019">
                                            <p:txEl>
                                              <p:pRg st="2" end="2"/>
                                            </p:txEl>
                                          </p:spTgt>
                                        </p:tgtEl>
                                        <p:attrNameLst>
                                          <p:attrName>style.visibility</p:attrName>
                                        </p:attrNameLst>
                                      </p:cBhvr>
                                      <p:to>
                                        <p:strVal val="visible"/>
                                      </p:to>
                                    </p:set>
                                    <p:animEffect transition="in" filter="blinds(horizontal)">
                                      <p:cBhvr>
                                        <p:cTn id="12" dur="500"/>
                                        <p:tgtEl>
                                          <p:spTgt spid="2140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 </a:t>
            </a:r>
            <a:r>
              <a:rPr lang="zh-CN" altLang="zh-CN" dirty="0" smtClean="0">
                <a:solidFill>
                  <a:srgbClr val="800000"/>
                </a:solidFill>
                <a:effectLst>
                  <a:outerShdw blurRad="38100" dist="38100" dir="2700000" algn="tl">
                    <a:srgbClr val="000000"/>
                  </a:outerShdw>
                </a:effectLst>
                <a:ea typeface="黑体" pitchFamily="2" charset="-122"/>
              </a:rPr>
              <a:t>为什么要用函数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7171" name="Rectangle 3"/>
          <p:cNvSpPr>
            <a:spLocks noGrp="1" noChangeArrowheads="1"/>
          </p:cNvSpPr>
          <p:nvPr>
            <p:ph idx="1"/>
          </p:nvPr>
        </p:nvSpPr>
        <p:spPr>
          <a:xfrm>
            <a:off x="428625" y="1643063"/>
            <a:ext cx="8501063" cy="4214812"/>
          </a:xfrm>
        </p:spPr>
        <p:txBody>
          <a:bodyPr/>
          <a:lstStyle/>
          <a:p>
            <a:pPr eaLnBrk="1" hangingPunct="1">
              <a:spcBef>
                <a:spcPct val="50000"/>
              </a:spcBef>
            </a:pPr>
            <a:r>
              <a:rPr lang="zh-CN" altLang="en-US" dirty="0" smtClean="0"/>
              <a:t>问题：</a:t>
            </a:r>
            <a:endParaRPr lang="en-US" altLang="zh-CN" dirty="0" smtClean="0"/>
          </a:p>
          <a:p>
            <a:pPr lvl="1" eaLnBrk="1" hangingPunct="1">
              <a:spcBef>
                <a:spcPct val="50000"/>
              </a:spcBef>
            </a:pPr>
            <a:r>
              <a:rPr lang="zh-CN" altLang="zh-CN" dirty="0" smtClean="0"/>
              <a:t>如果程序的功能比较多，规模比较大，把所有代码都写在</a:t>
            </a:r>
            <a:r>
              <a:rPr lang="en-US" altLang="zh-CN" dirty="0" smtClean="0"/>
              <a:t>main</a:t>
            </a:r>
            <a:r>
              <a:rPr lang="zh-CN" altLang="zh-CN" dirty="0" smtClean="0"/>
              <a:t>函数中，就会使主函数变得庞杂、头绪不清，阅读和维护变得困难</a:t>
            </a:r>
            <a:r>
              <a:rPr lang="zh-CN" altLang="en-US" dirty="0" smtClean="0"/>
              <a:t>。</a:t>
            </a:r>
            <a:endParaRPr lang="en-US" altLang="zh-CN" dirty="0" smtClean="0"/>
          </a:p>
          <a:p>
            <a:pPr lvl="1" eaLnBrk="1" hangingPunct="1">
              <a:spcBef>
                <a:spcPct val="50000"/>
              </a:spcBef>
            </a:pPr>
            <a:r>
              <a:rPr lang="zh-CN" altLang="zh-CN" dirty="0" smtClean="0"/>
              <a:t>有时程序中要多次实现某一功能，就需要多次重复编写实现此功能的程序代码</a:t>
            </a:r>
            <a:r>
              <a:rPr lang="zh-CN" altLang="en-US" dirty="0" smtClean="0"/>
              <a:t>，</a:t>
            </a:r>
            <a:r>
              <a:rPr lang="zh-CN" altLang="zh-CN" dirty="0" smtClean="0"/>
              <a:t>这使程序冗长，不精炼</a:t>
            </a:r>
            <a:r>
              <a:rPr lang="zh-CN" altLang="en-US" dirty="0" smtClean="0"/>
              <a:t>。</a:t>
            </a:r>
            <a:endParaRPr lang="en-US" altLang="zh-CN" dirty="0" smtClean="0"/>
          </a:p>
        </p:txBody>
      </p:sp>
      <p:pic>
        <p:nvPicPr>
          <p:cNvPr id="7172"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1081088"/>
            <a:ext cx="8858250" cy="769937"/>
          </a:xfrm>
        </p:spPr>
        <p:txBody>
          <a:bodyPr/>
          <a:lstStyle/>
          <a:p>
            <a:pPr eaLnBrk="1" hangingPunct="1"/>
            <a:r>
              <a:rPr lang="en-US" altLang="zh-CN" smtClean="0">
                <a:solidFill>
                  <a:srgbClr val="800000"/>
                </a:solidFill>
                <a:effectLst>
                  <a:outerShdw blurRad="38100" dist="38100" dir="2700000" algn="tl">
                    <a:srgbClr val="C0C0C0"/>
                  </a:outerShdw>
                </a:effectLst>
                <a:ea typeface="黑体" pitchFamily="2" charset="-122"/>
              </a:rPr>
              <a:t>7.2 </a:t>
            </a:r>
            <a:r>
              <a:rPr lang="zh-CN" altLang="zh-CN" smtClean="0">
                <a:solidFill>
                  <a:srgbClr val="800000"/>
                </a:solidFill>
                <a:effectLst>
                  <a:outerShdw blurRad="38100" dist="38100" dir="2700000" algn="tl">
                    <a:srgbClr val="C0C0C0"/>
                  </a:outerShdw>
                </a:effectLst>
                <a:ea typeface="黑体" pitchFamily="2" charset="-122"/>
              </a:rPr>
              <a:t>定义函数</a:t>
            </a:r>
            <a:endParaRPr lang="zh-CN" altLang="en-US" smtClean="0">
              <a:solidFill>
                <a:srgbClr val="800000"/>
              </a:solidFill>
              <a:effectLst>
                <a:outerShdw blurRad="38100" dist="38100" dir="2700000" algn="tl">
                  <a:srgbClr val="C0C0C0"/>
                </a:outerShdw>
              </a:effectLst>
              <a:ea typeface="黑体" pitchFamily="2" charset="-122"/>
            </a:endParaRPr>
          </a:p>
        </p:txBody>
      </p:sp>
      <p:pic>
        <p:nvPicPr>
          <p:cNvPr id="24580"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Rectangle 3"/>
          <p:cNvSpPr>
            <a:spLocks noChangeArrowheads="1"/>
          </p:cNvSpPr>
          <p:nvPr/>
        </p:nvSpPr>
        <p:spPr bwMode="auto">
          <a:xfrm>
            <a:off x="1031875" y="2305050"/>
            <a:ext cx="757237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50000"/>
              </a:spcBef>
              <a:buClr>
                <a:schemeClr val="folHlink"/>
              </a:buClr>
              <a:buFont typeface="Wingdings" pitchFamily="2" charset="2"/>
              <a:buChar char="v"/>
            </a:pPr>
            <a:r>
              <a:rPr kumimoji="0" lang="en-US" altLang="zh-CN" sz="3200">
                <a:ea typeface="楷体_GB2312" pitchFamily="49" charset="-122"/>
              </a:rPr>
              <a:t>C</a:t>
            </a:r>
            <a:r>
              <a:rPr kumimoji="0" lang="zh-CN" altLang="zh-CN" sz="3200">
                <a:ea typeface="楷体_GB2312" pitchFamily="49" charset="-122"/>
              </a:rPr>
              <a:t>语言要求，在程序中用到的所有函数，必须“</a:t>
            </a:r>
            <a:r>
              <a:rPr kumimoji="0" lang="zh-CN" altLang="zh-CN" sz="3200">
                <a:solidFill>
                  <a:srgbClr val="C00000"/>
                </a:solidFill>
                <a:ea typeface="楷体_GB2312" pitchFamily="49" charset="-122"/>
              </a:rPr>
              <a:t>先定义，后使用</a:t>
            </a:r>
            <a:r>
              <a:rPr kumimoji="0" lang="zh-CN" altLang="zh-CN" sz="3200">
                <a:ea typeface="楷体_GB2312" pitchFamily="49" charset="-122"/>
              </a:rPr>
              <a:t>”</a:t>
            </a:r>
            <a:endParaRPr kumimoji="0" lang="en-US" altLang="zh-CN" sz="3200">
              <a:ea typeface="楷体_GB2312" pitchFamily="49" charset="-122"/>
            </a:endParaRPr>
          </a:p>
        </p:txBody>
      </p:sp>
    </p:spTree>
  </p:cSld>
  <p:clrMapOvr>
    <a:masterClrMapping/>
  </p:clrMapOvr>
  <p:transition spd="med">
    <p:blinds/>
  </p:transition>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500063" y="857250"/>
            <a:ext cx="8215312" cy="769938"/>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7.11.2 </a:t>
            </a:r>
            <a:r>
              <a:rPr lang="zh-CN" altLang="zh-CN" dirty="0" smtClean="0">
                <a:solidFill>
                  <a:srgbClr val="800000"/>
                </a:solidFill>
                <a:effectLst>
                  <a:outerShdw blurRad="38100" dist="38100" dir="2700000" algn="tl">
                    <a:srgbClr val="000000"/>
                  </a:outerShdw>
                </a:effectLst>
                <a:ea typeface="黑体" pitchFamily="2" charset="-122"/>
              </a:rPr>
              <a:t>外部函数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15043" name="Rectangle 3"/>
          <p:cNvSpPr>
            <a:spLocks noGrp="1" noChangeArrowheads="1"/>
          </p:cNvSpPr>
          <p:nvPr>
            <p:ph idx="1"/>
          </p:nvPr>
        </p:nvSpPr>
        <p:spPr>
          <a:xfrm>
            <a:off x="785813" y="1714500"/>
            <a:ext cx="7572375" cy="4429125"/>
          </a:xfrm>
        </p:spPr>
        <p:txBody>
          <a:bodyPr/>
          <a:lstStyle/>
          <a:p>
            <a:pPr eaLnBrk="1" hangingPunct="1"/>
            <a:r>
              <a:rPr lang="zh-CN" altLang="zh-CN" dirty="0" smtClean="0"/>
              <a:t>如果在定义函数时</a:t>
            </a:r>
            <a:r>
              <a:rPr lang="zh-CN" altLang="en-US" dirty="0" smtClean="0"/>
              <a:t>，</a:t>
            </a:r>
            <a:r>
              <a:rPr lang="zh-CN" altLang="zh-CN" dirty="0" smtClean="0"/>
              <a:t>在函数首部的最左端加关键字</a:t>
            </a:r>
            <a:r>
              <a:rPr lang="en-US" altLang="zh-CN" dirty="0" smtClean="0"/>
              <a:t>extern</a:t>
            </a:r>
            <a:r>
              <a:rPr lang="zh-CN" altLang="en-US" smtClean="0"/>
              <a:t>，</a:t>
            </a:r>
            <a:r>
              <a:rPr lang="zh-CN" altLang="zh-CN" smtClean="0"/>
              <a:t>则此函数是</a:t>
            </a:r>
            <a:r>
              <a:rPr lang="zh-CN" altLang="zh-CN" smtClean="0">
                <a:solidFill>
                  <a:srgbClr val="C00000"/>
                </a:solidFill>
              </a:rPr>
              <a:t>外部函数</a:t>
            </a:r>
            <a:r>
              <a:rPr lang="zh-CN" altLang="zh-CN" smtClean="0"/>
              <a:t>，可供其他文件调用。</a:t>
            </a:r>
          </a:p>
          <a:p>
            <a:pPr eaLnBrk="1" hangingPunct="1"/>
            <a:r>
              <a:rPr lang="zh-CN" altLang="zh-CN" dirty="0" smtClean="0"/>
              <a:t>如函数首部可以为</a:t>
            </a:r>
          </a:p>
          <a:p>
            <a:pPr eaLnBrk="1" hangingPunct="1">
              <a:buFont typeface="Wingdings" pitchFamily="2" charset="2"/>
              <a:buNone/>
            </a:pPr>
            <a:r>
              <a:rPr lang="en-US" altLang="zh-CN" dirty="0" smtClean="0"/>
              <a:t>    extern </a:t>
            </a:r>
            <a:r>
              <a:rPr lang="en-US" altLang="zh-CN" dirty="0" err="1" smtClean="0"/>
              <a:t>int</a:t>
            </a:r>
            <a:r>
              <a:rPr lang="en-US" altLang="zh-CN" dirty="0" smtClean="0"/>
              <a:t> fun (</a:t>
            </a:r>
            <a:r>
              <a:rPr lang="en-US" altLang="zh-CN" dirty="0" err="1" smtClean="0"/>
              <a:t>int</a:t>
            </a:r>
            <a:r>
              <a:rPr lang="en-US" altLang="zh-CN" dirty="0" smtClean="0"/>
              <a:t> a, </a:t>
            </a:r>
            <a:r>
              <a:rPr lang="en-US" altLang="zh-CN" dirty="0" err="1" smtClean="0"/>
              <a:t>int</a:t>
            </a:r>
            <a:r>
              <a:rPr lang="en-US" altLang="zh-CN" dirty="0" smtClean="0"/>
              <a:t> b)</a:t>
            </a:r>
          </a:p>
          <a:p>
            <a:pPr eaLnBrk="1" hangingPunct="1"/>
            <a:r>
              <a:rPr lang="zh-CN" altLang="zh-CN" dirty="0" smtClean="0"/>
              <a:t>如果在定义函数时省略</a:t>
            </a:r>
            <a:r>
              <a:rPr lang="en-US" altLang="zh-CN" dirty="0" smtClean="0"/>
              <a:t>extern</a:t>
            </a:r>
            <a:r>
              <a:rPr lang="zh-CN" altLang="en-US" dirty="0" smtClean="0"/>
              <a:t>，</a:t>
            </a:r>
            <a:r>
              <a:rPr lang="zh-CN" altLang="zh-CN" dirty="0" smtClean="0"/>
              <a:t>则默认为外部函数</a:t>
            </a:r>
            <a:endParaRPr lang="en-US" altLang="zh-CN" dirty="0" smtClean="0"/>
          </a:p>
        </p:txBody>
      </p:sp>
      <p:pic>
        <p:nvPicPr>
          <p:cNvPr id="21504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5043">
                                            <p:txEl>
                                              <p:pRg st="1" end="1"/>
                                            </p:txEl>
                                          </p:spTgt>
                                        </p:tgtEl>
                                        <p:attrNameLst>
                                          <p:attrName>style.visibility</p:attrName>
                                        </p:attrNameLst>
                                      </p:cBhvr>
                                      <p:to>
                                        <p:strVal val="visible"/>
                                      </p:to>
                                    </p:set>
                                    <p:animEffect transition="in" filter="blinds(horizontal)">
                                      <p:cBhvr>
                                        <p:cTn id="7" dur="500"/>
                                        <p:tgtEl>
                                          <p:spTgt spid="21504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15043">
                                            <p:txEl>
                                              <p:pRg st="2" end="2"/>
                                            </p:txEl>
                                          </p:spTgt>
                                        </p:tgtEl>
                                        <p:attrNameLst>
                                          <p:attrName>style.visibility</p:attrName>
                                        </p:attrNameLst>
                                      </p:cBhvr>
                                      <p:to>
                                        <p:strVal val="visible"/>
                                      </p:to>
                                    </p:set>
                                    <p:animEffect transition="in" filter="blinds(horizontal)">
                                      <p:cBhvr>
                                        <p:cTn id="10" dur="500"/>
                                        <p:tgtEl>
                                          <p:spTgt spid="215043">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215043">
                                            <p:txEl>
                                              <p:pRg st="3" end="3"/>
                                            </p:txEl>
                                          </p:spTgt>
                                        </p:tgtEl>
                                        <p:attrNameLst>
                                          <p:attrName>style.visibility</p:attrName>
                                        </p:attrNameLst>
                                      </p:cBhvr>
                                      <p:to>
                                        <p:strVal val="visible"/>
                                      </p:to>
                                    </p:set>
                                    <p:animEffect transition="in" filter="blinds(horizontal)">
                                      <p:cBhvr>
                                        <p:cTn id="15" dur="500"/>
                                        <p:tgtEl>
                                          <p:spTgt spid="2150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1500" y="1143000"/>
            <a:ext cx="8153400" cy="5357813"/>
          </a:xfrm>
        </p:spPr>
        <p:txBody>
          <a:bodyPr/>
          <a:lstStyle/>
          <a:p>
            <a:pPr eaLnBrk="1" hangingPunct="1">
              <a:buFont typeface="Wingdings" pitchFamily="2" charset="2"/>
              <a:buNone/>
            </a:pPr>
            <a:r>
              <a:rPr lang="en-US" altLang="zh-CN" smtClean="0"/>
              <a:t>   </a:t>
            </a:r>
            <a:r>
              <a:rPr lang="zh-CN" altLang="zh-CN" smtClean="0"/>
              <a:t>例</a:t>
            </a:r>
            <a:r>
              <a:rPr lang="en-US" altLang="zh-CN" smtClean="0"/>
              <a:t>7.20 </a:t>
            </a:r>
            <a:r>
              <a:rPr lang="zh-CN" altLang="zh-CN" smtClean="0"/>
              <a:t>有一个字符串</a:t>
            </a:r>
            <a:r>
              <a:rPr lang="zh-CN" altLang="en-US" smtClean="0"/>
              <a:t>，</a:t>
            </a:r>
            <a:r>
              <a:rPr lang="zh-CN" altLang="zh-CN" smtClean="0"/>
              <a:t>内有若干个字符</a:t>
            </a:r>
            <a:r>
              <a:rPr lang="zh-CN" altLang="en-US" smtClean="0"/>
              <a:t>，</a:t>
            </a:r>
            <a:r>
              <a:rPr lang="zh-CN" altLang="zh-CN" smtClean="0"/>
              <a:t>今输入一个字符</a:t>
            </a:r>
            <a:r>
              <a:rPr lang="zh-CN" altLang="en-US" smtClean="0"/>
              <a:t>，</a:t>
            </a:r>
            <a:r>
              <a:rPr lang="zh-CN" altLang="zh-CN" smtClean="0"/>
              <a:t>要求程序将字符串中该字符删去。用外部函数实现。</a:t>
            </a:r>
            <a:endParaRPr lang="en-US" altLang="zh-CN" smtClean="0"/>
          </a:p>
          <a:p>
            <a:pPr eaLnBrk="1" hangingPunct="1"/>
            <a:r>
              <a:rPr lang="zh-CN" altLang="zh-CN" smtClean="0"/>
              <a:t>解题思路：</a:t>
            </a:r>
            <a:endParaRPr lang="en-US" altLang="zh-CN" smtClean="0"/>
          </a:p>
          <a:p>
            <a:pPr lvl="1" eaLnBrk="1" hangingPunct="1"/>
            <a:r>
              <a:rPr lang="zh-CN" altLang="zh-CN" smtClean="0"/>
              <a:t>分别定义</a:t>
            </a:r>
            <a:r>
              <a:rPr lang="en-US" altLang="zh-CN" smtClean="0"/>
              <a:t>3</a:t>
            </a:r>
            <a:r>
              <a:rPr lang="zh-CN" altLang="zh-CN" smtClean="0"/>
              <a:t>个函数用来输入字符串、删除字符、输出字符串</a:t>
            </a:r>
            <a:endParaRPr lang="en-US" altLang="zh-CN" smtClean="0"/>
          </a:p>
          <a:p>
            <a:pPr lvl="1" eaLnBrk="1" hangingPunct="1"/>
            <a:r>
              <a:rPr lang="zh-CN" altLang="zh-CN" smtClean="0"/>
              <a:t>按题目要求把以上</a:t>
            </a:r>
            <a:r>
              <a:rPr lang="en-US" altLang="zh-CN" smtClean="0"/>
              <a:t>3</a:t>
            </a:r>
            <a:r>
              <a:rPr lang="zh-CN" altLang="zh-CN" smtClean="0"/>
              <a:t>个函数分别放在</a:t>
            </a:r>
            <a:r>
              <a:rPr lang="en-US" altLang="zh-CN" smtClean="0"/>
              <a:t>3</a:t>
            </a:r>
            <a:r>
              <a:rPr lang="zh-CN" altLang="zh-CN" smtClean="0"/>
              <a:t>个文件中。</a:t>
            </a:r>
            <a:r>
              <a:rPr lang="en-US" altLang="zh-CN" smtClean="0"/>
              <a:t>main</a:t>
            </a:r>
            <a:r>
              <a:rPr lang="zh-CN" altLang="zh-CN" smtClean="0"/>
              <a:t>函数在另一文件中，</a:t>
            </a:r>
            <a:r>
              <a:rPr lang="en-US" altLang="zh-CN" smtClean="0"/>
              <a:t>main</a:t>
            </a:r>
            <a:r>
              <a:rPr lang="zh-CN" altLang="zh-CN" smtClean="0"/>
              <a:t>函数调用以上</a:t>
            </a:r>
            <a:r>
              <a:rPr lang="en-US" altLang="zh-CN" smtClean="0"/>
              <a:t>3</a:t>
            </a:r>
            <a:r>
              <a:rPr lang="zh-CN" altLang="zh-CN" smtClean="0"/>
              <a:t>个函数，实现题目的要求</a:t>
            </a:r>
            <a:endParaRPr lang="zh-CN" altLang="en-US" smtClean="0"/>
          </a:p>
        </p:txBody>
      </p:sp>
      <p:pic>
        <p:nvPicPr>
          <p:cNvPr id="216067"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7090" name="内容占位符 2"/>
          <p:cNvSpPr>
            <a:spLocks noGrp="1"/>
          </p:cNvSpPr>
          <p:nvPr>
            <p:ph idx="1"/>
          </p:nvPr>
        </p:nvSpPr>
        <p:spPr>
          <a:xfrm>
            <a:off x="785813" y="1000125"/>
            <a:ext cx="3817937" cy="800100"/>
          </a:xfrm>
        </p:spPr>
        <p:txBody>
          <a:bodyPr/>
          <a:lstStyle/>
          <a:p>
            <a:pPr eaLnBrk="1" hangingPunct="1">
              <a:buFont typeface="Wingdings" pitchFamily="2" charset="2"/>
              <a:buNone/>
            </a:pPr>
            <a:r>
              <a:rPr lang="zh-CN" altLang="en-US" smtClean="0"/>
              <a:t>删除空格的思路</a:t>
            </a:r>
          </a:p>
        </p:txBody>
      </p:sp>
      <p:graphicFrame>
        <p:nvGraphicFramePr>
          <p:cNvPr id="4" name="表格 3"/>
          <p:cNvGraphicFramePr>
            <a:graphicFrameLocks noGrp="1"/>
          </p:cNvGraphicFramePr>
          <p:nvPr/>
        </p:nvGraphicFramePr>
        <p:xfrm>
          <a:off x="928688" y="3000375"/>
          <a:ext cx="7643811" cy="571500"/>
        </p:xfrm>
        <a:graphic>
          <a:graphicData uri="http://schemas.openxmlformats.org/drawingml/2006/table">
            <a:tbl>
              <a:tblPr firstRow="1" bandRow="1">
                <a:tableStyleId>{5C22544A-7EE6-4342-B048-85BDC9FD1C3A}</a:tableStyleId>
              </a:tblPr>
              <a:tblGrid>
                <a:gridCol w="428621"/>
                <a:gridCol w="500062"/>
                <a:gridCol w="500062"/>
                <a:gridCol w="571500"/>
                <a:gridCol w="500062"/>
                <a:gridCol w="500062"/>
                <a:gridCol w="500062"/>
                <a:gridCol w="500062"/>
                <a:gridCol w="500062"/>
                <a:gridCol w="500062"/>
                <a:gridCol w="714375"/>
                <a:gridCol w="1928819"/>
              </a:tblGrid>
              <a:tr h="571500">
                <a:tc>
                  <a:txBody>
                    <a:bodyPr/>
                    <a:lstStyle/>
                    <a:p>
                      <a:pPr algn="ctr"/>
                      <a:r>
                        <a:rPr lang="en-US" altLang="zh-CN" sz="2800" dirty="0" smtClean="0"/>
                        <a:t>I</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dirty="0" smtClean="0"/>
                        <a:t>a</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dirty="0" smtClean="0"/>
                        <a:t>m</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dirty="0" smtClean="0"/>
                        <a:t>h</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dirty="0" smtClean="0"/>
                        <a:t>a</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dirty="0" smtClean="0"/>
                        <a:t>p</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dirty="0" smtClean="0"/>
                        <a:t>p</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dirty="0" smtClean="0"/>
                        <a:t>y</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dirty="0" smtClean="0"/>
                        <a:t>\0</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dirty="0" smtClean="0"/>
                        <a:t>……</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bl>
          </a:graphicData>
        </a:graphic>
      </p:graphicFrame>
      <p:graphicFrame>
        <p:nvGraphicFramePr>
          <p:cNvPr id="5" name="表格 4"/>
          <p:cNvGraphicFramePr>
            <a:graphicFrameLocks noGrp="1"/>
          </p:cNvGraphicFramePr>
          <p:nvPr/>
        </p:nvGraphicFramePr>
        <p:xfrm>
          <a:off x="928688" y="4643438"/>
          <a:ext cx="7643811" cy="571500"/>
        </p:xfrm>
        <a:graphic>
          <a:graphicData uri="http://schemas.openxmlformats.org/drawingml/2006/table">
            <a:tbl>
              <a:tblPr firstRow="1" bandRow="1">
                <a:tableStyleId>{5C22544A-7EE6-4342-B048-85BDC9FD1C3A}</a:tableStyleId>
              </a:tblPr>
              <a:tblGrid>
                <a:gridCol w="428621"/>
                <a:gridCol w="500062"/>
                <a:gridCol w="500062"/>
                <a:gridCol w="571500"/>
                <a:gridCol w="500062"/>
                <a:gridCol w="500062"/>
                <a:gridCol w="500062"/>
                <a:gridCol w="500062"/>
                <a:gridCol w="500062"/>
                <a:gridCol w="500062"/>
                <a:gridCol w="714375"/>
                <a:gridCol w="1928819"/>
              </a:tblGrid>
              <a:tr h="571500">
                <a:tc>
                  <a:txBody>
                    <a:bodyPr/>
                    <a:lstStyle/>
                    <a:p>
                      <a:pPr algn="ctr"/>
                      <a:r>
                        <a:rPr lang="en-US" altLang="zh-CN" sz="2800" smtClean="0"/>
                        <a:t>I</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smtClean="0"/>
                        <a:t>a</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smtClean="0"/>
                        <a:t>m</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smtClean="0"/>
                        <a:t>h</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smtClean="0"/>
                        <a:t>a</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smtClean="0"/>
                        <a:t>p</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smtClean="0"/>
                        <a:t>p</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smtClean="0"/>
                        <a:t>y</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smtClean="0"/>
                        <a:t>\0</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altLang="zh-CN" sz="2800" dirty="0" smtClean="0"/>
                        <a:t>……</a:t>
                      </a:r>
                      <a:endParaRPr lang="zh-CN" altLang="en-US" sz="2800" dirty="0"/>
                    </a:p>
                  </a:txBody>
                  <a:tcPr marL="91439" marR="9143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bl>
          </a:graphicData>
        </a:graphic>
      </p:graphicFrame>
      <p:sp>
        <p:nvSpPr>
          <p:cNvPr id="6" name="圆角矩形标注 5"/>
          <p:cNvSpPr>
            <a:spLocks noChangeArrowheads="1"/>
          </p:cNvSpPr>
          <p:nvPr/>
        </p:nvSpPr>
        <p:spPr bwMode="auto">
          <a:xfrm>
            <a:off x="1285875" y="1857375"/>
            <a:ext cx="1143000" cy="642938"/>
          </a:xfrm>
          <a:prstGeom prst="wedgeRoundRectCallout">
            <a:avLst>
              <a:gd name="adj1" fmla="val -55958"/>
              <a:gd name="adj2" fmla="val 122412"/>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非空</a:t>
            </a:r>
          </a:p>
        </p:txBody>
      </p:sp>
      <p:sp>
        <p:nvSpPr>
          <p:cNvPr id="8" name="右箭头 7"/>
          <p:cNvSpPr>
            <a:spLocks noChangeArrowheads="1"/>
          </p:cNvSpPr>
          <p:nvPr/>
        </p:nvSpPr>
        <p:spPr bwMode="auto">
          <a:xfrm rot="5400000">
            <a:off x="607219" y="3893344"/>
            <a:ext cx="1071563" cy="428625"/>
          </a:xfrm>
          <a:prstGeom prst="rightArrow">
            <a:avLst>
              <a:gd name="adj1" fmla="val 50000"/>
              <a:gd name="adj2" fmla="val 50000"/>
            </a:avLst>
          </a:prstGeom>
          <a:solidFill>
            <a:schemeClr val="accent1"/>
          </a:solidFill>
          <a:ln w="38100" algn="ctr">
            <a:solidFill>
              <a:srgbClr val="0000CC"/>
            </a:solidFill>
            <a:miter lim="800000"/>
            <a:headEnd/>
            <a:tailEnd/>
          </a:ln>
        </p:spPr>
        <p:txBody>
          <a:bodyPr wrap="none"/>
          <a:lstStyle/>
          <a:p>
            <a:endParaRPr lang="zh-CN" altLang="en-US"/>
          </a:p>
        </p:txBody>
      </p:sp>
      <p:sp>
        <p:nvSpPr>
          <p:cNvPr id="9" name="TextBox 8"/>
          <p:cNvSpPr txBox="1"/>
          <p:nvPr/>
        </p:nvSpPr>
        <p:spPr>
          <a:xfrm>
            <a:off x="857250" y="4643438"/>
            <a:ext cx="571500" cy="523875"/>
          </a:xfrm>
          <a:prstGeom prst="rect">
            <a:avLst/>
          </a:prstGeom>
          <a:noFill/>
        </p:spPr>
        <p:txBody>
          <a:bodyPr>
            <a:spAutoFit/>
          </a:bodyPr>
          <a:lstStyle/>
          <a:p>
            <a:pPr algn="ctr">
              <a:defRPr/>
            </a:pPr>
            <a:r>
              <a:rPr lang="en-US" altLang="zh-CN" sz="2800" b="1" dirty="0">
                <a:solidFill>
                  <a:srgbClr val="0000CC"/>
                </a:solidFill>
                <a:latin typeface="+mn-lt"/>
                <a:ea typeface="+mn-ea"/>
              </a:rPr>
              <a:t>I</a:t>
            </a:r>
            <a:endParaRPr lang="zh-CN" altLang="en-US" sz="2800" b="1" dirty="0">
              <a:solidFill>
                <a:srgbClr val="0000CC"/>
              </a:solidFill>
              <a:latin typeface="+mn-lt"/>
              <a:ea typeface="+mn-ea"/>
            </a:endParaRPr>
          </a:p>
        </p:txBody>
      </p:sp>
      <p:sp>
        <p:nvSpPr>
          <p:cNvPr id="10" name="圆角矩形标注 9"/>
          <p:cNvSpPr>
            <a:spLocks noChangeArrowheads="1"/>
          </p:cNvSpPr>
          <p:nvPr/>
        </p:nvSpPr>
        <p:spPr bwMode="auto">
          <a:xfrm>
            <a:off x="1643063" y="1903413"/>
            <a:ext cx="1143000" cy="642937"/>
          </a:xfrm>
          <a:prstGeom prst="wedgeRoundRectCallout">
            <a:avLst>
              <a:gd name="adj1" fmla="val -55958"/>
              <a:gd name="adj2" fmla="val 122412"/>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空</a:t>
            </a:r>
          </a:p>
        </p:txBody>
      </p:sp>
      <p:sp>
        <p:nvSpPr>
          <p:cNvPr id="11" name="圆角矩形标注 10"/>
          <p:cNvSpPr>
            <a:spLocks noChangeArrowheads="1"/>
          </p:cNvSpPr>
          <p:nvPr/>
        </p:nvSpPr>
        <p:spPr bwMode="auto">
          <a:xfrm>
            <a:off x="2143125" y="1928813"/>
            <a:ext cx="1143000" cy="642937"/>
          </a:xfrm>
          <a:prstGeom prst="wedgeRoundRectCallout">
            <a:avLst>
              <a:gd name="adj1" fmla="val -55958"/>
              <a:gd name="adj2" fmla="val 122412"/>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非空</a:t>
            </a:r>
          </a:p>
        </p:txBody>
      </p:sp>
      <p:sp>
        <p:nvSpPr>
          <p:cNvPr id="12" name="右箭头 11"/>
          <p:cNvSpPr>
            <a:spLocks noChangeArrowheads="1"/>
          </p:cNvSpPr>
          <p:nvPr/>
        </p:nvSpPr>
        <p:spPr bwMode="auto">
          <a:xfrm rot="7377800">
            <a:off x="1364457" y="3923506"/>
            <a:ext cx="1071562" cy="428625"/>
          </a:xfrm>
          <a:prstGeom prst="rightArrow">
            <a:avLst>
              <a:gd name="adj1" fmla="val 50000"/>
              <a:gd name="adj2" fmla="val 50000"/>
            </a:avLst>
          </a:prstGeom>
          <a:solidFill>
            <a:schemeClr val="accent1"/>
          </a:solidFill>
          <a:ln w="38100" algn="ctr">
            <a:solidFill>
              <a:srgbClr val="0000CC"/>
            </a:solidFill>
            <a:miter lim="800000"/>
            <a:headEnd/>
            <a:tailEnd/>
          </a:ln>
        </p:spPr>
        <p:txBody>
          <a:bodyPr wrap="none"/>
          <a:lstStyle/>
          <a:p>
            <a:endParaRPr lang="zh-CN" altLang="en-US"/>
          </a:p>
        </p:txBody>
      </p:sp>
      <p:sp>
        <p:nvSpPr>
          <p:cNvPr id="13" name="TextBox 12"/>
          <p:cNvSpPr txBox="1"/>
          <p:nvPr/>
        </p:nvSpPr>
        <p:spPr>
          <a:xfrm>
            <a:off x="1285875" y="4643438"/>
            <a:ext cx="571500" cy="523875"/>
          </a:xfrm>
          <a:prstGeom prst="rect">
            <a:avLst/>
          </a:prstGeom>
          <a:noFill/>
        </p:spPr>
        <p:txBody>
          <a:bodyPr>
            <a:spAutoFit/>
          </a:bodyPr>
          <a:lstStyle/>
          <a:p>
            <a:pPr algn="ctr">
              <a:defRPr/>
            </a:pPr>
            <a:r>
              <a:rPr lang="en-US" altLang="zh-CN" sz="2800" b="1" dirty="0">
                <a:solidFill>
                  <a:srgbClr val="0000CC"/>
                </a:solidFill>
                <a:latin typeface="+mn-lt"/>
                <a:ea typeface="+mn-ea"/>
              </a:rPr>
              <a:t>a</a:t>
            </a:r>
            <a:endParaRPr lang="zh-CN" altLang="en-US" sz="2800" b="1" dirty="0">
              <a:solidFill>
                <a:srgbClr val="0000CC"/>
              </a:solidFill>
              <a:latin typeface="+mn-lt"/>
              <a:ea typeface="+mn-ea"/>
            </a:endParaRPr>
          </a:p>
        </p:txBody>
      </p:sp>
      <p:sp>
        <p:nvSpPr>
          <p:cNvPr id="14" name="圆角矩形标注 13"/>
          <p:cNvSpPr>
            <a:spLocks noChangeArrowheads="1"/>
          </p:cNvSpPr>
          <p:nvPr/>
        </p:nvSpPr>
        <p:spPr bwMode="auto">
          <a:xfrm>
            <a:off x="2643188" y="1928813"/>
            <a:ext cx="1143000" cy="642937"/>
          </a:xfrm>
          <a:prstGeom prst="wedgeRoundRectCallout">
            <a:avLst>
              <a:gd name="adj1" fmla="val -55958"/>
              <a:gd name="adj2" fmla="val 122412"/>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非空</a:t>
            </a:r>
          </a:p>
        </p:txBody>
      </p:sp>
      <p:sp>
        <p:nvSpPr>
          <p:cNvPr id="15" name="右箭头 14"/>
          <p:cNvSpPr>
            <a:spLocks noChangeArrowheads="1"/>
          </p:cNvSpPr>
          <p:nvPr/>
        </p:nvSpPr>
        <p:spPr bwMode="auto">
          <a:xfrm rot="7377800">
            <a:off x="1864520" y="3923506"/>
            <a:ext cx="1071562" cy="428625"/>
          </a:xfrm>
          <a:prstGeom prst="rightArrow">
            <a:avLst>
              <a:gd name="adj1" fmla="val 50000"/>
              <a:gd name="adj2" fmla="val 50000"/>
            </a:avLst>
          </a:prstGeom>
          <a:solidFill>
            <a:schemeClr val="accent1"/>
          </a:solidFill>
          <a:ln w="38100" algn="ctr">
            <a:solidFill>
              <a:srgbClr val="0000CC"/>
            </a:solidFill>
            <a:miter lim="800000"/>
            <a:headEnd/>
            <a:tailEnd/>
          </a:ln>
        </p:spPr>
        <p:txBody>
          <a:bodyPr wrap="none"/>
          <a:lstStyle/>
          <a:p>
            <a:endParaRPr lang="zh-CN" altLang="en-US"/>
          </a:p>
        </p:txBody>
      </p:sp>
      <p:sp>
        <p:nvSpPr>
          <p:cNvPr id="16" name="TextBox 15"/>
          <p:cNvSpPr txBox="1"/>
          <p:nvPr/>
        </p:nvSpPr>
        <p:spPr>
          <a:xfrm>
            <a:off x="1857375" y="4643438"/>
            <a:ext cx="571500" cy="523875"/>
          </a:xfrm>
          <a:prstGeom prst="rect">
            <a:avLst/>
          </a:prstGeom>
          <a:noFill/>
        </p:spPr>
        <p:txBody>
          <a:bodyPr>
            <a:spAutoFit/>
          </a:bodyPr>
          <a:lstStyle/>
          <a:p>
            <a:pPr algn="ctr">
              <a:defRPr/>
            </a:pPr>
            <a:r>
              <a:rPr lang="en-US" altLang="zh-CN" sz="2800" b="1" dirty="0">
                <a:solidFill>
                  <a:srgbClr val="0000CC"/>
                </a:solidFill>
                <a:latin typeface="+mn-lt"/>
                <a:ea typeface="+mn-ea"/>
              </a:rPr>
              <a:t>m</a:t>
            </a:r>
            <a:endParaRPr lang="zh-CN" altLang="en-US" sz="2800" b="1" dirty="0">
              <a:solidFill>
                <a:srgbClr val="0000CC"/>
              </a:solidFill>
              <a:latin typeface="+mn-lt"/>
              <a:ea typeface="+mn-ea"/>
            </a:endParaRPr>
          </a:p>
        </p:txBody>
      </p:sp>
      <p:sp>
        <p:nvSpPr>
          <p:cNvPr id="17" name="圆角矩形标注 16"/>
          <p:cNvSpPr>
            <a:spLocks noChangeArrowheads="1"/>
          </p:cNvSpPr>
          <p:nvPr/>
        </p:nvSpPr>
        <p:spPr bwMode="auto">
          <a:xfrm>
            <a:off x="3214688" y="1928813"/>
            <a:ext cx="1143000" cy="642937"/>
          </a:xfrm>
          <a:prstGeom prst="wedgeRoundRectCallout">
            <a:avLst>
              <a:gd name="adj1" fmla="val -55958"/>
              <a:gd name="adj2" fmla="val 122412"/>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空</a:t>
            </a:r>
          </a:p>
        </p:txBody>
      </p:sp>
      <p:sp>
        <p:nvSpPr>
          <p:cNvPr id="18" name="圆角矩形标注 17"/>
          <p:cNvSpPr>
            <a:spLocks noChangeArrowheads="1"/>
          </p:cNvSpPr>
          <p:nvPr/>
        </p:nvSpPr>
        <p:spPr bwMode="auto">
          <a:xfrm>
            <a:off x="3786188" y="1928813"/>
            <a:ext cx="1143000" cy="642937"/>
          </a:xfrm>
          <a:prstGeom prst="wedgeRoundRectCallout">
            <a:avLst>
              <a:gd name="adj1" fmla="val -55958"/>
              <a:gd name="adj2" fmla="val 122412"/>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非空</a:t>
            </a:r>
          </a:p>
        </p:txBody>
      </p:sp>
      <p:sp>
        <p:nvSpPr>
          <p:cNvPr id="19" name="右箭头 18"/>
          <p:cNvSpPr>
            <a:spLocks noChangeArrowheads="1"/>
          </p:cNvSpPr>
          <p:nvPr/>
        </p:nvSpPr>
        <p:spPr bwMode="auto">
          <a:xfrm rot="7920448">
            <a:off x="2595563" y="3940175"/>
            <a:ext cx="1257300" cy="428625"/>
          </a:xfrm>
          <a:prstGeom prst="rightArrow">
            <a:avLst>
              <a:gd name="adj1" fmla="val 50000"/>
              <a:gd name="adj2" fmla="val 49948"/>
            </a:avLst>
          </a:prstGeom>
          <a:solidFill>
            <a:schemeClr val="accent1"/>
          </a:solidFill>
          <a:ln w="38100" algn="ctr">
            <a:solidFill>
              <a:srgbClr val="0000CC"/>
            </a:solidFill>
            <a:miter lim="800000"/>
            <a:headEnd/>
            <a:tailEnd/>
          </a:ln>
        </p:spPr>
        <p:txBody>
          <a:bodyPr wrap="none"/>
          <a:lstStyle/>
          <a:p>
            <a:endParaRPr lang="zh-CN" altLang="en-US"/>
          </a:p>
        </p:txBody>
      </p:sp>
      <p:sp>
        <p:nvSpPr>
          <p:cNvPr id="20" name="TextBox 19"/>
          <p:cNvSpPr txBox="1"/>
          <p:nvPr/>
        </p:nvSpPr>
        <p:spPr>
          <a:xfrm>
            <a:off x="2357438" y="4643438"/>
            <a:ext cx="571500" cy="523875"/>
          </a:xfrm>
          <a:prstGeom prst="rect">
            <a:avLst/>
          </a:prstGeom>
          <a:noFill/>
        </p:spPr>
        <p:txBody>
          <a:bodyPr>
            <a:spAutoFit/>
          </a:bodyPr>
          <a:lstStyle/>
          <a:p>
            <a:pPr algn="ctr">
              <a:defRPr/>
            </a:pPr>
            <a:r>
              <a:rPr lang="en-US" altLang="zh-CN" sz="2800" b="1" dirty="0">
                <a:solidFill>
                  <a:srgbClr val="0000CC"/>
                </a:solidFill>
                <a:latin typeface="+mn-lt"/>
                <a:ea typeface="+mn-ea"/>
              </a:rPr>
              <a:t>h</a:t>
            </a:r>
            <a:endParaRPr lang="zh-CN" altLang="en-US" sz="2800" b="1" dirty="0">
              <a:solidFill>
                <a:srgbClr val="0000CC"/>
              </a:solidFill>
              <a:latin typeface="+mn-lt"/>
              <a:ea typeface="+mn-ea"/>
            </a:endParaRPr>
          </a:p>
        </p:txBody>
      </p:sp>
      <p:sp>
        <p:nvSpPr>
          <p:cNvPr id="21" name="圆角矩形标注 20"/>
          <p:cNvSpPr>
            <a:spLocks noChangeArrowheads="1"/>
          </p:cNvSpPr>
          <p:nvPr/>
        </p:nvSpPr>
        <p:spPr bwMode="auto">
          <a:xfrm>
            <a:off x="4214813" y="1928813"/>
            <a:ext cx="1143000" cy="642937"/>
          </a:xfrm>
          <a:prstGeom prst="wedgeRoundRectCallout">
            <a:avLst>
              <a:gd name="adj1" fmla="val -55958"/>
              <a:gd name="adj2" fmla="val 122412"/>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非空</a:t>
            </a:r>
          </a:p>
        </p:txBody>
      </p:sp>
      <p:sp>
        <p:nvSpPr>
          <p:cNvPr id="22" name="右箭头 21"/>
          <p:cNvSpPr>
            <a:spLocks noChangeArrowheads="1"/>
          </p:cNvSpPr>
          <p:nvPr/>
        </p:nvSpPr>
        <p:spPr bwMode="auto">
          <a:xfrm rot="7920448">
            <a:off x="3166269" y="3896519"/>
            <a:ext cx="1258887" cy="428625"/>
          </a:xfrm>
          <a:prstGeom prst="rightArrow">
            <a:avLst>
              <a:gd name="adj1" fmla="val 50000"/>
              <a:gd name="adj2" fmla="val 50011"/>
            </a:avLst>
          </a:prstGeom>
          <a:solidFill>
            <a:schemeClr val="accent1"/>
          </a:solidFill>
          <a:ln w="38100" algn="ctr">
            <a:solidFill>
              <a:srgbClr val="0000CC"/>
            </a:solidFill>
            <a:miter lim="800000"/>
            <a:headEnd/>
            <a:tailEnd/>
          </a:ln>
        </p:spPr>
        <p:txBody>
          <a:bodyPr wrap="none"/>
          <a:lstStyle/>
          <a:p>
            <a:endParaRPr lang="zh-CN" altLang="en-US"/>
          </a:p>
        </p:txBody>
      </p:sp>
      <p:sp>
        <p:nvSpPr>
          <p:cNvPr id="23" name="TextBox 22"/>
          <p:cNvSpPr txBox="1"/>
          <p:nvPr/>
        </p:nvSpPr>
        <p:spPr>
          <a:xfrm>
            <a:off x="2916238" y="4643438"/>
            <a:ext cx="571500" cy="523875"/>
          </a:xfrm>
          <a:prstGeom prst="rect">
            <a:avLst/>
          </a:prstGeom>
          <a:noFill/>
        </p:spPr>
        <p:txBody>
          <a:bodyPr>
            <a:spAutoFit/>
          </a:bodyPr>
          <a:lstStyle/>
          <a:p>
            <a:pPr algn="ctr">
              <a:defRPr/>
            </a:pPr>
            <a:r>
              <a:rPr lang="en-US" altLang="zh-CN" sz="2800" b="1" dirty="0">
                <a:solidFill>
                  <a:srgbClr val="0000CC"/>
                </a:solidFill>
                <a:latin typeface="+mn-lt"/>
                <a:ea typeface="+mn-ea"/>
              </a:rPr>
              <a:t>a</a:t>
            </a:r>
            <a:endParaRPr lang="zh-CN" altLang="en-US" sz="2800" b="1" dirty="0">
              <a:solidFill>
                <a:srgbClr val="0000CC"/>
              </a:solidFill>
              <a:latin typeface="+mn-lt"/>
              <a:ea typeface="+mn-ea"/>
            </a:endParaRPr>
          </a:p>
        </p:txBody>
      </p:sp>
      <p:sp>
        <p:nvSpPr>
          <p:cNvPr id="24" name="圆角矩形标注 23"/>
          <p:cNvSpPr>
            <a:spLocks noChangeArrowheads="1"/>
          </p:cNvSpPr>
          <p:nvPr/>
        </p:nvSpPr>
        <p:spPr bwMode="auto">
          <a:xfrm>
            <a:off x="4714875" y="1857375"/>
            <a:ext cx="1143000" cy="642938"/>
          </a:xfrm>
          <a:prstGeom prst="wedgeRoundRectCallout">
            <a:avLst>
              <a:gd name="adj1" fmla="val -55958"/>
              <a:gd name="adj2" fmla="val 122412"/>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非空</a:t>
            </a:r>
          </a:p>
        </p:txBody>
      </p:sp>
      <p:sp>
        <p:nvSpPr>
          <p:cNvPr id="25" name="右箭头 24"/>
          <p:cNvSpPr>
            <a:spLocks noChangeArrowheads="1"/>
          </p:cNvSpPr>
          <p:nvPr/>
        </p:nvSpPr>
        <p:spPr bwMode="auto">
          <a:xfrm rot="7920448">
            <a:off x="3594894" y="3896519"/>
            <a:ext cx="1258887" cy="428625"/>
          </a:xfrm>
          <a:prstGeom prst="rightArrow">
            <a:avLst>
              <a:gd name="adj1" fmla="val 50000"/>
              <a:gd name="adj2" fmla="val 50011"/>
            </a:avLst>
          </a:prstGeom>
          <a:solidFill>
            <a:schemeClr val="accent1"/>
          </a:solidFill>
          <a:ln w="38100" algn="ctr">
            <a:solidFill>
              <a:srgbClr val="0000CC"/>
            </a:solidFill>
            <a:miter lim="800000"/>
            <a:headEnd/>
            <a:tailEnd/>
          </a:ln>
        </p:spPr>
        <p:txBody>
          <a:bodyPr wrap="none"/>
          <a:lstStyle/>
          <a:p>
            <a:endParaRPr lang="zh-CN" altLang="en-US"/>
          </a:p>
        </p:txBody>
      </p:sp>
      <p:sp>
        <p:nvSpPr>
          <p:cNvPr id="26" name="TextBox 25"/>
          <p:cNvSpPr txBox="1"/>
          <p:nvPr/>
        </p:nvSpPr>
        <p:spPr>
          <a:xfrm>
            <a:off x="3357563" y="4643438"/>
            <a:ext cx="571500" cy="523875"/>
          </a:xfrm>
          <a:prstGeom prst="rect">
            <a:avLst/>
          </a:prstGeom>
          <a:noFill/>
        </p:spPr>
        <p:txBody>
          <a:bodyPr>
            <a:spAutoFit/>
          </a:bodyPr>
          <a:lstStyle/>
          <a:p>
            <a:pPr algn="ctr">
              <a:defRPr/>
            </a:pPr>
            <a:r>
              <a:rPr lang="en-US" altLang="zh-CN" sz="2800" b="1" dirty="0">
                <a:solidFill>
                  <a:srgbClr val="0000CC"/>
                </a:solidFill>
                <a:latin typeface="+mn-lt"/>
                <a:ea typeface="+mn-ea"/>
              </a:rPr>
              <a:t>p</a:t>
            </a:r>
            <a:endParaRPr lang="zh-CN" altLang="en-US" sz="2800" b="1" dirty="0">
              <a:solidFill>
                <a:srgbClr val="0000CC"/>
              </a:solidFill>
              <a:latin typeface="+mn-lt"/>
              <a:ea typeface="+mn-ea"/>
            </a:endParaRPr>
          </a:p>
        </p:txBody>
      </p:sp>
      <p:sp>
        <p:nvSpPr>
          <p:cNvPr id="27" name="圆角矩形标注 26"/>
          <p:cNvSpPr>
            <a:spLocks noChangeArrowheads="1"/>
          </p:cNvSpPr>
          <p:nvPr/>
        </p:nvSpPr>
        <p:spPr bwMode="auto">
          <a:xfrm>
            <a:off x="5214938" y="1857375"/>
            <a:ext cx="1143000" cy="642938"/>
          </a:xfrm>
          <a:prstGeom prst="wedgeRoundRectCallout">
            <a:avLst>
              <a:gd name="adj1" fmla="val -55958"/>
              <a:gd name="adj2" fmla="val 122412"/>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非空</a:t>
            </a:r>
          </a:p>
        </p:txBody>
      </p:sp>
      <p:sp>
        <p:nvSpPr>
          <p:cNvPr id="28" name="右箭头 27"/>
          <p:cNvSpPr>
            <a:spLocks noChangeArrowheads="1"/>
          </p:cNvSpPr>
          <p:nvPr/>
        </p:nvSpPr>
        <p:spPr bwMode="auto">
          <a:xfrm rot="7920448">
            <a:off x="4094957" y="3896519"/>
            <a:ext cx="1258887" cy="428625"/>
          </a:xfrm>
          <a:prstGeom prst="rightArrow">
            <a:avLst>
              <a:gd name="adj1" fmla="val 50000"/>
              <a:gd name="adj2" fmla="val 50011"/>
            </a:avLst>
          </a:prstGeom>
          <a:solidFill>
            <a:schemeClr val="accent1"/>
          </a:solidFill>
          <a:ln w="38100" algn="ctr">
            <a:solidFill>
              <a:srgbClr val="0000CC"/>
            </a:solidFill>
            <a:miter lim="800000"/>
            <a:headEnd/>
            <a:tailEnd/>
          </a:ln>
        </p:spPr>
        <p:txBody>
          <a:bodyPr wrap="none"/>
          <a:lstStyle/>
          <a:p>
            <a:endParaRPr lang="zh-CN" altLang="en-US"/>
          </a:p>
        </p:txBody>
      </p:sp>
      <p:sp>
        <p:nvSpPr>
          <p:cNvPr id="29" name="TextBox 28"/>
          <p:cNvSpPr txBox="1"/>
          <p:nvPr/>
        </p:nvSpPr>
        <p:spPr>
          <a:xfrm>
            <a:off x="3929063" y="4643438"/>
            <a:ext cx="571500" cy="523875"/>
          </a:xfrm>
          <a:prstGeom prst="rect">
            <a:avLst/>
          </a:prstGeom>
          <a:noFill/>
        </p:spPr>
        <p:txBody>
          <a:bodyPr>
            <a:spAutoFit/>
          </a:bodyPr>
          <a:lstStyle/>
          <a:p>
            <a:pPr algn="ctr">
              <a:defRPr/>
            </a:pPr>
            <a:r>
              <a:rPr lang="en-US" altLang="zh-CN" sz="2800" b="1" dirty="0">
                <a:solidFill>
                  <a:srgbClr val="0000CC"/>
                </a:solidFill>
                <a:latin typeface="+mn-lt"/>
                <a:ea typeface="+mn-ea"/>
              </a:rPr>
              <a:t>p</a:t>
            </a:r>
            <a:endParaRPr lang="zh-CN" altLang="en-US" sz="2800" b="1" dirty="0">
              <a:solidFill>
                <a:srgbClr val="0000CC"/>
              </a:solidFill>
              <a:latin typeface="+mn-lt"/>
              <a:ea typeface="+mn-ea"/>
            </a:endParaRPr>
          </a:p>
        </p:txBody>
      </p:sp>
      <p:sp>
        <p:nvSpPr>
          <p:cNvPr id="30" name="圆角矩形标注 29"/>
          <p:cNvSpPr>
            <a:spLocks noChangeArrowheads="1"/>
          </p:cNvSpPr>
          <p:nvPr/>
        </p:nvSpPr>
        <p:spPr bwMode="auto">
          <a:xfrm>
            <a:off x="5715000" y="1857375"/>
            <a:ext cx="1143000" cy="642938"/>
          </a:xfrm>
          <a:prstGeom prst="wedgeRoundRectCallout">
            <a:avLst>
              <a:gd name="adj1" fmla="val -55958"/>
              <a:gd name="adj2" fmla="val 122412"/>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非空</a:t>
            </a:r>
          </a:p>
        </p:txBody>
      </p:sp>
      <p:sp>
        <p:nvSpPr>
          <p:cNvPr id="31" name="右箭头 30"/>
          <p:cNvSpPr>
            <a:spLocks noChangeArrowheads="1"/>
          </p:cNvSpPr>
          <p:nvPr/>
        </p:nvSpPr>
        <p:spPr bwMode="auto">
          <a:xfrm rot="7920448">
            <a:off x="4595019" y="3896519"/>
            <a:ext cx="1258887" cy="428625"/>
          </a:xfrm>
          <a:prstGeom prst="rightArrow">
            <a:avLst>
              <a:gd name="adj1" fmla="val 50000"/>
              <a:gd name="adj2" fmla="val 50011"/>
            </a:avLst>
          </a:prstGeom>
          <a:solidFill>
            <a:schemeClr val="accent1"/>
          </a:solidFill>
          <a:ln w="38100" algn="ctr">
            <a:solidFill>
              <a:srgbClr val="0000CC"/>
            </a:solidFill>
            <a:miter lim="800000"/>
            <a:headEnd/>
            <a:tailEnd/>
          </a:ln>
        </p:spPr>
        <p:txBody>
          <a:bodyPr wrap="none"/>
          <a:lstStyle/>
          <a:p>
            <a:endParaRPr lang="zh-CN" altLang="en-US"/>
          </a:p>
        </p:txBody>
      </p:sp>
      <p:sp>
        <p:nvSpPr>
          <p:cNvPr id="32" name="TextBox 31"/>
          <p:cNvSpPr txBox="1"/>
          <p:nvPr/>
        </p:nvSpPr>
        <p:spPr>
          <a:xfrm>
            <a:off x="4429125" y="4643438"/>
            <a:ext cx="571500" cy="523875"/>
          </a:xfrm>
          <a:prstGeom prst="rect">
            <a:avLst/>
          </a:prstGeom>
          <a:noFill/>
        </p:spPr>
        <p:txBody>
          <a:bodyPr>
            <a:spAutoFit/>
          </a:bodyPr>
          <a:lstStyle/>
          <a:p>
            <a:pPr algn="ctr">
              <a:defRPr/>
            </a:pPr>
            <a:r>
              <a:rPr lang="en-US" altLang="zh-CN" sz="2800" b="1" dirty="0">
                <a:solidFill>
                  <a:srgbClr val="0000CC"/>
                </a:solidFill>
                <a:latin typeface="+mn-lt"/>
                <a:ea typeface="+mn-ea"/>
              </a:rPr>
              <a:t>y</a:t>
            </a:r>
            <a:endParaRPr lang="zh-CN" altLang="en-US" sz="2800" b="1" dirty="0">
              <a:solidFill>
                <a:srgbClr val="0000CC"/>
              </a:solidFill>
              <a:latin typeface="+mn-lt"/>
              <a:ea typeface="+mn-ea"/>
            </a:endParaRPr>
          </a:p>
        </p:txBody>
      </p:sp>
      <p:sp>
        <p:nvSpPr>
          <p:cNvPr id="33" name="圆角矩形标注 32"/>
          <p:cNvSpPr>
            <a:spLocks noChangeArrowheads="1"/>
          </p:cNvSpPr>
          <p:nvPr/>
        </p:nvSpPr>
        <p:spPr bwMode="auto">
          <a:xfrm>
            <a:off x="6286500" y="1857375"/>
            <a:ext cx="1143000" cy="642938"/>
          </a:xfrm>
          <a:prstGeom prst="wedgeRoundRectCallout">
            <a:avLst>
              <a:gd name="adj1" fmla="val -55958"/>
              <a:gd name="adj2" fmla="val 122412"/>
              <a:gd name="adj3" fmla="val 16667"/>
            </a:avLst>
          </a:prstGeom>
          <a:solidFill>
            <a:srgbClr val="FFFFCC"/>
          </a:solidFill>
          <a:ln w="9525" algn="ctr">
            <a:solidFill>
              <a:schemeClr val="tx1"/>
            </a:solidFill>
            <a:miter lim="800000"/>
            <a:headEnd/>
            <a:tailEnd/>
          </a:ln>
        </p:spPr>
        <p:txBody>
          <a:bodyPr/>
          <a:lstStyle/>
          <a:p>
            <a:pPr algn="ctr"/>
            <a:r>
              <a:rPr lang="zh-CN" altLang="en-US" sz="2800" b="1">
                <a:solidFill>
                  <a:srgbClr val="0000CC"/>
                </a:solidFill>
              </a:rPr>
              <a:t>结束</a:t>
            </a:r>
          </a:p>
        </p:txBody>
      </p:sp>
      <p:sp>
        <p:nvSpPr>
          <p:cNvPr id="34" name="右箭头 33"/>
          <p:cNvSpPr>
            <a:spLocks noChangeArrowheads="1"/>
          </p:cNvSpPr>
          <p:nvPr/>
        </p:nvSpPr>
        <p:spPr bwMode="auto">
          <a:xfrm rot="-5400000">
            <a:off x="4857751" y="5357812"/>
            <a:ext cx="571500" cy="428625"/>
          </a:xfrm>
          <a:prstGeom prst="rightArrow">
            <a:avLst>
              <a:gd name="adj1" fmla="val 50000"/>
              <a:gd name="adj2" fmla="val 50000"/>
            </a:avLst>
          </a:prstGeom>
          <a:solidFill>
            <a:schemeClr val="accent1"/>
          </a:solidFill>
          <a:ln w="38100" algn="ctr">
            <a:solidFill>
              <a:srgbClr val="0000CC"/>
            </a:solidFill>
            <a:miter lim="800000"/>
            <a:headEnd/>
            <a:tailEnd/>
          </a:ln>
        </p:spPr>
        <p:txBody>
          <a:bodyPr wrap="none"/>
          <a:lstStyle/>
          <a:p>
            <a:endParaRPr lang="zh-CN" altLang="en-US"/>
          </a:p>
        </p:txBody>
      </p:sp>
      <p:sp>
        <p:nvSpPr>
          <p:cNvPr id="35" name="TextBox 34"/>
          <p:cNvSpPr txBox="1"/>
          <p:nvPr/>
        </p:nvSpPr>
        <p:spPr>
          <a:xfrm>
            <a:off x="4857750" y="5929313"/>
            <a:ext cx="785813" cy="523875"/>
          </a:xfrm>
          <a:prstGeom prst="rect">
            <a:avLst/>
          </a:prstGeom>
          <a:noFill/>
        </p:spPr>
        <p:txBody>
          <a:bodyPr>
            <a:spAutoFit/>
          </a:bodyPr>
          <a:lstStyle/>
          <a:p>
            <a:pPr algn="ctr">
              <a:defRPr/>
            </a:pPr>
            <a:r>
              <a:rPr lang="en-US" altLang="zh-CN" sz="2800" b="1" dirty="0">
                <a:solidFill>
                  <a:srgbClr val="0000CC"/>
                </a:solidFill>
                <a:latin typeface="+mn-lt"/>
                <a:ea typeface="+mn-ea"/>
              </a:rPr>
              <a:t>\0</a:t>
            </a:r>
            <a:endParaRPr lang="zh-CN" altLang="en-US" sz="2800" b="1" dirty="0">
              <a:solidFill>
                <a:srgbClr val="0000CC"/>
              </a:solidFill>
              <a:latin typeface="+mn-lt"/>
              <a:ea typeface="+mn-ea"/>
            </a:endParaRPr>
          </a:p>
        </p:txBody>
      </p:sp>
      <p:sp>
        <p:nvSpPr>
          <p:cNvPr id="36" name="TextBox 35"/>
          <p:cNvSpPr txBox="1"/>
          <p:nvPr/>
        </p:nvSpPr>
        <p:spPr>
          <a:xfrm>
            <a:off x="4786313" y="4668838"/>
            <a:ext cx="785812" cy="522287"/>
          </a:xfrm>
          <a:prstGeom prst="rect">
            <a:avLst/>
          </a:prstGeom>
          <a:noFill/>
        </p:spPr>
        <p:txBody>
          <a:bodyPr>
            <a:spAutoFit/>
          </a:bodyPr>
          <a:lstStyle/>
          <a:p>
            <a:pPr algn="ctr">
              <a:defRPr/>
            </a:pPr>
            <a:r>
              <a:rPr lang="en-US" altLang="zh-CN" sz="2800" b="1" dirty="0">
                <a:solidFill>
                  <a:srgbClr val="0000CC"/>
                </a:solidFill>
                <a:latin typeface="+mn-lt"/>
                <a:ea typeface="+mn-ea"/>
              </a:rPr>
              <a:t>\0</a:t>
            </a:r>
            <a:endParaRPr lang="zh-CN" altLang="en-US" sz="2800" b="1" dirty="0">
              <a:solidFill>
                <a:srgbClr val="0000CC"/>
              </a:solidFill>
              <a:latin typeface="+mn-lt"/>
              <a:ea typeface="+mn-ea"/>
            </a:endParaRPr>
          </a:p>
        </p:txBody>
      </p:sp>
      <p:sp>
        <p:nvSpPr>
          <p:cNvPr id="37" name="TextBox 36"/>
          <p:cNvSpPr txBox="1"/>
          <p:nvPr/>
        </p:nvSpPr>
        <p:spPr>
          <a:xfrm>
            <a:off x="71438" y="2405063"/>
            <a:ext cx="1000125" cy="523875"/>
          </a:xfrm>
          <a:prstGeom prst="rect">
            <a:avLst/>
          </a:prstGeom>
          <a:noFill/>
        </p:spPr>
        <p:txBody>
          <a:bodyPr>
            <a:spAutoFit/>
          </a:bodyPr>
          <a:lstStyle/>
          <a:p>
            <a:pPr algn="ctr">
              <a:defRPr/>
            </a:pPr>
            <a:r>
              <a:rPr lang="en-US" altLang="zh-CN" sz="2800" b="1" dirty="0" err="1">
                <a:solidFill>
                  <a:srgbClr val="9D138D"/>
                </a:solidFill>
                <a:latin typeface="+mn-lt"/>
                <a:ea typeface="+mn-ea"/>
              </a:rPr>
              <a:t>i</a:t>
            </a:r>
            <a:r>
              <a:rPr lang="en-US" altLang="zh-CN" sz="2800" b="1" dirty="0">
                <a:solidFill>
                  <a:srgbClr val="9D138D"/>
                </a:solidFill>
                <a:latin typeface="+mn-lt"/>
                <a:ea typeface="+mn-ea"/>
              </a:rPr>
              <a:t>=0</a:t>
            </a:r>
            <a:endParaRPr lang="zh-CN" altLang="en-US" sz="2800" b="1" dirty="0">
              <a:solidFill>
                <a:srgbClr val="9D138D"/>
              </a:solidFill>
              <a:latin typeface="+mn-lt"/>
              <a:ea typeface="+mn-ea"/>
            </a:endParaRPr>
          </a:p>
        </p:txBody>
      </p:sp>
      <p:sp>
        <p:nvSpPr>
          <p:cNvPr id="38" name="TextBox 37"/>
          <p:cNvSpPr txBox="1"/>
          <p:nvPr/>
        </p:nvSpPr>
        <p:spPr>
          <a:xfrm>
            <a:off x="0" y="5357813"/>
            <a:ext cx="1143000" cy="523875"/>
          </a:xfrm>
          <a:prstGeom prst="rect">
            <a:avLst/>
          </a:prstGeom>
          <a:noFill/>
        </p:spPr>
        <p:txBody>
          <a:bodyPr>
            <a:spAutoFit/>
          </a:bodyPr>
          <a:lstStyle/>
          <a:p>
            <a:pPr algn="ctr">
              <a:defRPr/>
            </a:pPr>
            <a:r>
              <a:rPr lang="en-US" altLang="zh-CN" sz="2800" b="1" dirty="0">
                <a:solidFill>
                  <a:srgbClr val="9D138D"/>
                </a:solidFill>
                <a:latin typeface="+mn-lt"/>
                <a:ea typeface="+mn-ea"/>
              </a:rPr>
              <a:t>j=0</a:t>
            </a:r>
            <a:endParaRPr lang="zh-CN" altLang="en-US" sz="2800" b="1" dirty="0">
              <a:solidFill>
                <a:srgbClr val="9D138D"/>
              </a:solidFill>
              <a:latin typeface="+mn-lt"/>
              <a:ea typeface="+mn-ea"/>
            </a:endParaRPr>
          </a:p>
        </p:txBody>
      </p:sp>
      <p:sp>
        <p:nvSpPr>
          <p:cNvPr id="39" name="TextBox 38"/>
          <p:cNvSpPr txBox="1"/>
          <p:nvPr/>
        </p:nvSpPr>
        <p:spPr>
          <a:xfrm>
            <a:off x="571500" y="2395538"/>
            <a:ext cx="571500" cy="522287"/>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1</a:t>
            </a:r>
            <a:endParaRPr lang="zh-CN" altLang="en-US" sz="2800" b="1" dirty="0">
              <a:solidFill>
                <a:srgbClr val="00B050"/>
              </a:solidFill>
              <a:latin typeface="+mn-lt"/>
              <a:ea typeface="+mn-ea"/>
            </a:endParaRPr>
          </a:p>
        </p:txBody>
      </p:sp>
      <p:sp>
        <p:nvSpPr>
          <p:cNvPr id="40" name="TextBox 39"/>
          <p:cNvSpPr txBox="1"/>
          <p:nvPr/>
        </p:nvSpPr>
        <p:spPr>
          <a:xfrm>
            <a:off x="642938" y="5357813"/>
            <a:ext cx="571500"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1</a:t>
            </a:r>
            <a:endParaRPr lang="zh-CN" altLang="en-US" sz="2800" b="1" dirty="0">
              <a:solidFill>
                <a:srgbClr val="00B050"/>
              </a:solidFill>
              <a:latin typeface="+mn-lt"/>
              <a:ea typeface="+mn-ea"/>
            </a:endParaRPr>
          </a:p>
        </p:txBody>
      </p:sp>
      <p:sp>
        <p:nvSpPr>
          <p:cNvPr id="41" name="TextBox 40"/>
          <p:cNvSpPr txBox="1"/>
          <p:nvPr/>
        </p:nvSpPr>
        <p:spPr>
          <a:xfrm>
            <a:off x="630238" y="2403475"/>
            <a:ext cx="571500"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2</a:t>
            </a:r>
            <a:endParaRPr lang="zh-CN" altLang="en-US" sz="2800" b="1" dirty="0">
              <a:solidFill>
                <a:srgbClr val="00B050"/>
              </a:solidFill>
              <a:latin typeface="+mn-lt"/>
              <a:ea typeface="+mn-ea"/>
            </a:endParaRPr>
          </a:p>
        </p:txBody>
      </p:sp>
      <p:sp>
        <p:nvSpPr>
          <p:cNvPr id="42" name="TextBox 41"/>
          <p:cNvSpPr txBox="1"/>
          <p:nvPr/>
        </p:nvSpPr>
        <p:spPr>
          <a:xfrm>
            <a:off x="642938" y="5357813"/>
            <a:ext cx="571500"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2</a:t>
            </a:r>
            <a:endParaRPr lang="zh-CN" altLang="en-US" sz="2800" b="1" dirty="0">
              <a:solidFill>
                <a:srgbClr val="00B050"/>
              </a:solidFill>
              <a:latin typeface="+mn-lt"/>
              <a:ea typeface="+mn-ea"/>
            </a:endParaRPr>
          </a:p>
        </p:txBody>
      </p:sp>
      <p:sp>
        <p:nvSpPr>
          <p:cNvPr id="43" name="TextBox 42"/>
          <p:cNvSpPr txBox="1"/>
          <p:nvPr/>
        </p:nvSpPr>
        <p:spPr>
          <a:xfrm>
            <a:off x="596900" y="2432050"/>
            <a:ext cx="571500"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3</a:t>
            </a:r>
            <a:endParaRPr lang="zh-CN" altLang="en-US" sz="2800" b="1" dirty="0">
              <a:solidFill>
                <a:srgbClr val="00B050"/>
              </a:solidFill>
              <a:latin typeface="+mn-lt"/>
              <a:ea typeface="+mn-ea"/>
            </a:endParaRPr>
          </a:p>
        </p:txBody>
      </p:sp>
      <p:sp>
        <p:nvSpPr>
          <p:cNvPr id="44" name="TextBox 43"/>
          <p:cNvSpPr txBox="1"/>
          <p:nvPr/>
        </p:nvSpPr>
        <p:spPr>
          <a:xfrm>
            <a:off x="642938" y="5357813"/>
            <a:ext cx="571500"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3</a:t>
            </a:r>
            <a:endParaRPr lang="zh-CN" altLang="en-US" sz="2800" b="1" dirty="0">
              <a:solidFill>
                <a:srgbClr val="00B050"/>
              </a:solidFill>
              <a:latin typeface="+mn-lt"/>
              <a:ea typeface="+mn-ea"/>
            </a:endParaRPr>
          </a:p>
        </p:txBody>
      </p:sp>
      <p:sp>
        <p:nvSpPr>
          <p:cNvPr id="45" name="TextBox 44"/>
          <p:cNvSpPr txBox="1"/>
          <p:nvPr/>
        </p:nvSpPr>
        <p:spPr>
          <a:xfrm>
            <a:off x="571500" y="2408238"/>
            <a:ext cx="571500" cy="522287"/>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4</a:t>
            </a:r>
            <a:endParaRPr lang="zh-CN" altLang="en-US" sz="2800" b="1" dirty="0">
              <a:solidFill>
                <a:srgbClr val="00B050"/>
              </a:solidFill>
              <a:latin typeface="+mn-lt"/>
              <a:ea typeface="+mn-ea"/>
            </a:endParaRPr>
          </a:p>
        </p:txBody>
      </p:sp>
      <p:sp>
        <p:nvSpPr>
          <p:cNvPr id="46" name="TextBox 45"/>
          <p:cNvSpPr txBox="1"/>
          <p:nvPr/>
        </p:nvSpPr>
        <p:spPr>
          <a:xfrm>
            <a:off x="571500" y="2428875"/>
            <a:ext cx="571500"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5</a:t>
            </a:r>
            <a:endParaRPr lang="zh-CN" altLang="en-US" sz="2800" b="1" dirty="0">
              <a:solidFill>
                <a:srgbClr val="00B050"/>
              </a:solidFill>
              <a:latin typeface="+mn-lt"/>
              <a:ea typeface="+mn-ea"/>
            </a:endParaRPr>
          </a:p>
        </p:txBody>
      </p:sp>
      <p:sp>
        <p:nvSpPr>
          <p:cNvPr id="49" name="TextBox 48"/>
          <p:cNvSpPr txBox="1"/>
          <p:nvPr/>
        </p:nvSpPr>
        <p:spPr>
          <a:xfrm>
            <a:off x="642938" y="5357813"/>
            <a:ext cx="571500"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4</a:t>
            </a:r>
            <a:endParaRPr lang="zh-CN" altLang="en-US" sz="2800" b="1" dirty="0">
              <a:solidFill>
                <a:srgbClr val="00B050"/>
              </a:solidFill>
              <a:latin typeface="+mn-lt"/>
              <a:ea typeface="+mn-ea"/>
            </a:endParaRPr>
          </a:p>
        </p:txBody>
      </p:sp>
      <p:sp>
        <p:nvSpPr>
          <p:cNvPr id="50" name="TextBox 49"/>
          <p:cNvSpPr txBox="1"/>
          <p:nvPr/>
        </p:nvSpPr>
        <p:spPr>
          <a:xfrm>
            <a:off x="571500" y="2428875"/>
            <a:ext cx="571500"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6</a:t>
            </a:r>
            <a:endParaRPr lang="zh-CN" altLang="en-US" sz="2800" b="1" dirty="0">
              <a:solidFill>
                <a:srgbClr val="00B050"/>
              </a:solidFill>
              <a:latin typeface="+mn-lt"/>
              <a:ea typeface="+mn-ea"/>
            </a:endParaRPr>
          </a:p>
        </p:txBody>
      </p:sp>
      <p:sp>
        <p:nvSpPr>
          <p:cNvPr id="51" name="TextBox 50"/>
          <p:cNvSpPr txBox="1"/>
          <p:nvPr/>
        </p:nvSpPr>
        <p:spPr>
          <a:xfrm>
            <a:off x="642938" y="5357813"/>
            <a:ext cx="571500"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5</a:t>
            </a:r>
            <a:endParaRPr lang="zh-CN" altLang="en-US" sz="2800" b="1" dirty="0">
              <a:solidFill>
                <a:srgbClr val="00B050"/>
              </a:solidFill>
              <a:latin typeface="+mn-lt"/>
              <a:ea typeface="+mn-ea"/>
            </a:endParaRPr>
          </a:p>
        </p:txBody>
      </p:sp>
      <p:sp>
        <p:nvSpPr>
          <p:cNvPr id="52" name="TextBox 51"/>
          <p:cNvSpPr txBox="1"/>
          <p:nvPr/>
        </p:nvSpPr>
        <p:spPr>
          <a:xfrm>
            <a:off x="571500" y="2428875"/>
            <a:ext cx="571500"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7</a:t>
            </a:r>
            <a:endParaRPr lang="zh-CN" altLang="en-US" sz="2800" b="1" dirty="0">
              <a:solidFill>
                <a:srgbClr val="00B050"/>
              </a:solidFill>
              <a:latin typeface="+mn-lt"/>
              <a:ea typeface="+mn-ea"/>
            </a:endParaRPr>
          </a:p>
        </p:txBody>
      </p:sp>
      <p:sp>
        <p:nvSpPr>
          <p:cNvPr id="53" name="TextBox 52"/>
          <p:cNvSpPr txBox="1"/>
          <p:nvPr/>
        </p:nvSpPr>
        <p:spPr>
          <a:xfrm>
            <a:off x="642938" y="5357813"/>
            <a:ext cx="571500"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6</a:t>
            </a:r>
            <a:endParaRPr lang="zh-CN" altLang="en-US" sz="2800" b="1" dirty="0">
              <a:solidFill>
                <a:srgbClr val="00B050"/>
              </a:solidFill>
              <a:latin typeface="+mn-lt"/>
              <a:ea typeface="+mn-ea"/>
            </a:endParaRPr>
          </a:p>
        </p:txBody>
      </p:sp>
      <p:sp>
        <p:nvSpPr>
          <p:cNvPr id="54" name="TextBox 53"/>
          <p:cNvSpPr txBox="1"/>
          <p:nvPr/>
        </p:nvSpPr>
        <p:spPr>
          <a:xfrm>
            <a:off x="571500" y="2428875"/>
            <a:ext cx="571500"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8</a:t>
            </a:r>
            <a:endParaRPr lang="zh-CN" altLang="en-US" sz="2800" b="1" dirty="0">
              <a:solidFill>
                <a:srgbClr val="00B050"/>
              </a:solidFill>
              <a:latin typeface="+mn-lt"/>
              <a:ea typeface="+mn-ea"/>
            </a:endParaRPr>
          </a:p>
        </p:txBody>
      </p:sp>
      <p:sp>
        <p:nvSpPr>
          <p:cNvPr id="55" name="TextBox 54"/>
          <p:cNvSpPr txBox="1"/>
          <p:nvPr/>
        </p:nvSpPr>
        <p:spPr>
          <a:xfrm>
            <a:off x="604838" y="5381625"/>
            <a:ext cx="571500" cy="522288"/>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7</a:t>
            </a:r>
            <a:endParaRPr lang="zh-CN" altLang="en-US" sz="2800" b="1" dirty="0">
              <a:solidFill>
                <a:srgbClr val="00B050"/>
              </a:solidFill>
              <a:latin typeface="+mn-lt"/>
              <a:ea typeface="+mn-ea"/>
            </a:endParaRPr>
          </a:p>
        </p:txBody>
      </p:sp>
      <p:sp>
        <p:nvSpPr>
          <p:cNvPr id="56" name="TextBox 55"/>
          <p:cNvSpPr txBox="1"/>
          <p:nvPr/>
        </p:nvSpPr>
        <p:spPr>
          <a:xfrm>
            <a:off x="533400" y="2452688"/>
            <a:ext cx="571500" cy="522287"/>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9</a:t>
            </a:r>
            <a:endParaRPr lang="zh-CN" altLang="en-US" sz="2800" b="1" dirty="0">
              <a:solidFill>
                <a:srgbClr val="00B050"/>
              </a:solidFill>
              <a:latin typeface="+mn-lt"/>
              <a:ea typeface="+mn-ea"/>
            </a:endParaRPr>
          </a:p>
        </p:txBody>
      </p:sp>
      <p:sp>
        <p:nvSpPr>
          <p:cNvPr id="57" name="TextBox 56"/>
          <p:cNvSpPr txBox="1"/>
          <p:nvPr/>
        </p:nvSpPr>
        <p:spPr>
          <a:xfrm>
            <a:off x="630238" y="5383213"/>
            <a:ext cx="571500" cy="522287"/>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8</a:t>
            </a:r>
            <a:endParaRPr lang="zh-CN" altLang="en-US" sz="2800" b="1" dirty="0">
              <a:solidFill>
                <a:srgbClr val="00B050"/>
              </a:solidFill>
              <a:latin typeface="+mn-lt"/>
              <a:ea typeface="+mn-ea"/>
            </a:endParaRPr>
          </a:p>
        </p:txBody>
      </p:sp>
      <p:sp>
        <p:nvSpPr>
          <p:cNvPr id="58" name="TextBox 57"/>
          <p:cNvSpPr txBox="1"/>
          <p:nvPr/>
        </p:nvSpPr>
        <p:spPr>
          <a:xfrm>
            <a:off x="520700" y="2428875"/>
            <a:ext cx="785813" cy="523875"/>
          </a:xfrm>
          <a:prstGeom prst="rect">
            <a:avLst/>
          </a:prstGeom>
          <a:solidFill>
            <a:schemeClr val="accent1"/>
          </a:solidFill>
        </p:spPr>
        <p:txBody>
          <a:bodyPr>
            <a:spAutoFit/>
          </a:bodyPr>
          <a:lstStyle/>
          <a:p>
            <a:pPr algn="ctr">
              <a:defRPr/>
            </a:pPr>
            <a:r>
              <a:rPr lang="en-US" altLang="zh-CN" sz="2800" b="1" dirty="0">
                <a:solidFill>
                  <a:srgbClr val="00B050"/>
                </a:solidFill>
                <a:latin typeface="+mn-lt"/>
                <a:ea typeface="+mn-ea"/>
              </a:rPr>
              <a:t>10</a:t>
            </a:r>
            <a:endParaRPr lang="zh-CN" altLang="en-US" sz="2800" b="1" dirty="0">
              <a:solidFill>
                <a:srgbClr val="00B050"/>
              </a:solidFill>
              <a:latin typeface="+mn-lt"/>
              <a:ea typeface="+mn-ea"/>
            </a:endParaRPr>
          </a:p>
        </p:txBody>
      </p:sp>
      <p:pic>
        <p:nvPicPr>
          <p:cNvPr id="217197" name="图片 58"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Top)">
                                      <p:cBhvr>
                                        <p:cTn id="12"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par>
                          <p:cTn id="13" fill="hold" nodeType="afterGroup">
                            <p:stCondLst>
                              <p:cond delay="500"/>
                            </p:stCondLst>
                            <p:childTnLst>
                              <p:par>
                                <p:cTn id="14" presetID="49" presetClass="entr" presetSubtype="0" decel="100000" fill="hold" grpId="0" nodeType="afterEffect">
                                  <p:stCondLst>
                                    <p:cond delay="100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 calcmode="lin" valueType="num">
                                      <p:cBhvr>
                                        <p:cTn id="18" dur="500" fill="hold"/>
                                        <p:tgtEl>
                                          <p:spTgt spid="9"/>
                                        </p:tgtEl>
                                        <p:attrNameLst>
                                          <p:attrName>style.rotation</p:attrName>
                                        </p:attrNameLst>
                                      </p:cBhvr>
                                      <p:tavLst>
                                        <p:tav tm="0">
                                          <p:val>
                                            <p:fltVal val="360"/>
                                          </p:val>
                                        </p:tav>
                                        <p:tav tm="100000">
                                          <p:val>
                                            <p:fltVal val="0"/>
                                          </p:val>
                                        </p:tav>
                                      </p:tavLst>
                                    </p:anim>
                                    <p:animEffect transition="in" filter="fade">
                                      <p:cBhvr>
                                        <p:cTn id="19" dur="500"/>
                                        <p:tgtEl>
                                          <p:spTgt spid="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49" presetClass="entr" presetSubtype="0" decel="100000" fill="hold" grpId="0" nodeType="click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 calcmode="lin" valueType="num">
                                      <p:cBhvr>
                                        <p:cTn id="26" dur="500" fill="hold"/>
                                        <p:tgtEl>
                                          <p:spTgt spid="40"/>
                                        </p:tgtEl>
                                        <p:attrNameLst>
                                          <p:attrName>style.rotation</p:attrName>
                                        </p:attrNameLst>
                                      </p:cBhvr>
                                      <p:tavLst>
                                        <p:tav tm="0">
                                          <p:val>
                                            <p:fltVal val="360"/>
                                          </p:val>
                                        </p:tav>
                                        <p:tav tm="100000">
                                          <p:val>
                                            <p:fltVal val="0"/>
                                          </p:val>
                                        </p:tav>
                                      </p:tavLst>
                                    </p:anim>
                                    <p:animEffect transition="in" filter="fade">
                                      <p:cBhvr>
                                        <p:cTn id="27" dur="500"/>
                                        <p:tgtEl>
                                          <p:spTgt spid="4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9" presetClass="entr" presetSubtype="0" decel="100000" fill="hold" grpId="0" nodeType="click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 calcmode="lin" valueType="num">
                                      <p:cBhvr>
                                        <p:cTn id="34" dur="500" fill="hold"/>
                                        <p:tgtEl>
                                          <p:spTgt spid="39"/>
                                        </p:tgtEl>
                                        <p:attrNameLst>
                                          <p:attrName>style.rotation</p:attrName>
                                        </p:attrNameLst>
                                      </p:cBhvr>
                                      <p:tavLst>
                                        <p:tav tm="0">
                                          <p:val>
                                            <p:fltVal val="360"/>
                                          </p:val>
                                        </p:tav>
                                        <p:tav tm="100000">
                                          <p:val>
                                            <p:fltVal val="0"/>
                                          </p:val>
                                        </p:tav>
                                      </p:tavLst>
                                    </p:anim>
                                    <p:animEffect transition="in" filter="fade">
                                      <p:cBhvr>
                                        <p:cTn id="35" dur="500"/>
                                        <p:tgtEl>
                                          <p:spTgt spid="39"/>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linds(horizontal)">
                                      <p:cBhvr>
                                        <p:cTn id="40"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41" fill="hold" nodeType="clickPar">
                      <p:stCondLst>
                        <p:cond delay="indefinite"/>
                      </p:stCondLst>
                      <p:childTnLst>
                        <p:par>
                          <p:cTn id="42" fill="hold" nodeType="withGroup">
                            <p:stCondLst>
                              <p:cond delay="0"/>
                            </p:stCondLst>
                            <p:childTnLst>
                              <p:par>
                                <p:cTn id="43" presetID="49" presetClass="entr" presetSubtype="0" decel="100000" fill="hold" grpId="0" nodeType="click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 calcmode="lin" valueType="num">
                                      <p:cBhvr>
                                        <p:cTn id="47" dur="500" fill="hold"/>
                                        <p:tgtEl>
                                          <p:spTgt spid="41"/>
                                        </p:tgtEl>
                                        <p:attrNameLst>
                                          <p:attrName>style.rotation</p:attrName>
                                        </p:attrNameLst>
                                      </p:cBhvr>
                                      <p:tavLst>
                                        <p:tav tm="0">
                                          <p:val>
                                            <p:fltVal val="360"/>
                                          </p:val>
                                        </p:tav>
                                        <p:tav tm="100000">
                                          <p:val>
                                            <p:fltVal val="0"/>
                                          </p:val>
                                        </p:tav>
                                      </p:tavLst>
                                    </p:anim>
                                    <p:animEffect transition="in" filter="fade">
                                      <p:cBhvr>
                                        <p:cTn id="48" dur="500"/>
                                        <p:tgtEl>
                                          <p:spTgt spid="41"/>
                                        </p:tgtEl>
                                      </p:cBhvr>
                                    </p:animEffect>
                                  </p:childTnLst>
                                </p:cTn>
                              </p:par>
                            </p:childTnLst>
                          </p:cTn>
                        </p:par>
                        <p:par>
                          <p:cTn id="49" fill="hold" nodeType="afterGroup">
                            <p:stCondLst>
                              <p:cond delay="500"/>
                            </p:stCondLst>
                            <p:childTnLst>
                              <p:par>
                                <p:cTn id="50" presetID="3" presetClass="entr" presetSubtype="1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blinds(horizontal)">
                                      <p:cBhvr>
                                        <p:cTn id="52"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53" fill="hold" nodeType="clickPar">
                      <p:stCondLst>
                        <p:cond delay="indefinite"/>
                      </p:stCondLst>
                      <p:childTnLst>
                        <p:par>
                          <p:cTn id="54" fill="hold" nodeType="withGroup">
                            <p:stCondLst>
                              <p:cond delay="0"/>
                            </p:stCondLst>
                            <p:childTnLst>
                              <p:par>
                                <p:cTn id="55" presetID="12" presetClass="entr" presetSubtype="1"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slide(fromTop)">
                                      <p:cBhvr>
                                        <p:cTn id="57" dur="5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par>
                          <p:cTn id="58" fill="hold" nodeType="afterGroup">
                            <p:stCondLst>
                              <p:cond delay="500"/>
                            </p:stCondLst>
                            <p:childTnLst>
                              <p:par>
                                <p:cTn id="59" presetID="49" presetClass="entr" presetSubtype="0" decel="100000" fill="hold" grpId="0" nodeType="afterEffect">
                                  <p:stCondLst>
                                    <p:cond delay="100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 calcmode="lin" valueType="num">
                                      <p:cBhvr>
                                        <p:cTn id="63" dur="500" fill="hold"/>
                                        <p:tgtEl>
                                          <p:spTgt spid="13"/>
                                        </p:tgtEl>
                                        <p:attrNameLst>
                                          <p:attrName>style.rotation</p:attrName>
                                        </p:attrNameLst>
                                      </p:cBhvr>
                                      <p:tavLst>
                                        <p:tav tm="0">
                                          <p:val>
                                            <p:fltVal val="360"/>
                                          </p:val>
                                        </p:tav>
                                        <p:tav tm="100000">
                                          <p:val>
                                            <p:fltVal val="0"/>
                                          </p:val>
                                        </p:tav>
                                      </p:tavLst>
                                    </p:anim>
                                    <p:animEffect transition="in" filter="fade">
                                      <p:cBhvr>
                                        <p:cTn id="64" dur="500"/>
                                        <p:tgtEl>
                                          <p:spTgt spid="13"/>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49" presetClass="entr" presetSubtype="0" decel="100000" fill="hold" grpId="0" nodeType="click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p:cTn id="69" dur="500" fill="hold"/>
                                        <p:tgtEl>
                                          <p:spTgt spid="42"/>
                                        </p:tgtEl>
                                        <p:attrNameLst>
                                          <p:attrName>ppt_w</p:attrName>
                                        </p:attrNameLst>
                                      </p:cBhvr>
                                      <p:tavLst>
                                        <p:tav tm="0">
                                          <p:val>
                                            <p:fltVal val="0"/>
                                          </p:val>
                                        </p:tav>
                                        <p:tav tm="100000">
                                          <p:val>
                                            <p:strVal val="#ppt_w"/>
                                          </p:val>
                                        </p:tav>
                                      </p:tavLst>
                                    </p:anim>
                                    <p:anim calcmode="lin" valueType="num">
                                      <p:cBhvr>
                                        <p:cTn id="70" dur="500" fill="hold"/>
                                        <p:tgtEl>
                                          <p:spTgt spid="42"/>
                                        </p:tgtEl>
                                        <p:attrNameLst>
                                          <p:attrName>ppt_h</p:attrName>
                                        </p:attrNameLst>
                                      </p:cBhvr>
                                      <p:tavLst>
                                        <p:tav tm="0">
                                          <p:val>
                                            <p:fltVal val="0"/>
                                          </p:val>
                                        </p:tav>
                                        <p:tav tm="100000">
                                          <p:val>
                                            <p:strVal val="#ppt_h"/>
                                          </p:val>
                                        </p:tav>
                                      </p:tavLst>
                                    </p:anim>
                                    <p:anim calcmode="lin" valueType="num">
                                      <p:cBhvr>
                                        <p:cTn id="71" dur="500" fill="hold"/>
                                        <p:tgtEl>
                                          <p:spTgt spid="42"/>
                                        </p:tgtEl>
                                        <p:attrNameLst>
                                          <p:attrName>style.rotation</p:attrName>
                                        </p:attrNameLst>
                                      </p:cBhvr>
                                      <p:tavLst>
                                        <p:tav tm="0">
                                          <p:val>
                                            <p:fltVal val="360"/>
                                          </p:val>
                                        </p:tav>
                                        <p:tav tm="100000">
                                          <p:val>
                                            <p:fltVal val="0"/>
                                          </p:val>
                                        </p:tav>
                                      </p:tavLst>
                                    </p:anim>
                                    <p:animEffect transition="in" filter="fade">
                                      <p:cBhvr>
                                        <p:cTn id="72" dur="500"/>
                                        <p:tgtEl>
                                          <p:spTgt spid="42"/>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49" presetClass="entr" presetSubtype="0" decel="100000" fill="hold" grpId="0" nodeType="click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ppt_w</p:attrName>
                                        </p:attrNameLst>
                                      </p:cBhvr>
                                      <p:tavLst>
                                        <p:tav tm="0">
                                          <p:val>
                                            <p:fltVal val="0"/>
                                          </p:val>
                                        </p:tav>
                                        <p:tav tm="100000">
                                          <p:val>
                                            <p:strVal val="#ppt_w"/>
                                          </p:val>
                                        </p:tav>
                                      </p:tavLst>
                                    </p:anim>
                                    <p:anim calcmode="lin" valueType="num">
                                      <p:cBhvr>
                                        <p:cTn id="78" dur="500" fill="hold"/>
                                        <p:tgtEl>
                                          <p:spTgt spid="43"/>
                                        </p:tgtEl>
                                        <p:attrNameLst>
                                          <p:attrName>ppt_h</p:attrName>
                                        </p:attrNameLst>
                                      </p:cBhvr>
                                      <p:tavLst>
                                        <p:tav tm="0">
                                          <p:val>
                                            <p:fltVal val="0"/>
                                          </p:val>
                                        </p:tav>
                                        <p:tav tm="100000">
                                          <p:val>
                                            <p:strVal val="#ppt_h"/>
                                          </p:val>
                                        </p:tav>
                                      </p:tavLst>
                                    </p:anim>
                                    <p:anim calcmode="lin" valueType="num">
                                      <p:cBhvr>
                                        <p:cTn id="79" dur="500" fill="hold"/>
                                        <p:tgtEl>
                                          <p:spTgt spid="43"/>
                                        </p:tgtEl>
                                        <p:attrNameLst>
                                          <p:attrName>style.rotation</p:attrName>
                                        </p:attrNameLst>
                                      </p:cBhvr>
                                      <p:tavLst>
                                        <p:tav tm="0">
                                          <p:val>
                                            <p:fltVal val="360"/>
                                          </p:val>
                                        </p:tav>
                                        <p:tav tm="100000">
                                          <p:val>
                                            <p:fltVal val="0"/>
                                          </p:val>
                                        </p:tav>
                                      </p:tavLst>
                                    </p:anim>
                                    <p:animEffect transition="in" filter="fade">
                                      <p:cBhvr>
                                        <p:cTn id="80" dur="500"/>
                                        <p:tgtEl>
                                          <p:spTgt spid="43"/>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3" presetClass="entr" presetSubtype="10" fill="hold" grpId="0" nodeType="click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blinds(horizontal)">
                                      <p:cBhvr>
                                        <p:cTn id="85"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86" fill="hold" nodeType="clickPar">
                      <p:stCondLst>
                        <p:cond delay="indefinite"/>
                      </p:stCondLst>
                      <p:childTnLst>
                        <p:par>
                          <p:cTn id="87" fill="hold" nodeType="withGroup">
                            <p:stCondLst>
                              <p:cond delay="0"/>
                            </p:stCondLst>
                            <p:childTnLst>
                              <p:par>
                                <p:cTn id="88" presetID="12" presetClass="entr" presetSubtype="1" fill="hold" grpId="0" nodeType="click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slide(fromTop)">
                                      <p:cBhvr>
                                        <p:cTn id="90"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par>
                          <p:cTn id="91" fill="hold" nodeType="afterGroup">
                            <p:stCondLst>
                              <p:cond delay="500"/>
                            </p:stCondLst>
                            <p:childTnLst>
                              <p:par>
                                <p:cTn id="92" presetID="49" presetClass="entr" presetSubtype="0" decel="100000" fill="hold" grpId="0" nodeType="afterEffect">
                                  <p:stCondLst>
                                    <p:cond delay="1000"/>
                                  </p:stCondLst>
                                  <p:childTnLst>
                                    <p:set>
                                      <p:cBhvr>
                                        <p:cTn id="93" dur="1" fill="hold">
                                          <p:stCondLst>
                                            <p:cond delay="0"/>
                                          </p:stCondLst>
                                        </p:cTn>
                                        <p:tgtEl>
                                          <p:spTgt spid="16"/>
                                        </p:tgtEl>
                                        <p:attrNameLst>
                                          <p:attrName>style.visibility</p:attrName>
                                        </p:attrNameLst>
                                      </p:cBhvr>
                                      <p:to>
                                        <p:strVal val="visible"/>
                                      </p:to>
                                    </p:set>
                                    <p:anim calcmode="lin" valueType="num">
                                      <p:cBhvr>
                                        <p:cTn id="94" dur="500" fill="hold"/>
                                        <p:tgtEl>
                                          <p:spTgt spid="16"/>
                                        </p:tgtEl>
                                        <p:attrNameLst>
                                          <p:attrName>ppt_w</p:attrName>
                                        </p:attrNameLst>
                                      </p:cBhvr>
                                      <p:tavLst>
                                        <p:tav tm="0">
                                          <p:val>
                                            <p:fltVal val="0"/>
                                          </p:val>
                                        </p:tav>
                                        <p:tav tm="100000">
                                          <p:val>
                                            <p:strVal val="#ppt_w"/>
                                          </p:val>
                                        </p:tav>
                                      </p:tavLst>
                                    </p:anim>
                                    <p:anim calcmode="lin" valueType="num">
                                      <p:cBhvr>
                                        <p:cTn id="95" dur="500" fill="hold"/>
                                        <p:tgtEl>
                                          <p:spTgt spid="16"/>
                                        </p:tgtEl>
                                        <p:attrNameLst>
                                          <p:attrName>ppt_h</p:attrName>
                                        </p:attrNameLst>
                                      </p:cBhvr>
                                      <p:tavLst>
                                        <p:tav tm="0">
                                          <p:val>
                                            <p:fltVal val="0"/>
                                          </p:val>
                                        </p:tav>
                                        <p:tav tm="100000">
                                          <p:val>
                                            <p:strVal val="#ppt_h"/>
                                          </p:val>
                                        </p:tav>
                                      </p:tavLst>
                                    </p:anim>
                                    <p:anim calcmode="lin" valueType="num">
                                      <p:cBhvr>
                                        <p:cTn id="96" dur="500" fill="hold"/>
                                        <p:tgtEl>
                                          <p:spTgt spid="16"/>
                                        </p:tgtEl>
                                        <p:attrNameLst>
                                          <p:attrName>style.rotation</p:attrName>
                                        </p:attrNameLst>
                                      </p:cBhvr>
                                      <p:tavLst>
                                        <p:tav tm="0">
                                          <p:val>
                                            <p:fltVal val="360"/>
                                          </p:val>
                                        </p:tav>
                                        <p:tav tm="100000">
                                          <p:val>
                                            <p:fltVal val="0"/>
                                          </p:val>
                                        </p:tav>
                                      </p:tavLst>
                                    </p:anim>
                                    <p:animEffect transition="in" filter="fade">
                                      <p:cBhvr>
                                        <p:cTn id="97" dur="500"/>
                                        <p:tgtEl>
                                          <p:spTgt spid="16"/>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49" presetClass="entr" presetSubtype="0" decel="100000" fill="hold" grpId="0" nodeType="click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 calcmode="lin" valueType="num">
                                      <p:cBhvr>
                                        <p:cTn id="104" dur="500" fill="hold"/>
                                        <p:tgtEl>
                                          <p:spTgt spid="44"/>
                                        </p:tgtEl>
                                        <p:attrNameLst>
                                          <p:attrName>style.rotation</p:attrName>
                                        </p:attrNameLst>
                                      </p:cBhvr>
                                      <p:tavLst>
                                        <p:tav tm="0">
                                          <p:val>
                                            <p:fltVal val="360"/>
                                          </p:val>
                                        </p:tav>
                                        <p:tav tm="100000">
                                          <p:val>
                                            <p:fltVal val="0"/>
                                          </p:val>
                                        </p:tav>
                                      </p:tavLst>
                                    </p:anim>
                                    <p:animEffect transition="in" filter="fade">
                                      <p:cBhvr>
                                        <p:cTn id="105" dur="500"/>
                                        <p:tgtEl>
                                          <p:spTgt spid="44"/>
                                        </p:tgtEl>
                                      </p:cBhvr>
                                    </p:animEffect>
                                  </p:childTnLst>
                                </p:cTn>
                              </p:par>
                            </p:childTnLst>
                          </p:cTn>
                        </p:par>
                      </p:childTnLst>
                    </p:cTn>
                  </p:par>
                  <p:par>
                    <p:cTn id="106" fill="hold" nodeType="clickPar">
                      <p:stCondLst>
                        <p:cond delay="indefinite"/>
                      </p:stCondLst>
                      <p:childTnLst>
                        <p:par>
                          <p:cTn id="107" fill="hold" nodeType="withGroup">
                            <p:stCondLst>
                              <p:cond delay="0"/>
                            </p:stCondLst>
                            <p:childTnLst>
                              <p:par>
                                <p:cTn id="108" presetID="49" presetClass="entr" presetSubtype="0" decel="100000" fill="hold" grpId="0" nodeType="click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p:cTn id="110" dur="500" fill="hold"/>
                                        <p:tgtEl>
                                          <p:spTgt spid="45"/>
                                        </p:tgtEl>
                                        <p:attrNameLst>
                                          <p:attrName>ppt_w</p:attrName>
                                        </p:attrNameLst>
                                      </p:cBhvr>
                                      <p:tavLst>
                                        <p:tav tm="0">
                                          <p:val>
                                            <p:fltVal val="0"/>
                                          </p:val>
                                        </p:tav>
                                        <p:tav tm="100000">
                                          <p:val>
                                            <p:strVal val="#ppt_w"/>
                                          </p:val>
                                        </p:tav>
                                      </p:tavLst>
                                    </p:anim>
                                    <p:anim calcmode="lin" valueType="num">
                                      <p:cBhvr>
                                        <p:cTn id="111" dur="500" fill="hold"/>
                                        <p:tgtEl>
                                          <p:spTgt spid="45"/>
                                        </p:tgtEl>
                                        <p:attrNameLst>
                                          <p:attrName>ppt_h</p:attrName>
                                        </p:attrNameLst>
                                      </p:cBhvr>
                                      <p:tavLst>
                                        <p:tav tm="0">
                                          <p:val>
                                            <p:fltVal val="0"/>
                                          </p:val>
                                        </p:tav>
                                        <p:tav tm="100000">
                                          <p:val>
                                            <p:strVal val="#ppt_h"/>
                                          </p:val>
                                        </p:tav>
                                      </p:tavLst>
                                    </p:anim>
                                    <p:anim calcmode="lin" valueType="num">
                                      <p:cBhvr>
                                        <p:cTn id="112" dur="500" fill="hold"/>
                                        <p:tgtEl>
                                          <p:spTgt spid="45"/>
                                        </p:tgtEl>
                                        <p:attrNameLst>
                                          <p:attrName>style.rotation</p:attrName>
                                        </p:attrNameLst>
                                      </p:cBhvr>
                                      <p:tavLst>
                                        <p:tav tm="0">
                                          <p:val>
                                            <p:fltVal val="360"/>
                                          </p:val>
                                        </p:tav>
                                        <p:tav tm="100000">
                                          <p:val>
                                            <p:fltVal val="0"/>
                                          </p:val>
                                        </p:tav>
                                      </p:tavLst>
                                    </p:anim>
                                    <p:animEffect transition="in" filter="fade">
                                      <p:cBhvr>
                                        <p:cTn id="113" dur="500"/>
                                        <p:tgtEl>
                                          <p:spTgt spid="45"/>
                                        </p:tgtEl>
                                      </p:cBhvr>
                                    </p:animEffect>
                                  </p:childTnLst>
                                </p:cTn>
                              </p:par>
                            </p:childTnLst>
                          </p:cTn>
                        </p:par>
                      </p:childTnLst>
                    </p:cTn>
                  </p:par>
                  <p:par>
                    <p:cTn id="114" fill="hold" nodeType="clickPar">
                      <p:stCondLst>
                        <p:cond delay="indefinite"/>
                      </p:stCondLst>
                      <p:childTnLst>
                        <p:par>
                          <p:cTn id="115" fill="hold" nodeType="withGroup">
                            <p:stCondLst>
                              <p:cond delay="0"/>
                            </p:stCondLst>
                            <p:childTnLst>
                              <p:par>
                                <p:cTn id="116" presetID="3" presetClass="entr" presetSubtype="10" fill="hold" grpId="0" nodeType="clickEffect">
                                  <p:stCondLst>
                                    <p:cond delay="0"/>
                                  </p:stCondLst>
                                  <p:childTnLst>
                                    <p:set>
                                      <p:cBhvr>
                                        <p:cTn id="117" dur="1" fill="hold">
                                          <p:stCondLst>
                                            <p:cond delay="0"/>
                                          </p:stCondLst>
                                        </p:cTn>
                                        <p:tgtEl>
                                          <p:spTgt spid="17"/>
                                        </p:tgtEl>
                                        <p:attrNameLst>
                                          <p:attrName>style.visibility</p:attrName>
                                        </p:attrNameLst>
                                      </p:cBhvr>
                                      <p:to>
                                        <p:strVal val="visible"/>
                                      </p:to>
                                    </p:set>
                                    <p:animEffect transition="in" filter="blinds(horizontal)">
                                      <p:cBhvr>
                                        <p:cTn id="118"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119" fill="hold" nodeType="clickPar">
                      <p:stCondLst>
                        <p:cond delay="indefinite"/>
                      </p:stCondLst>
                      <p:childTnLst>
                        <p:par>
                          <p:cTn id="120" fill="hold" nodeType="withGroup">
                            <p:stCondLst>
                              <p:cond delay="0"/>
                            </p:stCondLst>
                            <p:childTnLst>
                              <p:par>
                                <p:cTn id="121" presetID="49" presetClass="entr" presetSubtype="0" decel="100000" fill="hold" grpId="0" nodeType="clickEffect">
                                  <p:stCondLst>
                                    <p:cond delay="0"/>
                                  </p:stCondLst>
                                  <p:childTnLst>
                                    <p:set>
                                      <p:cBhvr>
                                        <p:cTn id="122" dur="1" fill="hold">
                                          <p:stCondLst>
                                            <p:cond delay="0"/>
                                          </p:stCondLst>
                                        </p:cTn>
                                        <p:tgtEl>
                                          <p:spTgt spid="46"/>
                                        </p:tgtEl>
                                        <p:attrNameLst>
                                          <p:attrName>style.visibility</p:attrName>
                                        </p:attrNameLst>
                                      </p:cBhvr>
                                      <p:to>
                                        <p:strVal val="visible"/>
                                      </p:to>
                                    </p:set>
                                    <p:anim calcmode="lin" valueType="num">
                                      <p:cBhvr>
                                        <p:cTn id="123" dur="500" fill="hold"/>
                                        <p:tgtEl>
                                          <p:spTgt spid="46"/>
                                        </p:tgtEl>
                                        <p:attrNameLst>
                                          <p:attrName>ppt_w</p:attrName>
                                        </p:attrNameLst>
                                      </p:cBhvr>
                                      <p:tavLst>
                                        <p:tav tm="0">
                                          <p:val>
                                            <p:fltVal val="0"/>
                                          </p:val>
                                        </p:tav>
                                        <p:tav tm="100000">
                                          <p:val>
                                            <p:strVal val="#ppt_w"/>
                                          </p:val>
                                        </p:tav>
                                      </p:tavLst>
                                    </p:anim>
                                    <p:anim calcmode="lin" valueType="num">
                                      <p:cBhvr>
                                        <p:cTn id="124" dur="500" fill="hold"/>
                                        <p:tgtEl>
                                          <p:spTgt spid="46"/>
                                        </p:tgtEl>
                                        <p:attrNameLst>
                                          <p:attrName>ppt_h</p:attrName>
                                        </p:attrNameLst>
                                      </p:cBhvr>
                                      <p:tavLst>
                                        <p:tav tm="0">
                                          <p:val>
                                            <p:fltVal val="0"/>
                                          </p:val>
                                        </p:tav>
                                        <p:tav tm="100000">
                                          <p:val>
                                            <p:strVal val="#ppt_h"/>
                                          </p:val>
                                        </p:tav>
                                      </p:tavLst>
                                    </p:anim>
                                    <p:anim calcmode="lin" valueType="num">
                                      <p:cBhvr>
                                        <p:cTn id="125" dur="500" fill="hold"/>
                                        <p:tgtEl>
                                          <p:spTgt spid="46"/>
                                        </p:tgtEl>
                                        <p:attrNameLst>
                                          <p:attrName>style.rotation</p:attrName>
                                        </p:attrNameLst>
                                      </p:cBhvr>
                                      <p:tavLst>
                                        <p:tav tm="0">
                                          <p:val>
                                            <p:fltVal val="360"/>
                                          </p:val>
                                        </p:tav>
                                        <p:tav tm="100000">
                                          <p:val>
                                            <p:fltVal val="0"/>
                                          </p:val>
                                        </p:tav>
                                      </p:tavLst>
                                    </p:anim>
                                    <p:animEffect transition="in" filter="fade">
                                      <p:cBhvr>
                                        <p:cTn id="126" dur="500"/>
                                        <p:tgtEl>
                                          <p:spTgt spid="46"/>
                                        </p:tgtEl>
                                      </p:cBhvr>
                                    </p:animEffect>
                                  </p:childTnLst>
                                </p:cTn>
                              </p:par>
                            </p:childTnLst>
                          </p:cTn>
                        </p:par>
                        <p:par>
                          <p:cTn id="127" fill="hold" nodeType="afterGroup">
                            <p:stCondLst>
                              <p:cond delay="500"/>
                            </p:stCondLst>
                            <p:childTnLst>
                              <p:par>
                                <p:cTn id="128" presetID="3" presetClass="entr" presetSubtype="10" fill="hold" grpId="0" nodeType="afterEffect">
                                  <p:stCondLst>
                                    <p:cond delay="0"/>
                                  </p:stCondLst>
                                  <p:childTnLst>
                                    <p:set>
                                      <p:cBhvr>
                                        <p:cTn id="129" dur="1" fill="hold">
                                          <p:stCondLst>
                                            <p:cond delay="0"/>
                                          </p:stCondLst>
                                        </p:cTn>
                                        <p:tgtEl>
                                          <p:spTgt spid="18"/>
                                        </p:tgtEl>
                                        <p:attrNameLst>
                                          <p:attrName>style.visibility</p:attrName>
                                        </p:attrNameLst>
                                      </p:cBhvr>
                                      <p:to>
                                        <p:strVal val="visible"/>
                                      </p:to>
                                    </p:set>
                                    <p:animEffect transition="in" filter="blinds(horizontal)">
                                      <p:cBhvr>
                                        <p:cTn id="130"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131" fill="hold" nodeType="clickPar">
                      <p:stCondLst>
                        <p:cond delay="indefinite"/>
                      </p:stCondLst>
                      <p:childTnLst>
                        <p:par>
                          <p:cTn id="132" fill="hold" nodeType="withGroup">
                            <p:stCondLst>
                              <p:cond delay="0"/>
                            </p:stCondLst>
                            <p:childTnLst>
                              <p:par>
                                <p:cTn id="133" presetID="12" presetClass="entr" presetSubtype="1" fill="hold" grpId="0" nodeType="click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slide(fromTop)">
                                      <p:cBhvr>
                                        <p:cTn id="135" dur="5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par>
                          <p:cTn id="136" fill="hold" nodeType="afterGroup">
                            <p:stCondLst>
                              <p:cond delay="500"/>
                            </p:stCondLst>
                            <p:childTnLst>
                              <p:par>
                                <p:cTn id="137" presetID="49" presetClass="entr" presetSubtype="0" decel="100000" fill="hold" grpId="0" nodeType="afterEffect">
                                  <p:stCondLst>
                                    <p:cond delay="1000"/>
                                  </p:stCondLst>
                                  <p:childTnLst>
                                    <p:set>
                                      <p:cBhvr>
                                        <p:cTn id="138" dur="1" fill="hold">
                                          <p:stCondLst>
                                            <p:cond delay="0"/>
                                          </p:stCondLst>
                                        </p:cTn>
                                        <p:tgtEl>
                                          <p:spTgt spid="20"/>
                                        </p:tgtEl>
                                        <p:attrNameLst>
                                          <p:attrName>style.visibility</p:attrName>
                                        </p:attrNameLst>
                                      </p:cBhvr>
                                      <p:to>
                                        <p:strVal val="visible"/>
                                      </p:to>
                                    </p:set>
                                    <p:anim calcmode="lin" valueType="num">
                                      <p:cBhvr>
                                        <p:cTn id="139" dur="500" fill="hold"/>
                                        <p:tgtEl>
                                          <p:spTgt spid="20"/>
                                        </p:tgtEl>
                                        <p:attrNameLst>
                                          <p:attrName>ppt_w</p:attrName>
                                        </p:attrNameLst>
                                      </p:cBhvr>
                                      <p:tavLst>
                                        <p:tav tm="0">
                                          <p:val>
                                            <p:fltVal val="0"/>
                                          </p:val>
                                        </p:tav>
                                        <p:tav tm="100000">
                                          <p:val>
                                            <p:strVal val="#ppt_w"/>
                                          </p:val>
                                        </p:tav>
                                      </p:tavLst>
                                    </p:anim>
                                    <p:anim calcmode="lin" valueType="num">
                                      <p:cBhvr>
                                        <p:cTn id="140" dur="500" fill="hold"/>
                                        <p:tgtEl>
                                          <p:spTgt spid="20"/>
                                        </p:tgtEl>
                                        <p:attrNameLst>
                                          <p:attrName>ppt_h</p:attrName>
                                        </p:attrNameLst>
                                      </p:cBhvr>
                                      <p:tavLst>
                                        <p:tav tm="0">
                                          <p:val>
                                            <p:fltVal val="0"/>
                                          </p:val>
                                        </p:tav>
                                        <p:tav tm="100000">
                                          <p:val>
                                            <p:strVal val="#ppt_h"/>
                                          </p:val>
                                        </p:tav>
                                      </p:tavLst>
                                    </p:anim>
                                    <p:anim calcmode="lin" valueType="num">
                                      <p:cBhvr>
                                        <p:cTn id="141" dur="500" fill="hold"/>
                                        <p:tgtEl>
                                          <p:spTgt spid="20"/>
                                        </p:tgtEl>
                                        <p:attrNameLst>
                                          <p:attrName>style.rotation</p:attrName>
                                        </p:attrNameLst>
                                      </p:cBhvr>
                                      <p:tavLst>
                                        <p:tav tm="0">
                                          <p:val>
                                            <p:fltVal val="360"/>
                                          </p:val>
                                        </p:tav>
                                        <p:tav tm="100000">
                                          <p:val>
                                            <p:fltVal val="0"/>
                                          </p:val>
                                        </p:tav>
                                      </p:tavLst>
                                    </p:anim>
                                    <p:animEffect transition="in" filter="fade">
                                      <p:cBhvr>
                                        <p:cTn id="142" dur="500"/>
                                        <p:tgtEl>
                                          <p:spTgt spid="20"/>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49" presetClass="entr" presetSubtype="0" decel="100000" fill="hold" grpId="0" nodeType="clickEffect">
                                  <p:stCondLst>
                                    <p:cond delay="0"/>
                                  </p:stCondLst>
                                  <p:childTnLst>
                                    <p:set>
                                      <p:cBhvr>
                                        <p:cTn id="146" dur="1" fill="hold">
                                          <p:stCondLst>
                                            <p:cond delay="0"/>
                                          </p:stCondLst>
                                        </p:cTn>
                                        <p:tgtEl>
                                          <p:spTgt spid="49"/>
                                        </p:tgtEl>
                                        <p:attrNameLst>
                                          <p:attrName>style.visibility</p:attrName>
                                        </p:attrNameLst>
                                      </p:cBhvr>
                                      <p:to>
                                        <p:strVal val="visible"/>
                                      </p:to>
                                    </p:set>
                                    <p:anim calcmode="lin" valueType="num">
                                      <p:cBhvr>
                                        <p:cTn id="147" dur="500" fill="hold"/>
                                        <p:tgtEl>
                                          <p:spTgt spid="49"/>
                                        </p:tgtEl>
                                        <p:attrNameLst>
                                          <p:attrName>ppt_w</p:attrName>
                                        </p:attrNameLst>
                                      </p:cBhvr>
                                      <p:tavLst>
                                        <p:tav tm="0">
                                          <p:val>
                                            <p:fltVal val="0"/>
                                          </p:val>
                                        </p:tav>
                                        <p:tav tm="100000">
                                          <p:val>
                                            <p:strVal val="#ppt_w"/>
                                          </p:val>
                                        </p:tav>
                                      </p:tavLst>
                                    </p:anim>
                                    <p:anim calcmode="lin" valueType="num">
                                      <p:cBhvr>
                                        <p:cTn id="148" dur="500" fill="hold"/>
                                        <p:tgtEl>
                                          <p:spTgt spid="49"/>
                                        </p:tgtEl>
                                        <p:attrNameLst>
                                          <p:attrName>ppt_h</p:attrName>
                                        </p:attrNameLst>
                                      </p:cBhvr>
                                      <p:tavLst>
                                        <p:tav tm="0">
                                          <p:val>
                                            <p:fltVal val="0"/>
                                          </p:val>
                                        </p:tav>
                                        <p:tav tm="100000">
                                          <p:val>
                                            <p:strVal val="#ppt_h"/>
                                          </p:val>
                                        </p:tav>
                                      </p:tavLst>
                                    </p:anim>
                                    <p:anim calcmode="lin" valueType="num">
                                      <p:cBhvr>
                                        <p:cTn id="149" dur="500" fill="hold"/>
                                        <p:tgtEl>
                                          <p:spTgt spid="49"/>
                                        </p:tgtEl>
                                        <p:attrNameLst>
                                          <p:attrName>style.rotation</p:attrName>
                                        </p:attrNameLst>
                                      </p:cBhvr>
                                      <p:tavLst>
                                        <p:tav tm="0">
                                          <p:val>
                                            <p:fltVal val="360"/>
                                          </p:val>
                                        </p:tav>
                                        <p:tav tm="100000">
                                          <p:val>
                                            <p:fltVal val="0"/>
                                          </p:val>
                                        </p:tav>
                                      </p:tavLst>
                                    </p:anim>
                                    <p:animEffect transition="in" filter="fade">
                                      <p:cBhvr>
                                        <p:cTn id="150" dur="500"/>
                                        <p:tgtEl>
                                          <p:spTgt spid="49"/>
                                        </p:tgtEl>
                                      </p:cBhvr>
                                    </p:animEffect>
                                  </p:childTnLst>
                                </p:cTn>
                              </p:par>
                            </p:childTnLst>
                          </p:cTn>
                        </p:par>
                      </p:childTnLst>
                    </p:cTn>
                  </p:par>
                  <p:par>
                    <p:cTn id="151" fill="hold" nodeType="clickPar">
                      <p:stCondLst>
                        <p:cond delay="indefinite"/>
                      </p:stCondLst>
                      <p:childTnLst>
                        <p:par>
                          <p:cTn id="152" fill="hold" nodeType="withGroup">
                            <p:stCondLst>
                              <p:cond delay="0"/>
                            </p:stCondLst>
                            <p:childTnLst>
                              <p:par>
                                <p:cTn id="153" presetID="49" presetClass="entr" presetSubtype="0" decel="100000" fill="hold" grpId="0" nodeType="clickEffect">
                                  <p:stCondLst>
                                    <p:cond delay="0"/>
                                  </p:stCondLst>
                                  <p:childTnLst>
                                    <p:set>
                                      <p:cBhvr>
                                        <p:cTn id="154" dur="1" fill="hold">
                                          <p:stCondLst>
                                            <p:cond delay="0"/>
                                          </p:stCondLst>
                                        </p:cTn>
                                        <p:tgtEl>
                                          <p:spTgt spid="50"/>
                                        </p:tgtEl>
                                        <p:attrNameLst>
                                          <p:attrName>style.visibility</p:attrName>
                                        </p:attrNameLst>
                                      </p:cBhvr>
                                      <p:to>
                                        <p:strVal val="visible"/>
                                      </p:to>
                                    </p:set>
                                    <p:anim calcmode="lin" valueType="num">
                                      <p:cBhvr>
                                        <p:cTn id="155" dur="500" fill="hold"/>
                                        <p:tgtEl>
                                          <p:spTgt spid="50"/>
                                        </p:tgtEl>
                                        <p:attrNameLst>
                                          <p:attrName>ppt_w</p:attrName>
                                        </p:attrNameLst>
                                      </p:cBhvr>
                                      <p:tavLst>
                                        <p:tav tm="0">
                                          <p:val>
                                            <p:fltVal val="0"/>
                                          </p:val>
                                        </p:tav>
                                        <p:tav tm="100000">
                                          <p:val>
                                            <p:strVal val="#ppt_w"/>
                                          </p:val>
                                        </p:tav>
                                      </p:tavLst>
                                    </p:anim>
                                    <p:anim calcmode="lin" valueType="num">
                                      <p:cBhvr>
                                        <p:cTn id="156" dur="500" fill="hold"/>
                                        <p:tgtEl>
                                          <p:spTgt spid="50"/>
                                        </p:tgtEl>
                                        <p:attrNameLst>
                                          <p:attrName>ppt_h</p:attrName>
                                        </p:attrNameLst>
                                      </p:cBhvr>
                                      <p:tavLst>
                                        <p:tav tm="0">
                                          <p:val>
                                            <p:fltVal val="0"/>
                                          </p:val>
                                        </p:tav>
                                        <p:tav tm="100000">
                                          <p:val>
                                            <p:strVal val="#ppt_h"/>
                                          </p:val>
                                        </p:tav>
                                      </p:tavLst>
                                    </p:anim>
                                    <p:anim calcmode="lin" valueType="num">
                                      <p:cBhvr>
                                        <p:cTn id="157" dur="500" fill="hold"/>
                                        <p:tgtEl>
                                          <p:spTgt spid="50"/>
                                        </p:tgtEl>
                                        <p:attrNameLst>
                                          <p:attrName>style.rotation</p:attrName>
                                        </p:attrNameLst>
                                      </p:cBhvr>
                                      <p:tavLst>
                                        <p:tav tm="0">
                                          <p:val>
                                            <p:fltVal val="360"/>
                                          </p:val>
                                        </p:tav>
                                        <p:tav tm="100000">
                                          <p:val>
                                            <p:fltVal val="0"/>
                                          </p:val>
                                        </p:tav>
                                      </p:tavLst>
                                    </p:anim>
                                    <p:animEffect transition="in" filter="fade">
                                      <p:cBhvr>
                                        <p:cTn id="158" dur="500"/>
                                        <p:tgtEl>
                                          <p:spTgt spid="50"/>
                                        </p:tgtEl>
                                      </p:cBhvr>
                                    </p:animEffect>
                                  </p:childTnLst>
                                </p:cTn>
                              </p:par>
                            </p:childTnLst>
                          </p:cTn>
                        </p:par>
                      </p:childTnLst>
                    </p:cTn>
                  </p:par>
                  <p:par>
                    <p:cTn id="159" fill="hold" nodeType="clickPar">
                      <p:stCondLst>
                        <p:cond delay="indefinite"/>
                      </p:stCondLst>
                      <p:childTnLst>
                        <p:par>
                          <p:cTn id="160" fill="hold" nodeType="withGroup">
                            <p:stCondLst>
                              <p:cond delay="0"/>
                            </p:stCondLst>
                            <p:childTnLst>
                              <p:par>
                                <p:cTn id="161" presetID="3" presetClass="entr" presetSubtype="10" fill="hold" grpId="0" nodeType="clickEffect">
                                  <p:stCondLst>
                                    <p:cond delay="0"/>
                                  </p:stCondLst>
                                  <p:childTnLst>
                                    <p:set>
                                      <p:cBhvr>
                                        <p:cTn id="162" dur="1" fill="hold">
                                          <p:stCondLst>
                                            <p:cond delay="0"/>
                                          </p:stCondLst>
                                        </p:cTn>
                                        <p:tgtEl>
                                          <p:spTgt spid="21"/>
                                        </p:tgtEl>
                                        <p:attrNameLst>
                                          <p:attrName>style.visibility</p:attrName>
                                        </p:attrNameLst>
                                      </p:cBhvr>
                                      <p:to>
                                        <p:strVal val="visible"/>
                                      </p:to>
                                    </p:set>
                                    <p:animEffect transition="in" filter="blinds(horizontal)">
                                      <p:cBhvr>
                                        <p:cTn id="163"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164" fill="hold" nodeType="clickPar">
                      <p:stCondLst>
                        <p:cond delay="indefinite"/>
                      </p:stCondLst>
                      <p:childTnLst>
                        <p:par>
                          <p:cTn id="165" fill="hold" nodeType="withGroup">
                            <p:stCondLst>
                              <p:cond delay="0"/>
                            </p:stCondLst>
                            <p:childTnLst>
                              <p:par>
                                <p:cTn id="166" presetID="12" presetClass="entr" presetSubtype="1" fill="hold" grpId="0" nodeType="clickEffect">
                                  <p:stCondLst>
                                    <p:cond delay="0"/>
                                  </p:stCondLst>
                                  <p:childTnLst>
                                    <p:set>
                                      <p:cBhvr>
                                        <p:cTn id="167" dur="1" fill="hold">
                                          <p:stCondLst>
                                            <p:cond delay="0"/>
                                          </p:stCondLst>
                                        </p:cTn>
                                        <p:tgtEl>
                                          <p:spTgt spid="22"/>
                                        </p:tgtEl>
                                        <p:attrNameLst>
                                          <p:attrName>style.visibility</p:attrName>
                                        </p:attrNameLst>
                                      </p:cBhvr>
                                      <p:to>
                                        <p:strVal val="visible"/>
                                      </p:to>
                                    </p:set>
                                    <p:animEffect transition="in" filter="slide(fromTop)">
                                      <p:cBhvr>
                                        <p:cTn id="168"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par>
                          <p:cTn id="169" fill="hold" nodeType="afterGroup">
                            <p:stCondLst>
                              <p:cond delay="500"/>
                            </p:stCondLst>
                            <p:childTnLst>
                              <p:par>
                                <p:cTn id="170" presetID="49" presetClass="entr" presetSubtype="0" decel="100000" fill="hold" grpId="0" nodeType="afterEffect">
                                  <p:stCondLst>
                                    <p:cond delay="1000"/>
                                  </p:stCondLst>
                                  <p:childTnLst>
                                    <p:set>
                                      <p:cBhvr>
                                        <p:cTn id="171" dur="1" fill="hold">
                                          <p:stCondLst>
                                            <p:cond delay="0"/>
                                          </p:stCondLst>
                                        </p:cTn>
                                        <p:tgtEl>
                                          <p:spTgt spid="23"/>
                                        </p:tgtEl>
                                        <p:attrNameLst>
                                          <p:attrName>style.visibility</p:attrName>
                                        </p:attrNameLst>
                                      </p:cBhvr>
                                      <p:to>
                                        <p:strVal val="visible"/>
                                      </p:to>
                                    </p:set>
                                    <p:anim calcmode="lin" valueType="num">
                                      <p:cBhvr>
                                        <p:cTn id="172" dur="500" fill="hold"/>
                                        <p:tgtEl>
                                          <p:spTgt spid="23"/>
                                        </p:tgtEl>
                                        <p:attrNameLst>
                                          <p:attrName>ppt_w</p:attrName>
                                        </p:attrNameLst>
                                      </p:cBhvr>
                                      <p:tavLst>
                                        <p:tav tm="0">
                                          <p:val>
                                            <p:fltVal val="0"/>
                                          </p:val>
                                        </p:tav>
                                        <p:tav tm="100000">
                                          <p:val>
                                            <p:strVal val="#ppt_w"/>
                                          </p:val>
                                        </p:tav>
                                      </p:tavLst>
                                    </p:anim>
                                    <p:anim calcmode="lin" valueType="num">
                                      <p:cBhvr>
                                        <p:cTn id="173" dur="500" fill="hold"/>
                                        <p:tgtEl>
                                          <p:spTgt spid="23"/>
                                        </p:tgtEl>
                                        <p:attrNameLst>
                                          <p:attrName>ppt_h</p:attrName>
                                        </p:attrNameLst>
                                      </p:cBhvr>
                                      <p:tavLst>
                                        <p:tav tm="0">
                                          <p:val>
                                            <p:fltVal val="0"/>
                                          </p:val>
                                        </p:tav>
                                        <p:tav tm="100000">
                                          <p:val>
                                            <p:strVal val="#ppt_h"/>
                                          </p:val>
                                        </p:tav>
                                      </p:tavLst>
                                    </p:anim>
                                    <p:anim calcmode="lin" valueType="num">
                                      <p:cBhvr>
                                        <p:cTn id="174" dur="500" fill="hold"/>
                                        <p:tgtEl>
                                          <p:spTgt spid="23"/>
                                        </p:tgtEl>
                                        <p:attrNameLst>
                                          <p:attrName>style.rotation</p:attrName>
                                        </p:attrNameLst>
                                      </p:cBhvr>
                                      <p:tavLst>
                                        <p:tav tm="0">
                                          <p:val>
                                            <p:fltVal val="360"/>
                                          </p:val>
                                        </p:tav>
                                        <p:tav tm="100000">
                                          <p:val>
                                            <p:fltVal val="0"/>
                                          </p:val>
                                        </p:tav>
                                      </p:tavLst>
                                    </p:anim>
                                    <p:animEffect transition="in" filter="fade">
                                      <p:cBhvr>
                                        <p:cTn id="175" dur="500"/>
                                        <p:tgtEl>
                                          <p:spTgt spid="23"/>
                                        </p:tgtEl>
                                      </p:cBhvr>
                                    </p:animEffect>
                                  </p:childTnLst>
                                </p:cTn>
                              </p:par>
                            </p:childTnLst>
                          </p:cTn>
                        </p:par>
                      </p:childTnLst>
                    </p:cTn>
                  </p:par>
                  <p:par>
                    <p:cTn id="176" fill="hold" nodeType="clickPar">
                      <p:stCondLst>
                        <p:cond delay="indefinite"/>
                      </p:stCondLst>
                      <p:childTnLst>
                        <p:par>
                          <p:cTn id="177" fill="hold" nodeType="withGroup">
                            <p:stCondLst>
                              <p:cond delay="0"/>
                            </p:stCondLst>
                            <p:childTnLst>
                              <p:par>
                                <p:cTn id="178" presetID="49" presetClass="entr" presetSubtype="0" decel="100000" fill="hold" grpId="0" nodeType="clickEffect">
                                  <p:stCondLst>
                                    <p:cond delay="0"/>
                                  </p:stCondLst>
                                  <p:childTnLst>
                                    <p:set>
                                      <p:cBhvr>
                                        <p:cTn id="179" dur="1" fill="hold">
                                          <p:stCondLst>
                                            <p:cond delay="0"/>
                                          </p:stCondLst>
                                        </p:cTn>
                                        <p:tgtEl>
                                          <p:spTgt spid="51"/>
                                        </p:tgtEl>
                                        <p:attrNameLst>
                                          <p:attrName>style.visibility</p:attrName>
                                        </p:attrNameLst>
                                      </p:cBhvr>
                                      <p:to>
                                        <p:strVal val="visible"/>
                                      </p:to>
                                    </p:set>
                                    <p:anim calcmode="lin" valueType="num">
                                      <p:cBhvr>
                                        <p:cTn id="180" dur="500" fill="hold"/>
                                        <p:tgtEl>
                                          <p:spTgt spid="51"/>
                                        </p:tgtEl>
                                        <p:attrNameLst>
                                          <p:attrName>ppt_w</p:attrName>
                                        </p:attrNameLst>
                                      </p:cBhvr>
                                      <p:tavLst>
                                        <p:tav tm="0">
                                          <p:val>
                                            <p:fltVal val="0"/>
                                          </p:val>
                                        </p:tav>
                                        <p:tav tm="100000">
                                          <p:val>
                                            <p:strVal val="#ppt_w"/>
                                          </p:val>
                                        </p:tav>
                                      </p:tavLst>
                                    </p:anim>
                                    <p:anim calcmode="lin" valueType="num">
                                      <p:cBhvr>
                                        <p:cTn id="181" dur="500" fill="hold"/>
                                        <p:tgtEl>
                                          <p:spTgt spid="51"/>
                                        </p:tgtEl>
                                        <p:attrNameLst>
                                          <p:attrName>ppt_h</p:attrName>
                                        </p:attrNameLst>
                                      </p:cBhvr>
                                      <p:tavLst>
                                        <p:tav tm="0">
                                          <p:val>
                                            <p:fltVal val="0"/>
                                          </p:val>
                                        </p:tav>
                                        <p:tav tm="100000">
                                          <p:val>
                                            <p:strVal val="#ppt_h"/>
                                          </p:val>
                                        </p:tav>
                                      </p:tavLst>
                                    </p:anim>
                                    <p:anim calcmode="lin" valueType="num">
                                      <p:cBhvr>
                                        <p:cTn id="182" dur="500" fill="hold"/>
                                        <p:tgtEl>
                                          <p:spTgt spid="51"/>
                                        </p:tgtEl>
                                        <p:attrNameLst>
                                          <p:attrName>style.rotation</p:attrName>
                                        </p:attrNameLst>
                                      </p:cBhvr>
                                      <p:tavLst>
                                        <p:tav tm="0">
                                          <p:val>
                                            <p:fltVal val="360"/>
                                          </p:val>
                                        </p:tav>
                                        <p:tav tm="100000">
                                          <p:val>
                                            <p:fltVal val="0"/>
                                          </p:val>
                                        </p:tav>
                                      </p:tavLst>
                                    </p:anim>
                                    <p:animEffect transition="in" filter="fade">
                                      <p:cBhvr>
                                        <p:cTn id="183" dur="500"/>
                                        <p:tgtEl>
                                          <p:spTgt spid="51"/>
                                        </p:tgtEl>
                                      </p:cBhvr>
                                    </p:animEffect>
                                  </p:childTnLst>
                                </p:cTn>
                              </p:par>
                            </p:childTnLst>
                          </p:cTn>
                        </p:par>
                      </p:childTnLst>
                    </p:cTn>
                  </p:par>
                  <p:par>
                    <p:cTn id="184" fill="hold" nodeType="clickPar">
                      <p:stCondLst>
                        <p:cond delay="indefinite"/>
                      </p:stCondLst>
                      <p:childTnLst>
                        <p:par>
                          <p:cTn id="185" fill="hold" nodeType="withGroup">
                            <p:stCondLst>
                              <p:cond delay="0"/>
                            </p:stCondLst>
                            <p:childTnLst>
                              <p:par>
                                <p:cTn id="186" presetID="49" presetClass="entr" presetSubtype="0" decel="100000" fill="hold" grpId="0" nodeType="clickEffect">
                                  <p:stCondLst>
                                    <p:cond delay="0"/>
                                  </p:stCondLst>
                                  <p:childTnLst>
                                    <p:set>
                                      <p:cBhvr>
                                        <p:cTn id="187" dur="1" fill="hold">
                                          <p:stCondLst>
                                            <p:cond delay="0"/>
                                          </p:stCondLst>
                                        </p:cTn>
                                        <p:tgtEl>
                                          <p:spTgt spid="52"/>
                                        </p:tgtEl>
                                        <p:attrNameLst>
                                          <p:attrName>style.visibility</p:attrName>
                                        </p:attrNameLst>
                                      </p:cBhvr>
                                      <p:to>
                                        <p:strVal val="visible"/>
                                      </p:to>
                                    </p:set>
                                    <p:anim calcmode="lin" valueType="num">
                                      <p:cBhvr>
                                        <p:cTn id="188" dur="500" fill="hold"/>
                                        <p:tgtEl>
                                          <p:spTgt spid="52"/>
                                        </p:tgtEl>
                                        <p:attrNameLst>
                                          <p:attrName>ppt_w</p:attrName>
                                        </p:attrNameLst>
                                      </p:cBhvr>
                                      <p:tavLst>
                                        <p:tav tm="0">
                                          <p:val>
                                            <p:fltVal val="0"/>
                                          </p:val>
                                        </p:tav>
                                        <p:tav tm="100000">
                                          <p:val>
                                            <p:strVal val="#ppt_w"/>
                                          </p:val>
                                        </p:tav>
                                      </p:tavLst>
                                    </p:anim>
                                    <p:anim calcmode="lin" valueType="num">
                                      <p:cBhvr>
                                        <p:cTn id="189" dur="500" fill="hold"/>
                                        <p:tgtEl>
                                          <p:spTgt spid="52"/>
                                        </p:tgtEl>
                                        <p:attrNameLst>
                                          <p:attrName>ppt_h</p:attrName>
                                        </p:attrNameLst>
                                      </p:cBhvr>
                                      <p:tavLst>
                                        <p:tav tm="0">
                                          <p:val>
                                            <p:fltVal val="0"/>
                                          </p:val>
                                        </p:tav>
                                        <p:tav tm="100000">
                                          <p:val>
                                            <p:strVal val="#ppt_h"/>
                                          </p:val>
                                        </p:tav>
                                      </p:tavLst>
                                    </p:anim>
                                    <p:anim calcmode="lin" valueType="num">
                                      <p:cBhvr>
                                        <p:cTn id="190" dur="500" fill="hold"/>
                                        <p:tgtEl>
                                          <p:spTgt spid="52"/>
                                        </p:tgtEl>
                                        <p:attrNameLst>
                                          <p:attrName>style.rotation</p:attrName>
                                        </p:attrNameLst>
                                      </p:cBhvr>
                                      <p:tavLst>
                                        <p:tav tm="0">
                                          <p:val>
                                            <p:fltVal val="360"/>
                                          </p:val>
                                        </p:tav>
                                        <p:tav tm="100000">
                                          <p:val>
                                            <p:fltVal val="0"/>
                                          </p:val>
                                        </p:tav>
                                      </p:tavLst>
                                    </p:anim>
                                    <p:animEffect transition="in" filter="fade">
                                      <p:cBhvr>
                                        <p:cTn id="191" dur="500"/>
                                        <p:tgtEl>
                                          <p:spTgt spid="52"/>
                                        </p:tgtEl>
                                      </p:cBhvr>
                                    </p:animEffect>
                                  </p:childTnLst>
                                </p:cTn>
                              </p:par>
                            </p:childTnLst>
                          </p:cTn>
                        </p:par>
                      </p:childTnLst>
                    </p:cTn>
                  </p:par>
                  <p:par>
                    <p:cTn id="192" fill="hold" nodeType="clickPar">
                      <p:stCondLst>
                        <p:cond delay="indefinite"/>
                      </p:stCondLst>
                      <p:childTnLst>
                        <p:par>
                          <p:cTn id="193" fill="hold" nodeType="withGroup">
                            <p:stCondLst>
                              <p:cond delay="0"/>
                            </p:stCondLst>
                            <p:childTnLst>
                              <p:par>
                                <p:cTn id="194" presetID="3" presetClass="entr" presetSubtype="10" fill="hold" grpId="0" nodeType="clickEffect">
                                  <p:stCondLst>
                                    <p:cond delay="0"/>
                                  </p:stCondLst>
                                  <p:childTnLst>
                                    <p:set>
                                      <p:cBhvr>
                                        <p:cTn id="195" dur="1" fill="hold">
                                          <p:stCondLst>
                                            <p:cond delay="0"/>
                                          </p:stCondLst>
                                        </p:cTn>
                                        <p:tgtEl>
                                          <p:spTgt spid="24"/>
                                        </p:tgtEl>
                                        <p:attrNameLst>
                                          <p:attrName>style.visibility</p:attrName>
                                        </p:attrNameLst>
                                      </p:cBhvr>
                                      <p:to>
                                        <p:strVal val="visible"/>
                                      </p:to>
                                    </p:set>
                                    <p:animEffect transition="in" filter="blinds(horizontal)">
                                      <p:cBhvr>
                                        <p:cTn id="196" dur="5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par>
                    <p:cTn id="197" fill="hold" nodeType="clickPar">
                      <p:stCondLst>
                        <p:cond delay="indefinite"/>
                      </p:stCondLst>
                      <p:childTnLst>
                        <p:par>
                          <p:cTn id="198" fill="hold" nodeType="withGroup">
                            <p:stCondLst>
                              <p:cond delay="0"/>
                            </p:stCondLst>
                            <p:childTnLst>
                              <p:par>
                                <p:cTn id="199" presetID="12" presetClass="entr" presetSubtype="1" fill="hold" grpId="0" nodeType="clickEffect">
                                  <p:stCondLst>
                                    <p:cond delay="0"/>
                                  </p:stCondLst>
                                  <p:childTnLst>
                                    <p:set>
                                      <p:cBhvr>
                                        <p:cTn id="200" dur="1" fill="hold">
                                          <p:stCondLst>
                                            <p:cond delay="0"/>
                                          </p:stCondLst>
                                        </p:cTn>
                                        <p:tgtEl>
                                          <p:spTgt spid="25"/>
                                        </p:tgtEl>
                                        <p:attrNameLst>
                                          <p:attrName>style.visibility</p:attrName>
                                        </p:attrNameLst>
                                      </p:cBhvr>
                                      <p:to>
                                        <p:strVal val="visible"/>
                                      </p:to>
                                    </p:set>
                                    <p:animEffect transition="in" filter="slide(fromTop)">
                                      <p:cBhvr>
                                        <p:cTn id="201"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par>
                          <p:cTn id="202" fill="hold" nodeType="afterGroup">
                            <p:stCondLst>
                              <p:cond delay="500"/>
                            </p:stCondLst>
                            <p:childTnLst>
                              <p:par>
                                <p:cTn id="203" presetID="49" presetClass="entr" presetSubtype="0" decel="100000" fill="hold" grpId="0" nodeType="afterEffect">
                                  <p:stCondLst>
                                    <p:cond delay="1000"/>
                                  </p:stCondLst>
                                  <p:childTnLst>
                                    <p:set>
                                      <p:cBhvr>
                                        <p:cTn id="204" dur="1" fill="hold">
                                          <p:stCondLst>
                                            <p:cond delay="0"/>
                                          </p:stCondLst>
                                        </p:cTn>
                                        <p:tgtEl>
                                          <p:spTgt spid="26"/>
                                        </p:tgtEl>
                                        <p:attrNameLst>
                                          <p:attrName>style.visibility</p:attrName>
                                        </p:attrNameLst>
                                      </p:cBhvr>
                                      <p:to>
                                        <p:strVal val="visible"/>
                                      </p:to>
                                    </p:set>
                                    <p:anim calcmode="lin" valueType="num">
                                      <p:cBhvr>
                                        <p:cTn id="205" dur="500" fill="hold"/>
                                        <p:tgtEl>
                                          <p:spTgt spid="26"/>
                                        </p:tgtEl>
                                        <p:attrNameLst>
                                          <p:attrName>ppt_w</p:attrName>
                                        </p:attrNameLst>
                                      </p:cBhvr>
                                      <p:tavLst>
                                        <p:tav tm="0">
                                          <p:val>
                                            <p:fltVal val="0"/>
                                          </p:val>
                                        </p:tav>
                                        <p:tav tm="100000">
                                          <p:val>
                                            <p:strVal val="#ppt_w"/>
                                          </p:val>
                                        </p:tav>
                                      </p:tavLst>
                                    </p:anim>
                                    <p:anim calcmode="lin" valueType="num">
                                      <p:cBhvr>
                                        <p:cTn id="206" dur="500" fill="hold"/>
                                        <p:tgtEl>
                                          <p:spTgt spid="26"/>
                                        </p:tgtEl>
                                        <p:attrNameLst>
                                          <p:attrName>ppt_h</p:attrName>
                                        </p:attrNameLst>
                                      </p:cBhvr>
                                      <p:tavLst>
                                        <p:tav tm="0">
                                          <p:val>
                                            <p:fltVal val="0"/>
                                          </p:val>
                                        </p:tav>
                                        <p:tav tm="100000">
                                          <p:val>
                                            <p:strVal val="#ppt_h"/>
                                          </p:val>
                                        </p:tav>
                                      </p:tavLst>
                                    </p:anim>
                                    <p:anim calcmode="lin" valueType="num">
                                      <p:cBhvr>
                                        <p:cTn id="207" dur="500" fill="hold"/>
                                        <p:tgtEl>
                                          <p:spTgt spid="26"/>
                                        </p:tgtEl>
                                        <p:attrNameLst>
                                          <p:attrName>style.rotation</p:attrName>
                                        </p:attrNameLst>
                                      </p:cBhvr>
                                      <p:tavLst>
                                        <p:tav tm="0">
                                          <p:val>
                                            <p:fltVal val="360"/>
                                          </p:val>
                                        </p:tav>
                                        <p:tav tm="100000">
                                          <p:val>
                                            <p:fltVal val="0"/>
                                          </p:val>
                                        </p:tav>
                                      </p:tavLst>
                                    </p:anim>
                                    <p:animEffect transition="in" filter="fade">
                                      <p:cBhvr>
                                        <p:cTn id="208" dur="500"/>
                                        <p:tgtEl>
                                          <p:spTgt spid="26"/>
                                        </p:tgtEl>
                                      </p:cBhvr>
                                    </p:animEffect>
                                  </p:childTnLst>
                                </p:cTn>
                              </p:par>
                            </p:childTnLst>
                          </p:cTn>
                        </p:par>
                      </p:childTnLst>
                    </p:cTn>
                  </p:par>
                  <p:par>
                    <p:cTn id="209" fill="hold" nodeType="clickPar">
                      <p:stCondLst>
                        <p:cond delay="indefinite"/>
                      </p:stCondLst>
                      <p:childTnLst>
                        <p:par>
                          <p:cTn id="210" fill="hold" nodeType="withGroup">
                            <p:stCondLst>
                              <p:cond delay="0"/>
                            </p:stCondLst>
                            <p:childTnLst>
                              <p:par>
                                <p:cTn id="211" presetID="49" presetClass="entr" presetSubtype="0" decel="100000" fill="hold" grpId="0" nodeType="clickEffect">
                                  <p:stCondLst>
                                    <p:cond delay="0"/>
                                  </p:stCondLst>
                                  <p:childTnLst>
                                    <p:set>
                                      <p:cBhvr>
                                        <p:cTn id="212" dur="1" fill="hold">
                                          <p:stCondLst>
                                            <p:cond delay="0"/>
                                          </p:stCondLst>
                                        </p:cTn>
                                        <p:tgtEl>
                                          <p:spTgt spid="53"/>
                                        </p:tgtEl>
                                        <p:attrNameLst>
                                          <p:attrName>style.visibility</p:attrName>
                                        </p:attrNameLst>
                                      </p:cBhvr>
                                      <p:to>
                                        <p:strVal val="visible"/>
                                      </p:to>
                                    </p:set>
                                    <p:anim calcmode="lin" valueType="num">
                                      <p:cBhvr>
                                        <p:cTn id="213" dur="500" fill="hold"/>
                                        <p:tgtEl>
                                          <p:spTgt spid="53"/>
                                        </p:tgtEl>
                                        <p:attrNameLst>
                                          <p:attrName>ppt_w</p:attrName>
                                        </p:attrNameLst>
                                      </p:cBhvr>
                                      <p:tavLst>
                                        <p:tav tm="0">
                                          <p:val>
                                            <p:fltVal val="0"/>
                                          </p:val>
                                        </p:tav>
                                        <p:tav tm="100000">
                                          <p:val>
                                            <p:strVal val="#ppt_w"/>
                                          </p:val>
                                        </p:tav>
                                      </p:tavLst>
                                    </p:anim>
                                    <p:anim calcmode="lin" valueType="num">
                                      <p:cBhvr>
                                        <p:cTn id="214" dur="500" fill="hold"/>
                                        <p:tgtEl>
                                          <p:spTgt spid="53"/>
                                        </p:tgtEl>
                                        <p:attrNameLst>
                                          <p:attrName>ppt_h</p:attrName>
                                        </p:attrNameLst>
                                      </p:cBhvr>
                                      <p:tavLst>
                                        <p:tav tm="0">
                                          <p:val>
                                            <p:fltVal val="0"/>
                                          </p:val>
                                        </p:tav>
                                        <p:tav tm="100000">
                                          <p:val>
                                            <p:strVal val="#ppt_h"/>
                                          </p:val>
                                        </p:tav>
                                      </p:tavLst>
                                    </p:anim>
                                    <p:anim calcmode="lin" valueType="num">
                                      <p:cBhvr>
                                        <p:cTn id="215" dur="500" fill="hold"/>
                                        <p:tgtEl>
                                          <p:spTgt spid="53"/>
                                        </p:tgtEl>
                                        <p:attrNameLst>
                                          <p:attrName>style.rotation</p:attrName>
                                        </p:attrNameLst>
                                      </p:cBhvr>
                                      <p:tavLst>
                                        <p:tav tm="0">
                                          <p:val>
                                            <p:fltVal val="360"/>
                                          </p:val>
                                        </p:tav>
                                        <p:tav tm="100000">
                                          <p:val>
                                            <p:fltVal val="0"/>
                                          </p:val>
                                        </p:tav>
                                      </p:tavLst>
                                    </p:anim>
                                    <p:animEffect transition="in" filter="fade">
                                      <p:cBhvr>
                                        <p:cTn id="216" dur="500"/>
                                        <p:tgtEl>
                                          <p:spTgt spid="53"/>
                                        </p:tgtEl>
                                      </p:cBhvr>
                                    </p:animEffect>
                                  </p:childTnLst>
                                </p:cTn>
                              </p:par>
                            </p:childTnLst>
                          </p:cTn>
                        </p:par>
                      </p:childTnLst>
                    </p:cTn>
                  </p:par>
                  <p:par>
                    <p:cTn id="217" fill="hold" nodeType="clickPar">
                      <p:stCondLst>
                        <p:cond delay="indefinite"/>
                      </p:stCondLst>
                      <p:childTnLst>
                        <p:par>
                          <p:cTn id="218" fill="hold" nodeType="withGroup">
                            <p:stCondLst>
                              <p:cond delay="0"/>
                            </p:stCondLst>
                            <p:childTnLst>
                              <p:par>
                                <p:cTn id="219" presetID="49" presetClass="entr" presetSubtype="0" decel="100000" fill="hold" grpId="0" nodeType="clickEffect">
                                  <p:stCondLst>
                                    <p:cond delay="0"/>
                                  </p:stCondLst>
                                  <p:childTnLst>
                                    <p:set>
                                      <p:cBhvr>
                                        <p:cTn id="220" dur="1" fill="hold">
                                          <p:stCondLst>
                                            <p:cond delay="0"/>
                                          </p:stCondLst>
                                        </p:cTn>
                                        <p:tgtEl>
                                          <p:spTgt spid="54"/>
                                        </p:tgtEl>
                                        <p:attrNameLst>
                                          <p:attrName>style.visibility</p:attrName>
                                        </p:attrNameLst>
                                      </p:cBhvr>
                                      <p:to>
                                        <p:strVal val="visible"/>
                                      </p:to>
                                    </p:set>
                                    <p:anim calcmode="lin" valueType="num">
                                      <p:cBhvr>
                                        <p:cTn id="221" dur="500" fill="hold"/>
                                        <p:tgtEl>
                                          <p:spTgt spid="54"/>
                                        </p:tgtEl>
                                        <p:attrNameLst>
                                          <p:attrName>ppt_w</p:attrName>
                                        </p:attrNameLst>
                                      </p:cBhvr>
                                      <p:tavLst>
                                        <p:tav tm="0">
                                          <p:val>
                                            <p:fltVal val="0"/>
                                          </p:val>
                                        </p:tav>
                                        <p:tav tm="100000">
                                          <p:val>
                                            <p:strVal val="#ppt_w"/>
                                          </p:val>
                                        </p:tav>
                                      </p:tavLst>
                                    </p:anim>
                                    <p:anim calcmode="lin" valueType="num">
                                      <p:cBhvr>
                                        <p:cTn id="222" dur="500" fill="hold"/>
                                        <p:tgtEl>
                                          <p:spTgt spid="54"/>
                                        </p:tgtEl>
                                        <p:attrNameLst>
                                          <p:attrName>ppt_h</p:attrName>
                                        </p:attrNameLst>
                                      </p:cBhvr>
                                      <p:tavLst>
                                        <p:tav tm="0">
                                          <p:val>
                                            <p:fltVal val="0"/>
                                          </p:val>
                                        </p:tav>
                                        <p:tav tm="100000">
                                          <p:val>
                                            <p:strVal val="#ppt_h"/>
                                          </p:val>
                                        </p:tav>
                                      </p:tavLst>
                                    </p:anim>
                                    <p:anim calcmode="lin" valueType="num">
                                      <p:cBhvr>
                                        <p:cTn id="223" dur="500" fill="hold"/>
                                        <p:tgtEl>
                                          <p:spTgt spid="54"/>
                                        </p:tgtEl>
                                        <p:attrNameLst>
                                          <p:attrName>style.rotation</p:attrName>
                                        </p:attrNameLst>
                                      </p:cBhvr>
                                      <p:tavLst>
                                        <p:tav tm="0">
                                          <p:val>
                                            <p:fltVal val="360"/>
                                          </p:val>
                                        </p:tav>
                                        <p:tav tm="100000">
                                          <p:val>
                                            <p:fltVal val="0"/>
                                          </p:val>
                                        </p:tav>
                                      </p:tavLst>
                                    </p:anim>
                                    <p:animEffect transition="in" filter="fade">
                                      <p:cBhvr>
                                        <p:cTn id="224" dur="500"/>
                                        <p:tgtEl>
                                          <p:spTgt spid="54"/>
                                        </p:tgtEl>
                                      </p:cBhvr>
                                    </p:animEffect>
                                  </p:childTnLst>
                                </p:cTn>
                              </p:par>
                            </p:childTnLst>
                          </p:cTn>
                        </p:par>
                      </p:childTnLst>
                    </p:cTn>
                  </p:par>
                  <p:par>
                    <p:cTn id="225" fill="hold" nodeType="clickPar">
                      <p:stCondLst>
                        <p:cond delay="indefinite"/>
                      </p:stCondLst>
                      <p:childTnLst>
                        <p:par>
                          <p:cTn id="226" fill="hold" nodeType="withGroup">
                            <p:stCondLst>
                              <p:cond delay="0"/>
                            </p:stCondLst>
                            <p:childTnLst>
                              <p:par>
                                <p:cTn id="227" presetID="3" presetClass="entr" presetSubtype="10" fill="hold" grpId="0" nodeType="clickEffect">
                                  <p:stCondLst>
                                    <p:cond delay="0"/>
                                  </p:stCondLst>
                                  <p:childTnLst>
                                    <p:set>
                                      <p:cBhvr>
                                        <p:cTn id="228" dur="1" fill="hold">
                                          <p:stCondLst>
                                            <p:cond delay="0"/>
                                          </p:stCondLst>
                                        </p:cTn>
                                        <p:tgtEl>
                                          <p:spTgt spid="27"/>
                                        </p:tgtEl>
                                        <p:attrNameLst>
                                          <p:attrName>style.visibility</p:attrName>
                                        </p:attrNameLst>
                                      </p:cBhvr>
                                      <p:to>
                                        <p:strVal val="visible"/>
                                      </p:to>
                                    </p:set>
                                    <p:animEffect transition="in" filter="blinds(horizontal)">
                                      <p:cBhvr>
                                        <p:cTn id="229"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childTnLst>
                          </p:cTn>
                        </p:par>
                      </p:childTnLst>
                    </p:cTn>
                  </p:par>
                  <p:par>
                    <p:cTn id="230" fill="hold" nodeType="clickPar">
                      <p:stCondLst>
                        <p:cond delay="indefinite"/>
                      </p:stCondLst>
                      <p:childTnLst>
                        <p:par>
                          <p:cTn id="231" fill="hold" nodeType="withGroup">
                            <p:stCondLst>
                              <p:cond delay="0"/>
                            </p:stCondLst>
                            <p:childTnLst>
                              <p:par>
                                <p:cTn id="232" presetID="12" presetClass="entr" presetSubtype="1" fill="hold" grpId="0" nodeType="clickEffect">
                                  <p:stCondLst>
                                    <p:cond delay="0"/>
                                  </p:stCondLst>
                                  <p:childTnLst>
                                    <p:set>
                                      <p:cBhvr>
                                        <p:cTn id="233" dur="1" fill="hold">
                                          <p:stCondLst>
                                            <p:cond delay="0"/>
                                          </p:stCondLst>
                                        </p:cTn>
                                        <p:tgtEl>
                                          <p:spTgt spid="28"/>
                                        </p:tgtEl>
                                        <p:attrNameLst>
                                          <p:attrName>style.visibility</p:attrName>
                                        </p:attrNameLst>
                                      </p:cBhvr>
                                      <p:to>
                                        <p:strVal val="visible"/>
                                      </p:to>
                                    </p:set>
                                    <p:animEffect transition="in" filter="slide(fromTop)">
                                      <p:cBhvr>
                                        <p:cTn id="234"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par>
                          <p:cTn id="235" fill="hold" nodeType="afterGroup">
                            <p:stCondLst>
                              <p:cond delay="500"/>
                            </p:stCondLst>
                            <p:childTnLst>
                              <p:par>
                                <p:cTn id="236" presetID="49" presetClass="entr" presetSubtype="0" decel="100000" fill="hold" grpId="0" nodeType="afterEffect">
                                  <p:stCondLst>
                                    <p:cond delay="1000"/>
                                  </p:stCondLst>
                                  <p:childTnLst>
                                    <p:set>
                                      <p:cBhvr>
                                        <p:cTn id="237" dur="1" fill="hold">
                                          <p:stCondLst>
                                            <p:cond delay="0"/>
                                          </p:stCondLst>
                                        </p:cTn>
                                        <p:tgtEl>
                                          <p:spTgt spid="29"/>
                                        </p:tgtEl>
                                        <p:attrNameLst>
                                          <p:attrName>style.visibility</p:attrName>
                                        </p:attrNameLst>
                                      </p:cBhvr>
                                      <p:to>
                                        <p:strVal val="visible"/>
                                      </p:to>
                                    </p:set>
                                    <p:anim calcmode="lin" valueType="num">
                                      <p:cBhvr>
                                        <p:cTn id="238" dur="500" fill="hold"/>
                                        <p:tgtEl>
                                          <p:spTgt spid="29"/>
                                        </p:tgtEl>
                                        <p:attrNameLst>
                                          <p:attrName>ppt_w</p:attrName>
                                        </p:attrNameLst>
                                      </p:cBhvr>
                                      <p:tavLst>
                                        <p:tav tm="0">
                                          <p:val>
                                            <p:fltVal val="0"/>
                                          </p:val>
                                        </p:tav>
                                        <p:tav tm="100000">
                                          <p:val>
                                            <p:strVal val="#ppt_w"/>
                                          </p:val>
                                        </p:tav>
                                      </p:tavLst>
                                    </p:anim>
                                    <p:anim calcmode="lin" valueType="num">
                                      <p:cBhvr>
                                        <p:cTn id="239" dur="500" fill="hold"/>
                                        <p:tgtEl>
                                          <p:spTgt spid="29"/>
                                        </p:tgtEl>
                                        <p:attrNameLst>
                                          <p:attrName>ppt_h</p:attrName>
                                        </p:attrNameLst>
                                      </p:cBhvr>
                                      <p:tavLst>
                                        <p:tav tm="0">
                                          <p:val>
                                            <p:fltVal val="0"/>
                                          </p:val>
                                        </p:tav>
                                        <p:tav tm="100000">
                                          <p:val>
                                            <p:strVal val="#ppt_h"/>
                                          </p:val>
                                        </p:tav>
                                      </p:tavLst>
                                    </p:anim>
                                    <p:anim calcmode="lin" valueType="num">
                                      <p:cBhvr>
                                        <p:cTn id="240" dur="500" fill="hold"/>
                                        <p:tgtEl>
                                          <p:spTgt spid="29"/>
                                        </p:tgtEl>
                                        <p:attrNameLst>
                                          <p:attrName>style.rotation</p:attrName>
                                        </p:attrNameLst>
                                      </p:cBhvr>
                                      <p:tavLst>
                                        <p:tav tm="0">
                                          <p:val>
                                            <p:fltVal val="360"/>
                                          </p:val>
                                        </p:tav>
                                        <p:tav tm="100000">
                                          <p:val>
                                            <p:fltVal val="0"/>
                                          </p:val>
                                        </p:tav>
                                      </p:tavLst>
                                    </p:anim>
                                    <p:animEffect transition="in" filter="fade">
                                      <p:cBhvr>
                                        <p:cTn id="241" dur="500"/>
                                        <p:tgtEl>
                                          <p:spTgt spid="29"/>
                                        </p:tgtEl>
                                      </p:cBhvr>
                                    </p:animEffect>
                                  </p:childTnLst>
                                </p:cTn>
                              </p:par>
                            </p:childTnLst>
                          </p:cTn>
                        </p:par>
                      </p:childTnLst>
                    </p:cTn>
                  </p:par>
                  <p:par>
                    <p:cTn id="242" fill="hold" nodeType="clickPar">
                      <p:stCondLst>
                        <p:cond delay="indefinite"/>
                      </p:stCondLst>
                      <p:childTnLst>
                        <p:par>
                          <p:cTn id="243" fill="hold" nodeType="withGroup">
                            <p:stCondLst>
                              <p:cond delay="0"/>
                            </p:stCondLst>
                            <p:childTnLst>
                              <p:par>
                                <p:cTn id="244" presetID="49" presetClass="entr" presetSubtype="0" decel="100000" fill="hold" grpId="0" nodeType="clickEffect">
                                  <p:stCondLst>
                                    <p:cond delay="0"/>
                                  </p:stCondLst>
                                  <p:childTnLst>
                                    <p:set>
                                      <p:cBhvr>
                                        <p:cTn id="245" dur="1" fill="hold">
                                          <p:stCondLst>
                                            <p:cond delay="0"/>
                                          </p:stCondLst>
                                        </p:cTn>
                                        <p:tgtEl>
                                          <p:spTgt spid="55"/>
                                        </p:tgtEl>
                                        <p:attrNameLst>
                                          <p:attrName>style.visibility</p:attrName>
                                        </p:attrNameLst>
                                      </p:cBhvr>
                                      <p:to>
                                        <p:strVal val="visible"/>
                                      </p:to>
                                    </p:set>
                                    <p:anim calcmode="lin" valueType="num">
                                      <p:cBhvr>
                                        <p:cTn id="246" dur="500" fill="hold"/>
                                        <p:tgtEl>
                                          <p:spTgt spid="55"/>
                                        </p:tgtEl>
                                        <p:attrNameLst>
                                          <p:attrName>ppt_w</p:attrName>
                                        </p:attrNameLst>
                                      </p:cBhvr>
                                      <p:tavLst>
                                        <p:tav tm="0">
                                          <p:val>
                                            <p:fltVal val="0"/>
                                          </p:val>
                                        </p:tav>
                                        <p:tav tm="100000">
                                          <p:val>
                                            <p:strVal val="#ppt_w"/>
                                          </p:val>
                                        </p:tav>
                                      </p:tavLst>
                                    </p:anim>
                                    <p:anim calcmode="lin" valueType="num">
                                      <p:cBhvr>
                                        <p:cTn id="247" dur="500" fill="hold"/>
                                        <p:tgtEl>
                                          <p:spTgt spid="55"/>
                                        </p:tgtEl>
                                        <p:attrNameLst>
                                          <p:attrName>ppt_h</p:attrName>
                                        </p:attrNameLst>
                                      </p:cBhvr>
                                      <p:tavLst>
                                        <p:tav tm="0">
                                          <p:val>
                                            <p:fltVal val="0"/>
                                          </p:val>
                                        </p:tav>
                                        <p:tav tm="100000">
                                          <p:val>
                                            <p:strVal val="#ppt_h"/>
                                          </p:val>
                                        </p:tav>
                                      </p:tavLst>
                                    </p:anim>
                                    <p:anim calcmode="lin" valueType="num">
                                      <p:cBhvr>
                                        <p:cTn id="248" dur="500" fill="hold"/>
                                        <p:tgtEl>
                                          <p:spTgt spid="55"/>
                                        </p:tgtEl>
                                        <p:attrNameLst>
                                          <p:attrName>style.rotation</p:attrName>
                                        </p:attrNameLst>
                                      </p:cBhvr>
                                      <p:tavLst>
                                        <p:tav tm="0">
                                          <p:val>
                                            <p:fltVal val="360"/>
                                          </p:val>
                                        </p:tav>
                                        <p:tav tm="100000">
                                          <p:val>
                                            <p:fltVal val="0"/>
                                          </p:val>
                                        </p:tav>
                                      </p:tavLst>
                                    </p:anim>
                                    <p:animEffect transition="in" filter="fade">
                                      <p:cBhvr>
                                        <p:cTn id="249" dur="500"/>
                                        <p:tgtEl>
                                          <p:spTgt spid="55"/>
                                        </p:tgtEl>
                                      </p:cBhvr>
                                    </p:animEffect>
                                  </p:childTnLst>
                                </p:cTn>
                              </p:par>
                            </p:childTnLst>
                          </p:cTn>
                        </p:par>
                      </p:childTnLst>
                    </p:cTn>
                  </p:par>
                  <p:par>
                    <p:cTn id="250" fill="hold" nodeType="clickPar">
                      <p:stCondLst>
                        <p:cond delay="indefinite"/>
                      </p:stCondLst>
                      <p:childTnLst>
                        <p:par>
                          <p:cTn id="251" fill="hold" nodeType="withGroup">
                            <p:stCondLst>
                              <p:cond delay="0"/>
                            </p:stCondLst>
                            <p:childTnLst>
                              <p:par>
                                <p:cTn id="252" presetID="49" presetClass="entr" presetSubtype="0" decel="100000" fill="hold" grpId="0" nodeType="clickEffect">
                                  <p:stCondLst>
                                    <p:cond delay="0"/>
                                  </p:stCondLst>
                                  <p:childTnLst>
                                    <p:set>
                                      <p:cBhvr>
                                        <p:cTn id="253" dur="1" fill="hold">
                                          <p:stCondLst>
                                            <p:cond delay="0"/>
                                          </p:stCondLst>
                                        </p:cTn>
                                        <p:tgtEl>
                                          <p:spTgt spid="56"/>
                                        </p:tgtEl>
                                        <p:attrNameLst>
                                          <p:attrName>style.visibility</p:attrName>
                                        </p:attrNameLst>
                                      </p:cBhvr>
                                      <p:to>
                                        <p:strVal val="visible"/>
                                      </p:to>
                                    </p:set>
                                    <p:anim calcmode="lin" valueType="num">
                                      <p:cBhvr>
                                        <p:cTn id="254" dur="500" fill="hold"/>
                                        <p:tgtEl>
                                          <p:spTgt spid="56"/>
                                        </p:tgtEl>
                                        <p:attrNameLst>
                                          <p:attrName>ppt_w</p:attrName>
                                        </p:attrNameLst>
                                      </p:cBhvr>
                                      <p:tavLst>
                                        <p:tav tm="0">
                                          <p:val>
                                            <p:fltVal val="0"/>
                                          </p:val>
                                        </p:tav>
                                        <p:tav tm="100000">
                                          <p:val>
                                            <p:strVal val="#ppt_w"/>
                                          </p:val>
                                        </p:tav>
                                      </p:tavLst>
                                    </p:anim>
                                    <p:anim calcmode="lin" valueType="num">
                                      <p:cBhvr>
                                        <p:cTn id="255" dur="500" fill="hold"/>
                                        <p:tgtEl>
                                          <p:spTgt spid="56"/>
                                        </p:tgtEl>
                                        <p:attrNameLst>
                                          <p:attrName>ppt_h</p:attrName>
                                        </p:attrNameLst>
                                      </p:cBhvr>
                                      <p:tavLst>
                                        <p:tav tm="0">
                                          <p:val>
                                            <p:fltVal val="0"/>
                                          </p:val>
                                        </p:tav>
                                        <p:tav tm="100000">
                                          <p:val>
                                            <p:strVal val="#ppt_h"/>
                                          </p:val>
                                        </p:tav>
                                      </p:tavLst>
                                    </p:anim>
                                    <p:anim calcmode="lin" valueType="num">
                                      <p:cBhvr>
                                        <p:cTn id="256" dur="500" fill="hold"/>
                                        <p:tgtEl>
                                          <p:spTgt spid="56"/>
                                        </p:tgtEl>
                                        <p:attrNameLst>
                                          <p:attrName>style.rotation</p:attrName>
                                        </p:attrNameLst>
                                      </p:cBhvr>
                                      <p:tavLst>
                                        <p:tav tm="0">
                                          <p:val>
                                            <p:fltVal val="360"/>
                                          </p:val>
                                        </p:tav>
                                        <p:tav tm="100000">
                                          <p:val>
                                            <p:fltVal val="0"/>
                                          </p:val>
                                        </p:tav>
                                      </p:tavLst>
                                    </p:anim>
                                    <p:animEffect transition="in" filter="fade">
                                      <p:cBhvr>
                                        <p:cTn id="257" dur="500"/>
                                        <p:tgtEl>
                                          <p:spTgt spid="56"/>
                                        </p:tgtEl>
                                      </p:cBhvr>
                                    </p:animEffect>
                                  </p:childTnLst>
                                </p:cTn>
                              </p:par>
                            </p:childTnLst>
                          </p:cTn>
                        </p:par>
                      </p:childTnLst>
                    </p:cTn>
                  </p:par>
                  <p:par>
                    <p:cTn id="258" fill="hold" nodeType="clickPar">
                      <p:stCondLst>
                        <p:cond delay="indefinite"/>
                      </p:stCondLst>
                      <p:childTnLst>
                        <p:par>
                          <p:cTn id="259" fill="hold" nodeType="withGroup">
                            <p:stCondLst>
                              <p:cond delay="0"/>
                            </p:stCondLst>
                            <p:childTnLst>
                              <p:par>
                                <p:cTn id="260" presetID="3" presetClass="entr" presetSubtype="10" fill="hold" grpId="0" nodeType="clickEffect">
                                  <p:stCondLst>
                                    <p:cond delay="0"/>
                                  </p:stCondLst>
                                  <p:childTnLst>
                                    <p:set>
                                      <p:cBhvr>
                                        <p:cTn id="261" dur="1" fill="hold">
                                          <p:stCondLst>
                                            <p:cond delay="0"/>
                                          </p:stCondLst>
                                        </p:cTn>
                                        <p:tgtEl>
                                          <p:spTgt spid="30"/>
                                        </p:tgtEl>
                                        <p:attrNameLst>
                                          <p:attrName>style.visibility</p:attrName>
                                        </p:attrNameLst>
                                      </p:cBhvr>
                                      <p:to>
                                        <p:strVal val="visible"/>
                                      </p:to>
                                    </p:set>
                                    <p:animEffect transition="in" filter="blinds(horizontal)">
                                      <p:cBhvr>
                                        <p:cTn id="262"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263" fill="hold" nodeType="clickPar">
                      <p:stCondLst>
                        <p:cond delay="indefinite"/>
                      </p:stCondLst>
                      <p:childTnLst>
                        <p:par>
                          <p:cTn id="264" fill="hold" nodeType="withGroup">
                            <p:stCondLst>
                              <p:cond delay="0"/>
                            </p:stCondLst>
                            <p:childTnLst>
                              <p:par>
                                <p:cTn id="265" presetID="12" presetClass="entr" presetSubtype="1" fill="hold" grpId="0" nodeType="clickEffect">
                                  <p:stCondLst>
                                    <p:cond delay="0"/>
                                  </p:stCondLst>
                                  <p:childTnLst>
                                    <p:set>
                                      <p:cBhvr>
                                        <p:cTn id="266" dur="1" fill="hold">
                                          <p:stCondLst>
                                            <p:cond delay="0"/>
                                          </p:stCondLst>
                                        </p:cTn>
                                        <p:tgtEl>
                                          <p:spTgt spid="31"/>
                                        </p:tgtEl>
                                        <p:attrNameLst>
                                          <p:attrName>style.visibility</p:attrName>
                                        </p:attrNameLst>
                                      </p:cBhvr>
                                      <p:to>
                                        <p:strVal val="visible"/>
                                      </p:to>
                                    </p:set>
                                    <p:animEffect transition="in" filter="slide(fromTop)">
                                      <p:cBhvr>
                                        <p:cTn id="267"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par>
                          <p:cTn id="268" fill="hold" nodeType="afterGroup">
                            <p:stCondLst>
                              <p:cond delay="500"/>
                            </p:stCondLst>
                            <p:childTnLst>
                              <p:par>
                                <p:cTn id="269" presetID="49" presetClass="entr" presetSubtype="0" decel="100000" fill="hold" grpId="0" nodeType="afterEffect">
                                  <p:stCondLst>
                                    <p:cond delay="1000"/>
                                  </p:stCondLst>
                                  <p:childTnLst>
                                    <p:set>
                                      <p:cBhvr>
                                        <p:cTn id="270" dur="1" fill="hold">
                                          <p:stCondLst>
                                            <p:cond delay="0"/>
                                          </p:stCondLst>
                                        </p:cTn>
                                        <p:tgtEl>
                                          <p:spTgt spid="32"/>
                                        </p:tgtEl>
                                        <p:attrNameLst>
                                          <p:attrName>style.visibility</p:attrName>
                                        </p:attrNameLst>
                                      </p:cBhvr>
                                      <p:to>
                                        <p:strVal val="visible"/>
                                      </p:to>
                                    </p:set>
                                    <p:anim calcmode="lin" valueType="num">
                                      <p:cBhvr>
                                        <p:cTn id="271" dur="500" fill="hold"/>
                                        <p:tgtEl>
                                          <p:spTgt spid="32"/>
                                        </p:tgtEl>
                                        <p:attrNameLst>
                                          <p:attrName>ppt_w</p:attrName>
                                        </p:attrNameLst>
                                      </p:cBhvr>
                                      <p:tavLst>
                                        <p:tav tm="0">
                                          <p:val>
                                            <p:fltVal val="0"/>
                                          </p:val>
                                        </p:tav>
                                        <p:tav tm="100000">
                                          <p:val>
                                            <p:strVal val="#ppt_w"/>
                                          </p:val>
                                        </p:tav>
                                      </p:tavLst>
                                    </p:anim>
                                    <p:anim calcmode="lin" valueType="num">
                                      <p:cBhvr>
                                        <p:cTn id="272" dur="500" fill="hold"/>
                                        <p:tgtEl>
                                          <p:spTgt spid="32"/>
                                        </p:tgtEl>
                                        <p:attrNameLst>
                                          <p:attrName>ppt_h</p:attrName>
                                        </p:attrNameLst>
                                      </p:cBhvr>
                                      <p:tavLst>
                                        <p:tav tm="0">
                                          <p:val>
                                            <p:fltVal val="0"/>
                                          </p:val>
                                        </p:tav>
                                        <p:tav tm="100000">
                                          <p:val>
                                            <p:strVal val="#ppt_h"/>
                                          </p:val>
                                        </p:tav>
                                      </p:tavLst>
                                    </p:anim>
                                    <p:anim calcmode="lin" valueType="num">
                                      <p:cBhvr>
                                        <p:cTn id="273" dur="500" fill="hold"/>
                                        <p:tgtEl>
                                          <p:spTgt spid="32"/>
                                        </p:tgtEl>
                                        <p:attrNameLst>
                                          <p:attrName>style.rotation</p:attrName>
                                        </p:attrNameLst>
                                      </p:cBhvr>
                                      <p:tavLst>
                                        <p:tav tm="0">
                                          <p:val>
                                            <p:fltVal val="360"/>
                                          </p:val>
                                        </p:tav>
                                        <p:tav tm="100000">
                                          <p:val>
                                            <p:fltVal val="0"/>
                                          </p:val>
                                        </p:tav>
                                      </p:tavLst>
                                    </p:anim>
                                    <p:animEffect transition="in" filter="fade">
                                      <p:cBhvr>
                                        <p:cTn id="274" dur="500"/>
                                        <p:tgtEl>
                                          <p:spTgt spid="32"/>
                                        </p:tgtEl>
                                      </p:cBhvr>
                                    </p:animEffect>
                                  </p:childTnLst>
                                </p:cTn>
                              </p:par>
                            </p:childTnLst>
                          </p:cTn>
                        </p:par>
                      </p:childTnLst>
                    </p:cTn>
                  </p:par>
                  <p:par>
                    <p:cTn id="275" fill="hold" nodeType="clickPar">
                      <p:stCondLst>
                        <p:cond delay="indefinite"/>
                      </p:stCondLst>
                      <p:childTnLst>
                        <p:par>
                          <p:cTn id="276" fill="hold" nodeType="withGroup">
                            <p:stCondLst>
                              <p:cond delay="0"/>
                            </p:stCondLst>
                            <p:childTnLst>
                              <p:par>
                                <p:cTn id="277" presetID="49" presetClass="entr" presetSubtype="0" decel="100000" fill="hold" grpId="0" nodeType="clickEffect">
                                  <p:stCondLst>
                                    <p:cond delay="0"/>
                                  </p:stCondLst>
                                  <p:childTnLst>
                                    <p:set>
                                      <p:cBhvr>
                                        <p:cTn id="278" dur="1" fill="hold">
                                          <p:stCondLst>
                                            <p:cond delay="0"/>
                                          </p:stCondLst>
                                        </p:cTn>
                                        <p:tgtEl>
                                          <p:spTgt spid="57"/>
                                        </p:tgtEl>
                                        <p:attrNameLst>
                                          <p:attrName>style.visibility</p:attrName>
                                        </p:attrNameLst>
                                      </p:cBhvr>
                                      <p:to>
                                        <p:strVal val="visible"/>
                                      </p:to>
                                    </p:set>
                                    <p:anim calcmode="lin" valueType="num">
                                      <p:cBhvr>
                                        <p:cTn id="279" dur="500" fill="hold"/>
                                        <p:tgtEl>
                                          <p:spTgt spid="57"/>
                                        </p:tgtEl>
                                        <p:attrNameLst>
                                          <p:attrName>ppt_w</p:attrName>
                                        </p:attrNameLst>
                                      </p:cBhvr>
                                      <p:tavLst>
                                        <p:tav tm="0">
                                          <p:val>
                                            <p:fltVal val="0"/>
                                          </p:val>
                                        </p:tav>
                                        <p:tav tm="100000">
                                          <p:val>
                                            <p:strVal val="#ppt_w"/>
                                          </p:val>
                                        </p:tav>
                                      </p:tavLst>
                                    </p:anim>
                                    <p:anim calcmode="lin" valueType="num">
                                      <p:cBhvr>
                                        <p:cTn id="280" dur="500" fill="hold"/>
                                        <p:tgtEl>
                                          <p:spTgt spid="57"/>
                                        </p:tgtEl>
                                        <p:attrNameLst>
                                          <p:attrName>ppt_h</p:attrName>
                                        </p:attrNameLst>
                                      </p:cBhvr>
                                      <p:tavLst>
                                        <p:tav tm="0">
                                          <p:val>
                                            <p:fltVal val="0"/>
                                          </p:val>
                                        </p:tav>
                                        <p:tav tm="100000">
                                          <p:val>
                                            <p:strVal val="#ppt_h"/>
                                          </p:val>
                                        </p:tav>
                                      </p:tavLst>
                                    </p:anim>
                                    <p:anim calcmode="lin" valueType="num">
                                      <p:cBhvr>
                                        <p:cTn id="281" dur="500" fill="hold"/>
                                        <p:tgtEl>
                                          <p:spTgt spid="57"/>
                                        </p:tgtEl>
                                        <p:attrNameLst>
                                          <p:attrName>style.rotation</p:attrName>
                                        </p:attrNameLst>
                                      </p:cBhvr>
                                      <p:tavLst>
                                        <p:tav tm="0">
                                          <p:val>
                                            <p:fltVal val="360"/>
                                          </p:val>
                                        </p:tav>
                                        <p:tav tm="100000">
                                          <p:val>
                                            <p:fltVal val="0"/>
                                          </p:val>
                                        </p:tav>
                                      </p:tavLst>
                                    </p:anim>
                                    <p:animEffect transition="in" filter="fade">
                                      <p:cBhvr>
                                        <p:cTn id="282" dur="500"/>
                                        <p:tgtEl>
                                          <p:spTgt spid="57"/>
                                        </p:tgtEl>
                                      </p:cBhvr>
                                    </p:animEffect>
                                  </p:childTnLst>
                                </p:cTn>
                              </p:par>
                            </p:childTnLst>
                          </p:cTn>
                        </p:par>
                      </p:childTnLst>
                    </p:cTn>
                  </p:par>
                  <p:par>
                    <p:cTn id="283" fill="hold" nodeType="clickPar">
                      <p:stCondLst>
                        <p:cond delay="indefinite"/>
                      </p:stCondLst>
                      <p:childTnLst>
                        <p:par>
                          <p:cTn id="284" fill="hold" nodeType="withGroup">
                            <p:stCondLst>
                              <p:cond delay="0"/>
                            </p:stCondLst>
                            <p:childTnLst>
                              <p:par>
                                <p:cTn id="285" presetID="49" presetClass="entr" presetSubtype="0" decel="100000" fill="hold" grpId="0" nodeType="clickEffect">
                                  <p:stCondLst>
                                    <p:cond delay="0"/>
                                  </p:stCondLst>
                                  <p:childTnLst>
                                    <p:set>
                                      <p:cBhvr>
                                        <p:cTn id="286" dur="1" fill="hold">
                                          <p:stCondLst>
                                            <p:cond delay="0"/>
                                          </p:stCondLst>
                                        </p:cTn>
                                        <p:tgtEl>
                                          <p:spTgt spid="58"/>
                                        </p:tgtEl>
                                        <p:attrNameLst>
                                          <p:attrName>style.visibility</p:attrName>
                                        </p:attrNameLst>
                                      </p:cBhvr>
                                      <p:to>
                                        <p:strVal val="visible"/>
                                      </p:to>
                                    </p:set>
                                    <p:anim calcmode="lin" valueType="num">
                                      <p:cBhvr>
                                        <p:cTn id="287" dur="500" fill="hold"/>
                                        <p:tgtEl>
                                          <p:spTgt spid="58"/>
                                        </p:tgtEl>
                                        <p:attrNameLst>
                                          <p:attrName>ppt_w</p:attrName>
                                        </p:attrNameLst>
                                      </p:cBhvr>
                                      <p:tavLst>
                                        <p:tav tm="0">
                                          <p:val>
                                            <p:fltVal val="0"/>
                                          </p:val>
                                        </p:tav>
                                        <p:tav tm="100000">
                                          <p:val>
                                            <p:strVal val="#ppt_w"/>
                                          </p:val>
                                        </p:tav>
                                      </p:tavLst>
                                    </p:anim>
                                    <p:anim calcmode="lin" valueType="num">
                                      <p:cBhvr>
                                        <p:cTn id="288" dur="500" fill="hold"/>
                                        <p:tgtEl>
                                          <p:spTgt spid="58"/>
                                        </p:tgtEl>
                                        <p:attrNameLst>
                                          <p:attrName>ppt_h</p:attrName>
                                        </p:attrNameLst>
                                      </p:cBhvr>
                                      <p:tavLst>
                                        <p:tav tm="0">
                                          <p:val>
                                            <p:fltVal val="0"/>
                                          </p:val>
                                        </p:tav>
                                        <p:tav tm="100000">
                                          <p:val>
                                            <p:strVal val="#ppt_h"/>
                                          </p:val>
                                        </p:tav>
                                      </p:tavLst>
                                    </p:anim>
                                    <p:anim calcmode="lin" valueType="num">
                                      <p:cBhvr>
                                        <p:cTn id="289" dur="500" fill="hold"/>
                                        <p:tgtEl>
                                          <p:spTgt spid="58"/>
                                        </p:tgtEl>
                                        <p:attrNameLst>
                                          <p:attrName>style.rotation</p:attrName>
                                        </p:attrNameLst>
                                      </p:cBhvr>
                                      <p:tavLst>
                                        <p:tav tm="0">
                                          <p:val>
                                            <p:fltVal val="360"/>
                                          </p:val>
                                        </p:tav>
                                        <p:tav tm="100000">
                                          <p:val>
                                            <p:fltVal val="0"/>
                                          </p:val>
                                        </p:tav>
                                      </p:tavLst>
                                    </p:anim>
                                    <p:animEffect transition="in" filter="fade">
                                      <p:cBhvr>
                                        <p:cTn id="290" dur="500"/>
                                        <p:tgtEl>
                                          <p:spTgt spid="58"/>
                                        </p:tgtEl>
                                      </p:cBhvr>
                                    </p:animEffect>
                                  </p:childTnLst>
                                </p:cTn>
                              </p:par>
                            </p:childTnLst>
                          </p:cTn>
                        </p:par>
                      </p:childTnLst>
                    </p:cTn>
                  </p:par>
                  <p:par>
                    <p:cTn id="291" fill="hold" nodeType="clickPar">
                      <p:stCondLst>
                        <p:cond delay="indefinite"/>
                      </p:stCondLst>
                      <p:childTnLst>
                        <p:par>
                          <p:cTn id="292" fill="hold" nodeType="withGroup">
                            <p:stCondLst>
                              <p:cond delay="0"/>
                            </p:stCondLst>
                            <p:childTnLst>
                              <p:par>
                                <p:cTn id="293" presetID="3" presetClass="entr" presetSubtype="10" fill="hold" grpId="0" nodeType="clickEffect">
                                  <p:stCondLst>
                                    <p:cond delay="0"/>
                                  </p:stCondLst>
                                  <p:childTnLst>
                                    <p:set>
                                      <p:cBhvr>
                                        <p:cTn id="294" dur="1" fill="hold">
                                          <p:stCondLst>
                                            <p:cond delay="0"/>
                                          </p:stCondLst>
                                        </p:cTn>
                                        <p:tgtEl>
                                          <p:spTgt spid="33"/>
                                        </p:tgtEl>
                                        <p:attrNameLst>
                                          <p:attrName>style.visibility</p:attrName>
                                        </p:attrNameLst>
                                      </p:cBhvr>
                                      <p:to>
                                        <p:strVal val="visible"/>
                                      </p:to>
                                    </p:set>
                                    <p:animEffect transition="in" filter="blinds(horizontal)">
                                      <p:cBhvr>
                                        <p:cTn id="295"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childTnLst>
                          </p:cTn>
                        </p:par>
                      </p:childTnLst>
                    </p:cTn>
                  </p:par>
                  <p:par>
                    <p:cTn id="296" fill="hold" nodeType="clickPar">
                      <p:stCondLst>
                        <p:cond delay="indefinite"/>
                      </p:stCondLst>
                      <p:childTnLst>
                        <p:par>
                          <p:cTn id="297" fill="hold" nodeType="withGroup">
                            <p:stCondLst>
                              <p:cond delay="0"/>
                            </p:stCondLst>
                            <p:childTnLst>
                              <p:par>
                                <p:cTn id="298" presetID="49" presetClass="entr" presetSubtype="0" decel="100000" fill="hold" grpId="0" nodeType="clickEffect">
                                  <p:stCondLst>
                                    <p:cond delay="0"/>
                                  </p:stCondLst>
                                  <p:childTnLst>
                                    <p:set>
                                      <p:cBhvr>
                                        <p:cTn id="299" dur="1" fill="hold">
                                          <p:stCondLst>
                                            <p:cond delay="0"/>
                                          </p:stCondLst>
                                        </p:cTn>
                                        <p:tgtEl>
                                          <p:spTgt spid="35"/>
                                        </p:tgtEl>
                                        <p:attrNameLst>
                                          <p:attrName>style.visibility</p:attrName>
                                        </p:attrNameLst>
                                      </p:cBhvr>
                                      <p:to>
                                        <p:strVal val="visible"/>
                                      </p:to>
                                    </p:set>
                                    <p:anim calcmode="lin" valueType="num">
                                      <p:cBhvr>
                                        <p:cTn id="300" dur="500" fill="hold"/>
                                        <p:tgtEl>
                                          <p:spTgt spid="35"/>
                                        </p:tgtEl>
                                        <p:attrNameLst>
                                          <p:attrName>ppt_w</p:attrName>
                                        </p:attrNameLst>
                                      </p:cBhvr>
                                      <p:tavLst>
                                        <p:tav tm="0">
                                          <p:val>
                                            <p:fltVal val="0"/>
                                          </p:val>
                                        </p:tav>
                                        <p:tav tm="100000">
                                          <p:val>
                                            <p:strVal val="#ppt_w"/>
                                          </p:val>
                                        </p:tav>
                                      </p:tavLst>
                                    </p:anim>
                                    <p:anim calcmode="lin" valueType="num">
                                      <p:cBhvr>
                                        <p:cTn id="301" dur="500" fill="hold"/>
                                        <p:tgtEl>
                                          <p:spTgt spid="35"/>
                                        </p:tgtEl>
                                        <p:attrNameLst>
                                          <p:attrName>ppt_h</p:attrName>
                                        </p:attrNameLst>
                                      </p:cBhvr>
                                      <p:tavLst>
                                        <p:tav tm="0">
                                          <p:val>
                                            <p:fltVal val="0"/>
                                          </p:val>
                                        </p:tav>
                                        <p:tav tm="100000">
                                          <p:val>
                                            <p:strVal val="#ppt_h"/>
                                          </p:val>
                                        </p:tav>
                                      </p:tavLst>
                                    </p:anim>
                                    <p:anim calcmode="lin" valueType="num">
                                      <p:cBhvr>
                                        <p:cTn id="302" dur="500" fill="hold"/>
                                        <p:tgtEl>
                                          <p:spTgt spid="35"/>
                                        </p:tgtEl>
                                        <p:attrNameLst>
                                          <p:attrName>style.rotation</p:attrName>
                                        </p:attrNameLst>
                                      </p:cBhvr>
                                      <p:tavLst>
                                        <p:tav tm="0">
                                          <p:val>
                                            <p:fltVal val="360"/>
                                          </p:val>
                                        </p:tav>
                                        <p:tav tm="100000">
                                          <p:val>
                                            <p:fltVal val="0"/>
                                          </p:val>
                                        </p:tav>
                                      </p:tavLst>
                                    </p:anim>
                                    <p:animEffect transition="in" filter="fade">
                                      <p:cBhvr>
                                        <p:cTn id="303" dur="500"/>
                                        <p:tgtEl>
                                          <p:spTgt spid="35"/>
                                        </p:tgtEl>
                                      </p:cBhvr>
                                    </p:animEffect>
                                  </p:childTnLst>
                                </p:cTn>
                              </p:par>
                            </p:childTnLst>
                          </p:cTn>
                        </p:par>
                        <p:par>
                          <p:cTn id="304" fill="hold" nodeType="afterGroup">
                            <p:stCondLst>
                              <p:cond delay="500"/>
                            </p:stCondLst>
                            <p:childTnLst>
                              <p:par>
                                <p:cTn id="305" presetID="12" presetClass="entr" presetSubtype="4" fill="hold" grpId="0" nodeType="afterEffect">
                                  <p:stCondLst>
                                    <p:cond delay="0"/>
                                  </p:stCondLst>
                                  <p:childTnLst>
                                    <p:set>
                                      <p:cBhvr>
                                        <p:cTn id="306" dur="1" fill="hold">
                                          <p:stCondLst>
                                            <p:cond delay="0"/>
                                          </p:stCondLst>
                                        </p:cTn>
                                        <p:tgtEl>
                                          <p:spTgt spid="34"/>
                                        </p:tgtEl>
                                        <p:attrNameLst>
                                          <p:attrName>style.visibility</p:attrName>
                                        </p:attrNameLst>
                                      </p:cBhvr>
                                      <p:to>
                                        <p:strVal val="visible"/>
                                      </p:to>
                                    </p:set>
                                    <p:animEffect transition="in" filter="slide(fromBottom)">
                                      <p:cBhvr>
                                        <p:cTn id="307" dur="500"/>
                                        <p:tgtEl>
                                          <p:spTgt spid="34"/>
                                        </p:tgtEl>
                                      </p:cBhvr>
                                    </p:animEffect>
                                  </p:childTnLst>
                                </p:cTn>
                              </p:par>
                            </p:childTnLst>
                          </p:cTn>
                        </p:par>
                      </p:childTnLst>
                    </p:cTn>
                  </p:par>
                  <p:par>
                    <p:cTn id="308" fill="hold" nodeType="clickPar">
                      <p:stCondLst>
                        <p:cond delay="indefinite"/>
                      </p:stCondLst>
                      <p:childTnLst>
                        <p:par>
                          <p:cTn id="309" fill="hold" nodeType="withGroup">
                            <p:stCondLst>
                              <p:cond delay="0"/>
                            </p:stCondLst>
                            <p:childTnLst>
                              <p:par>
                                <p:cTn id="310" presetID="49" presetClass="entr" presetSubtype="0" decel="100000" fill="hold" grpId="0" nodeType="clickEffect">
                                  <p:stCondLst>
                                    <p:cond delay="0"/>
                                  </p:stCondLst>
                                  <p:childTnLst>
                                    <p:set>
                                      <p:cBhvr>
                                        <p:cTn id="311" dur="1" fill="hold">
                                          <p:stCondLst>
                                            <p:cond delay="0"/>
                                          </p:stCondLst>
                                        </p:cTn>
                                        <p:tgtEl>
                                          <p:spTgt spid="36"/>
                                        </p:tgtEl>
                                        <p:attrNameLst>
                                          <p:attrName>style.visibility</p:attrName>
                                        </p:attrNameLst>
                                      </p:cBhvr>
                                      <p:to>
                                        <p:strVal val="visible"/>
                                      </p:to>
                                    </p:set>
                                    <p:anim calcmode="lin" valueType="num">
                                      <p:cBhvr>
                                        <p:cTn id="312" dur="500" fill="hold"/>
                                        <p:tgtEl>
                                          <p:spTgt spid="36"/>
                                        </p:tgtEl>
                                        <p:attrNameLst>
                                          <p:attrName>ppt_w</p:attrName>
                                        </p:attrNameLst>
                                      </p:cBhvr>
                                      <p:tavLst>
                                        <p:tav tm="0">
                                          <p:val>
                                            <p:fltVal val="0"/>
                                          </p:val>
                                        </p:tav>
                                        <p:tav tm="100000">
                                          <p:val>
                                            <p:strVal val="#ppt_w"/>
                                          </p:val>
                                        </p:tav>
                                      </p:tavLst>
                                    </p:anim>
                                    <p:anim calcmode="lin" valueType="num">
                                      <p:cBhvr>
                                        <p:cTn id="313" dur="500" fill="hold"/>
                                        <p:tgtEl>
                                          <p:spTgt spid="36"/>
                                        </p:tgtEl>
                                        <p:attrNameLst>
                                          <p:attrName>ppt_h</p:attrName>
                                        </p:attrNameLst>
                                      </p:cBhvr>
                                      <p:tavLst>
                                        <p:tav tm="0">
                                          <p:val>
                                            <p:fltVal val="0"/>
                                          </p:val>
                                        </p:tav>
                                        <p:tav tm="100000">
                                          <p:val>
                                            <p:strVal val="#ppt_h"/>
                                          </p:val>
                                        </p:tav>
                                      </p:tavLst>
                                    </p:anim>
                                    <p:anim calcmode="lin" valueType="num">
                                      <p:cBhvr>
                                        <p:cTn id="314" dur="500" fill="hold"/>
                                        <p:tgtEl>
                                          <p:spTgt spid="36"/>
                                        </p:tgtEl>
                                        <p:attrNameLst>
                                          <p:attrName>style.rotation</p:attrName>
                                        </p:attrNameLst>
                                      </p:cBhvr>
                                      <p:tavLst>
                                        <p:tav tm="0">
                                          <p:val>
                                            <p:fltVal val="360"/>
                                          </p:val>
                                        </p:tav>
                                        <p:tav tm="100000">
                                          <p:val>
                                            <p:fltVal val="0"/>
                                          </p:val>
                                        </p:tav>
                                      </p:tavLst>
                                    </p:anim>
                                    <p:animEffect transition="in" filter="fade">
                                      <p:cBhvr>
                                        <p:cTn id="3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p:bldP spid="10" grpId="0" animBg="1"/>
      <p:bldP spid="11" grpId="0" animBg="1"/>
      <p:bldP spid="12" grpId="0" animBg="1"/>
      <p:bldP spid="13" grpId="0"/>
      <p:bldP spid="14" grpId="0" animBg="1"/>
      <p:bldP spid="15" grpId="0" animBg="1"/>
      <p:bldP spid="16" grpId="0"/>
      <p:bldP spid="17" grpId="0" animBg="1"/>
      <p:bldP spid="18" grpId="0" animBg="1"/>
      <p:bldP spid="19" grpId="0" animBg="1"/>
      <p:bldP spid="20" grpId="0"/>
      <p:bldP spid="21" grpId="0" animBg="1"/>
      <p:bldP spid="22" grpId="0" animBg="1"/>
      <p:bldP spid="23" grpId="0"/>
      <p:bldP spid="24" grpId="0" animBg="1"/>
      <p:bldP spid="25" grpId="0" animBg="1"/>
      <p:bldP spid="26" grpId="0"/>
      <p:bldP spid="27" grpId="0" animBg="1"/>
      <p:bldP spid="28" grpId="0" animBg="1"/>
      <p:bldP spid="29" grpId="0"/>
      <p:bldP spid="30" grpId="0" animBg="1"/>
      <p:bldP spid="31" grpId="0" animBg="1"/>
      <p:bldP spid="32" grpId="0"/>
      <p:bldP spid="33" grpId="0" animBg="1"/>
      <p:bldP spid="34" grpId="0" animBg="1"/>
      <p:bldP spid="35" grpId="0"/>
      <p:bldP spid="36" grpId="0"/>
      <p:bldP spid="39" grpId="0" animBg="1"/>
      <p:bldP spid="40" grpId="0" animBg="1"/>
      <p:bldP spid="41" grpId="0" animBg="1"/>
      <p:bldP spid="42" grpId="0" animBg="1"/>
      <p:bldP spid="43" grpId="0" animBg="1"/>
      <p:bldP spid="44" grpId="0" animBg="1"/>
      <p:bldP spid="45" grpId="0" animBg="1"/>
      <p:bldP spid="46"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Lst>
  </p:timing>
</p:sld>
</file>

<file path=ppt/slides/slide20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8114" name="内容占位符 2"/>
          <p:cNvSpPr>
            <a:spLocks noGrp="1"/>
          </p:cNvSpPr>
          <p:nvPr>
            <p:ph idx="1"/>
          </p:nvPr>
        </p:nvSpPr>
        <p:spPr>
          <a:xfrm>
            <a:off x="450850" y="571500"/>
            <a:ext cx="8264525" cy="6143625"/>
          </a:xfrm>
        </p:spPr>
        <p:txBody>
          <a:bodyPr/>
          <a:lstStyle/>
          <a:p>
            <a:pPr eaLnBrk="1" hangingPunct="1">
              <a:lnSpc>
                <a:spcPts val="3000"/>
              </a:lnSpc>
              <a:buFont typeface="Wingdings" pitchFamily="2" charset="2"/>
              <a:buNone/>
            </a:pPr>
            <a:r>
              <a:rPr lang="en-US" altLang="zh-CN" sz="2800" smtClean="0"/>
              <a:t>#include &lt;stdio.h&gt;</a:t>
            </a:r>
            <a:endParaRPr lang="zh-CN" altLang="zh-CN" sz="2800" smtClean="0"/>
          </a:p>
          <a:p>
            <a:pPr eaLnBrk="1" hangingPunct="1">
              <a:lnSpc>
                <a:spcPts val="3000"/>
              </a:lnSpc>
              <a:buFont typeface="Wingdings" pitchFamily="2" charset="2"/>
              <a:buNone/>
            </a:pPr>
            <a:r>
              <a:rPr lang="en-US" altLang="zh-CN" sz="2800" smtClean="0"/>
              <a:t>int main()</a:t>
            </a:r>
            <a:endParaRPr lang="zh-CN" altLang="zh-CN" sz="2800" smtClean="0"/>
          </a:p>
          <a:p>
            <a:pPr eaLnBrk="1" hangingPunct="1">
              <a:lnSpc>
                <a:spcPts val="3000"/>
              </a:lnSpc>
              <a:buFont typeface="Wingdings" pitchFamily="2" charset="2"/>
              <a:buNone/>
            </a:pPr>
            <a:r>
              <a:rPr lang="en-US" altLang="zh-CN" sz="2800" smtClean="0"/>
              <a:t>{ </a:t>
            </a:r>
            <a:r>
              <a:rPr lang="en-US" altLang="zh-CN" sz="2800" smtClean="0">
                <a:solidFill>
                  <a:srgbClr val="9D138D"/>
                </a:solidFill>
              </a:rPr>
              <a:t>extern</a:t>
            </a:r>
            <a:r>
              <a:rPr lang="en-US" altLang="zh-CN" sz="2800" smtClean="0"/>
              <a:t> void enter_string(char str[]); </a:t>
            </a:r>
            <a:endParaRPr lang="zh-CN" altLang="zh-CN" sz="2800" smtClean="0"/>
          </a:p>
          <a:p>
            <a:pPr eaLnBrk="1" hangingPunct="1">
              <a:lnSpc>
                <a:spcPts val="3000"/>
              </a:lnSpc>
              <a:buFont typeface="Wingdings" pitchFamily="2" charset="2"/>
              <a:buNone/>
            </a:pPr>
            <a:r>
              <a:rPr lang="en-US" altLang="zh-CN" sz="2800" smtClean="0"/>
              <a:t>   </a:t>
            </a:r>
            <a:r>
              <a:rPr lang="en-US" altLang="zh-CN" sz="2800" smtClean="0">
                <a:solidFill>
                  <a:srgbClr val="9D138D"/>
                </a:solidFill>
              </a:rPr>
              <a:t>extern</a:t>
            </a:r>
            <a:r>
              <a:rPr lang="en-US" altLang="zh-CN" sz="2800" smtClean="0"/>
              <a:t> void delete_string(char str[],</a:t>
            </a:r>
          </a:p>
          <a:p>
            <a:pPr eaLnBrk="1" hangingPunct="1">
              <a:lnSpc>
                <a:spcPts val="3000"/>
              </a:lnSpc>
              <a:buFont typeface="Wingdings" pitchFamily="2" charset="2"/>
              <a:buNone/>
            </a:pPr>
            <a:r>
              <a:rPr lang="en-US" altLang="zh-CN" sz="2800" smtClean="0"/>
              <a:t>                                             char ch); </a:t>
            </a:r>
            <a:endParaRPr lang="zh-CN" altLang="zh-CN" sz="2800" smtClean="0"/>
          </a:p>
          <a:p>
            <a:pPr eaLnBrk="1" hangingPunct="1">
              <a:lnSpc>
                <a:spcPts val="3000"/>
              </a:lnSpc>
              <a:buFont typeface="Wingdings" pitchFamily="2" charset="2"/>
              <a:buNone/>
            </a:pPr>
            <a:r>
              <a:rPr lang="en-US" altLang="zh-CN" sz="2800" smtClean="0"/>
              <a:t>   </a:t>
            </a:r>
            <a:r>
              <a:rPr lang="en-US" altLang="zh-CN" sz="2800" smtClean="0">
                <a:solidFill>
                  <a:srgbClr val="9D138D"/>
                </a:solidFill>
              </a:rPr>
              <a:t>extern</a:t>
            </a:r>
            <a:r>
              <a:rPr lang="en-US" altLang="zh-CN" sz="2800" smtClean="0"/>
              <a:t> void print_string(char str[]); </a:t>
            </a:r>
            <a:endParaRPr lang="zh-CN" altLang="zh-CN" sz="2800" smtClean="0"/>
          </a:p>
          <a:p>
            <a:pPr eaLnBrk="1" hangingPunct="1">
              <a:lnSpc>
                <a:spcPts val="3000"/>
              </a:lnSpc>
              <a:buFont typeface="Wingdings" pitchFamily="2" charset="2"/>
              <a:buNone/>
            </a:pPr>
            <a:r>
              <a:rPr lang="en-US" altLang="zh-CN" sz="2800" smtClean="0"/>
              <a:t>   char c,str[80];</a:t>
            </a:r>
            <a:endParaRPr lang="zh-CN" altLang="zh-CN" sz="2800" smtClean="0"/>
          </a:p>
          <a:p>
            <a:pPr eaLnBrk="1" hangingPunct="1">
              <a:lnSpc>
                <a:spcPts val="3000"/>
              </a:lnSpc>
              <a:buFont typeface="Wingdings" pitchFamily="2" charset="2"/>
              <a:buNone/>
            </a:pPr>
            <a:r>
              <a:rPr lang="en-US" altLang="zh-CN" sz="2800" smtClean="0"/>
              <a:t>   enter_string(str);             </a:t>
            </a:r>
            <a:endParaRPr lang="zh-CN" altLang="zh-CN" sz="2800" smtClean="0"/>
          </a:p>
          <a:p>
            <a:pPr eaLnBrk="1" hangingPunct="1">
              <a:lnSpc>
                <a:spcPts val="3000"/>
              </a:lnSpc>
              <a:buFont typeface="Wingdings" pitchFamily="2" charset="2"/>
              <a:buNone/>
            </a:pPr>
            <a:r>
              <a:rPr lang="en-US" altLang="zh-CN" sz="2800" smtClean="0"/>
              <a:t>   scanf(“%c”,&amp;c); </a:t>
            </a:r>
            <a:endParaRPr lang="zh-CN" altLang="zh-CN" sz="2800" smtClean="0"/>
          </a:p>
          <a:p>
            <a:pPr eaLnBrk="1" hangingPunct="1">
              <a:lnSpc>
                <a:spcPts val="3000"/>
              </a:lnSpc>
              <a:buFont typeface="Wingdings" pitchFamily="2" charset="2"/>
              <a:buNone/>
            </a:pPr>
            <a:r>
              <a:rPr lang="en-US" altLang="zh-CN" sz="2800" smtClean="0"/>
              <a:t>   delete_string(str,c);  </a:t>
            </a:r>
            <a:endParaRPr lang="zh-CN" altLang="zh-CN" sz="2800" smtClean="0"/>
          </a:p>
          <a:p>
            <a:pPr eaLnBrk="1" hangingPunct="1">
              <a:lnSpc>
                <a:spcPts val="3000"/>
              </a:lnSpc>
              <a:buFont typeface="Wingdings" pitchFamily="2" charset="2"/>
              <a:buNone/>
            </a:pPr>
            <a:r>
              <a:rPr lang="en-US" altLang="zh-CN" sz="2800" smtClean="0"/>
              <a:t>   print_string(str);      </a:t>
            </a:r>
            <a:endParaRPr lang="zh-CN" altLang="zh-CN" sz="2800" smtClean="0"/>
          </a:p>
          <a:p>
            <a:pPr eaLnBrk="1" hangingPunct="1">
              <a:lnSpc>
                <a:spcPts val="3000"/>
              </a:lnSpc>
              <a:buFont typeface="Wingdings" pitchFamily="2" charset="2"/>
              <a:buNone/>
            </a:pPr>
            <a:r>
              <a:rPr lang="en-US" altLang="zh-CN" sz="2800" smtClean="0"/>
              <a:t>   return 0;     </a:t>
            </a:r>
            <a:endParaRPr lang="zh-CN" altLang="zh-CN" sz="2800" smtClean="0"/>
          </a:p>
          <a:p>
            <a:pPr eaLnBrk="1" hangingPunct="1">
              <a:lnSpc>
                <a:spcPts val="3000"/>
              </a:lnSpc>
              <a:buFont typeface="Wingdings" pitchFamily="2" charset="2"/>
              <a:buNone/>
            </a:pPr>
            <a:r>
              <a:rPr lang="en-US" altLang="zh-CN" sz="2800" smtClean="0"/>
              <a:t>}</a:t>
            </a:r>
            <a:endParaRPr lang="zh-CN" altLang="zh-CN" sz="2800" smtClean="0"/>
          </a:p>
          <a:p>
            <a:pPr eaLnBrk="1" hangingPunct="1">
              <a:lnSpc>
                <a:spcPts val="3000"/>
              </a:lnSpc>
              <a:buFont typeface="Wingdings" pitchFamily="2" charset="2"/>
              <a:buNone/>
            </a:pPr>
            <a:endParaRPr lang="zh-CN" altLang="en-US" sz="2800" smtClean="0"/>
          </a:p>
        </p:txBody>
      </p:sp>
      <p:sp>
        <p:nvSpPr>
          <p:cNvPr id="4" name="TextBox 3"/>
          <p:cNvSpPr txBox="1"/>
          <p:nvPr/>
        </p:nvSpPr>
        <p:spPr>
          <a:xfrm>
            <a:off x="6000750" y="404813"/>
            <a:ext cx="3000375" cy="523875"/>
          </a:xfrm>
          <a:prstGeom prst="rect">
            <a:avLst/>
          </a:prstGeom>
          <a:noFill/>
        </p:spPr>
        <p:txBody>
          <a:bodyPr>
            <a:spAutoFit/>
          </a:bodyPr>
          <a:lstStyle/>
          <a:p>
            <a:pPr algn="ctr">
              <a:defRPr/>
            </a:pPr>
            <a:r>
              <a:rPr lang="en-US" altLang="zh-CN" sz="2800" b="1" dirty="0">
                <a:solidFill>
                  <a:srgbClr val="FF0000"/>
                </a:solidFill>
                <a:latin typeface="+mn-lt"/>
                <a:ea typeface="+mn-ea"/>
              </a:rPr>
              <a:t>file1</a:t>
            </a:r>
            <a:r>
              <a:rPr lang="zh-CN" altLang="en-US" sz="2800" b="1" dirty="0">
                <a:solidFill>
                  <a:srgbClr val="FF0000"/>
                </a:solidFill>
                <a:latin typeface="+mn-lt"/>
                <a:ea typeface="+mn-ea"/>
              </a:rPr>
              <a:t>（文件</a:t>
            </a:r>
            <a:r>
              <a:rPr lang="en-US" altLang="zh-CN" sz="2800" b="1" dirty="0">
                <a:solidFill>
                  <a:srgbClr val="FF0000"/>
                </a:solidFill>
                <a:latin typeface="+mn-lt"/>
                <a:ea typeface="+mn-ea"/>
              </a:rPr>
              <a:t>1</a:t>
            </a:r>
            <a:r>
              <a:rPr lang="zh-CN" altLang="en-US" sz="2800" b="1" dirty="0">
                <a:solidFill>
                  <a:srgbClr val="FF0000"/>
                </a:solidFill>
                <a:latin typeface="+mn-lt"/>
                <a:ea typeface="+mn-ea"/>
              </a:rPr>
              <a:t>）</a:t>
            </a:r>
          </a:p>
        </p:txBody>
      </p:sp>
      <p:sp>
        <p:nvSpPr>
          <p:cNvPr id="5" name="圆角矩形标注 4"/>
          <p:cNvSpPr>
            <a:spLocks noChangeArrowheads="1"/>
          </p:cNvSpPr>
          <p:nvPr/>
        </p:nvSpPr>
        <p:spPr bwMode="auto">
          <a:xfrm>
            <a:off x="5072063" y="3857625"/>
            <a:ext cx="3786187" cy="1643063"/>
          </a:xfrm>
          <a:prstGeom prst="wedgeRoundRectCallout">
            <a:avLst>
              <a:gd name="adj1" fmla="val -36532"/>
              <a:gd name="adj2" fmla="val -80213"/>
              <a:gd name="adj3" fmla="val 16667"/>
            </a:avLst>
          </a:prstGeom>
          <a:solidFill>
            <a:srgbClr val="FFFFCC"/>
          </a:solidFill>
          <a:ln w="9525" algn="ctr">
            <a:solidFill>
              <a:schemeClr val="tx1"/>
            </a:solidFill>
            <a:miter lim="800000"/>
            <a:headEnd/>
            <a:tailEnd/>
          </a:ln>
        </p:spPr>
        <p:txBody>
          <a:bodyPr/>
          <a:lstStyle/>
          <a:p>
            <a:r>
              <a:rPr lang="zh-CN" altLang="zh-CN" sz="2800" b="1">
                <a:solidFill>
                  <a:srgbClr val="0000CC"/>
                </a:solidFill>
              </a:rPr>
              <a:t>声明在本函数中将要调用的已在其他文件中定义的</a:t>
            </a:r>
            <a:r>
              <a:rPr lang="en-US" altLang="zh-CN" sz="2800" b="1">
                <a:solidFill>
                  <a:srgbClr val="0000CC"/>
                </a:solidFill>
              </a:rPr>
              <a:t>3</a:t>
            </a:r>
            <a:r>
              <a:rPr lang="zh-CN" altLang="zh-CN" sz="2800" b="1">
                <a:solidFill>
                  <a:srgbClr val="0000CC"/>
                </a:solidFill>
              </a:rPr>
              <a:t>个函数</a:t>
            </a:r>
            <a:endParaRPr lang="zh-CN" altLang="en-US" sz="2800" b="1">
              <a:solidFill>
                <a:srgbClr val="0000CC"/>
              </a:solidFill>
            </a:endParaRPr>
          </a:p>
        </p:txBody>
      </p:sp>
      <p:pic>
        <p:nvPicPr>
          <p:cNvPr id="218117" name="图片 5"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9138" name="内容占位符 2"/>
          <p:cNvSpPr>
            <a:spLocks noGrp="1"/>
          </p:cNvSpPr>
          <p:nvPr>
            <p:ph idx="1"/>
          </p:nvPr>
        </p:nvSpPr>
        <p:spPr>
          <a:xfrm>
            <a:off x="285750" y="1000125"/>
            <a:ext cx="8264525" cy="5143500"/>
          </a:xfrm>
        </p:spPr>
        <p:txBody>
          <a:bodyPr/>
          <a:lstStyle/>
          <a:p>
            <a:pPr eaLnBrk="1" hangingPunct="1">
              <a:lnSpc>
                <a:spcPts val="3000"/>
              </a:lnSpc>
              <a:buFont typeface="Wingdings" pitchFamily="2" charset="2"/>
              <a:buNone/>
            </a:pPr>
            <a:r>
              <a:rPr lang="en-US" altLang="zh-CN" sz="2800" smtClean="0">
                <a:solidFill>
                  <a:srgbClr val="00B050"/>
                </a:solidFill>
              </a:rPr>
              <a:t>void enter_string(char str[80]) </a:t>
            </a:r>
            <a:endParaRPr lang="zh-CN" altLang="zh-CN" sz="2800" smtClean="0">
              <a:solidFill>
                <a:srgbClr val="00B050"/>
              </a:solidFill>
            </a:endParaRPr>
          </a:p>
          <a:p>
            <a:pPr eaLnBrk="1" hangingPunct="1">
              <a:lnSpc>
                <a:spcPts val="3000"/>
              </a:lnSpc>
              <a:buFont typeface="Wingdings" pitchFamily="2" charset="2"/>
              <a:buNone/>
            </a:pPr>
            <a:r>
              <a:rPr lang="en-US" altLang="zh-CN" sz="2800" smtClean="0">
                <a:solidFill>
                  <a:srgbClr val="00B050"/>
                </a:solidFill>
              </a:rPr>
              <a:t>{  gets(str);   } </a:t>
            </a:r>
            <a:endParaRPr lang="zh-CN" altLang="zh-CN" sz="2800" smtClean="0">
              <a:solidFill>
                <a:srgbClr val="00B050"/>
              </a:solidFill>
            </a:endParaRPr>
          </a:p>
          <a:p>
            <a:pPr eaLnBrk="1" hangingPunct="1">
              <a:lnSpc>
                <a:spcPts val="3000"/>
              </a:lnSpc>
              <a:buFont typeface="Wingdings" pitchFamily="2" charset="2"/>
              <a:buNone/>
            </a:pPr>
            <a:r>
              <a:rPr lang="en-US" altLang="zh-CN" sz="2800" smtClean="0">
                <a:solidFill>
                  <a:srgbClr val="9D138D"/>
                </a:solidFill>
              </a:rPr>
              <a:t>void delete_string(char str[],char ch)</a:t>
            </a:r>
            <a:endParaRPr lang="zh-CN" altLang="zh-CN" sz="2800" smtClean="0">
              <a:solidFill>
                <a:srgbClr val="9D138D"/>
              </a:solidFill>
            </a:endParaRPr>
          </a:p>
          <a:p>
            <a:pPr eaLnBrk="1" hangingPunct="1">
              <a:lnSpc>
                <a:spcPts val="3000"/>
              </a:lnSpc>
              <a:buFont typeface="Wingdings" pitchFamily="2" charset="2"/>
              <a:buNone/>
            </a:pPr>
            <a:r>
              <a:rPr lang="en-US" altLang="zh-CN" sz="2800" smtClean="0">
                <a:solidFill>
                  <a:srgbClr val="9D138D"/>
                </a:solidFill>
              </a:rPr>
              <a:t>{ int i,j;</a:t>
            </a:r>
            <a:endParaRPr lang="zh-CN" altLang="zh-CN" sz="2800" smtClean="0">
              <a:solidFill>
                <a:srgbClr val="9D138D"/>
              </a:solidFill>
            </a:endParaRPr>
          </a:p>
          <a:p>
            <a:pPr eaLnBrk="1" hangingPunct="1">
              <a:lnSpc>
                <a:spcPts val="3000"/>
              </a:lnSpc>
              <a:buFont typeface="Wingdings" pitchFamily="2" charset="2"/>
              <a:buNone/>
            </a:pPr>
            <a:r>
              <a:rPr lang="en-US" altLang="zh-CN" sz="2800" smtClean="0">
                <a:solidFill>
                  <a:srgbClr val="9D138D"/>
                </a:solidFill>
              </a:rPr>
              <a:t>   for(i=j=0;str[i]!='\0';i++)</a:t>
            </a:r>
            <a:endParaRPr lang="zh-CN" altLang="zh-CN" sz="2800" smtClean="0">
              <a:solidFill>
                <a:srgbClr val="9D138D"/>
              </a:solidFill>
            </a:endParaRPr>
          </a:p>
          <a:p>
            <a:pPr eaLnBrk="1" hangingPunct="1">
              <a:lnSpc>
                <a:spcPts val="3000"/>
              </a:lnSpc>
              <a:buFont typeface="Wingdings" pitchFamily="2" charset="2"/>
              <a:buNone/>
            </a:pPr>
            <a:r>
              <a:rPr lang="en-US" altLang="zh-CN" sz="2800" smtClean="0">
                <a:solidFill>
                  <a:srgbClr val="9D138D"/>
                </a:solidFill>
              </a:rPr>
              <a:t>	   if(str[i]!=ch)   str[j++]=str[i];</a:t>
            </a:r>
            <a:endParaRPr lang="zh-CN" altLang="zh-CN" sz="2800" smtClean="0">
              <a:solidFill>
                <a:srgbClr val="9D138D"/>
              </a:solidFill>
            </a:endParaRPr>
          </a:p>
          <a:p>
            <a:pPr eaLnBrk="1" hangingPunct="1">
              <a:lnSpc>
                <a:spcPts val="3000"/>
              </a:lnSpc>
              <a:buFont typeface="Wingdings" pitchFamily="2" charset="2"/>
              <a:buNone/>
            </a:pPr>
            <a:r>
              <a:rPr lang="en-US" altLang="zh-CN" sz="2800" smtClean="0">
                <a:solidFill>
                  <a:srgbClr val="9D138D"/>
                </a:solidFill>
              </a:rPr>
              <a:t>   str[j]='\0';</a:t>
            </a:r>
            <a:endParaRPr lang="zh-CN" altLang="zh-CN" sz="2800" smtClean="0">
              <a:solidFill>
                <a:srgbClr val="9D138D"/>
              </a:solidFill>
            </a:endParaRPr>
          </a:p>
          <a:p>
            <a:pPr eaLnBrk="1" hangingPunct="1">
              <a:lnSpc>
                <a:spcPts val="3000"/>
              </a:lnSpc>
              <a:buFont typeface="Wingdings" pitchFamily="2" charset="2"/>
              <a:buNone/>
            </a:pPr>
            <a:r>
              <a:rPr lang="en-US" altLang="zh-CN" sz="2800" smtClean="0">
                <a:solidFill>
                  <a:srgbClr val="9D138D"/>
                </a:solidFill>
              </a:rPr>
              <a:t>} </a:t>
            </a:r>
            <a:endParaRPr lang="zh-CN" altLang="zh-CN" sz="2800" smtClean="0">
              <a:solidFill>
                <a:srgbClr val="9D138D"/>
              </a:solidFill>
            </a:endParaRPr>
          </a:p>
          <a:p>
            <a:pPr eaLnBrk="1" hangingPunct="1">
              <a:lnSpc>
                <a:spcPts val="3000"/>
              </a:lnSpc>
              <a:buFont typeface="Wingdings" pitchFamily="2" charset="2"/>
              <a:buNone/>
            </a:pPr>
            <a:r>
              <a:rPr lang="en-US" altLang="zh-CN" sz="2800" smtClean="0">
                <a:solidFill>
                  <a:srgbClr val="0000CC"/>
                </a:solidFill>
              </a:rPr>
              <a:t>void print_string(char str[]) </a:t>
            </a:r>
            <a:endParaRPr lang="zh-CN" altLang="zh-CN" sz="2800" smtClean="0">
              <a:solidFill>
                <a:srgbClr val="0000CC"/>
              </a:solidFill>
            </a:endParaRPr>
          </a:p>
          <a:p>
            <a:pPr eaLnBrk="1" hangingPunct="1">
              <a:lnSpc>
                <a:spcPts val="3000"/>
              </a:lnSpc>
              <a:buFont typeface="Wingdings" pitchFamily="2" charset="2"/>
              <a:buNone/>
            </a:pPr>
            <a:r>
              <a:rPr lang="en-US" altLang="zh-CN" sz="2800" smtClean="0">
                <a:solidFill>
                  <a:srgbClr val="0000CC"/>
                </a:solidFill>
              </a:rPr>
              <a:t>{ printf("%s\n",str); }</a:t>
            </a:r>
            <a:endParaRPr lang="zh-CN" altLang="zh-CN" sz="2800" smtClean="0">
              <a:solidFill>
                <a:srgbClr val="0000CC"/>
              </a:solidFill>
            </a:endParaRPr>
          </a:p>
          <a:p>
            <a:pPr eaLnBrk="1" hangingPunct="1">
              <a:lnSpc>
                <a:spcPts val="3000"/>
              </a:lnSpc>
              <a:buFont typeface="Wingdings" pitchFamily="2" charset="2"/>
              <a:buNone/>
            </a:pPr>
            <a:endParaRPr lang="zh-CN" altLang="en-US" sz="2800" smtClean="0"/>
          </a:p>
        </p:txBody>
      </p:sp>
      <p:sp>
        <p:nvSpPr>
          <p:cNvPr id="4" name="TextBox 3"/>
          <p:cNvSpPr txBox="1"/>
          <p:nvPr/>
        </p:nvSpPr>
        <p:spPr>
          <a:xfrm>
            <a:off x="6143625" y="1428750"/>
            <a:ext cx="3000375" cy="523875"/>
          </a:xfrm>
          <a:prstGeom prst="rect">
            <a:avLst/>
          </a:prstGeom>
          <a:noFill/>
        </p:spPr>
        <p:txBody>
          <a:bodyPr>
            <a:spAutoFit/>
          </a:bodyPr>
          <a:lstStyle/>
          <a:p>
            <a:pPr algn="ctr">
              <a:defRPr/>
            </a:pPr>
            <a:r>
              <a:rPr lang="en-US" altLang="zh-CN" sz="2800" b="1" dirty="0">
                <a:solidFill>
                  <a:srgbClr val="FF0000"/>
                </a:solidFill>
                <a:latin typeface="+mn-lt"/>
                <a:ea typeface="+mn-ea"/>
              </a:rPr>
              <a:t>file2</a:t>
            </a:r>
            <a:r>
              <a:rPr lang="zh-CN" altLang="en-US" sz="2800" b="1" dirty="0">
                <a:solidFill>
                  <a:srgbClr val="FF0000"/>
                </a:solidFill>
                <a:latin typeface="+mn-lt"/>
                <a:ea typeface="+mn-ea"/>
              </a:rPr>
              <a:t>（文件</a:t>
            </a:r>
            <a:r>
              <a:rPr lang="en-US" altLang="zh-CN" sz="2800" b="1" dirty="0">
                <a:solidFill>
                  <a:srgbClr val="FF0000"/>
                </a:solidFill>
                <a:latin typeface="+mn-lt"/>
                <a:ea typeface="+mn-ea"/>
              </a:rPr>
              <a:t>2</a:t>
            </a:r>
            <a:r>
              <a:rPr lang="zh-CN" altLang="en-US" sz="2800" b="1" dirty="0">
                <a:solidFill>
                  <a:srgbClr val="FF0000"/>
                </a:solidFill>
                <a:latin typeface="+mn-lt"/>
                <a:ea typeface="+mn-ea"/>
              </a:rPr>
              <a:t>）</a:t>
            </a:r>
          </a:p>
        </p:txBody>
      </p:sp>
      <p:sp>
        <p:nvSpPr>
          <p:cNvPr id="5" name="TextBox 4"/>
          <p:cNvSpPr txBox="1"/>
          <p:nvPr/>
        </p:nvSpPr>
        <p:spPr>
          <a:xfrm>
            <a:off x="5429250" y="3929063"/>
            <a:ext cx="3000375" cy="523875"/>
          </a:xfrm>
          <a:prstGeom prst="rect">
            <a:avLst/>
          </a:prstGeom>
          <a:noFill/>
        </p:spPr>
        <p:txBody>
          <a:bodyPr>
            <a:spAutoFit/>
          </a:bodyPr>
          <a:lstStyle/>
          <a:p>
            <a:pPr algn="ctr">
              <a:defRPr/>
            </a:pPr>
            <a:r>
              <a:rPr lang="en-US" altLang="zh-CN" sz="2800" b="1" dirty="0">
                <a:solidFill>
                  <a:srgbClr val="FF0000"/>
                </a:solidFill>
                <a:latin typeface="+mn-lt"/>
                <a:ea typeface="+mn-ea"/>
              </a:rPr>
              <a:t>file3</a:t>
            </a:r>
            <a:r>
              <a:rPr lang="zh-CN" altLang="en-US" sz="2800" b="1" dirty="0">
                <a:solidFill>
                  <a:srgbClr val="FF0000"/>
                </a:solidFill>
                <a:latin typeface="+mn-lt"/>
                <a:ea typeface="+mn-ea"/>
              </a:rPr>
              <a:t>（文件</a:t>
            </a:r>
            <a:r>
              <a:rPr lang="en-US" altLang="zh-CN" sz="2800" b="1" dirty="0">
                <a:solidFill>
                  <a:srgbClr val="FF0000"/>
                </a:solidFill>
                <a:latin typeface="+mn-lt"/>
                <a:ea typeface="+mn-ea"/>
              </a:rPr>
              <a:t>3</a:t>
            </a:r>
            <a:r>
              <a:rPr lang="zh-CN" altLang="en-US" sz="2800" b="1" dirty="0">
                <a:solidFill>
                  <a:srgbClr val="FF0000"/>
                </a:solidFill>
                <a:latin typeface="+mn-lt"/>
                <a:ea typeface="+mn-ea"/>
              </a:rPr>
              <a:t>）</a:t>
            </a:r>
          </a:p>
        </p:txBody>
      </p:sp>
      <p:sp>
        <p:nvSpPr>
          <p:cNvPr id="6" name="TextBox 5"/>
          <p:cNvSpPr txBox="1"/>
          <p:nvPr/>
        </p:nvSpPr>
        <p:spPr>
          <a:xfrm>
            <a:off x="5429250" y="5286375"/>
            <a:ext cx="3000375" cy="523875"/>
          </a:xfrm>
          <a:prstGeom prst="rect">
            <a:avLst/>
          </a:prstGeom>
          <a:noFill/>
        </p:spPr>
        <p:txBody>
          <a:bodyPr>
            <a:spAutoFit/>
          </a:bodyPr>
          <a:lstStyle/>
          <a:p>
            <a:pPr algn="ctr">
              <a:defRPr/>
            </a:pPr>
            <a:r>
              <a:rPr lang="en-US" altLang="zh-CN" sz="2800" b="1" dirty="0">
                <a:solidFill>
                  <a:srgbClr val="FF0000"/>
                </a:solidFill>
                <a:latin typeface="+mn-lt"/>
                <a:ea typeface="+mn-ea"/>
              </a:rPr>
              <a:t>file4</a:t>
            </a:r>
            <a:r>
              <a:rPr lang="zh-CN" altLang="en-US" sz="2800" b="1" dirty="0">
                <a:solidFill>
                  <a:srgbClr val="FF0000"/>
                </a:solidFill>
                <a:latin typeface="+mn-lt"/>
                <a:ea typeface="+mn-ea"/>
              </a:rPr>
              <a:t>（文件</a:t>
            </a:r>
            <a:r>
              <a:rPr lang="en-US" altLang="zh-CN" sz="2800" b="1" dirty="0">
                <a:solidFill>
                  <a:srgbClr val="FF0000"/>
                </a:solidFill>
                <a:latin typeface="+mn-lt"/>
                <a:ea typeface="+mn-ea"/>
              </a:rPr>
              <a:t>4</a:t>
            </a:r>
            <a:r>
              <a:rPr lang="zh-CN" altLang="en-US" sz="2800" b="1" dirty="0">
                <a:solidFill>
                  <a:srgbClr val="FF0000"/>
                </a:solidFill>
                <a:latin typeface="+mn-lt"/>
                <a:ea typeface="+mn-ea"/>
              </a:rPr>
              <a:t>）</a:t>
            </a:r>
          </a:p>
        </p:txBody>
      </p:sp>
      <p:pic>
        <p:nvPicPr>
          <p:cNvPr id="219142" name="图片 6"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7.2.1 </a:t>
            </a:r>
            <a:r>
              <a:rPr lang="zh-CN" altLang="zh-CN" dirty="0" smtClean="0">
                <a:solidFill>
                  <a:srgbClr val="800000"/>
                </a:solidFill>
                <a:effectLst>
                  <a:outerShdw blurRad="38100" dist="38100" dir="2700000" algn="tl">
                    <a:srgbClr val="000000"/>
                  </a:outerShdw>
                </a:effectLst>
                <a:ea typeface="黑体" pitchFamily="2" charset="-122"/>
              </a:rPr>
              <a:t>为什么要定义函数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6627" name="Rectangle 3"/>
          <p:cNvSpPr>
            <a:spLocks noGrp="1" noChangeArrowheads="1"/>
          </p:cNvSpPr>
          <p:nvPr>
            <p:ph idx="1"/>
          </p:nvPr>
        </p:nvSpPr>
        <p:spPr>
          <a:xfrm>
            <a:off x="642938" y="1643063"/>
            <a:ext cx="7572375" cy="3571875"/>
          </a:xfrm>
        </p:spPr>
        <p:txBody>
          <a:bodyPr/>
          <a:lstStyle/>
          <a:p>
            <a:pPr eaLnBrk="1" hangingPunct="1"/>
            <a:r>
              <a:rPr lang="zh-CN" altLang="en-US" smtClean="0"/>
              <a:t>对于</a:t>
            </a:r>
            <a:r>
              <a:rPr lang="zh-CN" altLang="zh-CN" smtClean="0"/>
              <a:t>库函数，程序设计者只需用</a:t>
            </a:r>
            <a:r>
              <a:rPr lang="en-US" altLang="zh-CN" smtClean="0"/>
              <a:t>#include</a:t>
            </a:r>
            <a:r>
              <a:rPr lang="zh-CN" altLang="zh-CN" smtClean="0"/>
              <a:t>指令把有关的头文件包含到本文件模块中即可</a:t>
            </a:r>
          </a:p>
          <a:p>
            <a:pPr eaLnBrk="1" hangingPunct="1"/>
            <a:r>
              <a:rPr lang="zh-CN" altLang="zh-CN" smtClean="0"/>
              <a:t>程序设计者需要在程序中自己定义想用的而库函数并没有提供的函数</a:t>
            </a:r>
          </a:p>
        </p:txBody>
      </p:sp>
      <p:pic>
        <p:nvPicPr>
          <p:cNvPr id="27652"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6627">
                                            <p:txEl>
                                              <p:pRg st="1" end="1"/>
                                            </p:txEl>
                                          </p:spTgt>
                                        </p:tgtEl>
                                        <p:attrNameLst>
                                          <p:attrName>style.visibility</p:attrName>
                                        </p:attrNameLst>
                                      </p:cBhvr>
                                      <p:to>
                                        <p:strVal val="visible"/>
                                      </p:to>
                                    </p:set>
                                    <p:animEffect transition="in" filter="blinds(horizontal)">
                                      <p:cBhvr>
                                        <p:cTn id="7" dur="500"/>
                                        <p:tgtEl>
                                          <p:spTgt spid="266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a:solidFill>
                  <a:srgbClr val="800000"/>
                </a:solidFill>
                <a:effectLst>
                  <a:outerShdw blurRad="38100" dist="38100" dir="2700000" algn="tl">
                    <a:srgbClr val="000000"/>
                  </a:outerShdw>
                </a:effectLst>
                <a:ea typeface="黑体" pitchFamily="2" charset="-122"/>
              </a:rPr>
              <a:t>7.2.2 </a:t>
            </a:r>
            <a:r>
              <a:rPr lang="zh-CN" altLang="zh-CN" dirty="0">
                <a:solidFill>
                  <a:srgbClr val="800000"/>
                </a:solidFill>
                <a:effectLst>
                  <a:outerShdw blurRad="38100" dist="38100" dir="2700000" algn="tl">
                    <a:srgbClr val="000000"/>
                  </a:outerShdw>
                </a:effectLst>
                <a:ea typeface="黑体" pitchFamily="2" charset="-122"/>
              </a:rPr>
              <a:t>定义函数的方法</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5603" name="Rectangle 3"/>
          <p:cNvSpPr>
            <a:spLocks noGrp="1" noChangeArrowheads="1"/>
          </p:cNvSpPr>
          <p:nvPr>
            <p:ph idx="1"/>
          </p:nvPr>
        </p:nvSpPr>
        <p:spPr>
          <a:xfrm>
            <a:off x="642938" y="1643063"/>
            <a:ext cx="7572375" cy="4572000"/>
          </a:xfrm>
        </p:spPr>
        <p:txBody>
          <a:bodyPr/>
          <a:lstStyle/>
          <a:p>
            <a:pPr eaLnBrk="1" hangingPunct="1"/>
            <a:r>
              <a:rPr lang="zh-CN" altLang="zh-CN" smtClean="0"/>
              <a:t>指定函数的名字，以便以后按名调用</a:t>
            </a:r>
          </a:p>
          <a:p>
            <a:pPr eaLnBrk="1" hangingPunct="1"/>
            <a:r>
              <a:rPr lang="zh-CN" altLang="zh-CN" smtClean="0"/>
              <a:t>指定函数类型，即函数返回值的类型</a:t>
            </a:r>
          </a:p>
          <a:p>
            <a:pPr eaLnBrk="1" hangingPunct="1"/>
            <a:r>
              <a:rPr lang="zh-CN" altLang="zh-CN" smtClean="0"/>
              <a:t>指定函数参数的名字和类型，以便在调用函数时向它们传递数据</a:t>
            </a:r>
          </a:p>
          <a:p>
            <a:pPr eaLnBrk="1" hangingPunct="1"/>
            <a:r>
              <a:rPr lang="zh-CN" altLang="zh-CN" smtClean="0"/>
              <a:t>指定函数的功能。这是最重要的，这是在函数体中解决的</a:t>
            </a:r>
          </a:p>
        </p:txBody>
      </p:sp>
      <p:pic>
        <p:nvPicPr>
          <p:cNvPr id="2662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7.2.2 </a:t>
            </a:r>
            <a:r>
              <a:rPr lang="zh-CN" altLang="zh-CN" dirty="0" smtClean="0">
                <a:solidFill>
                  <a:srgbClr val="800000"/>
                </a:solidFill>
                <a:effectLst>
                  <a:outerShdw blurRad="38100" dist="38100" dir="2700000" algn="tl">
                    <a:srgbClr val="000000"/>
                  </a:outerShdw>
                </a:effectLst>
                <a:ea typeface="黑体" pitchFamily="2" charset="-122"/>
              </a:rPr>
              <a:t>定义函数的方法</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8675" name="Rectangle 3"/>
          <p:cNvSpPr>
            <a:spLocks noGrp="1" noChangeArrowheads="1"/>
          </p:cNvSpPr>
          <p:nvPr>
            <p:ph idx="1"/>
          </p:nvPr>
        </p:nvSpPr>
        <p:spPr>
          <a:xfrm>
            <a:off x="642938" y="1643063"/>
            <a:ext cx="5715000" cy="1428750"/>
          </a:xfrm>
        </p:spPr>
        <p:txBody>
          <a:bodyPr/>
          <a:lstStyle/>
          <a:p>
            <a:pPr eaLnBrk="1" hangingPunct="1">
              <a:buFont typeface="Wingdings" pitchFamily="2" charset="2"/>
              <a:buNone/>
            </a:pPr>
            <a:r>
              <a:rPr lang="en-US" altLang="zh-CN" dirty="0" smtClean="0"/>
              <a:t>1.</a:t>
            </a:r>
            <a:r>
              <a:rPr lang="zh-CN" altLang="zh-CN" dirty="0" smtClean="0"/>
              <a:t>无参函数</a:t>
            </a:r>
            <a:endParaRPr lang="en-US" altLang="zh-CN" dirty="0" smtClean="0"/>
          </a:p>
          <a:p>
            <a:pPr eaLnBrk="1" hangingPunct="1">
              <a:buFont typeface="Wingdings" pitchFamily="2" charset="2"/>
              <a:buNone/>
            </a:pPr>
            <a:r>
              <a:rPr lang="zh-CN" altLang="zh-CN" dirty="0" smtClean="0"/>
              <a:t>定义无参函数的一般形式为</a:t>
            </a:r>
            <a:r>
              <a:rPr lang="en-US" altLang="zh-CN" dirty="0" smtClean="0"/>
              <a:t>:</a:t>
            </a:r>
            <a:endParaRPr lang="zh-CN" altLang="zh-CN" dirty="0" smtClean="0"/>
          </a:p>
        </p:txBody>
      </p:sp>
      <p:sp>
        <p:nvSpPr>
          <p:cNvPr id="28676" name="Rectangle 3"/>
          <p:cNvSpPr txBox="1">
            <a:spLocks noChangeArrowheads="1"/>
          </p:cNvSpPr>
          <p:nvPr/>
        </p:nvSpPr>
        <p:spPr bwMode="auto">
          <a:xfrm>
            <a:off x="4572000" y="3071813"/>
            <a:ext cx="4214813" cy="2571750"/>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nSpc>
                <a:spcPct val="120000"/>
              </a:lnSpc>
              <a:spcBef>
                <a:spcPct val="20000"/>
              </a:spcBef>
            </a:pPr>
            <a:r>
              <a:rPr lang="zh-CN" altLang="zh-CN" sz="2800" b="1">
                <a:latin typeface="Verdana" pitchFamily="34" charset="0"/>
              </a:rPr>
              <a:t>类型名</a:t>
            </a:r>
            <a:r>
              <a:rPr lang="en-US" altLang="zh-CN" sz="2800" b="1">
                <a:latin typeface="Verdana" pitchFamily="34" charset="0"/>
              </a:rPr>
              <a:t>  </a:t>
            </a:r>
            <a:r>
              <a:rPr lang="zh-CN" altLang="zh-CN" sz="2800" b="1">
                <a:latin typeface="Verdana" pitchFamily="34" charset="0"/>
              </a:rPr>
              <a:t>函数名</a:t>
            </a:r>
            <a:r>
              <a:rPr lang="en-US" altLang="zh-CN" sz="2800" b="1">
                <a:latin typeface="Verdana" pitchFamily="34" charset="0"/>
              </a:rPr>
              <a:t>(</a:t>
            </a:r>
            <a:r>
              <a:rPr lang="en-US" altLang="zh-CN" sz="2800" b="1"/>
              <a:t>void)</a:t>
            </a:r>
            <a:r>
              <a:rPr lang="en-US" altLang="zh-CN" sz="2800" b="1">
                <a:latin typeface="Verdana" pitchFamily="34" charset="0"/>
              </a:rPr>
              <a:t>                                 </a:t>
            </a:r>
          </a:p>
          <a:p>
            <a:pPr>
              <a:lnSpc>
                <a:spcPct val="120000"/>
              </a:lnSpc>
              <a:spcBef>
                <a:spcPct val="20000"/>
              </a:spcBef>
              <a:buFont typeface="Wingdings" pitchFamily="2" charset="2"/>
              <a:buNone/>
            </a:pPr>
            <a:r>
              <a:rPr lang="zh-CN" altLang="zh-CN" sz="2800" b="1">
                <a:latin typeface="Verdana" pitchFamily="34" charset="0"/>
              </a:rPr>
              <a:t>｛</a:t>
            </a:r>
          </a:p>
          <a:p>
            <a:pPr>
              <a:lnSpc>
                <a:spcPct val="120000"/>
              </a:lnSpc>
              <a:spcBef>
                <a:spcPct val="20000"/>
              </a:spcBef>
              <a:buFont typeface="Wingdings" pitchFamily="2" charset="2"/>
              <a:buNone/>
            </a:pPr>
            <a:r>
              <a:rPr lang="en-US" altLang="zh-CN" sz="2800" b="1">
                <a:latin typeface="Verdana" pitchFamily="34" charset="0"/>
              </a:rPr>
              <a:t>      </a:t>
            </a:r>
            <a:r>
              <a:rPr lang="zh-CN" altLang="zh-CN" sz="2800" b="1">
                <a:latin typeface="Verdana" pitchFamily="34" charset="0"/>
              </a:rPr>
              <a:t>函数体</a:t>
            </a:r>
            <a:r>
              <a:rPr lang="en-US" altLang="zh-CN" sz="2800" b="1">
                <a:latin typeface="Verdana" pitchFamily="34" charset="0"/>
              </a:rPr>
              <a:t>            </a:t>
            </a:r>
            <a:endParaRPr lang="zh-CN" altLang="zh-CN" sz="2800" b="1">
              <a:latin typeface="Verdana" pitchFamily="34" charset="0"/>
            </a:endParaRPr>
          </a:p>
          <a:p>
            <a:pPr>
              <a:lnSpc>
                <a:spcPct val="120000"/>
              </a:lnSpc>
              <a:spcBef>
                <a:spcPct val="20000"/>
              </a:spcBef>
              <a:buFont typeface="Wingdings" pitchFamily="2" charset="2"/>
              <a:buNone/>
            </a:pPr>
            <a:r>
              <a:rPr lang="en-US" altLang="zh-CN" sz="2800" b="1">
                <a:latin typeface="Verdana" pitchFamily="34" charset="0"/>
              </a:rPr>
              <a:t> </a:t>
            </a:r>
            <a:r>
              <a:rPr lang="zh-CN" altLang="zh-CN" sz="2800" b="1">
                <a:latin typeface="Verdana" pitchFamily="34" charset="0"/>
              </a:rPr>
              <a:t>｝</a:t>
            </a:r>
            <a:r>
              <a:rPr lang="en-US" altLang="zh-CN" sz="2800" b="1">
                <a:latin typeface="Verdana" pitchFamily="34" charset="0"/>
              </a:rPr>
              <a:t>                 </a:t>
            </a:r>
            <a:endParaRPr lang="zh-CN" altLang="zh-CN" sz="2800" b="1">
              <a:latin typeface="Verdana" pitchFamily="34" charset="0"/>
            </a:endParaRPr>
          </a:p>
          <a:p>
            <a:pPr>
              <a:lnSpc>
                <a:spcPct val="120000"/>
              </a:lnSpc>
              <a:spcBef>
                <a:spcPct val="20000"/>
              </a:spcBef>
              <a:buFont typeface="Wingdings" pitchFamily="2" charset="2"/>
              <a:buNone/>
            </a:pPr>
            <a:endParaRPr lang="zh-CN" altLang="zh-CN" sz="2800" b="1">
              <a:latin typeface="Verdana" pitchFamily="34" charset="0"/>
            </a:endParaRPr>
          </a:p>
        </p:txBody>
      </p:sp>
      <p:sp>
        <p:nvSpPr>
          <p:cNvPr id="28677" name="Rectangle 3"/>
          <p:cNvSpPr txBox="1">
            <a:spLocks noChangeArrowheads="1"/>
          </p:cNvSpPr>
          <p:nvPr/>
        </p:nvSpPr>
        <p:spPr bwMode="auto">
          <a:xfrm>
            <a:off x="642938" y="3143250"/>
            <a:ext cx="3643312" cy="257175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nSpc>
                <a:spcPct val="120000"/>
              </a:lnSpc>
              <a:spcBef>
                <a:spcPct val="20000"/>
              </a:spcBef>
            </a:pPr>
            <a:r>
              <a:rPr lang="zh-CN" altLang="zh-CN" sz="2800" b="1">
                <a:latin typeface="Verdana" pitchFamily="34" charset="0"/>
              </a:rPr>
              <a:t>类型名</a:t>
            </a:r>
            <a:r>
              <a:rPr lang="en-US" altLang="zh-CN" sz="2800" b="1">
                <a:latin typeface="Verdana" pitchFamily="34" charset="0"/>
              </a:rPr>
              <a:t>  </a:t>
            </a:r>
            <a:r>
              <a:rPr lang="zh-CN" altLang="zh-CN" sz="2800" b="1">
                <a:latin typeface="Verdana" pitchFamily="34" charset="0"/>
              </a:rPr>
              <a:t>函数名</a:t>
            </a:r>
            <a:r>
              <a:rPr lang="en-US" altLang="zh-CN" sz="2800" b="1">
                <a:latin typeface="Verdana" pitchFamily="34" charset="0"/>
              </a:rPr>
              <a:t>()                                 </a:t>
            </a:r>
          </a:p>
          <a:p>
            <a:pPr>
              <a:lnSpc>
                <a:spcPct val="120000"/>
              </a:lnSpc>
              <a:spcBef>
                <a:spcPct val="20000"/>
              </a:spcBef>
              <a:buFont typeface="Wingdings" pitchFamily="2" charset="2"/>
              <a:buNone/>
            </a:pPr>
            <a:r>
              <a:rPr lang="zh-CN" altLang="zh-CN" sz="2800" b="1">
                <a:latin typeface="Verdana" pitchFamily="34" charset="0"/>
              </a:rPr>
              <a:t>｛</a:t>
            </a:r>
          </a:p>
          <a:p>
            <a:pPr>
              <a:lnSpc>
                <a:spcPct val="120000"/>
              </a:lnSpc>
              <a:spcBef>
                <a:spcPct val="20000"/>
              </a:spcBef>
              <a:buFont typeface="Wingdings" pitchFamily="2" charset="2"/>
              <a:buNone/>
            </a:pPr>
            <a:r>
              <a:rPr lang="en-US" altLang="zh-CN" sz="2800" b="1">
                <a:latin typeface="Verdana" pitchFamily="34" charset="0"/>
              </a:rPr>
              <a:t>      </a:t>
            </a:r>
            <a:r>
              <a:rPr lang="zh-CN" altLang="zh-CN" sz="2800" b="1">
                <a:latin typeface="Verdana" pitchFamily="34" charset="0"/>
              </a:rPr>
              <a:t>函数体</a:t>
            </a:r>
            <a:r>
              <a:rPr lang="en-US" altLang="zh-CN" sz="2800" b="1">
                <a:latin typeface="Verdana" pitchFamily="34" charset="0"/>
              </a:rPr>
              <a:t>            </a:t>
            </a:r>
            <a:endParaRPr lang="zh-CN" altLang="zh-CN" sz="2800" b="1">
              <a:latin typeface="Verdana" pitchFamily="34" charset="0"/>
            </a:endParaRPr>
          </a:p>
          <a:p>
            <a:pPr>
              <a:lnSpc>
                <a:spcPct val="120000"/>
              </a:lnSpc>
              <a:spcBef>
                <a:spcPct val="20000"/>
              </a:spcBef>
              <a:buFont typeface="Wingdings" pitchFamily="2" charset="2"/>
              <a:buNone/>
            </a:pPr>
            <a:r>
              <a:rPr lang="en-US" altLang="zh-CN" sz="2800" b="1">
                <a:latin typeface="Verdana" pitchFamily="34" charset="0"/>
              </a:rPr>
              <a:t> </a:t>
            </a:r>
            <a:r>
              <a:rPr lang="zh-CN" altLang="zh-CN" sz="2800" b="1">
                <a:latin typeface="Verdana" pitchFamily="34" charset="0"/>
              </a:rPr>
              <a:t>｝</a:t>
            </a:r>
            <a:r>
              <a:rPr lang="en-US" altLang="zh-CN" sz="2800" b="1">
                <a:latin typeface="Verdana" pitchFamily="34" charset="0"/>
              </a:rPr>
              <a:t>                 </a:t>
            </a:r>
            <a:endParaRPr lang="zh-CN" altLang="zh-CN" sz="2800" b="1">
              <a:latin typeface="Verdana" pitchFamily="34" charset="0"/>
            </a:endParaRPr>
          </a:p>
          <a:p>
            <a:pPr>
              <a:lnSpc>
                <a:spcPct val="120000"/>
              </a:lnSpc>
              <a:spcBef>
                <a:spcPct val="20000"/>
              </a:spcBef>
              <a:buFont typeface="Wingdings" pitchFamily="2" charset="2"/>
              <a:buNone/>
            </a:pPr>
            <a:endParaRPr lang="zh-CN" altLang="zh-CN" sz="2800" b="1">
              <a:latin typeface="Verdana" pitchFamily="34" charset="0"/>
            </a:endParaRPr>
          </a:p>
        </p:txBody>
      </p:sp>
      <p:sp>
        <p:nvSpPr>
          <p:cNvPr id="6" name="圆角矩形标注 5"/>
          <p:cNvSpPr>
            <a:spLocks noChangeArrowheads="1"/>
          </p:cNvSpPr>
          <p:nvPr/>
        </p:nvSpPr>
        <p:spPr bwMode="auto">
          <a:xfrm>
            <a:off x="3143250" y="5643563"/>
            <a:ext cx="2500313" cy="1000125"/>
          </a:xfrm>
          <a:prstGeom prst="wedgeRoundRectCallout">
            <a:avLst>
              <a:gd name="adj1" fmla="val 45130"/>
              <a:gd name="adj2" fmla="val -135759"/>
              <a:gd name="adj3" fmla="val 16667"/>
            </a:avLst>
          </a:prstGeom>
          <a:solidFill>
            <a:srgbClr val="E1FFE1"/>
          </a:solidFill>
          <a:ln w="9525" algn="ctr">
            <a:solidFill>
              <a:schemeClr val="tx1"/>
            </a:solidFill>
            <a:miter lim="800000"/>
            <a:headEnd/>
            <a:tailEnd/>
          </a:ln>
        </p:spPr>
        <p:txBody>
          <a:bodyPr/>
          <a:lstStyle/>
          <a:p>
            <a:pPr algn="ctr"/>
            <a:r>
              <a:rPr lang="zh-CN" altLang="zh-CN" sz="2800" b="1">
                <a:solidFill>
                  <a:srgbClr val="FF0000"/>
                </a:solidFill>
              </a:rPr>
              <a:t>包括声明部分和语句部</a:t>
            </a:r>
            <a:endParaRPr lang="zh-CN" altLang="en-US" sz="2800" b="1">
              <a:solidFill>
                <a:srgbClr val="FF0000"/>
              </a:solidFill>
            </a:endParaRPr>
          </a:p>
        </p:txBody>
      </p:sp>
      <p:sp>
        <p:nvSpPr>
          <p:cNvPr id="7" name="圆角矩形标注 6"/>
          <p:cNvSpPr>
            <a:spLocks noChangeArrowheads="1"/>
          </p:cNvSpPr>
          <p:nvPr/>
        </p:nvSpPr>
        <p:spPr bwMode="auto">
          <a:xfrm>
            <a:off x="2916238" y="5589588"/>
            <a:ext cx="2957512" cy="1000125"/>
          </a:xfrm>
          <a:prstGeom prst="wedgeRoundRectCallout">
            <a:avLst>
              <a:gd name="adj1" fmla="val -46241"/>
              <a:gd name="adj2" fmla="val -123333"/>
              <a:gd name="adj3" fmla="val 16667"/>
            </a:avLst>
          </a:prstGeom>
          <a:solidFill>
            <a:srgbClr val="E1FFE1"/>
          </a:solidFill>
          <a:ln w="9525" algn="ctr">
            <a:solidFill>
              <a:schemeClr val="tx1"/>
            </a:solidFill>
            <a:miter lim="800000"/>
            <a:headEnd/>
            <a:tailEnd/>
          </a:ln>
        </p:spPr>
        <p:txBody>
          <a:bodyPr/>
          <a:lstStyle/>
          <a:p>
            <a:pPr algn="ctr"/>
            <a:r>
              <a:rPr lang="zh-CN" altLang="zh-CN" sz="2800" b="1">
                <a:solidFill>
                  <a:srgbClr val="FF0000"/>
                </a:solidFill>
              </a:rPr>
              <a:t>包括声明部分和语句部分</a:t>
            </a:r>
            <a:endParaRPr lang="zh-CN" altLang="en-US" sz="2800" b="1">
              <a:solidFill>
                <a:srgbClr val="FF0000"/>
              </a:solidFill>
            </a:endParaRPr>
          </a:p>
        </p:txBody>
      </p:sp>
      <p:pic>
        <p:nvPicPr>
          <p:cNvPr id="28680" name="图片 7"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7.2.2 </a:t>
            </a:r>
            <a:r>
              <a:rPr lang="zh-CN" altLang="zh-CN" dirty="0" smtClean="0">
                <a:solidFill>
                  <a:srgbClr val="800000"/>
                </a:solidFill>
                <a:effectLst>
                  <a:outerShdw blurRad="38100" dist="38100" dir="2700000" algn="tl">
                    <a:srgbClr val="000000"/>
                  </a:outerShdw>
                </a:effectLst>
                <a:ea typeface="黑体" pitchFamily="2" charset="-122"/>
              </a:rPr>
              <a:t>定义函数的方法</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29699" name="Rectangle 3"/>
          <p:cNvSpPr>
            <a:spLocks noGrp="1" noChangeArrowheads="1"/>
          </p:cNvSpPr>
          <p:nvPr>
            <p:ph idx="1"/>
          </p:nvPr>
        </p:nvSpPr>
        <p:spPr>
          <a:xfrm>
            <a:off x="642938" y="1643063"/>
            <a:ext cx="5715000" cy="1428750"/>
          </a:xfrm>
        </p:spPr>
        <p:txBody>
          <a:bodyPr/>
          <a:lstStyle/>
          <a:p>
            <a:pPr eaLnBrk="1" hangingPunct="1">
              <a:buFont typeface="Wingdings" pitchFamily="2" charset="2"/>
              <a:buNone/>
            </a:pPr>
            <a:r>
              <a:rPr lang="en-US" altLang="zh-CN" smtClean="0"/>
              <a:t>1.</a:t>
            </a:r>
            <a:r>
              <a:rPr lang="zh-CN" altLang="zh-CN" smtClean="0"/>
              <a:t>定义无参函数</a:t>
            </a:r>
            <a:endParaRPr lang="en-US" altLang="zh-CN" smtClean="0"/>
          </a:p>
          <a:p>
            <a:pPr eaLnBrk="1" hangingPunct="1">
              <a:buFont typeface="Wingdings" pitchFamily="2" charset="2"/>
              <a:buNone/>
            </a:pPr>
            <a:r>
              <a:rPr lang="zh-CN" altLang="zh-CN" smtClean="0"/>
              <a:t>定义无参函数的一般形式为</a:t>
            </a:r>
            <a:r>
              <a:rPr lang="en-US" altLang="zh-CN" smtClean="0"/>
              <a:t>:</a:t>
            </a:r>
            <a:endParaRPr lang="zh-CN" altLang="zh-CN" smtClean="0"/>
          </a:p>
        </p:txBody>
      </p:sp>
      <p:sp>
        <p:nvSpPr>
          <p:cNvPr id="4" name="Rectangle 3"/>
          <p:cNvSpPr txBox="1">
            <a:spLocks noChangeArrowheads="1"/>
          </p:cNvSpPr>
          <p:nvPr/>
        </p:nvSpPr>
        <p:spPr bwMode="auto">
          <a:xfrm>
            <a:off x="4572000" y="3071813"/>
            <a:ext cx="4214813" cy="2571750"/>
          </a:xfrm>
          <a:prstGeom prst="rect">
            <a:avLst/>
          </a:prstGeom>
          <a:solidFill>
            <a:srgbClr val="FFCCFF"/>
          </a:solidFill>
          <a:ln w="9525">
            <a:noFill/>
            <a:miter lim="800000"/>
            <a:headEnd/>
            <a:tailEnd/>
          </a:ln>
        </p:spPr>
        <p:txBody>
          <a:bodyPr/>
          <a:lstStyle/>
          <a:p>
            <a:pPr marL="342900" indent="-342900" eaLnBrk="0" hangingPunct="0">
              <a:lnSpc>
                <a:spcPct val="120000"/>
              </a:lnSpc>
              <a:spcBef>
                <a:spcPct val="20000"/>
              </a:spcBef>
              <a:defRPr/>
            </a:pPr>
            <a:r>
              <a:rPr lang="zh-CN" altLang="zh-CN" sz="2800" b="1" kern="0" dirty="0">
                <a:latin typeface="+mn-lt"/>
                <a:ea typeface="+mn-ea"/>
              </a:rPr>
              <a:t>类型名</a:t>
            </a:r>
            <a:r>
              <a:rPr lang="en-US" altLang="zh-CN" sz="2800" b="1" kern="0" dirty="0">
                <a:latin typeface="+mn-lt"/>
                <a:ea typeface="+mn-ea"/>
              </a:rPr>
              <a:t>  </a:t>
            </a:r>
            <a:r>
              <a:rPr lang="zh-CN" altLang="zh-CN" sz="2800" b="1" kern="0" dirty="0">
                <a:latin typeface="+mn-lt"/>
                <a:ea typeface="+mn-ea"/>
              </a:rPr>
              <a:t>函数名</a:t>
            </a:r>
            <a:r>
              <a:rPr lang="en-US" altLang="zh-CN" sz="2800" b="1" kern="0" dirty="0">
                <a:latin typeface="+mn-lt"/>
                <a:ea typeface="+mn-ea"/>
              </a:rPr>
              <a:t>(</a:t>
            </a:r>
            <a:r>
              <a:rPr lang="en-US" altLang="zh-CN" sz="2800" b="1" dirty="0"/>
              <a:t>void)</a:t>
            </a:r>
            <a:r>
              <a:rPr lang="en-US" altLang="zh-CN" sz="2800" b="1" kern="0" dirty="0">
                <a:latin typeface="+mn-lt"/>
                <a:ea typeface="+mn-ea"/>
              </a:rPr>
              <a:t>                                 </a:t>
            </a:r>
          </a:p>
          <a:p>
            <a:pPr marL="342900" indent="-342900" eaLnBrk="0" hangingPunct="0">
              <a:lnSpc>
                <a:spcPct val="120000"/>
              </a:lnSpc>
              <a:spcBef>
                <a:spcPct val="20000"/>
              </a:spcBef>
              <a:buFont typeface="Wingdings" pitchFamily="2" charset="2"/>
              <a:buNone/>
              <a:defRPr/>
            </a:pPr>
            <a:r>
              <a:rPr lang="zh-CN" altLang="zh-CN" sz="2800" b="1" kern="0" dirty="0">
                <a:latin typeface="+mn-lt"/>
                <a:ea typeface="+mn-ea"/>
              </a:rPr>
              <a:t>｛</a:t>
            </a:r>
          </a:p>
          <a:p>
            <a:pPr marL="342900" indent="-342900" eaLnBrk="0" hangingPunct="0">
              <a:lnSpc>
                <a:spcPct val="120000"/>
              </a:lnSpc>
              <a:spcBef>
                <a:spcPct val="20000"/>
              </a:spcBef>
              <a:buFont typeface="Wingdings" pitchFamily="2" charset="2"/>
              <a:buNone/>
              <a:defRPr/>
            </a:pPr>
            <a:r>
              <a:rPr lang="en-US" altLang="zh-CN" sz="2800" b="1" kern="0" dirty="0">
                <a:latin typeface="+mn-lt"/>
                <a:ea typeface="+mn-ea"/>
              </a:rPr>
              <a:t>      </a:t>
            </a:r>
            <a:r>
              <a:rPr lang="zh-CN" altLang="zh-CN" sz="2800" b="1" kern="0" dirty="0">
                <a:latin typeface="+mn-lt"/>
                <a:ea typeface="+mn-ea"/>
              </a:rPr>
              <a:t>函数体</a:t>
            </a:r>
            <a:r>
              <a:rPr lang="en-US" altLang="zh-CN" sz="2800" b="1" kern="0" dirty="0">
                <a:latin typeface="+mn-lt"/>
                <a:ea typeface="+mn-ea"/>
              </a:rPr>
              <a:t>            </a:t>
            </a: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r>
              <a:rPr lang="en-US" altLang="zh-CN" sz="2800" b="1" kern="0" dirty="0">
                <a:latin typeface="+mn-lt"/>
                <a:ea typeface="+mn-ea"/>
              </a:rPr>
              <a:t> </a:t>
            </a:r>
            <a:r>
              <a:rPr lang="zh-CN" altLang="zh-CN" sz="2800" b="1" kern="0" dirty="0">
                <a:latin typeface="+mn-lt"/>
                <a:ea typeface="+mn-ea"/>
              </a:rPr>
              <a:t>｝</a:t>
            </a:r>
            <a:r>
              <a:rPr lang="en-US" altLang="zh-CN" sz="2800" b="1" kern="0" dirty="0">
                <a:latin typeface="+mn-lt"/>
                <a:ea typeface="+mn-ea"/>
              </a:rPr>
              <a:t>                 </a:t>
            </a: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zh-CN" sz="2800" b="1" kern="0" dirty="0">
              <a:latin typeface="+mn-lt"/>
              <a:ea typeface="+mn-ea"/>
            </a:endParaRPr>
          </a:p>
        </p:txBody>
      </p:sp>
      <p:sp>
        <p:nvSpPr>
          <p:cNvPr id="5" name="Rectangle 3"/>
          <p:cNvSpPr txBox="1">
            <a:spLocks noChangeArrowheads="1"/>
          </p:cNvSpPr>
          <p:nvPr/>
        </p:nvSpPr>
        <p:spPr bwMode="auto">
          <a:xfrm>
            <a:off x="642938" y="3143250"/>
            <a:ext cx="3643312" cy="2571750"/>
          </a:xfrm>
          <a:prstGeom prst="rect">
            <a:avLst/>
          </a:prstGeom>
          <a:solidFill>
            <a:srgbClr val="FFFFCC"/>
          </a:solidFill>
          <a:ln w="9525">
            <a:noFill/>
            <a:miter lim="800000"/>
            <a:headEnd/>
            <a:tailEnd/>
          </a:ln>
        </p:spPr>
        <p:txBody>
          <a:bodyPr/>
          <a:lstStyle/>
          <a:p>
            <a:pPr marL="342900" indent="-342900" eaLnBrk="0" hangingPunct="0">
              <a:lnSpc>
                <a:spcPct val="120000"/>
              </a:lnSpc>
              <a:spcBef>
                <a:spcPct val="20000"/>
              </a:spcBef>
              <a:defRPr/>
            </a:pPr>
            <a:r>
              <a:rPr lang="zh-CN" altLang="zh-CN" sz="2800" b="1" kern="0" dirty="0">
                <a:latin typeface="+mn-lt"/>
                <a:ea typeface="+mn-ea"/>
              </a:rPr>
              <a:t>类型名</a:t>
            </a:r>
            <a:r>
              <a:rPr lang="en-US" altLang="zh-CN" sz="2800" b="1" kern="0" dirty="0">
                <a:latin typeface="+mn-lt"/>
                <a:ea typeface="+mn-ea"/>
              </a:rPr>
              <a:t>  </a:t>
            </a:r>
            <a:r>
              <a:rPr lang="zh-CN" altLang="zh-CN" sz="2800" b="1" kern="0" dirty="0">
                <a:latin typeface="+mn-lt"/>
                <a:ea typeface="+mn-ea"/>
              </a:rPr>
              <a:t>函数名</a:t>
            </a:r>
            <a:r>
              <a:rPr lang="en-US" altLang="zh-CN" sz="2800" b="1" kern="0" dirty="0">
                <a:latin typeface="+mn-lt"/>
                <a:ea typeface="+mn-ea"/>
              </a:rPr>
              <a:t>()                                 </a:t>
            </a:r>
          </a:p>
          <a:p>
            <a:pPr marL="342900" indent="-342900" eaLnBrk="0" hangingPunct="0">
              <a:lnSpc>
                <a:spcPct val="120000"/>
              </a:lnSpc>
              <a:spcBef>
                <a:spcPct val="20000"/>
              </a:spcBef>
              <a:buFont typeface="Wingdings" pitchFamily="2" charset="2"/>
              <a:buNone/>
              <a:defRPr/>
            </a:pPr>
            <a:r>
              <a:rPr lang="zh-CN" altLang="zh-CN" sz="2800" b="1" kern="0" dirty="0">
                <a:latin typeface="+mn-lt"/>
                <a:ea typeface="+mn-ea"/>
              </a:rPr>
              <a:t>｛</a:t>
            </a:r>
          </a:p>
          <a:p>
            <a:pPr marL="342900" indent="-342900" eaLnBrk="0" hangingPunct="0">
              <a:lnSpc>
                <a:spcPct val="120000"/>
              </a:lnSpc>
              <a:spcBef>
                <a:spcPct val="20000"/>
              </a:spcBef>
              <a:buFont typeface="Wingdings" pitchFamily="2" charset="2"/>
              <a:buNone/>
              <a:defRPr/>
            </a:pPr>
            <a:r>
              <a:rPr lang="en-US" altLang="zh-CN" sz="2800" b="1" kern="0" dirty="0">
                <a:latin typeface="+mn-lt"/>
                <a:ea typeface="+mn-ea"/>
              </a:rPr>
              <a:t>      </a:t>
            </a:r>
            <a:r>
              <a:rPr lang="zh-CN" altLang="zh-CN" sz="2800" b="1" kern="0" dirty="0">
                <a:latin typeface="+mn-lt"/>
                <a:ea typeface="+mn-ea"/>
              </a:rPr>
              <a:t>函数体</a:t>
            </a:r>
            <a:r>
              <a:rPr lang="en-US" altLang="zh-CN" sz="2800" b="1" kern="0" dirty="0">
                <a:latin typeface="+mn-lt"/>
                <a:ea typeface="+mn-ea"/>
              </a:rPr>
              <a:t>            </a:t>
            </a: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r>
              <a:rPr lang="en-US" altLang="zh-CN" sz="2800" b="1" kern="0" dirty="0">
                <a:latin typeface="+mn-lt"/>
                <a:ea typeface="+mn-ea"/>
              </a:rPr>
              <a:t> </a:t>
            </a:r>
            <a:r>
              <a:rPr lang="zh-CN" altLang="zh-CN" sz="2800" b="1" kern="0" dirty="0">
                <a:latin typeface="+mn-lt"/>
                <a:ea typeface="+mn-ea"/>
              </a:rPr>
              <a:t>｝</a:t>
            </a:r>
            <a:r>
              <a:rPr lang="en-US" altLang="zh-CN" sz="2800" b="1" kern="0" dirty="0">
                <a:latin typeface="+mn-lt"/>
                <a:ea typeface="+mn-ea"/>
              </a:rPr>
              <a:t>                 </a:t>
            </a:r>
            <a:endParaRPr lang="zh-CN" altLang="zh-CN" sz="2800" b="1" kern="0" dirty="0">
              <a:latin typeface="+mn-lt"/>
              <a:ea typeface="+mn-ea"/>
            </a:endParaRPr>
          </a:p>
          <a:p>
            <a:pPr marL="342900" indent="-342900" eaLnBrk="0" hangingPunct="0">
              <a:lnSpc>
                <a:spcPct val="120000"/>
              </a:lnSpc>
              <a:spcBef>
                <a:spcPct val="20000"/>
              </a:spcBef>
              <a:buFont typeface="Wingdings" pitchFamily="2" charset="2"/>
              <a:buNone/>
              <a:defRPr/>
            </a:pPr>
            <a:endParaRPr lang="zh-CN" altLang="zh-CN" sz="2800" b="1" kern="0" dirty="0">
              <a:latin typeface="+mn-lt"/>
              <a:ea typeface="+mn-ea"/>
            </a:endParaRPr>
          </a:p>
        </p:txBody>
      </p:sp>
      <p:sp>
        <p:nvSpPr>
          <p:cNvPr id="7" name="圆角矩形标注 6"/>
          <p:cNvSpPr>
            <a:spLocks noChangeArrowheads="1"/>
          </p:cNvSpPr>
          <p:nvPr/>
        </p:nvSpPr>
        <p:spPr bwMode="auto">
          <a:xfrm>
            <a:off x="2357438" y="1500188"/>
            <a:ext cx="2000250" cy="1000125"/>
          </a:xfrm>
          <a:prstGeom prst="wedgeRoundRectCallout">
            <a:avLst>
              <a:gd name="adj1" fmla="val -85713"/>
              <a:gd name="adj2" fmla="val 128569"/>
              <a:gd name="adj3" fmla="val 16667"/>
            </a:avLst>
          </a:prstGeom>
          <a:solidFill>
            <a:srgbClr val="E1FFE1"/>
          </a:solidFill>
          <a:ln w="9525" algn="ctr">
            <a:solidFill>
              <a:schemeClr val="tx1"/>
            </a:solidFill>
            <a:miter lim="800000"/>
            <a:headEnd/>
            <a:tailEnd/>
          </a:ln>
        </p:spPr>
        <p:txBody>
          <a:bodyPr/>
          <a:lstStyle/>
          <a:p>
            <a:pPr algn="ctr"/>
            <a:r>
              <a:rPr lang="zh-CN" altLang="zh-CN" sz="2800" b="1">
                <a:solidFill>
                  <a:srgbClr val="FF0000"/>
                </a:solidFill>
              </a:rPr>
              <a:t>指定函数值的类型</a:t>
            </a:r>
            <a:endParaRPr lang="zh-CN" altLang="en-US" sz="2800" b="1">
              <a:solidFill>
                <a:srgbClr val="FF0000"/>
              </a:solidFill>
            </a:endParaRPr>
          </a:p>
        </p:txBody>
      </p:sp>
      <p:sp>
        <p:nvSpPr>
          <p:cNvPr id="8" name="圆角矩形标注 7"/>
          <p:cNvSpPr>
            <a:spLocks noChangeArrowheads="1"/>
          </p:cNvSpPr>
          <p:nvPr/>
        </p:nvSpPr>
        <p:spPr bwMode="auto">
          <a:xfrm>
            <a:off x="2357438" y="1500188"/>
            <a:ext cx="2000250" cy="1000125"/>
          </a:xfrm>
          <a:prstGeom prst="wedgeRoundRectCallout">
            <a:avLst>
              <a:gd name="adj1" fmla="val 62787"/>
              <a:gd name="adj2" fmla="val 117231"/>
              <a:gd name="adj3" fmla="val 16667"/>
            </a:avLst>
          </a:prstGeom>
          <a:solidFill>
            <a:srgbClr val="E1FFE1"/>
          </a:solidFill>
          <a:ln w="9525" algn="ctr">
            <a:solidFill>
              <a:schemeClr val="tx1"/>
            </a:solidFill>
            <a:miter lim="800000"/>
            <a:headEnd/>
            <a:tailEnd/>
          </a:ln>
        </p:spPr>
        <p:txBody>
          <a:bodyPr/>
          <a:lstStyle/>
          <a:p>
            <a:pPr algn="ctr"/>
            <a:r>
              <a:rPr lang="zh-CN" altLang="zh-CN" sz="2800" b="1">
                <a:solidFill>
                  <a:srgbClr val="FF0000"/>
                </a:solidFill>
              </a:rPr>
              <a:t>指定函数值的类型</a:t>
            </a:r>
            <a:endParaRPr lang="zh-CN" altLang="en-US" sz="2800" b="1">
              <a:solidFill>
                <a:srgbClr val="FF0000"/>
              </a:solidFill>
            </a:endParaRPr>
          </a:p>
        </p:txBody>
      </p:sp>
      <p:pic>
        <p:nvPicPr>
          <p:cNvPr id="29704" name="图片 8"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7.2.2 </a:t>
            </a:r>
            <a:r>
              <a:rPr lang="zh-CN" altLang="zh-CN" dirty="0" smtClean="0">
                <a:solidFill>
                  <a:srgbClr val="800000"/>
                </a:solidFill>
                <a:effectLst>
                  <a:outerShdw blurRad="38100" dist="38100" dir="2700000" algn="tl">
                    <a:srgbClr val="000000"/>
                  </a:outerShdw>
                </a:effectLst>
                <a:ea typeface="黑体" pitchFamily="2" charset="-122"/>
              </a:rPr>
              <a:t>定义函数的方法</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30723" name="Rectangle 3"/>
          <p:cNvSpPr>
            <a:spLocks noGrp="1" noChangeArrowheads="1"/>
          </p:cNvSpPr>
          <p:nvPr>
            <p:ph idx="1"/>
          </p:nvPr>
        </p:nvSpPr>
        <p:spPr>
          <a:xfrm>
            <a:off x="642938" y="1643063"/>
            <a:ext cx="7715250" cy="4000500"/>
          </a:xfrm>
        </p:spPr>
        <p:txBody>
          <a:bodyPr/>
          <a:lstStyle/>
          <a:p>
            <a:pPr eaLnBrk="1" hangingPunct="1">
              <a:buFont typeface="Wingdings" pitchFamily="2" charset="2"/>
              <a:buNone/>
            </a:pPr>
            <a:r>
              <a:rPr lang="en-US" altLang="zh-CN" dirty="0" smtClean="0"/>
              <a:t>2.</a:t>
            </a:r>
            <a:r>
              <a:rPr lang="zh-CN" altLang="zh-CN" dirty="0" smtClean="0"/>
              <a:t>有参函数</a:t>
            </a:r>
            <a:endParaRPr lang="en-US" altLang="zh-CN" dirty="0" smtClean="0"/>
          </a:p>
          <a:p>
            <a:pPr eaLnBrk="1" hangingPunct="1">
              <a:buFont typeface="Wingdings" pitchFamily="2" charset="2"/>
              <a:buNone/>
            </a:pPr>
            <a:r>
              <a:rPr lang="zh-CN" altLang="zh-CN" dirty="0" smtClean="0"/>
              <a:t>定义有参函数的一般形式为</a:t>
            </a:r>
            <a:r>
              <a:rPr lang="en-US" altLang="zh-CN" dirty="0" smtClean="0"/>
              <a:t>:</a:t>
            </a:r>
          </a:p>
          <a:p>
            <a:pPr lvl="1" eaLnBrk="1" hangingPunct="1">
              <a:buFont typeface="Wingdings" pitchFamily="2" charset="2"/>
              <a:buNone/>
            </a:pPr>
            <a:r>
              <a:rPr lang="zh-CN" altLang="zh-CN" dirty="0" smtClean="0"/>
              <a:t>类型名 函数名（形式参数表列）</a:t>
            </a:r>
          </a:p>
          <a:p>
            <a:pPr lvl="1" eaLnBrk="1" hangingPunct="1">
              <a:buFont typeface="Wingdings" pitchFamily="2" charset="2"/>
              <a:buNone/>
            </a:pPr>
            <a:r>
              <a:rPr lang="zh-CN" altLang="zh-CN" dirty="0" smtClean="0"/>
              <a:t>｛</a:t>
            </a:r>
          </a:p>
          <a:p>
            <a:pPr lvl="1" eaLnBrk="1" hangingPunct="1">
              <a:buFont typeface="Wingdings" pitchFamily="2" charset="2"/>
              <a:buNone/>
            </a:pPr>
            <a:r>
              <a:rPr lang="en-US" altLang="zh-CN" dirty="0" smtClean="0"/>
              <a:t>      </a:t>
            </a:r>
            <a:r>
              <a:rPr lang="zh-CN" altLang="zh-CN" dirty="0" smtClean="0"/>
              <a:t>函数体</a:t>
            </a:r>
          </a:p>
          <a:p>
            <a:pPr lvl="1" eaLnBrk="1" hangingPunct="1">
              <a:buFont typeface="Wingdings" pitchFamily="2" charset="2"/>
              <a:buNone/>
            </a:pPr>
            <a:r>
              <a:rPr lang="en-US" altLang="zh-CN" dirty="0" smtClean="0"/>
              <a:t> </a:t>
            </a:r>
            <a:r>
              <a:rPr lang="zh-CN" altLang="zh-CN" dirty="0" smtClean="0"/>
              <a:t>｝</a:t>
            </a:r>
          </a:p>
          <a:p>
            <a:pPr eaLnBrk="1" hangingPunct="1">
              <a:buFont typeface="Wingdings" pitchFamily="2" charset="2"/>
              <a:buNone/>
            </a:pPr>
            <a:endParaRPr lang="zh-CN" altLang="zh-CN" dirty="0" smtClean="0"/>
          </a:p>
        </p:txBody>
      </p:sp>
      <p:pic>
        <p:nvPicPr>
          <p:cNvPr id="3072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7.2.2 </a:t>
            </a:r>
            <a:r>
              <a:rPr lang="zh-CN" altLang="zh-CN" dirty="0" smtClean="0">
                <a:solidFill>
                  <a:srgbClr val="800000"/>
                </a:solidFill>
                <a:effectLst>
                  <a:outerShdw blurRad="38100" dist="38100" dir="2700000" algn="tl">
                    <a:srgbClr val="000000"/>
                  </a:outerShdw>
                </a:effectLst>
                <a:ea typeface="黑体" pitchFamily="2" charset="-122"/>
              </a:rPr>
              <a:t>定义函数的方法</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4099" name="Rectangle 3"/>
          <p:cNvSpPr>
            <a:spLocks noGrp="1" noChangeArrowheads="1"/>
          </p:cNvSpPr>
          <p:nvPr>
            <p:ph idx="1"/>
          </p:nvPr>
        </p:nvSpPr>
        <p:spPr>
          <a:xfrm>
            <a:off x="642938" y="1643063"/>
            <a:ext cx="7715250" cy="4500562"/>
          </a:xfrm>
        </p:spPr>
        <p:txBody>
          <a:bodyPr/>
          <a:lstStyle/>
          <a:p>
            <a:pPr eaLnBrk="1" hangingPunct="1">
              <a:buFont typeface="Wingdings" pitchFamily="2" charset="2"/>
              <a:buNone/>
            </a:pPr>
            <a:r>
              <a:rPr lang="en-US" altLang="zh-CN" smtClean="0"/>
              <a:t>3. </a:t>
            </a:r>
            <a:r>
              <a:rPr lang="zh-CN" altLang="zh-CN" smtClean="0"/>
              <a:t>定义空函数</a:t>
            </a:r>
            <a:endParaRPr lang="en-US" altLang="zh-CN" smtClean="0"/>
          </a:p>
          <a:p>
            <a:pPr eaLnBrk="1" hangingPunct="1">
              <a:buFont typeface="Wingdings" pitchFamily="2" charset="2"/>
              <a:buNone/>
            </a:pPr>
            <a:r>
              <a:rPr lang="zh-CN" altLang="zh-CN" smtClean="0"/>
              <a:t>定义</a:t>
            </a:r>
            <a:r>
              <a:rPr lang="zh-CN" altLang="en-US" smtClean="0"/>
              <a:t>空</a:t>
            </a:r>
            <a:r>
              <a:rPr lang="zh-CN" altLang="zh-CN" smtClean="0"/>
              <a:t>函数的一般形式为</a:t>
            </a:r>
            <a:r>
              <a:rPr lang="en-US" altLang="zh-CN" smtClean="0"/>
              <a:t>:</a:t>
            </a:r>
          </a:p>
          <a:p>
            <a:pPr lvl="1" eaLnBrk="1" hangingPunct="1">
              <a:buFont typeface="Wingdings" pitchFamily="2" charset="2"/>
              <a:buNone/>
            </a:pPr>
            <a:r>
              <a:rPr lang="zh-CN" altLang="zh-CN" smtClean="0"/>
              <a:t>类型名 函数名（</a:t>
            </a:r>
            <a:r>
              <a:rPr lang="en-US" altLang="zh-CN" smtClean="0"/>
              <a:t>  </a:t>
            </a:r>
            <a:r>
              <a:rPr lang="zh-CN" altLang="zh-CN" smtClean="0"/>
              <a:t>）</a:t>
            </a:r>
          </a:p>
          <a:p>
            <a:pPr lvl="1" eaLnBrk="1" hangingPunct="1">
              <a:buFont typeface="Wingdings" pitchFamily="2" charset="2"/>
              <a:buNone/>
            </a:pPr>
            <a:r>
              <a:rPr lang="zh-CN" altLang="zh-CN" smtClean="0"/>
              <a:t>｛</a:t>
            </a:r>
            <a:r>
              <a:rPr lang="en-US" altLang="zh-CN" smtClean="0"/>
              <a:t>          </a:t>
            </a:r>
            <a:r>
              <a:rPr lang="zh-CN" altLang="zh-CN" smtClean="0"/>
              <a:t>｝</a:t>
            </a:r>
            <a:endParaRPr lang="en-US" altLang="zh-CN" smtClean="0"/>
          </a:p>
          <a:p>
            <a:pPr eaLnBrk="1" hangingPunct="1"/>
            <a:r>
              <a:rPr lang="zh-CN" altLang="zh-CN" smtClean="0"/>
              <a:t>先用空函数占一个位置，以后</a:t>
            </a:r>
            <a:r>
              <a:rPr lang="zh-CN" altLang="en-US" smtClean="0"/>
              <a:t>逐步</a:t>
            </a:r>
            <a:r>
              <a:rPr lang="zh-CN" altLang="zh-CN" smtClean="0"/>
              <a:t>扩充</a:t>
            </a:r>
            <a:endParaRPr lang="en-US" altLang="zh-CN" smtClean="0"/>
          </a:p>
          <a:p>
            <a:pPr eaLnBrk="1" hangingPunct="1"/>
            <a:r>
              <a:rPr lang="zh-CN" altLang="en-US" smtClean="0"/>
              <a:t>好处：</a:t>
            </a:r>
            <a:r>
              <a:rPr lang="zh-CN" altLang="zh-CN" smtClean="0"/>
              <a:t>程序结构清楚，可读性好，以后扩充新功能方便，对程序结构影响不大</a:t>
            </a:r>
          </a:p>
        </p:txBody>
      </p:sp>
      <p:pic>
        <p:nvPicPr>
          <p:cNvPr id="3174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099">
                                            <p:txEl>
                                              <p:pRg st="4" end="4"/>
                                            </p:txEl>
                                          </p:spTgt>
                                        </p:tgtEl>
                                        <p:attrNameLst>
                                          <p:attrName>style.visibility</p:attrName>
                                        </p:attrNameLst>
                                      </p:cBhvr>
                                      <p:to>
                                        <p:strVal val="visible"/>
                                      </p:to>
                                    </p:set>
                                    <p:animEffect transition="in" filter="blinds(horizontal)">
                                      <p:cBhvr>
                                        <p:cTn id="7" dur="500"/>
                                        <p:tgtEl>
                                          <p:spTgt spid="4099">
                                            <p:txEl>
                                              <p:pRg st="4" end="4"/>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099">
                                            <p:txEl>
                                              <p:pRg st="5" end="5"/>
                                            </p:txEl>
                                          </p:spTgt>
                                        </p:tgtEl>
                                        <p:attrNameLst>
                                          <p:attrName>style.visibility</p:attrName>
                                        </p:attrNameLst>
                                      </p:cBhvr>
                                      <p:to>
                                        <p:strVal val="visible"/>
                                      </p:to>
                                    </p:set>
                                    <p:animEffect transition="in" filter="blinds(horizontal)">
                                      <p:cBhvr>
                                        <p:cTn id="10"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866775"/>
            <a:ext cx="8286750" cy="769938"/>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 </a:t>
            </a:r>
            <a:r>
              <a:rPr lang="zh-CN" altLang="zh-CN" dirty="0" smtClean="0">
                <a:solidFill>
                  <a:srgbClr val="800000"/>
                </a:solidFill>
                <a:effectLst>
                  <a:outerShdw blurRad="38100" dist="38100" dir="2700000" algn="tl">
                    <a:srgbClr val="000000"/>
                  </a:outerShdw>
                </a:effectLst>
                <a:ea typeface="黑体" pitchFamily="2" charset="-122"/>
              </a:rPr>
              <a:t>调用函数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32771" name="Rectangle 3"/>
          <p:cNvSpPr>
            <a:spLocks noGrp="1" noChangeArrowheads="1"/>
          </p:cNvSpPr>
          <p:nvPr>
            <p:ph idx="1"/>
          </p:nvPr>
        </p:nvSpPr>
        <p:spPr>
          <a:xfrm>
            <a:off x="1500188" y="2000250"/>
            <a:ext cx="6858000" cy="3643313"/>
          </a:xfrm>
        </p:spPr>
        <p:txBody>
          <a:bodyPr/>
          <a:lstStyle/>
          <a:p>
            <a:pPr eaLnBrk="1" hangingPunct="1">
              <a:buFont typeface="Wingdings" pitchFamily="2" charset="2"/>
              <a:buNone/>
            </a:pPr>
            <a:r>
              <a:rPr lang="en-US" altLang="zh-CN" sz="3600" smtClean="0">
                <a:hlinkClick r:id="rId2" action="ppaction://hlinksldjump"/>
              </a:rPr>
              <a:t>7.3.1</a:t>
            </a:r>
            <a:r>
              <a:rPr lang="zh-CN" altLang="zh-CN" sz="3600" smtClean="0">
                <a:hlinkClick r:id="rId2" action="ppaction://hlinksldjump"/>
              </a:rPr>
              <a:t>函数调用的形式</a:t>
            </a:r>
            <a:endParaRPr lang="en-US" altLang="zh-CN" sz="3600" smtClean="0"/>
          </a:p>
          <a:p>
            <a:pPr eaLnBrk="1" hangingPunct="1">
              <a:buFont typeface="Wingdings" pitchFamily="2" charset="2"/>
              <a:buNone/>
            </a:pPr>
            <a:r>
              <a:rPr lang="en-US" altLang="zh-CN" sz="3600" smtClean="0">
                <a:hlinkClick r:id="rId3" action="ppaction://hlinksldjump"/>
              </a:rPr>
              <a:t>7.3.2</a:t>
            </a:r>
            <a:r>
              <a:rPr lang="zh-CN" altLang="zh-CN" sz="3600" smtClean="0">
                <a:hlinkClick r:id="rId3" action="ppaction://hlinksldjump"/>
              </a:rPr>
              <a:t>函数调用时的数据传递</a:t>
            </a:r>
            <a:endParaRPr lang="en-US" altLang="zh-CN" sz="3600" smtClean="0"/>
          </a:p>
          <a:p>
            <a:pPr eaLnBrk="1" hangingPunct="1">
              <a:buFont typeface="Wingdings" pitchFamily="2" charset="2"/>
              <a:buNone/>
            </a:pPr>
            <a:r>
              <a:rPr lang="en-US" altLang="zh-CN" sz="3600" smtClean="0">
                <a:hlinkClick r:id="rId4" action="ppaction://hlinksldjump"/>
              </a:rPr>
              <a:t>7.3.3</a:t>
            </a:r>
            <a:r>
              <a:rPr lang="zh-CN" altLang="zh-CN" sz="3600" smtClean="0">
                <a:hlinkClick r:id="rId4" action="ppaction://hlinksldjump"/>
              </a:rPr>
              <a:t>函数调用的过程</a:t>
            </a:r>
            <a:endParaRPr lang="en-US" altLang="zh-CN" sz="3600" smtClean="0"/>
          </a:p>
          <a:p>
            <a:pPr eaLnBrk="1" hangingPunct="1">
              <a:buFont typeface="Wingdings" pitchFamily="2" charset="2"/>
              <a:buNone/>
            </a:pPr>
            <a:r>
              <a:rPr lang="en-US" altLang="zh-CN" sz="3600" smtClean="0">
                <a:hlinkClick r:id="rId5" action="ppaction://hlinksldjump"/>
              </a:rPr>
              <a:t>7.3.4</a:t>
            </a:r>
            <a:r>
              <a:rPr lang="zh-CN" altLang="zh-CN" sz="3600" smtClean="0">
                <a:hlinkClick r:id="rId5" action="ppaction://hlinksldjump"/>
              </a:rPr>
              <a:t>函数的返回值</a:t>
            </a:r>
            <a:endParaRPr lang="zh-CN" altLang="zh-CN" sz="3600" smtClean="0"/>
          </a:p>
        </p:txBody>
      </p:sp>
      <p:pic>
        <p:nvPicPr>
          <p:cNvPr id="32772" name="图片 3" descr="Untitled.png">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7.3.1</a:t>
            </a:r>
            <a:r>
              <a:rPr lang="zh-CN" altLang="zh-CN" dirty="0" smtClean="0">
                <a:solidFill>
                  <a:srgbClr val="800000"/>
                </a:solidFill>
                <a:effectLst>
                  <a:outerShdw blurRad="38100" dist="38100" dir="2700000" algn="tl">
                    <a:srgbClr val="000000"/>
                  </a:outerShdw>
                </a:effectLst>
                <a:ea typeface="黑体" pitchFamily="2" charset="-122"/>
              </a:rPr>
              <a:t>函数调用的形式</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32771" name="Rectangle 3"/>
          <p:cNvSpPr>
            <a:spLocks noGrp="1" noChangeArrowheads="1"/>
          </p:cNvSpPr>
          <p:nvPr>
            <p:ph idx="1"/>
          </p:nvPr>
        </p:nvSpPr>
        <p:spPr>
          <a:xfrm>
            <a:off x="642938" y="1643063"/>
            <a:ext cx="7715250" cy="4500562"/>
          </a:xfrm>
        </p:spPr>
        <p:txBody>
          <a:bodyPr/>
          <a:lstStyle/>
          <a:p>
            <a:pPr eaLnBrk="1" hangingPunct="1"/>
            <a:r>
              <a:rPr lang="zh-CN" altLang="zh-CN" smtClean="0"/>
              <a:t>函数调用的一般形式为：</a:t>
            </a:r>
          </a:p>
          <a:p>
            <a:pPr eaLnBrk="1" hangingPunct="1">
              <a:buFont typeface="Wingdings" pitchFamily="2" charset="2"/>
              <a:buNone/>
            </a:pPr>
            <a:r>
              <a:rPr lang="en-US" altLang="zh-CN" smtClean="0"/>
              <a:t>         </a:t>
            </a:r>
            <a:r>
              <a:rPr lang="zh-CN" altLang="zh-CN" smtClean="0"/>
              <a:t>函数名（实参表列）</a:t>
            </a:r>
            <a:endParaRPr lang="en-US" altLang="zh-CN" smtClean="0"/>
          </a:p>
          <a:p>
            <a:pPr eaLnBrk="1" hangingPunct="1"/>
            <a:r>
              <a:rPr lang="zh-CN" altLang="zh-CN" smtClean="0"/>
              <a:t>如果是调用无参函数，则“实参表列”可以没有，但括号不能省略</a:t>
            </a:r>
            <a:endParaRPr lang="en-US" altLang="zh-CN" smtClean="0"/>
          </a:p>
          <a:p>
            <a:pPr eaLnBrk="1" hangingPunct="1"/>
            <a:r>
              <a:rPr lang="zh-CN" altLang="zh-CN" smtClean="0"/>
              <a:t>如果实参表列包含多个实参，则各参数间用逗号隔开</a:t>
            </a:r>
          </a:p>
        </p:txBody>
      </p:sp>
      <p:pic>
        <p:nvPicPr>
          <p:cNvPr id="33796"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2771">
                                            <p:txEl>
                                              <p:pRg st="2" end="2"/>
                                            </p:txEl>
                                          </p:spTgt>
                                        </p:tgtEl>
                                        <p:attrNameLst>
                                          <p:attrName>style.visibility</p:attrName>
                                        </p:attrNameLst>
                                      </p:cBhvr>
                                      <p:to>
                                        <p:strVal val="visible"/>
                                      </p:to>
                                    </p:set>
                                    <p:animEffect transition="in" filter="blinds(horizontal)">
                                      <p:cBhvr>
                                        <p:cTn id="7" dur="500"/>
                                        <p:tgtEl>
                                          <p:spTgt spid="32771">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2771">
                                            <p:txEl>
                                              <p:pRg st="3" end="3"/>
                                            </p:txEl>
                                          </p:spTgt>
                                        </p:tgtEl>
                                        <p:attrNameLst>
                                          <p:attrName>style.visibility</p:attrName>
                                        </p:attrNameLst>
                                      </p:cBhvr>
                                      <p:to>
                                        <p:strVal val="visible"/>
                                      </p:to>
                                    </p:set>
                                    <p:animEffect transition="in" filter="blinds(horizontal)">
                                      <p:cBhvr>
                                        <p:cTn id="12" dur="5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7.3.1</a:t>
            </a:r>
            <a:r>
              <a:rPr lang="zh-CN" altLang="zh-CN" dirty="0" smtClean="0">
                <a:solidFill>
                  <a:srgbClr val="800000"/>
                </a:solidFill>
                <a:effectLst>
                  <a:outerShdw blurRad="38100" dist="38100" dir="2700000" algn="tl">
                    <a:srgbClr val="000000"/>
                  </a:outerShdw>
                </a:effectLst>
                <a:ea typeface="黑体" pitchFamily="2" charset="-122"/>
              </a:rPr>
              <a:t>函数调用的形式</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34819" name="Rectangle 3"/>
          <p:cNvSpPr>
            <a:spLocks noGrp="1" noChangeArrowheads="1"/>
          </p:cNvSpPr>
          <p:nvPr>
            <p:ph idx="1"/>
          </p:nvPr>
        </p:nvSpPr>
        <p:spPr>
          <a:xfrm>
            <a:off x="642938" y="1643063"/>
            <a:ext cx="7715250" cy="4500562"/>
          </a:xfrm>
        </p:spPr>
        <p:txBody>
          <a:bodyPr/>
          <a:lstStyle/>
          <a:p>
            <a:pPr eaLnBrk="1" hangingPunct="1"/>
            <a:r>
              <a:rPr lang="zh-CN" altLang="zh-CN" smtClean="0"/>
              <a:t>按函数调用在程序中出现的形式和位置来分，可以有以下</a:t>
            </a:r>
            <a:r>
              <a:rPr lang="en-US" altLang="zh-CN" smtClean="0"/>
              <a:t>3</a:t>
            </a:r>
            <a:r>
              <a:rPr lang="zh-CN" altLang="zh-CN" smtClean="0"/>
              <a:t>种函数调用方式</a:t>
            </a:r>
            <a:r>
              <a:rPr lang="zh-CN" altLang="en-US" smtClean="0"/>
              <a:t>：</a:t>
            </a:r>
            <a:endParaRPr lang="en-US" altLang="zh-CN" smtClean="0"/>
          </a:p>
          <a:p>
            <a:pPr eaLnBrk="1" hangingPunct="1">
              <a:buFont typeface="Wingdings" pitchFamily="2" charset="2"/>
              <a:buNone/>
            </a:pPr>
            <a:r>
              <a:rPr lang="zh-CN" altLang="zh-CN" smtClean="0"/>
              <a:t>１</a:t>
            </a:r>
            <a:r>
              <a:rPr lang="en-US" altLang="zh-CN" smtClean="0"/>
              <a:t>. </a:t>
            </a:r>
            <a:r>
              <a:rPr lang="zh-CN" altLang="zh-CN" smtClean="0"/>
              <a:t>函数调用语句</a:t>
            </a:r>
          </a:p>
          <a:p>
            <a:pPr eaLnBrk="1" hangingPunct="1"/>
            <a:r>
              <a:rPr lang="zh-CN" altLang="zh-CN" smtClean="0"/>
              <a:t>把函数调用单独作为一个语句</a:t>
            </a:r>
            <a:endParaRPr lang="en-US" altLang="zh-CN" smtClean="0"/>
          </a:p>
          <a:p>
            <a:pPr eaLnBrk="1" hangingPunct="1">
              <a:buFont typeface="Wingdings" pitchFamily="2" charset="2"/>
              <a:buNone/>
            </a:pPr>
            <a:r>
              <a:rPr lang="en-US" altLang="zh-CN" smtClean="0"/>
              <a:t>    </a:t>
            </a:r>
            <a:r>
              <a:rPr lang="zh-CN" altLang="zh-CN" smtClean="0"/>
              <a:t>如</a:t>
            </a:r>
            <a:r>
              <a:rPr lang="en-US" altLang="zh-CN" smtClean="0"/>
              <a:t>printf_star()</a:t>
            </a:r>
            <a:r>
              <a:rPr lang="zh-CN" altLang="zh-CN" smtClean="0"/>
              <a:t>；</a:t>
            </a:r>
            <a:endParaRPr lang="en-US" altLang="zh-CN" smtClean="0"/>
          </a:p>
          <a:p>
            <a:pPr eaLnBrk="1" hangingPunct="1"/>
            <a:r>
              <a:rPr lang="zh-CN" altLang="zh-CN" smtClean="0"/>
              <a:t>这时不要求函数带回值，只要求函数完成一定的操作</a:t>
            </a:r>
          </a:p>
          <a:p>
            <a:pPr eaLnBrk="1" hangingPunct="1"/>
            <a:endParaRPr lang="zh-CN" altLang="zh-CN" smtClean="0"/>
          </a:p>
        </p:txBody>
      </p:sp>
      <p:pic>
        <p:nvPicPr>
          <p:cNvPr id="34820"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 </a:t>
            </a:r>
            <a:r>
              <a:rPr lang="zh-CN" altLang="zh-CN" dirty="0" smtClean="0">
                <a:solidFill>
                  <a:srgbClr val="800000"/>
                </a:solidFill>
                <a:effectLst>
                  <a:outerShdw blurRad="38100" dist="38100" dir="2700000" algn="tl">
                    <a:srgbClr val="000000"/>
                  </a:outerShdw>
                </a:effectLst>
                <a:ea typeface="黑体" pitchFamily="2" charset="-122"/>
              </a:rPr>
              <a:t>为什么要用函数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8195" name="Rectangle 3"/>
          <p:cNvSpPr>
            <a:spLocks noGrp="1" noChangeArrowheads="1"/>
          </p:cNvSpPr>
          <p:nvPr>
            <p:ph idx="1"/>
          </p:nvPr>
        </p:nvSpPr>
        <p:spPr>
          <a:xfrm>
            <a:off x="428625" y="1643063"/>
            <a:ext cx="8501063" cy="4214812"/>
          </a:xfrm>
        </p:spPr>
        <p:txBody>
          <a:bodyPr/>
          <a:lstStyle/>
          <a:p>
            <a:pPr eaLnBrk="1" hangingPunct="1">
              <a:spcBef>
                <a:spcPct val="50000"/>
              </a:spcBef>
            </a:pPr>
            <a:r>
              <a:rPr lang="zh-CN" altLang="en-US" smtClean="0"/>
              <a:t>解决的方法：用</a:t>
            </a:r>
            <a:r>
              <a:rPr lang="zh-CN" altLang="zh-CN" smtClean="0"/>
              <a:t>模块化程序设计的思路</a:t>
            </a:r>
            <a:endParaRPr lang="en-US" altLang="zh-CN" smtClean="0"/>
          </a:p>
          <a:p>
            <a:pPr lvl="1" eaLnBrk="1" hangingPunct="1">
              <a:spcBef>
                <a:spcPct val="50000"/>
              </a:spcBef>
            </a:pPr>
            <a:r>
              <a:rPr lang="zh-CN" altLang="zh-CN" smtClean="0"/>
              <a:t>采用“组装”的办法简化程序设计的过程</a:t>
            </a:r>
            <a:endParaRPr lang="en-US" altLang="zh-CN" smtClean="0"/>
          </a:p>
          <a:p>
            <a:pPr lvl="1" eaLnBrk="1" hangingPunct="1">
              <a:spcBef>
                <a:spcPct val="50000"/>
              </a:spcBef>
            </a:pPr>
            <a:r>
              <a:rPr lang="zh-CN" altLang="zh-CN" smtClean="0"/>
              <a:t>事先编好一批实现各种不同功能的函数</a:t>
            </a:r>
            <a:endParaRPr lang="en-US" altLang="zh-CN" smtClean="0"/>
          </a:p>
          <a:p>
            <a:pPr lvl="1" eaLnBrk="1" hangingPunct="1">
              <a:spcBef>
                <a:spcPct val="50000"/>
              </a:spcBef>
            </a:pPr>
            <a:r>
              <a:rPr lang="zh-CN" altLang="zh-CN" smtClean="0"/>
              <a:t>把它们保存在函数库中</a:t>
            </a:r>
            <a:r>
              <a:rPr lang="zh-CN" altLang="en-US" smtClean="0"/>
              <a:t>，</a:t>
            </a:r>
            <a:r>
              <a:rPr lang="zh-CN" altLang="zh-CN" smtClean="0"/>
              <a:t>需要时</a:t>
            </a:r>
            <a:r>
              <a:rPr lang="zh-CN" altLang="en-US" smtClean="0"/>
              <a:t>直接用</a:t>
            </a:r>
            <a:endParaRPr lang="en-US" altLang="zh-CN" smtClean="0"/>
          </a:p>
        </p:txBody>
      </p:sp>
      <p:pic>
        <p:nvPicPr>
          <p:cNvPr id="8196"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7.3.1</a:t>
            </a:r>
            <a:r>
              <a:rPr lang="zh-CN" altLang="zh-CN" dirty="0" smtClean="0">
                <a:solidFill>
                  <a:srgbClr val="800000"/>
                </a:solidFill>
                <a:effectLst>
                  <a:outerShdw blurRad="38100" dist="38100" dir="2700000" algn="tl">
                    <a:srgbClr val="000000"/>
                  </a:outerShdw>
                </a:effectLst>
                <a:ea typeface="黑体" pitchFamily="2" charset="-122"/>
              </a:rPr>
              <a:t>函数调用的形式</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35843" name="Rectangle 3"/>
          <p:cNvSpPr>
            <a:spLocks noGrp="1" noChangeArrowheads="1"/>
          </p:cNvSpPr>
          <p:nvPr>
            <p:ph idx="1"/>
          </p:nvPr>
        </p:nvSpPr>
        <p:spPr>
          <a:xfrm>
            <a:off x="642938" y="1643063"/>
            <a:ext cx="7715250" cy="4500562"/>
          </a:xfrm>
        </p:spPr>
        <p:txBody>
          <a:bodyPr/>
          <a:lstStyle/>
          <a:p>
            <a:pPr eaLnBrk="1" hangingPunct="1"/>
            <a:r>
              <a:rPr lang="zh-CN" altLang="zh-CN" dirty="0" smtClean="0"/>
              <a:t>按函数调用在程序中出现的形式和位置来分，可以有以下</a:t>
            </a:r>
            <a:r>
              <a:rPr lang="en-US" altLang="zh-CN" dirty="0" smtClean="0"/>
              <a:t>3</a:t>
            </a:r>
            <a:r>
              <a:rPr lang="zh-CN" altLang="zh-CN" dirty="0" smtClean="0"/>
              <a:t>种函数调用方式</a:t>
            </a:r>
            <a:r>
              <a:rPr lang="zh-CN" altLang="en-US" dirty="0" smtClean="0"/>
              <a:t>：</a:t>
            </a:r>
            <a:endParaRPr lang="en-US" altLang="zh-CN" dirty="0" smtClean="0"/>
          </a:p>
          <a:p>
            <a:pPr eaLnBrk="1" hangingPunct="1">
              <a:buFont typeface="Wingdings" pitchFamily="2" charset="2"/>
              <a:buNone/>
            </a:pPr>
            <a:r>
              <a:rPr lang="zh-CN" altLang="zh-CN" dirty="0" smtClean="0"/>
              <a:t>２</a:t>
            </a:r>
            <a:r>
              <a:rPr lang="en-US" altLang="zh-CN" dirty="0" smtClean="0"/>
              <a:t>. </a:t>
            </a:r>
            <a:r>
              <a:rPr lang="zh-CN" altLang="zh-CN" dirty="0" smtClean="0"/>
              <a:t>函数表达式</a:t>
            </a:r>
          </a:p>
          <a:p>
            <a:pPr eaLnBrk="1" hangingPunct="1"/>
            <a:r>
              <a:rPr lang="zh-CN" altLang="zh-CN" dirty="0" smtClean="0"/>
              <a:t>函数调用出现在另一个表达式中</a:t>
            </a:r>
            <a:endParaRPr lang="en-US" altLang="zh-CN" dirty="0" smtClean="0"/>
          </a:p>
          <a:p>
            <a:pPr eaLnBrk="1" hangingPunct="1">
              <a:buFont typeface="Wingdings" pitchFamily="2" charset="2"/>
              <a:buNone/>
            </a:pPr>
            <a:r>
              <a:rPr lang="en-US" altLang="zh-CN" dirty="0" smtClean="0"/>
              <a:t>   </a:t>
            </a:r>
            <a:r>
              <a:rPr lang="zh-CN" altLang="zh-CN" dirty="0" smtClean="0"/>
              <a:t>如</a:t>
            </a:r>
            <a:r>
              <a:rPr lang="en-US" altLang="zh-CN" dirty="0" smtClean="0"/>
              <a:t>c=max(</a:t>
            </a:r>
            <a:r>
              <a:rPr lang="en-US" altLang="zh-CN" dirty="0" err="1" smtClean="0"/>
              <a:t>a,b</a:t>
            </a:r>
            <a:r>
              <a:rPr lang="en-US" altLang="zh-CN" dirty="0" smtClean="0"/>
              <a:t>);</a:t>
            </a:r>
          </a:p>
          <a:p>
            <a:pPr eaLnBrk="1" hangingPunct="1"/>
            <a:r>
              <a:rPr lang="zh-CN" altLang="zh-CN" dirty="0" smtClean="0"/>
              <a:t>这时要求函数带回一个确定的值以参加表达式的运算</a:t>
            </a:r>
          </a:p>
        </p:txBody>
      </p:sp>
      <p:pic>
        <p:nvPicPr>
          <p:cNvPr id="3584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7.3.1</a:t>
            </a:r>
            <a:r>
              <a:rPr lang="zh-CN" altLang="zh-CN" dirty="0" smtClean="0">
                <a:solidFill>
                  <a:srgbClr val="800000"/>
                </a:solidFill>
                <a:effectLst>
                  <a:outerShdw blurRad="38100" dist="38100" dir="2700000" algn="tl">
                    <a:srgbClr val="000000"/>
                  </a:outerShdw>
                </a:effectLst>
                <a:ea typeface="黑体" pitchFamily="2" charset="-122"/>
              </a:rPr>
              <a:t>函数调用的形式</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36867" name="Rectangle 3"/>
          <p:cNvSpPr>
            <a:spLocks noGrp="1" noChangeArrowheads="1"/>
          </p:cNvSpPr>
          <p:nvPr>
            <p:ph idx="1"/>
          </p:nvPr>
        </p:nvSpPr>
        <p:spPr>
          <a:xfrm>
            <a:off x="642938" y="1643063"/>
            <a:ext cx="7715250" cy="4500562"/>
          </a:xfrm>
        </p:spPr>
        <p:txBody>
          <a:bodyPr/>
          <a:lstStyle/>
          <a:p>
            <a:pPr eaLnBrk="1" hangingPunct="1"/>
            <a:r>
              <a:rPr lang="zh-CN" altLang="zh-CN" smtClean="0"/>
              <a:t>按函数调用在程序中出现的形式和位置来分，可以有以下</a:t>
            </a:r>
            <a:r>
              <a:rPr lang="en-US" altLang="zh-CN" smtClean="0"/>
              <a:t>3</a:t>
            </a:r>
            <a:r>
              <a:rPr lang="zh-CN" altLang="zh-CN" smtClean="0"/>
              <a:t>种函数调用方式</a:t>
            </a:r>
            <a:r>
              <a:rPr lang="zh-CN" altLang="en-US" smtClean="0"/>
              <a:t>：</a:t>
            </a:r>
            <a:endParaRPr lang="en-US" altLang="zh-CN" smtClean="0"/>
          </a:p>
          <a:p>
            <a:pPr eaLnBrk="1" hangingPunct="1">
              <a:buFont typeface="Wingdings" pitchFamily="2" charset="2"/>
              <a:buNone/>
            </a:pPr>
            <a:r>
              <a:rPr lang="zh-CN" altLang="zh-CN" smtClean="0"/>
              <a:t>３</a:t>
            </a:r>
            <a:r>
              <a:rPr lang="en-US" altLang="zh-CN" smtClean="0"/>
              <a:t>. </a:t>
            </a:r>
            <a:r>
              <a:rPr lang="zh-CN" altLang="zh-CN" smtClean="0"/>
              <a:t>函数参数</a:t>
            </a:r>
          </a:p>
          <a:p>
            <a:pPr eaLnBrk="1" hangingPunct="1"/>
            <a:r>
              <a:rPr lang="zh-CN" altLang="zh-CN" smtClean="0"/>
              <a:t>函数调用作为另一函数调用时的实参</a:t>
            </a:r>
            <a:endParaRPr lang="en-US" altLang="zh-CN" smtClean="0"/>
          </a:p>
          <a:p>
            <a:pPr eaLnBrk="1" hangingPunct="1">
              <a:buFont typeface="Wingdings" pitchFamily="2" charset="2"/>
              <a:buNone/>
            </a:pPr>
            <a:r>
              <a:rPr lang="en-US" altLang="zh-CN" smtClean="0"/>
              <a:t>     </a:t>
            </a:r>
            <a:r>
              <a:rPr lang="zh-CN" altLang="zh-CN" smtClean="0"/>
              <a:t>如</a:t>
            </a:r>
            <a:r>
              <a:rPr lang="en-US" altLang="zh-CN" smtClean="0"/>
              <a:t>m</a:t>
            </a:r>
            <a:r>
              <a:rPr lang="zh-CN" altLang="zh-CN" smtClean="0"/>
              <a:t>＝</a:t>
            </a:r>
            <a:r>
              <a:rPr lang="en-US" altLang="zh-CN" smtClean="0"/>
              <a:t>max(a,max(b,c));</a:t>
            </a:r>
            <a:endParaRPr lang="zh-CN" altLang="zh-CN" smtClean="0"/>
          </a:p>
          <a:p>
            <a:pPr eaLnBrk="1" hangingPunct="1"/>
            <a:r>
              <a:rPr lang="zh-CN" altLang="zh-CN" smtClean="0"/>
              <a:t>其中</a:t>
            </a:r>
            <a:r>
              <a:rPr lang="en-US" altLang="zh-CN" smtClean="0"/>
              <a:t>max(b,c)</a:t>
            </a:r>
            <a:r>
              <a:rPr lang="zh-CN" altLang="zh-CN" smtClean="0"/>
              <a:t>是一次函数调用，它的值作为</a:t>
            </a:r>
            <a:r>
              <a:rPr lang="en-US" altLang="zh-CN" smtClean="0"/>
              <a:t>max</a:t>
            </a:r>
            <a:r>
              <a:rPr lang="zh-CN" altLang="zh-CN" smtClean="0"/>
              <a:t>另一次调用的实参</a:t>
            </a:r>
          </a:p>
        </p:txBody>
      </p:sp>
      <p:pic>
        <p:nvPicPr>
          <p:cNvPr id="3686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7.3.2 </a:t>
            </a:r>
            <a:r>
              <a:rPr lang="zh-CN" altLang="zh-CN" dirty="0" smtClean="0">
                <a:solidFill>
                  <a:srgbClr val="800000"/>
                </a:solidFill>
                <a:effectLst>
                  <a:outerShdw blurRad="38100" dist="38100" dir="2700000" algn="tl">
                    <a:srgbClr val="000000"/>
                  </a:outerShdw>
                </a:effectLst>
                <a:ea typeface="黑体" pitchFamily="2" charset="-122"/>
              </a:rPr>
              <a:t>函数调用时的数据传递</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36867" name="Rectangle 3"/>
          <p:cNvSpPr>
            <a:spLocks noGrp="1" noChangeArrowheads="1"/>
          </p:cNvSpPr>
          <p:nvPr>
            <p:ph idx="1"/>
          </p:nvPr>
        </p:nvSpPr>
        <p:spPr>
          <a:xfrm>
            <a:off x="642938" y="1643063"/>
            <a:ext cx="7715250" cy="4929187"/>
          </a:xfrm>
        </p:spPr>
        <p:txBody>
          <a:bodyPr/>
          <a:lstStyle/>
          <a:p>
            <a:pPr eaLnBrk="1" hangingPunct="1">
              <a:buFont typeface="Wingdings" pitchFamily="2" charset="2"/>
              <a:buNone/>
            </a:pPr>
            <a:r>
              <a:rPr lang="en-US" altLang="zh-CN" smtClean="0"/>
              <a:t>1.</a:t>
            </a:r>
            <a:r>
              <a:rPr lang="zh-CN" altLang="zh-CN" smtClean="0"/>
              <a:t>形式参数和实际参数</a:t>
            </a:r>
          </a:p>
          <a:p>
            <a:pPr lvl="1" eaLnBrk="1" hangingPunct="1"/>
            <a:r>
              <a:rPr lang="zh-CN" altLang="zh-CN" smtClean="0"/>
              <a:t>在调用有参函数时，主调函数和被调用函数之间有数据传递关系</a:t>
            </a:r>
            <a:endParaRPr lang="en-US" altLang="zh-CN" smtClean="0"/>
          </a:p>
          <a:p>
            <a:pPr lvl="1" eaLnBrk="1" hangingPunct="1"/>
            <a:r>
              <a:rPr lang="zh-CN" altLang="zh-CN" smtClean="0"/>
              <a:t>定义函数时函数名后面的变量名称为“形式参数”（简称“形参”）</a:t>
            </a:r>
            <a:endParaRPr lang="en-US" altLang="zh-CN" smtClean="0"/>
          </a:p>
          <a:p>
            <a:pPr lvl="1" eaLnBrk="1" hangingPunct="1"/>
            <a:r>
              <a:rPr lang="zh-CN" altLang="zh-CN" smtClean="0"/>
              <a:t>主调函数中调用一个函数时，函数名后面参数称为“实际参数”（简称“实参”）</a:t>
            </a:r>
            <a:endParaRPr lang="en-US" altLang="zh-CN" smtClean="0"/>
          </a:p>
          <a:p>
            <a:pPr lvl="1" eaLnBrk="1" hangingPunct="1"/>
            <a:r>
              <a:rPr lang="zh-CN" altLang="zh-CN" smtClean="0"/>
              <a:t> 实际参数可以是常量、变量或表达式</a:t>
            </a:r>
          </a:p>
        </p:txBody>
      </p:sp>
      <p:pic>
        <p:nvPicPr>
          <p:cNvPr id="37892"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6867">
                                            <p:txEl>
                                              <p:pRg st="2" end="2"/>
                                            </p:txEl>
                                          </p:spTgt>
                                        </p:tgtEl>
                                        <p:attrNameLst>
                                          <p:attrName>style.visibility</p:attrName>
                                        </p:attrNameLst>
                                      </p:cBhvr>
                                      <p:to>
                                        <p:strVal val="visible"/>
                                      </p:to>
                                    </p:set>
                                    <p:animEffect transition="in" filter="blinds(horizontal)">
                                      <p:cBhvr>
                                        <p:cTn id="7" dur="500"/>
                                        <p:tgtEl>
                                          <p:spTgt spid="36867">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6867">
                                            <p:txEl>
                                              <p:pRg st="3" end="3"/>
                                            </p:txEl>
                                          </p:spTgt>
                                        </p:tgtEl>
                                        <p:attrNameLst>
                                          <p:attrName>style.visibility</p:attrName>
                                        </p:attrNameLst>
                                      </p:cBhvr>
                                      <p:to>
                                        <p:strVal val="visible"/>
                                      </p:to>
                                    </p:set>
                                    <p:animEffect transition="in" filter="blinds(horizontal)">
                                      <p:cBhvr>
                                        <p:cTn id="12" dur="500"/>
                                        <p:tgtEl>
                                          <p:spTgt spid="36867">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6867">
                                            <p:txEl>
                                              <p:pRg st="4" end="4"/>
                                            </p:txEl>
                                          </p:spTgt>
                                        </p:tgtEl>
                                        <p:attrNameLst>
                                          <p:attrName>style.visibility</p:attrName>
                                        </p:attrNameLst>
                                      </p:cBhvr>
                                      <p:to>
                                        <p:strVal val="visible"/>
                                      </p:to>
                                    </p:set>
                                    <p:animEffect transition="in" filter="blinds(horizontal)">
                                      <p:cBhvr>
                                        <p:cTn id="17" dur="500"/>
                                        <p:tgtEl>
                                          <p:spTgt spid="368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7.3.2 </a:t>
            </a:r>
            <a:r>
              <a:rPr lang="zh-CN" altLang="zh-CN" dirty="0" smtClean="0">
                <a:solidFill>
                  <a:srgbClr val="800000"/>
                </a:solidFill>
                <a:effectLst>
                  <a:outerShdw blurRad="38100" dist="38100" dir="2700000" algn="tl">
                    <a:srgbClr val="000000"/>
                  </a:outerShdw>
                </a:effectLst>
                <a:ea typeface="黑体" pitchFamily="2" charset="-122"/>
              </a:rPr>
              <a:t>函数调用时的数据传递</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37891" name="Rectangle 3"/>
          <p:cNvSpPr>
            <a:spLocks noGrp="1" noChangeArrowheads="1"/>
          </p:cNvSpPr>
          <p:nvPr>
            <p:ph idx="1"/>
          </p:nvPr>
        </p:nvSpPr>
        <p:spPr>
          <a:xfrm>
            <a:off x="642938" y="1643063"/>
            <a:ext cx="7715250" cy="3929062"/>
          </a:xfrm>
        </p:spPr>
        <p:txBody>
          <a:bodyPr/>
          <a:lstStyle/>
          <a:p>
            <a:pPr eaLnBrk="1" hangingPunct="1">
              <a:buFont typeface="Wingdings" pitchFamily="2" charset="2"/>
              <a:buNone/>
            </a:pPr>
            <a:r>
              <a:rPr lang="en-US" altLang="zh-CN" smtClean="0"/>
              <a:t>2. </a:t>
            </a:r>
            <a:r>
              <a:rPr lang="zh-CN" altLang="zh-CN" smtClean="0"/>
              <a:t>实参和形参间的数据传递</a:t>
            </a:r>
          </a:p>
          <a:p>
            <a:pPr lvl="1" eaLnBrk="1" hangingPunct="1"/>
            <a:r>
              <a:rPr lang="zh-CN" altLang="zh-CN" smtClean="0"/>
              <a:t>在调用函数过程中，系统会把实参的值传递给被调用函数的形参</a:t>
            </a:r>
            <a:endParaRPr lang="en-US" altLang="zh-CN" smtClean="0"/>
          </a:p>
          <a:p>
            <a:pPr lvl="1" eaLnBrk="1" hangingPunct="1"/>
            <a:r>
              <a:rPr lang="zh-CN" altLang="zh-CN" smtClean="0"/>
              <a:t>或者说，形参从实参得到一个值</a:t>
            </a:r>
            <a:endParaRPr lang="en-US" altLang="zh-CN" smtClean="0"/>
          </a:p>
          <a:p>
            <a:pPr lvl="1" eaLnBrk="1" hangingPunct="1"/>
            <a:r>
              <a:rPr lang="zh-CN" altLang="zh-CN" smtClean="0"/>
              <a:t>该值在函数调用期间有效，可以参加</a:t>
            </a:r>
            <a:r>
              <a:rPr lang="zh-CN" altLang="en-US" smtClean="0"/>
              <a:t>被调</a:t>
            </a:r>
            <a:r>
              <a:rPr lang="zh-CN" altLang="zh-CN" smtClean="0"/>
              <a:t>函数中的运算</a:t>
            </a:r>
          </a:p>
        </p:txBody>
      </p:sp>
      <p:pic>
        <p:nvPicPr>
          <p:cNvPr id="38916"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7891">
                                            <p:txEl>
                                              <p:pRg st="1" end="1"/>
                                            </p:txEl>
                                          </p:spTgt>
                                        </p:tgtEl>
                                        <p:attrNameLst>
                                          <p:attrName>style.visibility</p:attrName>
                                        </p:attrNameLst>
                                      </p:cBhvr>
                                      <p:to>
                                        <p:strVal val="visible"/>
                                      </p:to>
                                    </p:set>
                                    <p:animEffect transition="in" filter="blinds(horizontal)">
                                      <p:cBhvr>
                                        <p:cTn id="7" dur="500"/>
                                        <p:tgtEl>
                                          <p:spTgt spid="37891">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7891">
                                            <p:txEl>
                                              <p:pRg st="2" end="2"/>
                                            </p:txEl>
                                          </p:spTgt>
                                        </p:tgtEl>
                                        <p:attrNameLst>
                                          <p:attrName>style.visibility</p:attrName>
                                        </p:attrNameLst>
                                      </p:cBhvr>
                                      <p:to>
                                        <p:strVal val="visible"/>
                                      </p:to>
                                    </p:set>
                                    <p:animEffect transition="in" filter="blinds(horizontal)">
                                      <p:cBhvr>
                                        <p:cTn id="12" dur="500"/>
                                        <p:tgtEl>
                                          <p:spTgt spid="3789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7891">
                                            <p:txEl>
                                              <p:pRg st="3" end="3"/>
                                            </p:txEl>
                                          </p:spTgt>
                                        </p:tgtEl>
                                        <p:attrNameLst>
                                          <p:attrName>style.visibility</p:attrName>
                                        </p:attrNameLst>
                                      </p:cBhvr>
                                      <p:to>
                                        <p:strVal val="visible"/>
                                      </p:to>
                                    </p:set>
                                    <p:animEffect transition="in" filter="blinds(horizontal)">
                                      <p:cBhvr>
                                        <p:cTn id="17" dur="500"/>
                                        <p:tgtEl>
                                          <p:spTgt spid="378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7.3.2 </a:t>
            </a:r>
            <a:r>
              <a:rPr lang="zh-CN" altLang="zh-CN" dirty="0" smtClean="0">
                <a:solidFill>
                  <a:srgbClr val="800000"/>
                </a:solidFill>
                <a:effectLst>
                  <a:outerShdw blurRad="38100" dist="38100" dir="2700000" algn="tl">
                    <a:srgbClr val="000000"/>
                  </a:outerShdw>
                </a:effectLst>
                <a:ea typeface="黑体" pitchFamily="2" charset="-122"/>
              </a:rPr>
              <a:t>函数调用时的数据传递</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4099" name="Rectangle 3"/>
          <p:cNvSpPr>
            <a:spLocks noGrp="1" noChangeArrowheads="1"/>
          </p:cNvSpPr>
          <p:nvPr>
            <p:ph idx="1"/>
          </p:nvPr>
        </p:nvSpPr>
        <p:spPr>
          <a:xfrm>
            <a:off x="642938" y="1643063"/>
            <a:ext cx="8215312" cy="4857750"/>
          </a:xfrm>
        </p:spPr>
        <p:txBody>
          <a:bodyPr/>
          <a:lstStyle/>
          <a:p>
            <a:pPr eaLnBrk="1" hangingPunct="1">
              <a:buFont typeface="Wingdings" pitchFamily="2" charset="2"/>
              <a:buNone/>
            </a:pPr>
            <a:r>
              <a:rPr lang="en-US" altLang="zh-CN" smtClean="0"/>
              <a:t>  </a:t>
            </a:r>
            <a:r>
              <a:rPr lang="zh-CN" altLang="zh-CN" smtClean="0"/>
              <a:t>例</a:t>
            </a:r>
            <a:r>
              <a:rPr lang="en-US" altLang="zh-CN" smtClean="0"/>
              <a:t>7.2</a:t>
            </a:r>
            <a:r>
              <a:rPr lang="zh-CN" altLang="zh-CN" smtClean="0"/>
              <a:t> 输入两个整数，要求输出其中值较大者。要求用函数来找到大数。</a:t>
            </a:r>
            <a:endParaRPr lang="en-US" altLang="zh-CN" smtClean="0"/>
          </a:p>
          <a:p>
            <a:pPr eaLnBrk="1" hangingPunct="1"/>
            <a:r>
              <a:rPr lang="zh-CN" altLang="zh-CN" smtClean="0"/>
              <a:t>思路：</a:t>
            </a:r>
            <a:endParaRPr lang="en-US" altLang="zh-CN" smtClean="0"/>
          </a:p>
          <a:p>
            <a:pPr lvl="1" eaLnBrk="1" hangingPunct="1">
              <a:buFont typeface="Wingdings" pitchFamily="2" charset="2"/>
              <a:buNone/>
            </a:pPr>
            <a:r>
              <a:rPr lang="en-US" altLang="zh-CN" smtClean="0"/>
              <a:t>(1)</a:t>
            </a:r>
            <a:r>
              <a:rPr lang="zh-CN" altLang="zh-CN" smtClean="0"/>
              <a:t>函数名应是见名知意，今定名为</a:t>
            </a:r>
            <a:r>
              <a:rPr lang="en-US" altLang="zh-CN" smtClean="0"/>
              <a:t>max</a:t>
            </a:r>
            <a:endParaRPr lang="zh-CN" altLang="zh-CN" smtClean="0"/>
          </a:p>
          <a:p>
            <a:pPr lvl="1" eaLnBrk="1" hangingPunct="1">
              <a:buFont typeface="Wingdings" pitchFamily="2" charset="2"/>
              <a:buNone/>
            </a:pPr>
            <a:r>
              <a:rPr lang="en-US" altLang="zh-CN" smtClean="0"/>
              <a:t>(2) </a:t>
            </a:r>
            <a:r>
              <a:rPr lang="zh-CN" altLang="zh-CN" smtClean="0"/>
              <a:t>由于给定的两个数是整数，返回主调函数的值</a:t>
            </a:r>
            <a:r>
              <a:rPr lang="zh-CN" altLang="en-US" smtClean="0"/>
              <a:t>（即较大数）</a:t>
            </a:r>
            <a:r>
              <a:rPr lang="zh-CN" altLang="zh-CN" smtClean="0"/>
              <a:t>应该是整型</a:t>
            </a:r>
          </a:p>
          <a:p>
            <a:pPr lvl="1" eaLnBrk="1" hangingPunct="1">
              <a:buFont typeface="Wingdings" pitchFamily="2" charset="2"/>
              <a:buNone/>
            </a:pPr>
            <a:r>
              <a:rPr lang="en-US" altLang="zh-CN" smtClean="0"/>
              <a:t>(3)max</a:t>
            </a:r>
            <a:r>
              <a:rPr lang="zh-CN" altLang="zh-CN" smtClean="0"/>
              <a:t>函数应当有两个参数，以便从主函数接收两个整数，</a:t>
            </a:r>
            <a:r>
              <a:rPr lang="zh-CN" altLang="en-US" smtClean="0"/>
              <a:t>因此</a:t>
            </a:r>
            <a:r>
              <a:rPr lang="zh-CN" altLang="zh-CN" smtClean="0"/>
              <a:t>参数的类型应当是整型</a:t>
            </a:r>
          </a:p>
        </p:txBody>
      </p:sp>
      <p:pic>
        <p:nvPicPr>
          <p:cNvPr id="39940"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099">
                                            <p:txEl>
                                              <p:pRg st="1" end="1"/>
                                            </p:txEl>
                                          </p:spTgt>
                                        </p:tgtEl>
                                        <p:attrNameLst>
                                          <p:attrName>style.visibility</p:attrName>
                                        </p:attrNameLst>
                                      </p:cBhvr>
                                      <p:to>
                                        <p:strVal val="visible"/>
                                      </p:to>
                                    </p:set>
                                    <p:animEffect transition="in" filter="blinds(horizontal)">
                                      <p:cBhvr>
                                        <p:cTn id="7" dur="500"/>
                                        <p:tgtEl>
                                          <p:spTgt spid="4099">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099">
                                            <p:txEl>
                                              <p:pRg st="2" end="2"/>
                                            </p:txEl>
                                          </p:spTgt>
                                        </p:tgtEl>
                                        <p:attrNameLst>
                                          <p:attrName>style.visibility</p:attrName>
                                        </p:attrNameLst>
                                      </p:cBhvr>
                                      <p:to>
                                        <p:strVal val="visible"/>
                                      </p:to>
                                    </p:set>
                                    <p:animEffect transition="in" filter="blinds(horizontal)">
                                      <p:cBhvr>
                                        <p:cTn id="10" dur="500"/>
                                        <p:tgtEl>
                                          <p:spTgt spid="4099">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4099">
                                            <p:txEl>
                                              <p:pRg st="3" end="3"/>
                                            </p:txEl>
                                          </p:spTgt>
                                        </p:tgtEl>
                                        <p:attrNameLst>
                                          <p:attrName>style.visibility</p:attrName>
                                        </p:attrNameLst>
                                      </p:cBhvr>
                                      <p:to>
                                        <p:strVal val="visible"/>
                                      </p:to>
                                    </p:set>
                                    <p:animEffect transition="in" filter="blinds(horizontal)">
                                      <p:cBhvr>
                                        <p:cTn id="13" dur="500"/>
                                        <p:tgtEl>
                                          <p:spTgt spid="4099">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4099">
                                            <p:txEl>
                                              <p:pRg st="4" end="4"/>
                                            </p:txEl>
                                          </p:spTgt>
                                        </p:tgtEl>
                                        <p:attrNameLst>
                                          <p:attrName>style.visibility</p:attrName>
                                        </p:attrNameLst>
                                      </p:cBhvr>
                                      <p:to>
                                        <p:strVal val="visible"/>
                                      </p:to>
                                    </p:set>
                                    <p:animEffect transition="in" filter="blinds(horizontal)">
                                      <p:cBhvr>
                                        <p:cTn id="16" dur="500"/>
                                        <p:tgtEl>
                                          <p:spTgt spid="40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7.3.2 </a:t>
            </a:r>
            <a:r>
              <a:rPr lang="zh-CN" altLang="zh-CN" dirty="0" smtClean="0">
                <a:solidFill>
                  <a:srgbClr val="800000"/>
                </a:solidFill>
                <a:effectLst>
                  <a:outerShdw blurRad="38100" dist="38100" dir="2700000" algn="tl">
                    <a:srgbClr val="000000"/>
                  </a:outerShdw>
                </a:effectLst>
                <a:ea typeface="黑体" pitchFamily="2" charset="-122"/>
              </a:rPr>
              <a:t>函数调用时的数据传递</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40963" name="Rectangle 3"/>
          <p:cNvSpPr>
            <a:spLocks noGrp="1" noChangeArrowheads="1"/>
          </p:cNvSpPr>
          <p:nvPr>
            <p:ph idx="1"/>
          </p:nvPr>
        </p:nvSpPr>
        <p:spPr>
          <a:xfrm>
            <a:off x="1928813" y="1571625"/>
            <a:ext cx="4357687" cy="4572000"/>
          </a:xfrm>
        </p:spPr>
        <p:txBody>
          <a:bodyPr/>
          <a:lstStyle/>
          <a:p>
            <a:pPr eaLnBrk="1" hangingPunct="1">
              <a:buFont typeface="Wingdings" pitchFamily="2" charset="2"/>
              <a:buNone/>
            </a:pPr>
            <a:r>
              <a:rPr lang="zh-CN" altLang="zh-CN" smtClean="0"/>
              <a:t>先编写</a:t>
            </a:r>
            <a:r>
              <a:rPr lang="en-US" altLang="zh-CN" smtClean="0"/>
              <a:t>max</a:t>
            </a:r>
            <a:r>
              <a:rPr lang="zh-CN" altLang="zh-CN" smtClean="0"/>
              <a:t>函数：</a:t>
            </a:r>
          </a:p>
          <a:p>
            <a:pPr eaLnBrk="1" hangingPunct="1">
              <a:buFont typeface="Wingdings" pitchFamily="2" charset="2"/>
              <a:buNone/>
            </a:pPr>
            <a:r>
              <a:rPr lang="en-US" altLang="zh-CN" sz="2800" smtClean="0"/>
              <a:t>int max(int x,int y)</a:t>
            </a:r>
            <a:endParaRPr lang="zh-CN" altLang="zh-CN" sz="2800" smtClean="0"/>
          </a:p>
          <a:p>
            <a:pPr eaLnBrk="1" hangingPunct="1">
              <a:buFont typeface="Wingdings" pitchFamily="2" charset="2"/>
              <a:buNone/>
            </a:pPr>
            <a:r>
              <a:rPr lang="en-US" altLang="zh-CN" sz="2800" smtClean="0"/>
              <a:t>{</a:t>
            </a:r>
            <a:endParaRPr lang="zh-CN" altLang="zh-CN" sz="2800" smtClean="0"/>
          </a:p>
          <a:p>
            <a:pPr eaLnBrk="1" hangingPunct="1">
              <a:buFont typeface="Wingdings" pitchFamily="2" charset="2"/>
              <a:buNone/>
            </a:pPr>
            <a:r>
              <a:rPr lang="en-US" altLang="zh-CN" sz="2800" smtClean="0"/>
              <a:t>     int z; </a:t>
            </a:r>
            <a:endParaRPr lang="zh-CN" altLang="zh-CN" sz="2800" smtClean="0"/>
          </a:p>
          <a:p>
            <a:pPr eaLnBrk="1" hangingPunct="1">
              <a:buFont typeface="Wingdings" pitchFamily="2" charset="2"/>
              <a:buNone/>
            </a:pPr>
            <a:r>
              <a:rPr lang="en-US" altLang="zh-CN" sz="2800" smtClean="0"/>
              <a:t>     z=x&gt;y?x:y; </a:t>
            </a:r>
            <a:endParaRPr lang="zh-CN" altLang="zh-CN" sz="2800" smtClean="0"/>
          </a:p>
          <a:p>
            <a:pPr eaLnBrk="1" hangingPunct="1">
              <a:buFont typeface="Wingdings" pitchFamily="2" charset="2"/>
              <a:buNone/>
            </a:pPr>
            <a:r>
              <a:rPr lang="en-US" altLang="zh-CN" sz="2800" smtClean="0"/>
              <a:t>     return(z); </a:t>
            </a:r>
            <a:endParaRPr lang="zh-CN" altLang="zh-CN" sz="2800" smtClean="0"/>
          </a:p>
          <a:p>
            <a:pPr eaLnBrk="1" hangingPunct="1">
              <a:buFont typeface="Wingdings" pitchFamily="2" charset="2"/>
              <a:buNone/>
            </a:pPr>
            <a:r>
              <a:rPr lang="en-US" altLang="zh-CN" sz="2800" smtClean="0"/>
              <a:t>} </a:t>
            </a:r>
            <a:endParaRPr lang="zh-CN" altLang="zh-CN" sz="2800" smtClean="0"/>
          </a:p>
        </p:txBody>
      </p:sp>
      <p:pic>
        <p:nvPicPr>
          <p:cNvPr id="40964"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7.3.2 </a:t>
            </a:r>
            <a:r>
              <a:rPr lang="zh-CN" altLang="zh-CN" dirty="0" smtClean="0">
                <a:solidFill>
                  <a:srgbClr val="800000"/>
                </a:solidFill>
                <a:effectLst>
                  <a:outerShdw blurRad="38100" dist="38100" dir="2700000" algn="tl">
                    <a:srgbClr val="000000"/>
                  </a:outerShdw>
                </a:effectLst>
                <a:ea typeface="黑体" pitchFamily="2" charset="-122"/>
              </a:rPr>
              <a:t>函数调用时的数据传递</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4" name="Rectangle 3"/>
          <p:cNvSpPr txBox="1">
            <a:spLocks noChangeArrowheads="1"/>
          </p:cNvSpPr>
          <p:nvPr/>
        </p:nvSpPr>
        <p:spPr bwMode="auto">
          <a:xfrm>
            <a:off x="785813" y="1500188"/>
            <a:ext cx="7858125" cy="4929187"/>
          </a:xfrm>
          <a:prstGeom prst="rect">
            <a:avLst/>
          </a:prstGeom>
          <a:noFill/>
          <a:ln w="9525">
            <a:noFill/>
            <a:miter lim="800000"/>
            <a:headEnd/>
            <a:tailEnd/>
          </a:ln>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3200" b="1">
                <a:solidFill>
                  <a:srgbClr val="9D138D"/>
                </a:solidFill>
                <a:ea typeface="楷体_GB2312" pitchFamily="49" charset="-122"/>
              </a:rPr>
              <a:t>在</a:t>
            </a:r>
            <a:r>
              <a:rPr lang="en-US" altLang="zh-CN" sz="3200" b="1">
                <a:solidFill>
                  <a:srgbClr val="9D138D"/>
                </a:solidFill>
                <a:ea typeface="楷体_GB2312" pitchFamily="49" charset="-122"/>
              </a:rPr>
              <a:t>max</a:t>
            </a:r>
            <a:r>
              <a:rPr lang="zh-CN" altLang="en-US" sz="3200" b="1">
                <a:solidFill>
                  <a:srgbClr val="9D138D"/>
                </a:solidFill>
                <a:ea typeface="楷体_GB2312" pitchFamily="49" charset="-122"/>
              </a:rPr>
              <a:t>函数上面</a:t>
            </a:r>
            <a:r>
              <a:rPr lang="zh-CN" altLang="en-US" sz="3200" b="1">
                <a:ea typeface="楷体_GB2312" pitchFamily="49" charset="-122"/>
              </a:rPr>
              <a:t>，</a:t>
            </a:r>
            <a:r>
              <a:rPr lang="zh-CN" altLang="zh-CN" sz="3200" b="1">
                <a:ea typeface="楷体_GB2312" pitchFamily="49" charset="-122"/>
              </a:rPr>
              <a:t>再编写主函数</a:t>
            </a:r>
          </a:p>
          <a:p>
            <a:pPr>
              <a:spcBef>
                <a:spcPct val="20000"/>
              </a:spcBef>
            </a:pPr>
            <a:r>
              <a:rPr lang="en-US" altLang="zh-CN" sz="2800" b="1">
                <a:ea typeface="楷体_GB2312" pitchFamily="49" charset="-122"/>
              </a:rPr>
              <a:t>#include &lt;stdio.h&gt;</a:t>
            </a:r>
            <a:endParaRPr lang="zh-CN" altLang="zh-CN" sz="2800" b="1">
              <a:ea typeface="楷体_GB2312" pitchFamily="49" charset="-122"/>
            </a:endParaRPr>
          </a:p>
          <a:p>
            <a:pPr>
              <a:spcBef>
                <a:spcPct val="20000"/>
              </a:spcBef>
            </a:pPr>
            <a:r>
              <a:rPr lang="en-US" altLang="zh-CN" sz="2800" b="1">
                <a:ea typeface="楷体_GB2312" pitchFamily="49" charset="-122"/>
              </a:rPr>
              <a:t>int main()</a:t>
            </a:r>
            <a:endParaRPr lang="zh-CN" altLang="zh-CN" sz="2800" b="1">
              <a:ea typeface="楷体_GB2312" pitchFamily="49" charset="-122"/>
            </a:endParaRPr>
          </a:p>
          <a:p>
            <a:pPr>
              <a:spcBef>
                <a:spcPct val="20000"/>
              </a:spcBef>
            </a:pPr>
            <a:r>
              <a:rPr lang="en-US" altLang="zh-CN" sz="2800" b="1">
                <a:ea typeface="楷体_GB2312" pitchFamily="49" charset="-122"/>
              </a:rPr>
              <a:t>{ int max(int x,int y);   int a,b,c;  </a:t>
            </a:r>
            <a:endParaRPr lang="zh-CN" altLang="zh-CN" sz="2800" b="1">
              <a:ea typeface="楷体_GB2312" pitchFamily="49" charset="-122"/>
            </a:endParaRPr>
          </a:p>
          <a:p>
            <a:pPr>
              <a:spcBef>
                <a:spcPct val="20000"/>
              </a:spcBef>
            </a:pPr>
            <a:r>
              <a:rPr lang="en-US" altLang="zh-CN" sz="2800" b="1">
                <a:ea typeface="楷体_GB2312" pitchFamily="49" charset="-122"/>
              </a:rPr>
              <a:t>   printf("two integer numbers: ");   </a:t>
            </a:r>
            <a:endParaRPr lang="zh-CN" altLang="zh-CN" sz="2800" b="1">
              <a:ea typeface="楷体_GB2312" pitchFamily="49" charset="-122"/>
            </a:endParaRPr>
          </a:p>
          <a:p>
            <a:pPr>
              <a:spcBef>
                <a:spcPct val="20000"/>
              </a:spcBef>
            </a:pPr>
            <a:r>
              <a:rPr lang="en-US" altLang="zh-CN" sz="2800" b="1">
                <a:ea typeface="楷体_GB2312" pitchFamily="49" charset="-122"/>
              </a:rPr>
              <a:t>   scanf("%d,%d",&amp;a,&amp;b); </a:t>
            </a:r>
            <a:endParaRPr lang="zh-CN" altLang="zh-CN" sz="2800" b="1">
              <a:ea typeface="楷体_GB2312" pitchFamily="49" charset="-122"/>
            </a:endParaRPr>
          </a:p>
          <a:p>
            <a:pPr>
              <a:spcBef>
                <a:spcPct val="20000"/>
              </a:spcBef>
            </a:pPr>
            <a:r>
              <a:rPr lang="en-US" altLang="zh-CN" sz="2800" b="1">
                <a:ea typeface="楷体_GB2312" pitchFamily="49" charset="-122"/>
              </a:rPr>
              <a:t>   c=</a:t>
            </a:r>
            <a:r>
              <a:rPr lang="en-US" altLang="zh-CN" sz="2800" b="1">
                <a:solidFill>
                  <a:srgbClr val="00B050"/>
                </a:solidFill>
                <a:ea typeface="楷体_GB2312" pitchFamily="49" charset="-122"/>
              </a:rPr>
              <a:t>max(a,b)</a:t>
            </a:r>
            <a:r>
              <a:rPr lang="en-US" altLang="zh-CN" sz="2800" b="1">
                <a:ea typeface="楷体_GB2312" pitchFamily="49" charset="-122"/>
              </a:rPr>
              <a:t>; </a:t>
            </a:r>
            <a:endParaRPr lang="zh-CN" altLang="zh-CN" sz="2800" b="1">
              <a:ea typeface="楷体_GB2312" pitchFamily="49" charset="-122"/>
            </a:endParaRPr>
          </a:p>
          <a:p>
            <a:pPr>
              <a:spcBef>
                <a:spcPct val="20000"/>
              </a:spcBef>
            </a:pPr>
            <a:r>
              <a:rPr lang="en-US" altLang="zh-CN" sz="2800" b="1">
                <a:ea typeface="楷体_GB2312" pitchFamily="49" charset="-122"/>
              </a:rPr>
              <a:t>   printf("max is %d\n",c); </a:t>
            </a:r>
            <a:endParaRPr lang="zh-CN" altLang="zh-CN" sz="2800" b="1">
              <a:ea typeface="楷体_GB2312" pitchFamily="49" charset="-122"/>
            </a:endParaRPr>
          </a:p>
          <a:p>
            <a:pPr>
              <a:spcBef>
                <a:spcPct val="20000"/>
              </a:spcBef>
            </a:pPr>
            <a:r>
              <a:rPr lang="en-US" altLang="zh-CN" sz="2800" b="1">
                <a:ea typeface="楷体_GB2312" pitchFamily="49" charset="-122"/>
              </a:rPr>
              <a:t>}</a:t>
            </a:r>
            <a:endParaRPr lang="zh-CN" altLang="zh-CN" sz="2800" b="1">
              <a:ea typeface="楷体_GB2312" pitchFamily="49" charset="-122"/>
            </a:endParaRPr>
          </a:p>
        </p:txBody>
      </p:sp>
      <p:sp>
        <p:nvSpPr>
          <p:cNvPr id="6" name="TextBox 5"/>
          <p:cNvSpPr txBox="1">
            <a:spLocks noChangeArrowheads="1"/>
          </p:cNvSpPr>
          <p:nvPr/>
        </p:nvSpPr>
        <p:spPr bwMode="auto">
          <a:xfrm>
            <a:off x="3714750" y="4643438"/>
            <a:ext cx="5357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zh-CN" sz="2800" b="1">
                <a:solidFill>
                  <a:srgbClr val="0000CC"/>
                </a:solidFill>
              </a:rPr>
              <a:t>实参可以是常量、变量或表达式</a:t>
            </a:r>
            <a:endParaRPr lang="zh-CN" altLang="en-US" sz="2800" b="1">
              <a:solidFill>
                <a:srgbClr val="0000CC"/>
              </a:solidFill>
            </a:endParaRPr>
          </a:p>
        </p:txBody>
      </p:sp>
      <p:sp>
        <p:nvSpPr>
          <p:cNvPr id="7" name="矩形 6"/>
          <p:cNvSpPr>
            <a:spLocks noChangeArrowheads="1"/>
          </p:cNvSpPr>
          <p:nvPr/>
        </p:nvSpPr>
        <p:spPr bwMode="auto">
          <a:xfrm>
            <a:off x="2339975" y="4714875"/>
            <a:ext cx="714375" cy="428625"/>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pic>
        <p:nvPicPr>
          <p:cNvPr id="4096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125" y="5786438"/>
            <a:ext cx="5643563"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3125" y="6286500"/>
            <a:ext cx="5641975"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2" name="图片 7"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40966"/>
                                        </p:tgtEl>
                                        <p:attrNameLst>
                                          <p:attrName>style.visibility</p:attrName>
                                        </p:attrNameLst>
                                      </p:cBhvr>
                                      <p:to>
                                        <p:strVal val="visible"/>
                                      </p:to>
                                    </p:set>
                                    <p:animEffect transition="in" filter="blinds(horizontal)">
                                      <p:cBhvr>
                                        <p:cTn id="16" dur="500"/>
                                        <p:tgtEl>
                                          <p:spTgt spid="40966"/>
                                        </p:tgtEl>
                                      </p:cBhvr>
                                    </p:animEffect>
                                  </p:childTnLst>
                                </p:cTn>
                              </p:par>
                              <p:par>
                                <p:cTn id="17" presetID="3" presetClass="entr" presetSubtype="10" fill="hold" nodeType="withEffect">
                                  <p:stCondLst>
                                    <p:cond delay="0"/>
                                  </p:stCondLst>
                                  <p:childTnLst>
                                    <p:set>
                                      <p:cBhvr>
                                        <p:cTn id="18" dur="1" fill="hold">
                                          <p:stCondLst>
                                            <p:cond delay="0"/>
                                          </p:stCondLst>
                                        </p:cTn>
                                        <p:tgtEl>
                                          <p:spTgt spid="40967"/>
                                        </p:tgtEl>
                                        <p:attrNameLst>
                                          <p:attrName>style.visibility</p:attrName>
                                        </p:attrNameLst>
                                      </p:cBhvr>
                                      <p:to>
                                        <p:strVal val="visible"/>
                                      </p:to>
                                    </p:set>
                                    <p:animEffect transition="in" filter="blinds(horizontal)">
                                      <p:cBhvr>
                                        <p:cTn id="19" dur="500"/>
                                        <p:tgtEl>
                                          <p:spTgt spid="409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7.3.2 </a:t>
            </a:r>
            <a:r>
              <a:rPr lang="zh-CN" altLang="zh-CN" dirty="0" smtClean="0">
                <a:solidFill>
                  <a:srgbClr val="800000"/>
                </a:solidFill>
                <a:effectLst>
                  <a:outerShdw blurRad="38100" dist="38100" dir="2700000" algn="tl">
                    <a:srgbClr val="000000"/>
                  </a:outerShdw>
                </a:effectLst>
                <a:ea typeface="黑体" pitchFamily="2" charset="-122"/>
              </a:rPr>
              <a:t>函数调用时的数据传递</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4" name="Rectangle 3"/>
          <p:cNvSpPr txBox="1">
            <a:spLocks noChangeArrowheads="1"/>
          </p:cNvSpPr>
          <p:nvPr/>
        </p:nvSpPr>
        <p:spPr bwMode="auto">
          <a:xfrm>
            <a:off x="785813" y="1500188"/>
            <a:ext cx="7858125" cy="4357687"/>
          </a:xfrm>
          <a:prstGeom prst="rect">
            <a:avLst/>
          </a:prstGeom>
          <a:noFill/>
          <a:ln w="9525">
            <a:noFill/>
            <a:miter lim="800000"/>
            <a:headEnd/>
            <a:tailEnd/>
          </a:ln>
        </p:spPr>
        <p:txBody>
          <a:bodyPr/>
          <a:lstStyle/>
          <a:p>
            <a:pPr>
              <a:defRPr/>
            </a:pPr>
            <a:r>
              <a:rPr lang="en-US" altLang="zh-CN" sz="3200" b="1" dirty="0">
                <a:latin typeface="+mn-lt"/>
                <a:ea typeface="+mn-ea"/>
              </a:rPr>
              <a:t>     </a:t>
            </a:r>
            <a:r>
              <a:rPr lang="en-US" altLang="zh-CN" sz="3200" b="1" dirty="0">
                <a:solidFill>
                  <a:srgbClr val="00B050"/>
                </a:solidFill>
                <a:latin typeface="+mn-lt"/>
                <a:ea typeface="+mn-ea"/>
              </a:rPr>
              <a:t>c=max(</a:t>
            </a:r>
            <a:r>
              <a:rPr lang="en-US" altLang="zh-CN" sz="3200" b="1" dirty="0" err="1">
                <a:solidFill>
                  <a:srgbClr val="00B050"/>
                </a:solidFill>
                <a:latin typeface="+mn-lt"/>
                <a:ea typeface="+mn-ea"/>
              </a:rPr>
              <a:t>a,b</a:t>
            </a:r>
            <a:r>
              <a:rPr lang="en-US" altLang="zh-CN" sz="3200" b="1" dirty="0">
                <a:solidFill>
                  <a:srgbClr val="00B050"/>
                </a:solidFill>
                <a:latin typeface="+mn-lt"/>
                <a:ea typeface="+mn-ea"/>
              </a:rPr>
              <a:t>);      </a:t>
            </a:r>
            <a:r>
              <a:rPr lang="zh-CN" altLang="en-US" sz="3200" b="1" dirty="0">
                <a:solidFill>
                  <a:srgbClr val="0000CC"/>
                </a:solidFill>
                <a:latin typeface="+mn-lt"/>
                <a:ea typeface="+mn-ea"/>
              </a:rPr>
              <a:t>（</a:t>
            </a:r>
            <a:r>
              <a:rPr lang="en-US" altLang="zh-CN" sz="3200" b="1" dirty="0">
                <a:solidFill>
                  <a:srgbClr val="0000CC"/>
                </a:solidFill>
                <a:latin typeface="+mn-lt"/>
                <a:ea typeface="+mn-ea"/>
              </a:rPr>
              <a:t>main</a:t>
            </a:r>
            <a:r>
              <a:rPr lang="zh-CN" altLang="en-US" sz="3200" b="1" dirty="0">
                <a:solidFill>
                  <a:srgbClr val="0000CC"/>
                </a:solidFill>
                <a:latin typeface="+mn-lt"/>
                <a:ea typeface="+mn-ea"/>
              </a:rPr>
              <a:t>函数）</a:t>
            </a:r>
            <a:endParaRPr lang="en-US" altLang="zh-CN" sz="3200" b="1" dirty="0">
              <a:solidFill>
                <a:srgbClr val="0000CC"/>
              </a:solidFill>
              <a:latin typeface="+mn-lt"/>
              <a:ea typeface="+mn-ea"/>
            </a:endParaRPr>
          </a:p>
          <a:p>
            <a:pPr>
              <a:defRPr/>
            </a:pPr>
            <a:endParaRPr lang="zh-CN" altLang="zh-CN" sz="3200" b="1" dirty="0">
              <a:latin typeface="+mn-lt"/>
              <a:ea typeface="+mn-ea"/>
            </a:endParaRPr>
          </a:p>
          <a:p>
            <a:pPr>
              <a:defRPr/>
            </a:pPr>
            <a:r>
              <a:rPr lang="en-US" altLang="zh-CN" sz="3200" b="1" dirty="0" err="1">
                <a:solidFill>
                  <a:srgbClr val="9D138D"/>
                </a:solidFill>
                <a:latin typeface="+mn-lt"/>
                <a:ea typeface="+mn-ea"/>
              </a:rPr>
              <a:t>int</a:t>
            </a:r>
            <a:r>
              <a:rPr lang="en-US" altLang="zh-CN" sz="3200" b="1" dirty="0">
                <a:solidFill>
                  <a:srgbClr val="9D138D"/>
                </a:solidFill>
                <a:latin typeface="+mn-lt"/>
                <a:ea typeface="+mn-ea"/>
              </a:rPr>
              <a:t> max(</a:t>
            </a:r>
            <a:r>
              <a:rPr lang="en-US" altLang="zh-CN" sz="3200" b="1" dirty="0" err="1">
                <a:solidFill>
                  <a:srgbClr val="9D138D"/>
                </a:solidFill>
                <a:latin typeface="+mn-lt"/>
                <a:ea typeface="+mn-ea"/>
              </a:rPr>
              <a:t>int</a:t>
            </a:r>
            <a:r>
              <a:rPr lang="en-US" altLang="zh-CN" sz="3200" b="1" dirty="0">
                <a:solidFill>
                  <a:srgbClr val="9D138D"/>
                </a:solidFill>
                <a:latin typeface="+mn-lt"/>
                <a:ea typeface="+mn-ea"/>
              </a:rPr>
              <a:t> x, </a:t>
            </a:r>
            <a:r>
              <a:rPr lang="en-US" altLang="zh-CN" sz="3200" b="1" dirty="0" err="1">
                <a:solidFill>
                  <a:srgbClr val="9D138D"/>
                </a:solidFill>
                <a:latin typeface="+mn-lt"/>
                <a:ea typeface="+mn-ea"/>
              </a:rPr>
              <a:t>int</a:t>
            </a:r>
            <a:r>
              <a:rPr lang="en-US" altLang="zh-CN" sz="3200" b="1" dirty="0">
                <a:solidFill>
                  <a:srgbClr val="9D138D"/>
                </a:solidFill>
                <a:latin typeface="+mn-lt"/>
                <a:ea typeface="+mn-ea"/>
              </a:rPr>
              <a:t> y)  </a:t>
            </a:r>
            <a:r>
              <a:rPr lang="zh-CN" altLang="en-US" sz="3200" b="1" dirty="0">
                <a:solidFill>
                  <a:srgbClr val="0000CC"/>
                </a:solidFill>
                <a:latin typeface="+mn-lt"/>
                <a:ea typeface="+mn-ea"/>
              </a:rPr>
              <a:t>（</a:t>
            </a:r>
            <a:r>
              <a:rPr lang="en-US" altLang="zh-CN" sz="3200" b="1" dirty="0">
                <a:solidFill>
                  <a:srgbClr val="0000CC"/>
                </a:solidFill>
                <a:latin typeface="+mn-lt"/>
                <a:ea typeface="+mn-ea"/>
              </a:rPr>
              <a:t>max</a:t>
            </a:r>
            <a:r>
              <a:rPr lang="zh-CN" altLang="en-US" sz="3200" b="1" dirty="0">
                <a:solidFill>
                  <a:srgbClr val="0000CC"/>
                </a:solidFill>
                <a:latin typeface="+mn-lt"/>
                <a:ea typeface="+mn-ea"/>
              </a:rPr>
              <a:t>函数）</a:t>
            </a:r>
            <a:endParaRPr lang="zh-CN" altLang="zh-CN" sz="3200" b="1" dirty="0">
              <a:solidFill>
                <a:srgbClr val="0000CC"/>
              </a:solidFill>
              <a:latin typeface="+mn-lt"/>
              <a:ea typeface="+mn-ea"/>
            </a:endParaRPr>
          </a:p>
          <a:p>
            <a:pPr>
              <a:defRPr/>
            </a:pPr>
            <a:r>
              <a:rPr lang="en-US" altLang="zh-CN" sz="3200" b="1" dirty="0">
                <a:solidFill>
                  <a:srgbClr val="9D138D"/>
                </a:solidFill>
                <a:latin typeface="+mn-lt"/>
                <a:ea typeface="+mn-ea"/>
              </a:rPr>
              <a:t>{</a:t>
            </a:r>
            <a:endParaRPr lang="zh-CN" altLang="zh-CN" sz="3200" b="1" dirty="0">
              <a:solidFill>
                <a:srgbClr val="9D138D"/>
              </a:solidFill>
              <a:latin typeface="+mn-lt"/>
              <a:ea typeface="+mn-ea"/>
            </a:endParaRPr>
          </a:p>
          <a:p>
            <a:pPr>
              <a:defRPr/>
            </a:pPr>
            <a:r>
              <a:rPr lang="en-US" altLang="zh-CN" sz="3200" b="1" dirty="0">
                <a:solidFill>
                  <a:srgbClr val="9D138D"/>
                </a:solidFill>
                <a:latin typeface="+mn-lt"/>
                <a:ea typeface="+mn-ea"/>
              </a:rPr>
              <a:t>     </a:t>
            </a:r>
            <a:r>
              <a:rPr lang="en-US" altLang="zh-CN" sz="3200" b="1" dirty="0" err="1">
                <a:solidFill>
                  <a:srgbClr val="9D138D"/>
                </a:solidFill>
                <a:latin typeface="+mn-lt"/>
                <a:ea typeface="+mn-ea"/>
              </a:rPr>
              <a:t>int</a:t>
            </a:r>
            <a:r>
              <a:rPr lang="en-US" altLang="zh-CN" sz="3200" b="1" dirty="0">
                <a:solidFill>
                  <a:srgbClr val="9D138D"/>
                </a:solidFill>
                <a:latin typeface="+mn-lt"/>
                <a:ea typeface="+mn-ea"/>
              </a:rPr>
              <a:t> z; </a:t>
            </a:r>
            <a:endParaRPr lang="zh-CN" altLang="zh-CN" sz="3200" b="1" dirty="0">
              <a:solidFill>
                <a:srgbClr val="9D138D"/>
              </a:solidFill>
              <a:latin typeface="+mn-lt"/>
              <a:ea typeface="+mn-ea"/>
            </a:endParaRPr>
          </a:p>
          <a:p>
            <a:pPr>
              <a:defRPr/>
            </a:pPr>
            <a:r>
              <a:rPr lang="en-US" altLang="zh-CN" sz="3200" b="1" dirty="0">
                <a:solidFill>
                  <a:srgbClr val="9D138D"/>
                </a:solidFill>
                <a:latin typeface="+mn-lt"/>
                <a:ea typeface="+mn-ea"/>
              </a:rPr>
              <a:t>     z=x&gt;</a:t>
            </a:r>
            <a:r>
              <a:rPr lang="en-US" altLang="zh-CN" sz="3200" b="1" dirty="0" err="1">
                <a:solidFill>
                  <a:srgbClr val="9D138D"/>
                </a:solidFill>
                <a:latin typeface="+mn-lt"/>
                <a:ea typeface="+mn-ea"/>
              </a:rPr>
              <a:t>y?x:y</a:t>
            </a:r>
            <a:r>
              <a:rPr lang="en-US" altLang="zh-CN" sz="3200" b="1" dirty="0">
                <a:solidFill>
                  <a:srgbClr val="9D138D"/>
                </a:solidFill>
                <a:latin typeface="+mn-lt"/>
                <a:ea typeface="+mn-ea"/>
              </a:rPr>
              <a:t>; </a:t>
            </a:r>
            <a:endParaRPr lang="zh-CN" altLang="zh-CN" sz="3200" b="1" dirty="0">
              <a:solidFill>
                <a:srgbClr val="9D138D"/>
              </a:solidFill>
              <a:latin typeface="+mn-lt"/>
              <a:ea typeface="+mn-ea"/>
            </a:endParaRPr>
          </a:p>
          <a:p>
            <a:pPr>
              <a:defRPr/>
            </a:pPr>
            <a:r>
              <a:rPr lang="en-US" altLang="zh-CN" sz="3200" b="1" dirty="0">
                <a:solidFill>
                  <a:srgbClr val="9D138D"/>
                </a:solidFill>
                <a:latin typeface="+mn-lt"/>
                <a:ea typeface="+mn-ea"/>
              </a:rPr>
              <a:t>     return(z); </a:t>
            </a:r>
            <a:endParaRPr lang="zh-CN" altLang="zh-CN" sz="3200" b="1" dirty="0">
              <a:solidFill>
                <a:srgbClr val="9D138D"/>
              </a:solidFill>
              <a:latin typeface="+mn-lt"/>
              <a:ea typeface="+mn-ea"/>
            </a:endParaRPr>
          </a:p>
          <a:p>
            <a:pPr>
              <a:defRPr/>
            </a:pPr>
            <a:r>
              <a:rPr lang="en-US" altLang="zh-CN" sz="3200" b="1" dirty="0">
                <a:solidFill>
                  <a:srgbClr val="9D138D"/>
                </a:solidFill>
                <a:latin typeface="+mn-lt"/>
                <a:ea typeface="+mn-ea"/>
              </a:rPr>
              <a:t>} </a:t>
            </a:r>
            <a:endParaRPr lang="zh-CN" altLang="zh-CN" sz="3200" b="1" dirty="0">
              <a:solidFill>
                <a:srgbClr val="9D138D"/>
              </a:solidFill>
              <a:latin typeface="+mn-lt"/>
              <a:ea typeface="+mn-ea"/>
            </a:endParaRPr>
          </a:p>
        </p:txBody>
      </p:sp>
      <p:cxnSp>
        <p:nvCxnSpPr>
          <p:cNvPr id="43012" name="直接连接符 8"/>
          <p:cNvCxnSpPr>
            <a:cxnSpLocks noChangeShapeType="1"/>
          </p:cNvCxnSpPr>
          <p:nvPr/>
        </p:nvCxnSpPr>
        <p:spPr bwMode="auto">
          <a:xfrm>
            <a:off x="714375" y="2286000"/>
            <a:ext cx="7500938" cy="0"/>
          </a:xfrm>
          <a:prstGeom prst="line">
            <a:avLst/>
          </a:prstGeom>
          <a:noFill/>
          <a:ln w="38100" algn="ctr">
            <a:solidFill>
              <a:schemeClr val="tx1"/>
            </a:solidFill>
            <a:prstDash val="dash"/>
            <a:miter lim="800000"/>
            <a:headEnd/>
            <a:tailEnd/>
          </a:ln>
          <a:extLst>
            <a:ext uri="{909E8E84-426E-40DD-AFC4-6F175D3DCCD1}">
              <a14:hiddenFill xmlns:a14="http://schemas.microsoft.com/office/drawing/2010/main">
                <a:noFill/>
              </a14:hiddenFill>
            </a:ext>
          </a:extLst>
        </p:spPr>
      </p:cxnSp>
      <p:cxnSp>
        <p:nvCxnSpPr>
          <p:cNvPr id="10" name="直接箭头连接符 55"/>
          <p:cNvCxnSpPr>
            <a:cxnSpLocks noChangeShapeType="1"/>
          </p:cNvCxnSpPr>
          <p:nvPr/>
        </p:nvCxnSpPr>
        <p:spPr bwMode="auto">
          <a:xfrm>
            <a:off x="2916238" y="1989138"/>
            <a:ext cx="142875" cy="576262"/>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12" name="直接箭头连接符 55"/>
          <p:cNvCxnSpPr>
            <a:cxnSpLocks noChangeShapeType="1"/>
          </p:cNvCxnSpPr>
          <p:nvPr/>
        </p:nvCxnSpPr>
        <p:spPr bwMode="auto">
          <a:xfrm>
            <a:off x="3276600" y="1916113"/>
            <a:ext cx="790575" cy="72072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15" name="任意多边形 14"/>
          <p:cNvSpPr>
            <a:spLocks/>
          </p:cNvSpPr>
          <p:nvPr/>
        </p:nvSpPr>
        <p:spPr bwMode="auto">
          <a:xfrm rot="309257">
            <a:off x="447675" y="2001838"/>
            <a:ext cx="2252663" cy="3082925"/>
          </a:xfrm>
          <a:custGeom>
            <a:avLst/>
            <a:gdLst>
              <a:gd name="T0" fmla="*/ 554974 w 2981195"/>
              <a:gd name="T1" fmla="*/ 2386846 h 3212926"/>
              <a:gd name="T2" fmla="*/ 233183 w 2981195"/>
              <a:gd name="T3" fmla="*/ 2455316 h 3212926"/>
              <a:gd name="T4" fmla="*/ 65290 w 2981195"/>
              <a:gd name="T5" fmla="*/ 2064026 h 3212926"/>
              <a:gd name="T6" fmla="*/ 6996 w 2981195"/>
              <a:gd name="T7" fmla="*/ 1036909 h 3212926"/>
              <a:gd name="T8" fmla="*/ 53633 w 2981195"/>
              <a:gd name="T9" fmla="*/ 283685 h 3212926"/>
              <a:gd name="T10" fmla="*/ 328789 w 2981195"/>
              <a:gd name="T11" fmla="*/ 0 h 3212926"/>
              <a:gd name="T12" fmla="*/ 0 60000 65536"/>
              <a:gd name="T13" fmla="*/ 0 60000 65536"/>
              <a:gd name="T14" fmla="*/ 0 60000 65536"/>
              <a:gd name="T15" fmla="*/ 0 60000 65536"/>
              <a:gd name="T16" fmla="*/ 0 60000 65536"/>
              <a:gd name="T17" fmla="*/ 0 60000 65536"/>
              <a:gd name="T18" fmla="*/ 0 w 2981195"/>
              <a:gd name="T19" fmla="*/ 0 h 3212926"/>
              <a:gd name="T20" fmla="*/ 2981195 w 2981195"/>
              <a:gd name="T21" fmla="*/ 3212926 h 3212926"/>
            </a:gdLst>
            <a:ahLst/>
            <a:cxnLst>
              <a:cxn ang="T12">
                <a:pos x="T0" y="T1"/>
              </a:cxn>
              <a:cxn ang="T13">
                <a:pos x="T2" y="T3"/>
              </a:cxn>
              <a:cxn ang="T14">
                <a:pos x="T4" y="T5"/>
              </a:cxn>
              <a:cxn ang="T15">
                <a:pos x="T6" y="T7"/>
              </a:cxn>
              <a:cxn ang="T16">
                <a:pos x="T8" y="T9"/>
              </a:cxn>
              <a:cxn ang="T17">
                <a:pos x="T10" y="T11"/>
              </a:cxn>
            </a:cxnLst>
            <a:rect l="T18" t="T19" r="T20" b="T21"/>
            <a:pathLst>
              <a:path w="2981195" h="3212926">
                <a:moveTo>
                  <a:pt x="2981195" y="3056351"/>
                </a:moveTo>
                <a:cubicBezTo>
                  <a:pt x="2336104" y="3134638"/>
                  <a:pt x="1691014" y="3212926"/>
                  <a:pt x="1252603" y="3144033"/>
                </a:cubicBezTo>
                <a:cubicBezTo>
                  <a:pt x="814192" y="3075140"/>
                  <a:pt x="553233" y="2945704"/>
                  <a:pt x="350729" y="2642992"/>
                </a:cubicBezTo>
                <a:cubicBezTo>
                  <a:pt x="148225" y="2340280"/>
                  <a:pt x="48017" y="1707715"/>
                  <a:pt x="37579" y="1327759"/>
                </a:cubicBezTo>
                <a:cubicBezTo>
                  <a:pt x="27141" y="947803"/>
                  <a:pt x="0" y="584548"/>
                  <a:pt x="288099" y="363255"/>
                </a:cubicBezTo>
                <a:cubicBezTo>
                  <a:pt x="576198" y="141962"/>
                  <a:pt x="1171184" y="70981"/>
                  <a:pt x="1766171" y="0"/>
                </a:cubicBezTo>
              </a:path>
            </a:pathLst>
          </a:custGeom>
          <a:noFill/>
          <a:ln w="38100" algn="ctr">
            <a:solidFill>
              <a:srgbClr val="FF0000"/>
            </a:solidFill>
            <a:miter lim="800000"/>
            <a:headEnd/>
            <a:tailEnd type="arrow" w="med" len="me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pic>
        <p:nvPicPr>
          <p:cNvPr id="43016" name="图片 7"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Top)">
                                      <p:cBhvr>
                                        <p:cTn id="7" dur="500"/>
                                        <p:tgtEl>
                                          <p:spTgt spid="10"/>
                                        </p:tgtEl>
                                      </p:cBhvr>
                                    </p:animEffect>
                                  </p:childTnLst>
                                </p:cTn>
                              </p:par>
                            </p:childTnLst>
                          </p:cTn>
                        </p:par>
                        <p:par>
                          <p:cTn id="8" fill="hold" nodeType="afterGroup">
                            <p:stCondLst>
                              <p:cond delay="500"/>
                            </p:stCondLst>
                            <p:childTnLst>
                              <p:par>
                                <p:cTn id="9" presetID="1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slide(fromTop)">
                                      <p:cBhvr>
                                        <p:cTn id="11" dur="500"/>
                                        <p:tgtEl>
                                          <p:spTgt spid="1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7" presetClass="entr" presetSubtype="10"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7.3.3 </a:t>
            </a:r>
            <a:r>
              <a:rPr lang="zh-CN" altLang="zh-CN" dirty="0" smtClean="0">
                <a:solidFill>
                  <a:srgbClr val="800000"/>
                </a:solidFill>
                <a:effectLst>
                  <a:outerShdw blurRad="38100" dist="38100" dir="2700000" algn="tl">
                    <a:srgbClr val="000000"/>
                  </a:outerShdw>
                </a:effectLst>
                <a:ea typeface="黑体" pitchFamily="2" charset="-122"/>
              </a:rPr>
              <a:t>函数调用的过程</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4" name="Rectangle 3"/>
          <p:cNvSpPr txBox="1">
            <a:spLocks noChangeArrowheads="1"/>
          </p:cNvSpPr>
          <p:nvPr/>
        </p:nvSpPr>
        <p:spPr bwMode="auto">
          <a:xfrm>
            <a:off x="785813" y="1500188"/>
            <a:ext cx="7858125" cy="2786062"/>
          </a:xfrm>
          <a:prstGeom prst="rect">
            <a:avLst/>
          </a:prstGeom>
          <a:noFill/>
          <a:ln w="9525">
            <a:noFill/>
            <a:miter lim="800000"/>
            <a:headEnd/>
            <a:tailEnd/>
          </a:ln>
        </p:spPr>
        <p:txBody>
          <a:bodyPr/>
          <a:lstStyle/>
          <a:p>
            <a:pPr>
              <a:lnSpc>
                <a:spcPct val="120000"/>
              </a:lnSpc>
              <a:defRPr/>
            </a:pPr>
            <a:r>
              <a:rPr lang="zh-CN" altLang="zh-CN" sz="3200" b="1" dirty="0">
                <a:latin typeface="+mn-lt"/>
                <a:ea typeface="+mn-ea"/>
              </a:rPr>
              <a:t>在定义函数中指定的形参，在未出现函数调用时，它们并不占内存中的存储单元。在发生函数调用时，函数</a:t>
            </a:r>
            <a:r>
              <a:rPr lang="en-US" altLang="zh-CN" sz="3200" b="1" dirty="0">
                <a:latin typeface="+mn-lt"/>
                <a:ea typeface="+mn-ea"/>
              </a:rPr>
              <a:t>max</a:t>
            </a:r>
            <a:r>
              <a:rPr lang="zh-CN" altLang="zh-CN" sz="3200" b="1" dirty="0">
                <a:latin typeface="+mn-lt"/>
                <a:ea typeface="+mn-ea"/>
              </a:rPr>
              <a:t>的形参被临时分配内存单元。</a:t>
            </a:r>
          </a:p>
        </p:txBody>
      </p:sp>
      <p:sp>
        <p:nvSpPr>
          <p:cNvPr id="8" name="流程图: 过程 7"/>
          <p:cNvSpPr>
            <a:spLocks noChangeArrowheads="1"/>
          </p:cNvSpPr>
          <p:nvPr/>
        </p:nvSpPr>
        <p:spPr bwMode="auto">
          <a:xfrm>
            <a:off x="4071938" y="4286250"/>
            <a:ext cx="642937" cy="571500"/>
          </a:xfrm>
          <a:prstGeom prst="flowChartProcess">
            <a:avLst/>
          </a:prstGeom>
          <a:solidFill>
            <a:schemeClr val="accent1"/>
          </a:solidFill>
          <a:ln w="9525" algn="ctr">
            <a:solidFill>
              <a:schemeClr val="tx1"/>
            </a:solidFill>
            <a:miter lim="800000"/>
            <a:headEnd/>
            <a:tailEnd/>
          </a:ln>
        </p:spPr>
        <p:txBody>
          <a:bodyPr wrap="none"/>
          <a:lstStyle/>
          <a:p>
            <a:pPr algn="ctr"/>
            <a:r>
              <a:rPr lang="en-US" altLang="zh-CN" sz="3200" b="1"/>
              <a:t>2</a:t>
            </a:r>
            <a:endParaRPr lang="zh-CN" altLang="en-US" sz="3200" b="1"/>
          </a:p>
        </p:txBody>
      </p:sp>
      <p:sp>
        <p:nvSpPr>
          <p:cNvPr id="9" name="TextBox 8"/>
          <p:cNvSpPr txBox="1">
            <a:spLocks noChangeArrowheads="1"/>
          </p:cNvSpPr>
          <p:nvPr/>
        </p:nvSpPr>
        <p:spPr bwMode="auto">
          <a:xfrm>
            <a:off x="3643313" y="4273550"/>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a</a:t>
            </a:r>
            <a:endParaRPr lang="zh-CN" altLang="en-US" sz="3200" b="1"/>
          </a:p>
        </p:txBody>
      </p:sp>
      <p:sp>
        <p:nvSpPr>
          <p:cNvPr id="10" name="流程图: 过程 9"/>
          <p:cNvSpPr>
            <a:spLocks noChangeArrowheads="1"/>
          </p:cNvSpPr>
          <p:nvPr/>
        </p:nvSpPr>
        <p:spPr bwMode="auto">
          <a:xfrm>
            <a:off x="5214938" y="4286250"/>
            <a:ext cx="642937" cy="571500"/>
          </a:xfrm>
          <a:prstGeom prst="flowChartProcess">
            <a:avLst/>
          </a:prstGeom>
          <a:solidFill>
            <a:schemeClr val="accent1"/>
          </a:solidFill>
          <a:ln w="9525" algn="ctr">
            <a:solidFill>
              <a:schemeClr val="tx1"/>
            </a:solidFill>
            <a:miter lim="800000"/>
            <a:headEnd/>
            <a:tailEnd/>
          </a:ln>
        </p:spPr>
        <p:txBody>
          <a:bodyPr wrap="none"/>
          <a:lstStyle/>
          <a:p>
            <a:pPr algn="ctr"/>
            <a:r>
              <a:rPr lang="en-US" altLang="zh-CN" sz="3200" b="1"/>
              <a:t>3</a:t>
            </a:r>
            <a:endParaRPr lang="zh-CN" altLang="en-US" sz="3200" b="1"/>
          </a:p>
        </p:txBody>
      </p:sp>
      <p:sp>
        <p:nvSpPr>
          <p:cNvPr id="11" name="TextBox 10"/>
          <p:cNvSpPr txBox="1">
            <a:spLocks noChangeArrowheads="1"/>
          </p:cNvSpPr>
          <p:nvPr/>
        </p:nvSpPr>
        <p:spPr bwMode="auto">
          <a:xfrm>
            <a:off x="5929313" y="4286250"/>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b</a:t>
            </a:r>
            <a:endParaRPr lang="zh-CN" altLang="en-US" sz="3200" b="1"/>
          </a:p>
        </p:txBody>
      </p:sp>
      <p:sp>
        <p:nvSpPr>
          <p:cNvPr id="12" name="流程图: 过程 11"/>
          <p:cNvSpPr>
            <a:spLocks noChangeArrowheads="1"/>
          </p:cNvSpPr>
          <p:nvPr/>
        </p:nvSpPr>
        <p:spPr bwMode="auto">
          <a:xfrm>
            <a:off x="4071938" y="5357813"/>
            <a:ext cx="642937" cy="571500"/>
          </a:xfrm>
          <a:prstGeom prst="flowChartProcess">
            <a:avLst/>
          </a:prstGeom>
          <a:solidFill>
            <a:schemeClr val="accent1"/>
          </a:solidFill>
          <a:ln w="9525" algn="ctr">
            <a:solidFill>
              <a:schemeClr val="tx1"/>
            </a:solidFill>
            <a:miter lim="800000"/>
            <a:headEnd/>
            <a:tailEnd/>
          </a:ln>
        </p:spPr>
        <p:txBody>
          <a:bodyPr wrap="none"/>
          <a:lstStyle/>
          <a:p>
            <a:pPr algn="ctr"/>
            <a:endParaRPr lang="zh-CN" altLang="en-US" sz="3200" b="1"/>
          </a:p>
        </p:txBody>
      </p:sp>
      <p:sp>
        <p:nvSpPr>
          <p:cNvPr id="13" name="TextBox 12"/>
          <p:cNvSpPr txBox="1">
            <a:spLocks noChangeArrowheads="1"/>
          </p:cNvSpPr>
          <p:nvPr/>
        </p:nvSpPr>
        <p:spPr bwMode="auto">
          <a:xfrm>
            <a:off x="3643313" y="5345113"/>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x</a:t>
            </a:r>
            <a:endParaRPr lang="zh-CN" altLang="en-US" sz="3200" b="1"/>
          </a:p>
        </p:txBody>
      </p:sp>
      <p:sp>
        <p:nvSpPr>
          <p:cNvPr id="14" name="流程图: 过程 13"/>
          <p:cNvSpPr>
            <a:spLocks noChangeArrowheads="1"/>
          </p:cNvSpPr>
          <p:nvPr/>
        </p:nvSpPr>
        <p:spPr bwMode="auto">
          <a:xfrm>
            <a:off x="5214938" y="5357813"/>
            <a:ext cx="642937" cy="571500"/>
          </a:xfrm>
          <a:prstGeom prst="flowChartProcess">
            <a:avLst/>
          </a:prstGeom>
          <a:solidFill>
            <a:schemeClr val="accent1"/>
          </a:solidFill>
          <a:ln w="9525" algn="ctr">
            <a:solidFill>
              <a:schemeClr val="tx1"/>
            </a:solidFill>
            <a:miter lim="800000"/>
            <a:headEnd/>
            <a:tailEnd/>
          </a:ln>
        </p:spPr>
        <p:txBody>
          <a:bodyPr wrap="none"/>
          <a:lstStyle/>
          <a:p>
            <a:pPr algn="ctr"/>
            <a:endParaRPr lang="zh-CN" altLang="en-US" sz="3200" b="1"/>
          </a:p>
        </p:txBody>
      </p:sp>
      <p:sp>
        <p:nvSpPr>
          <p:cNvPr id="15" name="TextBox 14"/>
          <p:cNvSpPr txBox="1">
            <a:spLocks noChangeArrowheads="1"/>
          </p:cNvSpPr>
          <p:nvPr/>
        </p:nvSpPr>
        <p:spPr bwMode="auto">
          <a:xfrm>
            <a:off x="5929313" y="5357813"/>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y</a:t>
            </a:r>
            <a:endParaRPr lang="zh-CN" altLang="en-US" sz="3200" b="1"/>
          </a:p>
        </p:txBody>
      </p:sp>
      <p:sp>
        <p:nvSpPr>
          <p:cNvPr id="16" name="流程图: 过程 15"/>
          <p:cNvSpPr>
            <a:spLocks noChangeArrowheads="1"/>
          </p:cNvSpPr>
          <p:nvPr/>
        </p:nvSpPr>
        <p:spPr bwMode="auto">
          <a:xfrm>
            <a:off x="4143375" y="5357813"/>
            <a:ext cx="500063" cy="500062"/>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lstStyle/>
          <a:p>
            <a:pPr algn="ctr"/>
            <a:r>
              <a:rPr lang="en-US" altLang="zh-CN" sz="3200" b="1">
                <a:solidFill>
                  <a:srgbClr val="FF0000"/>
                </a:solidFill>
              </a:rPr>
              <a:t>2</a:t>
            </a:r>
            <a:endParaRPr lang="zh-CN" altLang="en-US" sz="3200" b="1">
              <a:solidFill>
                <a:srgbClr val="FF0000"/>
              </a:solidFill>
            </a:endParaRPr>
          </a:p>
        </p:txBody>
      </p:sp>
      <p:sp>
        <p:nvSpPr>
          <p:cNvPr id="17" name="流程图: 过程 16"/>
          <p:cNvSpPr>
            <a:spLocks noChangeArrowheads="1"/>
          </p:cNvSpPr>
          <p:nvPr/>
        </p:nvSpPr>
        <p:spPr bwMode="auto">
          <a:xfrm>
            <a:off x="5286375" y="5357813"/>
            <a:ext cx="500063" cy="500062"/>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lstStyle/>
          <a:p>
            <a:pPr algn="ctr"/>
            <a:r>
              <a:rPr lang="en-US" altLang="zh-CN" sz="3200" b="1">
                <a:solidFill>
                  <a:srgbClr val="FF0000"/>
                </a:solidFill>
              </a:rPr>
              <a:t>3</a:t>
            </a:r>
            <a:endParaRPr lang="zh-CN" altLang="en-US" sz="3200" b="1">
              <a:solidFill>
                <a:srgbClr val="FF0000"/>
              </a:solidFill>
            </a:endParaRPr>
          </a:p>
        </p:txBody>
      </p:sp>
      <p:cxnSp>
        <p:nvCxnSpPr>
          <p:cNvPr id="19" name="直接连接符 18"/>
          <p:cNvCxnSpPr>
            <a:cxnSpLocks noChangeShapeType="1"/>
          </p:cNvCxnSpPr>
          <p:nvPr/>
        </p:nvCxnSpPr>
        <p:spPr bwMode="auto">
          <a:xfrm>
            <a:off x="857250" y="3357563"/>
            <a:ext cx="7643813"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20" name="直接连接符 19"/>
          <p:cNvCxnSpPr>
            <a:cxnSpLocks noChangeShapeType="1"/>
          </p:cNvCxnSpPr>
          <p:nvPr/>
        </p:nvCxnSpPr>
        <p:spPr bwMode="auto">
          <a:xfrm>
            <a:off x="857250" y="3933825"/>
            <a:ext cx="3071813"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22" name="直接连接符 21"/>
          <p:cNvCxnSpPr>
            <a:cxnSpLocks noChangeShapeType="1"/>
          </p:cNvCxnSpPr>
          <p:nvPr/>
        </p:nvCxnSpPr>
        <p:spPr bwMode="auto">
          <a:xfrm>
            <a:off x="2214563" y="5072063"/>
            <a:ext cx="4214812" cy="0"/>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sp>
        <p:nvSpPr>
          <p:cNvPr id="23" name="TextBox 22"/>
          <p:cNvSpPr txBox="1">
            <a:spLocks noChangeArrowheads="1"/>
          </p:cNvSpPr>
          <p:nvPr/>
        </p:nvSpPr>
        <p:spPr bwMode="auto">
          <a:xfrm>
            <a:off x="2214563" y="4286250"/>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3200" b="1"/>
              <a:t>实参</a:t>
            </a:r>
          </a:p>
        </p:txBody>
      </p:sp>
      <p:sp>
        <p:nvSpPr>
          <p:cNvPr id="24" name="TextBox 23"/>
          <p:cNvSpPr txBox="1">
            <a:spLocks noChangeArrowheads="1"/>
          </p:cNvSpPr>
          <p:nvPr/>
        </p:nvSpPr>
        <p:spPr bwMode="auto">
          <a:xfrm>
            <a:off x="2143125" y="5286375"/>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3200" b="1"/>
              <a:t>形参</a:t>
            </a:r>
          </a:p>
        </p:txBody>
      </p:sp>
      <p:cxnSp>
        <p:nvCxnSpPr>
          <p:cNvPr id="26" name="直接箭头连接符 55"/>
          <p:cNvCxnSpPr>
            <a:cxnSpLocks noChangeShapeType="1"/>
            <a:stCxn id="8" idx="2"/>
            <a:endCxn id="12" idx="0"/>
          </p:cNvCxnSpPr>
          <p:nvPr/>
        </p:nvCxnSpPr>
        <p:spPr bwMode="auto">
          <a:xfrm rot="5400000">
            <a:off x="4143376" y="5108575"/>
            <a:ext cx="500062"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9" name="直接箭头连接符 55"/>
          <p:cNvCxnSpPr>
            <a:cxnSpLocks noChangeShapeType="1"/>
          </p:cNvCxnSpPr>
          <p:nvPr/>
        </p:nvCxnSpPr>
        <p:spPr bwMode="auto">
          <a:xfrm rot="5400000">
            <a:off x="5322887" y="5106988"/>
            <a:ext cx="500063"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pic>
        <p:nvPicPr>
          <p:cNvPr id="44053" name="图片 20"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blinds(horizontal)">
                                      <p:cBhvr>
                                        <p:cTn id="16" dur="500"/>
                                        <p:tgtEl>
                                          <p:spTgt spid="23"/>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linds(horizontal)">
                                      <p:cBhvr>
                                        <p:cTn id="19" dur="500"/>
                                        <p:tgtEl>
                                          <p:spTgt spid="11"/>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slide(fromLeft)">
                                      <p:cBhvr>
                                        <p:cTn id="24" dur="500"/>
                                        <p:tgtEl>
                                          <p:spTgt spid="19"/>
                                        </p:tgtEl>
                                      </p:cBhvr>
                                    </p:animEffect>
                                  </p:childTnLst>
                                </p:cTn>
                              </p:par>
                            </p:childTnLst>
                          </p:cTn>
                        </p:par>
                        <p:par>
                          <p:cTn id="25" fill="hold" nodeType="afterGroup">
                            <p:stCondLst>
                              <p:cond delay="500"/>
                            </p:stCondLst>
                            <p:childTnLst>
                              <p:par>
                                <p:cTn id="26" presetID="12" presetClass="entr" presetSubtype="8"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slide(fromLeft)">
                                      <p:cBhvr>
                                        <p:cTn id="28" dur="500"/>
                                        <p:tgtEl>
                                          <p:spTgt spid="20"/>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linds(horizontal)">
                                      <p:cBhvr>
                                        <p:cTn id="33" dur="500"/>
                                        <p:tgtEl>
                                          <p:spTgt spid="12"/>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linds(horizontal)">
                                      <p:cBhvr>
                                        <p:cTn id="36" dur="500"/>
                                        <p:tgtEl>
                                          <p:spTgt spid="13"/>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linds(horizontal)">
                                      <p:cBhvr>
                                        <p:cTn id="39" dur="500"/>
                                        <p:tgtEl>
                                          <p:spTgt spid="14"/>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blinds(horizontal)">
                                      <p:cBhvr>
                                        <p:cTn id="42" dur="500"/>
                                        <p:tgtEl>
                                          <p:spTgt spid="15"/>
                                        </p:tgtEl>
                                      </p:cBhvr>
                                    </p:animEffect>
                                  </p:childTnLst>
                                </p:cTn>
                              </p:par>
                              <p:par>
                                <p:cTn id="43" presetID="3" presetClass="entr" presetSubtype="1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blinds(horizontal)">
                                      <p:cBhvr>
                                        <p:cTn id="45" dur="500"/>
                                        <p:tgtEl>
                                          <p:spTgt spid="22"/>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blinds(horizontal)">
                                      <p:cBhvr>
                                        <p:cTn id="48" dur="500"/>
                                        <p:tgtEl>
                                          <p:spTgt spid="24"/>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2" presetClass="entr" presetSubtype="1" fill="hold" nodeType="click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slide(fromTop)">
                                      <p:cBhvr>
                                        <p:cTn id="53" dur="500"/>
                                        <p:tgtEl>
                                          <p:spTgt spid="26"/>
                                        </p:tgtEl>
                                      </p:cBhvr>
                                    </p:animEffect>
                                  </p:childTnLst>
                                </p:cTn>
                              </p:par>
                            </p:childTnLst>
                          </p:cTn>
                        </p:par>
                        <p:par>
                          <p:cTn id="54" fill="hold" nodeType="afterGroup">
                            <p:stCondLst>
                              <p:cond delay="500"/>
                            </p:stCondLst>
                            <p:childTnLst>
                              <p:par>
                                <p:cTn id="55" presetID="3" presetClass="entr" presetSubtype="1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blinds(horizontal)">
                                      <p:cBhvr>
                                        <p:cTn id="57" dur="500"/>
                                        <p:tgtEl>
                                          <p:spTgt spid="16"/>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2" presetClass="entr" presetSubtype="1" fill="hold" nodeType="click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slide(fromTop)">
                                      <p:cBhvr>
                                        <p:cTn id="62" dur="500"/>
                                        <p:tgtEl>
                                          <p:spTgt spid="29"/>
                                        </p:tgtEl>
                                      </p:cBhvr>
                                    </p:animEffect>
                                  </p:childTnLst>
                                </p:cTn>
                              </p:par>
                            </p:childTnLst>
                          </p:cTn>
                        </p:par>
                        <p:par>
                          <p:cTn id="63" fill="hold" nodeType="afterGroup">
                            <p:stCondLst>
                              <p:cond delay="500"/>
                            </p:stCondLst>
                            <p:childTnLst>
                              <p:par>
                                <p:cTn id="64" presetID="3" presetClass="entr" presetSubtype="10"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blinds(horizontal)">
                                      <p:cBhvr>
                                        <p:cTn id="6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P spid="12" grpId="0" animBg="1"/>
      <p:bldP spid="13" grpId="0"/>
      <p:bldP spid="14" grpId="0" animBg="1"/>
      <p:bldP spid="15" grpId="0"/>
      <p:bldP spid="16" grpId="0"/>
      <p:bldP spid="17" grpId="0"/>
      <p:bldP spid="23" grpId="0"/>
      <p:bldP spid="24" grpId="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7.3.3 </a:t>
            </a:r>
            <a:r>
              <a:rPr lang="zh-CN" altLang="zh-CN" dirty="0" smtClean="0">
                <a:solidFill>
                  <a:srgbClr val="800000"/>
                </a:solidFill>
                <a:effectLst>
                  <a:outerShdw blurRad="38100" dist="38100" dir="2700000" algn="tl">
                    <a:srgbClr val="000000"/>
                  </a:outerShdw>
                </a:effectLst>
                <a:ea typeface="黑体" pitchFamily="2" charset="-122"/>
              </a:rPr>
              <a:t>函数调用的过程</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4" name="Rectangle 3"/>
          <p:cNvSpPr txBox="1">
            <a:spLocks noChangeArrowheads="1"/>
          </p:cNvSpPr>
          <p:nvPr/>
        </p:nvSpPr>
        <p:spPr bwMode="auto">
          <a:xfrm>
            <a:off x="785813" y="1500188"/>
            <a:ext cx="7858125" cy="2500312"/>
          </a:xfrm>
          <a:prstGeom prst="rect">
            <a:avLst/>
          </a:prstGeom>
          <a:noFill/>
          <a:ln w="9525">
            <a:noFill/>
            <a:miter lim="800000"/>
            <a:headEnd/>
            <a:tailEnd/>
          </a:ln>
        </p:spPr>
        <p:txBody>
          <a:bodyPr/>
          <a:lstStyle/>
          <a:p>
            <a:pPr>
              <a:lnSpc>
                <a:spcPct val="120000"/>
              </a:lnSpc>
              <a:buFont typeface="Wingdings" pitchFamily="2" charset="2"/>
              <a:buChar char="Ø"/>
              <a:defRPr/>
            </a:pPr>
            <a:r>
              <a:rPr lang="zh-CN" altLang="zh-CN" sz="3200" b="1" dirty="0">
                <a:latin typeface="+mn-lt"/>
                <a:ea typeface="+mn-ea"/>
              </a:rPr>
              <a:t>调用结束，形参单元被释放</a:t>
            </a:r>
            <a:endParaRPr lang="en-US" altLang="zh-CN" sz="3200" b="1" dirty="0">
              <a:latin typeface="+mn-lt"/>
              <a:ea typeface="+mn-ea"/>
            </a:endParaRPr>
          </a:p>
          <a:p>
            <a:pPr>
              <a:lnSpc>
                <a:spcPct val="120000"/>
              </a:lnSpc>
              <a:buFont typeface="Wingdings" pitchFamily="2" charset="2"/>
              <a:buChar char="Ø"/>
              <a:defRPr/>
            </a:pPr>
            <a:r>
              <a:rPr lang="zh-CN" altLang="zh-CN" sz="3200" b="1" dirty="0">
                <a:latin typeface="+mn-lt"/>
                <a:ea typeface="+mn-ea"/>
              </a:rPr>
              <a:t>实参单元仍保留并维持原值，没有改变</a:t>
            </a:r>
            <a:endParaRPr lang="en-US" altLang="zh-CN" sz="3200" b="1" dirty="0">
              <a:latin typeface="+mn-lt"/>
              <a:ea typeface="+mn-ea"/>
            </a:endParaRPr>
          </a:p>
          <a:p>
            <a:pPr>
              <a:lnSpc>
                <a:spcPct val="120000"/>
              </a:lnSpc>
              <a:buFont typeface="Wingdings" pitchFamily="2" charset="2"/>
              <a:buChar char="Ø"/>
              <a:defRPr/>
            </a:pPr>
            <a:r>
              <a:rPr lang="zh-CN" altLang="zh-CN" sz="3200" b="1" dirty="0">
                <a:latin typeface="+mn-lt"/>
                <a:ea typeface="+mn-ea"/>
              </a:rPr>
              <a:t>如果在执行一个被调用函数时，形参的值发生改变，不会改变主调函数的实参的值</a:t>
            </a:r>
          </a:p>
        </p:txBody>
      </p:sp>
      <p:sp>
        <p:nvSpPr>
          <p:cNvPr id="45060" name="流程图: 过程 7"/>
          <p:cNvSpPr>
            <a:spLocks noChangeArrowheads="1"/>
          </p:cNvSpPr>
          <p:nvPr/>
        </p:nvSpPr>
        <p:spPr bwMode="auto">
          <a:xfrm>
            <a:off x="4071938" y="4286250"/>
            <a:ext cx="642937" cy="571500"/>
          </a:xfrm>
          <a:prstGeom prst="flowChartProcess">
            <a:avLst/>
          </a:prstGeom>
          <a:solidFill>
            <a:schemeClr val="accent1"/>
          </a:solidFill>
          <a:ln w="9525" algn="ctr">
            <a:solidFill>
              <a:schemeClr val="tx1"/>
            </a:solidFill>
            <a:miter lim="800000"/>
            <a:headEnd/>
            <a:tailEnd/>
          </a:ln>
        </p:spPr>
        <p:txBody>
          <a:bodyPr wrap="none"/>
          <a:lstStyle/>
          <a:p>
            <a:pPr algn="ctr"/>
            <a:r>
              <a:rPr lang="en-US" altLang="zh-CN" sz="3200" b="1"/>
              <a:t>2</a:t>
            </a:r>
            <a:endParaRPr lang="zh-CN" altLang="en-US" sz="3200" b="1"/>
          </a:p>
        </p:txBody>
      </p:sp>
      <p:sp>
        <p:nvSpPr>
          <p:cNvPr id="45061" name="TextBox 8"/>
          <p:cNvSpPr txBox="1">
            <a:spLocks noChangeArrowheads="1"/>
          </p:cNvSpPr>
          <p:nvPr/>
        </p:nvSpPr>
        <p:spPr bwMode="auto">
          <a:xfrm>
            <a:off x="3643313" y="4273550"/>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a</a:t>
            </a:r>
            <a:endParaRPr lang="zh-CN" altLang="en-US" sz="3200" b="1"/>
          </a:p>
        </p:txBody>
      </p:sp>
      <p:sp>
        <p:nvSpPr>
          <p:cNvPr id="45062" name="流程图: 过程 9"/>
          <p:cNvSpPr>
            <a:spLocks noChangeArrowheads="1"/>
          </p:cNvSpPr>
          <p:nvPr/>
        </p:nvSpPr>
        <p:spPr bwMode="auto">
          <a:xfrm>
            <a:off x="5214938" y="4286250"/>
            <a:ext cx="642937" cy="571500"/>
          </a:xfrm>
          <a:prstGeom prst="flowChartProcess">
            <a:avLst/>
          </a:prstGeom>
          <a:solidFill>
            <a:schemeClr val="accent1"/>
          </a:solidFill>
          <a:ln w="9525" algn="ctr">
            <a:solidFill>
              <a:schemeClr val="tx1"/>
            </a:solidFill>
            <a:miter lim="800000"/>
            <a:headEnd/>
            <a:tailEnd/>
          </a:ln>
        </p:spPr>
        <p:txBody>
          <a:bodyPr wrap="none"/>
          <a:lstStyle/>
          <a:p>
            <a:pPr algn="ctr"/>
            <a:r>
              <a:rPr lang="en-US" altLang="zh-CN" sz="3200" b="1"/>
              <a:t>3</a:t>
            </a:r>
            <a:endParaRPr lang="zh-CN" altLang="en-US" sz="3200" b="1"/>
          </a:p>
        </p:txBody>
      </p:sp>
      <p:sp>
        <p:nvSpPr>
          <p:cNvPr id="45063" name="TextBox 10"/>
          <p:cNvSpPr txBox="1">
            <a:spLocks noChangeArrowheads="1"/>
          </p:cNvSpPr>
          <p:nvPr/>
        </p:nvSpPr>
        <p:spPr bwMode="auto">
          <a:xfrm>
            <a:off x="5929313" y="4286250"/>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b</a:t>
            </a:r>
            <a:endParaRPr lang="zh-CN" altLang="en-US" sz="3200" b="1"/>
          </a:p>
        </p:txBody>
      </p:sp>
      <p:sp>
        <p:nvSpPr>
          <p:cNvPr id="45064" name="流程图: 过程 11"/>
          <p:cNvSpPr>
            <a:spLocks noChangeArrowheads="1"/>
          </p:cNvSpPr>
          <p:nvPr/>
        </p:nvSpPr>
        <p:spPr bwMode="auto">
          <a:xfrm>
            <a:off x="4071938" y="5357813"/>
            <a:ext cx="642937" cy="571500"/>
          </a:xfrm>
          <a:prstGeom prst="flowChartProcess">
            <a:avLst/>
          </a:prstGeom>
          <a:solidFill>
            <a:schemeClr val="accent1"/>
          </a:solidFill>
          <a:ln w="9525" algn="ctr">
            <a:solidFill>
              <a:schemeClr val="tx1"/>
            </a:solidFill>
            <a:miter lim="800000"/>
            <a:headEnd/>
            <a:tailEnd/>
          </a:ln>
        </p:spPr>
        <p:txBody>
          <a:bodyPr wrap="none"/>
          <a:lstStyle/>
          <a:p>
            <a:pPr algn="ctr"/>
            <a:endParaRPr lang="zh-CN" altLang="en-US" sz="3200" b="1"/>
          </a:p>
        </p:txBody>
      </p:sp>
      <p:sp>
        <p:nvSpPr>
          <p:cNvPr id="45065" name="TextBox 12"/>
          <p:cNvSpPr txBox="1">
            <a:spLocks noChangeArrowheads="1"/>
          </p:cNvSpPr>
          <p:nvPr/>
        </p:nvSpPr>
        <p:spPr bwMode="auto">
          <a:xfrm>
            <a:off x="3643313" y="5345113"/>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x</a:t>
            </a:r>
            <a:endParaRPr lang="zh-CN" altLang="en-US" sz="3200" b="1"/>
          </a:p>
        </p:txBody>
      </p:sp>
      <p:sp>
        <p:nvSpPr>
          <p:cNvPr id="45066" name="流程图: 过程 13"/>
          <p:cNvSpPr>
            <a:spLocks noChangeArrowheads="1"/>
          </p:cNvSpPr>
          <p:nvPr/>
        </p:nvSpPr>
        <p:spPr bwMode="auto">
          <a:xfrm>
            <a:off x="5214938" y="5357813"/>
            <a:ext cx="642937" cy="571500"/>
          </a:xfrm>
          <a:prstGeom prst="flowChartProcess">
            <a:avLst/>
          </a:prstGeom>
          <a:solidFill>
            <a:schemeClr val="accent1"/>
          </a:solidFill>
          <a:ln w="9525" algn="ctr">
            <a:solidFill>
              <a:schemeClr val="tx1"/>
            </a:solidFill>
            <a:miter lim="800000"/>
            <a:headEnd/>
            <a:tailEnd/>
          </a:ln>
        </p:spPr>
        <p:txBody>
          <a:bodyPr wrap="none"/>
          <a:lstStyle/>
          <a:p>
            <a:pPr algn="ctr"/>
            <a:endParaRPr lang="zh-CN" altLang="en-US" sz="3200" b="1"/>
          </a:p>
        </p:txBody>
      </p:sp>
      <p:sp>
        <p:nvSpPr>
          <p:cNvPr id="45067" name="TextBox 14"/>
          <p:cNvSpPr txBox="1">
            <a:spLocks noChangeArrowheads="1"/>
          </p:cNvSpPr>
          <p:nvPr/>
        </p:nvSpPr>
        <p:spPr bwMode="auto">
          <a:xfrm>
            <a:off x="5929313" y="5357813"/>
            <a:ext cx="5000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y</a:t>
            </a:r>
            <a:endParaRPr lang="zh-CN" altLang="en-US" sz="3200" b="1"/>
          </a:p>
        </p:txBody>
      </p:sp>
      <p:sp>
        <p:nvSpPr>
          <p:cNvPr id="45068" name="流程图: 过程 15"/>
          <p:cNvSpPr>
            <a:spLocks noChangeArrowheads="1"/>
          </p:cNvSpPr>
          <p:nvPr/>
        </p:nvSpPr>
        <p:spPr bwMode="auto">
          <a:xfrm>
            <a:off x="4143375" y="5357813"/>
            <a:ext cx="500063" cy="500062"/>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lstStyle/>
          <a:p>
            <a:pPr algn="ctr"/>
            <a:r>
              <a:rPr lang="en-US" altLang="zh-CN" sz="3200" b="1">
                <a:solidFill>
                  <a:srgbClr val="FF0000"/>
                </a:solidFill>
              </a:rPr>
              <a:t>2</a:t>
            </a:r>
            <a:endParaRPr lang="zh-CN" altLang="en-US" sz="3200" b="1">
              <a:solidFill>
                <a:srgbClr val="FF0000"/>
              </a:solidFill>
            </a:endParaRPr>
          </a:p>
        </p:txBody>
      </p:sp>
      <p:sp>
        <p:nvSpPr>
          <p:cNvPr id="45069" name="流程图: 过程 16"/>
          <p:cNvSpPr>
            <a:spLocks noChangeArrowheads="1"/>
          </p:cNvSpPr>
          <p:nvPr/>
        </p:nvSpPr>
        <p:spPr bwMode="auto">
          <a:xfrm>
            <a:off x="5286375" y="5357813"/>
            <a:ext cx="500063" cy="500062"/>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lstStyle/>
          <a:p>
            <a:pPr algn="ctr"/>
            <a:r>
              <a:rPr lang="en-US" altLang="zh-CN" sz="3200" b="1">
                <a:solidFill>
                  <a:srgbClr val="FF0000"/>
                </a:solidFill>
              </a:rPr>
              <a:t>3</a:t>
            </a:r>
            <a:endParaRPr lang="zh-CN" altLang="en-US" sz="3200" b="1">
              <a:solidFill>
                <a:srgbClr val="FF0000"/>
              </a:solidFill>
            </a:endParaRPr>
          </a:p>
        </p:txBody>
      </p:sp>
      <p:cxnSp>
        <p:nvCxnSpPr>
          <p:cNvPr id="45070" name="直接连接符 21"/>
          <p:cNvCxnSpPr>
            <a:cxnSpLocks noChangeShapeType="1"/>
          </p:cNvCxnSpPr>
          <p:nvPr/>
        </p:nvCxnSpPr>
        <p:spPr bwMode="auto">
          <a:xfrm>
            <a:off x="2214563" y="5072063"/>
            <a:ext cx="4214812" cy="0"/>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sp>
        <p:nvSpPr>
          <p:cNvPr id="45071" name="TextBox 22"/>
          <p:cNvSpPr txBox="1">
            <a:spLocks noChangeArrowheads="1"/>
          </p:cNvSpPr>
          <p:nvPr/>
        </p:nvSpPr>
        <p:spPr bwMode="auto">
          <a:xfrm>
            <a:off x="2214563" y="4286250"/>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3200" b="1"/>
              <a:t>实参</a:t>
            </a:r>
          </a:p>
        </p:txBody>
      </p:sp>
      <p:sp>
        <p:nvSpPr>
          <p:cNvPr id="45072" name="TextBox 23"/>
          <p:cNvSpPr txBox="1">
            <a:spLocks noChangeArrowheads="1"/>
          </p:cNvSpPr>
          <p:nvPr/>
        </p:nvSpPr>
        <p:spPr bwMode="auto">
          <a:xfrm>
            <a:off x="2143125" y="5286375"/>
            <a:ext cx="114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3200" b="1"/>
              <a:t>形参</a:t>
            </a:r>
          </a:p>
        </p:txBody>
      </p:sp>
      <p:cxnSp>
        <p:nvCxnSpPr>
          <p:cNvPr id="45073" name="直接箭头连接符 55"/>
          <p:cNvCxnSpPr>
            <a:cxnSpLocks noChangeShapeType="1"/>
            <a:stCxn id="45060" idx="2"/>
            <a:endCxn id="45064" idx="0"/>
          </p:cNvCxnSpPr>
          <p:nvPr/>
        </p:nvCxnSpPr>
        <p:spPr bwMode="auto">
          <a:xfrm rot="5400000">
            <a:off x="4143376" y="5108575"/>
            <a:ext cx="500062"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45074" name="直接箭头连接符 55"/>
          <p:cNvCxnSpPr>
            <a:cxnSpLocks noChangeShapeType="1"/>
          </p:cNvCxnSpPr>
          <p:nvPr/>
        </p:nvCxnSpPr>
        <p:spPr bwMode="auto">
          <a:xfrm rot="5400000">
            <a:off x="5322887" y="5106988"/>
            <a:ext cx="500063"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pic>
        <p:nvPicPr>
          <p:cNvPr id="45075" name="图片 18"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 </a:t>
            </a:r>
            <a:r>
              <a:rPr lang="zh-CN" altLang="zh-CN" dirty="0" smtClean="0">
                <a:solidFill>
                  <a:srgbClr val="800000"/>
                </a:solidFill>
                <a:effectLst>
                  <a:outerShdw blurRad="38100" dist="38100" dir="2700000" algn="tl">
                    <a:srgbClr val="000000"/>
                  </a:outerShdw>
                </a:effectLst>
                <a:ea typeface="黑体" pitchFamily="2" charset="-122"/>
              </a:rPr>
              <a:t>为什么要用函数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9219" name="Rectangle 3"/>
          <p:cNvSpPr>
            <a:spLocks noGrp="1" noChangeArrowheads="1"/>
          </p:cNvSpPr>
          <p:nvPr>
            <p:ph idx="1"/>
          </p:nvPr>
        </p:nvSpPr>
        <p:spPr>
          <a:xfrm>
            <a:off x="428625" y="1643063"/>
            <a:ext cx="8215313" cy="4214812"/>
          </a:xfrm>
        </p:spPr>
        <p:txBody>
          <a:bodyPr/>
          <a:lstStyle/>
          <a:p>
            <a:pPr eaLnBrk="1" hangingPunct="1">
              <a:spcBef>
                <a:spcPct val="50000"/>
              </a:spcBef>
            </a:pPr>
            <a:r>
              <a:rPr lang="zh-CN" altLang="en-US" smtClean="0"/>
              <a:t>解决的方法：用</a:t>
            </a:r>
            <a:r>
              <a:rPr lang="zh-CN" altLang="zh-CN" smtClean="0"/>
              <a:t>模块化程序设计的思路</a:t>
            </a:r>
            <a:endParaRPr lang="en-US" altLang="zh-CN" smtClean="0"/>
          </a:p>
          <a:p>
            <a:pPr lvl="1" eaLnBrk="1" hangingPunct="1">
              <a:spcBef>
                <a:spcPct val="50000"/>
              </a:spcBef>
            </a:pPr>
            <a:r>
              <a:rPr lang="zh-CN" altLang="zh-CN" smtClean="0"/>
              <a:t>函数就是功能</a:t>
            </a:r>
            <a:endParaRPr lang="en-US" altLang="zh-CN" smtClean="0"/>
          </a:p>
          <a:p>
            <a:pPr lvl="1" eaLnBrk="1" hangingPunct="1">
              <a:spcBef>
                <a:spcPct val="50000"/>
              </a:spcBef>
            </a:pPr>
            <a:r>
              <a:rPr lang="zh-CN" altLang="zh-CN" smtClean="0"/>
              <a:t>每一个函数用来实现一个特定的功能</a:t>
            </a:r>
            <a:endParaRPr lang="en-US" altLang="zh-CN" smtClean="0"/>
          </a:p>
          <a:p>
            <a:pPr lvl="1" eaLnBrk="1" hangingPunct="1">
              <a:spcBef>
                <a:spcPct val="50000"/>
              </a:spcBef>
            </a:pPr>
            <a:r>
              <a:rPr lang="zh-CN" altLang="zh-CN" smtClean="0"/>
              <a:t>函数的名字应反映其代表的功能</a:t>
            </a:r>
            <a:endParaRPr lang="en-US" altLang="zh-CN" smtClean="0"/>
          </a:p>
        </p:txBody>
      </p:sp>
      <p:pic>
        <p:nvPicPr>
          <p:cNvPr id="9220"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7.3.4. </a:t>
            </a:r>
            <a:r>
              <a:rPr lang="zh-CN" altLang="zh-CN" dirty="0" smtClean="0">
                <a:solidFill>
                  <a:srgbClr val="800000"/>
                </a:solidFill>
                <a:effectLst>
                  <a:outerShdw blurRad="38100" dist="38100" dir="2700000" algn="tl">
                    <a:srgbClr val="000000"/>
                  </a:outerShdw>
                </a:effectLst>
                <a:ea typeface="黑体" pitchFamily="2" charset="-122"/>
              </a:rPr>
              <a:t>函数的返回值</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4" name="Rectangle 3"/>
          <p:cNvSpPr txBox="1">
            <a:spLocks noChangeArrowheads="1"/>
          </p:cNvSpPr>
          <p:nvPr/>
        </p:nvSpPr>
        <p:spPr bwMode="auto">
          <a:xfrm>
            <a:off x="785813" y="1500188"/>
            <a:ext cx="7858125" cy="4500562"/>
          </a:xfrm>
          <a:prstGeom prst="rect">
            <a:avLst/>
          </a:prstGeom>
          <a:noFill/>
          <a:ln w="9525">
            <a:noFill/>
            <a:miter lim="800000"/>
            <a:headEnd/>
            <a:tailEnd/>
          </a:ln>
        </p:spPr>
        <p:txBody>
          <a:bodyPr/>
          <a:lstStyle/>
          <a:p>
            <a:pPr>
              <a:lnSpc>
                <a:spcPct val="120000"/>
              </a:lnSpc>
              <a:buFont typeface="Wingdings" pitchFamily="2" charset="2"/>
              <a:buChar char="Ø"/>
              <a:defRPr/>
            </a:pPr>
            <a:r>
              <a:rPr lang="zh-CN" altLang="zh-CN" sz="3200" b="1" dirty="0"/>
              <a:t>通常，希望通过函数调用使主调函数能得到一个确定的值，这就是函数值</a:t>
            </a:r>
            <a:r>
              <a:rPr lang="en-US" altLang="zh-CN" sz="3200" b="1" dirty="0"/>
              <a:t>(</a:t>
            </a:r>
            <a:r>
              <a:rPr lang="zh-CN" altLang="zh-CN" sz="3200" b="1" dirty="0"/>
              <a:t>函数的返回值</a:t>
            </a:r>
            <a:r>
              <a:rPr lang="en-US" altLang="zh-CN" sz="3200" b="1" dirty="0"/>
              <a:t>)</a:t>
            </a:r>
          </a:p>
          <a:p>
            <a:pPr marL="514350" indent="-514350">
              <a:lnSpc>
                <a:spcPct val="120000"/>
              </a:lnSpc>
              <a:buFontTx/>
              <a:buAutoNum type="arabicParenBoth"/>
              <a:defRPr/>
            </a:pPr>
            <a:r>
              <a:rPr lang="zh-CN" altLang="zh-CN" sz="3200" b="1" dirty="0"/>
              <a:t>函数的返回值是通过函数中的</a:t>
            </a:r>
            <a:r>
              <a:rPr lang="en-US" altLang="zh-CN" sz="3200" b="1" dirty="0"/>
              <a:t>return</a:t>
            </a:r>
            <a:r>
              <a:rPr lang="zh-CN" altLang="zh-CN" sz="3200" b="1" dirty="0"/>
              <a:t>语句获得的。</a:t>
            </a:r>
            <a:endParaRPr lang="en-US" altLang="zh-CN" sz="3200" b="1" dirty="0"/>
          </a:p>
          <a:p>
            <a:pPr lvl="1">
              <a:buFont typeface="Wingdings" pitchFamily="2" charset="2"/>
              <a:buChar char="u"/>
              <a:defRPr/>
            </a:pPr>
            <a:r>
              <a:rPr lang="zh-CN" altLang="zh-CN" sz="2800" b="1" dirty="0"/>
              <a:t>一个函数中可以有一个以上的</a:t>
            </a:r>
            <a:r>
              <a:rPr lang="en-US" altLang="zh-CN" sz="2800" b="1" dirty="0"/>
              <a:t>return</a:t>
            </a:r>
            <a:r>
              <a:rPr lang="zh-CN" altLang="zh-CN" sz="2800" b="1" dirty="0"/>
              <a:t>语句，执行到哪一个</a:t>
            </a:r>
            <a:r>
              <a:rPr lang="en-US" altLang="zh-CN" sz="2800" b="1" dirty="0"/>
              <a:t>return</a:t>
            </a:r>
            <a:r>
              <a:rPr lang="zh-CN" altLang="zh-CN" sz="2800" b="1" dirty="0"/>
              <a:t>语句，哪一个</a:t>
            </a:r>
            <a:r>
              <a:rPr lang="zh-CN" altLang="en-US" sz="2800" b="1" dirty="0"/>
              <a:t>就</a:t>
            </a:r>
            <a:r>
              <a:rPr lang="zh-CN" altLang="zh-CN" sz="2800" b="1" dirty="0"/>
              <a:t>起作用</a:t>
            </a:r>
          </a:p>
          <a:p>
            <a:pPr lvl="1">
              <a:buFont typeface="Wingdings" pitchFamily="2" charset="2"/>
              <a:buChar char="u"/>
              <a:defRPr/>
            </a:pPr>
            <a:r>
              <a:rPr lang="en-US" altLang="zh-CN" sz="2800" b="1" dirty="0"/>
              <a:t>return</a:t>
            </a:r>
            <a:r>
              <a:rPr lang="zh-CN" altLang="zh-CN" sz="2800" b="1" dirty="0"/>
              <a:t>语句后面的括号可以不要</a:t>
            </a:r>
          </a:p>
        </p:txBody>
      </p:sp>
      <p:pic>
        <p:nvPicPr>
          <p:cNvPr id="46084"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blinds(horizontal)">
                                      <p:cBhvr>
                                        <p:cTn id="12" dur="500"/>
                                        <p:tgtEl>
                                          <p:spTgt spid="4">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blinds(horizontal)">
                                      <p:cBhvr>
                                        <p:cTn id="1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7.3.4. </a:t>
            </a:r>
            <a:r>
              <a:rPr lang="zh-CN" altLang="zh-CN" dirty="0" smtClean="0">
                <a:solidFill>
                  <a:srgbClr val="800000"/>
                </a:solidFill>
                <a:effectLst>
                  <a:outerShdw blurRad="38100" dist="38100" dir="2700000" algn="tl">
                    <a:srgbClr val="000000"/>
                  </a:outerShdw>
                </a:effectLst>
                <a:ea typeface="黑体" pitchFamily="2" charset="-122"/>
              </a:rPr>
              <a:t>函数的返回值</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47107" name="Rectangle 3"/>
          <p:cNvSpPr txBox="1">
            <a:spLocks noChangeArrowheads="1"/>
          </p:cNvSpPr>
          <p:nvPr/>
        </p:nvSpPr>
        <p:spPr bwMode="auto">
          <a:xfrm>
            <a:off x="785813" y="1500188"/>
            <a:ext cx="7858125" cy="450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pPr>
            <a:r>
              <a:rPr lang="en-US" altLang="zh-CN" sz="3200" b="1" dirty="0" smtClean="0"/>
              <a:t>(</a:t>
            </a:r>
            <a:r>
              <a:rPr lang="en-US" altLang="zh-CN" sz="3200" b="1" dirty="0"/>
              <a:t>2) </a:t>
            </a:r>
            <a:r>
              <a:rPr lang="zh-CN" altLang="zh-CN" sz="3200" b="1" dirty="0" smtClean="0"/>
              <a:t>函数值的类型。应当</a:t>
            </a:r>
            <a:r>
              <a:rPr lang="zh-CN" altLang="zh-CN" sz="3200" b="1" dirty="0"/>
              <a:t>在定义函数时指定函数值的类型</a:t>
            </a:r>
          </a:p>
        </p:txBody>
      </p:sp>
      <p:pic>
        <p:nvPicPr>
          <p:cNvPr id="47108"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7.3.4. </a:t>
            </a:r>
            <a:r>
              <a:rPr lang="zh-CN" altLang="zh-CN" dirty="0" smtClean="0">
                <a:solidFill>
                  <a:srgbClr val="800000"/>
                </a:solidFill>
                <a:effectLst>
                  <a:outerShdw blurRad="38100" dist="38100" dir="2700000" algn="tl">
                    <a:srgbClr val="000000"/>
                  </a:outerShdw>
                </a:effectLst>
                <a:ea typeface="黑体" pitchFamily="2" charset="-122"/>
              </a:rPr>
              <a:t>函数的返回值</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48131" name="Rectangle 3"/>
          <p:cNvSpPr txBox="1">
            <a:spLocks noChangeArrowheads="1"/>
          </p:cNvSpPr>
          <p:nvPr/>
        </p:nvSpPr>
        <p:spPr bwMode="auto">
          <a:xfrm>
            <a:off x="785813" y="1500188"/>
            <a:ext cx="7858125" cy="450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pPr>
            <a:r>
              <a:rPr lang="en-US" altLang="zh-CN" sz="3200" b="1" dirty="0" smtClean="0"/>
              <a:t>(</a:t>
            </a:r>
            <a:r>
              <a:rPr lang="en-US" altLang="zh-CN" sz="3200" b="1" dirty="0"/>
              <a:t>3)</a:t>
            </a:r>
            <a:r>
              <a:rPr lang="zh-CN" altLang="zh-CN" sz="3200" b="1" dirty="0"/>
              <a:t>在定义函数时指定的函数类型一般应该和</a:t>
            </a:r>
            <a:r>
              <a:rPr lang="en-US" altLang="zh-CN" sz="3200" b="1" dirty="0"/>
              <a:t>return</a:t>
            </a:r>
            <a:r>
              <a:rPr lang="zh-CN" altLang="zh-CN" sz="3200" b="1" dirty="0"/>
              <a:t>语句中的表达式类型一致</a:t>
            </a:r>
            <a:endParaRPr lang="en-US" altLang="zh-CN" sz="3200" dirty="0"/>
          </a:p>
          <a:p>
            <a:pPr lvl="1" eaLnBrk="1" hangingPunct="1">
              <a:lnSpc>
                <a:spcPct val="120000"/>
              </a:lnSpc>
              <a:buFont typeface="Wingdings" pitchFamily="2" charset="2"/>
              <a:buChar char="u"/>
            </a:pPr>
            <a:r>
              <a:rPr lang="zh-CN" altLang="zh-CN" sz="2800" b="1" dirty="0"/>
              <a:t>如果函数值的类型和</a:t>
            </a:r>
            <a:r>
              <a:rPr lang="en-US" altLang="zh-CN" sz="2800" b="1" dirty="0"/>
              <a:t>return</a:t>
            </a:r>
            <a:r>
              <a:rPr lang="zh-CN" altLang="zh-CN" sz="2800" b="1" dirty="0"/>
              <a:t>语句中表达式的值不一致，则以函数类型为准</a:t>
            </a:r>
          </a:p>
        </p:txBody>
      </p:sp>
      <p:pic>
        <p:nvPicPr>
          <p:cNvPr id="48132" name="图片 3"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7.3.4. </a:t>
            </a:r>
            <a:r>
              <a:rPr lang="zh-CN" altLang="zh-CN" dirty="0" smtClean="0">
                <a:solidFill>
                  <a:srgbClr val="800000"/>
                </a:solidFill>
                <a:effectLst>
                  <a:outerShdw blurRad="38100" dist="38100" dir="2700000" algn="tl">
                    <a:srgbClr val="000000"/>
                  </a:outerShdw>
                </a:effectLst>
                <a:ea typeface="黑体" pitchFamily="2" charset="-122"/>
              </a:rPr>
              <a:t>函数的返回值</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4" name="Rectangle 3"/>
          <p:cNvSpPr txBox="1">
            <a:spLocks noChangeArrowheads="1"/>
          </p:cNvSpPr>
          <p:nvPr/>
        </p:nvSpPr>
        <p:spPr bwMode="auto">
          <a:xfrm>
            <a:off x="467545" y="1500188"/>
            <a:ext cx="8176394" cy="421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lnSpc>
                <a:spcPct val="120000"/>
              </a:lnSpc>
            </a:pPr>
            <a:r>
              <a:rPr lang="zh-CN" altLang="zh-CN" sz="3200" b="1" dirty="0"/>
              <a:t>例</a:t>
            </a:r>
            <a:r>
              <a:rPr lang="en-US" altLang="zh-CN" sz="3200" b="1" dirty="0" smtClean="0"/>
              <a:t>7.3 </a:t>
            </a:r>
            <a:r>
              <a:rPr lang="zh-CN" altLang="zh-CN" sz="3200" b="1" dirty="0" smtClean="0"/>
              <a:t>将</a:t>
            </a:r>
            <a:r>
              <a:rPr lang="zh-CN" altLang="zh-CN" sz="3200" b="1" dirty="0"/>
              <a:t>例</a:t>
            </a:r>
            <a:r>
              <a:rPr lang="en-US" altLang="zh-CN" sz="3200" b="1" dirty="0"/>
              <a:t>7.2</a:t>
            </a:r>
            <a:r>
              <a:rPr lang="zh-CN" altLang="zh-CN" sz="3200" b="1" dirty="0"/>
              <a:t>稍作改动，将在</a:t>
            </a:r>
            <a:r>
              <a:rPr lang="en-US" altLang="zh-CN" sz="3200" b="1" dirty="0"/>
              <a:t>max</a:t>
            </a:r>
            <a:r>
              <a:rPr lang="zh-CN" altLang="zh-CN" sz="3200" b="1" dirty="0"/>
              <a:t>函数中定义的变量</a:t>
            </a:r>
            <a:r>
              <a:rPr lang="en-US" altLang="zh-CN" sz="3200" b="1" dirty="0"/>
              <a:t>z</a:t>
            </a:r>
            <a:r>
              <a:rPr lang="zh-CN" altLang="zh-CN" sz="3200" b="1" dirty="0"/>
              <a:t>改为</a:t>
            </a:r>
            <a:r>
              <a:rPr lang="en-US" altLang="zh-CN" sz="3200" b="1" dirty="0"/>
              <a:t>float</a:t>
            </a:r>
            <a:r>
              <a:rPr lang="zh-CN" altLang="zh-CN" sz="3200" b="1" dirty="0"/>
              <a:t>型。函数返回值的类型与指定的函数类型不同，分析其处理方法。</a:t>
            </a:r>
            <a:endParaRPr lang="en-US" altLang="zh-CN" sz="3200" b="1" dirty="0"/>
          </a:p>
          <a:p>
            <a:pPr eaLnBrk="1" hangingPunct="1">
              <a:lnSpc>
                <a:spcPct val="120000"/>
              </a:lnSpc>
              <a:buFont typeface="Wingdings" pitchFamily="2" charset="2"/>
              <a:buChar char="Ø"/>
            </a:pPr>
            <a:r>
              <a:rPr lang="zh-CN" altLang="zh-CN" sz="3200" b="1" dirty="0" smtClean="0"/>
              <a:t>思路</a:t>
            </a:r>
            <a:r>
              <a:rPr lang="zh-CN" altLang="zh-CN" sz="3200" b="1" dirty="0"/>
              <a:t>：如果函数返回值的类型与指定的函数类型不同，按照赋值规则处理。</a:t>
            </a:r>
          </a:p>
        </p:txBody>
      </p:sp>
      <p:pic>
        <p:nvPicPr>
          <p:cNvPr id="49156" name="图片 4" descr="Untitled2.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6143625"/>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709042" y="188640"/>
            <a:ext cx="6357937" cy="6215063"/>
          </a:xfrm>
          <a:prstGeom prst="rect">
            <a:avLst/>
          </a:prstGeom>
          <a:noFill/>
          <a:ln w="9525">
            <a:noFill/>
            <a:miter lim="800000"/>
            <a:headEnd/>
            <a:tailEnd/>
          </a:ln>
        </p:spPr>
        <p:txBody>
          <a:bodyPr/>
          <a:lstStyle/>
          <a:p>
            <a:pPr>
              <a:lnSpc>
                <a:spcPts val="3300"/>
              </a:lnSpc>
              <a:defRPr/>
            </a:pPr>
            <a:r>
              <a:rPr lang="en-US" altLang="zh-CN" sz="2800" b="1" dirty="0">
                <a:latin typeface="+mn-lt"/>
                <a:ea typeface="+mn-ea"/>
              </a:rPr>
              <a:t>#include &lt;</a:t>
            </a:r>
            <a:r>
              <a:rPr lang="en-US" altLang="zh-CN" sz="2800" b="1" dirty="0" err="1">
                <a:latin typeface="+mn-lt"/>
                <a:ea typeface="+mn-ea"/>
              </a:rPr>
              <a:t>stdio.h</a:t>
            </a:r>
            <a:r>
              <a:rPr lang="en-US" altLang="zh-CN" sz="2800" b="1" dirty="0">
                <a:latin typeface="+mn-lt"/>
                <a:ea typeface="+mn-ea"/>
              </a:rPr>
              <a:t>&gt;</a:t>
            </a:r>
            <a:endParaRPr lang="zh-CN" altLang="zh-CN" sz="2800" b="1" dirty="0">
              <a:latin typeface="+mn-lt"/>
              <a:ea typeface="+mn-ea"/>
            </a:endParaRPr>
          </a:p>
          <a:p>
            <a:pPr>
              <a:lnSpc>
                <a:spcPts val="3300"/>
              </a:lnSpc>
              <a:defRPr/>
            </a:pPr>
            <a:r>
              <a:rPr lang="en-US" altLang="zh-CN" sz="2800" b="1" dirty="0" err="1">
                <a:latin typeface="+mn-lt"/>
                <a:ea typeface="+mn-ea"/>
              </a:rPr>
              <a:t>int</a:t>
            </a:r>
            <a:r>
              <a:rPr lang="en-US" altLang="zh-CN" sz="2800" b="1" dirty="0">
                <a:latin typeface="+mn-lt"/>
                <a:ea typeface="+mn-ea"/>
              </a:rPr>
              <a:t> main()</a:t>
            </a:r>
            <a:endParaRPr lang="zh-CN" altLang="zh-CN" sz="2800" b="1" dirty="0">
              <a:latin typeface="+mn-lt"/>
              <a:ea typeface="+mn-ea"/>
            </a:endParaRPr>
          </a:p>
          <a:p>
            <a:pPr>
              <a:lnSpc>
                <a:spcPts val="3300"/>
              </a:lnSpc>
              <a:defRPr/>
            </a:pPr>
            <a:r>
              <a:rPr lang="en-US" altLang="zh-CN" sz="2800" b="1" dirty="0">
                <a:latin typeface="+mn-lt"/>
                <a:ea typeface="+mn-ea"/>
              </a:rPr>
              <a:t> { </a:t>
            </a:r>
            <a:r>
              <a:rPr lang="en-US" altLang="zh-CN" sz="2800" b="1" dirty="0" err="1">
                <a:latin typeface="+mn-lt"/>
                <a:ea typeface="+mn-ea"/>
              </a:rPr>
              <a:t>int</a:t>
            </a:r>
            <a:r>
              <a:rPr lang="en-US" altLang="zh-CN" sz="2800" b="1" dirty="0">
                <a:latin typeface="+mn-lt"/>
                <a:ea typeface="+mn-ea"/>
              </a:rPr>
              <a:t> max(float </a:t>
            </a:r>
            <a:r>
              <a:rPr lang="en-US" altLang="zh-CN" sz="2800" b="1" dirty="0" err="1">
                <a:latin typeface="+mn-lt"/>
                <a:ea typeface="+mn-ea"/>
              </a:rPr>
              <a:t>x,float</a:t>
            </a:r>
            <a:r>
              <a:rPr lang="en-US" altLang="zh-CN" sz="2800" b="1" dirty="0">
                <a:latin typeface="+mn-lt"/>
                <a:ea typeface="+mn-ea"/>
              </a:rPr>
              <a:t> y);</a:t>
            </a:r>
            <a:endParaRPr lang="zh-CN" altLang="zh-CN" sz="2800" b="1" dirty="0">
              <a:latin typeface="+mn-lt"/>
              <a:ea typeface="+mn-ea"/>
            </a:endParaRPr>
          </a:p>
          <a:p>
            <a:pPr>
              <a:lnSpc>
                <a:spcPts val="3300"/>
              </a:lnSpc>
              <a:defRPr/>
            </a:pPr>
            <a:r>
              <a:rPr lang="en-US" altLang="zh-CN" sz="2800" b="1" dirty="0">
                <a:latin typeface="+mn-lt"/>
                <a:ea typeface="+mn-ea"/>
              </a:rPr>
              <a:t>    float </a:t>
            </a:r>
            <a:r>
              <a:rPr lang="en-US" altLang="zh-CN" sz="2800" b="1" dirty="0" err="1">
                <a:latin typeface="+mn-lt"/>
                <a:ea typeface="+mn-ea"/>
              </a:rPr>
              <a:t>a,b</a:t>
            </a:r>
            <a:r>
              <a:rPr lang="en-US" altLang="zh-CN" sz="2800" b="1" dirty="0">
                <a:latin typeface="+mn-lt"/>
                <a:ea typeface="+mn-ea"/>
              </a:rPr>
              <a:t>;  </a:t>
            </a:r>
            <a:r>
              <a:rPr lang="en-US" altLang="zh-CN" sz="2800" b="1" dirty="0" err="1">
                <a:latin typeface="+mn-lt"/>
                <a:ea typeface="+mn-ea"/>
              </a:rPr>
              <a:t>int</a:t>
            </a:r>
            <a:r>
              <a:rPr lang="en-US" altLang="zh-CN" sz="2800" b="1" dirty="0">
                <a:latin typeface="+mn-lt"/>
                <a:ea typeface="+mn-ea"/>
              </a:rPr>
              <a:t> c;</a:t>
            </a:r>
            <a:endParaRPr lang="zh-CN" altLang="zh-CN" sz="2800" b="1" dirty="0">
              <a:latin typeface="+mn-lt"/>
              <a:ea typeface="+mn-ea"/>
            </a:endParaRPr>
          </a:p>
          <a:p>
            <a:pPr>
              <a:lnSpc>
                <a:spcPts val="3300"/>
              </a:lnSpc>
              <a:defRPr/>
            </a:pPr>
            <a:r>
              <a:rPr lang="en-US" altLang="zh-CN" sz="2800" b="1" dirty="0">
                <a:latin typeface="+mn-lt"/>
                <a:ea typeface="+mn-ea"/>
              </a:rPr>
              <a:t>    </a:t>
            </a:r>
            <a:r>
              <a:rPr lang="en-US" altLang="zh-CN" sz="2800" b="1" dirty="0" err="1">
                <a:latin typeface="+mn-lt"/>
                <a:ea typeface="+mn-ea"/>
              </a:rPr>
              <a:t>scanf</a:t>
            </a:r>
            <a:r>
              <a:rPr lang="en-US" altLang="zh-CN" sz="2800" b="1" dirty="0">
                <a:latin typeface="+mn-lt"/>
                <a:ea typeface="+mn-ea"/>
              </a:rPr>
              <a:t>("%</a:t>
            </a:r>
            <a:r>
              <a:rPr lang="en-US" altLang="zh-CN" sz="2800" b="1" dirty="0" err="1">
                <a:latin typeface="+mn-lt"/>
                <a:ea typeface="+mn-ea"/>
              </a:rPr>
              <a:t>f,%f,",&amp;a,&amp;b</a:t>
            </a:r>
            <a:r>
              <a:rPr lang="en-US" altLang="zh-CN" sz="2800" b="1" dirty="0">
                <a:latin typeface="+mn-lt"/>
                <a:ea typeface="+mn-ea"/>
              </a:rPr>
              <a:t>);</a:t>
            </a:r>
            <a:endParaRPr lang="zh-CN" altLang="zh-CN" sz="2800" b="1" dirty="0">
              <a:latin typeface="+mn-lt"/>
              <a:ea typeface="+mn-ea"/>
            </a:endParaRPr>
          </a:p>
          <a:p>
            <a:pPr>
              <a:lnSpc>
                <a:spcPts val="3300"/>
              </a:lnSpc>
              <a:defRPr/>
            </a:pPr>
            <a:r>
              <a:rPr lang="en-US" altLang="zh-CN" sz="2800" b="1" dirty="0">
                <a:latin typeface="+mn-lt"/>
                <a:ea typeface="+mn-ea"/>
              </a:rPr>
              <a:t>    c=max(</a:t>
            </a:r>
            <a:r>
              <a:rPr lang="en-US" altLang="zh-CN" sz="2800" b="1" dirty="0" err="1">
                <a:latin typeface="+mn-lt"/>
                <a:ea typeface="+mn-ea"/>
              </a:rPr>
              <a:t>a,b</a:t>
            </a:r>
            <a:r>
              <a:rPr lang="en-US" altLang="zh-CN" sz="2800" b="1" dirty="0">
                <a:latin typeface="+mn-lt"/>
                <a:ea typeface="+mn-ea"/>
              </a:rPr>
              <a:t>);</a:t>
            </a:r>
            <a:endParaRPr lang="zh-CN" altLang="zh-CN" sz="2800" b="1" dirty="0">
              <a:latin typeface="+mn-lt"/>
              <a:ea typeface="+mn-ea"/>
            </a:endParaRPr>
          </a:p>
          <a:p>
            <a:pPr>
              <a:lnSpc>
                <a:spcPts val="3300"/>
              </a:lnSpc>
              <a:defRPr/>
            </a:pPr>
            <a:r>
              <a:rPr lang="en-US" altLang="zh-CN" sz="2800" b="1" dirty="0">
                <a:latin typeface="+mn-lt"/>
                <a:ea typeface="+mn-ea"/>
              </a:rPr>
              <a:t>    </a:t>
            </a:r>
            <a:r>
              <a:rPr lang="en-US" altLang="zh-CN" sz="2800" b="1" dirty="0" err="1">
                <a:latin typeface="+mn-lt"/>
                <a:ea typeface="+mn-ea"/>
              </a:rPr>
              <a:t>printf</a:t>
            </a:r>
            <a:r>
              <a:rPr lang="en-US" altLang="zh-CN" sz="2800" b="1" dirty="0">
                <a:latin typeface="+mn-lt"/>
                <a:ea typeface="+mn-ea"/>
              </a:rPr>
              <a:t>("max is %d\</a:t>
            </a:r>
            <a:r>
              <a:rPr lang="en-US" altLang="zh-CN" sz="2800" b="1" dirty="0" err="1">
                <a:latin typeface="+mn-lt"/>
                <a:ea typeface="+mn-ea"/>
              </a:rPr>
              <a:t>n",c</a:t>
            </a:r>
            <a:r>
              <a:rPr lang="en-US" altLang="zh-CN" sz="2800" b="1" dirty="0">
                <a:latin typeface="+mn-lt"/>
                <a:ea typeface="+mn-ea"/>
              </a:rPr>
              <a:t>);</a:t>
            </a:r>
            <a:endParaRPr lang="zh-CN" altLang="zh-CN" sz="2800" b="1" dirty="0">
              <a:latin typeface="+mn-lt"/>
              <a:ea typeface="+mn-ea"/>
            </a:endParaRPr>
          </a:p>
          <a:p>
            <a:pPr>
              <a:lnSpc>
                <a:spcPts val="3300"/>
              </a:lnSpc>
              <a:defRPr/>
            </a:pPr>
            <a:r>
              <a:rPr lang="en-US" altLang="zh-CN" sz="2800" b="1" dirty="0">
                <a:latin typeface="+mn-lt"/>
                <a:ea typeface="+mn-ea"/>
              </a:rPr>
              <a:t>    </a:t>
            </a:r>
            <a:r>
              <a:rPr lang="en-US" altLang="zh-CN" sz="2800" b="1" dirty="0" smtClean="0">
                <a:latin typeface="+mn-lt"/>
                <a:ea typeface="+mn-ea"/>
              </a:rPr>
              <a:t>return 0;</a:t>
            </a:r>
            <a:endParaRPr lang="zh-CN" altLang="zh-CN" sz="2800" b="1" dirty="0">
              <a:latin typeface="+mn-lt"/>
              <a:ea typeface="+mn-ea"/>
            </a:endParaRPr>
          </a:p>
          <a:p>
            <a:pPr>
              <a:lnSpc>
                <a:spcPts val="3300"/>
              </a:lnSpc>
              <a:defRPr/>
            </a:pPr>
            <a:r>
              <a:rPr lang="en-US" altLang="zh-CN" sz="2800" b="1" dirty="0">
                <a:latin typeface="+mn-lt"/>
                <a:ea typeface="+mn-ea"/>
              </a:rPr>
              <a:t> }</a:t>
            </a:r>
            <a:endParaRPr lang="zh-CN" altLang="zh-CN" sz="2800" b="1" dirty="0">
              <a:latin typeface="+mn-lt"/>
              <a:ea typeface="+mn-ea"/>
            </a:endParaRPr>
          </a:p>
          <a:p>
            <a:pPr>
              <a:lnSpc>
                <a:spcPts val="3300"/>
              </a:lnSpc>
              <a:defRPr/>
            </a:pPr>
            <a:r>
              <a:rPr lang="en-US" altLang="zh-CN" sz="2800" b="1" dirty="0" err="1">
                <a:solidFill>
                  <a:srgbClr val="00B050"/>
                </a:solidFill>
                <a:latin typeface="+mn-lt"/>
                <a:ea typeface="+mn-ea"/>
              </a:rPr>
              <a:t>int</a:t>
            </a:r>
            <a:r>
              <a:rPr lang="en-US" altLang="zh-CN" sz="2800" b="1" dirty="0">
                <a:solidFill>
                  <a:srgbClr val="00B050"/>
                </a:solidFill>
                <a:latin typeface="+mn-lt"/>
                <a:ea typeface="+mn-ea"/>
              </a:rPr>
              <a:t> max(float </a:t>
            </a:r>
            <a:r>
              <a:rPr lang="en-US" altLang="zh-CN" sz="2800" b="1" dirty="0" err="1">
                <a:solidFill>
                  <a:srgbClr val="00B050"/>
                </a:solidFill>
                <a:latin typeface="+mn-lt"/>
                <a:ea typeface="+mn-ea"/>
              </a:rPr>
              <a:t>x,float</a:t>
            </a:r>
            <a:r>
              <a:rPr lang="en-US" altLang="zh-CN" sz="2800" b="1" dirty="0">
                <a:solidFill>
                  <a:srgbClr val="00B050"/>
                </a:solidFill>
                <a:latin typeface="+mn-lt"/>
                <a:ea typeface="+mn-ea"/>
              </a:rPr>
              <a:t> y)</a:t>
            </a:r>
            <a:endParaRPr lang="zh-CN" altLang="zh-CN" sz="2800" b="1" dirty="0">
              <a:solidFill>
                <a:srgbClr val="00B050"/>
              </a:solidFill>
              <a:latin typeface="+mn-lt"/>
              <a:ea typeface="+mn-ea"/>
            </a:endParaRPr>
          </a:p>
          <a:p>
            <a:pPr>
              <a:lnSpc>
                <a:spcPts val="3300"/>
              </a:lnSpc>
              <a:defRPr/>
            </a:pPr>
            <a:r>
              <a:rPr lang="en-US" altLang="zh-CN" sz="2800" b="1" dirty="0">
                <a:solidFill>
                  <a:srgbClr val="00B050"/>
                </a:solidFill>
                <a:latin typeface="+mn-lt"/>
                <a:ea typeface="+mn-ea"/>
              </a:rPr>
              <a:t> {  float z;                                                </a:t>
            </a:r>
            <a:endParaRPr lang="zh-CN" altLang="zh-CN" sz="2800" b="1" dirty="0">
              <a:solidFill>
                <a:srgbClr val="00B050"/>
              </a:solidFill>
              <a:latin typeface="+mn-lt"/>
              <a:ea typeface="+mn-ea"/>
            </a:endParaRPr>
          </a:p>
          <a:p>
            <a:pPr>
              <a:lnSpc>
                <a:spcPts val="3300"/>
              </a:lnSpc>
              <a:defRPr/>
            </a:pPr>
            <a:r>
              <a:rPr lang="en-US" altLang="zh-CN" sz="2800" b="1" dirty="0">
                <a:solidFill>
                  <a:srgbClr val="00B050"/>
                </a:solidFill>
                <a:latin typeface="+mn-lt"/>
                <a:ea typeface="+mn-ea"/>
              </a:rPr>
              <a:t>     z=x&gt;</a:t>
            </a:r>
            <a:r>
              <a:rPr lang="en-US" altLang="zh-CN" sz="2800" b="1" dirty="0" err="1">
                <a:solidFill>
                  <a:srgbClr val="00B050"/>
                </a:solidFill>
                <a:latin typeface="+mn-lt"/>
                <a:ea typeface="+mn-ea"/>
              </a:rPr>
              <a:t>y?x:y</a:t>
            </a:r>
            <a:r>
              <a:rPr lang="en-US" altLang="zh-CN" sz="2800" b="1" dirty="0">
                <a:solidFill>
                  <a:srgbClr val="00B050"/>
                </a:solidFill>
                <a:latin typeface="+mn-lt"/>
                <a:ea typeface="+mn-ea"/>
              </a:rPr>
              <a:t>;</a:t>
            </a:r>
            <a:endParaRPr lang="zh-CN" altLang="zh-CN" sz="2800" b="1" dirty="0">
              <a:solidFill>
                <a:srgbClr val="00B050"/>
              </a:solidFill>
              <a:latin typeface="+mn-lt"/>
              <a:ea typeface="+mn-ea"/>
            </a:endParaRPr>
          </a:p>
          <a:p>
            <a:pPr>
              <a:lnSpc>
                <a:spcPts val="3300"/>
              </a:lnSpc>
              <a:defRPr/>
            </a:pPr>
            <a:r>
              <a:rPr lang="en-US" altLang="zh-CN" sz="2800" b="1" dirty="0">
                <a:solidFill>
                  <a:srgbClr val="00B050"/>
                </a:solidFill>
                <a:latin typeface="+mn-lt"/>
                <a:ea typeface="+mn-ea"/>
              </a:rPr>
              <a:t>     return( z ) ;</a:t>
            </a:r>
            <a:endParaRPr lang="zh-CN" altLang="zh-CN" sz="2800" b="1" dirty="0">
              <a:solidFill>
                <a:srgbClr val="00B050"/>
              </a:solidFill>
              <a:latin typeface="+mn-lt"/>
              <a:ea typeface="+mn-ea"/>
            </a:endParaRPr>
          </a:p>
          <a:p>
            <a:pPr>
              <a:lnSpc>
                <a:spcPts val="3300"/>
              </a:lnSpc>
              <a:defRPr/>
            </a:pPr>
            <a:r>
              <a:rPr lang="en-US" altLang="zh-CN" sz="2800" b="1" dirty="0">
                <a:solidFill>
                  <a:srgbClr val="00B050"/>
                </a:solidFill>
                <a:latin typeface="+mn-lt"/>
                <a:ea typeface="+mn-ea"/>
              </a:rPr>
              <a:t>}</a:t>
            </a:r>
            <a:endParaRPr lang="zh-CN" altLang="zh-CN" sz="2800" b="1" dirty="0" err="1">
              <a:solidFill>
                <a:srgbClr val="00B050"/>
              </a:solidFill>
              <a:latin typeface="+mn-lt"/>
              <a:ea typeface="+mn-ea"/>
            </a:endParaRPr>
          </a:p>
        </p:txBody>
      </p:sp>
      <p:pic>
        <p:nvPicPr>
          <p:cNvPr id="1116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1342" y="1903140"/>
            <a:ext cx="219075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a:spLocks noChangeArrowheads="1"/>
          </p:cNvSpPr>
          <p:nvPr/>
        </p:nvSpPr>
        <p:spPr bwMode="auto">
          <a:xfrm>
            <a:off x="2995042" y="3260453"/>
            <a:ext cx="857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solidFill>
                  <a:srgbClr val="FF0000"/>
                </a:solidFill>
              </a:rPr>
              <a:t>1.5</a:t>
            </a:r>
            <a:endParaRPr lang="zh-CN" altLang="en-US" sz="3200" b="1">
              <a:solidFill>
                <a:srgbClr val="FF0000"/>
              </a:solidFill>
            </a:endParaRPr>
          </a:p>
        </p:txBody>
      </p:sp>
      <p:cxnSp>
        <p:nvCxnSpPr>
          <p:cNvPr id="7" name="直接连接符 6"/>
          <p:cNvCxnSpPr>
            <a:cxnSpLocks noChangeShapeType="1"/>
          </p:cNvCxnSpPr>
          <p:nvPr/>
        </p:nvCxnSpPr>
        <p:spPr bwMode="auto">
          <a:xfrm>
            <a:off x="1209104" y="2760390"/>
            <a:ext cx="2571750" cy="0"/>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cxnSp>
        <p:nvCxnSpPr>
          <p:cNvPr id="8" name="直接箭头连接符 55"/>
          <p:cNvCxnSpPr>
            <a:cxnSpLocks noChangeShapeType="1"/>
          </p:cNvCxnSpPr>
          <p:nvPr/>
        </p:nvCxnSpPr>
        <p:spPr bwMode="auto">
          <a:xfrm rot="5400000">
            <a:off x="3065685" y="3759722"/>
            <a:ext cx="428625" cy="287338"/>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1" name="TextBox 10"/>
          <p:cNvSpPr txBox="1">
            <a:spLocks noChangeArrowheads="1"/>
          </p:cNvSpPr>
          <p:nvPr/>
        </p:nvSpPr>
        <p:spPr bwMode="auto">
          <a:xfrm>
            <a:off x="3995167" y="3260453"/>
            <a:ext cx="857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solidFill>
                  <a:srgbClr val="FF0000"/>
                </a:solidFill>
              </a:rPr>
              <a:t>2.6</a:t>
            </a:r>
            <a:endParaRPr lang="zh-CN" altLang="en-US" sz="3200" b="1">
              <a:solidFill>
                <a:srgbClr val="FF0000"/>
              </a:solidFill>
            </a:endParaRPr>
          </a:p>
        </p:txBody>
      </p:sp>
      <p:cxnSp>
        <p:nvCxnSpPr>
          <p:cNvPr id="12" name="直接箭头连接符 55"/>
          <p:cNvCxnSpPr>
            <a:cxnSpLocks noChangeShapeType="1"/>
          </p:cNvCxnSpPr>
          <p:nvPr/>
        </p:nvCxnSpPr>
        <p:spPr bwMode="auto">
          <a:xfrm rot="5400000">
            <a:off x="4138836" y="3902596"/>
            <a:ext cx="357188" cy="73025"/>
          </a:xfrm>
          <a:prstGeom prst="straightConnector1">
            <a:avLst/>
          </a:prstGeom>
          <a:noFill/>
          <a:ln w="38100" algn="ctr">
            <a:solidFill>
              <a:srgbClr val="0000CC"/>
            </a:solidFill>
            <a:miter lim="800000"/>
            <a:headEnd/>
            <a:tailEnd type="arrow" w="med" len="med"/>
          </a:ln>
          <a:extLst>
            <a:ext uri="{909E8E84-426E-40DD-AFC4-6F175D3DCCD1}">
              <a14:hiddenFill xmlns:a14="http://schemas.microsoft.com/office/drawing/2010/main">
                <a:noFill/>
              </a14:hiddenFill>
            </a:ext>
          </a:extLst>
        </p:spPr>
      </p:cxnSp>
      <p:sp>
        <p:nvSpPr>
          <p:cNvPr id="14" name="TextBox 13"/>
          <p:cNvSpPr txBox="1">
            <a:spLocks noChangeArrowheads="1"/>
          </p:cNvSpPr>
          <p:nvPr/>
        </p:nvSpPr>
        <p:spPr bwMode="auto">
          <a:xfrm>
            <a:off x="2780729" y="5760765"/>
            <a:ext cx="857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solidFill>
                  <a:srgbClr val="FF0000"/>
                </a:solidFill>
              </a:rPr>
              <a:t>2.6</a:t>
            </a:r>
            <a:endParaRPr lang="zh-CN" altLang="en-US" sz="3200" b="1">
              <a:solidFill>
                <a:srgbClr val="FF0000"/>
              </a:solidFill>
            </a:endParaRPr>
          </a:p>
        </p:txBody>
      </p:sp>
      <p:cxnSp>
        <p:nvCxnSpPr>
          <p:cNvPr id="15" name="直接连接符 14"/>
          <p:cNvCxnSpPr>
            <a:cxnSpLocks noChangeShapeType="1"/>
          </p:cNvCxnSpPr>
          <p:nvPr/>
        </p:nvCxnSpPr>
        <p:spPr bwMode="auto">
          <a:xfrm>
            <a:off x="2477517" y="5760765"/>
            <a:ext cx="374650" cy="1588"/>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cxnSp>
        <p:nvCxnSpPr>
          <p:cNvPr id="17" name="直接连接符 16"/>
          <p:cNvCxnSpPr>
            <a:cxnSpLocks noChangeShapeType="1"/>
          </p:cNvCxnSpPr>
          <p:nvPr/>
        </p:nvCxnSpPr>
        <p:spPr bwMode="auto">
          <a:xfrm>
            <a:off x="828104" y="4403453"/>
            <a:ext cx="1238250" cy="0"/>
          </a:xfrm>
          <a:prstGeom prst="line">
            <a:avLst/>
          </a:prstGeom>
          <a:noFill/>
          <a:ln w="38100" algn="ctr">
            <a:solidFill>
              <a:srgbClr val="0000CC"/>
            </a:solidFill>
            <a:miter lim="800000"/>
            <a:headEnd/>
            <a:tailEnd/>
          </a:ln>
          <a:extLst>
            <a:ext uri="{909E8E84-426E-40DD-AFC4-6F175D3DCCD1}">
              <a14:hiddenFill xmlns:a14="http://schemas.microsoft.com/office/drawing/2010/main">
                <a:noFill/>
              </a14:hiddenFill>
            </a:ext>
          </a:extLst>
        </p:spPr>
      </p:cxnSp>
      <p:sp>
        <p:nvSpPr>
          <p:cNvPr id="20" name="右箭头 19"/>
          <p:cNvSpPr>
            <a:spLocks noChangeArrowheads="1"/>
          </p:cNvSpPr>
          <p:nvPr/>
        </p:nvSpPr>
        <p:spPr bwMode="auto">
          <a:xfrm>
            <a:off x="3852292" y="5832203"/>
            <a:ext cx="1000125" cy="428625"/>
          </a:xfrm>
          <a:prstGeom prst="rightArrow">
            <a:avLst>
              <a:gd name="adj1" fmla="val 50000"/>
              <a:gd name="adj2" fmla="val 50005"/>
            </a:avLst>
          </a:prstGeom>
          <a:solidFill>
            <a:schemeClr val="accent1"/>
          </a:solidFill>
          <a:ln w="38100" algn="ctr">
            <a:solidFill>
              <a:srgbClr val="0000CC"/>
            </a:solidFill>
            <a:miter lim="800000"/>
            <a:headEnd/>
            <a:tailEnd/>
          </a:ln>
        </p:spPr>
        <p:txBody>
          <a:bodyPr wrap="none"/>
          <a:lstStyle/>
          <a:p>
            <a:endParaRPr lang="zh-CN" altLang="en-US"/>
          </a:p>
        </p:txBody>
      </p:sp>
      <p:sp>
        <p:nvSpPr>
          <p:cNvPr id="21" name="TextBox 20"/>
          <p:cNvSpPr txBox="1">
            <a:spLocks noChangeArrowheads="1"/>
          </p:cNvSpPr>
          <p:nvPr/>
        </p:nvSpPr>
        <p:spPr bwMode="auto">
          <a:xfrm>
            <a:off x="5066729" y="5689328"/>
            <a:ext cx="500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solidFill>
                  <a:srgbClr val="FF0000"/>
                </a:solidFill>
              </a:rPr>
              <a:t>2</a:t>
            </a:r>
            <a:endParaRPr lang="zh-CN" altLang="en-US" sz="3200" b="1">
              <a:solidFill>
                <a:srgbClr val="FF0000"/>
              </a:solidFill>
            </a:endParaRPr>
          </a:p>
        </p:txBody>
      </p:sp>
      <p:sp>
        <p:nvSpPr>
          <p:cNvPr id="22" name="矩形 21"/>
          <p:cNvSpPr>
            <a:spLocks noChangeArrowheads="1"/>
          </p:cNvSpPr>
          <p:nvPr/>
        </p:nvSpPr>
        <p:spPr bwMode="auto">
          <a:xfrm>
            <a:off x="1540892" y="2331765"/>
            <a:ext cx="1928812" cy="500063"/>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24" name="TextBox 23"/>
          <p:cNvSpPr txBox="1">
            <a:spLocks noChangeArrowheads="1"/>
          </p:cNvSpPr>
          <p:nvPr/>
        </p:nvSpPr>
        <p:spPr bwMode="auto">
          <a:xfrm>
            <a:off x="3995167" y="2260328"/>
            <a:ext cx="1428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zh-CN" altLang="en-US" sz="3200" b="1">
                <a:solidFill>
                  <a:srgbClr val="0000CC"/>
                </a:solidFill>
              </a:rPr>
              <a:t>变为</a:t>
            </a:r>
            <a:r>
              <a:rPr lang="en-US" altLang="zh-CN" sz="3200" b="1">
                <a:solidFill>
                  <a:srgbClr val="0000CC"/>
                </a:solidFill>
              </a:rPr>
              <a:t>2</a:t>
            </a:r>
            <a:endParaRPr lang="zh-CN" altLang="en-US" sz="3200" b="1">
              <a:solidFill>
                <a:srgbClr val="0000CC"/>
              </a:solidFill>
            </a:endParaRPr>
          </a:p>
        </p:txBody>
      </p:sp>
      <p:pic>
        <p:nvPicPr>
          <p:cNvPr id="1116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4042" y="2403203"/>
            <a:ext cx="2189162"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3" name="图片 17" descr="Untitled2.png">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638604" y="5903640"/>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1618"/>
                                        </p:tgtEl>
                                        <p:attrNameLst>
                                          <p:attrName>style.visibility</p:attrName>
                                        </p:attrNameLst>
                                      </p:cBhvr>
                                      <p:to>
                                        <p:strVal val="visible"/>
                                      </p:to>
                                    </p:set>
                                    <p:animEffect transition="in" filter="blinds(horizontal)">
                                      <p:cBhvr>
                                        <p:cTn id="7" dur="500"/>
                                        <p:tgtEl>
                                          <p:spTgt spid="1116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Left)">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par>
                          <p:cTn id="18" fill="hold" nodeType="afterGroup">
                            <p:stCondLst>
                              <p:cond delay="500"/>
                            </p:stCondLst>
                            <p:childTnLst>
                              <p:par>
                                <p:cTn id="19" presetID="12" presetClass="entr" presetSubtype="1"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lide(fromTop)">
                                      <p:cBhvr>
                                        <p:cTn id="21" dur="500"/>
                                        <p:tgtEl>
                                          <p:spTgt spid="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linds(horizontal)">
                                      <p:cBhvr>
                                        <p:cTn id="26" dur="500"/>
                                        <p:tgtEl>
                                          <p:spTgt spid="11"/>
                                        </p:tgtEl>
                                      </p:cBhvr>
                                    </p:animEffect>
                                  </p:childTnLst>
                                </p:cTn>
                              </p:par>
                            </p:childTnLst>
                          </p:cTn>
                        </p:par>
                        <p:par>
                          <p:cTn id="27" fill="hold" nodeType="afterGroup">
                            <p:stCondLst>
                              <p:cond delay="500"/>
                            </p:stCondLst>
                            <p:childTnLst>
                              <p:par>
                                <p:cTn id="28" presetID="12" presetClass="entr" presetSubtype="1"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slide(fromTop)">
                                      <p:cBhvr>
                                        <p:cTn id="30" dur="500"/>
                                        <p:tgtEl>
                                          <p:spTgt spid="12"/>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8"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slide(fromLeft)">
                                      <p:cBhvr>
                                        <p:cTn id="35" dur="500"/>
                                        <p:tgtEl>
                                          <p:spTgt spid="15"/>
                                        </p:tgtEl>
                                      </p:cBhvr>
                                    </p:animEffect>
                                  </p:childTnLst>
                                </p:cTn>
                              </p:par>
                            </p:childTnLst>
                          </p:cTn>
                        </p:par>
                        <p:par>
                          <p:cTn id="36" fill="hold" nodeType="afterGroup">
                            <p:stCondLst>
                              <p:cond delay="500"/>
                            </p:stCondLst>
                            <p:childTnLst>
                              <p:par>
                                <p:cTn id="37" presetID="3" presetClass="entr" presetSubtype="1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linds(horizontal)">
                                      <p:cBhvr>
                                        <p:cTn id="39" dur="500"/>
                                        <p:tgtEl>
                                          <p:spTgt spid="14"/>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2" presetClass="entr" presetSubtype="8" fill="hold"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slide(fromLeft)">
                                      <p:cBhvr>
                                        <p:cTn id="44" dur="500"/>
                                        <p:tgtEl>
                                          <p:spTgt spid="17"/>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12" presetClass="entr" presetSubtype="8" fill="hold" grpId="0" nodeType="click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slide(fromLeft)">
                                      <p:cBhvr>
                                        <p:cTn id="49" dur="500"/>
                                        <p:tgtEl>
                                          <p:spTgt spid="20"/>
                                        </p:tgtEl>
                                      </p:cBhvr>
                                    </p:animEffect>
                                  </p:childTnLst>
                                </p:cTn>
                              </p:par>
                            </p:childTnLst>
                          </p:cTn>
                        </p:par>
                        <p:par>
                          <p:cTn id="50" fill="hold" nodeType="afterGroup">
                            <p:stCondLst>
                              <p:cond delay="500"/>
                            </p:stCondLst>
                            <p:childTnLst>
                              <p:par>
                                <p:cTn id="51" presetID="3" presetClass="entr" presetSubtype="1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blinds(horizontal)">
                                      <p:cBhvr>
                                        <p:cTn id="53" dur="500"/>
                                        <p:tgtEl>
                                          <p:spTgt spid="21"/>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blinds(horizontal)">
                                      <p:cBhvr>
                                        <p:cTn id="58" dur="500"/>
                                        <p:tgtEl>
                                          <p:spTgt spid="22"/>
                                        </p:tgtEl>
                                      </p:cBhvr>
                                    </p:animEffect>
                                  </p:childTnLst>
                                </p:cTn>
                              </p:par>
                            </p:childTnLst>
                          </p:cTn>
                        </p:par>
                        <p:par>
                          <p:cTn id="59" fill="hold" nodeType="afterGroup">
                            <p:stCondLst>
                              <p:cond delay="500"/>
                            </p:stCondLst>
                            <p:childTnLst>
                              <p:par>
                                <p:cTn id="60" presetID="3" presetClass="entr" presetSubtype="10"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blinds(horizontal)">
                                      <p:cBhvr>
                                        <p:cTn id="62" dur="500"/>
                                        <p:tgtEl>
                                          <p:spTgt spid="24"/>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nodeType="clickEffect">
                                  <p:stCondLst>
                                    <p:cond delay="0"/>
                                  </p:stCondLst>
                                  <p:childTnLst>
                                    <p:set>
                                      <p:cBhvr>
                                        <p:cTn id="66" dur="1" fill="hold">
                                          <p:stCondLst>
                                            <p:cond delay="0"/>
                                          </p:stCondLst>
                                        </p:cTn>
                                        <p:tgtEl>
                                          <p:spTgt spid="111619"/>
                                        </p:tgtEl>
                                        <p:attrNameLst>
                                          <p:attrName>style.visibility</p:attrName>
                                        </p:attrNameLst>
                                      </p:cBhvr>
                                      <p:to>
                                        <p:strVal val="visible"/>
                                      </p:to>
                                    </p:set>
                                    <p:animEffect transition="in" filter="blinds(horizontal)">
                                      <p:cBhvr>
                                        <p:cTn id="67" dur="500"/>
                                        <p:tgtEl>
                                          <p:spTgt spid="111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4" grpId="0"/>
      <p:bldP spid="20" grpId="0" animBg="1"/>
      <p:bldP spid="21" grpId="0"/>
      <p:bldP spid="22" grpId="0" animBg="1"/>
      <p:bldP spid="24" grpId="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smtClean="0">
                <a:solidFill>
                  <a:srgbClr val="800000"/>
                </a:solidFill>
                <a:effectLst>
                  <a:outerShdw blurRad="38100" dist="38100" dir="2700000" algn="tl">
                    <a:srgbClr val="000000"/>
                  </a:outerShdw>
                </a:effectLst>
                <a:ea typeface="黑体" pitchFamily="2" charset="-122"/>
              </a:rPr>
              <a:t>7.4 </a:t>
            </a:r>
            <a:r>
              <a:rPr lang="zh-CN" altLang="zh-CN" dirty="0" smtClean="0">
                <a:solidFill>
                  <a:srgbClr val="800000"/>
                </a:solidFill>
                <a:effectLst>
                  <a:outerShdw blurRad="38100" dist="38100" dir="2700000" algn="tl">
                    <a:srgbClr val="000000"/>
                  </a:outerShdw>
                </a:effectLst>
                <a:ea typeface="黑体" pitchFamily="2" charset="-122"/>
              </a:rPr>
              <a:t>对被调用函数的声明和函数原型</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50179" name="Rectangle 3"/>
          <p:cNvSpPr>
            <a:spLocks noGrp="1" noChangeArrowheads="1"/>
          </p:cNvSpPr>
          <p:nvPr>
            <p:ph idx="1"/>
          </p:nvPr>
        </p:nvSpPr>
        <p:spPr>
          <a:xfrm>
            <a:off x="428625" y="1571625"/>
            <a:ext cx="8001000" cy="4786313"/>
          </a:xfrm>
        </p:spPr>
        <p:txBody>
          <a:bodyPr/>
          <a:lstStyle/>
          <a:p>
            <a:pPr eaLnBrk="1" hangingPunct="1"/>
            <a:r>
              <a:rPr lang="zh-CN" altLang="zh-CN" smtClean="0"/>
              <a:t>在一个函数中调用另一个函数需要具备如下条件：</a:t>
            </a:r>
            <a:endParaRPr lang="en-US" altLang="zh-CN" smtClean="0"/>
          </a:p>
          <a:p>
            <a:pPr lvl="1" eaLnBrk="1" hangingPunct="1">
              <a:buFont typeface="Wingdings" pitchFamily="2" charset="2"/>
              <a:buNone/>
            </a:pPr>
            <a:r>
              <a:rPr lang="en-US" altLang="zh-CN" smtClean="0"/>
              <a:t>(1) </a:t>
            </a:r>
            <a:r>
              <a:rPr lang="zh-CN" altLang="zh-CN" smtClean="0"/>
              <a:t>被调用函数必须是已经定义的函数（是库函数或用户自己定义的函数）</a:t>
            </a:r>
            <a:endParaRPr lang="en-US" altLang="zh-CN" smtClean="0"/>
          </a:p>
          <a:p>
            <a:pPr lvl="1" eaLnBrk="1" hangingPunct="1">
              <a:buFont typeface="Wingdings" pitchFamily="2" charset="2"/>
              <a:buNone/>
            </a:pPr>
            <a:r>
              <a:rPr lang="en-US" altLang="zh-CN" smtClean="0"/>
              <a:t>(2) </a:t>
            </a:r>
            <a:r>
              <a:rPr lang="zh-CN" altLang="zh-CN" smtClean="0"/>
              <a:t>如果使用库函数，应该在本文件开头</a:t>
            </a:r>
            <a:r>
              <a:rPr lang="zh-CN" altLang="en-US" smtClean="0"/>
              <a:t>加相应的</a:t>
            </a:r>
            <a:r>
              <a:rPr lang="en-US" altLang="zh-CN" smtClean="0"/>
              <a:t>#include</a:t>
            </a:r>
            <a:r>
              <a:rPr lang="zh-CN" altLang="zh-CN" smtClean="0"/>
              <a:t>指令</a:t>
            </a:r>
            <a:endParaRPr lang="en-US" altLang="zh-CN" smtClean="0"/>
          </a:p>
          <a:p>
            <a:pPr lvl="1" eaLnBrk="1" hangingPunct="1">
              <a:buFont typeface="Wingdings" pitchFamily="2" charset="2"/>
              <a:buNone/>
            </a:pPr>
            <a:r>
              <a:rPr lang="en-US" altLang="zh-CN" smtClean="0"/>
              <a:t>(3) </a:t>
            </a:r>
            <a:r>
              <a:rPr lang="zh-CN" altLang="zh-CN" smtClean="0"/>
              <a:t>如果使用自己定义的函数，而该函数的位置在调用它的函数后面，应该声明</a:t>
            </a:r>
          </a:p>
        </p:txBody>
      </p:sp>
      <p:pic>
        <p:nvPicPr>
          <p:cNvPr id="51204"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0179">
                                            <p:txEl>
                                              <p:pRg st="1" end="1"/>
                                            </p:txEl>
                                          </p:spTgt>
                                        </p:tgtEl>
                                        <p:attrNameLst>
                                          <p:attrName>style.visibility</p:attrName>
                                        </p:attrNameLst>
                                      </p:cBhvr>
                                      <p:to>
                                        <p:strVal val="visible"/>
                                      </p:to>
                                    </p:set>
                                    <p:animEffect transition="in" filter="blinds(horizontal)">
                                      <p:cBhvr>
                                        <p:cTn id="7" dur="500"/>
                                        <p:tgtEl>
                                          <p:spTgt spid="5017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50179">
                                            <p:txEl>
                                              <p:pRg st="2" end="2"/>
                                            </p:txEl>
                                          </p:spTgt>
                                        </p:tgtEl>
                                        <p:attrNameLst>
                                          <p:attrName>style.visibility</p:attrName>
                                        </p:attrNameLst>
                                      </p:cBhvr>
                                      <p:to>
                                        <p:strVal val="visible"/>
                                      </p:to>
                                    </p:set>
                                    <p:animEffect transition="in" filter="blinds(horizontal)">
                                      <p:cBhvr>
                                        <p:cTn id="12" dur="500"/>
                                        <p:tgtEl>
                                          <p:spTgt spid="5017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50179">
                                            <p:txEl>
                                              <p:pRg st="3" end="3"/>
                                            </p:txEl>
                                          </p:spTgt>
                                        </p:tgtEl>
                                        <p:attrNameLst>
                                          <p:attrName>style.visibility</p:attrName>
                                        </p:attrNameLst>
                                      </p:cBhvr>
                                      <p:to>
                                        <p:strVal val="visible"/>
                                      </p:to>
                                    </p:set>
                                    <p:animEffect transition="in" filter="blinds(horizontal)">
                                      <p:cBhvr>
                                        <p:cTn id="17" dur="500"/>
                                        <p:tgtEl>
                                          <p:spTgt spid="501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7.4</a:t>
            </a:r>
            <a:r>
              <a:rPr lang="zh-CN" altLang="zh-CN" dirty="0" smtClean="0">
                <a:solidFill>
                  <a:srgbClr val="800000"/>
                </a:solidFill>
                <a:effectLst>
                  <a:outerShdw blurRad="38100" dist="38100" dir="2700000" algn="tl">
                    <a:srgbClr val="000000"/>
                  </a:outerShdw>
                </a:effectLst>
                <a:ea typeface="黑体" pitchFamily="2" charset="-122"/>
              </a:rPr>
              <a:t>对被调用函数的声明和函数原型</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51203" name="Rectangle 3"/>
          <p:cNvSpPr>
            <a:spLocks noGrp="1" noChangeArrowheads="1"/>
          </p:cNvSpPr>
          <p:nvPr>
            <p:ph idx="1"/>
          </p:nvPr>
        </p:nvSpPr>
        <p:spPr>
          <a:xfrm>
            <a:off x="428625" y="1571625"/>
            <a:ext cx="8001000" cy="4786313"/>
          </a:xfrm>
        </p:spPr>
        <p:txBody>
          <a:bodyPr/>
          <a:lstStyle/>
          <a:p>
            <a:pPr eaLnBrk="1" hangingPunct="1">
              <a:buFont typeface="Wingdings" pitchFamily="2" charset="2"/>
              <a:buNone/>
            </a:pPr>
            <a:r>
              <a:rPr lang="en-US" altLang="zh-CN" smtClean="0"/>
              <a:t>   </a:t>
            </a:r>
            <a:r>
              <a:rPr lang="zh-CN" altLang="zh-CN" smtClean="0"/>
              <a:t>例</a:t>
            </a:r>
            <a:r>
              <a:rPr lang="en-US" altLang="zh-CN" smtClean="0"/>
              <a:t>7.4 </a:t>
            </a:r>
            <a:r>
              <a:rPr lang="zh-CN" altLang="zh-CN" smtClean="0"/>
              <a:t>输入两个实数，用一个函数求出它们之和。</a:t>
            </a:r>
            <a:endParaRPr lang="en-US" altLang="zh-CN" smtClean="0"/>
          </a:p>
          <a:p>
            <a:pPr eaLnBrk="1" hangingPunct="1"/>
            <a:r>
              <a:rPr lang="zh-CN" altLang="zh-CN" smtClean="0"/>
              <a:t>解题思路：用</a:t>
            </a:r>
            <a:r>
              <a:rPr lang="en-US" altLang="zh-CN" smtClean="0"/>
              <a:t>add</a:t>
            </a:r>
            <a:r>
              <a:rPr lang="zh-CN" altLang="zh-CN" smtClean="0"/>
              <a:t>函数实现。首先要定义</a:t>
            </a:r>
            <a:r>
              <a:rPr lang="en-US" altLang="zh-CN" smtClean="0"/>
              <a:t>add</a:t>
            </a:r>
            <a:r>
              <a:rPr lang="zh-CN" altLang="zh-CN" smtClean="0"/>
              <a:t>函数，它为</a:t>
            </a:r>
            <a:r>
              <a:rPr lang="en-US" altLang="zh-CN" smtClean="0"/>
              <a:t>float</a:t>
            </a:r>
            <a:r>
              <a:rPr lang="zh-CN" altLang="zh-CN" smtClean="0"/>
              <a:t>型，它应有两个参数，也应为</a:t>
            </a:r>
            <a:r>
              <a:rPr lang="en-US" altLang="zh-CN" smtClean="0"/>
              <a:t>float</a:t>
            </a:r>
            <a:r>
              <a:rPr lang="zh-CN" altLang="zh-CN" smtClean="0"/>
              <a:t>型。特别要注意的是：要对</a:t>
            </a:r>
            <a:r>
              <a:rPr lang="en-US" altLang="zh-CN" smtClean="0"/>
              <a:t>add</a:t>
            </a:r>
            <a:r>
              <a:rPr lang="zh-CN" altLang="zh-CN" smtClean="0"/>
              <a:t>函数进行声明。</a:t>
            </a:r>
          </a:p>
        </p:txBody>
      </p:sp>
      <p:pic>
        <p:nvPicPr>
          <p:cNvPr id="52228"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1203">
                                            <p:txEl>
                                              <p:pRg st="1" end="1"/>
                                            </p:txEl>
                                          </p:spTgt>
                                        </p:tgtEl>
                                        <p:attrNameLst>
                                          <p:attrName>style.visibility</p:attrName>
                                        </p:attrNameLst>
                                      </p:cBhvr>
                                      <p:to>
                                        <p:strVal val="visible"/>
                                      </p:to>
                                    </p:set>
                                    <p:animEffect transition="in" filter="blinds(horizontal)">
                                      <p:cBhvr>
                                        <p:cTn id="7" dur="500"/>
                                        <p:tgtEl>
                                          <p:spTgt spid="512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7.4</a:t>
            </a:r>
            <a:r>
              <a:rPr lang="zh-CN" altLang="zh-CN" dirty="0" smtClean="0">
                <a:solidFill>
                  <a:srgbClr val="800000"/>
                </a:solidFill>
                <a:effectLst>
                  <a:outerShdw blurRad="38100" dist="38100" dir="2700000" algn="tl">
                    <a:srgbClr val="000000"/>
                  </a:outerShdw>
                </a:effectLst>
                <a:ea typeface="黑体" pitchFamily="2" charset="-122"/>
              </a:rPr>
              <a:t>对被调用函数的声明和函数原型</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53251" name="Rectangle 3"/>
          <p:cNvSpPr>
            <a:spLocks noGrp="1" noChangeArrowheads="1"/>
          </p:cNvSpPr>
          <p:nvPr>
            <p:ph idx="1"/>
          </p:nvPr>
        </p:nvSpPr>
        <p:spPr>
          <a:xfrm>
            <a:off x="428625" y="1571625"/>
            <a:ext cx="8001000" cy="4786313"/>
          </a:xfrm>
        </p:spPr>
        <p:txBody>
          <a:bodyPr/>
          <a:lstStyle/>
          <a:p>
            <a:pPr eaLnBrk="1" hangingPunct="1"/>
            <a:r>
              <a:rPr lang="zh-CN" altLang="zh-CN" smtClean="0"/>
              <a:t>分别编写</a:t>
            </a:r>
            <a:r>
              <a:rPr lang="en-US" altLang="zh-CN" smtClean="0"/>
              <a:t>add</a:t>
            </a:r>
            <a:r>
              <a:rPr lang="zh-CN" altLang="zh-CN" smtClean="0"/>
              <a:t>函数和</a:t>
            </a:r>
            <a:r>
              <a:rPr lang="en-US" altLang="zh-CN" smtClean="0"/>
              <a:t>main</a:t>
            </a:r>
            <a:r>
              <a:rPr lang="zh-CN" altLang="zh-CN" smtClean="0"/>
              <a:t>函数，它们组成一个源程序文件</a:t>
            </a:r>
            <a:endParaRPr lang="en-US" altLang="zh-CN" smtClean="0"/>
          </a:p>
          <a:p>
            <a:pPr eaLnBrk="1" hangingPunct="1"/>
            <a:r>
              <a:rPr lang="en-US" altLang="zh-CN" smtClean="0"/>
              <a:t>main</a:t>
            </a:r>
            <a:r>
              <a:rPr lang="zh-CN" altLang="zh-CN" smtClean="0"/>
              <a:t>函数的位置在</a:t>
            </a:r>
            <a:r>
              <a:rPr lang="en-US" altLang="zh-CN" smtClean="0"/>
              <a:t>add</a:t>
            </a:r>
            <a:r>
              <a:rPr lang="zh-CN" altLang="zh-CN" smtClean="0"/>
              <a:t>函数之前</a:t>
            </a:r>
            <a:endParaRPr lang="en-US" altLang="zh-CN" smtClean="0"/>
          </a:p>
          <a:p>
            <a:pPr eaLnBrk="1" hangingPunct="1"/>
            <a:r>
              <a:rPr lang="zh-CN" altLang="zh-CN" smtClean="0"/>
              <a:t>在</a:t>
            </a:r>
            <a:r>
              <a:rPr lang="en-US" altLang="zh-CN" smtClean="0"/>
              <a:t>main</a:t>
            </a:r>
            <a:r>
              <a:rPr lang="zh-CN" altLang="zh-CN" smtClean="0"/>
              <a:t>函数中对</a:t>
            </a:r>
            <a:r>
              <a:rPr lang="en-US" altLang="zh-CN" smtClean="0"/>
              <a:t>add</a:t>
            </a:r>
            <a:r>
              <a:rPr lang="zh-CN" altLang="zh-CN" smtClean="0"/>
              <a:t>函数进行声明</a:t>
            </a:r>
          </a:p>
        </p:txBody>
      </p:sp>
      <p:pic>
        <p:nvPicPr>
          <p:cNvPr id="53252"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3"/>
          <p:cNvSpPr>
            <a:spLocks noGrp="1" noChangeArrowheads="1"/>
          </p:cNvSpPr>
          <p:nvPr>
            <p:ph idx="1"/>
          </p:nvPr>
        </p:nvSpPr>
        <p:spPr>
          <a:xfrm>
            <a:off x="357188" y="285750"/>
            <a:ext cx="7358062" cy="5286375"/>
          </a:xfrm>
          <a:solidFill>
            <a:srgbClr val="CCECFF"/>
          </a:solidFill>
        </p:spPr>
        <p:txBody>
          <a:bodyPr/>
          <a:lstStyle/>
          <a:p>
            <a:pPr eaLnBrk="1" hangingPunct="1">
              <a:buFont typeface="Wingdings" pitchFamily="2" charset="2"/>
              <a:buNone/>
            </a:pPr>
            <a:r>
              <a:rPr lang="en-US" altLang="zh-CN" sz="2800" smtClean="0"/>
              <a:t>#include &lt;stdio.h&gt;</a:t>
            </a:r>
            <a:endParaRPr lang="zh-CN" altLang="zh-CN" sz="2800" smtClean="0"/>
          </a:p>
          <a:p>
            <a:pPr eaLnBrk="1" hangingPunct="1">
              <a:buFont typeface="Wingdings" pitchFamily="2" charset="2"/>
              <a:buNone/>
            </a:pPr>
            <a:r>
              <a:rPr lang="en-US" altLang="zh-CN" sz="2800" smtClean="0"/>
              <a:t>int main()</a:t>
            </a:r>
            <a:endParaRPr lang="zh-CN" altLang="zh-CN" sz="2800" smtClean="0"/>
          </a:p>
          <a:p>
            <a:pPr eaLnBrk="1" hangingPunct="1">
              <a:buFont typeface="Wingdings" pitchFamily="2" charset="2"/>
              <a:buNone/>
            </a:pPr>
            <a:r>
              <a:rPr lang="en-US" altLang="zh-CN" sz="2800" smtClean="0"/>
              <a:t>{ float add(float x, float y);       </a:t>
            </a:r>
            <a:endParaRPr lang="zh-CN" altLang="zh-CN" sz="2800" smtClean="0"/>
          </a:p>
          <a:p>
            <a:pPr eaLnBrk="1" hangingPunct="1">
              <a:buFont typeface="Wingdings" pitchFamily="2" charset="2"/>
              <a:buNone/>
            </a:pPr>
            <a:r>
              <a:rPr lang="en-US" altLang="zh-CN" sz="2800" smtClean="0"/>
              <a:t>   float a,b,c;</a:t>
            </a:r>
            <a:endParaRPr lang="zh-CN" altLang="zh-CN" sz="2800" smtClean="0"/>
          </a:p>
          <a:p>
            <a:pPr eaLnBrk="1" hangingPunct="1">
              <a:buFont typeface="Wingdings" pitchFamily="2" charset="2"/>
              <a:buNone/>
            </a:pPr>
            <a:r>
              <a:rPr lang="en-US" altLang="zh-CN" sz="2800" smtClean="0"/>
              <a:t>   printf("Please enter a and b:");   </a:t>
            </a:r>
            <a:endParaRPr lang="zh-CN" altLang="zh-CN" sz="2800" smtClean="0"/>
          </a:p>
          <a:p>
            <a:pPr eaLnBrk="1" hangingPunct="1">
              <a:buFont typeface="Wingdings" pitchFamily="2" charset="2"/>
              <a:buNone/>
            </a:pPr>
            <a:r>
              <a:rPr lang="en-US" altLang="zh-CN" sz="2800" smtClean="0"/>
              <a:t>   scanf("%f,%f",&amp;a,&amp;b);              </a:t>
            </a:r>
            <a:endParaRPr lang="zh-CN" altLang="zh-CN" sz="2800" smtClean="0"/>
          </a:p>
          <a:p>
            <a:pPr eaLnBrk="1" hangingPunct="1">
              <a:buFont typeface="Wingdings" pitchFamily="2" charset="2"/>
              <a:buNone/>
            </a:pPr>
            <a:r>
              <a:rPr lang="en-US" altLang="zh-CN" sz="2800" smtClean="0"/>
              <a:t>   c=add(a,b);                       </a:t>
            </a:r>
            <a:endParaRPr lang="zh-CN" altLang="zh-CN" sz="2800" smtClean="0"/>
          </a:p>
          <a:p>
            <a:pPr eaLnBrk="1" hangingPunct="1">
              <a:buFont typeface="Wingdings" pitchFamily="2" charset="2"/>
              <a:buNone/>
            </a:pPr>
            <a:r>
              <a:rPr lang="en-US" altLang="zh-CN" sz="2800" smtClean="0"/>
              <a:t>   printf("sum is %f\n",c);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p:txBody>
      </p:sp>
      <p:sp>
        <p:nvSpPr>
          <p:cNvPr id="5" name="Rectangle 3"/>
          <p:cNvSpPr txBox="1">
            <a:spLocks noChangeArrowheads="1"/>
          </p:cNvSpPr>
          <p:nvPr/>
        </p:nvSpPr>
        <p:spPr bwMode="auto">
          <a:xfrm>
            <a:off x="3214688" y="4572000"/>
            <a:ext cx="5286375" cy="2286000"/>
          </a:xfrm>
          <a:prstGeom prst="rect">
            <a:avLst/>
          </a:prstGeom>
          <a:solidFill>
            <a:srgbClr val="FFFFCC"/>
          </a:solidFill>
          <a:ln w="9525">
            <a:noFill/>
            <a:miter lim="800000"/>
            <a:headEnd/>
            <a:tailEnd/>
          </a:ln>
        </p:spPr>
        <p:txBody>
          <a:bodyPr/>
          <a:lstStyle/>
          <a:p>
            <a:pPr>
              <a:defRPr/>
            </a:pPr>
            <a:r>
              <a:rPr lang="en-US" altLang="zh-CN" sz="2800" b="1" dirty="0">
                <a:latin typeface="+mn-lt"/>
                <a:ea typeface="+mn-ea"/>
              </a:rPr>
              <a:t>float add(float </a:t>
            </a:r>
            <a:r>
              <a:rPr lang="en-US" altLang="zh-CN" sz="2800" b="1" dirty="0" err="1">
                <a:latin typeface="+mn-lt"/>
                <a:ea typeface="+mn-ea"/>
              </a:rPr>
              <a:t>x,float</a:t>
            </a:r>
            <a:r>
              <a:rPr lang="en-US" altLang="zh-CN" sz="2800" b="1" dirty="0">
                <a:latin typeface="+mn-lt"/>
                <a:ea typeface="+mn-ea"/>
              </a:rPr>
              <a:t> y)</a:t>
            </a:r>
            <a:endParaRPr lang="zh-CN" altLang="zh-CN" sz="2800" b="1" dirty="0">
              <a:latin typeface="+mn-lt"/>
              <a:ea typeface="+mn-ea"/>
            </a:endParaRPr>
          </a:p>
          <a:p>
            <a:pPr>
              <a:defRPr/>
            </a:pPr>
            <a:r>
              <a:rPr lang="en-US" altLang="zh-CN" sz="2800" b="1" dirty="0">
                <a:latin typeface="+mn-lt"/>
                <a:ea typeface="+mn-ea"/>
              </a:rPr>
              <a:t>{ float z;                          </a:t>
            </a:r>
            <a:endParaRPr lang="zh-CN" altLang="zh-CN" sz="2800" b="1" dirty="0">
              <a:latin typeface="+mn-lt"/>
              <a:ea typeface="+mn-ea"/>
            </a:endParaRPr>
          </a:p>
          <a:p>
            <a:pPr>
              <a:defRPr/>
            </a:pPr>
            <a:r>
              <a:rPr lang="en-US" altLang="zh-CN" sz="2800" b="1" dirty="0">
                <a:latin typeface="+mn-lt"/>
                <a:ea typeface="+mn-ea"/>
              </a:rPr>
              <a:t>   z=</a:t>
            </a:r>
            <a:r>
              <a:rPr lang="en-US" altLang="zh-CN" sz="2800" b="1" dirty="0" err="1">
                <a:latin typeface="+mn-lt"/>
                <a:ea typeface="+mn-ea"/>
              </a:rPr>
              <a:t>x+y</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   return(z);                       </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p:txBody>
      </p:sp>
      <p:sp>
        <p:nvSpPr>
          <p:cNvPr id="6" name="圆角矩形标注 5"/>
          <p:cNvSpPr>
            <a:spLocks noChangeArrowheads="1"/>
          </p:cNvSpPr>
          <p:nvPr/>
        </p:nvSpPr>
        <p:spPr bwMode="auto">
          <a:xfrm>
            <a:off x="142875" y="5500688"/>
            <a:ext cx="3421063" cy="1143000"/>
          </a:xfrm>
          <a:prstGeom prst="wedgeRoundRectCallout">
            <a:avLst>
              <a:gd name="adj1" fmla="val 40255"/>
              <a:gd name="adj2" fmla="val -97361"/>
              <a:gd name="adj3" fmla="val 16667"/>
            </a:avLst>
          </a:prstGeom>
          <a:solidFill>
            <a:srgbClr val="FFCCFF"/>
          </a:solidFill>
          <a:ln w="9525" algn="ctr">
            <a:solidFill>
              <a:schemeClr val="tx1"/>
            </a:solidFill>
            <a:miter lim="800000"/>
            <a:headEnd/>
            <a:tailEnd/>
          </a:ln>
        </p:spPr>
        <p:txBody>
          <a:bodyPr/>
          <a:lstStyle/>
          <a:p>
            <a:r>
              <a:rPr lang="zh-CN" altLang="zh-CN" sz="2800" b="1">
                <a:solidFill>
                  <a:srgbClr val="0000CC"/>
                </a:solidFill>
              </a:rPr>
              <a:t>求两个实数之和，函数值也是实型</a:t>
            </a:r>
            <a:endParaRPr lang="zh-CN" altLang="en-US" sz="2800" b="1">
              <a:solidFill>
                <a:srgbClr val="0000CC"/>
              </a:solidFill>
            </a:endParaRPr>
          </a:p>
        </p:txBody>
      </p:sp>
      <p:sp>
        <p:nvSpPr>
          <p:cNvPr id="7" name="圆角矩形标注 6"/>
          <p:cNvSpPr>
            <a:spLocks noChangeArrowheads="1"/>
          </p:cNvSpPr>
          <p:nvPr/>
        </p:nvSpPr>
        <p:spPr bwMode="auto">
          <a:xfrm>
            <a:off x="5715000" y="500063"/>
            <a:ext cx="2857500" cy="714375"/>
          </a:xfrm>
          <a:prstGeom prst="wedgeRoundRectCallout">
            <a:avLst>
              <a:gd name="adj1" fmla="val -40634"/>
              <a:gd name="adj2" fmla="val 95472"/>
              <a:gd name="adj3" fmla="val 16667"/>
            </a:avLst>
          </a:prstGeom>
          <a:solidFill>
            <a:srgbClr val="FFCCFF"/>
          </a:solidFill>
          <a:ln w="9525" algn="ctr">
            <a:solidFill>
              <a:schemeClr val="tx1"/>
            </a:solidFill>
            <a:miter lim="800000"/>
            <a:headEnd/>
            <a:tailEnd/>
          </a:ln>
        </p:spPr>
        <p:txBody>
          <a:bodyPr/>
          <a:lstStyle/>
          <a:p>
            <a:r>
              <a:rPr lang="zh-CN" altLang="zh-CN" sz="2800" b="1">
                <a:solidFill>
                  <a:srgbClr val="0000CC"/>
                </a:solidFill>
              </a:rPr>
              <a:t>对</a:t>
            </a:r>
            <a:r>
              <a:rPr lang="en-US" altLang="zh-CN" sz="2800" b="1">
                <a:solidFill>
                  <a:srgbClr val="0000CC"/>
                </a:solidFill>
              </a:rPr>
              <a:t>add</a:t>
            </a:r>
            <a:r>
              <a:rPr lang="zh-CN" altLang="zh-CN" sz="2800" b="1">
                <a:solidFill>
                  <a:srgbClr val="0000CC"/>
                </a:solidFill>
              </a:rPr>
              <a:t>函数声明</a:t>
            </a:r>
            <a:endParaRPr lang="zh-CN" altLang="en-US" sz="2800" b="1">
              <a:solidFill>
                <a:srgbClr val="0000CC"/>
              </a:solidFill>
            </a:endParaRPr>
          </a:p>
        </p:txBody>
      </p:sp>
      <p:cxnSp>
        <p:nvCxnSpPr>
          <p:cNvPr id="8" name="直接连接符 7"/>
          <p:cNvCxnSpPr>
            <a:cxnSpLocks noChangeShapeType="1"/>
          </p:cNvCxnSpPr>
          <p:nvPr/>
        </p:nvCxnSpPr>
        <p:spPr bwMode="auto">
          <a:xfrm>
            <a:off x="714375" y="1785938"/>
            <a:ext cx="5214938"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pic>
        <p:nvPicPr>
          <p:cNvPr id="54279" name="图片 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Left)">
                                      <p:cBhvr>
                                        <p:cTn id="12" dur="500"/>
                                        <p:tgtEl>
                                          <p:spTgt spid="8"/>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3"/>
          <p:cNvSpPr>
            <a:spLocks noGrp="1" noChangeArrowheads="1"/>
          </p:cNvSpPr>
          <p:nvPr>
            <p:ph idx="1"/>
          </p:nvPr>
        </p:nvSpPr>
        <p:spPr>
          <a:xfrm>
            <a:off x="357188" y="285750"/>
            <a:ext cx="7358062" cy="5286375"/>
          </a:xfrm>
          <a:solidFill>
            <a:srgbClr val="CCECFF"/>
          </a:solidFill>
        </p:spPr>
        <p:txBody>
          <a:bodyPr/>
          <a:lstStyle/>
          <a:p>
            <a:pPr eaLnBrk="1" hangingPunct="1">
              <a:buFont typeface="Wingdings" pitchFamily="2" charset="2"/>
              <a:buNone/>
            </a:pPr>
            <a:r>
              <a:rPr lang="en-US" altLang="zh-CN" sz="2800" smtClean="0"/>
              <a:t>#include &lt;stdio.h&gt;</a:t>
            </a:r>
            <a:endParaRPr lang="zh-CN" altLang="zh-CN" sz="2800" smtClean="0"/>
          </a:p>
          <a:p>
            <a:pPr eaLnBrk="1" hangingPunct="1">
              <a:buFont typeface="Wingdings" pitchFamily="2" charset="2"/>
              <a:buNone/>
            </a:pPr>
            <a:r>
              <a:rPr lang="en-US" altLang="zh-CN" sz="2800" smtClean="0"/>
              <a:t>int main()</a:t>
            </a:r>
            <a:endParaRPr lang="zh-CN" altLang="zh-CN" sz="2800" smtClean="0"/>
          </a:p>
          <a:p>
            <a:pPr eaLnBrk="1" hangingPunct="1">
              <a:buFont typeface="Wingdings" pitchFamily="2" charset="2"/>
              <a:buNone/>
            </a:pPr>
            <a:r>
              <a:rPr lang="en-US" altLang="zh-CN" sz="2800" smtClean="0"/>
              <a:t>{ float add(float x, float y);       </a:t>
            </a:r>
            <a:endParaRPr lang="zh-CN" altLang="zh-CN" sz="2800" smtClean="0"/>
          </a:p>
          <a:p>
            <a:pPr eaLnBrk="1" hangingPunct="1">
              <a:buFont typeface="Wingdings" pitchFamily="2" charset="2"/>
              <a:buNone/>
            </a:pPr>
            <a:r>
              <a:rPr lang="en-US" altLang="zh-CN" sz="2800" smtClean="0"/>
              <a:t>   float a,b,c;</a:t>
            </a:r>
            <a:endParaRPr lang="zh-CN" altLang="zh-CN" sz="2800" smtClean="0"/>
          </a:p>
          <a:p>
            <a:pPr eaLnBrk="1" hangingPunct="1">
              <a:buFont typeface="Wingdings" pitchFamily="2" charset="2"/>
              <a:buNone/>
            </a:pPr>
            <a:r>
              <a:rPr lang="en-US" altLang="zh-CN" sz="2800" smtClean="0"/>
              <a:t>   printf("Please enter a and b:");   </a:t>
            </a:r>
            <a:endParaRPr lang="zh-CN" altLang="zh-CN" sz="2800" smtClean="0"/>
          </a:p>
          <a:p>
            <a:pPr eaLnBrk="1" hangingPunct="1">
              <a:buFont typeface="Wingdings" pitchFamily="2" charset="2"/>
              <a:buNone/>
            </a:pPr>
            <a:r>
              <a:rPr lang="en-US" altLang="zh-CN" sz="2800" smtClean="0"/>
              <a:t>   scanf("%f,%f",&amp;a,&amp;b);              </a:t>
            </a:r>
            <a:endParaRPr lang="zh-CN" altLang="zh-CN" sz="2800" smtClean="0"/>
          </a:p>
          <a:p>
            <a:pPr eaLnBrk="1" hangingPunct="1">
              <a:buFont typeface="Wingdings" pitchFamily="2" charset="2"/>
              <a:buNone/>
            </a:pPr>
            <a:r>
              <a:rPr lang="en-US" altLang="zh-CN" sz="2800" smtClean="0"/>
              <a:t>   c=add(a,b);                       </a:t>
            </a:r>
            <a:endParaRPr lang="zh-CN" altLang="zh-CN" sz="2800" smtClean="0"/>
          </a:p>
          <a:p>
            <a:pPr eaLnBrk="1" hangingPunct="1">
              <a:buFont typeface="Wingdings" pitchFamily="2" charset="2"/>
              <a:buNone/>
            </a:pPr>
            <a:r>
              <a:rPr lang="en-US" altLang="zh-CN" sz="2800" smtClean="0"/>
              <a:t>   printf("sum is %f\n",c);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p:txBody>
      </p:sp>
      <p:sp>
        <p:nvSpPr>
          <p:cNvPr id="5" name="Rectangle 3"/>
          <p:cNvSpPr txBox="1">
            <a:spLocks noChangeArrowheads="1"/>
          </p:cNvSpPr>
          <p:nvPr/>
        </p:nvSpPr>
        <p:spPr bwMode="auto">
          <a:xfrm>
            <a:off x="3214688" y="4572000"/>
            <a:ext cx="5286375" cy="2286000"/>
          </a:xfrm>
          <a:prstGeom prst="rect">
            <a:avLst/>
          </a:prstGeom>
          <a:solidFill>
            <a:srgbClr val="FFFFCC"/>
          </a:solidFill>
          <a:ln w="9525">
            <a:noFill/>
            <a:miter lim="800000"/>
            <a:headEnd/>
            <a:tailEnd/>
          </a:ln>
        </p:spPr>
        <p:txBody>
          <a:bodyPr/>
          <a:lstStyle/>
          <a:p>
            <a:pPr>
              <a:defRPr/>
            </a:pPr>
            <a:r>
              <a:rPr lang="en-US" altLang="zh-CN" sz="2800" b="1" dirty="0">
                <a:latin typeface="+mn-lt"/>
                <a:ea typeface="+mn-ea"/>
              </a:rPr>
              <a:t>float add(float </a:t>
            </a:r>
            <a:r>
              <a:rPr lang="en-US" altLang="zh-CN" sz="2800" b="1" dirty="0" err="1">
                <a:latin typeface="+mn-lt"/>
                <a:ea typeface="+mn-ea"/>
              </a:rPr>
              <a:t>x,float</a:t>
            </a:r>
            <a:r>
              <a:rPr lang="en-US" altLang="zh-CN" sz="2800" b="1" dirty="0">
                <a:latin typeface="+mn-lt"/>
                <a:ea typeface="+mn-ea"/>
              </a:rPr>
              <a:t> y)</a:t>
            </a:r>
            <a:endParaRPr lang="zh-CN" altLang="zh-CN" sz="2800" b="1" dirty="0">
              <a:latin typeface="+mn-lt"/>
              <a:ea typeface="+mn-ea"/>
            </a:endParaRPr>
          </a:p>
          <a:p>
            <a:pPr>
              <a:defRPr/>
            </a:pPr>
            <a:r>
              <a:rPr lang="en-US" altLang="zh-CN" sz="2800" b="1" dirty="0">
                <a:latin typeface="+mn-lt"/>
                <a:ea typeface="+mn-ea"/>
              </a:rPr>
              <a:t>{ float z;                          </a:t>
            </a:r>
            <a:endParaRPr lang="zh-CN" altLang="zh-CN" sz="2800" b="1" dirty="0">
              <a:latin typeface="+mn-lt"/>
              <a:ea typeface="+mn-ea"/>
            </a:endParaRPr>
          </a:p>
          <a:p>
            <a:pPr>
              <a:defRPr/>
            </a:pPr>
            <a:r>
              <a:rPr lang="en-US" altLang="zh-CN" sz="2800" b="1" dirty="0">
                <a:latin typeface="+mn-lt"/>
                <a:ea typeface="+mn-ea"/>
              </a:rPr>
              <a:t>   z=</a:t>
            </a:r>
            <a:r>
              <a:rPr lang="en-US" altLang="zh-CN" sz="2800" b="1" dirty="0" err="1">
                <a:latin typeface="+mn-lt"/>
                <a:ea typeface="+mn-ea"/>
              </a:rPr>
              <a:t>x+y</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   return(z);                       </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p:txBody>
      </p:sp>
      <p:sp>
        <p:nvSpPr>
          <p:cNvPr id="7" name="圆角矩形标注 6"/>
          <p:cNvSpPr>
            <a:spLocks noChangeArrowheads="1"/>
          </p:cNvSpPr>
          <p:nvPr/>
        </p:nvSpPr>
        <p:spPr bwMode="auto">
          <a:xfrm>
            <a:off x="5786438" y="357188"/>
            <a:ext cx="2857500" cy="714375"/>
          </a:xfrm>
          <a:prstGeom prst="wedgeRoundRectCallout">
            <a:avLst>
              <a:gd name="adj1" fmla="val -40634"/>
              <a:gd name="adj2" fmla="val 95472"/>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只差一个分号</a:t>
            </a:r>
          </a:p>
        </p:txBody>
      </p:sp>
      <p:cxnSp>
        <p:nvCxnSpPr>
          <p:cNvPr id="55301" name="直接连接符 7"/>
          <p:cNvCxnSpPr>
            <a:cxnSpLocks noChangeShapeType="1"/>
          </p:cNvCxnSpPr>
          <p:nvPr/>
        </p:nvCxnSpPr>
        <p:spPr bwMode="auto">
          <a:xfrm>
            <a:off x="714375" y="1785938"/>
            <a:ext cx="5214938"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9" name="矩形 8"/>
          <p:cNvSpPr>
            <a:spLocks noChangeArrowheads="1"/>
          </p:cNvSpPr>
          <p:nvPr/>
        </p:nvSpPr>
        <p:spPr bwMode="auto">
          <a:xfrm>
            <a:off x="3214688" y="4572000"/>
            <a:ext cx="5143500" cy="500063"/>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pic>
        <p:nvPicPr>
          <p:cNvPr id="55303" name="图片 7"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 </a:t>
            </a:r>
            <a:r>
              <a:rPr lang="zh-CN" altLang="zh-CN" dirty="0" smtClean="0">
                <a:solidFill>
                  <a:srgbClr val="800000"/>
                </a:solidFill>
                <a:effectLst>
                  <a:outerShdw blurRad="38100" dist="38100" dir="2700000" algn="tl">
                    <a:srgbClr val="000000"/>
                  </a:outerShdw>
                </a:effectLst>
                <a:ea typeface="黑体" pitchFamily="2" charset="-122"/>
              </a:rPr>
              <a:t>为什么要用函数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9219" name="Rectangle 3"/>
          <p:cNvSpPr>
            <a:spLocks noGrp="1" noChangeArrowheads="1"/>
          </p:cNvSpPr>
          <p:nvPr>
            <p:ph idx="1"/>
          </p:nvPr>
        </p:nvSpPr>
        <p:spPr>
          <a:xfrm>
            <a:off x="428625" y="1643063"/>
            <a:ext cx="8215313" cy="4286250"/>
          </a:xfrm>
        </p:spPr>
        <p:txBody>
          <a:bodyPr/>
          <a:lstStyle/>
          <a:p>
            <a:pPr eaLnBrk="1" hangingPunct="1">
              <a:spcBef>
                <a:spcPct val="50000"/>
              </a:spcBef>
            </a:pPr>
            <a:r>
              <a:rPr lang="zh-CN" altLang="zh-CN" sz="2800" dirty="0" smtClean="0"/>
              <a:t>在设计一个较大的程序时，往往把它分为若干个程序模块，每一个模块包括一个或多个函数，每个函数实现一个特定的功能</a:t>
            </a:r>
            <a:endParaRPr lang="en-US" altLang="zh-CN" sz="2800" dirty="0" smtClean="0"/>
          </a:p>
          <a:p>
            <a:pPr eaLnBrk="1" hangingPunct="1">
              <a:spcBef>
                <a:spcPct val="50000"/>
              </a:spcBef>
            </a:pPr>
            <a:r>
              <a:rPr lang="zh-CN" altLang="zh-CN" sz="2800" dirty="0" smtClean="0"/>
              <a:t>Ｃ程序可由一个主函数和若干个其他函数构成</a:t>
            </a:r>
            <a:endParaRPr lang="en-US" altLang="zh-CN" sz="2800" dirty="0" smtClean="0"/>
          </a:p>
          <a:p>
            <a:pPr eaLnBrk="1" hangingPunct="1">
              <a:spcBef>
                <a:spcPct val="50000"/>
              </a:spcBef>
            </a:pPr>
            <a:r>
              <a:rPr lang="zh-CN" altLang="zh-CN" sz="2800" dirty="0" smtClean="0"/>
              <a:t>主函数调用其他函数，其他函数也可以互相调用</a:t>
            </a:r>
            <a:endParaRPr lang="en-US" altLang="zh-CN" sz="2800" dirty="0" smtClean="0"/>
          </a:p>
          <a:p>
            <a:pPr eaLnBrk="1" hangingPunct="1">
              <a:spcBef>
                <a:spcPct val="50000"/>
              </a:spcBef>
            </a:pPr>
            <a:r>
              <a:rPr lang="zh-CN" altLang="zh-CN" sz="2800" dirty="0" smtClean="0"/>
              <a:t>同一个函数可以被一个或多个函数调用任意多次</a:t>
            </a:r>
            <a:endParaRPr lang="en-US" altLang="zh-CN" sz="2800" dirty="0" smtClean="0"/>
          </a:p>
        </p:txBody>
      </p:sp>
      <p:pic>
        <p:nvPicPr>
          <p:cNvPr id="10244"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219">
                                            <p:txEl>
                                              <p:pRg st="1" end="1"/>
                                            </p:txEl>
                                          </p:spTgt>
                                        </p:tgtEl>
                                        <p:attrNameLst>
                                          <p:attrName>style.visibility</p:attrName>
                                        </p:attrNameLst>
                                      </p:cBhvr>
                                      <p:to>
                                        <p:strVal val="visible"/>
                                      </p:to>
                                    </p:set>
                                    <p:animEffect transition="in" filter="blinds(horizontal)">
                                      <p:cBhvr>
                                        <p:cTn id="7" dur="500"/>
                                        <p:tgtEl>
                                          <p:spTgt spid="921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219">
                                            <p:txEl>
                                              <p:pRg st="2" end="2"/>
                                            </p:txEl>
                                          </p:spTgt>
                                        </p:tgtEl>
                                        <p:attrNameLst>
                                          <p:attrName>style.visibility</p:attrName>
                                        </p:attrNameLst>
                                      </p:cBhvr>
                                      <p:to>
                                        <p:strVal val="visible"/>
                                      </p:to>
                                    </p:set>
                                    <p:animEffect transition="in" filter="blinds(horizontal)">
                                      <p:cBhvr>
                                        <p:cTn id="12" dur="500"/>
                                        <p:tgtEl>
                                          <p:spTgt spid="921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219">
                                            <p:txEl>
                                              <p:pRg st="3" end="3"/>
                                            </p:txEl>
                                          </p:spTgt>
                                        </p:tgtEl>
                                        <p:attrNameLst>
                                          <p:attrName>style.visibility</p:attrName>
                                        </p:attrNameLst>
                                      </p:cBhvr>
                                      <p:to>
                                        <p:strVal val="visible"/>
                                      </p:to>
                                    </p:set>
                                    <p:animEffect transition="in" filter="blinds(horizontal)">
                                      <p:cBhvr>
                                        <p:cTn id="17" dur="500"/>
                                        <p:tgtEl>
                                          <p:spTgt spid="92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3"/>
          <p:cNvSpPr>
            <a:spLocks noGrp="1" noChangeArrowheads="1"/>
          </p:cNvSpPr>
          <p:nvPr>
            <p:ph idx="1"/>
          </p:nvPr>
        </p:nvSpPr>
        <p:spPr>
          <a:xfrm>
            <a:off x="357188" y="285750"/>
            <a:ext cx="7358062" cy="5286375"/>
          </a:xfrm>
          <a:solidFill>
            <a:srgbClr val="CCECFF"/>
          </a:solidFill>
        </p:spPr>
        <p:txBody>
          <a:bodyPr/>
          <a:lstStyle/>
          <a:p>
            <a:pPr eaLnBrk="1" hangingPunct="1">
              <a:buFont typeface="Wingdings" pitchFamily="2" charset="2"/>
              <a:buNone/>
            </a:pPr>
            <a:r>
              <a:rPr lang="en-US" altLang="zh-CN" sz="2800" smtClean="0"/>
              <a:t>#include &lt;stdio.h&gt;</a:t>
            </a:r>
            <a:endParaRPr lang="zh-CN" altLang="zh-CN" sz="2800" smtClean="0"/>
          </a:p>
          <a:p>
            <a:pPr eaLnBrk="1" hangingPunct="1">
              <a:buFont typeface="Wingdings" pitchFamily="2" charset="2"/>
              <a:buNone/>
            </a:pPr>
            <a:r>
              <a:rPr lang="en-US" altLang="zh-CN" sz="2800" smtClean="0"/>
              <a:t>int main()</a:t>
            </a:r>
            <a:endParaRPr lang="zh-CN" altLang="zh-CN" sz="2800" smtClean="0"/>
          </a:p>
          <a:p>
            <a:pPr eaLnBrk="1" hangingPunct="1">
              <a:buFont typeface="Wingdings" pitchFamily="2" charset="2"/>
              <a:buNone/>
            </a:pPr>
            <a:r>
              <a:rPr lang="en-US" altLang="zh-CN" sz="2800" smtClean="0"/>
              <a:t>{ float add(float x, float y);       </a:t>
            </a:r>
            <a:endParaRPr lang="zh-CN" altLang="zh-CN" sz="2800" smtClean="0"/>
          </a:p>
          <a:p>
            <a:pPr eaLnBrk="1" hangingPunct="1">
              <a:buFont typeface="Wingdings" pitchFamily="2" charset="2"/>
              <a:buNone/>
            </a:pPr>
            <a:r>
              <a:rPr lang="en-US" altLang="zh-CN" sz="2800" smtClean="0"/>
              <a:t>   float a,b,c;</a:t>
            </a:r>
            <a:endParaRPr lang="zh-CN" altLang="zh-CN" sz="2800" smtClean="0"/>
          </a:p>
          <a:p>
            <a:pPr eaLnBrk="1" hangingPunct="1">
              <a:buFont typeface="Wingdings" pitchFamily="2" charset="2"/>
              <a:buNone/>
            </a:pPr>
            <a:r>
              <a:rPr lang="en-US" altLang="zh-CN" sz="2800" smtClean="0"/>
              <a:t>   printf("Please enter a and b:");   </a:t>
            </a:r>
            <a:endParaRPr lang="zh-CN" altLang="zh-CN" sz="2800" smtClean="0"/>
          </a:p>
          <a:p>
            <a:pPr eaLnBrk="1" hangingPunct="1">
              <a:buFont typeface="Wingdings" pitchFamily="2" charset="2"/>
              <a:buNone/>
            </a:pPr>
            <a:r>
              <a:rPr lang="en-US" altLang="zh-CN" sz="2800" smtClean="0"/>
              <a:t>   scanf("%f,%f",&amp;a,&amp;b);              </a:t>
            </a:r>
            <a:endParaRPr lang="zh-CN" altLang="zh-CN" sz="2800" smtClean="0"/>
          </a:p>
          <a:p>
            <a:pPr eaLnBrk="1" hangingPunct="1">
              <a:buFont typeface="Wingdings" pitchFamily="2" charset="2"/>
              <a:buNone/>
            </a:pPr>
            <a:r>
              <a:rPr lang="en-US" altLang="zh-CN" sz="2800" smtClean="0"/>
              <a:t>   c=add(a,b);                       </a:t>
            </a:r>
            <a:endParaRPr lang="zh-CN" altLang="zh-CN" sz="2800" smtClean="0"/>
          </a:p>
          <a:p>
            <a:pPr eaLnBrk="1" hangingPunct="1">
              <a:buFont typeface="Wingdings" pitchFamily="2" charset="2"/>
              <a:buNone/>
            </a:pPr>
            <a:r>
              <a:rPr lang="en-US" altLang="zh-CN" sz="2800" smtClean="0"/>
              <a:t>   printf("sum is %f\n",c);   </a:t>
            </a:r>
            <a:endParaRPr lang="zh-CN" altLang="zh-CN" sz="2800" smtClean="0"/>
          </a:p>
          <a:p>
            <a:pPr eaLnBrk="1" hangingPunct="1">
              <a:buFont typeface="Wingdings" pitchFamily="2" charset="2"/>
              <a:buNone/>
            </a:pPr>
            <a:r>
              <a:rPr lang="en-US" altLang="zh-CN" sz="2800" smtClean="0"/>
              <a:t>   return 0;</a:t>
            </a:r>
            <a:endParaRPr lang="zh-CN" altLang="zh-CN" sz="2800" smtClean="0"/>
          </a:p>
          <a:p>
            <a:pPr eaLnBrk="1" hangingPunct="1">
              <a:buFont typeface="Wingdings" pitchFamily="2" charset="2"/>
              <a:buNone/>
            </a:pPr>
            <a:r>
              <a:rPr lang="en-US" altLang="zh-CN" sz="2800" smtClean="0"/>
              <a:t>}</a:t>
            </a:r>
            <a:endParaRPr lang="zh-CN" altLang="zh-CN" sz="2800" smtClean="0"/>
          </a:p>
        </p:txBody>
      </p:sp>
      <p:sp>
        <p:nvSpPr>
          <p:cNvPr id="5" name="Rectangle 3"/>
          <p:cNvSpPr txBox="1">
            <a:spLocks noChangeArrowheads="1"/>
          </p:cNvSpPr>
          <p:nvPr/>
        </p:nvSpPr>
        <p:spPr bwMode="auto">
          <a:xfrm>
            <a:off x="3214688" y="4572000"/>
            <a:ext cx="5286375" cy="2286000"/>
          </a:xfrm>
          <a:prstGeom prst="rect">
            <a:avLst/>
          </a:prstGeom>
          <a:solidFill>
            <a:srgbClr val="FFFFCC"/>
          </a:solidFill>
          <a:ln w="9525">
            <a:noFill/>
            <a:miter lim="800000"/>
            <a:headEnd/>
            <a:tailEnd/>
          </a:ln>
        </p:spPr>
        <p:txBody>
          <a:bodyPr/>
          <a:lstStyle/>
          <a:p>
            <a:pPr>
              <a:defRPr/>
            </a:pPr>
            <a:r>
              <a:rPr lang="en-US" altLang="zh-CN" sz="2800" b="1" dirty="0">
                <a:latin typeface="+mn-lt"/>
                <a:ea typeface="+mn-ea"/>
              </a:rPr>
              <a:t>float add(float </a:t>
            </a:r>
            <a:r>
              <a:rPr lang="en-US" altLang="zh-CN" sz="2800" b="1" dirty="0" err="1">
                <a:latin typeface="+mn-lt"/>
                <a:ea typeface="+mn-ea"/>
              </a:rPr>
              <a:t>x,float</a:t>
            </a:r>
            <a:r>
              <a:rPr lang="en-US" altLang="zh-CN" sz="2800" b="1" dirty="0">
                <a:latin typeface="+mn-lt"/>
                <a:ea typeface="+mn-ea"/>
              </a:rPr>
              <a:t> y)</a:t>
            </a:r>
            <a:endParaRPr lang="zh-CN" altLang="zh-CN" sz="2800" b="1" dirty="0">
              <a:latin typeface="+mn-lt"/>
              <a:ea typeface="+mn-ea"/>
            </a:endParaRPr>
          </a:p>
          <a:p>
            <a:pPr>
              <a:defRPr/>
            </a:pPr>
            <a:r>
              <a:rPr lang="en-US" altLang="zh-CN" sz="2800" b="1" dirty="0">
                <a:latin typeface="+mn-lt"/>
                <a:ea typeface="+mn-ea"/>
              </a:rPr>
              <a:t>{ float z;                          </a:t>
            </a:r>
            <a:endParaRPr lang="zh-CN" altLang="zh-CN" sz="2800" b="1" dirty="0">
              <a:latin typeface="+mn-lt"/>
              <a:ea typeface="+mn-ea"/>
            </a:endParaRPr>
          </a:p>
          <a:p>
            <a:pPr>
              <a:defRPr/>
            </a:pPr>
            <a:r>
              <a:rPr lang="en-US" altLang="zh-CN" sz="2800" b="1" dirty="0">
                <a:latin typeface="+mn-lt"/>
                <a:ea typeface="+mn-ea"/>
              </a:rPr>
              <a:t>   z=</a:t>
            </a:r>
            <a:r>
              <a:rPr lang="en-US" altLang="zh-CN" sz="2800" b="1" dirty="0" err="1">
                <a:latin typeface="+mn-lt"/>
                <a:ea typeface="+mn-ea"/>
              </a:rPr>
              <a:t>x+y</a:t>
            </a:r>
            <a:r>
              <a:rPr lang="en-US" altLang="zh-CN" sz="2800" b="1" dirty="0">
                <a:latin typeface="+mn-lt"/>
                <a:ea typeface="+mn-ea"/>
              </a:rPr>
              <a:t>;</a:t>
            </a:r>
            <a:endParaRPr lang="zh-CN" altLang="zh-CN" sz="2800" b="1" dirty="0">
              <a:latin typeface="+mn-lt"/>
              <a:ea typeface="+mn-ea"/>
            </a:endParaRPr>
          </a:p>
          <a:p>
            <a:pPr>
              <a:defRPr/>
            </a:pPr>
            <a:r>
              <a:rPr lang="en-US" altLang="zh-CN" sz="2800" b="1" dirty="0">
                <a:latin typeface="+mn-lt"/>
                <a:ea typeface="+mn-ea"/>
              </a:rPr>
              <a:t>   return(z);                       </a:t>
            </a:r>
            <a:endParaRPr lang="zh-CN" altLang="zh-CN" sz="2800" b="1" dirty="0">
              <a:latin typeface="+mn-lt"/>
              <a:ea typeface="+mn-ea"/>
            </a:endParaRPr>
          </a:p>
          <a:p>
            <a:pPr>
              <a:defRPr/>
            </a:pPr>
            <a:r>
              <a:rPr lang="en-US" altLang="zh-CN" sz="2800" b="1" dirty="0">
                <a:latin typeface="+mn-lt"/>
                <a:ea typeface="+mn-ea"/>
              </a:rPr>
              <a:t>}</a:t>
            </a:r>
            <a:endParaRPr lang="zh-CN" altLang="zh-CN" sz="2800" b="1" dirty="0">
              <a:latin typeface="+mn-lt"/>
              <a:ea typeface="+mn-ea"/>
            </a:endParaRPr>
          </a:p>
        </p:txBody>
      </p:sp>
      <p:sp>
        <p:nvSpPr>
          <p:cNvPr id="7" name="圆角矩形标注 6"/>
          <p:cNvSpPr>
            <a:spLocks noChangeArrowheads="1"/>
          </p:cNvSpPr>
          <p:nvPr/>
        </p:nvSpPr>
        <p:spPr bwMode="auto">
          <a:xfrm>
            <a:off x="500063" y="5715000"/>
            <a:ext cx="2571750" cy="714375"/>
          </a:xfrm>
          <a:prstGeom prst="wedgeRoundRectCallout">
            <a:avLst>
              <a:gd name="adj1" fmla="val 55801"/>
              <a:gd name="adj2" fmla="val -92144"/>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定义</a:t>
            </a:r>
            <a:r>
              <a:rPr lang="en-US" altLang="zh-CN" sz="2800" b="1">
                <a:solidFill>
                  <a:srgbClr val="0000CC"/>
                </a:solidFill>
              </a:rPr>
              <a:t>add</a:t>
            </a:r>
            <a:r>
              <a:rPr lang="zh-CN" altLang="en-US" sz="2800" b="1">
                <a:solidFill>
                  <a:srgbClr val="0000CC"/>
                </a:solidFill>
              </a:rPr>
              <a:t>函数</a:t>
            </a:r>
          </a:p>
        </p:txBody>
      </p:sp>
      <p:cxnSp>
        <p:nvCxnSpPr>
          <p:cNvPr id="8" name="直接连接符 7"/>
          <p:cNvCxnSpPr>
            <a:cxnSpLocks noChangeShapeType="1"/>
          </p:cNvCxnSpPr>
          <p:nvPr/>
        </p:nvCxnSpPr>
        <p:spPr bwMode="auto">
          <a:xfrm>
            <a:off x="714375" y="3786188"/>
            <a:ext cx="2500313"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11" name="圆角矩形标注 10"/>
          <p:cNvSpPr>
            <a:spLocks noChangeArrowheads="1"/>
          </p:cNvSpPr>
          <p:nvPr/>
        </p:nvSpPr>
        <p:spPr bwMode="auto">
          <a:xfrm>
            <a:off x="5572125" y="3214688"/>
            <a:ext cx="2571750" cy="714375"/>
          </a:xfrm>
          <a:prstGeom prst="wedgeRoundRectCallout">
            <a:avLst>
              <a:gd name="adj1" fmla="val -130255"/>
              <a:gd name="adj2" fmla="val 21829"/>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调用</a:t>
            </a:r>
            <a:r>
              <a:rPr lang="en-US" altLang="zh-CN" sz="2800" b="1">
                <a:solidFill>
                  <a:srgbClr val="0000CC"/>
                </a:solidFill>
              </a:rPr>
              <a:t>add</a:t>
            </a:r>
            <a:r>
              <a:rPr lang="zh-CN" altLang="en-US" sz="2800" b="1">
                <a:solidFill>
                  <a:srgbClr val="0000CC"/>
                </a:solidFill>
              </a:rPr>
              <a:t>函数</a:t>
            </a:r>
          </a:p>
        </p:txBody>
      </p:sp>
      <p:pic>
        <p:nvPicPr>
          <p:cNvPr id="1126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7100" y="0"/>
            <a:ext cx="6946900"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8" name="图片 8" descr="Untitled.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Left)">
                                      <p:cBhvr>
                                        <p:cTn id="12" dur="500"/>
                                        <p:tgtEl>
                                          <p:spTgt spid="8"/>
                                        </p:tgtEl>
                                      </p:cBhvr>
                                    </p:animEffect>
                                  </p:childTnLst>
                                </p:cTn>
                              </p:par>
                            </p:childTnLst>
                          </p:cTn>
                        </p:par>
                        <p:par>
                          <p:cTn id="13" fill="hold" nodeType="afterGroup">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112643"/>
                                        </p:tgtEl>
                                        <p:attrNameLst>
                                          <p:attrName>style.visibility</p:attrName>
                                        </p:attrNameLst>
                                      </p:cBhvr>
                                      <p:to>
                                        <p:strVal val="visible"/>
                                      </p:to>
                                    </p:set>
                                    <p:animEffect transition="in" filter="blinds(horizontal)">
                                      <p:cBhvr>
                                        <p:cTn id="21" dur="500"/>
                                        <p:tgtEl>
                                          <p:spTgt spid="1126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内容占位符 2"/>
          <p:cNvSpPr>
            <a:spLocks noGrp="1"/>
          </p:cNvSpPr>
          <p:nvPr>
            <p:ph idx="1"/>
          </p:nvPr>
        </p:nvSpPr>
        <p:spPr>
          <a:xfrm>
            <a:off x="500063" y="1143000"/>
            <a:ext cx="8153400" cy="3500438"/>
          </a:xfrm>
        </p:spPr>
        <p:txBody>
          <a:bodyPr/>
          <a:lstStyle/>
          <a:p>
            <a:pPr eaLnBrk="1" hangingPunct="1"/>
            <a:r>
              <a:rPr lang="zh-CN" altLang="zh-CN" smtClean="0"/>
              <a:t>函数原型的一般形式有两种</a:t>
            </a:r>
            <a:r>
              <a:rPr lang="zh-CN" altLang="en-US" smtClean="0"/>
              <a:t>：</a:t>
            </a:r>
            <a:endParaRPr lang="zh-CN" altLang="zh-CN" smtClean="0"/>
          </a:p>
          <a:p>
            <a:pPr lvl="1" eaLnBrk="1" hangingPunct="1">
              <a:buFont typeface="Wingdings" pitchFamily="2" charset="2"/>
              <a:buNone/>
            </a:pPr>
            <a:r>
              <a:rPr lang="zh-CN" altLang="en-US" smtClean="0"/>
              <a:t>如  </a:t>
            </a:r>
            <a:r>
              <a:rPr lang="en-US" altLang="zh-CN" smtClean="0"/>
              <a:t>float add(float x, float y);</a:t>
            </a:r>
          </a:p>
          <a:p>
            <a:pPr lvl="1" eaLnBrk="1" hangingPunct="1">
              <a:buFont typeface="Wingdings" pitchFamily="2" charset="2"/>
              <a:buNone/>
            </a:pPr>
            <a:r>
              <a:rPr lang="en-US" altLang="zh-CN" smtClean="0"/>
              <a:t>     float add(float, float);</a:t>
            </a:r>
          </a:p>
          <a:p>
            <a:pPr eaLnBrk="1" hangingPunct="1"/>
            <a:r>
              <a:rPr lang="zh-CN" altLang="en-US" smtClean="0"/>
              <a:t>原型说明可以放在文件的开头，这时所有函数都可以使用此函数</a:t>
            </a:r>
            <a:endParaRPr lang="zh-CN" altLang="zh-CN" smtClean="0"/>
          </a:p>
        </p:txBody>
      </p:sp>
      <p:pic>
        <p:nvPicPr>
          <p:cNvPr id="57347"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7.5 </a:t>
            </a:r>
            <a:r>
              <a:rPr lang="zh-CN" altLang="zh-CN" dirty="0" smtClean="0">
                <a:solidFill>
                  <a:srgbClr val="800000"/>
                </a:solidFill>
                <a:effectLst>
                  <a:outerShdw blurRad="38100" dist="38100" dir="2700000" algn="tl">
                    <a:srgbClr val="000000"/>
                  </a:outerShdw>
                </a:effectLst>
                <a:ea typeface="黑体" pitchFamily="2" charset="-122"/>
              </a:rPr>
              <a:t>函数的嵌套调用</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58371" name="Rectangle 3"/>
          <p:cNvSpPr>
            <a:spLocks noGrp="1" noChangeArrowheads="1"/>
          </p:cNvSpPr>
          <p:nvPr>
            <p:ph idx="1"/>
          </p:nvPr>
        </p:nvSpPr>
        <p:spPr>
          <a:xfrm>
            <a:off x="714375" y="1571625"/>
            <a:ext cx="7929563" cy="3714750"/>
          </a:xfrm>
        </p:spPr>
        <p:txBody>
          <a:bodyPr/>
          <a:lstStyle/>
          <a:p>
            <a:pPr eaLnBrk="1" hangingPunct="1"/>
            <a:r>
              <a:rPr lang="zh-CN" altLang="zh-CN" smtClean="0"/>
              <a:t>Ｃ语言的函数定义是互相平行、独立的</a:t>
            </a:r>
            <a:endParaRPr lang="en-US" altLang="zh-CN" smtClean="0"/>
          </a:p>
          <a:p>
            <a:pPr eaLnBrk="1" hangingPunct="1"/>
            <a:r>
              <a:rPr lang="zh-CN" altLang="en-US" smtClean="0"/>
              <a:t>即</a:t>
            </a:r>
            <a:r>
              <a:rPr lang="zh-CN" altLang="zh-CN" smtClean="0"/>
              <a:t>函数不能嵌套定义</a:t>
            </a:r>
            <a:endParaRPr lang="en-US" altLang="zh-CN" smtClean="0"/>
          </a:p>
          <a:p>
            <a:pPr eaLnBrk="1" hangingPunct="1"/>
            <a:r>
              <a:rPr lang="zh-CN" altLang="zh-CN" smtClean="0"/>
              <a:t>但可以嵌套调用函数</a:t>
            </a:r>
            <a:endParaRPr lang="en-US" altLang="zh-CN" smtClean="0"/>
          </a:p>
          <a:p>
            <a:pPr eaLnBrk="1" hangingPunct="1"/>
            <a:r>
              <a:rPr lang="zh-CN" altLang="en-US" smtClean="0"/>
              <a:t>即</a:t>
            </a:r>
            <a:r>
              <a:rPr lang="zh-CN" altLang="zh-CN" smtClean="0"/>
              <a:t>调用一个函数的过程中，又</a:t>
            </a:r>
            <a:r>
              <a:rPr lang="zh-CN" altLang="en-US" smtClean="0"/>
              <a:t>可以</a:t>
            </a:r>
            <a:r>
              <a:rPr lang="zh-CN" altLang="zh-CN" smtClean="0"/>
              <a:t>调用另一个函数</a:t>
            </a:r>
          </a:p>
        </p:txBody>
      </p:sp>
      <p:pic>
        <p:nvPicPr>
          <p:cNvPr id="58372"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7.5 </a:t>
            </a:r>
            <a:r>
              <a:rPr lang="zh-CN" altLang="zh-CN" dirty="0" smtClean="0">
                <a:solidFill>
                  <a:srgbClr val="800000"/>
                </a:solidFill>
                <a:effectLst>
                  <a:outerShdw blurRad="38100" dist="38100" dir="2700000" algn="tl">
                    <a:srgbClr val="000000"/>
                  </a:outerShdw>
                </a:effectLst>
                <a:ea typeface="黑体" pitchFamily="2" charset="-122"/>
              </a:rPr>
              <a:t>函数的嵌套调用</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5" name="TextBox 4"/>
          <p:cNvSpPr txBox="1">
            <a:spLocks noChangeArrowheads="1"/>
          </p:cNvSpPr>
          <p:nvPr/>
        </p:nvSpPr>
        <p:spPr bwMode="auto">
          <a:xfrm>
            <a:off x="785813" y="1916113"/>
            <a:ext cx="2000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t>main</a:t>
            </a:r>
            <a:r>
              <a:rPr lang="zh-CN" altLang="en-US" sz="3200" b="1"/>
              <a:t>函数</a:t>
            </a:r>
          </a:p>
        </p:txBody>
      </p:sp>
      <p:cxnSp>
        <p:nvCxnSpPr>
          <p:cNvPr id="6" name="直接箭头连接符 55"/>
          <p:cNvCxnSpPr>
            <a:cxnSpLocks noChangeShapeType="1"/>
          </p:cNvCxnSpPr>
          <p:nvPr/>
        </p:nvCxnSpPr>
        <p:spPr bwMode="auto">
          <a:xfrm rot="5400000">
            <a:off x="1286669" y="2915444"/>
            <a:ext cx="714375" cy="1587"/>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8" name="TextBox 7"/>
          <p:cNvSpPr txBox="1">
            <a:spLocks noChangeArrowheads="1"/>
          </p:cNvSpPr>
          <p:nvPr/>
        </p:nvSpPr>
        <p:spPr bwMode="auto">
          <a:xfrm>
            <a:off x="857250" y="2616200"/>
            <a:ext cx="71437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①</a:t>
            </a:r>
            <a:endParaRPr lang="zh-CN" altLang="en-US" sz="3200" b="1"/>
          </a:p>
        </p:txBody>
      </p:sp>
      <p:sp>
        <p:nvSpPr>
          <p:cNvPr id="9" name="TextBox 8"/>
          <p:cNvSpPr txBox="1">
            <a:spLocks noChangeArrowheads="1"/>
          </p:cNvSpPr>
          <p:nvPr/>
        </p:nvSpPr>
        <p:spPr bwMode="auto">
          <a:xfrm>
            <a:off x="500063" y="3273425"/>
            <a:ext cx="23574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3200" b="1"/>
              <a:t>调用</a:t>
            </a:r>
            <a:r>
              <a:rPr lang="en-US" altLang="zh-CN" sz="3200" b="1"/>
              <a:t>a</a:t>
            </a:r>
            <a:r>
              <a:rPr lang="zh-CN" altLang="en-US" sz="3200" b="1"/>
              <a:t>函数</a:t>
            </a:r>
          </a:p>
        </p:txBody>
      </p:sp>
      <p:cxnSp>
        <p:nvCxnSpPr>
          <p:cNvPr id="10" name="直接箭头连接符 55"/>
          <p:cNvCxnSpPr>
            <a:cxnSpLocks noChangeShapeType="1"/>
          </p:cNvCxnSpPr>
          <p:nvPr/>
        </p:nvCxnSpPr>
        <p:spPr bwMode="auto">
          <a:xfrm rot="5400000">
            <a:off x="1286669" y="4285457"/>
            <a:ext cx="714375" cy="1587"/>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11" name="TextBox 10"/>
          <p:cNvSpPr txBox="1">
            <a:spLocks noChangeArrowheads="1"/>
          </p:cNvSpPr>
          <p:nvPr/>
        </p:nvSpPr>
        <p:spPr bwMode="auto">
          <a:xfrm>
            <a:off x="857250" y="3987800"/>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⑨</a:t>
            </a:r>
            <a:endParaRPr lang="zh-CN" altLang="en-US" sz="3200" b="1"/>
          </a:p>
        </p:txBody>
      </p:sp>
      <p:sp>
        <p:nvSpPr>
          <p:cNvPr id="12" name="TextBox 11"/>
          <p:cNvSpPr txBox="1">
            <a:spLocks noChangeArrowheads="1"/>
          </p:cNvSpPr>
          <p:nvPr/>
        </p:nvSpPr>
        <p:spPr bwMode="auto">
          <a:xfrm>
            <a:off x="428625" y="4773613"/>
            <a:ext cx="2357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3200" b="1"/>
              <a:t>结束</a:t>
            </a:r>
          </a:p>
        </p:txBody>
      </p:sp>
      <p:sp>
        <p:nvSpPr>
          <p:cNvPr id="13" name="TextBox 12"/>
          <p:cNvSpPr txBox="1">
            <a:spLocks noChangeArrowheads="1"/>
          </p:cNvSpPr>
          <p:nvPr/>
        </p:nvSpPr>
        <p:spPr bwMode="auto">
          <a:xfrm>
            <a:off x="3571875" y="1916113"/>
            <a:ext cx="2000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t>a</a:t>
            </a:r>
            <a:r>
              <a:rPr lang="zh-CN" altLang="en-US" sz="3200" b="1"/>
              <a:t>函数</a:t>
            </a:r>
          </a:p>
        </p:txBody>
      </p:sp>
      <p:cxnSp>
        <p:nvCxnSpPr>
          <p:cNvPr id="14" name="直接箭头连接符 55"/>
          <p:cNvCxnSpPr>
            <a:cxnSpLocks noChangeShapeType="1"/>
          </p:cNvCxnSpPr>
          <p:nvPr/>
        </p:nvCxnSpPr>
        <p:spPr bwMode="auto">
          <a:xfrm rot="5400000">
            <a:off x="4072731" y="2915444"/>
            <a:ext cx="714375" cy="158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15" name="TextBox 14"/>
          <p:cNvSpPr txBox="1">
            <a:spLocks noChangeArrowheads="1"/>
          </p:cNvSpPr>
          <p:nvPr/>
        </p:nvSpPr>
        <p:spPr bwMode="auto">
          <a:xfrm>
            <a:off x="4500563" y="2630488"/>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③</a:t>
            </a:r>
            <a:endParaRPr lang="zh-CN" altLang="en-US" sz="3200" b="1"/>
          </a:p>
        </p:txBody>
      </p:sp>
      <p:sp>
        <p:nvSpPr>
          <p:cNvPr id="16" name="TextBox 15"/>
          <p:cNvSpPr txBox="1">
            <a:spLocks noChangeArrowheads="1"/>
          </p:cNvSpPr>
          <p:nvPr/>
        </p:nvSpPr>
        <p:spPr bwMode="auto">
          <a:xfrm>
            <a:off x="3286125" y="3273425"/>
            <a:ext cx="2357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zh-CN" altLang="en-US" sz="3200" b="1"/>
              <a:t>调用</a:t>
            </a:r>
            <a:r>
              <a:rPr lang="en-US" altLang="zh-CN" sz="3200" b="1"/>
              <a:t>b</a:t>
            </a:r>
            <a:r>
              <a:rPr lang="zh-CN" altLang="en-US" sz="3200" b="1"/>
              <a:t>函数</a:t>
            </a:r>
          </a:p>
        </p:txBody>
      </p:sp>
      <p:cxnSp>
        <p:nvCxnSpPr>
          <p:cNvPr id="17" name="直接箭头连接符 55"/>
          <p:cNvCxnSpPr>
            <a:cxnSpLocks noChangeShapeType="1"/>
          </p:cNvCxnSpPr>
          <p:nvPr/>
        </p:nvCxnSpPr>
        <p:spPr bwMode="auto">
          <a:xfrm rot="5400000">
            <a:off x="4072731" y="4285457"/>
            <a:ext cx="714375" cy="158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18" name="TextBox 17"/>
          <p:cNvSpPr txBox="1">
            <a:spLocks noChangeArrowheads="1"/>
          </p:cNvSpPr>
          <p:nvPr/>
        </p:nvSpPr>
        <p:spPr bwMode="auto">
          <a:xfrm>
            <a:off x="4500563" y="3916363"/>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⑦</a:t>
            </a:r>
            <a:endParaRPr lang="zh-CN" altLang="en-US" sz="3200" b="1"/>
          </a:p>
        </p:txBody>
      </p:sp>
      <p:cxnSp>
        <p:nvCxnSpPr>
          <p:cNvPr id="19" name="直接箭头连接符 55"/>
          <p:cNvCxnSpPr>
            <a:cxnSpLocks noChangeShapeType="1"/>
          </p:cNvCxnSpPr>
          <p:nvPr/>
        </p:nvCxnSpPr>
        <p:spPr bwMode="auto">
          <a:xfrm flipV="1">
            <a:off x="2716213" y="2416175"/>
            <a:ext cx="1284287" cy="85725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21" name="TextBox 20"/>
          <p:cNvSpPr txBox="1">
            <a:spLocks noChangeArrowheads="1"/>
          </p:cNvSpPr>
          <p:nvPr/>
        </p:nvSpPr>
        <p:spPr bwMode="auto">
          <a:xfrm>
            <a:off x="2714625" y="2416175"/>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②</a:t>
            </a:r>
            <a:endParaRPr lang="zh-CN" altLang="en-US" sz="3200" b="1"/>
          </a:p>
        </p:txBody>
      </p:sp>
      <p:cxnSp>
        <p:nvCxnSpPr>
          <p:cNvPr id="22" name="直接箭头连接符 55"/>
          <p:cNvCxnSpPr>
            <a:cxnSpLocks noChangeShapeType="1"/>
          </p:cNvCxnSpPr>
          <p:nvPr/>
        </p:nvCxnSpPr>
        <p:spPr bwMode="auto">
          <a:xfrm rot="10800000">
            <a:off x="2714625" y="3844925"/>
            <a:ext cx="1430338" cy="785813"/>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24" name="TextBox 23"/>
          <p:cNvSpPr txBox="1">
            <a:spLocks noChangeArrowheads="1"/>
          </p:cNvSpPr>
          <p:nvPr/>
        </p:nvSpPr>
        <p:spPr bwMode="auto">
          <a:xfrm>
            <a:off x="2714625" y="4059238"/>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⑧</a:t>
            </a:r>
            <a:endParaRPr lang="zh-CN" altLang="en-US" sz="3200" b="1"/>
          </a:p>
        </p:txBody>
      </p:sp>
      <p:sp>
        <p:nvSpPr>
          <p:cNvPr id="25" name="TextBox 24"/>
          <p:cNvSpPr txBox="1">
            <a:spLocks noChangeArrowheads="1"/>
          </p:cNvSpPr>
          <p:nvPr/>
        </p:nvSpPr>
        <p:spPr bwMode="auto">
          <a:xfrm>
            <a:off x="6572250" y="1916113"/>
            <a:ext cx="2000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algn="ctr" eaLnBrk="1" hangingPunct="1"/>
            <a:r>
              <a:rPr lang="en-US" altLang="zh-CN" sz="3200" b="1"/>
              <a:t>b</a:t>
            </a:r>
            <a:r>
              <a:rPr lang="zh-CN" altLang="en-US" sz="3200" b="1"/>
              <a:t>函数</a:t>
            </a:r>
          </a:p>
        </p:txBody>
      </p:sp>
      <p:cxnSp>
        <p:nvCxnSpPr>
          <p:cNvPr id="26" name="直接箭头连接符 55"/>
          <p:cNvCxnSpPr>
            <a:cxnSpLocks noChangeShapeType="1"/>
          </p:cNvCxnSpPr>
          <p:nvPr/>
        </p:nvCxnSpPr>
        <p:spPr bwMode="auto">
          <a:xfrm rot="5400000">
            <a:off x="6394450" y="3594100"/>
            <a:ext cx="2071688" cy="158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27" name="TextBox 26"/>
          <p:cNvSpPr txBox="1">
            <a:spLocks noChangeArrowheads="1"/>
          </p:cNvSpPr>
          <p:nvPr/>
        </p:nvSpPr>
        <p:spPr bwMode="auto">
          <a:xfrm>
            <a:off x="7500938" y="3130550"/>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⑤</a:t>
            </a:r>
            <a:endParaRPr lang="zh-CN" altLang="en-US" sz="3200" b="1"/>
          </a:p>
        </p:txBody>
      </p:sp>
      <p:cxnSp>
        <p:nvCxnSpPr>
          <p:cNvPr id="28" name="直接箭头连接符 55"/>
          <p:cNvCxnSpPr>
            <a:cxnSpLocks noChangeShapeType="1"/>
          </p:cNvCxnSpPr>
          <p:nvPr/>
        </p:nvCxnSpPr>
        <p:spPr bwMode="auto">
          <a:xfrm flipV="1">
            <a:off x="5716588" y="2416175"/>
            <a:ext cx="1284287" cy="857250"/>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29" name="TextBox 28"/>
          <p:cNvSpPr txBox="1">
            <a:spLocks noChangeArrowheads="1"/>
          </p:cNvSpPr>
          <p:nvPr/>
        </p:nvSpPr>
        <p:spPr bwMode="auto">
          <a:xfrm>
            <a:off x="5715000" y="2416175"/>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④</a:t>
            </a:r>
            <a:endParaRPr lang="zh-CN" altLang="en-US" sz="3200" b="1"/>
          </a:p>
        </p:txBody>
      </p:sp>
      <p:cxnSp>
        <p:nvCxnSpPr>
          <p:cNvPr id="30" name="直接箭头连接符 55"/>
          <p:cNvCxnSpPr>
            <a:cxnSpLocks noChangeShapeType="1"/>
          </p:cNvCxnSpPr>
          <p:nvPr/>
        </p:nvCxnSpPr>
        <p:spPr bwMode="auto">
          <a:xfrm rot="10800000">
            <a:off x="5715000" y="3844925"/>
            <a:ext cx="1430338" cy="785813"/>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sp>
        <p:nvSpPr>
          <p:cNvPr id="31" name="TextBox 30"/>
          <p:cNvSpPr txBox="1">
            <a:spLocks noChangeArrowheads="1"/>
          </p:cNvSpPr>
          <p:nvPr/>
        </p:nvSpPr>
        <p:spPr bwMode="auto">
          <a:xfrm>
            <a:off x="5715000" y="4059238"/>
            <a:ext cx="714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4000">
                <a:solidFill>
                  <a:schemeClr val="tx1"/>
                </a:solidFill>
                <a:latin typeface="Arial" charset="0"/>
                <a:ea typeface="宋体" pitchFamily="2" charset="-122"/>
              </a:defRPr>
            </a:lvl1pPr>
            <a:lvl2pPr marL="742950" indent="-285750" eaLnBrk="0" hangingPunct="0">
              <a:defRPr kumimoji="1" sz="4000">
                <a:solidFill>
                  <a:schemeClr val="tx1"/>
                </a:solidFill>
                <a:latin typeface="Arial" charset="0"/>
                <a:ea typeface="宋体" pitchFamily="2" charset="-122"/>
              </a:defRPr>
            </a:lvl2pPr>
            <a:lvl3pPr marL="1143000" indent="-228600" eaLnBrk="0" hangingPunct="0">
              <a:defRPr kumimoji="1" sz="4000">
                <a:solidFill>
                  <a:schemeClr val="tx1"/>
                </a:solidFill>
                <a:latin typeface="Arial" charset="0"/>
                <a:ea typeface="宋体" pitchFamily="2" charset="-122"/>
              </a:defRPr>
            </a:lvl3pPr>
            <a:lvl4pPr marL="1600200" indent="-228600" eaLnBrk="0" hangingPunct="0">
              <a:defRPr kumimoji="1" sz="4000">
                <a:solidFill>
                  <a:schemeClr val="tx1"/>
                </a:solidFill>
                <a:latin typeface="Arial" charset="0"/>
                <a:ea typeface="宋体" pitchFamily="2" charset="-122"/>
              </a:defRPr>
            </a:lvl4pPr>
            <a:lvl5pPr marL="2057400" indent="-228600" eaLnBrk="0" hangingPunct="0">
              <a:defRPr kumimoji="1" sz="4000">
                <a:solidFill>
                  <a:schemeClr val="tx1"/>
                </a:solidFill>
                <a:latin typeface="Arial" charset="0"/>
                <a:ea typeface="宋体" pitchFamily="2" charset="-122"/>
              </a:defRPr>
            </a:lvl5pPr>
            <a:lvl6pPr marL="2514600" indent="-228600" eaLnBrk="0" fontAlgn="base" hangingPunct="0">
              <a:spcBef>
                <a:spcPct val="0"/>
              </a:spcBef>
              <a:spcAft>
                <a:spcPct val="0"/>
              </a:spcAft>
              <a:defRPr kumimoji="1" sz="4000">
                <a:solidFill>
                  <a:schemeClr val="tx1"/>
                </a:solidFill>
                <a:latin typeface="Arial" charset="0"/>
                <a:ea typeface="宋体" pitchFamily="2" charset="-122"/>
              </a:defRPr>
            </a:lvl6pPr>
            <a:lvl7pPr marL="2971800" indent="-228600" eaLnBrk="0" fontAlgn="base" hangingPunct="0">
              <a:spcBef>
                <a:spcPct val="0"/>
              </a:spcBef>
              <a:spcAft>
                <a:spcPct val="0"/>
              </a:spcAft>
              <a:defRPr kumimoji="1" sz="4000">
                <a:solidFill>
                  <a:schemeClr val="tx1"/>
                </a:solidFill>
                <a:latin typeface="Arial" charset="0"/>
                <a:ea typeface="宋体" pitchFamily="2" charset="-122"/>
              </a:defRPr>
            </a:lvl7pPr>
            <a:lvl8pPr marL="3429000" indent="-228600" eaLnBrk="0" fontAlgn="base" hangingPunct="0">
              <a:spcBef>
                <a:spcPct val="0"/>
              </a:spcBef>
              <a:spcAft>
                <a:spcPct val="0"/>
              </a:spcAft>
              <a:defRPr kumimoji="1" sz="4000">
                <a:solidFill>
                  <a:schemeClr val="tx1"/>
                </a:solidFill>
                <a:latin typeface="Arial" charset="0"/>
                <a:ea typeface="宋体" pitchFamily="2" charset="-122"/>
              </a:defRPr>
            </a:lvl8pPr>
            <a:lvl9pPr marL="3886200" indent="-228600" eaLnBrk="0" fontAlgn="base" hangingPunct="0">
              <a:spcBef>
                <a:spcPct val="0"/>
              </a:spcBef>
              <a:spcAft>
                <a:spcPct val="0"/>
              </a:spcAft>
              <a:defRPr kumimoji="1" sz="4000">
                <a:solidFill>
                  <a:schemeClr val="tx1"/>
                </a:solidFill>
                <a:latin typeface="Arial" charset="0"/>
                <a:ea typeface="宋体" pitchFamily="2" charset="-122"/>
              </a:defRPr>
            </a:lvl9pPr>
          </a:lstStyle>
          <a:p>
            <a:pPr eaLnBrk="1" hangingPunct="1"/>
            <a:r>
              <a:rPr lang="en-US" altLang="zh-CN" sz="3200" b="1"/>
              <a:t>⑥</a:t>
            </a:r>
            <a:endParaRPr lang="zh-CN" altLang="en-US" sz="3200" b="1"/>
          </a:p>
        </p:txBody>
      </p:sp>
      <p:pic>
        <p:nvPicPr>
          <p:cNvPr id="59419" name="图片 31"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par>
                          <p:cTn id="13" fill="hold" nodeType="afterGroup">
                            <p:stCondLst>
                              <p:cond delay="500"/>
                            </p:stCondLst>
                            <p:childTnLst>
                              <p:par>
                                <p:cTn id="14" presetID="12" presetClass="entr" presetSubtype="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lide(fromTop)">
                                      <p:cBhvr>
                                        <p:cTn id="16" dur="500"/>
                                        <p:tgtEl>
                                          <p:spTgt spid="6"/>
                                        </p:tgtEl>
                                      </p:cBhvr>
                                    </p:animEffect>
                                  </p:childTnLst>
                                </p:cTn>
                              </p:par>
                            </p:childTnLst>
                          </p:cTn>
                        </p:par>
                        <p:par>
                          <p:cTn id="17" fill="hold" nodeType="afterGroup">
                            <p:stCondLst>
                              <p:cond delay="1000"/>
                            </p:stCondLst>
                            <p:childTnLst>
                              <p:par>
                                <p:cTn id="18" presetID="3" presetClass="entr" presetSubtype="1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linds(horizontal)">
                                      <p:cBhvr>
                                        <p:cTn id="20" dur="500"/>
                                        <p:tgtEl>
                                          <p:spTgt spid="9"/>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blinds(horizontal)">
                                      <p:cBhvr>
                                        <p:cTn id="25" dur="500"/>
                                        <p:tgtEl>
                                          <p:spTgt spid="21"/>
                                        </p:tgtEl>
                                      </p:cBhvr>
                                    </p:animEffect>
                                  </p:childTnLst>
                                </p:cTn>
                              </p:par>
                            </p:childTnLst>
                          </p:cTn>
                        </p:par>
                        <p:par>
                          <p:cTn id="26" fill="hold" nodeType="afterGroup">
                            <p:stCondLst>
                              <p:cond delay="500"/>
                            </p:stCondLst>
                            <p:childTnLst>
                              <p:par>
                                <p:cTn id="27" presetID="12" presetClass="entr" presetSubtype="8"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slide(fromLeft)">
                                      <p:cBhvr>
                                        <p:cTn id="29" dur="500"/>
                                        <p:tgtEl>
                                          <p:spTgt spid="19"/>
                                        </p:tgtEl>
                                      </p:cBhvr>
                                    </p:animEffect>
                                  </p:childTnLst>
                                </p:cTn>
                              </p:par>
                            </p:childTnLst>
                          </p:cTn>
                        </p:par>
                        <p:par>
                          <p:cTn id="30" fill="hold" nodeType="afterGroup">
                            <p:stCondLst>
                              <p:cond delay="1000"/>
                            </p:stCondLst>
                            <p:childTnLst>
                              <p:par>
                                <p:cTn id="31" presetID="3" presetClass="entr" presetSubtype="1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blinds(horizontal)">
                                      <p:cBhvr>
                                        <p:cTn id="33" dur="500"/>
                                        <p:tgtEl>
                                          <p:spTgt spid="13"/>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blinds(horizontal)">
                                      <p:cBhvr>
                                        <p:cTn id="38" dur="500"/>
                                        <p:tgtEl>
                                          <p:spTgt spid="15"/>
                                        </p:tgtEl>
                                      </p:cBhvr>
                                    </p:animEffect>
                                  </p:childTnLst>
                                </p:cTn>
                              </p:par>
                            </p:childTnLst>
                          </p:cTn>
                        </p:par>
                        <p:par>
                          <p:cTn id="39" fill="hold" nodeType="afterGroup">
                            <p:stCondLst>
                              <p:cond delay="500"/>
                            </p:stCondLst>
                            <p:childTnLst>
                              <p:par>
                                <p:cTn id="40" presetID="12" presetClass="entr" presetSubtype="1"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slide(fromTop)">
                                      <p:cBhvr>
                                        <p:cTn id="42" dur="500"/>
                                        <p:tgtEl>
                                          <p:spTgt spid="14"/>
                                        </p:tgtEl>
                                      </p:cBhvr>
                                    </p:animEffect>
                                  </p:childTnLst>
                                </p:cTn>
                              </p:par>
                            </p:childTnLst>
                          </p:cTn>
                        </p:par>
                        <p:par>
                          <p:cTn id="43" fill="hold" nodeType="afterGroup">
                            <p:stCondLst>
                              <p:cond delay="1000"/>
                            </p:stCondLst>
                            <p:childTnLst>
                              <p:par>
                                <p:cTn id="44" presetID="3" presetClass="entr" presetSubtype="1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blinds(horizontal)">
                                      <p:cBhvr>
                                        <p:cTn id="46" dur="500"/>
                                        <p:tgtEl>
                                          <p:spTgt spid="16"/>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blinds(horizontal)">
                                      <p:cBhvr>
                                        <p:cTn id="51" dur="500"/>
                                        <p:tgtEl>
                                          <p:spTgt spid="29"/>
                                        </p:tgtEl>
                                      </p:cBhvr>
                                    </p:animEffect>
                                  </p:childTnLst>
                                </p:cTn>
                              </p:par>
                            </p:childTnLst>
                          </p:cTn>
                        </p:par>
                        <p:par>
                          <p:cTn id="52" fill="hold" nodeType="afterGroup">
                            <p:stCondLst>
                              <p:cond delay="500"/>
                            </p:stCondLst>
                            <p:childTnLst>
                              <p:par>
                                <p:cTn id="53" presetID="12" presetClass="entr" presetSubtype="8" fill="hold"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slide(fromLeft)">
                                      <p:cBhvr>
                                        <p:cTn id="55" dur="500"/>
                                        <p:tgtEl>
                                          <p:spTgt spid="28"/>
                                        </p:tgtEl>
                                      </p:cBhvr>
                                    </p:animEffect>
                                  </p:childTnLst>
                                </p:cTn>
                              </p:par>
                            </p:childTnLst>
                          </p:cTn>
                        </p:par>
                        <p:par>
                          <p:cTn id="56" fill="hold" nodeType="afterGroup">
                            <p:stCondLst>
                              <p:cond delay="1000"/>
                            </p:stCondLst>
                            <p:childTnLst>
                              <p:par>
                                <p:cTn id="57" presetID="3" presetClass="entr" presetSubtype="1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linds(horizontal)">
                                      <p:cBhvr>
                                        <p:cTn id="59" dur="500"/>
                                        <p:tgtEl>
                                          <p:spTgt spid="25"/>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blinds(horizontal)">
                                      <p:cBhvr>
                                        <p:cTn id="64" dur="500"/>
                                        <p:tgtEl>
                                          <p:spTgt spid="27"/>
                                        </p:tgtEl>
                                      </p:cBhvr>
                                    </p:animEffect>
                                  </p:childTnLst>
                                </p:cTn>
                              </p:par>
                            </p:childTnLst>
                          </p:cTn>
                        </p:par>
                        <p:par>
                          <p:cTn id="65" fill="hold" nodeType="afterGroup">
                            <p:stCondLst>
                              <p:cond delay="500"/>
                            </p:stCondLst>
                            <p:childTnLst>
                              <p:par>
                                <p:cTn id="66" presetID="12" presetClass="entr" presetSubtype="1" fill="hold"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slide(fromTop)">
                                      <p:cBhvr>
                                        <p:cTn id="68" dur="500"/>
                                        <p:tgtEl>
                                          <p:spTgt spid="26"/>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blinds(horizontal)">
                                      <p:cBhvr>
                                        <p:cTn id="73" dur="500"/>
                                        <p:tgtEl>
                                          <p:spTgt spid="31"/>
                                        </p:tgtEl>
                                      </p:cBhvr>
                                    </p:animEffect>
                                  </p:childTnLst>
                                </p:cTn>
                              </p:par>
                            </p:childTnLst>
                          </p:cTn>
                        </p:par>
                        <p:par>
                          <p:cTn id="74" fill="hold" nodeType="afterGroup">
                            <p:stCondLst>
                              <p:cond delay="500"/>
                            </p:stCondLst>
                            <p:childTnLst>
                              <p:par>
                                <p:cTn id="75" presetID="12" presetClass="entr" presetSubtype="2" fill="hold" nodeType="after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slide(fromRight)">
                                      <p:cBhvr>
                                        <p:cTn id="77" dur="500"/>
                                        <p:tgtEl>
                                          <p:spTgt spid="30"/>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blinds(horizontal)">
                                      <p:cBhvr>
                                        <p:cTn id="82" dur="500"/>
                                        <p:tgtEl>
                                          <p:spTgt spid="18"/>
                                        </p:tgtEl>
                                      </p:cBhvr>
                                    </p:animEffect>
                                  </p:childTnLst>
                                </p:cTn>
                              </p:par>
                            </p:childTnLst>
                          </p:cTn>
                        </p:par>
                        <p:par>
                          <p:cTn id="83" fill="hold" nodeType="afterGroup">
                            <p:stCondLst>
                              <p:cond delay="500"/>
                            </p:stCondLst>
                            <p:childTnLst>
                              <p:par>
                                <p:cTn id="84" presetID="12" presetClass="entr" presetSubtype="1" fill="hold" nodeType="after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slide(fromTop)">
                                      <p:cBhvr>
                                        <p:cTn id="86" dur="500"/>
                                        <p:tgtEl>
                                          <p:spTgt spid="17"/>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3" presetClass="entr" presetSubtype="10" fill="hold" grpId="0" nodeType="click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blinds(horizontal)">
                                      <p:cBhvr>
                                        <p:cTn id="91" dur="500"/>
                                        <p:tgtEl>
                                          <p:spTgt spid="24"/>
                                        </p:tgtEl>
                                      </p:cBhvr>
                                    </p:animEffect>
                                  </p:childTnLst>
                                </p:cTn>
                              </p:par>
                            </p:childTnLst>
                          </p:cTn>
                        </p:par>
                        <p:par>
                          <p:cTn id="92" fill="hold" nodeType="afterGroup">
                            <p:stCondLst>
                              <p:cond delay="500"/>
                            </p:stCondLst>
                            <p:childTnLst>
                              <p:par>
                                <p:cTn id="93" presetID="12" presetClass="entr" presetSubtype="2" fill="hold" nodeType="after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slide(fromRight)">
                                      <p:cBhvr>
                                        <p:cTn id="95" dur="500"/>
                                        <p:tgtEl>
                                          <p:spTgt spid="22"/>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3" presetClass="entr" presetSubtype="10" fill="hold" grpId="0" nodeType="clickEffect">
                                  <p:stCondLst>
                                    <p:cond delay="0"/>
                                  </p:stCondLst>
                                  <p:childTnLst>
                                    <p:set>
                                      <p:cBhvr>
                                        <p:cTn id="99" dur="1" fill="hold">
                                          <p:stCondLst>
                                            <p:cond delay="0"/>
                                          </p:stCondLst>
                                        </p:cTn>
                                        <p:tgtEl>
                                          <p:spTgt spid="11"/>
                                        </p:tgtEl>
                                        <p:attrNameLst>
                                          <p:attrName>style.visibility</p:attrName>
                                        </p:attrNameLst>
                                      </p:cBhvr>
                                      <p:to>
                                        <p:strVal val="visible"/>
                                      </p:to>
                                    </p:set>
                                    <p:animEffect transition="in" filter="blinds(horizontal)">
                                      <p:cBhvr>
                                        <p:cTn id="100" dur="500"/>
                                        <p:tgtEl>
                                          <p:spTgt spid="11"/>
                                        </p:tgtEl>
                                      </p:cBhvr>
                                    </p:animEffect>
                                  </p:childTnLst>
                                </p:cTn>
                              </p:par>
                            </p:childTnLst>
                          </p:cTn>
                        </p:par>
                        <p:par>
                          <p:cTn id="101" fill="hold" nodeType="afterGroup">
                            <p:stCondLst>
                              <p:cond delay="500"/>
                            </p:stCondLst>
                            <p:childTnLst>
                              <p:par>
                                <p:cTn id="102" presetID="12" presetClass="entr" presetSubtype="1" fill="hold" nodeType="afterEffect">
                                  <p:stCondLst>
                                    <p:cond delay="0"/>
                                  </p:stCondLst>
                                  <p:childTnLst>
                                    <p:set>
                                      <p:cBhvr>
                                        <p:cTn id="103" dur="1" fill="hold">
                                          <p:stCondLst>
                                            <p:cond delay="0"/>
                                          </p:stCondLst>
                                        </p:cTn>
                                        <p:tgtEl>
                                          <p:spTgt spid="10"/>
                                        </p:tgtEl>
                                        <p:attrNameLst>
                                          <p:attrName>style.visibility</p:attrName>
                                        </p:attrNameLst>
                                      </p:cBhvr>
                                      <p:to>
                                        <p:strVal val="visible"/>
                                      </p:to>
                                    </p:set>
                                    <p:animEffect transition="in" filter="slide(fromTop)">
                                      <p:cBhvr>
                                        <p:cTn id="104" dur="500"/>
                                        <p:tgtEl>
                                          <p:spTgt spid="10"/>
                                        </p:tgtEl>
                                      </p:cBhvr>
                                    </p:animEffect>
                                  </p:childTnLst>
                                </p:cTn>
                              </p:par>
                            </p:childTnLst>
                          </p:cTn>
                        </p:par>
                        <p:par>
                          <p:cTn id="105" fill="hold" nodeType="afterGroup">
                            <p:stCondLst>
                              <p:cond delay="1000"/>
                            </p:stCondLst>
                            <p:childTnLst>
                              <p:par>
                                <p:cTn id="106" presetID="3" presetClass="entr" presetSubtype="10" fill="hold" grpId="0" nodeType="afterEffect">
                                  <p:stCondLst>
                                    <p:cond delay="0"/>
                                  </p:stCondLst>
                                  <p:childTnLst>
                                    <p:set>
                                      <p:cBhvr>
                                        <p:cTn id="107" dur="1" fill="hold">
                                          <p:stCondLst>
                                            <p:cond delay="0"/>
                                          </p:stCondLst>
                                        </p:cTn>
                                        <p:tgtEl>
                                          <p:spTgt spid="12"/>
                                        </p:tgtEl>
                                        <p:attrNameLst>
                                          <p:attrName>style.visibility</p:attrName>
                                        </p:attrNameLst>
                                      </p:cBhvr>
                                      <p:to>
                                        <p:strVal val="visible"/>
                                      </p:to>
                                    </p:set>
                                    <p:animEffect transition="in" filter="blinds(horizontal)">
                                      <p:cBhvr>
                                        <p:cTn id="10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1" grpId="0"/>
      <p:bldP spid="12" grpId="0"/>
      <p:bldP spid="13" grpId="0"/>
      <p:bldP spid="15" grpId="0"/>
      <p:bldP spid="16" grpId="0"/>
      <p:bldP spid="18" grpId="0"/>
      <p:bldP spid="21" grpId="0"/>
      <p:bldP spid="24" grpId="0"/>
      <p:bldP spid="25" grpId="0"/>
      <p:bldP spid="27" grpId="0"/>
      <p:bldP spid="29" grpId="0"/>
      <p:bldP spid="31" grpId="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7.5 </a:t>
            </a:r>
            <a:r>
              <a:rPr lang="zh-CN" altLang="zh-CN" dirty="0" smtClean="0">
                <a:solidFill>
                  <a:srgbClr val="800000"/>
                </a:solidFill>
                <a:effectLst>
                  <a:outerShdw blurRad="38100" dist="38100" dir="2700000" algn="tl">
                    <a:srgbClr val="000000"/>
                  </a:outerShdw>
                </a:effectLst>
                <a:ea typeface="黑体" pitchFamily="2" charset="-122"/>
              </a:rPr>
              <a:t>函数的嵌套调用</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59395" name="Rectangle 3"/>
          <p:cNvSpPr>
            <a:spLocks noGrp="1" noChangeArrowheads="1"/>
          </p:cNvSpPr>
          <p:nvPr>
            <p:ph idx="1"/>
          </p:nvPr>
        </p:nvSpPr>
        <p:spPr>
          <a:xfrm>
            <a:off x="500063" y="1571625"/>
            <a:ext cx="8286750" cy="4714875"/>
          </a:xfrm>
        </p:spPr>
        <p:txBody>
          <a:bodyPr/>
          <a:lstStyle/>
          <a:p>
            <a:pPr eaLnBrk="1" hangingPunct="1">
              <a:buFont typeface="Wingdings" pitchFamily="2" charset="2"/>
              <a:buNone/>
            </a:pPr>
            <a:r>
              <a:rPr lang="en-US" altLang="zh-CN" dirty="0" smtClean="0"/>
              <a:t>   </a:t>
            </a:r>
            <a:r>
              <a:rPr lang="zh-CN" altLang="zh-CN" dirty="0" smtClean="0"/>
              <a:t>例</a:t>
            </a:r>
            <a:r>
              <a:rPr lang="en-US" altLang="zh-CN" dirty="0" smtClean="0"/>
              <a:t>7.5 </a:t>
            </a:r>
            <a:r>
              <a:rPr lang="zh-CN" altLang="en-US" dirty="0" smtClean="0"/>
              <a:t>计算</a:t>
            </a:r>
            <a:r>
              <a:rPr lang="en-US" altLang="zh-CN" dirty="0" smtClean="0"/>
              <a:t>1</a:t>
            </a:r>
            <a:r>
              <a:rPr lang="en-US" altLang="zh-CN" baseline="30000" dirty="0" smtClean="0"/>
              <a:t>2</a:t>
            </a:r>
            <a:r>
              <a:rPr lang="en-US" altLang="zh-CN" dirty="0" smtClean="0"/>
              <a:t>!+2</a:t>
            </a:r>
            <a:r>
              <a:rPr lang="en-US" altLang="zh-CN" baseline="30000" dirty="0"/>
              <a:t>2</a:t>
            </a:r>
            <a:r>
              <a:rPr lang="zh-CN" altLang="en-US" dirty="0" smtClean="0"/>
              <a:t>！</a:t>
            </a:r>
            <a:r>
              <a:rPr lang="en-US" altLang="zh-CN" smtClean="0"/>
              <a:t>+3</a:t>
            </a:r>
            <a:r>
              <a:rPr lang="en-US" altLang="zh-CN" baseline="30000" smtClean="0"/>
              <a:t>2</a:t>
            </a:r>
            <a:r>
              <a:rPr lang="zh-CN" altLang="en-US" smtClean="0"/>
              <a:t>！</a:t>
            </a:r>
            <a:r>
              <a:rPr lang="en-US" altLang="zh-CN" dirty="0" smtClean="0"/>
              <a:t>+4</a:t>
            </a:r>
            <a:r>
              <a:rPr lang="en-US" altLang="zh-CN" baseline="30000" dirty="0"/>
              <a:t>2</a:t>
            </a:r>
            <a:r>
              <a:rPr lang="en-US" altLang="zh-CN" dirty="0" smtClean="0"/>
              <a:t>!+5</a:t>
            </a:r>
            <a:r>
              <a:rPr lang="en-US" altLang="zh-CN" baseline="30000" dirty="0"/>
              <a:t>2</a:t>
            </a:r>
            <a:r>
              <a:rPr lang="en-US" altLang="zh-CN" dirty="0" smtClean="0"/>
              <a:t>!</a:t>
            </a:r>
            <a:r>
              <a:rPr lang="zh-CN" altLang="zh-CN" dirty="0" smtClean="0"/>
              <a:t>。</a:t>
            </a:r>
            <a:endParaRPr lang="en-US" altLang="zh-CN" dirty="0" smtClean="0"/>
          </a:p>
          <a:p>
            <a:pPr eaLnBrk="1" hangingPunct="1"/>
            <a:r>
              <a:rPr lang="zh-CN" altLang="zh-CN" dirty="0" smtClean="0"/>
              <a:t>思路：</a:t>
            </a:r>
            <a:endParaRPr lang="en-US" altLang="zh-CN" dirty="0" smtClean="0"/>
          </a:p>
          <a:p>
            <a:pPr lvl="1" eaLnBrk="1" hangingPunct="1"/>
            <a:r>
              <a:rPr lang="zh-CN" altLang="en-US" dirty="0" smtClean="0"/>
              <a:t>定义一个函数</a:t>
            </a:r>
            <a:r>
              <a:rPr lang="en-US" altLang="zh-CN" dirty="0" err="1" smtClean="0"/>
              <a:t>fac</a:t>
            </a:r>
            <a:r>
              <a:rPr lang="en-US" altLang="zh-CN" dirty="0" smtClean="0"/>
              <a:t>()</a:t>
            </a:r>
            <a:r>
              <a:rPr lang="zh-CN" altLang="zh-CN" dirty="0" smtClean="0"/>
              <a:t>，</a:t>
            </a:r>
            <a:r>
              <a:rPr lang="zh-CN" altLang="en-US" dirty="0" smtClean="0"/>
              <a:t>求一个整数的阶乘。</a:t>
            </a:r>
            <a:endParaRPr lang="en-US" altLang="zh-CN" dirty="0" smtClean="0"/>
          </a:p>
          <a:p>
            <a:pPr lvl="1" eaLnBrk="1" hangingPunct="1"/>
            <a:r>
              <a:rPr lang="zh-CN" altLang="en-US" dirty="0" smtClean="0"/>
              <a:t>再定义一个函数</a:t>
            </a:r>
            <a:r>
              <a:rPr lang="en-US" altLang="zh-CN" dirty="0"/>
              <a:t>term</a:t>
            </a:r>
            <a:r>
              <a:rPr lang="en-US" altLang="zh-CN" dirty="0" smtClean="0"/>
              <a:t>(),</a:t>
            </a:r>
            <a:r>
              <a:rPr lang="zh-CN" altLang="en-US" dirty="0" smtClean="0"/>
              <a:t>求每一项的值。</a:t>
            </a:r>
            <a:endParaRPr lang="en-US" altLang="zh-CN" dirty="0" smtClean="0"/>
          </a:p>
          <a:p>
            <a:pPr lvl="1" eaLnBrk="1" hangingPunct="1"/>
            <a:r>
              <a:rPr lang="zh-CN" altLang="en-US" dirty="0" smtClean="0"/>
              <a:t>在</a:t>
            </a:r>
            <a:r>
              <a:rPr lang="en-US" altLang="zh-CN" dirty="0"/>
              <a:t>term</a:t>
            </a:r>
            <a:r>
              <a:rPr lang="en-US" altLang="zh-CN" dirty="0" smtClean="0"/>
              <a:t>()</a:t>
            </a:r>
            <a:r>
              <a:rPr lang="zh-CN" altLang="en-US" dirty="0" smtClean="0"/>
              <a:t>中，调用</a:t>
            </a:r>
            <a:r>
              <a:rPr lang="en-US" altLang="zh-CN" dirty="0" err="1"/>
              <a:t>fac</a:t>
            </a:r>
            <a:r>
              <a:rPr lang="en-US" altLang="zh-CN" dirty="0" smtClean="0"/>
              <a:t>()</a:t>
            </a:r>
            <a:r>
              <a:rPr lang="zh-CN" altLang="en-US" dirty="0" smtClean="0"/>
              <a:t>。</a:t>
            </a:r>
            <a:endParaRPr lang="en-US" altLang="zh-CN" dirty="0" smtClean="0"/>
          </a:p>
          <a:p>
            <a:pPr lvl="1" eaLnBrk="1" hangingPunct="1"/>
            <a:r>
              <a:rPr lang="en-US" altLang="zh-CN" dirty="0" smtClean="0"/>
              <a:t>main</a:t>
            </a:r>
            <a:r>
              <a:rPr lang="zh-CN" altLang="zh-CN" dirty="0" smtClean="0"/>
              <a:t>函数中输出结果</a:t>
            </a:r>
            <a:r>
              <a:rPr lang="zh-CN" altLang="en-US" dirty="0" smtClean="0"/>
              <a:t>。</a:t>
            </a:r>
            <a:endParaRPr lang="zh-CN" altLang="zh-CN" dirty="0" smtClean="0"/>
          </a:p>
        </p:txBody>
      </p:sp>
      <p:pic>
        <p:nvPicPr>
          <p:cNvPr id="60420"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9395">
                                            <p:txEl>
                                              <p:pRg st="1" end="1"/>
                                            </p:txEl>
                                          </p:spTgt>
                                        </p:tgtEl>
                                        <p:attrNameLst>
                                          <p:attrName>style.visibility</p:attrName>
                                        </p:attrNameLst>
                                      </p:cBhvr>
                                      <p:to>
                                        <p:strVal val="visible"/>
                                      </p:to>
                                    </p:set>
                                    <p:animEffect transition="in" filter="blinds(horizontal)">
                                      <p:cBhvr>
                                        <p:cTn id="7" dur="500"/>
                                        <p:tgtEl>
                                          <p:spTgt spid="5939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59395">
                                            <p:txEl>
                                              <p:pRg st="2" end="2"/>
                                            </p:txEl>
                                          </p:spTgt>
                                        </p:tgtEl>
                                        <p:attrNameLst>
                                          <p:attrName>style.visibility</p:attrName>
                                        </p:attrNameLst>
                                      </p:cBhvr>
                                      <p:to>
                                        <p:strVal val="visible"/>
                                      </p:to>
                                    </p:set>
                                    <p:animEffect transition="in" filter="blinds(horizontal)">
                                      <p:cBhvr>
                                        <p:cTn id="12" dur="500"/>
                                        <p:tgtEl>
                                          <p:spTgt spid="5939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59395">
                                            <p:txEl>
                                              <p:pRg st="3" end="3"/>
                                            </p:txEl>
                                          </p:spTgt>
                                        </p:tgtEl>
                                        <p:attrNameLst>
                                          <p:attrName>style.visibility</p:attrName>
                                        </p:attrNameLst>
                                      </p:cBhvr>
                                      <p:to>
                                        <p:strVal val="visible"/>
                                      </p:to>
                                    </p:set>
                                    <p:animEffect transition="in" filter="blinds(horizontal)">
                                      <p:cBhvr>
                                        <p:cTn id="17" dur="500"/>
                                        <p:tgtEl>
                                          <p:spTgt spid="5939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9395">
                                            <p:txEl>
                                              <p:pRg st="4" end="4"/>
                                            </p:txEl>
                                          </p:spTgt>
                                        </p:tgtEl>
                                        <p:attrNameLst>
                                          <p:attrName>style.visibility</p:attrName>
                                        </p:attrNameLst>
                                      </p:cBhvr>
                                      <p:to>
                                        <p:strVal val="visible"/>
                                      </p:to>
                                    </p:set>
                                    <p:animEffect transition="in" filter="blinds(horizontal)">
                                      <p:cBhvr>
                                        <p:cTn id="22" dur="500"/>
                                        <p:tgtEl>
                                          <p:spTgt spid="5939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9395">
                                            <p:txEl>
                                              <p:pRg st="5" end="5"/>
                                            </p:txEl>
                                          </p:spTgt>
                                        </p:tgtEl>
                                        <p:attrNameLst>
                                          <p:attrName>style.visibility</p:attrName>
                                        </p:attrNameLst>
                                      </p:cBhvr>
                                      <p:to>
                                        <p:strVal val="visible"/>
                                      </p:to>
                                    </p:set>
                                    <p:animEffect transition="in" filter="blinds(horizontal)">
                                      <p:cBhvr>
                                        <p:cTn id="27" dur="500"/>
                                        <p:tgtEl>
                                          <p:spTgt spid="593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3"/>
          <p:cNvSpPr>
            <a:spLocks noGrp="1" noChangeArrowheads="1"/>
          </p:cNvSpPr>
          <p:nvPr>
            <p:ph idx="1"/>
          </p:nvPr>
        </p:nvSpPr>
        <p:spPr>
          <a:xfrm>
            <a:off x="357188" y="1000125"/>
            <a:ext cx="6500812" cy="4214813"/>
          </a:xfrm>
        </p:spPr>
        <p:txBody>
          <a:bodyPr/>
          <a:lstStyle/>
          <a:p>
            <a:pPr eaLnBrk="1" hangingPunct="1">
              <a:buNone/>
            </a:pPr>
            <a:r>
              <a:rPr lang="en-US" altLang="zh-CN" sz="2800" dirty="0"/>
              <a:t>double </a:t>
            </a:r>
            <a:r>
              <a:rPr lang="en-US" altLang="zh-CN" sz="2800" dirty="0" err="1"/>
              <a:t>fac</a:t>
            </a:r>
            <a:r>
              <a:rPr lang="en-US" altLang="zh-CN" sz="2800" dirty="0"/>
              <a:t>(</a:t>
            </a:r>
            <a:r>
              <a:rPr lang="en-US" altLang="zh-CN" sz="2800" dirty="0" err="1"/>
              <a:t>int</a:t>
            </a:r>
            <a:r>
              <a:rPr lang="en-US" altLang="zh-CN" sz="2800" dirty="0"/>
              <a:t> x)</a:t>
            </a:r>
          </a:p>
          <a:p>
            <a:pPr eaLnBrk="1" hangingPunct="1">
              <a:buNone/>
            </a:pPr>
            <a:r>
              <a:rPr lang="en-US" altLang="zh-CN" sz="2800" dirty="0"/>
              <a:t>{</a:t>
            </a:r>
          </a:p>
          <a:p>
            <a:pPr eaLnBrk="1" hangingPunct="1">
              <a:buNone/>
            </a:pPr>
            <a:r>
              <a:rPr lang="en-US" altLang="zh-CN" sz="2800" dirty="0"/>
              <a:t>	double s=1;</a:t>
            </a:r>
          </a:p>
          <a:p>
            <a:pPr eaLnBrk="1" hangingPunct="1">
              <a:buNone/>
            </a:pPr>
            <a:r>
              <a:rPr lang="en-US" altLang="zh-CN" sz="2800" dirty="0"/>
              <a:t>	</a:t>
            </a:r>
            <a:r>
              <a:rPr lang="en-US" altLang="zh-CN" sz="2800" dirty="0" err="1"/>
              <a:t>int</a:t>
            </a:r>
            <a:r>
              <a:rPr lang="en-US" altLang="zh-CN" sz="2800" dirty="0"/>
              <a:t> </a:t>
            </a:r>
            <a:r>
              <a:rPr lang="en-US" altLang="zh-CN" sz="2800" dirty="0" err="1"/>
              <a:t>i</a:t>
            </a:r>
            <a:r>
              <a:rPr lang="en-US" altLang="zh-CN" sz="2800" dirty="0"/>
              <a:t>;</a:t>
            </a:r>
          </a:p>
          <a:p>
            <a:pPr eaLnBrk="1" hangingPunct="1">
              <a:buNone/>
            </a:pPr>
            <a:r>
              <a:rPr lang="en-US" altLang="zh-CN" sz="2800" dirty="0"/>
              <a:t>	for(</a:t>
            </a:r>
            <a:r>
              <a:rPr lang="en-US" altLang="zh-CN" sz="2800" dirty="0" err="1"/>
              <a:t>i</a:t>
            </a:r>
            <a:r>
              <a:rPr lang="en-US" altLang="zh-CN" sz="2800" dirty="0"/>
              <a:t>=1;i&lt;=</a:t>
            </a:r>
            <a:r>
              <a:rPr lang="en-US" altLang="zh-CN" sz="2800" dirty="0" err="1"/>
              <a:t>x;i</a:t>
            </a:r>
            <a:r>
              <a:rPr lang="en-US" altLang="zh-CN" sz="2800" dirty="0"/>
              <a:t>++)</a:t>
            </a:r>
          </a:p>
          <a:p>
            <a:pPr eaLnBrk="1" hangingPunct="1">
              <a:buNone/>
            </a:pPr>
            <a:r>
              <a:rPr lang="en-US" altLang="zh-CN" sz="2800" dirty="0"/>
              <a:t>		s=s*</a:t>
            </a:r>
            <a:r>
              <a:rPr lang="en-US" altLang="zh-CN" sz="2800" dirty="0" err="1"/>
              <a:t>i</a:t>
            </a:r>
            <a:r>
              <a:rPr lang="en-US" altLang="zh-CN" sz="2800" dirty="0"/>
              <a:t>;</a:t>
            </a:r>
          </a:p>
          <a:p>
            <a:pPr eaLnBrk="1" hangingPunct="1">
              <a:buNone/>
            </a:pPr>
            <a:r>
              <a:rPr lang="en-US" altLang="zh-CN" sz="2800" dirty="0"/>
              <a:t>	return s;</a:t>
            </a:r>
          </a:p>
          <a:p>
            <a:pPr eaLnBrk="1" hangingPunct="1">
              <a:buNone/>
            </a:pPr>
            <a:r>
              <a:rPr lang="en-US" altLang="zh-CN" sz="2800" dirty="0"/>
              <a:t>}</a:t>
            </a:r>
            <a:endParaRPr lang="zh-CN" altLang="zh-CN" sz="2800" dirty="0" smtClean="0"/>
          </a:p>
        </p:txBody>
      </p:sp>
      <p:sp>
        <p:nvSpPr>
          <p:cNvPr id="5" name="Rectangle 3"/>
          <p:cNvSpPr txBox="1">
            <a:spLocks noChangeArrowheads="1"/>
          </p:cNvSpPr>
          <p:nvPr/>
        </p:nvSpPr>
        <p:spPr bwMode="auto">
          <a:xfrm>
            <a:off x="428625" y="500063"/>
            <a:ext cx="2214563" cy="571500"/>
          </a:xfrm>
          <a:prstGeom prst="rect">
            <a:avLst/>
          </a:prstGeom>
          <a:solidFill>
            <a:srgbClr val="FFFFCC"/>
          </a:solidFill>
          <a:ln w="9525">
            <a:noFill/>
            <a:miter lim="800000"/>
            <a:headEnd/>
            <a:tailEnd/>
          </a:ln>
        </p:spPr>
        <p:txBody>
          <a:bodyPr/>
          <a:lstStyle/>
          <a:p>
            <a:pPr algn="ctr">
              <a:defRPr/>
            </a:pPr>
            <a:r>
              <a:rPr lang="en-US" altLang="zh-CN" sz="2800" b="1" dirty="0" err="1" smtClean="0">
                <a:solidFill>
                  <a:srgbClr val="0000CC"/>
                </a:solidFill>
                <a:latin typeface="+mn-lt"/>
                <a:ea typeface="+mn-ea"/>
              </a:rPr>
              <a:t>fac</a:t>
            </a:r>
            <a:r>
              <a:rPr lang="en-US" altLang="zh-CN" sz="2800" b="1" dirty="0" smtClean="0">
                <a:solidFill>
                  <a:srgbClr val="0000CC"/>
                </a:solidFill>
                <a:latin typeface="+mn-lt"/>
                <a:ea typeface="+mn-ea"/>
              </a:rPr>
              <a:t> </a:t>
            </a:r>
            <a:r>
              <a:rPr lang="zh-CN" altLang="zh-CN" sz="2800" b="1" dirty="0" smtClean="0">
                <a:solidFill>
                  <a:srgbClr val="0000CC"/>
                </a:solidFill>
                <a:latin typeface="+mn-lt"/>
                <a:ea typeface="+mn-ea"/>
              </a:rPr>
              <a:t>函数</a:t>
            </a:r>
            <a:endParaRPr lang="zh-CN" altLang="zh-CN" sz="2800" b="1" dirty="0">
              <a:solidFill>
                <a:srgbClr val="0000CC"/>
              </a:solidFill>
              <a:latin typeface="+mn-lt"/>
              <a:ea typeface="+mn-ea"/>
            </a:endParaRPr>
          </a:p>
        </p:txBody>
      </p:sp>
      <p:sp>
        <p:nvSpPr>
          <p:cNvPr id="8" name="圆角矩形标注 7"/>
          <p:cNvSpPr>
            <a:spLocks noChangeArrowheads="1"/>
          </p:cNvSpPr>
          <p:nvPr/>
        </p:nvSpPr>
        <p:spPr bwMode="auto">
          <a:xfrm>
            <a:off x="4139952" y="3470867"/>
            <a:ext cx="3744416" cy="571500"/>
          </a:xfrm>
          <a:prstGeom prst="wedgeRoundRectCallout">
            <a:avLst>
              <a:gd name="adj1" fmla="val -72343"/>
              <a:gd name="adj2" fmla="val 23144"/>
              <a:gd name="adj3" fmla="val 16667"/>
            </a:avLst>
          </a:prstGeom>
          <a:solidFill>
            <a:srgbClr val="FFCCFF"/>
          </a:solidFill>
          <a:ln w="9525" algn="ctr">
            <a:solidFill>
              <a:schemeClr val="tx1"/>
            </a:solidFill>
            <a:miter lim="800000"/>
            <a:headEnd/>
            <a:tailEnd/>
          </a:ln>
        </p:spPr>
        <p:txBody>
          <a:bodyPr/>
          <a:lstStyle/>
          <a:p>
            <a:pPr algn="ctr"/>
            <a:r>
              <a:rPr lang="zh-CN" altLang="en-US" sz="2800" b="1" dirty="0">
                <a:solidFill>
                  <a:srgbClr val="0000CC"/>
                </a:solidFill>
              </a:rPr>
              <a:t>求</a:t>
            </a:r>
            <a:r>
              <a:rPr lang="en-US" altLang="zh-CN" sz="2800" b="1" dirty="0" smtClean="0">
                <a:solidFill>
                  <a:srgbClr val="0000CC"/>
                </a:solidFill>
              </a:rPr>
              <a:t>x!</a:t>
            </a:r>
            <a:r>
              <a:rPr lang="zh-CN" altLang="en-US" sz="2800" b="1" dirty="0" smtClean="0">
                <a:solidFill>
                  <a:srgbClr val="0000CC"/>
                </a:solidFill>
              </a:rPr>
              <a:t>的阶乘（</a:t>
            </a:r>
            <a:r>
              <a:rPr lang="en-US" altLang="zh-CN" sz="2800" b="1" dirty="0" smtClean="0">
                <a:solidFill>
                  <a:srgbClr val="0000CC"/>
                </a:solidFill>
              </a:rPr>
              <a:t>x</a:t>
            </a:r>
            <a:r>
              <a:rPr lang="zh-CN" altLang="en-US" sz="2800" b="1" dirty="0" smtClean="0">
                <a:solidFill>
                  <a:srgbClr val="0000CC"/>
                </a:solidFill>
              </a:rPr>
              <a:t>是形参）</a:t>
            </a:r>
            <a:endParaRPr lang="zh-CN" altLang="en-US" sz="2800" b="1" dirty="0">
              <a:solidFill>
                <a:srgbClr val="0000CC"/>
              </a:solidFill>
            </a:endParaRPr>
          </a:p>
        </p:txBody>
      </p:sp>
      <p:pic>
        <p:nvPicPr>
          <p:cNvPr id="65543" name="图片 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bwMode="auto">
          <a:xfrm>
            <a:off x="683568" y="3068960"/>
            <a:ext cx="2736304" cy="973407"/>
          </a:xfrm>
          <a:prstGeom prst="rect">
            <a:avLst/>
          </a:prstGeom>
          <a:noFill/>
          <a:ln w="254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2800" b="0" i="0" u="none" strike="noStrike" cap="none" normalizeH="0" baseline="0" smtClean="0">
              <a:ln>
                <a:noFill/>
              </a:ln>
              <a:solidFill>
                <a:schemeClr val="tx1"/>
              </a:solidFill>
              <a:effectLst/>
              <a:latin typeface="Arial" pitchFamily="34" charset="0"/>
              <a:ea typeface="楷体_GB2312" pitchFamily="49"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3"/>
          <p:cNvSpPr>
            <a:spLocks noGrp="1" noChangeArrowheads="1"/>
          </p:cNvSpPr>
          <p:nvPr>
            <p:ph idx="1"/>
          </p:nvPr>
        </p:nvSpPr>
        <p:spPr>
          <a:xfrm>
            <a:off x="357188" y="1000125"/>
            <a:ext cx="6500812" cy="4214813"/>
          </a:xfrm>
        </p:spPr>
        <p:txBody>
          <a:bodyPr/>
          <a:lstStyle/>
          <a:p>
            <a:pPr eaLnBrk="1" hangingPunct="1">
              <a:buNone/>
            </a:pPr>
            <a:r>
              <a:rPr lang="fr-FR" altLang="zh-CN" sz="2800" dirty="0"/>
              <a:t>double term(int y)</a:t>
            </a:r>
          </a:p>
          <a:p>
            <a:pPr eaLnBrk="1" hangingPunct="1">
              <a:buNone/>
            </a:pPr>
            <a:r>
              <a:rPr lang="fr-FR" altLang="zh-CN" sz="2800" dirty="0"/>
              <a:t>{</a:t>
            </a:r>
          </a:p>
          <a:p>
            <a:pPr eaLnBrk="1" hangingPunct="1">
              <a:buNone/>
            </a:pPr>
            <a:r>
              <a:rPr lang="fr-FR" altLang="zh-CN" sz="2800" dirty="0"/>
              <a:t>	double fac(int x);</a:t>
            </a:r>
          </a:p>
          <a:p>
            <a:pPr eaLnBrk="1" hangingPunct="1">
              <a:buNone/>
            </a:pPr>
            <a:r>
              <a:rPr lang="fr-FR" altLang="zh-CN" sz="2800" dirty="0"/>
              <a:t>	double t=1;</a:t>
            </a:r>
          </a:p>
          <a:p>
            <a:pPr eaLnBrk="1" hangingPunct="1">
              <a:buNone/>
            </a:pPr>
            <a:r>
              <a:rPr lang="fr-FR" altLang="zh-CN" sz="2800" dirty="0"/>
              <a:t>	</a:t>
            </a:r>
            <a:r>
              <a:rPr lang="fr-FR" altLang="zh-CN" sz="2800" dirty="0" err="1"/>
              <a:t>int</a:t>
            </a:r>
            <a:r>
              <a:rPr lang="fr-FR" altLang="zh-CN" sz="2800" dirty="0"/>
              <a:t> </a:t>
            </a:r>
            <a:r>
              <a:rPr lang="fr-FR" altLang="zh-CN" sz="2800" dirty="0" smtClean="0"/>
              <a:t>b;</a:t>
            </a:r>
            <a:endParaRPr lang="fr-FR" altLang="zh-CN" sz="2800" dirty="0"/>
          </a:p>
          <a:p>
            <a:pPr eaLnBrk="1" hangingPunct="1">
              <a:buNone/>
            </a:pPr>
            <a:r>
              <a:rPr lang="fr-FR" altLang="zh-CN" sz="2800" dirty="0"/>
              <a:t>	b=y*y;</a:t>
            </a:r>
          </a:p>
          <a:p>
            <a:pPr eaLnBrk="1" hangingPunct="1">
              <a:buNone/>
            </a:pPr>
            <a:r>
              <a:rPr lang="fr-FR" altLang="zh-CN" sz="2800"/>
              <a:t>	</a:t>
            </a:r>
            <a:r>
              <a:rPr lang="fr-FR" altLang="zh-CN" sz="2800" smtClean="0"/>
              <a:t>t=fac(b);</a:t>
            </a:r>
            <a:endParaRPr lang="fr-FR" altLang="zh-CN" sz="2800" dirty="0"/>
          </a:p>
          <a:p>
            <a:pPr eaLnBrk="1" hangingPunct="1">
              <a:buNone/>
            </a:pPr>
            <a:r>
              <a:rPr lang="fr-FR" altLang="zh-CN" sz="2800" dirty="0"/>
              <a:t>	return t;</a:t>
            </a:r>
          </a:p>
          <a:p>
            <a:pPr eaLnBrk="1" hangingPunct="1">
              <a:buNone/>
            </a:pPr>
            <a:r>
              <a:rPr lang="fr-FR" altLang="zh-CN" sz="2800" dirty="0"/>
              <a:t>}</a:t>
            </a:r>
            <a:endParaRPr lang="zh-CN" altLang="zh-CN" sz="2800" dirty="0" smtClean="0"/>
          </a:p>
        </p:txBody>
      </p:sp>
      <p:sp>
        <p:nvSpPr>
          <p:cNvPr id="5" name="Rectangle 3"/>
          <p:cNvSpPr txBox="1">
            <a:spLocks noChangeArrowheads="1"/>
          </p:cNvSpPr>
          <p:nvPr/>
        </p:nvSpPr>
        <p:spPr bwMode="auto">
          <a:xfrm>
            <a:off x="428625" y="500063"/>
            <a:ext cx="2214563" cy="571500"/>
          </a:xfrm>
          <a:prstGeom prst="rect">
            <a:avLst/>
          </a:prstGeom>
          <a:solidFill>
            <a:srgbClr val="FFFFCC"/>
          </a:solidFill>
          <a:ln w="9525">
            <a:noFill/>
            <a:miter lim="800000"/>
            <a:headEnd/>
            <a:tailEnd/>
          </a:ln>
        </p:spPr>
        <p:txBody>
          <a:bodyPr/>
          <a:lstStyle/>
          <a:p>
            <a:pPr algn="ctr">
              <a:defRPr/>
            </a:pPr>
            <a:r>
              <a:rPr lang="en-US" altLang="zh-CN" sz="2800" b="1" dirty="0" smtClean="0">
                <a:solidFill>
                  <a:srgbClr val="0000CC"/>
                </a:solidFill>
                <a:latin typeface="+mn-lt"/>
                <a:ea typeface="+mn-ea"/>
              </a:rPr>
              <a:t>term</a:t>
            </a:r>
            <a:r>
              <a:rPr lang="zh-CN" altLang="zh-CN" sz="2800" b="1" dirty="0" smtClean="0">
                <a:solidFill>
                  <a:srgbClr val="0000CC"/>
                </a:solidFill>
                <a:latin typeface="+mn-lt"/>
                <a:ea typeface="+mn-ea"/>
              </a:rPr>
              <a:t>函数</a:t>
            </a:r>
            <a:endParaRPr lang="zh-CN" altLang="zh-CN" sz="2800" b="1" dirty="0">
              <a:solidFill>
                <a:srgbClr val="0000CC"/>
              </a:solidFill>
              <a:latin typeface="+mn-lt"/>
              <a:ea typeface="+mn-ea"/>
            </a:endParaRPr>
          </a:p>
        </p:txBody>
      </p:sp>
      <p:sp>
        <p:nvSpPr>
          <p:cNvPr id="7" name="圆角矩形标注 6"/>
          <p:cNvSpPr>
            <a:spLocks noChangeArrowheads="1"/>
          </p:cNvSpPr>
          <p:nvPr/>
        </p:nvSpPr>
        <p:spPr bwMode="auto">
          <a:xfrm>
            <a:off x="3275856" y="2785492"/>
            <a:ext cx="3357563" cy="571500"/>
          </a:xfrm>
          <a:prstGeom prst="wedgeRoundRectCallout">
            <a:avLst>
              <a:gd name="adj1" fmla="val -48468"/>
              <a:gd name="adj2" fmla="val -106171"/>
              <a:gd name="adj3" fmla="val 16667"/>
            </a:avLst>
          </a:prstGeom>
          <a:solidFill>
            <a:srgbClr val="FFCCFF"/>
          </a:solidFill>
          <a:ln w="9525" algn="ctr">
            <a:solidFill>
              <a:schemeClr val="tx1"/>
            </a:solidFill>
            <a:miter lim="800000"/>
            <a:headEnd/>
            <a:tailEnd/>
          </a:ln>
        </p:spPr>
        <p:txBody>
          <a:bodyPr/>
          <a:lstStyle/>
          <a:p>
            <a:pPr algn="ctr"/>
            <a:r>
              <a:rPr lang="zh-CN" altLang="zh-CN" sz="2800" b="1" dirty="0" smtClean="0">
                <a:solidFill>
                  <a:srgbClr val="0000CC"/>
                </a:solidFill>
              </a:rPr>
              <a:t>对</a:t>
            </a:r>
            <a:r>
              <a:rPr lang="en-US" altLang="zh-CN" sz="2800" b="1" dirty="0" err="1" smtClean="0">
                <a:solidFill>
                  <a:srgbClr val="0000CC"/>
                </a:solidFill>
              </a:rPr>
              <a:t>fac</a:t>
            </a:r>
            <a:r>
              <a:rPr lang="en-US" altLang="zh-CN" sz="2800" dirty="0" smtClean="0"/>
              <a:t> </a:t>
            </a:r>
            <a:r>
              <a:rPr lang="zh-CN" altLang="zh-CN" sz="2800" b="1" dirty="0">
                <a:solidFill>
                  <a:srgbClr val="0000CC"/>
                </a:solidFill>
              </a:rPr>
              <a:t>函数声明</a:t>
            </a:r>
            <a:endParaRPr lang="zh-CN" altLang="en-US" sz="2800" b="1" dirty="0">
              <a:solidFill>
                <a:srgbClr val="0000CC"/>
              </a:solidFill>
            </a:endParaRPr>
          </a:p>
        </p:txBody>
      </p:sp>
      <p:pic>
        <p:nvPicPr>
          <p:cNvPr id="64517" name="图片 5"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3"/>
          <p:cNvSpPr>
            <a:spLocks noGrp="1" noChangeArrowheads="1"/>
          </p:cNvSpPr>
          <p:nvPr>
            <p:ph idx="1"/>
          </p:nvPr>
        </p:nvSpPr>
        <p:spPr>
          <a:xfrm>
            <a:off x="608583" y="904727"/>
            <a:ext cx="8286750" cy="5429250"/>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a:t>void</a:t>
            </a:r>
            <a:r>
              <a:rPr lang="en-US" altLang="zh-CN" sz="2800" dirty="0" smtClean="0"/>
              <a:t> main()</a:t>
            </a:r>
            <a:endParaRPr lang="zh-CN" altLang="zh-CN" sz="2800" dirty="0" smtClean="0"/>
          </a:p>
          <a:p>
            <a:pPr eaLnBrk="1" hangingPunct="1">
              <a:buNone/>
            </a:pPr>
            <a:r>
              <a:rPr lang="en-US" altLang="zh-CN" sz="2800" dirty="0" smtClean="0"/>
              <a:t>{	</a:t>
            </a:r>
            <a:r>
              <a:rPr lang="en-US" altLang="zh-CN" sz="2800" dirty="0" err="1" smtClean="0"/>
              <a:t>int</a:t>
            </a:r>
            <a:r>
              <a:rPr lang="en-US" altLang="zh-CN" sz="2800" dirty="0" smtClean="0"/>
              <a:t> </a:t>
            </a:r>
            <a:r>
              <a:rPr lang="en-US" altLang="zh-CN" sz="2800" dirty="0" err="1"/>
              <a:t>i</a:t>
            </a:r>
            <a:r>
              <a:rPr lang="en-US" altLang="zh-CN" sz="2800" dirty="0"/>
              <a:t>;</a:t>
            </a:r>
          </a:p>
          <a:p>
            <a:pPr eaLnBrk="1" hangingPunct="1">
              <a:buNone/>
            </a:pPr>
            <a:r>
              <a:rPr lang="en-US" altLang="zh-CN" sz="2800" dirty="0"/>
              <a:t>	double sum=0;</a:t>
            </a:r>
          </a:p>
          <a:p>
            <a:pPr eaLnBrk="1" hangingPunct="1">
              <a:buNone/>
            </a:pPr>
            <a:r>
              <a:rPr lang="en-US" altLang="zh-CN" sz="2800" dirty="0"/>
              <a:t>	double term(</a:t>
            </a:r>
            <a:r>
              <a:rPr lang="en-US" altLang="zh-CN" sz="2800" dirty="0" err="1"/>
              <a:t>int</a:t>
            </a:r>
            <a:r>
              <a:rPr lang="en-US" altLang="zh-CN" sz="2800" dirty="0"/>
              <a:t> y);</a:t>
            </a:r>
          </a:p>
          <a:p>
            <a:pPr eaLnBrk="1" hangingPunct="1">
              <a:buNone/>
            </a:pPr>
            <a:r>
              <a:rPr lang="en-US" altLang="zh-CN" sz="2800" dirty="0"/>
              <a:t>	for(</a:t>
            </a:r>
            <a:r>
              <a:rPr lang="en-US" altLang="zh-CN" sz="2800" dirty="0" err="1"/>
              <a:t>i</a:t>
            </a:r>
            <a:r>
              <a:rPr lang="en-US" altLang="zh-CN" sz="2800" dirty="0"/>
              <a:t>=1;i&lt;=5;i++)</a:t>
            </a:r>
          </a:p>
          <a:p>
            <a:pPr eaLnBrk="1" hangingPunct="1">
              <a:buNone/>
            </a:pPr>
            <a:r>
              <a:rPr lang="en-US" altLang="zh-CN" sz="2800" dirty="0"/>
              <a:t>		sum+=term(</a:t>
            </a:r>
            <a:r>
              <a:rPr lang="en-US" altLang="zh-CN" sz="2800" dirty="0" err="1"/>
              <a:t>i</a:t>
            </a:r>
            <a:r>
              <a:rPr lang="en-US" altLang="zh-CN" sz="2800" dirty="0"/>
              <a:t>);</a:t>
            </a:r>
          </a:p>
          <a:p>
            <a:pPr eaLnBrk="1" hangingPunct="1">
              <a:buNone/>
            </a:pPr>
            <a:r>
              <a:rPr lang="en-US" altLang="zh-CN" sz="2800" dirty="0"/>
              <a:t>	</a:t>
            </a:r>
            <a:r>
              <a:rPr lang="en-US" altLang="zh-CN" sz="2800" dirty="0" err="1"/>
              <a:t>printf</a:t>
            </a:r>
            <a:r>
              <a:rPr lang="en-US" altLang="zh-CN" sz="2800" dirty="0" smtClean="0"/>
              <a:t>(“result is %</a:t>
            </a:r>
            <a:r>
              <a:rPr lang="en-US" altLang="zh-CN" sz="2800" dirty="0" err="1" smtClean="0"/>
              <a:t>f</a:t>
            </a:r>
            <a:r>
              <a:rPr lang="en-US" altLang="zh-CN" sz="2800" dirty="0" err="1"/>
              <a:t>",sum</a:t>
            </a:r>
            <a:r>
              <a:rPr lang="en-US" altLang="zh-CN" sz="2800" dirty="0" smtClean="0"/>
              <a:t>);</a:t>
            </a:r>
          </a:p>
          <a:p>
            <a:pPr eaLnBrk="1" hangingPunct="1">
              <a:buNone/>
            </a:pPr>
            <a:r>
              <a:rPr lang="en-US" altLang="zh-CN" sz="2800" dirty="0" smtClean="0"/>
              <a:t>} </a:t>
            </a:r>
            <a:endParaRPr lang="zh-CN" altLang="zh-CN" sz="2800" dirty="0" smtClean="0"/>
          </a:p>
        </p:txBody>
      </p:sp>
      <p:sp>
        <p:nvSpPr>
          <p:cNvPr id="5" name="Rectangle 3"/>
          <p:cNvSpPr txBox="1">
            <a:spLocks noChangeArrowheads="1"/>
          </p:cNvSpPr>
          <p:nvPr/>
        </p:nvSpPr>
        <p:spPr bwMode="auto">
          <a:xfrm>
            <a:off x="751458" y="404664"/>
            <a:ext cx="1785937" cy="571500"/>
          </a:xfrm>
          <a:prstGeom prst="rect">
            <a:avLst/>
          </a:prstGeom>
          <a:solidFill>
            <a:srgbClr val="FFFFCC"/>
          </a:solidFill>
          <a:ln w="9525">
            <a:noFill/>
            <a:miter lim="800000"/>
            <a:headEnd/>
            <a:tailEnd/>
          </a:ln>
        </p:spPr>
        <p:txBody>
          <a:bodyPr/>
          <a:lstStyle/>
          <a:p>
            <a:pPr algn="ctr">
              <a:defRPr/>
            </a:pPr>
            <a:r>
              <a:rPr lang="zh-CN" altLang="en-US" sz="2800" b="1" dirty="0">
                <a:solidFill>
                  <a:srgbClr val="0000CC"/>
                </a:solidFill>
                <a:latin typeface="+mn-lt"/>
                <a:ea typeface="+mn-ea"/>
              </a:rPr>
              <a:t>主函数</a:t>
            </a:r>
            <a:endParaRPr lang="zh-CN" altLang="zh-CN" sz="2800" b="1" dirty="0">
              <a:solidFill>
                <a:srgbClr val="0000CC"/>
              </a:solidFill>
              <a:latin typeface="+mn-lt"/>
              <a:ea typeface="+mn-ea"/>
            </a:endParaRPr>
          </a:p>
        </p:txBody>
      </p:sp>
      <p:sp>
        <p:nvSpPr>
          <p:cNvPr id="6" name="圆角矩形标注 5"/>
          <p:cNvSpPr>
            <a:spLocks noChangeArrowheads="1"/>
          </p:cNvSpPr>
          <p:nvPr/>
        </p:nvSpPr>
        <p:spPr bwMode="auto">
          <a:xfrm>
            <a:off x="3096787" y="2038028"/>
            <a:ext cx="3357562" cy="571500"/>
          </a:xfrm>
          <a:prstGeom prst="wedgeRoundRectCallout">
            <a:avLst>
              <a:gd name="adj1" fmla="val -30560"/>
              <a:gd name="adj2" fmla="val 132731"/>
              <a:gd name="adj3" fmla="val 16667"/>
            </a:avLst>
          </a:prstGeom>
          <a:solidFill>
            <a:srgbClr val="FFCCFF"/>
          </a:solidFill>
          <a:ln w="9525" algn="ctr">
            <a:solidFill>
              <a:schemeClr val="tx1"/>
            </a:solidFill>
            <a:miter lim="800000"/>
            <a:headEnd/>
            <a:tailEnd/>
          </a:ln>
        </p:spPr>
        <p:txBody>
          <a:bodyPr/>
          <a:lstStyle/>
          <a:p>
            <a:pPr algn="ctr"/>
            <a:r>
              <a:rPr lang="zh-CN" altLang="zh-CN" sz="2800" b="1" dirty="0" smtClean="0">
                <a:solidFill>
                  <a:srgbClr val="0000CC"/>
                </a:solidFill>
              </a:rPr>
              <a:t>对</a:t>
            </a:r>
            <a:r>
              <a:rPr lang="en-US" altLang="zh-CN" sz="2800" b="1" dirty="0" smtClean="0">
                <a:solidFill>
                  <a:srgbClr val="0000CC"/>
                </a:solidFill>
              </a:rPr>
              <a:t>term()</a:t>
            </a:r>
            <a:r>
              <a:rPr lang="en-US" altLang="zh-CN" sz="2800" dirty="0" smtClean="0"/>
              <a:t> </a:t>
            </a:r>
            <a:r>
              <a:rPr lang="zh-CN" altLang="zh-CN" sz="2800" b="1" dirty="0">
                <a:solidFill>
                  <a:srgbClr val="0000CC"/>
                </a:solidFill>
              </a:rPr>
              <a:t>函数声明</a:t>
            </a:r>
            <a:endParaRPr lang="zh-CN" altLang="en-US" sz="2800" b="1" dirty="0">
              <a:solidFill>
                <a:srgbClr val="0000CC"/>
              </a:solidFill>
            </a:endParaRPr>
          </a:p>
        </p:txBody>
      </p:sp>
      <p:pic>
        <p:nvPicPr>
          <p:cNvPr id="61445" name="图片 6"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25420" y="5770414"/>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7.6 </a:t>
            </a:r>
            <a:r>
              <a:rPr lang="zh-CN" altLang="zh-CN" dirty="0" smtClean="0">
                <a:solidFill>
                  <a:srgbClr val="800000"/>
                </a:solidFill>
                <a:effectLst>
                  <a:outerShdw blurRad="38100" dist="38100" dir="2700000" algn="tl">
                    <a:srgbClr val="000000"/>
                  </a:outerShdw>
                </a:effectLst>
                <a:ea typeface="黑体" pitchFamily="2" charset="-122"/>
              </a:rPr>
              <a:t>函数的递归调用</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73731" name="Rectangle 3"/>
          <p:cNvSpPr>
            <a:spLocks noGrp="1" noChangeArrowheads="1"/>
          </p:cNvSpPr>
          <p:nvPr>
            <p:ph idx="1"/>
          </p:nvPr>
        </p:nvSpPr>
        <p:spPr>
          <a:xfrm>
            <a:off x="714375" y="1571625"/>
            <a:ext cx="7929563" cy="3714750"/>
          </a:xfrm>
        </p:spPr>
        <p:txBody>
          <a:bodyPr/>
          <a:lstStyle/>
          <a:p>
            <a:pPr eaLnBrk="1" hangingPunct="1"/>
            <a:r>
              <a:rPr lang="zh-CN" altLang="zh-CN" smtClean="0"/>
              <a:t>在调用一个函数的过程中又出现直接或间接地调用该函数本身，称为函数的</a:t>
            </a:r>
            <a:r>
              <a:rPr lang="zh-CN" altLang="zh-CN" smtClean="0">
                <a:solidFill>
                  <a:srgbClr val="C00000"/>
                </a:solidFill>
              </a:rPr>
              <a:t>递归调用</a:t>
            </a:r>
            <a:r>
              <a:rPr lang="zh-CN" altLang="zh-CN" smtClean="0"/>
              <a:t>。</a:t>
            </a:r>
            <a:endParaRPr lang="en-US" altLang="zh-CN" smtClean="0"/>
          </a:p>
          <a:p>
            <a:pPr eaLnBrk="1" hangingPunct="1"/>
            <a:r>
              <a:rPr lang="zh-CN" altLang="zh-CN" smtClean="0"/>
              <a:t>Ｃ语言的特点之一就在于允许函数的递归调用。</a:t>
            </a:r>
          </a:p>
        </p:txBody>
      </p:sp>
      <p:pic>
        <p:nvPicPr>
          <p:cNvPr id="73732"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 name="Rectangle 3"/>
          <p:cNvSpPr txBox="1">
            <a:spLocks noChangeArrowheads="1"/>
          </p:cNvSpPr>
          <p:nvPr/>
        </p:nvSpPr>
        <p:spPr bwMode="auto">
          <a:xfrm>
            <a:off x="6429375" y="4071938"/>
            <a:ext cx="2143125" cy="1857375"/>
          </a:xfrm>
          <a:prstGeom prst="rect">
            <a:avLst/>
          </a:prstGeom>
          <a:noFill/>
          <a:ln w="9525">
            <a:noFill/>
            <a:miter lim="800000"/>
            <a:headEnd/>
            <a:tailEnd/>
          </a:ln>
        </p:spPr>
        <p:txBody>
          <a:bodyPr/>
          <a:lstStyle/>
          <a:p>
            <a:pPr marL="342900" indent="-342900" eaLnBrk="0" hangingPunct="0">
              <a:lnSpc>
                <a:spcPct val="120000"/>
              </a:lnSpc>
              <a:spcBef>
                <a:spcPct val="20000"/>
              </a:spcBef>
              <a:defRPr/>
            </a:pPr>
            <a:r>
              <a:rPr lang="en-US" altLang="zh-CN" sz="2800" b="1" kern="0" dirty="0">
                <a:solidFill>
                  <a:srgbClr val="9D138D"/>
                </a:solidFill>
                <a:latin typeface="+mn-lt"/>
                <a:ea typeface="+mn-ea"/>
              </a:rPr>
              <a:t>   f2</a:t>
            </a:r>
            <a:r>
              <a:rPr lang="zh-CN" altLang="en-US" sz="2800" b="1" kern="0" dirty="0">
                <a:solidFill>
                  <a:srgbClr val="9D138D"/>
                </a:solidFill>
                <a:latin typeface="+mn-lt"/>
                <a:ea typeface="+mn-ea"/>
              </a:rPr>
              <a:t>函数</a:t>
            </a:r>
            <a:endParaRPr lang="zh-CN" altLang="zh-CN" sz="2800" b="1" kern="0" dirty="0">
              <a:solidFill>
                <a:srgbClr val="9D138D"/>
              </a:solidFill>
              <a:latin typeface="+mn-lt"/>
              <a:ea typeface="+mn-ea"/>
            </a:endParaRPr>
          </a:p>
          <a:p>
            <a:pPr marL="342900" indent="-342900" eaLnBrk="0" hangingPunct="0">
              <a:lnSpc>
                <a:spcPct val="120000"/>
              </a:lnSpc>
              <a:spcBef>
                <a:spcPct val="20000"/>
              </a:spcBef>
              <a:buFont typeface="Wingdings" pitchFamily="2" charset="2"/>
              <a:buNone/>
              <a:defRPr/>
            </a:pPr>
            <a:endParaRPr lang="en-US" altLang="zh-CN" sz="2800" b="1" kern="0" dirty="0">
              <a:solidFill>
                <a:srgbClr val="9D138D"/>
              </a:solidFill>
              <a:latin typeface="+mn-lt"/>
              <a:ea typeface="+mn-ea"/>
            </a:endParaRPr>
          </a:p>
          <a:p>
            <a:pPr marL="342900" indent="-342900" eaLnBrk="0" hangingPunct="0">
              <a:lnSpc>
                <a:spcPct val="120000"/>
              </a:lnSpc>
              <a:spcBef>
                <a:spcPct val="20000"/>
              </a:spcBef>
              <a:defRPr/>
            </a:pPr>
            <a:r>
              <a:rPr lang="zh-CN" altLang="en-US" sz="2800" b="1" kern="0" dirty="0">
                <a:solidFill>
                  <a:srgbClr val="9D138D"/>
                </a:solidFill>
                <a:latin typeface="+mn-lt"/>
                <a:ea typeface="+mn-ea"/>
              </a:rPr>
              <a:t>调用</a:t>
            </a:r>
            <a:r>
              <a:rPr lang="en-US" altLang="zh-CN" sz="2800" b="1" kern="0" dirty="0">
                <a:solidFill>
                  <a:srgbClr val="9D138D"/>
                </a:solidFill>
                <a:latin typeface="+mn-lt"/>
                <a:ea typeface="+mn-ea"/>
              </a:rPr>
              <a:t>f1</a:t>
            </a:r>
            <a:r>
              <a:rPr lang="zh-CN" altLang="en-US" sz="2800" b="1" kern="0" dirty="0">
                <a:solidFill>
                  <a:srgbClr val="9D138D"/>
                </a:solidFill>
                <a:latin typeface="+mn-lt"/>
                <a:ea typeface="+mn-ea"/>
              </a:rPr>
              <a:t>函数 </a:t>
            </a:r>
            <a:endParaRPr lang="zh-CN" altLang="zh-CN" sz="2800" b="1" kern="0" dirty="0">
              <a:solidFill>
                <a:srgbClr val="9D138D"/>
              </a:solidFill>
              <a:latin typeface="+mn-lt"/>
              <a:ea typeface="+mn-ea"/>
            </a:endParaRPr>
          </a:p>
        </p:txBody>
      </p:sp>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7.6 </a:t>
            </a:r>
            <a:r>
              <a:rPr lang="zh-CN" altLang="zh-CN" dirty="0" smtClean="0">
                <a:solidFill>
                  <a:srgbClr val="800000"/>
                </a:solidFill>
                <a:effectLst>
                  <a:outerShdw blurRad="38100" dist="38100" dir="2700000" algn="tl">
                    <a:srgbClr val="000000"/>
                  </a:outerShdw>
                </a:effectLst>
                <a:ea typeface="黑体" pitchFamily="2" charset="-122"/>
              </a:rPr>
              <a:t>函数的递归调用</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74756" name="Rectangle 3"/>
          <p:cNvSpPr>
            <a:spLocks noGrp="1" noChangeArrowheads="1"/>
          </p:cNvSpPr>
          <p:nvPr>
            <p:ph idx="1"/>
          </p:nvPr>
        </p:nvSpPr>
        <p:spPr>
          <a:xfrm>
            <a:off x="714375" y="1571625"/>
            <a:ext cx="3929063" cy="3714750"/>
          </a:xfrm>
        </p:spPr>
        <p:txBody>
          <a:bodyPr/>
          <a:lstStyle/>
          <a:p>
            <a:pPr eaLnBrk="1" hangingPunct="1">
              <a:buFont typeface="Wingdings" pitchFamily="2" charset="2"/>
              <a:buNone/>
            </a:pPr>
            <a:r>
              <a:rPr lang="en-US" altLang="zh-CN" sz="2800" smtClean="0"/>
              <a:t>int f(int x)</a:t>
            </a:r>
            <a:endParaRPr lang="zh-CN" altLang="zh-CN" sz="2800" smtClean="0"/>
          </a:p>
          <a:p>
            <a:pPr eaLnBrk="1" hangingPunct="1">
              <a:buFont typeface="Wingdings" pitchFamily="2" charset="2"/>
              <a:buNone/>
            </a:pPr>
            <a:r>
              <a:rPr lang="en-US" altLang="zh-CN" sz="2800" smtClean="0"/>
              <a:t>{</a:t>
            </a:r>
            <a:endParaRPr lang="zh-CN" altLang="zh-CN" sz="2800" smtClean="0"/>
          </a:p>
          <a:p>
            <a:pPr eaLnBrk="1" hangingPunct="1">
              <a:buFont typeface="Wingdings" pitchFamily="2" charset="2"/>
              <a:buNone/>
            </a:pPr>
            <a:r>
              <a:rPr lang="en-US" altLang="zh-CN" sz="2800" smtClean="0"/>
              <a:t>     int y,z;</a:t>
            </a:r>
            <a:endParaRPr lang="zh-CN" altLang="zh-CN" sz="2800" smtClean="0"/>
          </a:p>
          <a:p>
            <a:pPr eaLnBrk="1" hangingPunct="1">
              <a:buFont typeface="Wingdings" pitchFamily="2" charset="2"/>
              <a:buNone/>
            </a:pPr>
            <a:r>
              <a:rPr lang="en-US" altLang="zh-CN" sz="2800" smtClean="0"/>
              <a:t>     z=f(y);               </a:t>
            </a:r>
            <a:endParaRPr lang="zh-CN" altLang="zh-CN" sz="2800" smtClean="0"/>
          </a:p>
          <a:p>
            <a:pPr eaLnBrk="1" hangingPunct="1">
              <a:buFont typeface="Wingdings" pitchFamily="2" charset="2"/>
              <a:buNone/>
            </a:pPr>
            <a:r>
              <a:rPr lang="en-US" altLang="zh-CN" sz="2800" smtClean="0"/>
              <a:t>     return (2*z);</a:t>
            </a:r>
            <a:endParaRPr lang="zh-CN" altLang="zh-CN" sz="2800" smtClean="0"/>
          </a:p>
          <a:p>
            <a:pPr eaLnBrk="1" hangingPunct="1">
              <a:buFont typeface="Wingdings" pitchFamily="2" charset="2"/>
              <a:buNone/>
            </a:pPr>
            <a:r>
              <a:rPr lang="en-US" altLang="zh-CN" sz="2800" smtClean="0"/>
              <a:t>}</a:t>
            </a:r>
            <a:endParaRPr lang="zh-CN" altLang="zh-CN" sz="2800" smtClean="0"/>
          </a:p>
        </p:txBody>
      </p:sp>
      <p:sp>
        <p:nvSpPr>
          <p:cNvPr id="4" name="Rectangle 3"/>
          <p:cNvSpPr txBox="1">
            <a:spLocks noChangeArrowheads="1"/>
          </p:cNvSpPr>
          <p:nvPr/>
        </p:nvSpPr>
        <p:spPr bwMode="auto">
          <a:xfrm>
            <a:off x="5929313" y="1643063"/>
            <a:ext cx="2071687" cy="1857375"/>
          </a:xfrm>
          <a:prstGeom prst="rect">
            <a:avLst/>
          </a:prstGeom>
          <a:noFill/>
          <a:ln w="9525">
            <a:noFill/>
            <a:miter lim="800000"/>
            <a:headEnd/>
            <a:tailEnd/>
          </a:ln>
        </p:spPr>
        <p:txBody>
          <a:bodyPr/>
          <a:lstStyle/>
          <a:p>
            <a:pPr marL="342900" indent="-342900" eaLnBrk="0" hangingPunct="0">
              <a:lnSpc>
                <a:spcPct val="120000"/>
              </a:lnSpc>
              <a:spcBef>
                <a:spcPct val="20000"/>
              </a:spcBef>
              <a:buFont typeface="Wingdings" pitchFamily="2" charset="2"/>
              <a:buNone/>
              <a:defRPr/>
            </a:pPr>
            <a:r>
              <a:rPr lang="en-US" altLang="zh-CN" sz="2800" b="1" kern="0" dirty="0">
                <a:solidFill>
                  <a:srgbClr val="00B050"/>
                </a:solidFill>
                <a:latin typeface="+mn-lt"/>
                <a:ea typeface="+mn-ea"/>
              </a:rPr>
              <a:t>   f</a:t>
            </a:r>
            <a:r>
              <a:rPr lang="zh-CN" altLang="en-US" sz="2800" b="1" kern="0" dirty="0">
                <a:solidFill>
                  <a:srgbClr val="00B050"/>
                </a:solidFill>
                <a:latin typeface="+mn-lt"/>
                <a:ea typeface="+mn-ea"/>
              </a:rPr>
              <a:t>函数</a:t>
            </a:r>
            <a:endParaRPr lang="zh-CN" altLang="zh-CN" sz="2800" b="1" kern="0" dirty="0">
              <a:solidFill>
                <a:srgbClr val="00B050"/>
              </a:solidFill>
              <a:latin typeface="+mn-lt"/>
              <a:ea typeface="+mn-ea"/>
            </a:endParaRPr>
          </a:p>
          <a:p>
            <a:pPr marL="342900" indent="-342900" eaLnBrk="0" hangingPunct="0">
              <a:lnSpc>
                <a:spcPct val="120000"/>
              </a:lnSpc>
              <a:spcBef>
                <a:spcPct val="20000"/>
              </a:spcBef>
              <a:buFont typeface="Wingdings" pitchFamily="2" charset="2"/>
              <a:buNone/>
              <a:defRPr/>
            </a:pPr>
            <a:endParaRPr lang="en-US" altLang="zh-CN" sz="2800" b="1" kern="0" dirty="0">
              <a:solidFill>
                <a:srgbClr val="00B050"/>
              </a:solidFill>
              <a:latin typeface="+mn-lt"/>
              <a:ea typeface="+mn-ea"/>
            </a:endParaRPr>
          </a:p>
          <a:p>
            <a:pPr marL="342900" indent="-342900" eaLnBrk="0" hangingPunct="0">
              <a:lnSpc>
                <a:spcPct val="120000"/>
              </a:lnSpc>
              <a:spcBef>
                <a:spcPct val="20000"/>
              </a:spcBef>
              <a:buFont typeface="Wingdings" pitchFamily="2" charset="2"/>
              <a:buNone/>
              <a:defRPr/>
            </a:pPr>
            <a:r>
              <a:rPr lang="zh-CN" altLang="en-US" sz="2800" b="1" kern="0" dirty="0">
                <a:solidFill>
                  <a:srgbClr val="00B050"/>
                </a:solidFill>
                <a:latin typeface="+mn-lt"/>
                <a:ea typeface="+mn-ea"/>
              </a:rPr>
              <a:t>调用</a:t>
            </a:r>
            <a:r>
              <a:rPr lang="en-US" altLang="zh-CN" sz="2800" b="1" kern="0" dirty="0">
                <a:solidFill>
                  <a:srgbClr val="00B050"/>
                </a:solidFill>
                <a:latin typeface="+mn-lt"/>
                <a:ea typeface="+mn-ea"/>
              </a:rPr>
              <a:t>f</a:t>
            </a:r>
            <a:r>
              <a:rPr lang="zh-CN" altLang="en-US" sz="2800" b="1" kern="0" dirty="0">
                <a:solidFill>
                  <a:srgbClr val="00B050"/>
                </a:solidFill>
                <a:latin typeface="+mn-lt"/>
                <a:ea typeface="+mn-ea"/>
              </a:rPr>
              <a:t>函数</a:t>
            </a:r>
            <a:endParaRPr lang="zh-CN" altLang="zh-CN" sz="2800" b="1" kern="0" dirty="0">
              <a:solidFill>
                <a:srgbClr val="00B050"/>
              </a:solidFill>
              <a:latin typeface="+mn-lt"/>
              <a:ea typeface="+mn-ea"/>
            </a:endParaRPr>
          </a:p>
        </p:txBody>
      </p:sp>
      <p:cxnSp>
        <p:nvCxnSpPr>
          <p:cNvPr id="5" name="直接箭头连接符 55"/>
          <p:cNvCxnSpPr>
            <a:cxnSpLocks noChangeShapeType="1"/>
          </p:cNvCxnSpPr>
          <p:nvPr/>
        </p:nvCxnSpPr>
        <p:spPr bwMode="auto">
          <a:xfrm rot="5400000">
            <a:off x="6428581" y="2550319"/>
            <a:ext cx="714375"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7" name="直接连接符 6"/>
          <p:cNvCxnSpPr>
            <a:cxnSpLocks noChangeShapeType="1"/>
          </p:cNvCxnSpPr>
          <p:nvPr/>
        </p:nvCxnSpPr>
        <p:spPr bwMode="auto">
          <a:xfrm rot="10800000">
            <a:off x="5357813" y="3143250"/>
            <a:ext cx="57150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11" name="直接连接符 10"/>
          <p:cNvCxnSpPr>
            <a:cxnSpLocks noChangeShapeType="1"/>
          </p:cNvCxnSpPr>
          <p:nvPr/>
        </p:nvCxnSpPr>
        <p:spPr bwMode="auto">
          <a:xfrm rot="5400000" flipH="1" flipV="1">
            <a:off x="4750594" y="2536032"/>
            <a:ext cx="1214437"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14" name="直接箭头连接符 55"/>
          <p:cNvCxnSpPr>
            <a:cxnSpLocks noChangeShapeType="1"/>
          </p:cNvCxnSpPr>
          <p:nvPr/>
        </p:nvCxnSpPr>
        <p:spPr bwMode="auto">
          <a:xfrm>
            <a:off x="5357813" y="1928813"/>
            <a:ext cx="642937"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18" name="Rectangle 3"/>
          <p:cNvSpPr txBox="1">
            <a:spLocks noChangeArrowheads="1"/>
          </p:cNvSpPr>
          <p:nvPr/>
        </p:nvSpPr>
        <p:spPr bwMode="auto">
          <a:xfrm>
            <a:off x="4429125" y="4071938"/>
            <a:ext cx="2143125" cy="1857375"/>
          </a:xfrm>
          <a:prstGeom prst="rect">
            <a:avLst/>
          </a:prstGeom>
          <a:noFill/>
          <a:ln w="9525">
            <a:noFill/>
            <a:miter lim="800000"/>
            <a:headEnd/>
            <a:tailEnd/>
          </a:ln>
        </p:spPr>
        <p:txBody>
          <a:bodyPr/>
          <a:lstStyle/>
          <a:p>
            <a:pPr marL="342900" indent="-342900" eaLnBrk="0" hangingPunct="0">
              <a:lnSpc>
                <a:spcPct val="120000"/>
              </a:lnSpc>
              <a:spcBef>
                <a:spcPct val="20000"/>
              </a:spcBef>
              <a:defRPr/>
            </a:pPr>
            <a:r>
              <a:rPr lang="en-US" altLang="zh-CN" sz="2800" b="1" kern="0" dirty="0">
                <a:solidFill>
                  <a:srgbClr val="9D138D"/>
                </a:solidFill>
                <a:latin typeface="+mn-lt"/>
                <a:ea typeface="+mn-ea"/>
              </a:rPr>
              <a:t>   f1</a:t>
            </a:r>
            <a:r>
              <a:rPr lang="zh-CN" altLang="en-US" sz="2800" b="1" kern="0" dirty="0">
                <a:solidFill>
                  <a:srgbClr val="9D138D"/>
                </a:solidFill>
                <a:latin typeface="+mn-lt"/>
                <a:ea typeface="+mn-ea"/>
              </a:rPr>
              <a:t>函数</a:t>
            </a:r>
            <a:endParaRPr lang="zh-CN" altLang="zh-CN" sz="2800" b="1" kern="0" dirty="0">
              <a:solidFill>
                <a:srgbClr val="9D138D"/>
              </a:solidFill>
              <a:latin typeface="+mn-lt"/>
              <a:ea typeface="+mn-ea"/>
            </a:endParaRPr>
          </a:p>
          <a:p>
            <a:pPr marL="342900" indent="-342900" eaLnBrk="0" hangingPunct="0">
              <a:lnSpc>
                <a:spcPct val="120000"/>
              </a:lnSpc>
              <a:spcBef>
                <a:spcPct val="20000"/>
              </a:spcBef>
              <a:buFont typeface="Wingdings" pitchFamily="2" charset="2"/>
              <a:buNone/>
              <a:defRPr/>
            </a:pPr>
            <a:endParaRPr lang="en-US" altLang="zh-CN" sz="2800" b="1" kern="0" dirty="0">
              <a:solidFill>
                <a:srgbClr val="9D138D"/>
              </a:solidFill>
              <a:latin typeface="+mn-lt"/>
              <a:ea typeface="+mn-ea"/>
            </a:endParaRPr>
          </a:p>
          <a:p>
            <a:pPr marL="342900" indent="-342900" eaLnBrk="0" hangingPunct="0">
              <a:lnSpc>
                <a:spcPct val="120000"/>
              </a:lnSpc>
              <a:spcBef>
                <a:spcPct val="20000"/>
              </a:spcBef>
              <a:defRPr/>
            </a:pPr>
            <a:r>
              <a:rPr lang="zh-CN" altLang="en-US" sz="2800" b="1" kern="0" dirty="0">
                <a:solidFill>
                  <a:srgbClr val="9D138D"/>
                </a:solidFill>
                <a:latin typeface="+mn-lt"/>
                <a:ea typeface="+mn-ea"/>
              </a:rPr>
              <a:t>调用</a:t>
            </a:r>
            <a:r>
              <a:rPr lang="en-US" altLang="zh-CN" sz="2800" b="1" kern="0" dirty="0">
                <a:solidFill>
                  <a:srgbClr val="9D138D"/>
                </a:solidFill>
                <a:latin typeface="+mn-lt"/>
                <a:ea typeface="+mn-ea"/>
              </a:rPr>
              <a:t>f2</a:t>
            </a:r>
            <a:r>
              <a:rPr lang="zh-CN" altLang="en-US" sz="2800" b="1" kern="0" dirty="0">
                <a:solidFill>
                  <a:srgbClr val="9D138D"/>
                </a:solidFill>
                <a:latin typeface="+mn-lt"/>
                <a:ea typeface="+mn-ea"/>
              </a:rPr>
              <a:t>函数</a:t>
            </a:r>
            <a:endParaRPr lang="zh-CN" altLang="zh-CN" sz="2800" b="1" kern="0" dirty="0">
              <a:solidFill>
                <a:srgbClr val="9D138D"/>
              </a:solidFill>
              <a:latin typeface="+mn-lt"/>
              <a:ea typeface="+mn-ea"/>
            </a:endParaRPr>
          </a:p>
        </p:txBody>
      </p:sp>
      <p:cxnSp>
        <p:nvCxnSpPr>
          <p:cNvPr id="19" name="直接箭头连接符 55"/>
          <p:cNvCxnSpPr>
            <a:cxnSpLocks noChangeShapeType="1"/>
          </p:cNvCxnSpPr>
          <p:nvPr/>
        </p:nvCxnSpPr>
        <p:spPr bwMode="auto">
          <a:xfrm rot="5400000">
            <a:off x="5072856" y="4928394"/>
            <a:ext cx="714375"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0" name="直接连接符 19"/>
          <p:cNvCxnSpPr>
            <a:cxnSpLocks noChangeShapeType="1"/>
          </p:cNvCxnSpPr>
          <p:nvPr/>
        </p:nvCxnSpPr>
        <p:spPr bwMode="auto">
          <a:xfrm rot="10800000">
            <a:off x="8429625" y="5572125"/>
            <a:ext cx="357188"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21" name="直接连接符 20"/>
          <p:cNvCxnSpPr>
            <a:cxnSpLocks noChangeShapeType="1"/>
          </p:cNvCxnSpPr>
          <p:nvPr/>
        </p:nvCxnSpPr>
        <p:spPr bwMode="auto">
          <a:xfrm rot="5400000" flipH="1" flipV="1">
            <a:off x="7929563" y="4714875"/>
            <a:ext cx="1714500"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cxnSp>
        <p:nvCxnSpPr>
          <p:cNvPr id="22" name="直接箭头连接符 55"/>
          <p:cNvCxnSpPr>
            <a:cxnSpLocks noChangeShapeType="1"/>
          </p:cNvCxnSpPr>
          <p:nvPr/>
        </p:nvCxnSpPr>
        <p:spPr bwMode="auto">
          <a:xfrm rot="5400000">
            <a:off x="5249863" y="4037013"/>
            <a:ext cx="357187" cy="15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4" name="直接箭头连接符 55"/>
          <p:cNvCxnSpPr>
            <a:cxnSpLocks noChangeShapeType="1"/>
          </p:cNvCxnSpPr>
          <p:nvPr/>
        </p:nvCxnSpPr>
        <p:spPr bwMode="auto">
          <a:xfrm flipV="1">
            <a:off x="5500688" y="4572000"/>
            <a:ext cx="1357312" cy="785813"/>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8" name="直接箭头连接符 55"/>
          <p:cNvCxnSpPr>
            <a:cxnSpLocks noChangeShapeType="1"/>
          </p:cNvCxnSpPr>
          <p:nvPr/>
        </p:nvCxnSpPr>
        <p:spPr bwMode="auto">
          <a:xfrm rot="5400000">
            <a:off x="7073106" y="4953794"/>
            <a:ext cx="714375" cy="1588"/>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31" name="直接连接符 30"/>
          <p:cNvCxnSpPr>
            <a:cxnSpLocks noChangeShapeType="1"/>
          </p:cNvCxnSpPr>
          <p:nvPr/>
        </p:nvCxnSpPr>
        <p:spPr bwMode="auto">
          <a:xfrm rot="10800000">
            <a:off x="5429250" y="3857625"/>
            <a:ext cx="3357563"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39" name="圆角矩形标注 38"/>
          <p:cNvSpPr>
            <a:spLocks noChangeArrowheads="1"/>
          </p:cNvSpPr>
          <p:nvPr/>
        </p:nvSpPr>
        <p:spPr bwMode="auto">
          <a:xfrm>
            <a:off x="142875" y="5857875"/>
            <a:ext cx="4929188" cy="714375"/>
          </a:xfrm>
          <a:prstGeom prst="wedgeRoundRectCallout">
            <a:avLst>
              <a:gd name="adj1" fmla="val -19319"/>
              <a:gd name="adj2" fmla="val -219704"/>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应使用</a:t>
            </a:r>
            <a:r>
              <a:rPr lang="en-US" altLang="zh-CN" sz="2800" b="1">
                <a:solidFill>
                  <a:srgbClr val="0000CC"/>
                </a:solidFill>
              </a:rPr>
              <a:t>if</a:t>
            </a:r>
            <a:r>
              <a:rPr lang="zh-CN" altLang="en-US" sz="2800" b="1">
                <a:solidFill>
                  <a:srgbClr val="0000CC"/>
                </a:solidFill>
              </a:rPr>
              <a:t>语句控制结束调用</a:t>
            </a:r>
          </a:p>
        </p:txBody>
      </p:sp>
      <p:sp>
        <p:nvSpPr>
          <p:cNvPr id="41" name="圆角矩形标注 40"/>
          <p:cNvSpPr>
            <a:spLocks noChangeArrowheads="1"/>
          </p:cNvSpPr>
          <p:nvPr/>
        </p:nvSpPr>
        <p:spPr bwMode="auto">
          <a:xfrm>
            <a:off x="1500188" y="2571750"/>
            <a:ext cx="2928937" cy="714375"/>
          </a:xfrm>
          <a:prstGeom prst="wedgeRoundRectCallout">
            <a:avLst>
              <a:gd name="adj1" fmla="val 68778"/>
              <a:gd name="adj2" fmla="val -42606"/>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直接调用本函数</a:t>
            </a:r>
          </a:p>
        </p:txBody>
      </p:sp>
      <p:sp>
        <p:nvSpPr>
          <p:cNvPr id="42" name="圆角矩形标注 41"/>
          <p:cNvSpPr>
            <a:spLocks noChangeArrowheads="1"/>
          </p:cNvSpPr>
          <p:nvPr/>
        </p:nvSpPr>
        <p:spPr bwMode="auto">
          <a:xfrm>
            <a:off x="1428750" y="4500563"/>
            <a:ext cx="2928938" cy="714375"/>
          </a:xfrm>
          <a:prstGeom prst="wedgeRoundRectCallout">
            <a:avLst>
              <a:gd name="adj1" fmla="val 68778"/>
              <a:gd name="adj2" fmla="val -42606"/>
              <a:gd name="adj3" fmla="val 16667"/>
            </a:avLst>
          </a:prstGeom>
          <a:solidFill>
            <a:srgbClr val="FFCCFF"/>
          </a:solidFill>
          <a:ln w="9525" algn="ctr">
            <a:solidFill>
              <a:schemeClr val="tx1"/>
            </a:solidFill>
            <a:miter lim="800000"/>
            <a:headEnd/>
            <a:tailEnd/>
          </a:ln>
        </p:spPr>
        <p:txBody>
          <a:bodyPr/>
          <a:lstStyle/>
          <a:p>
            <a:pPr algn="ctr"/>
            <a:r>
              <a:rPr lang="zh-CN" altLang="en-US" sz="2800" b="1">
                <a:solidFill>
                  <a:srgbClr val="0000CC"/>
                </a:solidFill>
              </a:rPr>
              <a:t>间接调用本函数</a:t>
            </a:r>
          </a:p>
        </p:txBody>
      </p:sp>
      <p:pic>
        <p:nvPicPr>
          <p:cNvPr id="74773" name="图片 24"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Top)">
                                      <p:cBhvr>
                                        <p:cTn id="12" dur="500"/>
                                        <p:tgtEl>
                                          <p:spTgt spid="5"/>
                                        </p:tgtEl>
                                      </p:cBhvr>
                                    </p:animEffect>
                                  </p:childTnLst>
                                </p:cTn>
                              </p:par>
                            </p:childTnLst>
                          </p:cTn>
                        </p:par>
                        <p:par>
                          <p:cTn id="13" fill="hold" nodeType="afterGroup">
                            <p:stCondLst>
                              <p:cond delay="500"/>
                            </p:stCondLst>
                            <p:childTnLst>
                              <p:par>
                                <p:cTn id="14" presetID="3" presetClass="entr" presetSubtype="10" fill="hold" nodeType="after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blinds(horizontal)">
                                      <p:cBhvr>
                                        <p:cTn id="16" dur="500"/>
                                        <p:tgtEl>
                                          <p:spTgt spid="4">
                                            <p:txEl>
                                              <p:pRg st="2" end="2"/>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2" presetClass="entr" presetSubtype="2"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lide(fromRight)">
                                      <p:cBhvr>
                                        <p:cTn id="21" dur="500"/>
                                        <p:tgtEl>
                                          <p:spTgt spid="7"/>
                                        </p:tgtEl>
                                      </p:cBhvr>
                                    </p:animEffect>
                                  </p:childTnLst>
                                </p:cTn>
                              </p:par>
                            </p:childTnLst>
                          </p:cTn>
                        </p:par>
                        <p:par>
                          <p:cTn id="22" fill="hold" nodeType="afterGroup">
                            <p:stCondLst>
                              <p:cond delay="500"/>
                            </p:stCondLst>
                            <p:childTnLst>
                              <p:par>
                                <p:cTn id="23" presetID="1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slide(fromBottom)">
                                      <p:cBhvr>
                                        <p:cTn id="25" dur="500"/>
                                        <p:tgtEl>
                                          <p:spTgt spid="11"/>
                                        </p:tgtEl>
                                      </p:cBhvr>
                                    </p:animEffect>
                                  </p:childTnLst>
                                </p:cTn>
                              </p:par>
                            </p:childTnLst>
                          </p:cTn>
                        </p:par>
                        <p:par>
                          <p:cTn id="26" fill="hold" nodeType="afterGroup">
                            <p:stCondLst>
                              <p:cond delay="1000"/>
                            </p:stCondLst>
                            <p:childTnLst>
                              <p:par>
                                <p:cTn id="27" presetID="12" presetClass="entr" presetSubtype="8"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slide(fromLeft)">
                                      <p:cBhvr>
                                        <p:cTn id="29" dur="500"/>
                                        <p:tgtEl>
                                          <p:spTgt spid="14"/>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nodeType="clickEffect">
                                  <p:stCondLst>
                                    <p:cond delay="0"/>
                                  </p:stCondLst>
                                  <p:childTnLst>
                                    <p:set>
                                      <p:cBhvr>
                                        <p:cTn id="33" dur="1" fill="hold">
                                          <p:stCondLst>
                                            <p:cond delay="0"/>
                                          </p:stCondLst>
                                        </p:cTn>
                                        <p:tgtEl>
                                          <p:spTgt spid="18">
                                            <p:txEl>
                                              <p:pRg st="0" end="0"/>
                                            </p:txEl>
                                          </p:spTgt>
                                        </p:tgtEl>
                                        <p:attrNameLst>
                                          <p:attrName>style.visibility</p:attrName>
                                        </p:attrNameLst>
                                      </p:cBhvr>
                                      <p:to>
                                        <p:strVal val="visible"/>
                                      </p:to>
                                    </p:set>
                                    <p:animEffect transition="in" filter="blinds(horizontal)">
                                      <p:cBhvr>
                                        <p:cTn id="34" dur="500"/>
                                        <p:tgtEl>
                                          <p:spTgt spid="18">
                                            <p:txEl>
                                              <p:pRg st="0" end="0"/>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2" presetClass="entr" presetSubtype="1"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slide(fromTop)">
                                      <p:cBhvr>
                                        <p:cTn id="39" dur="500"/>
                                        <p:tgtEl>
                                          <p:spTgt spid="19"/>
                                        </p:tgtEl>
                                      </p:cBhvr>
                                    </p:animEffect>
                                  </p:childTnLst>
                                </p:cTn>
                              </p:par>
                            </p:childTnLst>
                          </p:cTn>
                        </p:par>
                        <p:par>
                          <p:cTn id="40" fill="hold" nodeType="afterGroup">
                            <p:stCondLst>
                              <p:cond delay="500"/>
                            </p:stCondLst>
                            <p:childTnLst>
                              <p:par>
                                <p:cTn id="41" presetID="3" presetClass="entr" presetSubtype="10" fill="hold" nodeType="afterEffect">
                                  <p:stCondLst>
                                    <p:cond delay="0"/>
                                  </p:stCondLst>
                                  <p:childTnLst>
                                    <p:set>
                                      <p:cBhvr>
                                        <p:cTn id="42" dur="1" fill="hold">
                                          <p:stCondLst>
                                            <p:cond delay="0"/>
                                          </p:stCondLst>
                                        </p:cTn>
                                        <p:tgtEl>
                                          <p:spTgt spid="18">
                                            <p:txEl>
                                              <p:pRg st="2" end="2"/>
                                            </p:txEl>
                                          </p:spTgt>
                                        </p:tgtEl>
                                        <p:attrNameLst>
                                          <p:attrName>style.visibility</p:attrName>
                                        </p:attrNameLst>
                                      </p:cBhvr>
                                      <p:to>
                                        <p:strVal val="visible"/>
                                      </p:to>
                                    </p:set>
                                    <p:animEffect transition="in" filter="blinds(horizontal)">
                                      <p:cBhvr>
                                        <p:cTn id="43" dur="500"/>
                                        <p:tgtEl>
                                          <p:spTgt spid="18">
                                            <p:txEl>
                                              <p:pRg st="2" end="2"/>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nodeType="click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slide(fromLeft)">
                                      <p:cBhvr>
                                        <p:cTn id="48" dur="500"/>
                                        <p:tgtEl>
                                          <p:spTgt spid="24"/>
                                        </p:tgtEl>
                                      </p:cBhvr>
                                    </p:animEffect>
                                  </p:childTnLst>
                                </p:cTn>
                              </p:par>
                            </p:childTnLst>
                          </p:cTn>
                        </p:par>
                        <p:par>
                          <p:cTn id="49" fill="hold" nodeType="afterGroup">
                            <p:stCondLst>
                              <p:cond delay="500"/>
                            </p:stCondLst>
                            <p:childTnLst>
                              <p:par>
                                <p:cTn id="50" presetID="3" presetClass="entr" presetSubtype="10" fill="hold" nodeType="afterEffect">
                                  <p:stCondLst>
                                    <p:cond delay="0"/>
                                  </p:stCondLst>
                                  <p:childTnLst>
                                    <p:set>
                                      <p:cBhvr>
                                        <p:cTn id="51" dur="1" fill="hold">
                                          <p:stCondLst>
                                            <p:cond delay="0"/>
                                          </p:stCondLst>
                                        </p:cTn>
                                        <p:tgtEl>
                                          <p:spTgt spid="23">
                                            <p:txEl>
                                              <p:pRg st="0" end="0"/>
                                            </p:txEl>
                                          </p:spTgt>
                                        </p:tgtEl>
                                        <p:attrNameLst>
                                          <p:attrName>style.visibility</p:attrName>
                                        </p:attrNameLst>
                                      </p:cBhvr>
                                      <p:to>
                                        <p:strVal val="visible"/>
                                      </p:to>
                                    </p:set>
                                    <p:animEffect transition="in" filter="blinds(horizontal)">
                                      <p:cBhvr>
                                        <p:cTn id="52" dur="500"/>
                                        <p:tgtEl>
                                          <p:spTgt spid="23">
                                            <p:txEl>
                                              <p:pRg st="0" end="0"/>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2" presetClass="entr" presetSubtype="1" fill="hold" nodeType="click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slide(fromTop)">
                                      <p:cBhvr>
                                        <p:cTn id="57" dur="500"/>
                                        <p:tgtEl>
                                          <p:spTgt spid="28"/>
                                        </p:tgtEl>
                                      </p:cBhvr>
                                    </p:animEffect>
                                  </p:childTnLst>
                                </p:cTn>
                              </p:par>
                            </p:childTnLst>
                          </p:cTn>
                        </p:par>
                        <p:par>
                          <p:cTn id="58" fill="hold" nodeType="afterGroup">
                            <p:stCondLst>
                              <p:cond delay="500"/>
                            </p:stCondLst>
                            <p:childTnLst>
                              <p:par>
                                <p:cTn id="59" presetID="3" presetClass="entr" presetSubtype="10" fill="hold" nodeType="afterEffect">
                                  <p:stCondLst>
                                    <p:cond delay="0"/>
                                  </p:stCondLst>
                                  <p:childTnLst>
                                    <p:set>
                                      <p:cBhvr>
                                        <p:cTn id="60" dur="1" fill="hold">
                                          <p:stCondLst>
                                            <p:cond delay="0"/>
                                          </p:stCondLst>
                                        </p:cTn>
                                        <p:tgtEl>
                                          <p:spTgt spid="23">
                                            <p:txEl>
                                              <p:pRg st="2" end="2"/>
                                            </p:txEl>
                                          </p:spTgt>
                                        </p:tgtEl>
                                        <p:attrNameLst>
                                          <p:attrName>style.visibility</p:attrName>
                                        </p:attrNameLst>
                                      </p:cBhvr>
                                      <p:to>
                                        <p:strVal val="visible"/>
                                      </p:to>
                                    </p:set>
                                    <p:animEffect transition="in" filter="blinds(horizontal)">
                                      <p:cBhvr>
                                        <p:cTn id="61" dur="500"/>
                                        <p:tgtEl>
                                          <p:spTgt spid="23">
                                            <p:txEl>
                                              <p:pRg st="2" end="2"/>
                                            </p:txEl>
                                          </p:spTgt>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2" presetClass="entr" presetSubtype="8" fill="hold" nodeType="click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slide(fromLeft)">
                                      <p:cBhvr>
                                        <p:cTn id="66" dur="500"/>
                                        <p:tgtEl>
                                          <p:spTgt spid="20"/>
                                        </p:tgtEl>
                                      </p:cBhvr>
                                    </p:animEffect>
                                  </p:childTnLst>
                                </p:cTn>
                              </p:par>
                            </p:childTnLst>
                          </p:cTn>
                        </p:par>
                        <p:par>
                          <p:cTn id="67" fill="hold" nodeType="afterGroup">
                            <p:stCondLst>
                              <p:cond delay="500"/>
                            </p:stCondLst>
                            <p:childTnLst>
                              <p:par>
                                <p:cTn id="68" presetID="12" presetClass="entr" presetSubtype="4" fill="hold" nodeType="after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slide(fromBottom)">
                                      <p:cBhvr>
                                        <p:cTn id="70" dur="500"/>
                                        <p:tgtEl>
                                          <p:spTgt spid="21"/>
                                        </p:tgtEl>
                                      </p:cBhvr>
                                    </p:animEffect>
                                  </p:childTnLst>
                                </p:cTn>
                              </p:par>
                            </p:childTnLst>
                          </p:cTn>
                        </p:par>
                        <p:par>
                          <p:cTn id="71" fill="hold" nodeType="afterGroup">
                            <p:stCondLst>
                              <p:cond delay="1000"/>
                            </p:stCondLst>
                            <p:childTnLst>
                              <p:par>
                                <p:cTn id="72" presetID="12" presetClass="entr" presetSubtype="2" fill="hold"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slide(fromRight)">
                                      <p:cBhvr>
                                        <p:cTn id="74" dur="500"/>
                                        <p:tgtEl>
                                          <p:spTgt spid="31"/>
                                        </p:tgtEl>
                                      </p:cBhvr>
                                    </p:animEffect>
                                  </p:childTnLst>
                                </p:cTn>
                              </p:par>
                            </p:childTnLst>
                          </p:cTn>
                        </p:par>
                        <p:par>
                          <p:cTn id="75" fill="hold" nodeType="afterGroup">
                            <p:stCondLst>
                              <p:cond delay="1500"/>
                            </p:stCondLst>
                            <p:childTnLst>
                              <p:par>
                                <p:cTn id="76" presetID="12" presetClass="entr" presetSubtype="1" fill="hold"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slide(fromTop)">
                                      <p:cBhvr>
                                        <p:cTn id="78" dur="500"/>
                                        <p:tgtEl>
                                          <p:spTgt spid="22"/>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blinds(horizontal)">
                                      <p:cBhvr>
                                        <p:cTn id="83" dur="500"/>
                                        <p:tgtEl>
                                          <p:spTgt spid="41"/>
                                        </p:tgtEl>
                                      </p:cBhvr>
                                    </p:animEffec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childTnLst>
                    </p:cTn>
                  </p:par>
                  <p:par>
                    <p:cTn id="84" fill="hold" nodeType="clickPar">
                      <p:stCondLst>
                        <p:cond delay="indefinite"/>
                      </p:stCondLst>
                      <p:childTnLst>
                        <p:par>
                          <p:cTn id="85" fill="hold" nodeType="withGroup">
                            <p:stCondLst>
                              <p:cond delay="0"/>
                            </p:stCondLst>
                            <p:childTnLst>
                              <p:par>
                                <p:cTn id="86" presetID="3" presetClass="entr" presetSubtype="10" fill="hold" grpId="0" nodeType="click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blinds(horizontal)">
                                      <p:cBhvr>
                                        <p:cTn id="88" dur="500"/>
                                        <p:tgtEl>
                                          <p:spTgt spid="42"/>
                                        </p:tgtEl>
                                      </p:cBhvr>
                                    </p:animEffect>
                                  </p:childTnLst>
                                  <p:subTnLst>
                                    <p:set>
                                      <p:cBhvr override="childStyle">
                                        <p:cTn dur="1" fill="hold" display="0" masterRel="nextClick" afterEffect="1"/>
                                        <p:tgtEl>
                                          <p:spTgt spid="42"/>
                                        </p:tgtEl>
                                        <p:attrNameLst>
                                          <p:attrName>style.visibility</p:attrName>
                                        </p:attrNameLst>
                                      </p:cBhvr>
                                      <p:to>
                                        <p:strVal val="hidden"/>
                                      </p:to>
                                    </p:set>
                                  </p:subTnLst>
                                </p:cTn>
                              </p:par>
                            </p:childTnLst>
                          </p:cTn>
                        </p:par>
                      </p:childTnLst>
                    </p:cTn>
                  </p:par>
                  <p:par>
                    <p:cTn id="89" fill="hold" nodeType="clickPar">
                      <p:stCondLst>
                        <p:cond delay="indefinite"/>
                      </p:stCondLst>
                      <p:childTnLst>
                        <p:par>
                          <p:cTn id="90" fill="hold" nodeType="withGroup">
                            <p:stCondLst>
                              <p:cond delay="0"/>
                            </p:stCondLst>
                            <p:childTnLst>
                              <p:par>
                                <p:cTn id="91" presetID="3" presetClass="entr" presetSubtype="10" fill="hold" grpId="0" nodeType="click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blinds(horizontal)">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animBg="1"/>
      <p:bldP spid="42"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 </a:t>
            </a:r>
            <a:r>
              <a:rPr lang="zh-CN" altLang="zh-CN" dirty="0" smtClean="0">
                <a:solidFill>
                  <a:srgbClr val="800000"/>
                </a:solidFill>
                <a:effectLst>
                  <a:outerShdw blurRad="38100" dist="38100" dir="2700000" algn="tl">
                    <a:srgbClr val="000000"/>
                  </a:outerShdw>
                </a:effectLst>
                <a:ea typeface="黑体" pitchFamily="2" charset="-122"/>
              </a:rPr>
              <a:t>为什么要用函数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5" name="流程图: 过程 4"/>
          <p:cNvSpPr>
            <a:spLocks noChangeArrowheads="1"/>
          </p:cNvSpPr>
          <p:nvPr/>
        </p:nvSpPr>
        <p:spPr bwMode="auto">
          <a:xfrm>
            <a:off x="3643313" y="1785938"/>
            <a:ext cx="1428750"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main</a:t>
            </a:r>
            <a:endParaRPr lang="zh-CN" altLang="en-US" sz="2800" b="1"/>
          </a:p>
        </p:txBody>
      </p:sp>
      <p:sp>
        <p:nvSpPr>
          <p:cNvPr id="6" name="流程图: 过程 5"/>
          <p:cNvSpPr>
            <a:spLocks noChangeArrowheads="1"/>
          </p:cNvSpPr>
          <p:nvPr/>
        </p:nvSpPr>
        <p:spPr bwMode="auto">
          <a:xfrm>
            <a:off x="2071688" y="3071813"/>
            <a:ext cx="785812"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a</a:t>
            </a:r>
            <a:endParaRPr lang="zh-CN" altLang="en-US" sz="2800" b="1"/>
          </a:p>
        </p:txBody>
      </p:sp>
      <p:sp>
        <p:nvSpPr>
          <p:cNvPr id="7" name="流程图: 过程 6"/>
          <p:cNvSpPr>
            <a:spLocks noChangeArrowheads="1"/>
          </p:cNvSpPr>
          <p:nvPr/>
        </p:nvSpPr>
        <p:spPr bwMode="auto">
          <a:xfrm>
            <a:off x="4000500" y="3071813"/>
            <a:ext cx="785813"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b</a:t>
            </a:r>
            <a:endParaRPr lang="zh-CN" altLang="en-US" sz="2800" b="1"/>
          </a:p>
        </p:txBody>
      </p:sp>
      <p:sp>
        <p:nvSpPr>
          <p:cNvPr id="8" name="流程图: 过程 7"/>
          <p:cNvSpPr>
            <a:spLocks noChangeArrowheads="1"/>
          </p:cNvSpPr>
          <p:nvPr/>
        </p:nvSpPr>
        <p:spPr bwMode="auto">
          <a:xfrm>
            <a:off x="5857875" y="3071813"/>
            <a:ext cx="785813"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c</a:t>
            </a:r>
            <a:endParaRPr lang="zh-CN" altLang="en-US" sz="2800" b="1"/>
          </a:p>
        </p:txBody>
      </p:sp>
      <p:sp>
        <p:nvSpPr>
          <p:cNvPr id="9" name="流程图: 过程 8"/>
          <p:cNvSpPr>
            <a:spLocks noChangeArrowheads="1"/>
          </p:cNvSpPr>
          <p:nvPr/>
        </p:nvSpPr>
        <p:spPr bwMode="auto">
          <a:xfrm>
            <a:off x="3429000" y="4286250"/>
            <a:ext cx="571500"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f</a:t>
            </a:r>
            <a:endParaRPr lang="zh-CN" altLang="en-US" sz="2800" b="1"/>
          </a:p>
        </p:txBody>
      </p:sp>
      <p:sp>
        <p:nvSpPr>
          <p:cNvPr id="10" name="流程图: 过程 9"/>
          <p:cNvSpPr>
            <a:spLocks noChangeArrowheads="1"/>
          </p:cNvSpPr>
          <p:nvPr/>
        </p:nvSpPr>
        <p:spPr bwMode="auto">
          <a:xfrm>
            <a:off x="4143375" y="4286250"/>
            <a:ext cx="571500"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g</a:t>
            </a:r>
            <a:endParaRPr lang="zh-CN" altLang="en-US" sz="2800" b="1"/>
          </a:p>
        </p:txBody>
      </p:sp>
      <p:sp>
        <p:nvSpPr>
          <p:cNvPr id="11" name="流程图: 过程 10"/>
          <p:cNvSpPr>
            <a:spLocks noChangeArrowheads="1"/>
          </p:cNvSpPr>
          <p:nvPr/>
        </p:nvSpPr>
        <p:spPr bwMode="auto">
          <a:xfrm>
            <a:off x="5143500" y="4286250"/>
            <a:ext cx="571500"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h</a:t>
            </a:r>
            <a:endParaRPr lang="zh-CN" altLang="en-US" sz="2800" b="1"/>
          </a:p>
        </p:txBody>
      </p:sp>
      <p:sp>
        <p:nvSpPr>
          <p:cNvPr id="12" name="流程图: 过程 11"/>
          <p:cNvSpPr>
            <a:spLocks noChangeArrowheads="1"/>
          </p:cNvSpPr>
          <p:nvPr/>
        </p:nvSpPr>
        <p:spPr bwMode="auto">
          <a:xfrm>
            <a:off x="1857375" y="4286250"/>
            <a:ext cx="571500"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d</a:t>
            </a:r>
            <a:endParaRPr lang="zh-CN" altLang="en-US" sz="2800" b="1"/>
          </a:p>
        </p:txBody>
      </p:sp>
      <p:sp>
        <p:nvSpPr>
          <p:cNvPr id="13" name="流程图: 过程 12"/>
          <p:cNvSpPr>
            <a:spLocks noChangeArrowheads="1"/>
          </p:cNvSpPr>
          <p:nvPr/>
        </p:nvSpPr>
        <p:spPr bwMode="auto">
          <a:xfrm>
            <a:off x="2571750" y="4286250"/>
            <a:ext cx="571500"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e</a:t>
            </a:r>
            <a:endParaRPr lang="zh-CN" altLang="en-US" sz="2800" b="1"/>
          </a:p>
        </p:txBody>
      </p:sp>
      <p:sp>
        <p:nvSpPr>
          <p:cNvPr id="14" name="流程图: 过程 13"/>
          <p:cNvSpPr>
            <a:spLocks noChangeArrowheads="1"/>
          </p:cNvSpPr>
          <p:nvPr/>
        </p:nvSpPr>
        <p:spPr bwMode="auto">
          <a:xfrm>
            <a:off x="6215063" y="4286250"/>
            <a:ext cx="571500" cy="500063"/>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i</a:t>
            </a:r>
            <a:endParaRPr lang="zh-CN" altLang="en-US" sz="2800" b="1"/>
          </a:p>
        </p:txBody>
      </p:sp>
      <p:sp>
        <p:nvSpPr>
          <p:cNvPr id="15" name="流程图: 过程 14"/>
          <p:cNvSpPr>
            <a:spLocks noChangeArrowheads="1"/>
          </p:cNvSpPr>
          <p:nvPr/>
        </p:nvSpPr>
        <p:spPr bwMode="auto">
          <a:xfrm>
            <a:off x="3429000" y="5500688"/>
            <a:ext cx="571500" cy="500062"/>
          </a:xfrm>
          <a:prstGeom prst="flowChartProcess">
            <a:avLst/>
          </a:prstGeom>
          <a:solidFill>
            <a:schemeClr val="accent1"/>
          </a:solidFill>
          <a:ln w="38100" algn="ctr">
            <a:solidFill>
              <a:schemeClr val="tx1"/>
            </a:solidFill>
            <a:miter lim="800000"/>
            <a:headEnd/>
            <a:tailEnd/>
          </a:ln>
        </p:spPr>
        <p:txBody>
          <a:bodyPr wrap="none" lIns="0" tIns="0" rIns="0" bIns="0"/>
          <a:lstStyle/>
          <a:p>
            <a:pPr algn="ctr"/>
            <a:r>
              <a:rPr lang="en-US" altLang="zh-CN" sz="2800" b="1"/>
              <a:t>e</a:t>
            </a:r>
            <a:endParaRPr lang="zh-CN" altLang="en-US" sz="2800" b="1"/>
          </a:p>
        </p:txBody>
      </p:sp>
      <p:cxnSp>
        <p:nvCxnSpPr>
          <p:cNvPr id="16" name="直接箭头连接符 15"/>
          <p:cNvCxnSpPr>
            <a:cxnSpLocks noChangeShapeType="1"/>
          </p:cNvCxnSpPr>
          <p:nvPr/>
        </p:nvCxnSpPr>
        <p:spPr bwMode="auto">
          <a:xfrm rot="5400000">
            <a:off x="4001294" y="3929857"/>
            <a:ext cx="714375" cy="1587"/>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19" name="直接箭头连接符 18"/>
          <p:cNvCxnSpPr>
            <a:cxnSpLocks noChangeShapeType="1"/>
            <a:stCxn id="5" idx="2"/>
            <a:endCxn id="6" idx="0"/>
          </p:cNvCxnSpPr>
          <p:nvPr/>
        </p:nvCxnSpPr>
        <p:spPr bwMode="auto">
          <a:xfrm rot="5400000">
            <a:off x="3017837" y="1731963"/>
            <a:ext cx="785813" cy="189388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21" name="直接箭头连接符 20"/>
          <p:cNvCxnSpPr>
            <a:cxnSpLocks noChangeShapeType="1"/>
            <a:stCxn id="5" idx="2"/>
            <a:endCxn id="8" idx="0"/>
          </p:cNvCxnSpPr>
          <p:nvPr/>
        </p:nvCxnSpPr>
        <p:spPr bwMode="auto">
          <a:xfrm rot="16200000" flipH="1">
            <a:off x="4911725" y="1731963"/>
            <a:ext cx="785813" cy="1893887"/>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24" name="直接箭头连接符 23"/>
          <p:cNvCxnSpPr>
            <a:cxnSpLocks noChangeShapeType="1"/>
            <a:stCxn id="7" idx="2"/>
          </p:cNvCxnSpPr>
          <p:nvPr/>
        </p:nvCxnSpPr>
        <p:spPr bwMode="auto">
          <a:xfrm rot="5400000">
            <a:off x="3696494" y="3590131"/>
            <a:ext cx="714375" cy="677863"/>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26" name="直接箭头连接符 25"/>
          <p:cNvCxnSpPr>
            <a:cxnSpLocks noChangeShapeType="1"/>
            <a:stCxn id="7" idx="2"/>
            <a:endCxn id="11" idx="0"/>
          </p:cNvCxnSpPr>
          <p:nvPr/>
        </p:nvCxnSpPr>
        <p:spPr bwMode="auto">
          <a:xfrm rot="16200000" flipH="1">
            <a:off x="4553744" y="3410744"/>
            <a:ext cx="714375" cy="1036637"/>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28" name="直接箭头连接符 27"/>
          <p:cNvCxnSpPr>
            <a:cxnSpLocks noChangeShapeType="1"/>
            <a:endCxn id="11" idx="0"/>
          </p:cNvCxnSpPr>
          <p:nvPr/>
        </p:nvCxnSpPr>
        <p:spPr bwMode="auto">
          <a:xfrm rot="10800000" flipV="1">
            <a:off x="5429250" y="3571875"/>
            <a:ext cx="785813" cy="714375"/>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30" name="直接箭头连接符 29"/>
          <p:cNvCxnSpPr>
            <a:cxnSpLocks noChangeShapeType="1"/>
            <a:stCxn id="8" idx="2"/>
          </p:cNvCxnSpPr>
          <p:nvPr/>
        </p:nvCxnSpPr>
        <p:spPr bwMode="auto">
          <a:xfrm rot="16200000" flipH="1">
            <a:off x="6019006" y="3804444"/>
            <a:ext cx="714375" cy="24923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32" name="直接箭头连接符 31"/>
          <p:cNvCxnSpPr>
            <a:cxnSpLocks noChangeShapeType="1"/>
            <a:endCxn id="12" idx="0"/>
          </p:cNvCxnSpPr>
          <p:nvPr/>
        </p:nvCxnSpPr>
        <p:spPr bwMode="auto">
          <a:xfrm rot="5400000">
            <a:off x="1929606" y="3785394"/>
            <a:ext cx="714375" cy="28733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33" name="直接箭头连接符 32"/>
          <p:cNvCxnSpPr>
            <a:cxnSpLocks noChangeShapeType="1"/>
          </p:cNvCxnSpPr>
          <p:nvPr/>
        </p:nvCxnSpPr>
        <p:spPr bwMode="auto">
          <a:xfrm rot="16200000" flipH="1">
            <a:off x="2267744" y="3804444"/>
            <a:ext cx="714375" cy="249237"/>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35" name="直接箭头连接符 34"/>
          <p:cNvCxnSpPr>
            <a:cxnSpLocks noChangeShapeType="1"/>
          </p:cNvCxnSpPr>
          <p:nvPr/>
        </p:nvCxnSpPr>
        <p:spPr bwMode="auto">
          <a:xfrm rot="5400000">
            <a:off x="3358356" y="5142707"/>
            <a:ext cx="714375" cy="158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43" name="直接箭头连接符 42"/>
          <p:cNvCxnSpPr>
            <a:cxnSpLocks noChangeShapeType="1"/>
            <a:stCxn id="11" idx="1"/>
            <a:endCxn id="10" idx="3"/>
          </p:cNvCxnSpPr>
          <p:nvPr/>
        </p:nvCxnSpPr>
        <p:spPr bwMode="auto">
          <a:xfrm rot="10800000">
            <a:off x="4714875" y="4537075"/>
            <a:ext cx="428625" cy="1588"/>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cxnSp>
        <p:nvCxnSpPr>
          <p:cNvPr id="56" name="直接箭头连接符 55"/>
          <p:cNvCxnSpPr>
            <a:cxnSpLocks noChangeShapeType="1"/>
            <a:endCxn id="7" idx="0"/>
          </p:cNvCxnSpPr>
          <p:nvPr/>
        </p:nvCxnSpPr>
        <p:spPr bwMode="auto">
          <a:xfrm rot="16200000" flipH="1">
            <a:off x="3982244" y="2661444"/>
            <a:ext cx="785813" cy="34925"/>
          </a:xfrm>
          <a:prstGeom prst="straightConnector1">
            <a:avLst/>
          </a:prstGeom>
          <a:noFill/>
          <a:ln w="38100" algn="ctr">
            <a:solidFill>
              <a:schemeClr val="tx1"/>
            </a:solidFill>
            <a:miter lim="800000"/>
            <a:headEnd/>
            <a:tailEnd type="arrow" w="med" len="med"/>
          </a:ln>
          <a:extLst>
            <a:ext uri="{909E8E84-426E-40DD-AFC4-6F175D3DCCD1}">
              <a14:hiddenFill xmlns:a14="http://schemas.microsoft.com/office/drawing/2010/main">
                <a:noFill/>
              </a14:hiddenFill>
            </a:ext>
          </a:extLst>
        </p:spPr>
      </p:cxnSp>
      <p:pic>
        <p:nvPicPr>
          <p:cNvPr id="11290" name="图片 26"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linds(horizontal)">
                                      <p:cBhvr>
                                        <p:cTn id="18" dur="500"/>
                                        <p:tgtEl>
                                          <p:spTgt spid="8"/>
                                        </p:tgtEl>
                                      </p:cBhvr>
                                    </p:animEffect>
                                  </p:childTnLst>
                                </p:cTn>
                              </p:par>
                              <p:par>
                                <p:cTn id="19" presetID="3" presetClass="entr" presetSubtype="1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blinds(horizontal)">
                                      <p:cBhvr>
                                        <p:cTn id="21" dur="500"/>
                                        <p:tgtEl>
                                          <p:spTgt spid="19"/>
                                        </p:tgtEl>
                                      </p:cBhvr>
                                    </p:animEffect>
                                  </p:childTnLst>
                                </p:cTn>
                              </p:par>
                              <p:par>
                                <p:cTn id="22" presetID="3" presetClass="entr" presetSubtype="10"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blinds(horizontal)">
                                      <p:cBhvr>
                                        <p:cTn id="24" dur="500"/>
                                        <p:tgtEl>
                                          <p:spTgt spid="21"/>
                                        </p:tgtEl>
                                      </p:cBhvr>
                                    </p:animEffect>
                                  </p:childTnLst>
                                </p:cTn>
                              </p:par>
                              <p:par>
                                <p:cTn id="25" presetID="3" presetClass="entr" presetSubtype="10" fill="hold" nodeType="with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blinds(horizontal)">
                                      <p:cBhvr>
                                        <p:cTn id="27" dur="500"/>
                                        <p:tgtEl>
                                          <p:spTgt spid="5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linds(horizontal)">
                                      <p:cBhvr>
                                        <p:cTn id="32" dur="500"/>
                                        <p:tgtEl>
                                          <p:spTgt spid="12"/>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blinds(horizontal)">
                                      <p:cBhvr>
                                        <p:cTn id="35" dur="500"/>
                                        <p:tgtEl>
                                          <p:spTgt spid="13"/>
                                        </p:tgtEl>
                                      </p:cBhvr>
                                    </p:animEffect>
                                  </p:childTnLst>
                                </p:cTn>
                              </p:par>
                              <p:par>
                                <p:cTn id="36" presetID="3" presetClass="entr" presetSubtype="10" fill="hold" nodeType="with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blinds(horizontal)">
                                      <p:cBhvr>
                                        <p:cTn id="38" dur="500"/>
                                        <p:tgtEl>
                                          <p:spTgt spid="32"/>
                                        </p:tgtEl>
                                      </p:cBhvr>
                                    </p:animEffect>
                                  </p:childTnLst>
                                </p:cTn>
                              </p:par>
                              <p:par>
                                <p:cTn id="39" presetID="3" presetClass="entr" presetSubtype="10" fill="hold"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blinds(horizontal)">
                                      <p:cBhvr>
                                        <p:cTn id="41" dur="500"/>
                                        <p:tgtEl>
                                          <p:spTgt spid="33"/>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blinds(horizontal)">
                                      <p:cBhvr>
                                        <p:cTn id="46" dur="500"/>
                                        <p:tgtEl>
                                          <p:spTgt spid="9"/>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blinds(horizontal)">
                                      <p:cBhvr>
                                        <p:cTn id="49" dur="500"/>
                                        <p:tgtEl>
                                          <p:spTgt spid="10"/>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blinds(horizontal)">
                                      <p:cBhvr>
                                        <p:cTn id="52" dur="500"/>
                                        <p:tgtEl>
                                          <p:spTgt spid="11"/>
                                        </p:tgtEl>
                                      </p:cBhvr>
                                    </p:animEffect>
                                  </p:childTnLst>
                                </p:cTn>
                              </p:par>
                              <p:par>
                                <p:cTn id="53" presetID="3" presetClass="entr" presetSubtype="10" fill="hold"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blinds(horizontal)">
                                      <p:cBhvr>
                                        <p:cTn id="55" dur="500"/>
                                        <p:tgtEl>
                                          <p:spTgt spid="26"/>
                                        </p:tgtEl>
                                      </p:cBhvr>
                                    </p:animEffect>
                                  </p:childTnLst>
                                </p:cTn>
                              </p:par>
                              <p:par>
                                <p:cTn id="56" presetID="3" presetClass="entr" presetSubtype="10" fill="hold"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blinds(horizontal)">
                                      <p:cBhvr>
                                        <p:cTn id="58" dur="500"/>
                                        <p:tgtEl>
                                          <p:spTgt spid="16"/>
                                        </p:tgtEl>
                                      </p:cBhvr>
                                    </p:animEffect>
                                  </p:childTnLst>
                                </p:cTn>
                              </p:par>
                              <p:par>
                                <p:cTn id="59" presetID="3" presetClass="entr" presetSubtype="10"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blinds(horizontal)">
                                      <p:cBhvr>
                                        <p:cTn id="61" dur="500"/>
                                        <p:tgtEl>
                                          <p:spTgt spid="24"/>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2" presetClass="entr" presetSubtype="1" fill="hold" nodeType="click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slide(fromTop)">
                                      <p:cBhvr>
                                        <p:cTn id="66" dur="500"/>
                                        <p:tgtEl>
                                          <p:spTgt spid="35"/>
                                        </p:tgtEl>
                                      </p:cBhvr>
                                    </p:animEffect>
                                  </p:childTnLst>
                                </p:cTn>
                              </p:par>
                            </p:childTnLst>
                          </p:cTn>
                        </p:par>
                        <p:par>
                          <p:cTn id="67" fill="hold" nodeType="afterGroup">
                            <p:stCondLst>
                              <p:cond delay="500"/>
                            </p:stCondLst>
                            <p:childTnLst>
                              <p:par>
                                <p:cTn id="68" presetID="3" presetClass="entr" presetSubtype="10"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blinds(horizontal)">
                                      <p:cBhvr>
                                        <p:cTn id="70" dur="500"/>
                                        <p:tgtEl>
                                          <p:spTgt spid="15"/>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12" presetClass="entr" presetSubtype="2" fill="hold" nodeType="click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slide(fromRight)">
                                      <p:cBhvr>
                                        <p:cTn id="75" dur="500"/>
                                        <p:tgtEl>
                                          <p:spTgt spid="43"/>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3" presetClass="entr" presetSubtype="10" fill="hold" grpId="1" nodeType="click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blinds(horizontal)">
                                      <p:cBhvr>
                                        <p:cTn id="80" dur="500"/>
                                        <p:tgtEl>
                                          <p:spTgt spid="11"/>
                                        </p:tgtEl>
                                      </p:cBhvr>
                                    </p:animEffect>
                                  </p:childTnLst>
                                </p:cTn>
                              </p:par>
                              <p:par>
                                <p:cTn id="81" presetID="3" presetClass="entr" presetSubtype="10" fill="hold" grpId="0" nodeType="with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blinds(horizontal)">
                                      <p:cBhvr>
                                        <p:cTn id="83" dur="500"/>
                                        <p:tgtEl>
                                          <p:spTgt spid="14"/>
                                        </p:tgtEl>
                                      </p:cBhvr>
                                    </p:animEffect>
                                  </p:childTnLst>
                                </p:cTn>
                              </p:par>
                              <p:par>
                                <p:cTn id="84" presetID="3" presetClass="entr" presetSubtype="10" fill="hold" nodeType="with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blinds(horizontal)">
                                      <p:cBhvr>
                                        <p:cTn id="86" dur="500"/>
                                        <p:tgtEl>
                                          <p:spTgt spid="28"/>
                                        </p:tgtEl>
                                      </p:cBhvr>
                                    </p:animEffect>
                                  </p:childTnLst>
                                </p:cTn>
                              </p:par>
                              <p:par>
                                <p:cTn id="87" presetID="3" presetClass="entr" presetSubtype="10" fill="hold"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blinds(horizontal)">
                                      <p:cBhvr>
                                        <p:cTn id="8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1" grpId="1" animBg="1"/>
      <p:bldP spid="12" grpId="0" animBg="1"/>
      <p:bldP spid="13" grpId="0" animBg="1"/>
      <p:bldP spid="14" grpId="0" animBg="1"/>
      <p:bldP spid="15" grpId="0" animBg="1"/>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7.6 </a:t>
            </a:r>
            <a:r>
              <a:rPr lang="zh-CN" altLang="zh-CN" dirty="0" smtClean="0">
                <a:solidFill>
                  <a:srgbClr val="800000"/>
                </a:solidFill>
                <a:effectLst>
                  <a:outerShdw blurRad="38100" dist="38100" dir="2700000" algn="tl">
                    <a:srgbClr val="000000"/>
                  </a:outerShdw>
                </a:effectLst>
                <a:ea typeface="黑体" pitchFamily="2" charset="-122"/>
              </a:rPr>
              <a:t>函数的递归调用</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75779" name="Rectangle 3"/>
          <p:cNvSpPr>
            <a:spLocks noGrp="1" noChangeArrowheads="1"/>
          </p:cNvSpPr>
          <p:nvPr>
            <p:ph idx="1"/>
          </p:nvPr>
        </p:nvSpPr>
        <p:spPr>
          <a:xfrm>
            <a:off x="357188" y="1571625"/>
            <a:ext cx="8429625" cy="4357688"/>
          </a:xfrm>
        </p:spPr>
        <p:txBody>
          <a:bodyPr/>
          <a:lstStyle/>
          <a:p>
            <a:pPr eaLnBrk="1" hangingPunct="1">
              <a:buFont typeface="Wingdings" pitchFamily="2" charset="2"/>
              <a:buNone/>
            </a:pPr>
            <a:r>
              <a:rPr lang="en-US" altLang="zh-CN" smtClean="0"/>
              <a:t>  </a:t>
            </a:r>
            <a:r>
              <a:rPr lang="zh-CN" altLang="zh-CN" smtClean="0"/>
              <a:t>例</a:t>
            </a:r>
            <a:r>
              <a:rPr lang="en-US" altLang="zh-CN" smtClean="0"/>
              <a:t>7.6 </a:t>
            </a:r>
            <a:r>
              <a:rPr lang="zh-CN" altLang="zh-CN" smtClean="0"/>
              <a:t>有</a:t>
            </a:r>
            <a:r>
              <a:rPr lang="en-US" altLang="zh-CN" smtClean="0"/>
              <a:t>5</a:t>
            </a:r>
            <a:r>
              <a:rPr lang="zh-CN" altLang="zh-CN" smtClean="0"/>
              <a:t>个学生坐在一起</a:t>
            </a:r>
            <a:endParaRPr lang="en-US" altLang="zh-CN" smtClean="0"/>
          </a:p>
          <a:p>
            <a:pPr lvl="1" eaLnBrk="1" hangingPunct="1"/>
            <a:r>
              <a:rPr lang="zh-CN" altLang="zh-CN" smtClean="0"/>
              <a:t>问第</a:t>
            </a:r>
            <a:r>
              <a:rPr lang="en-US" altLang="zh-CN" smtClean="0"/>
              <a:t>5</a:t>
            </a:r>
            <a:r>
              <a:rPr lang="zh-CN" altLang="zh-CN" smtClean="0"/>
              <a:t>个学生多少岁？他说比第</a:t>
            </a:r>
            <a:r>
              <a:rPr lang="en-US" altLang="zh-CN" smtClean="0"/>
              <a:t>4</a:t>
            </a:r>
            <a:r>
              <a:rPr lang="zh-CN" altLang="zh-CN" smtClean="0"/>
              <a:t>个学生大</a:t>
            </a:r>
            <a:r>
              <a:rPr lang="en-US" altLang="zh-CN" smtClean="0"/>
              <a:t>2</a:t>
            </a:r>
            <a:r>
              <a:rPr lang="zh-CN" altLang="zh-CN" smtClean="0"/>
              <a:t>岁</a:t>
            </a:r>
            <a:endParaRPr lang="en-US" altLang="zh-CN" smtClean="0"/>
          </a:p>
          <a:p>
            <a:pPr lvl="1" eaLnBrk="1" hangingPunct="1"/>
            <a:r>
              <a:rPr lang="zh-CN" altLang="zh-CN" smtClean="0"/>
              <a:t>问第</a:t>
            </a:r>
            <a:r>
              <a:rPr lang="en-US" altLang="zh-CN" smtClean="0"/>
              <a:t>4</a:t>
            </a:r>
            <a:r>
              <a:rPr lang="zh-CN" altLang="zh-CN" smtClean="0"/>
              <a:t>个学生岁数，他说比第</a:t>
            </a:r>
            <a:r>
              <a:rPr lang="en-US" altLang="zh-CN" smtClean="0"/>
              <a:t>3</a:t>
            </a:r>
            <a:r>
              <a:rPr lang="zh-CN" altLang="zh-CN" smtClean="0"/>
              <a:t>个学生大</a:t>
            </a:r>
            <a:r>
              <a:rPr lang="en-US" altLang="zh-CN" smtClean="0"/>
              <a:t>2</a:t>
            </a:r>
            <a:r>
              <a:rPr lang="zh-CN" altLang="zh-CN" smtClean="0"/>
              <a:t>岁</a:t>
            </a:r>
            <a:endParaRPr lang="en-US" altLang="zh-CN" smtClean="0"/>
          </a:p>
          <a:p>
            <a:pPr lvl="1" eaLnBrk="1" hangingPunct="1"/>
            <a:r>
              <a:rPr lang="zh-CN" altLang="zh-CN" smtClean="0"/>
              <a:t>问第</a:t>
            </a:r>
            <a:r>
              <a:rPr lang="en-US" altLang="zh-CN" smtClean="0"/>
              <a:t>3</a:t>
            </a:r>
            <a:r>
              <a:rPr lang="zh-CN" altLang="zh-CN" smtClean="0"/>
              <a:t>个学生，又说比第</a:t>
            </a:r>
            <a:r>
              <a:rPr lang="en-US" altLang="zh-CN" smtClean="0"/>
              <a:t>2</a:t>
            </a:r>
            <a:r>
              <a:rPr lang="zh-CN" altLang="zh-CN" smtClean="0"/>
              <a:t>个学生大</a:t>
            </a:r>
            <a:r>
              <a:rPr lang="en-US" altLang="zh-CN" smtClean="0"/>
              <a:t>2</a:t>
            </a:r>
            <a:r>
              <a:rPr lang="zh-CN" altLang="zh-CN" smtClean="0"/>
              <a:t>岁</a:t>
            </a:r>
            <a:endParaRPr lang="en-US" altLang="zh-CN" smtClean="0"/>
          </a:p>
          <a:p>
            <a:pPr lvl="1" eaLnBrk="1" hangingPunct="1"/>
            <a:r>
              <a:rPr lang="zh-CN" altLang="zh-CN" smtClean="0"/>
              <a:t>问第</a:t>
            </a:r>
            <a:r>
              <a:rPr lang="en-US" altLang="zh-CN" smtClean="0"/>
              <a:t>2</a:t>
            </a:r>
            <a:r>
              <a:rPr lang="zh-CN" altLang="zh-CN" smtClean="0"/>
              <a:t>个学生，说比第</a:t>
            </a:r>
            <a:r>
              <a:rPr lang="en-US" altLang="zh-CN" smtClean="0"/>
              <a:t>1</a:t>
            </a:r>
            <a:r>
              <a:rPr lang="zh-CN" altLang="zh-CN" smtClean="0"/>
              <a:t>个学生大</a:t>
            </a:r>
            <a:r>
              <a:rPr lang="en-US" altLang="zh-CN" smtClean="0"/>
              <a:t>2</a:t>
            </a:r>
            <a:r>
              <a:rPr lang="zh-CN" altLang="zh-CN" smtClean="0"/>
              <a:t>岁</a:t>
            </a:r>
            <a:endParaRPr lang="en-US" altLang="zh-CN" smtClean="0"/>
          </a:p>
          <a:p>
            <a:pPr lvl="1" eaLnBrk="1" hangingPunct="1"/>
            <a:r>
              <a:rPr lang="zh-CN" altLang="zh-CN" smtClean="0"/>
              <a:t>最后问第</a:t>
            </a:r>
            <a:r>
              <a:rPr lang="en-US" altLang="zh-CN" smtClean="0"/>
              <a:t>1</a:t>
            </a:r>
            <a:r>
              <a:rPr lang="zh-CN" altLang="zh-CN" smtClean="0"/>
              <a:t>个学生，他说是</a:t>
            </a:r>
            <a:r>
              <a:rPr lang="en-US" altLang="zh-CN" smtClean="0"/>
              <a:t>10</a:t>
            </a:r>
            <a:r>
              <a:rPr lang="zh-CN" altLang="zh-CN" smtClean="0"/>
              <a:t>岁</a:t>
            </a:r>
            <a:endParaRPr lang="en-US" altLang="zh-CN" smtClean="0"/>
          </a:p>
          <a:p>
            <a:pPr lvl="1" eaLnBrk="1" hangingPunct="1"/>
            <a:r>
              <a:rPr lang="zh-CN" altLang="zh-CN" smtClean="0"/>
              <a:t>请问第</a:t>
            </a:r>
            <a:r>
              <a:rPr lang="en-US" altLang="zh-CN" smtClean="0"/>
              <a:t>5</a:t>
            </a:r>
            <a:r>
              <a:rPr lang="zh-CN" altLang="zh-CN" smtClean="0"/>
              <a:t>个学生多大</a:t>
            </a:r>
          </a:p>
        </p:txBody>
      </p:sp>
      <p:pic>
        <p:nvPicPr>
          <p:cNvPr id="75780"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7.6 </a:t>
            </a:r>
            <a:r>
              <a:rPr lang="zh-CN" altLang="zh-CN" dirty="0" smtClean="0">
                <a:solidFill>
                  <a:srgbClr val="800000"/>
                </a:solidFill>
                <a:effectLst>
                  <a:outerShdw blurRad="38100" dist="38100" dir="2700000" algn="tl">
                    <a:srgbClr val="000000"/>
                  </a:outerShdw>
                </a:effectLst>
                <a:ea typeface="黑体" pitchFamily="2" charset="-122"/>
              </a:rPr>
              <a:t>函数的递归调用</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75779" name="Rectangle 3"/>
          <p:cNvSpPr>
            <a:spLocks noGrp="1" noChangeArrowheads="1"/>
          </p:cNvSpPr>
          <p:nvPr>
            <p:ph idx="1"/>
          </p:nvPr>
        </p:nvSpPr>
        <p:spPr>
          <a:xfrm>
            <a:off x="357188" y="1571625"/>
            <a:ext cx="8429625" cy="4643438"/>
          </a:xfrm>
        </p:spPr>
        <p:txBody>
          <a:bodyPr/>
          <a:lstStyle/>
          <a:p>
            <a:pPr eaLnBrk="1" hangingPunct="1"/>
            <a:r>
              <a:rPr lang="zh-CN" altLang="zh-CN" dirty="0" smtClean="0"/>
              <a:t>思路：</a:t>
            </a:r>
            <a:endParaRPr lang="en-US" altLang="zh-CN" dirty="0" smtClean="0"/>
          </a:p>
          <a:p>
            <a:pPr lvl="1" eaLnBrk="1" hangingPunct="1"/>
            <a:r>
              <a:rPr lang="zh-CN" altLang="zh-CN" dirty="0" smtClean="0"/>
              <a:t>要求第５个年龄，就必须先知道第４个年龄</a:t>
            </a:r>
            <a:endParaRPr lang="en-US" altLang="zh-CN" dirty="0" smtClean="0"/>
          </a:p>
          <a:p>
            <a:pPr lvl="1" eaLnBrk="1" hangingPunct="1"/>
            <a:r>
              <a:rPr lang="zh-CN" altLang="zh-CN" dirty="0" smtClean="0"/>
              <a:t>要求第４个年龄必须先知道第３个年龄</a:t>
            </a:r>
            <a:endParaRPr lang="en-US" altLang="zh-CN" dirty="0" smtClean="0"/>
          </a:p>
          <a:p>
            <a:pPr lvl="1" eaLnBrk="1" hangingPunct="1"/>
            <a:r>
              <a:rPr lang="zh-CN" altLang="zh-CN" dirty="0" smtClean="0"/>
              <a:t>第３个年龄又取决于第２个年龄</a:t>
            </a:r>
            <a:endParaRPr lang="en-US" altLang="zh-CN" dirty="0" smtClean="0"/>
          </a:p>
          <a:p>
            <a:pPr lvl="1" eaLnBrk="1" hangingPunct="1"/>
            <a:r>
              <a:rPr lang="zh-CN" altLang="zh-CN" dirty="0" smtClean="0"/>
              <a:t>第２个年龄取决于第１个年龄</a:t>
            </a:r>
            <a:endParaRPr lang="en-US" altLang="zh-CN" dirty="0" smtClean="0"/>
          </a:p>
          <a:p>
            <a:pPr lvl="1" eaLnBrk="1" hangingPunct="1"/>
            <a:r>
              <a:rPr lang="zh-CN" altLang="zh-CN" dirty="0" smtClean="0"/>
              <a:t>每个学生年龄都比其前１个学生的年龄大２</a:t>
            </a:r>
          </a:p>
        </p:txBody>
      </p:sp>
      <p:pic>
        <p:nvPicPr>
          <p:cNvPr id="76804"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5779">
                                            <p:txEl>
                                              <p:pRg st="1" end="1"/>
                                            </p:txEl>
                                          </p:spTgt>
                                        </p:tgtEl>
                                        <p:attrNameLst>
                                          <p:attrName>style.visibility</p:attrName>
                                        </p:attrNameLst>
                                      </p:cBhvr>
                                      <p:to>
                                        <p:strVal val="visible"/>
                                      </p:to>
                                    </p:set>
                                    <p:animEffect transition="in" filter="blinds(horizontal)">
                                      <p:cBhvr>
                                        <p:cTn id="7" dur="500"/>
                                        <p:tgtEl>
                                          <p:spTgt spid="7577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5779">
                                            <p:txEl>
                                              <p:pRg st="2" end="2"/>
                                            </p:txEl>
                                          </p:spTgt>
                                        </p:tgtEl>
                                        <p:attrNameLst>
                                          <p:attrName>style.visibility</p:attrName>
                                        </p:attrNameLst>
                                      </p:cBhvr>
                                      <p:to>
                                        <p:strVal val="visible"/>
                                      </p:to>
                                    </p:set>
                                    <p:animEffect transition="in" filter="blinds(horizontal)">
                                      <p:cBhvr>
                                        <p:cTn id="12" dur="500"/>
                                        <p:tgtEl>
                                          <p:spTgt spid="7577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75779">
                                            <p:txEl>
                                              <p:pRg st="3" end="3"/>
                                            </p:txEl>
                                          </p:spTgt>
                                        </p:tgtEl>
                                        <p:attrNameLst>
                                          <p:attrName>style.visibility</p:attrName>
                                        </p:attrNameLst>
                                      </p:cBhvr>
                                      <p:to>
                                        <p:strVal val="visible"/>
                                      </p:to>
                                    </p:set>
                                    <p:animEffect transition="in" filter="blinds(horizontal)">
                                      <p:cBhvr>
                                        <p:cTn id="17" dur="500"/>
                                        <p:tgtEl>
                                          <p:spTgt spid="7577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75779">
                                            <p:txEl>
                                              <p:pRg st="4" end="4"/>
                                            </p:txEl>
                                          </p:spTgt>
                                        </p:tgtEl>
                                        <p:attrNameLst>
                                          <p:attrName>style.visibility</p:attrName>
                                        </p:attrNameLst>
                                      </p:cBhvr>
                                      <p:to>
                                        <p:strVal val="visible"/>
                                      </p:to>
                                    </p:set>
                                    <p:animEffect transition="in" filter="blinds(horizontal)">
                                      <p:cBhvr>
                                        <p:cTn id="22" dur="500"/>
                                        <p:tgtEl>
                                          <p:spTgt spid="7577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75779">
                                            <p:txEl>
                                              <p:pRg st="5" end="5"/>
                                            </p:txEl>
                                          </p:spTgt>
                                        </p:tgtEl>
                                        <p:attrNameLst>
                                          <p:attrName>style.visibility</p:attrName>
                                        </p:attrNameLst>
                                      </p:cBhvr>
                                      <p:to>
                                        <p:strVal val="visible"/>
                                      </p:to>
                                    </p:set>
                                    <p:animEffect transition="in" filter="blinds(horizontal)">
                                      <p:cBhvr>
                                        <p:cTn id="27" dur="500"/>
                                        <p:tgtEl>
                                          <p:spTgt spid="757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409055"/>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7.6 </a:t>
            </a:r>
            <a:r>
              <a:rPr lang="zh-CN" altLang="zh-CN" dirty="0" smtClean="0">
                <a:solidFill>
                  <a:srgbClr val="800000"/>
                </a:solidFill>
                <a:effectLst>
                  <a:outerShdw blurRad="38100" dist="38100" dir="2700000" algn="tl">
                    <a:srgbClr val="000000"/>
                  </a:outerShdw>
                </a:effectLst>
                <a:ea typeface="黑体" pitchFamily="2" charset="-122"/>
              </a:rPr>
              <a:t>函数的递归调用</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028" name="Rectangle 3"/>
          <p:cNvSpPr>
            <a:spLocks noGrp="1" noChangeArrowheads="1"/>
          </p:cNvSpPr>
          <p:nvPr>
            <p:ph idx="1"/>
          </p:nvPr>
        </p:nvSpPr>
        <p:spPr>
          <a:xfrm>
            <a:off x="251520" y="1328217"/>
            <a:ext cx="8429625" cy="4357688"/>
          </a:xfrm>
        </p:spPr>
        <p:txBody>
          <a:bodyPr/>
          <a:lstStyle/>
          <a:p>
            <a:pPr eaLnBrk="1" hangingPunct="1"/>
            <a:r>
              <a:rPr lang="zh-CN" altLang="zh-CN" dirty="0" smtClean="0"/>
              <a:t>解题思路：</a:t>
            </a:r>
            <a:endParaRPr lang="en-US" altLang="zh-CN" dirty="0" smtClean="0"/>
          </a:p>
          <a:p>
            <a:pPr eaLnBrk="1" hangingPunct="1">
              <a:buFont typeface="Wingdings" pitchFamily="2" charset="2"/>
              <a:buNone/>
            </a:pPr>
            <a:r>
              <a:rPr lang="en-US" altLang="zh-CN" dirty="0" smtClean="0"/>
              <a:t>age(5)=age(4)+2</a:t>
            </a:r>
          </a:p>
          <a:p>
            <a:pPr eaLnBrk="1" hangingPunct="1">
              <a:buFont typeface="Wingdings" pitchFamily="2" charset="2"/>
              <a:buNone/>
            </a:pPr>
            <a:r>
              <a:rPr lang="en-US" altLang="zh-CN" dirty="0" smtClean="0"/>
              <a:t>age(4)=age(3)+2</a:t>
            </a:r>
          </a:p>
          <a:p>
            <a:pPr eaLnBrk="1" hangingPunct="1">
              <a:buFont typeface="Wingdings" pitchFamily="2" charset="2"/>
              <a:buNone/>
            </a:pPr>
            <a:r>
              <a:rPr lang="en-US" altLang="zh-CN" dirty="0" smtClean="0"/>
              <a:t>age(3)=age(2)+2</a:t>
            </a:r>
          </a:p>
          <a:p>
            <a:pPr eaLnBrk="1" hangingPunct="1">
              <a:buFont typeface="Wingdings" pitchFamily="2" charset="2"/>
              <a:buNone/>
            </a:pPr>
            <a:r>
              <a:rPr lang="en-US" altLang="zh-CN" dirty="0" smtClean="0"/>
              <a:t>age(2)=age(1)+2</a:t>
            </a:r>
          </a:p>
          <a:p>
            <a:pPr eaLnBrk="1" hangingPunct="1">
              <a:buFont typeface="Wingdings" pitchFamily="2" charset="2"/>
              <a:buNone/>
            </a:pPr>
            <a:r>
              <a:rPr lang="en-US" altLang="zh-CN" dirty="0" smtClean="0"/>
              <a:t>age(1)=10</a:t>
            </a:r>
          </a:p>
        </p:txBody>
      </p:sp>
      <p:sp>
        <p:nvSpPr>
          <p:cNvPr id="4" name="右大括号 3"/>
          <p:cNvSpPr>
            <a:spLocks/>
          </p:cNvSpPr>
          <p:nvPr/>
        </p:nvSpPr>
        <p:spPr bwMode="auto">
          <a:xfrm>
            <a:off x="3491880" y="2033067"/>
            <a:ext cx="500063" cy="2786063"/>
          </a:xfrm>
          <a:prstGeom prst="rightBrace">
            <a:avLst>
              <a:gd name="adj1" fmla="val 8331"/>
              <a:gd name="adj2" fmla="val 50000"/>
            </a:avLst>
          </a:prstGeom>
          <a:solidFill>
            <a:schemeClr val="accent1"/>
          </a:solidFill>
          <a:ln w="38100" algn="ctr">
            <a:solidFill>
              <a:srgbClr val="FF0000"/>
            </a:solidFill>
            <a:miter lim="800000"/>
            <a:headEnd/>
            <a:tailEnd/>
          </a:ln>
        </p:spPr>
        <p:txBody>
          <a:bodyPr wrap="none"/>
          <a:lstStyle/>
          <a:p>
            <a:endParaRPr lang="zh-CN" altLang="en-US"/>
          </a:p>
        </p:txBody>
      </p:sp>
      <p:sp>
        <p:nvSpPr>
          <p:cNvPr id="1030" name="Rectangle 2"/>
          <p:cNvSpPr>
            <a:spLocks noChangeArrowheads="1"/>
          </p:cNvSpPr>
          <p:nvPr/>
        </p:nvSpPr>
        <p:spPr bwMode="auto">
          <a:xfrm>
            <a:off x="0" y="-24340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73729" name="Object 1"/>
          <p:cNvGraphicFramePr>
            <a:graphicFrameLocks noChangeAspect="1"/>
          </p:cNvGraphicFramePr>
          <p:nvPr>
            <p:extLst>
              <p:ext uri="{D42A27DB-BD31-4B8C-83A1-F6EECF244321}">
                <p14:modId xmlns:p14="http://schemas.microsoft.com/office/powerpoint/2010/main" val="1619908961"/>
              </p:ext>
            </p:extLst>
          </p:nvPr>
        </p:nvGraphicFramePr>
        <p:xfrm>
          <a:off x="3851920" y="2854598"/>
          <a:ext cx="5148262" cy="1143000"/>
        </p:xfrm>
        <a:graphic>
          <a:graphicData uri="http://schemas.openxmlformats.org/presentationml/2006/ole">
            <mc:AlternateContent xmlns:mc="http://schemas.openxmlformats.org/markup-compatibility/2006">
              <mc:Choice xmlns:v="urn:schemas-microsoft-com:vml" Requires="v">
                <p:oleObj spid="_x0000_s1059" name="公式" r:id="rId3" imgW="1930400" imgH="431800" progId="Equation.3">
                  <p:embed/>
                </p:oleObj>
              </mc:Choice>
              <mc:Fallback>
                <p:oleObj name="公式" r:id="rId3" imgW="1930400" imgH="4318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2854598"/>
                        <a:ext cx="51482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31" name="图片 6"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216900" y="5693842"/>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Righ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3729"/>
                                        </p:tgtEl>
                                        <p:attrNameLst>
                                          <p:attrName>style.visibility</p:attrName>
                                        </p:attrNameLst>
                                      </p:cBhvr>
                                      <p:to>
                                        <p:strVal val="visible"/>
                                      </p:to>
                                    </p:set>
                                    <p:animEffect transition="in" filter="blinds(horizontal)">
                                      <p:cBhvr>
                                        <p:cTn id="12" dur="500"/>
                                        <p:tgtEl>
                                          <p:spTgt spid="737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88" y="500063"/>
            <a:ext cx="2786062" cy="1143000"/>
          </a:xfrm>
        </p:spPr>
        <p:txBody>
          <a:bodyPr/>
          <a:lstStyle/>
          <a:p>
            <a:pPr eaLnBrk="1" hangingPunct="1">
              <a:buFont typeface="Wingdings" pitchFamily="2" charset="2"/>
              <a:buNone/>
            </a:pPr>
            <a:r>
              <a:rPr lang="en-US" altLang="zh-CN" sz="2800" smtClean="0"/>
              <a:t>   age(5)</a:t>
            </a:r>
          </a:p>
          <a:p>
            <a:pPr eaLnBrk="1" hangingPunct="1">
              <a:buFont typeface="Wingdings" pitchFamily="2" charset="2"/>
              <a:buNone/>
            </a:pPr>
            <a:r>
              <a:rPr lang="en-US" altLang="zh-CN" sz="2800" smtClean="0"/>
              <a:t>=age(4)+2</a:t>
            </a:r>
          </a:p>
          <a:p>
            <a:pPr eaLnBrk="1" hangingPunct="1">
              <a:buFont typeface="Wingdings" pitchFamily="2" charset="2"/>
              <a:buNone/>
            </a:pPr>
            <a:endParaRPr lang="zh-CN" altLang="en-US" sz="2800" smtClean="0"/>
          </a:p>
        </p:txBody>
      </p:sp>
      <p:cxnSp>
        <p:nvCxnSpPr>
          <p:cNvPr id="12" name="直接连接符 11"/>
          <p:cNvCxnSpPr>
            <a:cxnSpLocks noChangeShapeType="1"/>
          </p:cNvCxnSpPr>
          <p:nvPr/>
        </p:nvCxnSpPr>
        <p:spPr bwMode="auto">
          <a:xfrm rot="10800000">
            <a:off x="357188" y="1046163"/>
            <a:ext cx="2357437" cy="0"/>
          </a:xfrm>
          <a:prstGeom prst="line">
            <a:avLst/>
          </a:prstGeom>
          <a:noFill/>
          <a:ln w="38100" algn="ctr">
            <a:solidFill>
              <a:srgbClr val="9D138D"/>
            </a:solidFill>
            <a:miter lim="800000"/>
            <a:headEnd/>
            <a:tailEnd/>
          </a:ln>
          <a:extLst>
            <a:ext uri="{909E8E84-426E-40DD-AFC4-6F175D3DCCD1}">
              <a14:hiddenFill xmlns:a14="http://schemas.microsoft.com/office/drawing/2010/main">
                <a:noFill/>
              </a14:hiddenFill>
            </a:ext>
          </a:extLst>
        </p:spPr>
      </p:cxnSp>
      <p:sp>
        <p:nvSpPr>
          <p:cNvPr id="16" name="内容占位符 2"/>
          <p:cNvSpPr txBox="1">
            <a:spLocks/>
          </p:cNvSpPr>
          <p:nvPr/>
        </p:nvSpPr>
        <p:spPr bwMode="auto">
          <a:xfrm>
            <a:off x="857250" y="1714500"/>
            <a:ext cx="2786063"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age(4)</a:t>
            </a:r>
          </a:p>
          <a:p>
            <a:pPr marL="342900" indent="-342900" eaLnBrk="0" hangingPunct="0">
              <a:spcBef>
                <a:spcPct val="20000"/>
              </a:spcBef>
              <a:buFont typeface="Wingdings" pitchFamily="2" charset="2"/>
              <a:buNone/>
              <a:defRPr/>
            </a:pPr>
            <a:r>
              <a:rPr lang="en-US" altLang="zh-CN" sz="2800" b="1" kern="0" dirty="0">
                <a:latin typeface="+mn-lt"/>
                <a:ea typeface="+mn-ea"/>
              </a:rPr>
              <a:t>=age(3)+2</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17" name="直接连接符 16"/>
          <p:cNvCxnSpPr>
            <a:cxnSpLocks noChangeShapeType="1"/>
          </p:cNvCxnSpPr>
          <p:nvPr/>
        </p:nvCxnSpPr>
        <p:spPr bwMode="auto">
          <a:xfrm rot="10800000">
            <a:off x="857250" y="2260600"/>
            <a:ext cx="2357438" cy="0"/>
          </a:xfrm>
          <a:prstGeom prst="line">
            <a:avLst/>
          </a:prstGeom>
          <a:noFill/>
          <a:ln w="38100" algn="ctr">
            <a:solidFill>
              <a:srgbClr val="9D138D"/>
            </a:solidFill>
            <a:miter lim="800000"/>
            <a:headEnd/>
            <a:tailEnd/>
          </a:ln>
          <a:extLst>
            <a:ext uri="{909E8E84-426E-40DD-AFC4-6F175D3DCCD1}">
              <a14:hiddenFill xmlns:a14="http://schemas.microsoft.com/office/drawing/2010/main">
                <a:noFill/>
              </a14:hiddenFill>
            </a:ext>
          </a:extLst>
        </p:spPr>
      </p:cxnSp>
      <p:sp>
        <p:nvSpPr>
          <p:cNvPr id="18" name="内容占位符 2"/>
          <p:cNvSpPr txBox="1">
            <a:spLocks/>
          </p:cNvSpPr>
          <p:nvPr/>
        </p:nvSpPr>
        <p:spPr bwMode="auto">
          <a:xfrm>
            <a:off x="1428750" y="3000375"/>
            <a:ext cx="2786063"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age(3)</a:t>
            </a:r>
          </a:p>
          <a:p>
            <a:pPr marL="342900" indent="-342900" eaLnBrk="0" hangingPunct="0">
              <a:spcBef>
                <a:spcPct val="20000"/>
              </a:spcBef>
              <a:buFont typeface="Wingdings" pitchFamily="2" charset="2"/>
              <a:buNone/>
              <a:defRPr/>
            </a:pPr>
            <a:r>
              <a:rPr lang="en-US" altLang="zh-CN" sz="2800" b="1" kern="0" dirty="0">
                <a:latin typeface="+mn-lt"/>
                <a:ea typeface="+mn-ea"/>
              </a:rPr>
              <a:t>=age(2)+2</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19" name="直接连接符 18"/>
          <p:cNvCxnSpPr>
            <a:cxnSpLocks noChangeShapeType="1"/>
          </p:cNvCxnSpPr>
          <p:nvPr/>
        </p:nvCxnSpPr>
        <p:spPr bwMode="auto">
          <a:xfrm rot="10800000">
            <a:off x="1428750" y="3546475"/>
            <a:ext cx="2357438" cy="0"/>
          </a:xfrm>
          <a:prstGeom prst="line">
            <a:avLst/>
          </a:prstGeom>
          <a:noFill/>
          <a:ln w="38100" algn="ctr">
            <a:solidFill>
              <a:srgbClr val="9D138D"/>
            </a:solidFill>
            <a:miter lim="800000"/>
            <a:headEnd/>
            <a:tailEnd/>
          </a:ln>
          <a:extLst>
            <a:ext uri="{909E8E84-426E-40DD-AFC4-6F175D3DCCD1}">
              <a14:hiddenFill xmlns:a14="http://schemas.microsoft.com/office/drawing/2010/main">
                <a:noFill/>
              </a14:hiddenFill>
            </a:ext>
          </a:extLst>
        </p:spPr>
      </p:cxnSp>
      <p:sp>
        <p:nvSpPr>
          <p:cNvPr id="20" name="内容占位符 2"/>
          <p:cNvSpPr txBox="1">
            <a:spLocks/>
          </p:cNvSpPr>
          <p:nvPr/>
        </p:nvSpPr>
        <p:spPr bwMode="auto">
          <a:xfrm>
            <a:off x="1928813" y="4286250"/>
            <a:ext cx="2786062"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age(2)</a:t>
            </a:r>
          </a:p>
          <a:p>
            <a:pPr marL="342900" indent="-342900" eaLnBrk="0" hangingPunct="0">
              <a:spcBef>
                <a:spcPct val="20000"/>
              </a:spcBef>
              <a:buFont typeface="Wingdings" pitchFamily="2" charset="2"/>
              <a:buNone/>
              <a:defRPr/>
            </a:pPr>
            <a:r>
              <a:rPr lang="en-US" altLang="zh-CN" sz="2800" b="1" kern="0" dirty="0">
                <a:latin typeface="+mn-lt"/>
                <a:ea typeface="+mn-ea"/>
              </a:rPr>
              <a:t>=age(1)+2</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21" name="直接连接符 20"/>
          <p:cNvCxnSpPr>
            <a:cxnSpLocks noChangeShapeType="1"/>
          </p:cNvCxnSpPr>
          <p:nvPr/>
        </p:nvCxnSpPr>
        <p:spPr bwMode="auto">
          <a:xfrm rot="10800000">
            <a:off x="1928813" y="4832350"/>
            <a:ext cx="2357437" cy="0"/>
          </a:xfrm>
          <a:prstGeom prst="line">
            <a:avLst/>
          </a:prstGeom>
          <a:noFill/>
          <a:ln w="38100" algn="ctr">
            <a:solidFill>
              <a:srgbClr val="9D138D"/>
            </a:solidFill>
            <a:miter lim="800000"/>
            <a:headEnd/>
            <a:tailEnd/>
          </a:ln>
          <a:extLst>
            <a:ext uri="{909E8E84-426E-40DD-AFC4-6F175D3DCCD1}">
              <a14:hiddenFill xmlns:a14="http://schemas.microsoft.com/office/drawing/2010/main">
                <a:noFill/>
              </a14:hiddenFill>
            </a:ext>
          </a:extLst>
        </p:spPr>
      </p:cxnSp>
      <p:sp>
        <p:nvSpPr>
          <p:cNvPr id="22" name="内容占位符 2"/>
          <p:cNvSpPr txBox="1">
            <a:spLocks/>
          </p:cNvSpPr>
          <p:nvPr/>
        </p:nvSpPr>
        <p:spPr bwMode="auto">
          <a:xfrm>
            <a:off x="3429000" y="5500688"/>
            <a:ext cx="2786063"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age(1)</a:t>
            </a:r>
          </a:p>
          <a:p>
            <a:pPr marL="342900" indent="-342900" eaLnBrk="0" hangingPunct="0">
              <a:spcBef>
                <a:spcPct val="20000"/>
              </a:spcBef>
              <a:buFont typeface="Wingdings" pitchFamily="2" charset="2"/>
              <a:buNone/>
              <a:defRPr/>
            </a:pPr>
            <a:r>
              <a:rPr lang="en-US" altLang="zh-CN" sz="2800" b="1" kern="0" dirty="0">
                <a:latin typeface="+mn-lt"/>
                <a:ea typeface="+mn-ea"/>
              </a:rPr>
              <a:t>     =10</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23" name="直接连接符 22"/>
          <p:cNvCxnSpPr>
            <a:cxnSpLocks noChangeShapeType="1"/>
          </p:cNvCxnSpPr>
          <p:nvPr/>
        </p:nvCxnSpPr>
        <p:spPr bwMode="auto">
          <a:xfrm rot="10800000">
            <a:off x="3429000" y="6046788"/>
            <a:ext cx="2357438"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30" name="内容占位符 2"/>
          <p:cNvSpPr txBox="1">
            <a:spLocks/>
          </p:cNvSpPr>
          <p:nvPr/>
        </p:nvSpPr>
        <p:spPr bwMode="auto">
          <a:xfrm>
            <a:off x="5072063" y="4286250"/>
            <a:ext cx="2071687"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age(2)</a:t>
            </a:r>
          </a:p>
          <a:p>
            <a:pPr marL="342900" indent="-342900" eaLnBrk="0" hangingPunct="0">
              <a:spcBef>
                <a:spcPct val="20000"/>
              </a:spcBef>
              <a:buFont typeface="Wingdings" pitchFamily="2" charset="2"/>
              <a:buNone/>
              <a:defRPr/>
            </a:pPr>
            <a:r>
              <a:rPr lang="en-US" altLang="zh-CN" sz="2800" b="1" kern="0" dirty="0">
                <a:latin typeface="+mn-lt"/>
                <a:ea typeface="+mn-ea"/>
              </a:rPr>
              <a:t>   =12</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35" name="直接连接符 34"/>
          <p:cNvCxnSpPr>
            <a:cxnSpLocks noChangeShapeType="1"/>
          </p:cNvCxnSpPr>
          <p:nvPr/>
        </p:nvCxnSpPr>
        <p:spPr bwMode="auto">
          <a:xfrm>
            <a:off x="5143500" y="4837113"/>
            <a:ext cx="1643063"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36" name="内容占位符 2"/>
          <p:cNvSpPr txBox="1">
            <a:spLocks/>
          </p:cNvSpPr>
          <p:nvPr/>
        </p:nvSpPr>
        <p:spPr bwMode="auto">
          <a:xfrm>
            <a:off x="5929313" y="3071813"/>
            <a:ext cx="2071687"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age(3)</a:t>
            </a:r>
          </a:p>
          <a:p>
            <a:pPr marL="342900" indent="-342900" eaLnBrk="0" hangingPunct="0">
              <a:spcBef>
                <a:spcPct val="20000"/>
              </a:spcBef>
              <a:buFont typeface="Wingdings" pitchFamily="2" charset="2"/>
              <a:buNone/>
              <a:defRPr/>
            </a:pPr>
            <a:r>
              <a:rPr lang="en-US" altLang="zh-CN" sz="2800" b="1" kern="0" dirty="0">
                <a:latin typeface="+mn-lt"/>
                <a:ea typeface="+mn-ea"/>
              </a:rPr>
              <a:t>   =14</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37" name="直接连接符 36"/>
          <p:cNvCxnSpPr>
            <a:cxnSpLocks noChangeShapeType="1"/>
          </p:cNvCxnSpPr>
          <p:nvPr/>
        </p:nvCxnSpPr>
        <p:spPr bwMode="auto">
          <a:xfrm>
            <a:off x="6000750" y="3622675"/>
            <a:ext cx="1643063"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38" name="内容占位符 2"/>
          <p:cNvSpPr txBox="1">
            <a:spLocks/>
          </p:cNvSpPr>
          <p:nvPr/>
        </p:nvSpPr>
        <p:spPr bwMode="auto">
          <a:xfrm>
            <a:off x="6643688" y="1714500"/>
            <a:ext cx="2071687"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age(4)</a:t>
            </a:r>
          </a:p>
          <a:p>
            <a:pPr marL="342900" indent="-342900" eaLnBrk="0" hangingPunct="0">
              <a:spcBef>
                <a:spcPct val="20000"/>
              </a:spcBef>
              <a:buFont typeface="Wingdings" pitchFamily="2" charset="2"/>
              <a:buNone/>
              <a:defRPr/>
            </a:pPr>
            <a:r>
              <a:rPr lang="en-US" altLang="zh-CN" sz="2800" b="1" kern="0" dirty="0">
                <a:latin typeface="+mn-lt"/>
                <a:ea typeface="+mn-ea"/>
              </a:rPr>
              <a:t>   =16</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39" name="直接连接符 38"/>
          <p:cNvCxnSpPr>
            <a:cxnSpLocks noChangeShapeType="1"/>
          </p:cNvCxnSpPr>
          <p:nvPr/>
        </p:nvCxnSpPr>
        <p:spPr bwMode="auto">
          <a:xfrm>
            <a:off x="6715125" y="2265363"/>
            <a:ext cx="1643063"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40" name="内容占位符 2"/>
          <p:cNvSpPr txBox="1">
            <a:spLocks/>
          </p:cNvSpPr>
          <p:nvPr/>
        </p:nvSpPr>
        <p:spPr bwMode="auto">
          <a:xfrm>
            <a:off x="6929438" y="428625"/>
            <a:ext cx="2071687"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age(5)</a:t>
            </a:r>
          </a:p>
          <a:p>
            <a:pPr marL="342900" indent="-342900" eaLnBrk="0" hangingPunct="0">
              <a:spcBef>
                <a:spcPct val="20000"/>
              </a:spcBef>
              <a:buFont typeface="Wingdings" pitchFamily="2" charset="2"/>
              <a:buNone/>
              <a:defRPr/>
            </a:pPr>
            <a:r>
              <a:rPr lang="en-US" altLang="zh-CN" sz="2800" b="1" kern="0" dirty="0">
                <a:latin typeface="+mn-lt"/>
                <a:ea typeface="+mn-ea"/>
              </a:rPr>
              <a:t>   =18</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41" name="直接连接符 40"/>
          <p:cNvCxnSpPr>
            <a:cxnSpLocks noChangeShapeType="1"/>
          </p:cNvCxnSpPr>
          <p:nvPr/>
        </p:nvCxnSpPr>
        <p:spPr bwMode="auto">
          <a:xfrm>
            <a:off x="6929438" y="1000125"/>
            <a:ext cx="164306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77844" name="直接连接符 47"/>
          <p:cNvCxnSpPr>
            <a:cxnSpLocks noChangeShapeType="1"/>
          </p:cNvCxnSpPr>
          <p:nvPr/>
        </p:nvCxnSpPr>
        <p:spPr bwMode="auto">
          <a:xfrm rot="5400000">
            <a:off x="2178843" y="2964657"/>
            <a:ext cx="4786313" cy="0"/>
          </a:xfrm>
          <a:prstGeom prst="line">
            <a:avLst/>
          </a:prstGeom>
          <a:noFill/>
          <a:ln w="38100" algn="ctr">
            <a:solidFill>
              <a:srgbClr val="FF0000"/>
            </a:solidFill>
            <a:prstDash val="dash"/>
            <a:miter lim="800000"/>
            <a:headEnd/>
            <a:tailEnd/>
          </a:ln>
          <a:extLst>
            <a:ext uri="{909E8E84-426E-40DD-AFC4-6F175D3DCCD1}">
              <a14:hiddenFill xmlns:a14="http://schemas.microsoft.com/office/drawing/2010/main">
                <a:noFill/>
              </a14:hiddenFill>
            </a:ext>
          </a:extLst>
        </p:spPr>
      </p:cxnSp>
      <p:cxnSp>
        <p:nvCxnSpPr>
          <p:cNvPr id="50" name="直接箭头连接符 55"/>
          <p:cNvCxnSpPr>
            <a:cxnSpLocks noChangeShapeType="1"/>
          </p:cNvCxnSpPr>
          <p:nvPr/>
        </p:nvCxnSpPr>
        <p:spPr bwMode="auto">
          <a:xfrm rot="16200000" flipH="1">
            <a:off x="1143000" y="1571626"/>
            <a:ext cx="357187" cy="214312"/>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53" name="直接箭头连接符 55"/>
          <p:cNvCxnSpPr>
            <a:cxnSpLocks noChangeShapeType="1"/>
          </p:cNvCxnSpPr>
          <p:nvPr/>
        </p:nvCxnSpPr>
        <p:spPr bwMode="auto">
          <a:xfrm rot="16200000" flipH="1">
            <a:off x="1785938" y="2786062"/>
            <a:ext cx="357188" cy="214313"/>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54" name="直接箭头连接符 55"/>
          <p:cNvCxnSpPr>
            <a:cxnSpLocks noChangeShapeType="1"/>
          </p:cNvCxnSpPr>
          <p:nvPr/>
        </p:nvCxnSpPr>
        <p:spPr bwMode="auto">
          <a:xfrm rot="16200000" flipH="1">
            <a:off x="2286000" y="4071938"/>
            <a:ext cx="357188" cy="214312"/>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55" name="直接箭头连接符 55"/>
          <p:cNvCxnSpPr>
            <a:cxnSpLocks noChangeShapeType="1"/>
          </p:cNvCxnSpPr>
          <p:nvPr/>
        </p:nvCxnSpPr>
        <p:spPr bwMode="auto">
          <a:xfrm>
            <a:off x="3429000" y="5357813"/>
            <a:ext cx="500063" cy="3571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59" name="内容占位符 2"/>
          <p:cNvSpPr txBox="1">
            <a:spLocks/>
          </p:cNvSpPr>
          <p:nvPr/>
        </p:nvSpPr>
        <p:spPr bwMode="auto">
          <a:xfrm>
            <a:off x="571500" y="5500688"/>
            <a:ext cx="2000250" cy="500062"/>
          </a:xfrm>
          <a:prstGeom prst="rect">
            <a:avLst/>
          </a:prstGeom>
          <a:solidFill>
            <a:srgbClr val="CCECFF"/>
          </a:solidFill>
          <a:ln w="9525">
            <a:noFill/>
            <a:miter lim="800000"/>
            <a:headEnd/>
            <a:tailEnd/>
          </a:ln>
        </p:spPr>
        <p:txBody>
          <a:bodyPr/>
          <a:lstStyle/>
          <a:p>
            <a:pPr marL="342900" indent="-342900" algn="ctr" eaLnBrk="0" hangingPunct="0">
              <a:spcBef>
                <a:spcPct val="20000"/>
              </a:spcBef>
              <a:buFont typeface="Wingdings" pitchFamily="2" charset="2"/>
              <a:buNone/>
              <a:defRPr/>
            </a:pPr>
            <a:r>
              <a:rPr lang="en-US" altLang="zh-CN" sz="2800" b="1" kern="0" dirty="0">
                <a:solidFill>
                  <a:srgbClr val="0000CC"/>
                </a:solidFill>
                <a:latin typeface="+mn-lt"/>
                <a:ea typeface="+mn-ea"/>
              </a:rPr>
              <a:t> </a:t>
            </a:r>
            <a:r>
              <a:rPr lang="zh-CN" altLang="en-US" sz="2800" b="1" kern="0" dirty="0">
                <a:solidFill>
                  <a:srgbClr val="0000CC"/>
                </a:solidFill>
                <a:latin typeface="+mn-lt"/>
                <a:ea typeface="+mn-ea"/>
              </a:rPr>
              <a:t>回溯阶段</a:t>
            </a:r>
          </a:p>
        </p:txBody>
      </p:sp>
      <p:cxnSp>
        <p:nvCxnSpPr>
          <p:cNvPr id="60" name="直接箭头连接符 55"/>
          <p:cNvCxnSpPr>
            <a:cxnSpLocks noChangeShapeType="1"/>
          </p:cNvCxnSpPr>
          <p:nvPr/>
        </p:nvCxnSpPr>
        <p:spPr bwMode="auto">
          <a:xfrm rot="5400000" flipH="1" flipV="1">
            <a:off x="5000626" y="5143500"/>
            <a:ext cx="500062" cy="3571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62" name="直接箭头连接符 55"/>
          <p:cNvCxnSpPr>
            <a:cxnSpLocks noChangeShapeType="1"/>
          </p:cNvCxnSpPr>
          <p:nvPr/>
        </p:nvCxnSpPr>
        <p:spPr bwMode="auto">
          <a:xfrm rot="5400000" flipH="1" flipV="1">
            <a:off x="5857876" y="4000500"/>
            <a:ext cx="500062" cy="3571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63" name="直接箭头连接符 55"/>
          <p:cNvCxnSpPr>
            <a:cxnSpLocks noChangeShapeType="1"/>
          </p:cNvCxnSpPr>
          <p:nvPr/>
        </p:nvCxnSpPr>
        <p:spPr bwMode="auto">
          <a:xfrm rot="5400000" flipH="1" flipV="1">
            <a:off x="6572250" y="2786063"/>
            <a:ext cx="500063" cy="3571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64" name="直接箭头连接符 55"/>
          <p:cNvCxnSpPr>
            <a:cxnSpLocks noChangeShapeType="1"/>
          </p:cNvCxnSpPr>
          <p:nvPr/>
        </p:nvCxnSpPr>
        <p:spPr bwMode="auto">
          <a:xfrm rot="5400000" flipH="1" flipV="1">
            <a:off x="7286626" y="1428750"/>
            <a:ext cx="500062" cy="3571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65" name="内容占位符 2"/>
          <p:cNvSpPr txBox="1">
            <a:spLocks/>
          </p:cNvSpPr>
          <p:nvPr/>
        </p:nvSpPr>
        <p:spPr bwMode="auto">
          <a:xfrm>
            <a:off x="6572250" y="5500688"/>
            <a:ext cx="1857375" cy="500062"/>
          </a:xfrm>
          <a:prstGeom prst="rect">
            <a:avLst/>
          </a:prstGeom>
          <a:solidFill>
            <a:srgbClr val="CCECFF"/>
          </a:solidFill>
          <a:ln w="9525">
            <a:noFill/>
            <a:miter lim="800000"/>
            <a:headEnd/>
            <a:tailEnd/>
          </a:ln>
        </p:spPr>
        <p:txBody>
          <a:bodyPr/>
          <a:lstStyle/>
          <a:p>
            <a:pPr marL="342900" indent="-342900" algn="ctr" eaLnBrk="0" hangingPunct="0">
              <a:spcBef>
                <a:spcPct val="20000"/>
              </a:spcBef>
              <a:buFont typeface="Wingdings" pitchFamily="2" charset="2"/>
              <a:buNone/>
              <a:defRPr/>
            </a:pPr>
            <a:r>
              <a:rPr lang="en-US" altLang="zh-CN" sz="2800" b="1" kern="0" dirty="0">
                <a:solidFill>
                  <a:srgbClr val="0000CC"/>
                </a:solidFill>
                <a:latin typeface="+mn-lt"/>
                <a:ea typeface="+mn-ea"/>
              </a:rPr>
              <a:t> </a:t>
            </a:r>
            <a:r>
              <a:rPr lang="zh-CN" altLang="en-US" sz="2800" b="1" kern="0" dirty="0">
                <a:solidFill>
                  <a:srgbClr val="0000CC"/>
                </a:solidFill>
                <a:latin typeface="+mn-lt"/>
                <a:ea typeface="+mn-ea"/>
              </a:rPr>
              <a:t>递推阶段</a:t>
            </a:r>
          </a:p>
        </p:txBody>
      </p:sp>
      <p:pic>
        <p:nvPicPr>
          <p:cNvPr id="77855" name="图片 30"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lide(fromLeft)">
                                      <p:cBhvr>
                                        <p:cTn id="12" dur="500"/>
                                        <p:tgtEl>
                                          <p:spTgt spid="12"/>
                                        </p:tgtEl>
                                      </p:cBhvr>
                                    </p:animEffect>
                                  </p:childTnLst>
                                </p:cTn>
                              </p:par>
                            </p:childTnLst>
                          </p:cTn>
                        </p:par>
                        <p:par>
                          <p:cTn id="13" fill="hold" nodeType="afterGroup">
                            <p:stCondLst>
                              <p:cond delay="500"/>
                            </p:stCondLst>
                            <p:childTnLst>
                              <p:par>
                                <p:cTn id="14" presetID="3" presetClass="entr" presetSubtype="10"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linds(horizontal)">
                                      <p:cBhvr>
                                        <p:cTn id="16" dur="500"/>
                                        <p:tgtEl>
                                          <p:spTgt spid="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 presetClass="entr" presetSubtype="16" fill="hold" nodeType="click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box(in)">
                                      <p:cBhvr>
                                        <p:cTn id="21" dur="500"/>
                                        <p:tgtEl>
                                          <p:spTgt spid="50"/>
                                        </p:tgtEl>
                                      </p:cBhvr>
                                    </p:animEffect>
                                  </p:childTnLst>
                                </p:cTn>
                              </p:par>
                            </p:childTnLst>
                          </p:cTn>
                        </p:par>
                        <p:par>
                          <p:cTn id="22" fill="hold" nodeType="afterGroup">
                            <p:stCondLst>
                              <p:cond delay="500"/>
                            </p:stCondLst>
                            <p:childTnLst>
                              <p:par>
                                <p:cTn id="23" presetID="3" presetClass="entr" presetSubtype="10" fill="hold" nodeType="afterEffect">
                                  <p:stCondLst>
                                    <p:cond delay="0"/>
                                  </p:stCondLst>
                                  <p:childTnLst>
                                    <p:set>
                                      <p:cBhvr>
                                        <p:cTn id="24" dur="1" fill="hold">
                                          <p:stCondLst>
                                            <p:cond delay="0"/>
                                          </p:stCondLst>
                                        </p:cTn>
                                        <p:tgtEl>
                                          <p:spTgt spid="16">
                                            <p:txEl>
                                              <p:pRg st="0" end="0"/>
                                            </p:txEl>
                                          </p:spTgt>
                                        </p:tgtEl>
                                        <p:attrNameLst>
                                          <p:attrName>style.visibility</p:attrName>
                                        </p:attrNameLst>
                                      </p:cBhvr>
                                      <p:to>
                                        <p:strVal val="visible"/>
                                      </p:to>
                                    </p:set>
                                    <p:animEffect transition="in" filter="blinds(horizontal)">
                                      <p:cBhvr>
                                        <p:cTn id="25" dur="500"/>
                                        <p:tgtEl>
                                          <p:spTgt spid="16">
                                            <p:txEl>
                                              <p:pRg st="0" end="0"/>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slide(fromLeft)">
                                      <p:cBhvr>
                                        <p:cTn id="30" dur="500"/>
                                        <p:tgtEl>
                                          <p:spTgt spid="17"/>
                                        </p:tgtEl>
                                      </p:cBhvr>
                                    </p:animEffect>
                                  </p:childTnLst>
                                </p:cTn>
                              </p:par>
                            </p:childTnLst>
                          </p:cTn>
                        </p:par>
                        <p:par>
                          <p:cTn id="31" fill="hold" nodeType="afterGroup">
                            <p:stCondLst>
                              <p:cond delay="500"/>
                            </p:stCondLst>
                            <p:childTnLst>
                              <p:par>
                                <p:cTn id="32" presetID="3" presetClass="entr" presetSubtype="10" fill="hold" nodeType="afterEffect">
                                  <p:stCondLst>
                                    <p:cond delay="0"/>
                                  </p:stCondLst>
                                  <p:childTnLst>
                                    <p:set>
                                      <p:cBhvr>
                                        <p:cTn id="33" dur="1" fill="hold">
                                          <p:stCondLst>
                                            <p:cond delay="0"/>
                                          </p:stCondLst>
                                        </p:cTn>
                                        <p:tgtEl>
                                          <p:spTgt spid="16">
                                            <p:txEl>
                                              <p:pRg st="1" end="1"/>
                                            </p:txEl>
                                          </p:spTgt>
                                        </p:tgtEl>
                                        <p:attrNameLst>
                                          <p:attrName>style.visibility</p:attrName>
                                        </p:attrNameLst>
                                      </p:cBhvr>
                                      <p:to>
                                        <p:strVal val="visible"/>
                                      </p:to>
                                    </p:set>
                                    <p:animEffect transition="in" filter="blinds(horizontal)">
                                      <p:cBhvr>
                                        <p:cTn id="34" dur="500"/>
                                        <p:tgtEl>
                                          <p:spTgt spid="16">
                                            <p:txEl>
                                              <p:pRg st="1" end="1"/>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4" presetClass="entr" presetSubtype="16" fill="hold" nodeType="click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box(in)">
                                      <p:cBhvr>
                                        <p:cTn id="39" dur="500"/>
                                        <p:tgtEl>
                                          <p:spTgt spid="53"/>
                                        </p:tgtEl>
                                      </p:cBhvr>
                                    </p:animEffect>
                                  </p:childTnLst>
                                </p:cTn>
                              </p:par>
                            </p:childTnLst>
                          </p:cTn>
                        </p:par>
                        <p:par>
                          <p:cTn id="40" fill="hold" nodeType="afterGroup">
                            <p:stCondLst>
                              <p:cond delay="500"/>
                            </p:stCondLst>
                            <p:childTnLst>
                              <p:par>
                                <p:cTn id="41" presetID="3" presetClass="entr" presetSubtype="10" fill="hold" nodeType="afterEffect">
                                  <p:stCondLst>
                                    <p:cond delay="0"/>
                                  </p:stCondLst>
                                  <p:childTnLst>
                                    <p:set>
                                      <p:cBhvr>
                                        <p:cTn id="42" dur="1" fill="hold">
                                          <p:stCondLst>
                                            <p:cond delay="0"/>
                                          </p:stCondLst>
                                        </p:cTn>
                                        <p:tgtEl>
                                          <p:spTgt spid="18">
                                            <p:txEl>
                                              <p:pRg st="0" end="0"/>
                                            </p:txEl>
                                          </p:spTgt>
                                        </p:tgtEl>
                                        <p:attrNameLst>
                                          <p:attrName>style.visibility</p:attrName>
                                        </p:attrNameLst>
                                      </p:cBhvr>
                                      <p:to>
                                        <p:strVal val="visible"/>
                                      </p:to>
                                    </p:set>
                                    <p:animEffect transition="in" filter="blinds(horizontal)">
                                      <p:cBhvr>
                                        <p:cTn id="43" dur="500"/>
                                        <p:tgtEl>
                                          <p:spTgt spid="18">
                                            <p:txEl>
                                              <p:pRg st="0" end="0"/>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nodeType="click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slide(fromLeft)">
                                      <p:cBhvr>
                                        <p:cTn id="48" dur="500"/>
                                        <p:tgtEl>
                                          <p:spTgt spid="19"/>
                                        </p:tgtEl>
                                      </p:cBhvr>
                                    </p:animEffect>
                                  </p:childTnLst>
                                </p:cTn>
                              </p:par>
                            </p:childTnLst>
                          </p:cTn>
                        </p:par>
                        <p:par>
                          <p:cTn id="49" fill="hold" nodeType="afterGroup">
                            <p:stCondLst>
                              <p:cond delay="500"/>
                            </p:stCondLst>
                            <p:childTnLst>
                              <p:par>
                                <p:cTn id="50" presetID="3" presetClass="entr" presetSubtype="10" fill="hold" nodeType="afterEffect">
                                  <p:stCondLst>
                                    <p:cond delay="0"/>
                                  </p:stCondLst>
                                  <p:childTnLst>
                                    <p:set>
                                      <p:cBhvr>
                                        <p:cTn id="51" dur="1" fill="hold">
                                          <p:stCondLst>
                                            <p:cond delay="0"/>
                                          </p:stCondLst>
                                        </p:cTn>
                                        <p:tgtEl>
                                          <p:spTgt spid="18">
                                            <p:txEl>
                                              <p:pRg st="1" end="1"/>
                                            </p:txEl>
                                          </p:spTgt>
                                        </p:tgtEl>
                                        <p:attrNameLst>
                                          <p:attrName>style.visibility</p:attrName>
                                        </p:attrNameLst>
                                      </p:cBhvr>
                                      <p:to>
                                        <p:strVal val="visible"/>
                                      </p:to>
                                    </p:set>
                                    <p:animEffect transition="in" filter="blinds(horizontal)">
                                      <p:cBhvr>
                                        <p:cTn id="52" dur="500"/>
                                        <p:tgtEl>
                                          <p:spTgt spid="18">
                                            <p:txEl>
                                              <p:pRg st="1" end="1"/>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4" presetClass="entr" presetSubtype="16" fill="hold" nodeType="click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box(in)">
                                      <p:cBhvr>
                                        <p:cTn id="57" dur="500"/>
                                        <p:tgtEl>
                                          <p:spTgt spid="54"/>
                                        </p:tgtEl>
                                      </p:cBhvr>
                                    </p:animEffect>
                                  </p:childTnLst>
                                </p:cTn>
                              </p:par>
                            </p:childTnLst>
                          </p:cTn>
                        </p:par>
                        <p:par>
                          <p:cTn id="58" fill="hold" nodeType="afterGroup">
                            <p:stCondLst>
                              <p:cond delay="500"/>
                            </p:stCondLst>
                            <p:childTnLst>
                              <p:par>
                                <p:cTn id="59" presetID="3" presetClass="entr" presetSubtype="10" fill="hold" nodeType="afterEffect">
                                  <p:stCondLst>
                                    <p:cond delay="0"/>
                                  </p:stCondLst>
                                  <p:childTnLst>
                                    <p:set>
                                      <p:cBhvr>
                                        <p:cTn id="60" dur="1" fill="hold">
                                          <p:stCondLst>
                                            <p:cond delay="0"/>
                                          </p:stCondLst>
                                        </p:cTn>
                                        <p:tgtEl>
                                          <p:spTgt spid="20">
                                            <p:txEl>
                                              <p:pRg st="0" end="0"/>
                                            </p:txEl>
                                          </p:spTgt>
                                        </p:tgtEl>
                                        <p:attrNameLst>
                                          <p:attrName>style.visibility</p:attrName>
                                        </p:attrNameLst>
                                      </p:cBhvr>
                                      <p:to>
                                        <p:strVal val="visible"/>
                                      </p:to>
                                    </p:set>
                                    <p:animEffect transition="in" filter="blinds(horizontal)">
                                      <p:cBhvr>
                                        <p:cTn id="61" dur="500"/>
                                        <p:tgtEl>
                                          <p:spTgt spid="20">
                                            <p:txEl>
                                              <p:pRg st="0" end="0"/>
                                            </p:txEl>
                                          </p:spTgt>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2" presetClass="entr" presetSubtype="8" fill="hold" nodeType="click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slide(fromLeft)">
                                      <p:cBhvr>
                                        <p:cTn id="66" dur="500"/>
                                        <p:tgtEl>
                                          <p:spTgt spid="21"/>
                                        </p:tgtEl>
                                      </p:cBhvr>
                                    </p:animEffect>
                                  </p:childTnLst>
                                </p:cTn>
                              </p:par>
                            </p:childTnLst>
                          </p:cTn>
                        </p:par>
                        <p:par>
                          <p:cTn id="67" fill="hold" nodeType="afterGroup">
                            <p:stCondLst>
                              <p:cond delay="500"/>
                            </p:stCondLst>
                            <p:childTnLst>
                              <p:par>
                                <p:cTn id="68" presetID="3" presetClass="entr" presetSubtype="10" fill="hold" nodeType="afterEffect">
                                  <p:stCondLst>
                                    <p:cond delay="0"/>
                                  </p:stCondLst>
                                  <p:childTnLst>
                                    <p:set>
                                      <p:cBhvr>
                                        <p:cTn id="69" dur="1" fill="hold">
                                          <p:stCondLst>
                                            <p:cond delay="0"/>
                                          </p:stCondLst>
                                        </p:cTn>
                                        <p:tgtEl>
                                          <p:spTgt spid="20">
                                            <p:txEl>
                                              <p:pRg st="1" end="1"/>
                                            </p:txEl>
                                          </p:spTgt>
                                        </p:tgtEl>
                                        <p:attrNameLst>
                                          <p:attrName>style.visibility</p:attrName>
                                        </p:attrNameLst>
                                      </p:cBhvr>
                                      <p:to>
                                        <p:strVal val="visible"/>
                                      </p:to>
                                    </p:set>
                                    <p:animEffect transition="in" filter="blinds(horizontal)">
                                      <p:cBhvr>
                                        <p:cTn id="70" dur="500"/>
                                        <p:tgtEl>
                                          <p:spTgt spid="20">
                                            <p:txEl>
                                              <p:pRg st="1" end="1"/>
                                            </p:txEl>
                                          </p:spTgt>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4" presetClass="entr" presetSubtype="16" fill="hold" nodeType="clickEffect">
                                  <p:stCondLst>
                                    <p:cond delay="0"/>
                                  </p:stCondLst>
                                  <p:childTnLst>
                                    <p:set>
                                      <p:cBhvr>
                                        <p:cTn id="74" dur="1" fill="hold">
                                          <p:stCondLst>
                                            <p:cond delay="0"/>
                                          </p:stCondLst>
                                        </p:cTn>
                                        <p:tgtEl>
                                          <p:spTgt spid="55"/>
                                        </p:tgtEl>
                                        <p:attrNameLst>
                                          <p:attrName>style.visibility</p:attrName>
                                        </p:attrNameLst>
                                      </p:cBhvr>
                                      <p:to>
                                        <p:strVal val="visible"/>
                                      </p:to>
                                    </p:set>
                                    <p:animEffect transition="in" filter="box(in)">
                                      <p:cBhvr>
                                        <p:cTn id="75" dur="500"/>
                                        <p:tgtEl>
                                          <p:spTgt spid="55"/>
                                        </p:tgtEl>
                                      </p:cBhvr>
                                    </p:animEffect>
                                  </p:childTnLst>
                                </p:cTn>
                              </p:par>
                            </p:childTnLst>
                          </p:cTn>
                        </p:par>
                        <p:par>
                          <p:cTn id="76" fill="hold" nodeType="afterGroup">
                            <p:stCondLst>
                              <p:cond delay="500"/>
                            </p:stCondLst>
                            <p:childTnLst>
                              <p:par>
                                <p:cTn id="77" presetID="3" presetClass="entr" presetSubtype="10" fill="hold" nodeType="afterEffect">
                                  <p:stCondLst>
                                    <p:cond delay="0"/>
                                  </p:stCondLst>
                                  <p:childTnLst>
                                    <p:set>
                                      <p:cBhvr>
                                        <p:cTn id="78" dur="1" fill="hold">
                                          <p:stCondLst>
                                            <p:cond delay="0"/>
                                          </p:stCondLst>
                                        </p:cTn>
                                        <p:tgtEl>
                                          <p:spTgt spid="22">
                                            <p:txEl>
                                              <p:pRg st="0" end="0"/>
                                            </p:txEl>
                                          </p:spTgt>
                                        </p:tgtEl>
                                        <p:attrNameLst>
                                          <p:attrName>style.visibility</p:attrName>
                                        </p:attrNameLst>
                                      </p:cBhvr>
                                      <p:to>
                                        <p:strVal val="visible"/>
                                      </p:to>
                                    </p:set>
                                    <p:animEffect transition="in" filter="blinds(horizontal)">
                                      <p:cBhvr>
                                        <p:cTn id="79" dur="500"/>
                                        <p:tgtEl>
                                          <p:spTgt spid="22">
                                            <p:txEl>
                                              <p:pRg st="0" end="0"/>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12" presetClass="entr" presetSubtype="8" fill="hold" nodeType="click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slide(fromLeft)">
                                      <p:cBhvr>
                                        <p:cTn id="84" dur="500"/>
                                        <p:tgtEl>
                                          <p:spTgt spid="23"/>
                                        </p:tgtEl>
                                      </p:cBhvr>
                                    </p:animEffect>
                                  </p:childTnLst>
                                </p:cTn>
                              </p:par>
                            </p:childTnLst>
                          </p:cTn>
                        </p:par>
                        <p:par>
                          <p:cTn id="85" fill="hold" nodeType="afterGroup">
                            <p:stCondLst>
                              <p:cond delay="500"/>
                            </p:stCondLst>
                            <p:childTnLst>
                              <p:par>
                                <p:cTn id="86" presetID="3" presetClass="entr" presetSubtype="10" fill="hold" nodeType="afterEffect">
                                  <p:stCondLst>
                                    <p:cond delay="0"/>
                                  </p:stCondLst>
                                  <p:childTnLst>
                                    <p:set>
                                      <p:cBhvr>
                                        <p:cTn id="87" dur="1" fill="hold">
                                          <p:stCondLst>
                                            <p:cond delay="0"/>
                                          </p:stCondLst>
                                        </p:cTn>
                                        <p:tgtEl>
                                          <p:spTgt spid="22">
                                            <p:txEl>
                                              <p:pRg st="1" end="1"/>
                                            </p:txEl>
                                          </p:spTgt>
                                        </p:tgtEl>
                                        <p:attrNameLst>
                                          <p:attrName>style.visibility</p:attrName>
                                        </p:attrNameLst>
                                      </p:cBhvr>
                                      <p:to>
                                        <p:strVal val="visible"/>
                                      </p:to>
                                    </p:set>
                                    <p:animEffect transition="in" filter="blinds(horizontal)">
                                      <p:cBhvr>
                                        <p:cTn id="88" dur="500"/>
                                        <p:tgtEl>
                                          <p:spTgt spid="22">
                                            <p:txEl>
                                              <p:pRg st="1" end="1"/>
                                            </p:txEl>
                                          </p:spTgt>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15" presetClass="entr" presetSubtype="0" fill="hold" grpId="0" nodeType="clickEffect">
                                  <p:stCondLst>
                                    <p:cond delay="0"/>
                                  </p:stCondLst>
                                  <p:childTnLst>
                                    <p:set>
                                      <p:cBhvr>
                                        <p:cTn id="92" dur="1" fill="hold">
                                          <p:stCondLst>
                                            <p:cond delay="0"/>
                                          </p:stCondLst>
                                        </p:cTn>
                                        <p:tgtEl>
                                          <p:spTgt spid="59"/>
                                        </p:tgtEl>
                                        <p:attrNameLst>
                                          <p:attrName>style.visibility</p:attrName>
                                        </p:attrNameLst>
                                      </p:cBhvr>
                                      <p:to>
                                        <p:strVal val="visible"/>
                                      </p:to>
                                    </p:set>
                                    <p:anim calcmode="lin" valueType="num">
                                      <p:cBhvr>
                                        <p:cTn id="93" dur="1000" fill="hold"/>
                                        <p:tgtEl>
                                          <p:spTgt spid="59"/>
                                        </p:tgtEl>
                                        <p:attrNameLst>
                                          <p:attrName>ppt_w</p:attrName>
                                        </p:attrNameLst>
                                      </p:cBhvr>
                                      <p:tavLst>
                                        <p:tav tm="0">
                                          <p:val>
                                            <p:fltVal val="0"/>
                                          </p:val>
                                        </p:tav>
                                        <p:tav tm="100000">
                                          <p:val>
                                            <p:strVal val="#ppt_w"/>
                                          </p:val>
                                        </p:tav>
                                      </p:tavLst>
                                    </p:anim>
                                    <p:anim calcmode="lin" valueType="num">
                                      <p:cBhvr>
                                        <p:cTn id="94" dur="1000" fill="hold"/>
                                        <p:tgtEl>
                                          <p:spTgt spid="59"/>
                                        </p:tgtEl>
                                        <p:attrNameLst>
                                          <p:attrName>ppt_h</p:attrName>
                                        </p:attrNameLst>
                                      </p:cBhvr>
                                      <p:tavLst>
                                        <p:tav tm="0">
                                          <p:val>
                                            <p:fltVal val="0"/>
                                          </p:val>
                                        </p:tav>
                                        <p:tav tm="100000">
                                          <p:val>
                                            <p:strVal val="#ppt_h"/>
                                          </p:val>
                                        </p:tav>
                                      </p:tavLst>
                                    </p:anim>
                                    <p:anim calcmode="lin" valueType="num">
                                      <p:cBhvr>
                                        <p:cTn id="95" dur="1000" fill="hold"/>
                                        <p:tgtEl>
                                          <p:spTgt spid="59"/>
                                        </p:tgtEl>
                                        <p:attrNameLst>
                                          <p:attrName>ppt_x</p:attrName>
                                        </p:attrNameLst>
                                      </p:cBhvr>
                                      <p:tavLst>
                                        <p:tav tm="0" fmla="#ppt_x+(cos(-2*pi*(1-$))*-#ppt_x-sin(-2*pi*(1-$))*(1-#ppt_y))*(1-$)">
                                          <p:val>
                                            <p:fltVal val="0"/>
                                          </p:val>
                                        </p:tav>
                                        <p:tav tm="100000">
                                          <p:val>
                                            <p:fltVal val="1"/>
                                          </p:val>
                                        </p:tav>
                                      </p:tavLst>
                                    </p:anim>
                                    <p:anim calcmode="lin" valueType="num">
                                      <p:cBhvr>
                                        <p:cTn id="96" dur="1000" fill="hold"/>
                                        <p:tgtEl>
                                          <p:spTgt spid="5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97" fill="hold" nodeType="clickPar">
                      <p:stCondLst>
                        <p:cond delay="indefinite"/>
                      </p:stCondLst>
                      <p:childTnLst>
                        <p:par>
                          <p:cTn id="98" fill="hold" nodeType="withGroup">
                            <p:stCondLst>
                              <p:cond delay="0"/>
                            </p:stCondLst>
                            <p:childTnLst>
                              <p:par>
                                <p:cTn id="99" presetID="4" presetClass="entr" presetSubtype="16" fill="hold" nodeType="clickEffect">
                                  <p:stCondLst>
                                    <p:cond delay="0"/>
                                  </p:stCondLst>
                                  <p:childTnLst>
                                    <p:set>
                                      <p:cBhvr>
                                        <p:cTn id="100" dur="1" fill="hold">
                                          <p:stCondLst>
                                            <p:cond delay="0"/>
                                          </p:stCondLst>
                                        </p:cTn>
                                        <p:tgtEl>
                                          <p:spTgt spid="60"/>
                                        </p:tgtEl>
                                        <p:attrNameLst>
                                          <p:attrName>style.visibility</p:attrName>
                                        </p:attrNameLst>
                                      </p:cBhvr>
                                      <p:to>
                                        <p:strVal val="visible"/>
                                      </p:to>
                                    </p:set>
                                    <p:animEffect transition="in" filter="box(in)">
                                      <p:cBhvr>
                                        <p:cTn id="101" dur="500"/>
                                        <p:tgtEl>
                                          <p:spTgt spid="60"/>
                                        </p:tgtEl>
                                      </p:cBhvr>
                                    </p:animEffect>
                                  </p:childTnLst>
                                </p:cTn>
                              </p:par>
                            </p:childTnLst>
                          </p:cTn>
                        </p:par>
                        <p:par>
                          <p:cTn id="102" fill="hold" nodeType="afterGroup">
                            <p:stCondLst>
                              <p:cond delay="500"/>
                            </p:stCondLst>
                            <p:childTnLst>
                              <p:par>
                                <p:cTn id="103" presetID="3" presetClass="entr" presetSubtype="10" fill="hold" grpId="0" nodeType="afterEffect">
                                  <p:stCondLst>
                                    <p:cond delay="0"/>
                                  </p:stCondLst>
                                  <p:childTnLst>
                                    <p:set>
                                      <p:cBhvr>
                                        <p:cTn id="104" dur="1" fill="hold">
                                          <p:stCondLst>
                                            <p:cond delay="0"/>
                                          </p:stCondLst>
                                        </p:cTn>
                                        <p:tgtEl>
                                          <p:spTgt spid="30"/>
                                        </p:tgtEl>
                                        <p:attrNameLst>
                                          <p:attrName>style.visibility</p:attrName>
                                        </p:attrNameLst>
                                      </p:cBhvr>
                                      <p:to>
                                        <p:strVal val="visible"/>
                                      </p:to>
                                    </p:set>
                                    <p:animEffect transition="in" filter="blinds(horizontal)">
                                      <p:cBhvr>
                                        <p:cTn id="105" dur="500"/>
                                        <p:tgtEl>
                                          <p:spTgt spid="30"/>
                                        </p:tgtEl>
                                      </p:cBhvr>
                                    </p:animEffect>
                                  </p:childTnLst>
                                </p:cTn>
                              </p:par>
                            </p:childTnLst>
                          </p:cTn>
                        </p:par>
                        <p:par>
                          <p:cTn id="106" fill="hold" nodeType="afterGroup">
                            <p:stCondLst>
                              <p:cond delay="1000"/>
                            </p:stCondLst>
                            <p:childTnLst>
                              <p:par>
                                <p:cTn id="107" presetID="3" presetClass="entr" presetSubtype="10" fill="hold"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blinds(horizontal)">
                                      <p:cBhvr>
                                        <p:cTn id="109" dur="500"/>
                                        <p:tgtEl>
                                          <p:spTgt spid="35"/>
                                        </p:tgtEl>
                                      </p:cBhvr>
                                    </p:animEffec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4" presetClass="entr" presetSubtype="16" fill="hold" nodeType="clickEffect">
                                  <p:stCondLst>
                                    <p:cond delay="0"/>
                                  </p:stCondLst>
                                  <p:childTnLst>
                                    <p:set>
                                      <p:cBhvr>
                                        <p:cTn id="113" dur="1" fill="hold">
                                          <p:stCondLst>
                                            <p:cond delay="0"/>
                                          </p:stCondLst>
                                        </p:cTn>
                                        <p:tgtEl>
                                          <p:spTgt spid="62"/>
                                        </p:tgtEl>
                                        <p:attrNameLst>
                                          <p:attrName>style.visibility</p:attrName>
                                        </p:attrNameLst>
                                      </p:cBhvr>
                                      <p:to>
                                        <p:strVal val="visible"/>
                                      </p:to>
                                    </p:set>
                                    <p:animEffect transition="in" filter="box(in)">
                                      <p:cBhvr>
                                        <p:cTn id="114" dur="500"/>
                                        <p:tgtEl>
                                          <p:spTgt spid="62"/>
                                        </p:tgtEl>
                                      </p:cBhvr>
                                    </p:animEffect>
                                  </p:childTnLst>
                                </p:cTn>
                              </p:par>
                            </p:childTnLst>
                          </p:cTn>
                        </p:par>
                        <p:par>
                          <p:cTn id="115" fill="hold" nodeType="afterGroup">
                            <p:stCondLst>
                              <p:cond delay="500"/>
                            </p:stCondLst>
                            <p:childTnLst>
                              <p:par>
                                <p:cTn id="116" presetID="3" presetClass="entr" presetSubtype="10" fill="hold" grpId="0" nodeType="afterEffect">
                                  <p:stCondLst>
                                    <p:cond delay="0"/>
                                  </p:stCondLst>
                                  <p:childTnLst>
                                    <p:set>
                                      <p:cBhvr>
                                        <p:cTn id="117" dur="1" fill="hold">
                                          <p:stCondLst>
                                            <p:cond delay="0"/>
                                          </p:stCondLst>
                                        </p:cTn>
                                        <p:tgtEl>
                                          <p:spTgt spid="36"/>
                                        </p:tgtEl>
                                        <p:attrNameLst>
                                          <p:attrName>style.visibility</p:attrName>
                                        </p:attrNameLst>
                                      </p:cBhvr>
                                      <p:to>
                                        <p:strVal val="visible"/>
                                      </p:to>
                                    </p:set>
                                    <p:animEffect transition="in" filter="blinds(horizontal)">
                                      <p:cBhvr>
                                        <p:cTn id="118" dur="500"/>
                                        <p:tgtEl>
                                          <p:spTgt spid="36"/>
                                        </p:tgtEl>
                                      </p:cBhvr>
                                    </p:animEffect>
                                  </p:childTnLst>
                                </p:cTn>
                              </p:par>
                            </p:childTnLst>
                          </p:cTn>
                        </p:par>
                        <p:par>
                          <p:cTn id="119" fill="hold" nodeType="afterGroup">
                            <p:stCondLst>
                              <p:cond delay="1000"/>
                            </p:stCondLst>
                            <p:childTnLst>
                              <p:par>
                                <p:cTn id="120" presetID="3" presetClass="entr" presetSubtype="10" fill="hold" nodeType="afterEffect">
                                  <p:stCondLst>
                                    <p:cond delay="0"/>
                                  </p:stCondLst>
                                  <p:childTnLst>
                                    <p:set>
                                      <p:cBhvr>
                                        <p:cTn id="121" dur="1" fill="hold">
                                          <p:stCondLst>
                                            <p:cond delay="0"/>
                                          </p:stCondLst>
                                        </p:cTn>
                                        <p:tgtEl>
                                          <p:spTgt spid="37"/>
                                        </p:tgtEl>
                                        <p:attrNameLst>
                                          <p:attrName>style.visibility</p:attrName>
                                        </p:attrNameLst>
                                      </p:cBhvr>
                                      <p:to>
                                        <p:strVal val="visible"/>
                                      </p:to>
                                    </p:set>
                                    <p:animEffect transition="in" filter="blinds(horizontal)">
                                      <p:cBhvr>
                                        <p:cTn id="122" dur="500"/>
                                        <p:tgtEl>
                                          <p:spTgt spid="37"/>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4" presetClass="entr" presetSubtype="16" fill="hold" nodeType="clickEffect">
                                  <p:stCondLst>
                                    <p:cond delay="0"/>
                                  </p:stCondLst>
                                  <p:childTnLst>
                                    <p:set>
                                      <p:cBhvr>
                                        <p:cTn id="126" dur="1" fill="hold">
                                          <p:stCondLst>
                                            <p:cond delay="0"/>
                                          </p:stCondLst>
                                        </p:cTn>
                                        <p:tgtEl>
                                          <p:spTgt spid="63"/>
                                        </p:tgtEl>
                                        <p:attrNameLst>
                                          <p:attrName>style.visibility</p:attrName>
                                        </p:attrNameLst>
                                      </p:cBhvr>
                                      <p:to>
                                        <p:strVal val="visible"/>
                                      </p:to>
                                    </p:set>
                                    <p:animEffect transition="in" filter="box(in)">
                                      <p:cBhvr>
                                        <p:cTn id="127" dur="500"/>
                                        <p:tgtEl>
                                          <p:spTgt spid="63"/>
                                        </p:tgtEl>
                                      </p:cBhvr>
                                    </p:animEffect>
                                  </p:childTnLst>
                                </p:cTn>
                              </p:par>
                            </p:childTnLst>
                          </p:cTn>
                        </p:par>
                        <p:par>
                          <p:cTn id="128" fill="hold" nodeType="afterGroup">
                            <p:stCondLst>
                              <p:cond delay="500"/>
                            </p:stCondLst>
                            <p:childTnLst>
                              <p:par>
                                <p:cTn id="129" presetID="3" presetClass="entr" presetSubtype="10" fill="hold" grpId="0" nodeType="afterEffect">
                                  <p:stCondLst>
                                    <p:cond delay="0"/>
                                  </p:stCondLst>
                                  <p:childTnLst>
                                    <p:set>
                                      <p:cBhvr>
                                        <p:cTn id="130" dur="1" fill="hold">
                                          <p:stCondLst>
                                            <p:cond delay="0"/>
                                          </p:stCondLst>
                                        </p:cTn>
                                        <p:tgtEl>
                                          <p:spTgt spid="38"/>
                                        </p:tgtEl>
                                        <p:attrNameLst>
                                          <p:attrName>style.visibility</p:attrName>
                                        </p:attrNameLst>
                                      </p:cBhvr>
                                      <p:to>
                                        <p:strVal val="visible"/>
                                      </p:to>
                                    </p:set>
                                    <p:animEffect transition="in" filter="blinds(horizontal)">
                                      <p:cBhvr>
                                        <p:cTn id="131" dur="500"/>
                                        <p:tgtEl>
                                          <p:spTgt spid="38"/>
                                        </p:tgtEl>
                                      </p:cBhvr>
                                    </p:animEffect>
                                  </p:childTnLst>
                                </p:cTn>
                              </p:par>
                            </p:childTnLst>
                          </p:cTn>
                        </p:par>
                        <p:par>
                          <p:cTn id="132" fill="hold" nodeType="afterGroup">
                            <p:stCondLst>
                              <p:cond delay="1000"/>
                            </p:stCondLst>
                            <p:childTnLst>
                              <p:par>
                                <p:cTn id="133" presetID="3" presetClass="entr" presetSubtype="10" fill="hold" nodeType="afterEffect">
                                  <p:stCondLst>
                                    <p:cond delay="0"/>
                                  </p:stCondLst>
                                  <p:childTnLst>
                                    <p:set>
                                      <p:cBhvr>
                                        <p:cTn id="134" dur="1" fill="hold">
                                          <p:stCondLst>
                                            <p:cond delay="0"/>
                                          </p:stCondLst>
                                        </p:cTn>
                                        <p:tgtEl>
                                          <p:spTgt spid="39"/>
                                        </p:tgtEl>
                                        <p:attrNameLst>
                                          <p:attrName>style.visibility</p:attrName>
                                        </p:attrNameLst>
                                      </p:cBhvr>
                                      <p:to>
                                        <p:strVal val="visible"/>
                                      </p:to>
                                    </p:set>
                                    <p:animEffect transition="in" filter="blinds(horizontal)">
                                      <p:cBhvr>
                                        <p:cTn id="135" dur="500"/>
                                        <p:tgtEl>
                                          <p:spTgt spid="39"/>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4" presetClass="entr" presetSubtype="16" fill="hold" nodeType="clickEffect">
                                  <p:stCondLst>
                                    <p:cond delay="0"/>
                                  </p:stCondLst>
                                  <p:childTnLst>
                                    <p:set>
                                      <p:cBhvr>
                                        <p:cTn id="139" dur="1" fill="hold">
                                          <p:stCondLst>
                                            <p:cond delay="0"/>
                                          </p:stCondLst>
                                        </p:cTn>
                                        <p:tgtEl>
                                          <p:spTgt spid="64"/>
                                        </p:tgtEl>
                                        <p:attrNameLst>
                                          <p:attrName>style.visibility</p:attrName>
                                        </p:attrNameLst>
                                      </p:cBhvr>
                                      <p:to>
                                        <p:strVal val="visible"/>
                                      </p:to>
                                    </p:set>
                                    <p:animEffect transition="in" filter="box(in)">
                                      <p:cBhvr>
                                        <p:cTn id="140" dur="500"/>
                                        <p:tgtEl>
                                          <p:spTgt spid="64"/>
                                        </p:tgtEl>
                                      </p:cBhvr>
                                    </p:animEffect>
                                  </p:childTnLst>
                                </p:cTn>
                              </p:par>
                            </p:childTnLst>
                          </p:cTn>
                        </p:par>
                        <p:par>
                          <p:cTn id="141" fill="hold" nodeType="afterGroup">
                            <p:stCondLst>
                              <p:cond delay="500"/>
                            </p:stCondLst>
                            <p:childTnLst>
                              <p:par>
                                <p:cTn id="142" presetID="3" presetClass="entr" presetSubtype="10" fill="hold" grpId="0" nodeType="afterEffect">
                                  <p:stCondLst>
                                    <p:cond delay="0"/>
                                  </p:stCondLst>
                                  <p:childTnLst>
                                    <p:set>
                                      <p:cBhvr>
                                        <p:cTn id="143" dur="1" fill="hold">
                                          <p:stCondLst>
                                            <p:cond delay="0"/>
                                          </p:stCondLst>
                                        </p:cTn>
                                        <p:tgtEl>
                                          <p:spTgt spid="40"/>
                                        </p:tgtEl>
                                        <p:attrNameLst>
                                          <p:attrName>style.visibility</p:attrName>
                                        </p:attrNameLst>
                                      </p:cBhvr>
                                      <p:to>
                                        <p:strVal val="visible"/>
                                      </p:to>
                                    </p:set>
                                    <p:animEffect transition="in" filter="blinds(horizontal)">
                                      <p:cBhvr>
                                        <p:cTn id="144" dur="500"/>
                                        <p:tgtEl>
                                          <p:spTgt spid="40"/>
                                        </p:tgtEl>
                                      </p:cBhvr>
                                    </p:animEffect>
                                  </p:childTnLst>
                                </p:cTn>
                              </p:par>
                            </p:childTnLst>
                          </p:cTn>
                        </p:par>
                        <p:par>
                          <p:cTn id="145" fill="hold" nodeType="afterGroup">
                            <p:stCondLst>
                              <p:cond delay="1000"/>
                            </p:stCondLst>
                            <p:childTnLst>
                              <p:par>
                                <p:cTn id="146" presetID="3" presetClass="entr" presetSubtype="10" fill="hold" nodeType="afterEffect">
                                  <p:stCondLst>
                                    <p:cond delay="0"/>
                                  </p:stCondLst>
                                  <p:childTnLst>
                                    <p:set>
                                      <p:cBhvr>
                                        <p:cTn id="147" dur="1" fill="hold">
                                          <p:stCondLst>
                                            <p:cond delay="0"/>
                                          </p:stCondLst>
                                        </p:cTn>
                                        <p:tgtEl>
                                          <p:spTgt spid="41"/>
                                        </p:tgtEl>
                                        <p:attrNameLst>
                                          <p:attrName>style.visibility</p:attrName>
                                        </p:attrNameLst>
                                      </p:cBhvr>
                                      <p:to>
                                        <p:strVal val="visible"/>
                                      </p:to>
                                    </p:set>
                                    <p:animEffect transition="in" filter="blinds(horizontal)">
                                      <p:cBhvr>
                                        <p:cTn id="148" dur="500"/>
                                        <p:tgtEl>
                                          <p:spTgt spid="41"/>
                                        </p:tgtEl>
                                      </p:cBhvr>
                                    </p:animEffect>
                                  </p:childTnLst>
                                </p:cTn>
                              </p:par>
                            </p:childTnLst>
                          </p:cTn>
                        </p:par>
                      </p:childTnLst>
                    </p:cTn>
                  </p:par>
                  <p:par>
                    <p:cTn id="149" fill="hold" nodeType="clickPar">
                      <p:stCondLst>
                        <p:cond delay="indefinite"/>
                      </p:stCondLst>
                      <p:childTnLst>
                        <p:par>
                          <p:cTn id="150" fill="hold" nodeType="withGroup">
                            <p:stCondLst>
                              <p:cond delay="0"/>
                            </p:stCondLst>
                            <p:childTnLst>
                              <p:par>
                                <p:cTn id="151" presetID="15" presetClass="entr" presetSubtype="0" fill="hold" grpId="0" nodeType="clickEffect">
                                  <p:stCondLst>
                                    <p:cond delay="0"/>
                                  </p:stCondLst>
                                  <p:childTnLst>
                                    <p:set>
                                      <p:cBhvr>
                                        <p:cTn id="152" dur="1" fill="hold">
                                          <p:stCondLst>
                                            <p:cond delay="0"/>
                                          </p:stCondLst>
                                        </p:cTn>
                                        <p:tgtEl>
                                          <p:spTgt spid="65"/>
                                        </p:tgtEl>
                                        <p:attrNameLst>
                                          <p:attrName>style.visibility</p:attrName>
                                        </p:attrNameLst>
                                      </p:cBhvr>
                                      <p:to>
                                        <p:strVal val="visible"/>
                                      </p:to>
                                    </p:set>
                                    <p:anim calcmode="lin" valueType="num">
                                      <p:cBhvr>
                                        <p:cTn id="153" dur="1000" fill="hold"/>
                                        <p:tgtEl>
                                          <p:spTgt spid="65"/>
                                        </p:tgtEl>
                                        <p:attrNameLst>
                                          <p:attrName>ppt_w</p:attrName>
                                        </p:attrNameLst>
                                      </p:cBhvr>
                                      <p:tavLst>
                                        <p:tav tm="0">
                                          <p:val>
                                            <p:fltVal val="0"/>
                                          </p:val>
                                        </p:tav>
                                        <p:tav tm="100000">
                                          <p:val>
                                            <p:strVal val="#ppt_w"/>
                                          </p:val>
                                        </p:tav>
                                      </p:tavLst>
                                    </p:anim>
                                    <p:anim calcmode="lin" valueType="num">
                                      <p:cBhvr>
                                        <p:cTn id="154" dur="1000" fill="hold"/>
                                        <p:tgtEl>
                                          <p:spTgt spid="65"/>
                                        </p:tgtEl>
                                        <p:attrNameLst>
                                          <p:attrName>ppt_h</p:attrName>
                                        </p:attrNameLst>
                                      </p:cBhvr>
                                      <p:tavLst>
                                        <p:tav tm="0">
                                          <p:val>
                                            <p:fltVal val="0"/>
                                          </p:val>
                                        </p:tav>
                                        <p:tav tm="100000">
                                          <p:val>
                                            <p:strVal val="#ppt_h"/>
                                          </p:val>
                                        </p:tav>
                                      </p:tavLst>
                                    </p:anim>
                                    <p:anim calcmode="lin" valueType="num">
                                      <p:cBhvr>
                                        <p:cTn id="155" dur="1000" fill="hold"/>
                                        <p:tgtEl>
                                          <p:spTgt spid="65"/>
                                        </p:tgtEl>
                                        <p:attrNameLst>
                                          <p:attrName>ppt_x</p:attrName>
                                        </p:attrNameLst>
                                      </p:cBhvr>
                                      <p:tavLst>
                                        <p:tav tm="0" fmla="#ppt_x+(cos(-2*pi*(1-$))*-#ppt_x-sin(-2*pi*(1-$))*(1-#ppt_y))*(1-$)">
                                          <p:val>
                                            <p:fltVal val="0"/>
                                          </p:val>
                                        </p:tav>
                                        <p:tav tm="100000">
                                          <p:val>
                                            <p:fltVal val="1"/>
                                          </p:val>
                                        </p:tav>
                                      </p:tavLst>
                                    </p:anim>
                                    <p:anim calcmode="lin" valueType="num">
                                      <p:cBhvr>
                                        <p:cTn id="156" dur="1000" fill="hold"/>
                                        <p:tgtEl>
                                          <p:spTgt spid="6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6" grpId="0"/>
      <p:bldP spid="38" grpId="0"/>
      <p:bldP spid="40" grpId="0"/>
      <p:bldP spid="59" grpId="0" animBg="1"/>
      <p:bldP spid="65"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8851" name="直接连接符 11"/>
          <p:cNvCxnSpPr>
            <a:cxnSpLocks noChangeShapeType="1"/>
          </p:cNvCxnSpPr>
          <p:nvPr/>
        </p:nvCxnSpPr>
        <p:spPr bwMode="auto">
          <a:xfrm rot="10800000">
            <a:off x="357188" y="1046163"/>
            <a:ext cx="2357437" cy="0"/>
          </a:xfrm>
          <a:prstGeom prst="line">
            <a:avLst/>
          </a:prstGeom>
          <a:noFill/>
          <a:ln w="38100" algn="ctr">
            <a:solidFill>
              <a:srgbClr val="9D138D"/>
            </a:solidFill>
            <a:miter lim="800000"/>
            <a:headEnd/>
            <a:tailEnd/>
          </a:ln>
          <a:extLst>
            <a:ext uri="{909E8E84-426E-40DD-AFC4-6F175D3DCCD1}">
              <a14:hiddenFill xmlns:a14="http://schemas.microsoft.com/office/drawing/2010/main">
                <a:noFill/>
              </a14:hiddenFill>
            </a:ext>
          </a:extLst>
        </p:spPr>
      </p:cxnSp>
      <p:sp>
        <p:nvSpPr>
          <p:cNvPr id="16" name="内容占位符 2"/>
          <p:cNvSpPr txBox="1">
            <a:spLocks/>
          </p:cNvSpPr>
          <p:nvPr/>
        </p:nvSpPr>
        <p:spPr bwMode="auto">
          <a:xfrm>
            <a:off x="857250" y="1714500"/>
            <a:ext cx="2786063"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age(4)</a:t>
            </a:r>
          </a:p>
          <a:p>
            <a:pPr marL="342900" indent="-342900" eaLnBrk="0" hangingPunct="0">
              <a:spcBef>
                <a:spcPct val="20000"/>
              </a:spcBef>
              <a:buFont typeface="Wingdings" pitchFamily="2" charset="2"/>
              <a:buNone/>
              <a:defRPr/>
            </a:pPr>
            <a:r>
              <a:rPr lang="en-US" altLang="zh-CN" sz="2800" b="1" kern="0" dirty="0">
                <a:latin typeface="+mn-lt"/>
                <a:ea typeface="+mn-ea"/>
              </a:rPr>
              <a:t>=age(3)+2</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78853" name="直接连接符 16"/>
          <p:cNvCxnSpPr>
            <a:cxnSpLocks noChangeShapeType="1"/>
          </p:cNvCxnSpPr>
          <p:nvPr/>
        </p:nvCxnSpPr>
        <p:spPr bwMode="auto">
          <a:xfrm rot="10800000">
            <a:off x="857250" y="2260600"/>
            <a:ext cx="2357438" cy="0"/>
          </a:xfrm>
          <a:prstGeom prst="line">
            <a:avLst/>
          </a:prstGeom>
          <a:noFill/>
          <a:ln w="38100" algn="ctr">
            <a:solidFill>
              <a:srgbClr val="9D138D"/>
            </a:solidFill>
            <a:miter lim="800000"/>
            <a:headEnd/>
            <a:tailEnd/>
          </a:ln>
          <a:extLst>
            <a:ext uri="{909E8E84-426E-40DD-AFC4-6F175D3DCCD1}">
              <a14:hiddenFill xmlns:a14="http://schemas.microsoft.com/office/drawing/2010/main">
                <a:noFill/>
              </a14:hiddenFill>
            </a:ext>
          </a:extLst>
        </p:spPr>
      </p:cxnSp>
      <p:sp>
        <p:nvSpPr>
          <p:cNvPr id="18" name="内容占位符 2"/>
          <p:cNvSpPr txBox="1">
            <a:spLocks/>
          </p:cNvSpPr>
          <p:nvPr/>
        </p:nvSpPr>
        <p:spPr bwMode="auto">
          <a:xfrm>
            <a:off x="1428750" y="3000375"/>
            <a:ext cx="2786063"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age(3)</a:t>
            </a:r>
          </a:p>
          <a:p>
            <a:pPr marL="342900" indent="-342900" eaLnBrk="0" hangingPunct="0">
              <a:spcBef>
                <a:spcPct val="20000"/>
              </a:spcBef>
              <a:buFont typeface="Wingdings" pitchFamily="2" charset="2"/>
              <a:buNone/>
              <a:defRPr/>
            </a:pPr>
            <a:r>
              <a:rPr lang="en-US" altLang="zh-CN" sz="2800" b="1" kern="0" dirty="0">
                <a:latin typeface="+mn-lt"/>
                <a:ea typeface="+mn-ea"/>
              </a:rPr>
              <a:t>=age(2)+2</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78855" name="直接连接符 18"/>
          <p:cNvCxnSpPr>
            <a:cxnSpLocks noChangeShapeType="1"/>
          </p:cNvCxnSpPr>
          <p:nvPr/>
        </p:nvCxnSpPr>
        <p:spPr bwMode="auto">
          <a:xfrm rot="10800000">
            <a:off x="1428750" y="3546475"/>
            <a:ext cx="2357438" cy="0"/>
          </a:xfrm>
          <a:prstGeom prst="line">
            <a:avLst/>
          </a:prstGeom>
          <a:noFill/>
          <a:ln w="38100" algn="ctr">
            <a:solidFill>
              <a:srgbClr val="9D138D"/>
            </a:solidFill>
            <a:miter lim="800000"/>
            <a:headEnd/>
            <a:tailEnd/>
          </a:ln>
          <a:extLst>
            <a:ext uri="{909E8E84-426E-40DD-AFC4-6F175D3DCCD1}">
              <a14:hiddenFill xmlns:a14="http://schemas.microsoft.com/office/drawing/2010/main">
                <a:noFill/>
              </a14:hiddenFill>
            </a:ext>
          </a:extLst>
        </p:spPr>
      </p:cxnSp>
      <p:sp>
        <p:nvSpPr>
          <p:cNvPr id="20" name="内容占位符 2"/>
          <p:cNvSpPr txBox="1">
            <a:spLocks/>
          </p:cNvSpPr>
          <p:nvPr/>
        </p:nvSpPr>
        <p:spPr bwMode="auto">
          <a:xfrm>
            <a:off x="1928813" y="4286250"/>
            <a:ext cx="2786062"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age(2)</a:t>
            </a:r>
          </a:p>
          <a:p>
            <a:pPr marL="342900" indent="-342900" eaLnBrk="0" hangingPunct="0">
              <a:spcBef>
                <a:spcPct val="20000"/>
              </a:spcBef>
              <a:buFont typeface="Wingdings" pitchFamily="2" charset="2"/>
              <a:buNone/>
              <a:defRPr/>
            </a:pPr>
            <a:r>
              <a:rPr lang="en-US" altLang="zh-CN" sz="2800" b="1" kern="0" dirty="0">
                <a:latin typeface="+mn-lt"/>
                <a:ea typeface="+mn-ea"/>
              </a:rPr>
              <a:t>=age(1)+2</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78857" name="直接连接符 20"/>
          <p:cNvCxnSpPr>
            <a:cxnSpLocks noChangeShapeType="1"/>
          </p:cNvCxnSpPr>
          <p:nvPr/>
        </p:nvCxnSpPr>
        <p:spPr bwMode="auto">
          <a:xfrm rot="10800000">
            <a:off x="1928813" y="4832350"/>
            <a:ext cx="2357437" cy="0"/>
          </a:xfrm>
          <a:prstGeom prst="line">
            <a:avLst/>
          </a:prstGeom>
          <a:noFill/>
          <a:ln w="38100" algn="ctr">
            <a:solidFill>
              <a:srgbClr val="9D138D"/>
            </a:solidFill>
            <a:miter lim="800000"/>
            <a:headEnd/>
            <a:tailEnd/>
          </a:ln>
          <a:extLst>
            <a:ext uri="{909E8E84-426E-40DD-AFC4-6F175D3DCCD1}">
              <a14:hiddenFill xmlns:a14="http://schemas.microsoft.com/office/drawing/2010/main">
                <a:noFill/>
              </a14:hiddenFill>
            </a:ext>
          </a:extLst>
        </p:spPr>
      </p:cxnSp>
      <p:sp>
        <p:nvSpPr>
          <p:cNvPr id="22" name="内容占位符 2"/>
          <p:cNvSpPr txBox="1">
            <a:spLocks/>
          </p:cNvSpPr>
          <p:nvPr/>
        </p:nvSpPr>
        <p:spPr bwMode="auto">
          <a:xfrm>
            <a:off x="3429000" y="5500688"/>
            <a:ext cx="2786063"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age(1)</a:t>
            </a:r>
          </a:p>
          <a:p>
            <a:pPr marL="342900" indent="-342900" eaLnBrk="0" hangingPunct="0">
              <a:spcBef>
                <a:spcPct val="20000"/>
              </a:spcBef>
              <a:buFont typeface="Wingdings" pitchFamily="2" charset="2"/>
              <a:buNone/>
              <a:defRPr/>
            </a:pPr>
            <a:r>
              <a:rPr lang="en-US" altLang="zh-CN" sz="2800" b="1" kern="0" dirty="0">
                <a:latin typeface="+mn-lt"/>
                <a:ea typeface="+mn-ea"/>
              </a:rPr>
              <a:t>     =10</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78859" name="直接连接符 22"/>
          <p:cNvCxnSpPr>
            <a:cxnSpLocks noChangeShapeType="1"/>
          </p:cNvCxnSpPr>
          <p:nvPr/>
        </p:nvCxnSpPr>
        <p:spPr bwMode="auto">
          <a:xfrm rot="10800000">
            <a:off x="3429000" y="6046788"/>
            <a:ext cx="2357438" cy="0"/>
          </a:xfrm>
          <a:prstGeom prst="line">
            <a:avLst/>
          </a:prstGeom>
          <a:noFill/>
          <a:ln w="38100" algn="ctr">
            <a:solidFill>
              <a:srgbClr val="FF0000"/>
            </a:solidFill>
            <a:miter lim="800000"/>
            <a:headEnd/>
            <a:tailEnd/>
          </a:ln>
          <a:extLst>
            <a:ext uri="{909E8E84-426E-40DD-AFC4-6F175D3DCCD1}">
              <a14:hiddenFill xmlns:a14="http://schemas.microsoft.com/office/drawing/2010/main">
                <a:noFill/>
              </a14:hiddenFill>
            </a:ext>
          </a:extLst>
        </p:spPr>
      </p:cxnSp>
      <p:sp>
        <p:nvSpPr>
          <p:cNvPr id="30" name="内容占位符 2"/>
          <p:cNvSpPr txBox="1">
            <a:spLocks/>
          </p:cNvSpPr>
          <p:nvPr/>
        </p:nvSpPr>
        <p:spPr bwMode="auto">
          <a:xfrm>
            <a:off x="5072063" y="4286250"/>
            <a:ext cx="2071687"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age(2)</a:t>
            </a:r>
          </a:p>
          <a:p>
            <a:pPr marL="342900" indent="-342900" eaLnBrk="0" hangingPunct="0">
              <a:spcBef>
                <a:spcPct val="20000"/>
              </a:spcBef>
              <a:buFont typeface="Wingdings" pitchFamily="2" charset="2"/>
              <a:buNone/>
              <a:defRPr/>
            </a:pPr>
            <a:r>
              <a:rPr lang="en-US" altLang="zh-CN" sz="2800" b="1" kern="0" dirty="0">
                <a:latin typeface="+mn-lt"/>
                <a:ea typeface="+mn-ea"/>
              </a:rPr>
              <a:t>   =12</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78861" name="直接连接符 34"/>
          <p:cNvCxnSpPr>
            <a:cxnSpLocks noChangeShapeType="1"/>
          </p:cNvCxnSpPr>
          <p:nvPr/>
        </p:nvCxnSpPr>
        <p:spPr bwMode="auto">
          <a:xfrm>
            <a:off x="5143500" y="4837113"/>
            <a:ext cx="1643063"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36" name="内容占位符 2"/>
          <p:cNvSpPr txBox="1">
            <a:spLocks/>
          </p:cNvSpPr>
          <p:nvPr/>
        </p:nvSpPr>
        <p:spPr bwMode="auto">
          <a:xfrm>
            <a:off x="5929313" y="3071813"/>
            <a:ext cx="2071687"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age(3)</a:t>
            </a:r>
          </a:p>
          <a:p>
            <a:pPr marL="342900" indent="-342900" eaLnBrk="0" hangingPunct="0">
              <a:spcBef>
                <a:spcPct val="20000"/>
              </a:spcBef>
              <a:buFont typeface="Wingdings" pitchFamily="2" charset="2"/>
              <a:buNone/>
              <a:defRPr/>
            </a:pPr>
            <a:r>
              <a:rPr lang="en-US" altLang="zh-CN" sz="2800" b="1" kern="0" dirty="0">
                <a:latin typeface="+mn-lt"/>
                <a:ea typeface="+mn-ea"/>
              </a:rPr>
              <a:t>   =14</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78863" name="直接连接符 36"/>
          <p:cNvCxnSpPr>
            <a:cxnSpLocks noChangeShapeType="1"/>
          </p:cNvCxnSpPr>
          <p:nvPr/>
        </p:nvCxnSpPr>
        <p:spPr bwMode="auto">
          <a:xfrm>
            <a:off x="6000750" y="3622675"/>
            <a:ext cx="1643063"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38" name="内容占位符 2"/>
          <p:cNvSpPr txBox="1">
            <a:spLocks/>
          </p:cNvSpPr>
          <p:nvPr/>
        </p:nvSpPr>
        <p:spPr bwMode="auto">
          <a:xfrm>
            <a:off x="6643688" y="1714500"/>
            <a:ext cx="2071687"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age(4)</a:t>
            </a:r>
          </a:p>
          <a:p>
            <a:pPr marL="342900" indent="-342900" eaLnBrk="0" hangingPunct="0">
              <a:spcBef>
                <a:spcPct val="20000"/>
              </a:spcBef>
              <a:buFont typeface="Wingdings" pitchFamily="2" charset="2"/>
              <a:buNone/>
              <a:defRPr/>
            </a:pPr>
            <a:r>
              <a:rPr lang="en-US" altLang="zh-CN" sz="2800" b="1" kern="0" dirty="0">
                <a:latin typeface="+mn-lt"/>
                <a:ea typeface="+mn-ea"/>
              </a:rPr>
              <a:t>   =16</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78865" name="直接连接符 38"/>
          <p:cNvCxnSpPr>
            <a:cxnSpLocks noChangeShapeType="1"/>
          </p:cNvCxnSpPr>
          <p:nvPr/>
        </p:nvCxnSpPr>
        <p:spPr bwMode="auto">
          <a:xfrm>
            <a:off x="6715125" y="2265363"/>
            <a:ext cx="1643063"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sp>
        <p:nvSpPr>
          <p:cNvPr id="40" name="内容占位符 2"/>
          <p:cNvSpPr txBox="1">
            <a:spLocks/>
          </p:cNvSpPr>
          <p:nvPr/>
        </p:nvSpPr>
        <p:spPr bwMode="auto">
          <a:xfrm>
            <a:off x="6929438" y="428625"/>
            <a:ext cx="2071687"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age(5)</a:t>
            </a:r>
          </a:p>
          <a:p>
            <a:pPr marL="342900" indent="-342900" eaLnBrk="0" hangingPunct="0">
              <a:spcBef>
                <a:spcPct val="20000"/>
              </a:spcBef>
              <a:buFont typeface="Wingdings" pitchFamily="2" charset="2"/>
              <a:buNone/>
              <a:defRPr/>
            </a:pPr>
            <a:r>
              <a:rPr lang="en-US" altLang="zh-CN" sz="2800" b="1" kern="0" dirty="0">
                <a:latin typeface="+mn-lt"/>
                <a:ea typeface="+mn-ea"/>
              </a:rPr>
              <a:t>   =18</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cxnSp>
        <p:nvCxnSpPr>
          <p:cNvPr id="78867" name="直接连接符 40"/>
          <p:cNvCxnSpPr>
            <a:cxnSpLocks noChangeShapeType="1"/>
          </p:cNvCxnSpPr>
          <p:nvPr/>
        </p:nvCxnSpPr>
        <p:spPr bwMode="auto">
          <a:xfrm>
            <a:off x="6929438" y="1000125"/>
            <a:ext cx="1643062" cy="0"/>
          </a:xfrm>
          <a:prstGeom prst="line">
            <a:avLst/>
          </a:prstGeom>
          <a:noFill/>
          <a:ln w="38100" algn="ctr">
            <a:solidFill>
              <a:srgbClr val="00B050"/>
            </a:solidFill>
            <a:miter lim="800000"/>
            <a:headEnd/>
            <a:tailEnd/>
          </a:ln>
          <a:extLst>
            <a:ext uri="{909E8E84-426E-40DD-AFC4-6F175D3DCCD1}">
              <a14:hiddenFill xmlns:a14="http://schemas.microsoft.com/office/drawing/2010/main">
                <a:noFill/>
              </a14:hiddenFill>
            </a:ext>
          </a:extLst>
        </p:spPr>
      </p:cxnSp>
      <p:cxnSp>
        <p:nvCxnSpPr>
          <p:cNvPr id="78868" name="直接连接符 47"/>
          <p:cNvCxnSpPr>
            <a:cxnSpLocks noChangeShapeType="1"/>
          </p:cNvCxnSpPr>
          <p:nvPr/>
        </p:nvCxnSpPr>
        <p:spPr bwMode="auto">
          <a:xfrm rot="5400000">
            <a:off x="2178843" y="2964657"/>
            <a:ext cx="4786313" cy="0"/>
          </a:xfrm>
          <a:prstGeom prst="line">
            <a:avLst/>
          </a:prstGeom>
          <a:noFill/>
          <a:ln w="38100" algn="ctr">
            <a:solidFill>
              <a:srgbClr val="FF0000"/>
            </a:solidFill>
            <a:prstDash val="dash"/>
            <a:miter lim="800000"/>
            <a:headEnd/>
            <a:tailEnd/>
          </a:ln>
          <a:extLst>
            <a:ext uri="{909E8E84-426E-40DD-AFC4-6F175D3DCCD1}">
              <a14:hiddenFill xmlns:a14="http://schemas.microsoft.com/office/drawing/2010/main">
                <a:noFill/>
              </a14:hiddenFill>
            </a:ext>
          </a:extLst>
        </p:spPr>
      </p:cxnSp>
      <p:cxnSp>
        <p:nvCxnSpPr>
          <p:cNvPr id="78869" name="直接箭头连接符 55"/>
          <p:cNvCxnSpPr>
            <a:cxnSpLocks noChangeShapeType="1"/>
          </p:cNvCxnSpPr>
          <p:nvPr/>
        </p:nvCxnSpPr>
        <p:spPr bwMode="auto">
          <a:xfrm rot="16200000" flipH="1">
            <a:off x="1143000" y="1571626"/>
            <a:ext cx="357187" cy="214312"/>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78870" name="直接箭头连接符 55"/>
          <p:cNvCxnSpPr>
            <a:cxnSpLocks noChangeShapeType="1"/>
          </p:cNvCxnSpPr>
          <p:nvPr/>
        </p:nvCxnSpPr>
        <p:spPr bwMode="auto">
          <a:xfrm rot="16200000" flipH="1">
            <a:off x="1785938" y="2786062"/>
            <a:ext cx="357188" cy="214313"/>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78871" name="直接箭头连接符 55"/>
          <p:cNvCxnSpPr>
            <a:cxnSpLocks noChangeShapeType="1"/>
          </p:cNvCxnSpPr>
          <p:nvPr/>
        </p:nvCxnSpPr>
        <p:spPr bwMode="auto">
          <a:xfrm rot="16200000" flipH="1">
            <a:off x="2286000" y="4071938"/>
            <a:ext cx="357188" cy="214312"/>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78872" name="直接箭头连接符 55"/>
          <p:cNvCxnSpPr>
            <a:cxnSpLocks noChangeShapeType="1"/>
          </p:cNvCxnSpPr>
          <p:nvPr/>
        </p:nvCxnSpPr>
        <p:spPr bwMode="auto">
          <a:xfrm>
            <a:off x="3429000" y="5357813"/>
            <a:ext cx="500063" cy="3571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59" name="内容占位符 2"/>
          <p:cNvSpPr txBox="1">
            <a:spLocks/>
          </p:cNvSpPr>
          <p:nvPr/>
        </p:nvSpPr>
        <p:spPr bwMode="auto">
          <a:xfrm>
            <a:off x="571500" y="5500688"/>
            <a:ext cx="2000250" cy="500062"/>
          </a:xfrm>
          <a:prstGeom prst="rect">
            <a:avLst/>
          </a:prstGeom>
          <a:solidFill>
            <a:srgbClr val="CCECFF"/>
          </a:solidFill>
          <a:ln w="9525">
            <a:noFill/>
            <a:miter lim="800000"/>
            <a:headEnd/>
            <a:tailEnd/>
          </a:ln>
        </p:spPr>
        <p:txBody>
          <a:bodyPr/>
          <a:lstStyle/>
          <a:p>
            <a:pPr marL="342900" indent="-342900" algn="ctr" eaLnBrk="0" hangingPunct="0">
              <a:spcBef>
                <a:spcPct val="20000"/>
              </a:spcBef>
              <a:buFont typeface="Wingdings" pitchFamily="2" charset="2"/>
              <a:buNone/>
              <a:defRPr/>
            </a:pPr>
            <a:r>
              <a:rPr lang="en-US" altLang="zh-CN" sz="2800" b="1" kern="0" dirty="0">
                <a:solidFill>
                  <a:srgbClr val="0000CC"/>
                </a:solidFill>
                <a:latin typeface="+mn-lt"/>
                <a:ea typeface="+mn-ea"/>
              </a:rPr>
              <a:t> </a:t>
            </a:r>
            <a:r>
              <a:rPr lang="zh-CN" altLang="en-US" sz="2800" b="1" kern="0" dirty="0">
                <a:solidFill>
                  <a:srgbClr val="0000CC"/>
                </a:solidFill>
                <a:latin typeface="+mn-lt"/>
                <a:ea typeface="+mn-ea"/>
              </a:rPr>
              <a:t>回</a:t>
            </a:r>
            <a:r>
              <a:rPr lang="zh-CN" altLang="en-US" sz="2800" b="1" kern="0" dirty="0">
                <a:solidFill>
                  <a:srgbClr val="0000CC"/>
                </a:solidFill>
              </a:rPr>
              <a:t>溯</a:t>
            </a:r>
            <a:r>
              <a:rPr lang="zh-CN" altLang="en-US" sz="2800" b="1" kern="0" dirty="0">
                <a:solidFill>
                  <a:srgbClr val="0000CC"/>
                </a:solidFill>
                <a:latin typeface="+mn-lt"/>
                <a:ea typeface="+mn-ea"/>
              </a:rPr>
              <a:t>阶段</a:t>
            </a:r>
          </a:p>
        </p:txBody>
      </p:sp>
      <p:cxnSp>
        <p:nvCxnSpPr>
          <p:cNvPr id="78874" name="直接箭头连接符 55"/>
          <p:cNvCxnSpPr>
            <a:cxnSpLocks noChangeShapeType="1"/>
          </p:cNvCxnSpPr>
          <p:nvPr/>
        </p:nvCxnSpPr>
        <p:spPr bwMode="auto">
          <a:xfrm rot="5400000" flipH="1" flipV="1">
            <a:off x="5000626" y="5143500"/>
            <a:ext cx="500062" cy="3571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78875" name="直接箭头连接符 55"/>
          <p:cNvCxnSpPr>
            <a:cxnSpLocks noChangeShapeType="1"/>
          </p:cNvCxnSpPr>
          <p:nvPr/>
        </p:nvCxnSpPr>
        <p:spPr bwMode="auto">
          <a:xfrm rot="5400000" flipH="1" flipV="1">
            <a:off x="5857876" y="4000500"/>
            <a:ext cx="500062" cy="3571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78876" name="直接箭头连接符 55"/>
          <p:cNvCxnSpPr>
            <a:cxnSpLocks noChangeShapeType="1"/>
          </p:cNvCxnSpPr>
          <p:nvPr/>
        </p:nvCxnSpPr>
        <p:spPr bwMode="auto">
          <a:xfrm rot="5400000" flipH="1" flipV="1">
            <a:off x="6572250" y="2786063"/>
            <a:ext cx="500063" cy="3571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78877" name="直接箭头连接符 55"/>
          <p:cNvCxnSpPr>
            <a:cxnSpLocks noChangeShapeType="1"/>
          </p:cNvCxnSpPr>
          <p:nvPr/>
        </p:nvCxnSpPr>
        <p:spPr bwMode="auto">
          <a:xfrm rot="5400000" flipH="1" flipV="1">
            <a:off x="7286626" y="1428750"/>
            <a:ext cx="500062" cy="357187"/>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65" name="内容占位符 2"/>
          <p:cNvSpPr txBox="1">
            <a:spLocks/>
          </p:cNvSpPr>
          <p:nvPr/>
        </p:nvSpPr>
        <p:spPr bwMode="auto">
          <a:xfrm>
            <a:off x="6572250" y="5500688"/>
            <a:ext cx="1857375" cy="500062"/>
          </a:xfrm>
          <a:prstGeom prst="rect">
            <a:avLst/>
          </a:prstGeom>
          <a:solidFill>
            <a:srgbClr val="CCECFF"/>
          </a:solidFill>
          <a:ln w="9525">
            <a:noFill/>
            <a:miter lim="800000"/>
            <a:headEnd/>
            <a:tailEnd/>
          </a:ln>
        </p:spPr>
        <p:txBody>
          <a:bodyPr/>
          <a:lstStyle/>
          <a:p>
            <a:pPr marL="342900" indent="-342900" algn="ctr" eaLnBrk="0" hangingPunct="0">
              <a:spcBef>
                <a:spcPct val="20000"/>
              </a:spcBef>
              <a:buFont typeface="Wingdings" pitchFamily="2" charset="2"/>
              <a:buNone/>
              <a:defRPr/>
            </a:pPr>
            <a:r>
              <a:rPr lang="en-US" altLang="zh-CN" sz="2800" b="1" kern="0" dirty="0">
                <a:solidFill>
                  <a:srgbClr val="0000CC"/>
                </a:solidFill>
                <a:latin typeface="+mn-lt"/>
                <a:ea typeface="+mn-ea"/>
              </a:rPr>
              <a:t> </a:t>
            </a:r>
            <a:r>
              <a:rPr lang="zh-CN" altLang="en-US" sz="2800" b="1" kern="0" dirty="0">
                <a:solidFill>
                  <a:srgbClr val="0000CC"/>
                </a:solidFill>
                <a:latin typeface="+mn-lt"/>
                <a:ea typeface="+mn-ea"/>
              </a:rPr>
              <a:t>递推阶段</a:t>
            </a:r>
          </a:p>
        </p:txBody>
      </p:sp>
      <p:sp>
        <p:nvSpPr>
          <p:cNvPr id="31" name="圆角矩形标注 30"/>
          <p:cNvSpPr>
            <a:spLocks noChangeArrowheads="1"/>
          </p:cNvSpPr>
          <p:nvPr/>
        </p:nvSpPr>
        <p:spPr bwMode="auto">
          <a:xfrm>
            <a:off x="3143250" y="3857625"/>
            <a:ext cx="3071813" cy="642938"/>
          </a:xfrm>
          <a:prstGeom prst="wedgeRoundRectCallout">
            <a:avLst>
              <a:gd name="adj1" fmla="val -11977"/>
              <a:gd name="adj2" fmla="val 193519"/>
              <a:gd name="adj3" fmla="val 16667"/>
            </a:avLst>
          </a:prstGeom>
          <a:solidFill>
            <a:srgbClr val="FFCCFF"/>
          </a:solidFill>
          <a:ln w="9525" algn="ctr">
            <a:solidFill>
              <a:schemeClr val="tx1"/>
            </a:solidFill>
            <a:miter lim="800000"/>
            <a:headEnd/>
            <a:tailEnd/>
          </a:ln>
        </p:spPr>
        <p:txBody>
          <a:bodyPr/>
          <a:lstStyle/>
          <a:p>
            <a:pPr algn="ctr"/>
            <a:r>
              <a:rPr lang="zh-CN" altLang="zh-CN" sz="2800" b="1">
                <a:solidFill>
                  <a:srgbClr val="0000CC"/>
                </a:solidFill>
              </a:rPr>
              <a:t>结束递归的条件</a:t>
            </a:r>
            <a:endParaRPr lang="zh-CN" altLang="en-US" sz="2800" b="1">
              <a:solidFill>
                <a:srgbClr val="0000CC"/>
              </a:solidFill>
            </a:endParaRPr>
          </a:p>
        </p:txBody>
      </p:sp>
      <p:sp>
        <p:nvSpPr>
          <p:cNvPr id="32" name="矩形 31"/>
          <p:cNvSpPr>
            <a:spLocks noChangeArrowheads="1"/>
          </p:cNvSpPr>
          <p:nvPr/>
        </p:nvSpPr>
        <p:spPr bwMode="auto">
          <a:xfrm>
            <a:off x="3357563" y="5572125"/>
            <a:ext cx="2571750" cy="1000125"/>
          </a:xfrm>
          <a:prstGeom prst="rect">
            <a:avLst/>
          </a:prstGeom>
          <a:noFill/>
          <a:ln w="38100" algn="ctr">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pic>
        <p:nvPicPr>
          <p:cNvPr id="78881" name="图片 3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内容占位符 2"/>
          <p:cNvSpPr txBox="1">
            <a:spLocks/>
          </p:cNvSpPr>
          <p:nvPr/>
        </p:nvSpPr>
        <p:spPr bwMode="auto">
          <a:xfrm>
            <a:off x="395536" y="485800"/>
            <a:ext cx="2786063" cy="1143000"/>
          </a:xfrm>
          <a:prstGeom prst="rect">
            <a:avLst/>
          </a:prstGeom>
          <a:noFill/>
          <a:ln w="9525">
            <a:noFill/>
            <a:miter lim="800000"/>
            <a:headEnd/>
            <a:tailEnd/>
          </a:ln>
        </p:spPr>
        <p:txBody>
          <a:bodyPr/>
          <a:lstStyle/>
          <a:p>
            <a:pPr marL="342900" indent="-342900" eaLnBrk="0" hangingPunct="0">
              <a:spcBef>
                <a:spcPct val="20000"/>
              </a:spcBef>
              <a:buFont typeface="Wingdings" pitchFamily="2" charset="2"/>
              <a:buNone/>
              <a:defRPr/>
            </a:pPr>
            <a:r>
              <a:rPr lang="en-US" altLang="zh-CN" sz="2800" b="1" kern="0" dirty="0">
                <a:latin typeface="+mn-lt"/>
                <a:ea typeface="+mn-ea"/>
              </a:rPr>
              <a:t>   </a:t>
            </a:r>
            <a:r>
              <a:rPr lang="en-US" altLang="zh-CN" sz="2800" b="1" kern="0" dirty="0" smtClean="0">
                <a:latin typeface="+mn-lt"/>
                <a:ea typeface="+mn-ea"/>
              </a:rPr>
              <a:t>age(5)</a:t>
            </a:r>
            <a:endParaRPr lang="en-US" altLang="zh-CN" sz="2800" b="1" kern="0" dirty="0">
              <a:latin typeface="+mn-lt"/>
              <a:ea typeface="+mn-ea"/>
            </a:endParaRPr>
          </a:p>
          <a:p>
            <a:pPr marL="342900" indent="-342900" eaLnBrk="0" hangingPunct="0">
              <a:spcBef>
                <a:spcPct val="20000"/>
              </a:spcBef>
              <a:buFont typeface="Wingdings" pitchFamily="2" charset="2"/>
              <a:buNone/>
              <a:defRPr/>
            </a:pPr>
            <a:r>
              <a:rPr lang="en-US" altLang="zh-CN" sz="2800" b="1" kern="0" dirty="0">
                <a:latin typeface="+mn-lt"/>
                <a:ea typeface="+mn-ea"/>
              </a:rPr>
              <a:t>=</a:t>
            </a:r>
            <a:r>
              <a:rPr lang="en-US" altLang="zh-CN" sz="2800" b="1" kern="0" dirty="0" smtClean="0">
                <a:latin typeface="+mn-lt"/>
                <a:ea typeface="+mn-ea"/>
              </a:rPr>
              <a:t>age(4)+</a:t>
            </a:r>
            <a:r>
              <a:rPr lang="en-US" altLang="zh-CN" sz="2800" b="1" kern="0" dirty="0">
                <a:latin typeface="+mn-lt"/>
                <a:ea typeface="+mn-ea"/>
              </a:rPr>
              <a:t>2</a:t>
            </a:r>
          </a:p>
          <a:p>
            <a:pPr marL="342900" indent="-342900" eaLnBrk="0" hangingPunct="0">
              <a:lnSpc>
                <a:spcPct val="120000"/>
              </a:lnSpc>
              <a:spcBef>
                <a:spcPct val="20000"/>
              </a:spcBef>
              <a:buFont typeface="Wingdings" pitchFamily="2" charset="2"/>
              <a:buNone/>
              <a:defRPr/>
            </a:pPr>
            <a:endParaRPr lang="zh-CN" altLang="en-US" sz="2800" b="1" kern="0" dirty="0">
              <a:latin typeface="+mn-lt"/>
              <a:ea typeface="+mn-ea"/>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linds(horizontal)">
                                      <p:cBhvr>
                                        <p:cTn id="7" dur="500"/>
                                        <p:tgtEl>
                                          <p:spTgt spid="32"/>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blinds(horizontal)">
                                      <p:cBhvr>
                                        <p:cTn id="1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内容占位符 2"/>
          <p:cNvSpPr>
            <a:spLocks noGrp="1"/>
          </p:cNvSpPr>
          <p:nvPr>
            <p:ph idx="1"/>
          </p:nvPr>
        </p:nvSpPr>
        <p:spPr>
          <a:xfrm>
            <a:off x="539750" y="500063"/>
            <a:ext cx="7604125" cy="614362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a:t>void</a:t>
            </a:r>
            <a:r>
              <a:rPr lang="en-US" altLang="zh-CN" sz="2800" dirty="0" smtClean="0"/>
              <a:t>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solidFill>
                  <a:srgbClr val="9D138D"/>
                </a:solidFill>
              </a:rPr>
              <a:t>int</a:t>
            </a:r>
            <a:r>
              <a:rPr lang="en-US" altLang="zh-CN" sz="2800" dirty="0" smtClean="0">
                <a:solidFill>
                  <a:srgbClr val="9D138D"/>
                </a:solidFill>
              </a:rPr>
              <a:t> age(</a:t>
            </a:r>
            <a:r>
              <a:rPr lang="en-US" altLang="zh-CN" sz="2800" dirty="0" err="1" smtClean="0">
                <a:solidFill>
                  <a:srgbClr val="9D138D"/>
                </a:solidFill>
              </a:rPr>
              <a:t>int</a:t>
            </a:r>
            <a:r>
              <a:rPr lang="en-US" altLang="zh-CN" sz="2800" dirty="0" smtClean="0">
                <a:solidFill>
                  <a:srgbClr val="9D138D"/>
                </a:solidFill>
              </a:rPr>
              <a:t> n);</a:t>
            </a:r>
            <a:endParaRPr lang="zh-CN" altLang="zh-CN" sz="2800" dirty="0" smtClean="0">
              <a:solidFill>
                <a:srgbClr val="9D138D"/>
              </a:solidFill>
            </a:endParaRPr>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("NO.5,age:%d\</a:t>
            </a:r>
            <a:r>
              <a:rPr lang="en-US" altLang="zh-CN" sz="2800" dirty="0" err="1" smtClean="0"/>
              <a:t>n",</a:t>
            </a:r>
            <a:r>
              <a:rPr lang="en-US" altLang="zh-CN" sz="2800" dirty="0" err="1" smtClean="0">
                <a:solidFill>
                  <a:srgbClr val="9D138D"/>
                </a:solidFill>
              </a:rPr>
              <a:t>age</a:t>
            </a:r>
            <a:r>
              <a:rPr lang="en-US" altLang="zh-CN" sz="2800" dirty="0" smtClean="0"/>
              <a:t>(5)); </a:t>
            </a:r>
            <a:endParaRPr lang="zh-CN" altLang="zh-CN" sz="2800" dirty="0" smtClean="0"/>
          </a:p>
          <a:p>
            <a:pPr eaLnBrk="1" hangingPunct="1">
              <a:buFont typeface="Wingdings" pitchFamily="2" charset="2"/>
              <a:buNone/>
            </a:pPr>
            <a:r>
              <a:rPr lang="en-US" altLang="zh-CN" sz="2800" dirty="0" smtClean="0"/>
              <a:t>}  </a:t>
            </a:r>
            <a:endParaRPr lang="zh-CN" altLang="zh-CN" sz="2800" dirty="0" smtClean="0"/>
          </a:p>
          <a:p>
            <a:pPr eaLnBrk="1" hangingPunct="1">
              <a:buFont typeface="Wingdings" pitchFamily="2" charset="2"/>
              <a:buNone/>
            </a:pPr>
            <a:r>
              <a:rPr lang="en-US" altLang="zh-CN" sz="2800" dirty="0" err="1" smtClean="0"/>
              <a:t>int</a:t>
            </a:r>
            <a:r>
              <a:rPr lang="en-US" altLang="zh-CN" sz="2800" dirty="0" smtClean="0"/>
              <a:t> </a:t>
            </a:r>
            <a:r>
              <a:rPr lang="en-US" altLang="zh-CN" sz="2800" dirty="0" smtClean="0">
                <a:solidFill>
                  <a:srgbClr val="9D138D"/>
                </a:solidFill>
              </a:rPr>
              <a:t>age</a:t>
            </a:r>
            <a:r>
              <a:rPr lang="en-US" altLang="zh-CN" sz="2800" dirty="0" smtClean="0"/>
              <a:t>(</a:t>
            </a:r>
            <a:r>
              <a:rPr lang="en-US" altLang="zh-CN" sz="2800" dirty="0" err="1" smtClean="0"/>
              <a:t>int</a:t>
            </a:r>
            <a:r>
              <a:rPr lang="en-US" altLang="zh-CN" sz="2800" dirty="0" smtClean="0"/>
              <a:t> n)     </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c;                </a:t>
            </a:r>
            <a:endParaRPr lang="zh-CN" altLang="zh-CN" sz="2800" dirty="0" smtClean="0"/>
          </a:p>
          <a:p>
            <a:pPr eaLnBrk="1" hangingPunct="1">
              <a:buFont typeface="Wingdings" pitchFamily="2" charset="2"/>
              <a:buNone/>
            </a:pPr>
            <a:r>
              <a:rPr lang="en-US" altLang="zh-CN" sz="2800" dirty="0" smtClean="0"/>
              <a:t>   if(n==1)   c=10; </a:t>
            </a:r>
            <a:endParaRPr lang="zh-CN" altLang="zh-CN" sz="2800" dirty="0" smtClean="0"/>
          </a:p>
          <a:p>
            <a:pPr eaLnBrk="1" hangingPunct="1">
              <a:buFont typeface="Wingdings" pitchFamily="2" charset="2"/>
              <a:buNone/>
            </a:pPr>
            <a:r>
              <a:rPr lang="en-US" altLang="zh-CN" sz="2800" dirty="0" smtClean="0"/>
              <a:t>   else    c=</a:t>
            </a:r>
            <a:r>
              <a:rPr lang="en-US" altLang="zh-CN" sz="2800" dirty="0" smtClean="0">
                <a:solidFill>
                  <a:srgbClr val="9D138D"/>
                </a:solidFill>
              </a:rPr>
              <a:t>age</a:t>
            </a:r>
            <a:r>
              <a:rPr lang="en-US" altLang="zh-CN" sz="2800" dirty="0" smtClean="0"/>
              <a:t>(n-1)+2; </a:t>
            </a:r>
            <a:endParaRPr lang="zh-CN" altLang="zh-CN" sz="2800" dirty="0" smtClean="0"/>
          </a:p>
          <a:p>
            <a:pPr eaLnBrk="1" hangingPunct="1">
              <a:buFont typeface="Wingdings" pitchFamily="2" charset="2"/>
              <a:buNone/>
            </a:pPr>
            <a:r>
              <a:rPr lang="en-US" altLang="zh-CN" sz="2800" dirty="0" smtClean="0"/>
              <a:t>   return(c); </a:t>
            </a:r>
            <a:endParaRPr lang="zh-CN" altLang="zh-CN" sz="2800" dirty="0" smtClean="0"/>
          </a:p>
          <a:p>
            <a:pPr eaLnBrk="1" hangingPunct="1">
              <a:buFont typeface="Wingdings" pitchFamily="2" charset="2"/>
              <a:buNone/>
            </a:pPr>
            <a:r>
              <a:rPr lang="en-US" altLang="zh-CN" sz="2800" dirty="0" smtClean="0"/>
              <a:t>}</a:t>
            </a:r>
            <a:endParaRPr lang="zh-CN" altLang="zh-CN" sz="2800" dirty="0" smtClean="0"/>
          </a:p>
          <a:p>
            <a:pPr eaLnBrk="1" hangingPunct="1">
              <a:buFont typeface="Wingdings" pitchFamily="2" charset="2"/>
              <a:buNone/>
            </a:pPr>
            <a:endParaRPr lang="zh-CN" altLang="en-US" sz="2800" dirty="0" smtClean="0"/>
          </a:p>
        </p:txBody>
      </p:sp>
      <p:pic>
        <p:nvPicPr>
          <p:cNvPr id="104450" name="Picture 2" descr="pic7-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2738" y="5229200"/>
            <a:ext cx="4919662"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6" name="图片 3" descr="Untitled.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4450"/>
                                        </p:tgtEl>
                                        <p:attrNameLst>
                                          <p:attrName>style.visibility</p:attrName>
                                        </p:attrNameLst>
                                      </p:cBhvr>
                                      <p:to>
                                        <p:strVal val="visible"/>
                                      </p:to>
                                    </p:set>
                                    <p:animEffect transition="in" filter="blinds(horizontal)">
                                      <p:cBhvr>
                                        <p:cTn id="7" dur="500"/>
                                        <p:tgtEl>
                                          <p:spTgt spid="104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7" name="内容占位符 2"/>
          <p:cNvSpPr txBox="1">
            <a:spLocks/>
          </p:cNvSpPr>
          <p:nvPr/>
        </p:nvSpPr>
        <p:spPr bwMode="auto">
          <a:xfrm>
            <a:off x="39688" y="1474788"/>
            <a:ext cx="2389187" cy="1300162"/>
          </a:xfrm>
          <a:prstGeom prst="rect">
            <a:avLst/>
          </a:prstGeom>
          <a:noFill/>
          <a:ln w="38100">
            <a:solidFill>
              <a:schemeClr val="tx1"/>
            </a:solidFill>
            <a:miter lim="800000"/>
            <a:headEnd/>
            <a:tailEnd/>
          </a:ln>
        </p:spPr>
        <p:txBody>
          <a:bodyPr/>
          <a:lstStyle/>
          <a:p>
            <a:pPr marL="342900" indent="-342900" algn="ctr" eaLnBrk="0" hangingPunct="0">
              <a:lnSpc>
                <a:spcPct val="120000"/>
              </a:lnSpc>
              <a:spcBef>
                <a:spcPct val="20000"/>
              </a:spcBef>
              <a:buFont typeface="Wingdings" pitchFamily="2" charset="2"/>
              <a:buNone/>
              <a:defRPr/>
            </a:pPr>
            <a:endParaRPr lang="zh-CN" altLang="en-US" sz="2800" b="1" kern="0" dirty="0">
              <a:latin typeface="+mn-lt"/>
              <a:ea typeface="+mn-ea"/>
            </a:endParaRPr>
          </a:p>
        </p:txBody>
      </p:sp>
      <p:sp>
        <p:nvSpPr>
          <p:cNvPr id="3" name="内容占位符 2"/>
          <p:cNvSpPr>
            <a:spLocks noGrp="1"/>
          </p:cNvSpPr>
          <p:nvPr>
            <p:ph idx="1"/>
          </p:nvPr>
        </p:nvSpPr>
        <p:spPr>
          <a:xfrm>
            <a:off x="71438" y="1485900"/>
            <a:ext cx="2389187" cy="1300163"/>
          </a:xfrm>
        </p:spPr>
        <p:txBody>
          <a:bodyPr/>
          <a:lstStyle/>
          <a:p>
            <a:pPr algn="ctr" eaLnBrk="1" hangingPunct="1">
              <a:buFont typeface="Wingdings" pitchFamily="2" charset="2"/>
              <a:buNone/>
            </a:pPr>
            <a:r>
              <a:rPr lang="en-US" altLang="zh-CN" sz="2800" dirty="0" smtClean="0"/>
              <a:t>age(5)</a:t>
            </a:r>
          </a:p>
          <a:p>
            <a:pPr algn="ctr" eaLnBrk="1" hangingPunct="1">
              <a:buFont typeface="Wingdings" pitchFamily="2" charset="2"/>
              <a:buNone/>
            </a:pPr>
            <a:r>
              <a:rPr lang="zh-CN" altLang="en-US" sz="2800" dirty="0" smtClean="0"/>
              <a:t>输出</a:t>
            </a:r>
            <a:r>
              <a:rPr lang="en-US" altLang="zh-CN" sz="2800" dirty="0" smtClean="0"/>
              <a:t>age(5)</a:t>
            </a:r>
            <a:endParaRPr lang="zh-CN" altLang="en-US" sz="2800" dirty="0" smtClean="0"/>
          </a:p>
        </p:txBody>
      </p:sp>
      <p:sp>
        <p:nvSpPr>
          <p:cNvPr id="4" name="内容占位符 2"/>
          <p:cNvSpPr txBox="1">
            <a:spLocks/>
          </p:cNvSpPr>
          <p:nvPr/>
        </p:nvSpPr>
        <p:spPr bwMode="auto">
          <a:xfrm>
            <a:off x="500063" y="914400"/>
            <a:ext cx="1500187" cy="642938"/>
          </a:xfrm>
          <a:prstGeom prst="rect">
            <a:avLst/>
          </a:prstGeom>
          <a:noFill/>
          <a:ln w="9525">
            <a:noFill/>
            <a:miter lim="800000"/>
            <a:headEnd/>
            <a:tailEnd/>
          </a:ln>
        </p:spPr>
        <p:txBody>
          <a:bodyPr/>
          <a:lstStyle/>
          <a:p>
            <a:pPr marL="342900" indent="-342900" algn="ctr" eaLnBrk="0" hangingPunct="0">
              <a:lnSpc>
                <a:spcPct val="120000"/>
              </a:lnSpc>
              <a:spcBef>
                <a:spcPct val="20000"/>
              </a:spcBef>
              <a:buFont typeface="Wingdings" pitchFamily="2" charset="2"/>
              <a:buNone/>
              <a:defRPr/>
            </a:pPr>
            <a:r>
              <a:rPr lang="en-US" altLang="zh-CN" sz="2800" b="1" kern="0" dirty="0">
                <a:latin typeface="+mn-lt"/>
                <a:ea typeface="+mn-ea"/>
              </a:rPr>
              <a:t>main</a:t>
            </a:r>
            <a:endParaRPr lang="zh-CN" altLang="en-US" sz="2800" b="1" kern="0" dirty="0">
              <a:latin typeface="+mn-lt"/>
              <a:ea typeface="+mn-ea"/>
            </a:endParaRPr>
          </a:p>
        </p:txBody>
      </p:sp>
      <p:cxnSp>
        <p:nvCxnSpPr>
          <p:cNvPr id="5" name="直接连接符 4"/>
          <p:cNvCxnSpPr>
            <a:cxnSpLocks noChangeShapeType="1"/>
          </p:cNvCxnSpPr>
          <p:nvPr/>
        </p:nvCxnSpPr>
        <p:spPr bwMode="auto">
          <a:xfrm rot="10800000">
            <a:off x="71438" y="2128838"/>
            <a:ext cx="2357437" cy="0"/>
          </a:xfrm>
          <a:prstGeom prst="line">
            <a:avLst/>
          </a:prstGeom>
          <a:noFill/>
          <a:ln w="38100" algn="ctr">
            <a:solidFill>
              <a:schemeClr val="tx1"/>
            </a:solidFill>
            <a:prstDash val="dash"/>
            <a:miter lim="800000"/>
            <a:headEnd/>
            <a:tailEnd/>
          </a:ln>
          <a:extLst>
            <a:ext uri="{909E8E84-426E-40DD-AFC4-6F175D3DCCD1}">
              <a14:hiddenFill xmlns:a14="http://schemas.microsoft.com/office/drawing/2010/main">
                <a:noFill/>
              </a14:hiddenFill>
            </a:ext>
          </a:extLst>
        </p:spPr>
      </p:cxnSp>
      <p:sp>
        <p:nvSpPr>
          <p:cNvPr id="6" name="内容占位符 2"/>
          <p:cNvSpPr txBox="1">
            <a:spLocks/>
          </p:cNvSpPr>
          <p:nvPr/>
        </p:nvSpPr>
        <p:spPr bwMode="auto">
          <a:xfrm>
            <a:off x="2857500" y="1485900"/>
            <a:ext cx="2857500" cy="1285875"/>
          </a:xfrm>
          <a:prstGeom prst="rect">
            <a:avLst/>
          </a:prstGeom>
          <a:noFill/>
          <a:ln w="38100">
            <a:solidFill>
              <a:schemeClr val="tx1"/>
            </a:solidFill>
            <a:miter lim="800000"/>
            <a:headEnd/>
            <a:tailEnd/>
          </a:ln>
        </p:spPr>
        <p:txBody>
          <a:bodyPr tIns="360000"/>
          <a:lstStyle/>
          <a:p>
            <a:pPr marL="342900" indent="-342900" algn="ctr" eaLnBrk="0" hangingPunct="0">
              <a:lnSpc>
                <a:spcPct val="120000"/>
              </a:lnSpc>
              <a:spcBef>
                <a:spcPct val="20000"/>
              </a:spcBef>
              <a:buFont typeface="Wingdings" pitchFamily="2" charset="2"/>
              <a:buNone/>
              <a:defRPr/>
            </a:pPr>
            <a:r>
              <a:rPr lang="en-US" altLang="zh-CN" sz="2800" b="1" kern="0" dirty="0">
                <a:latin typeface="+mn-lt"/>
                <a:ea typeface="+mn-ea"/>
              </a:rPr>
              <a:t>c=age(4)+2</a:t>
            </a:r>
          </a:p>
        </p:txBody>
      </p:sp>
      <p:sp>
        <p:nvSpPr>
          <p:cNvPr id="7" name="内容占位符 2"/>
          <p:cNvSpPr txBox="1">
            <a:spLocks/>
          </p:cNvSpPr>
          <p:nvPr/>
        </p:nvSpPr>
        <p:spPr bwMode="auto">
          <a:xfrm>
            <a:off x="2857500" y="642938"/>
            <a:ext cx="2786063" cy="9144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age</a:t>
            </a:r>
            <a:r>
              <a:rPr lang="zh-CN" altLang="en-US" sz="2800" b="1" kern="0" dirty="0">
                <a:latin typeface="+mn-lt"/>
                <a:ea typeface="+mn-ea"/>
              </a:rPr>
              <a:t>函数</a:t>
            </a:r>
            <a:endParaRPr lang="en-US" altLang="zh-CN" sz="2800" b="1" kern="0" dirty="0">
              <a:latin typeface="+mn-lt"/>
              <a:ea typeface="+mn-ea"/>
            </a:endParaRPr>
          </a:p>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n=5</a:t>
            </a:r>
            <a:endParaRPr lang="zh-CN" altLang="en-US" sz="2800" b="1" kern="0" dirty="0">
              <a:latin typeface="+mn-lt"/>
              <a:ea typeface="+mn-ea"/>
            </a:endParaRPr>
          </a:p>
        </p:txBody>
      </p:sp>
      <p:sp>
        <p:nvSpPr>
          <p:cNvPr id="9" name="内容占位符 2"/>
          <p:cNvSpPr txBox="1">
            <a:spLocks/>
          </p:cNvSpPr>
          <p:nvPr/>
        </p:nvSpPr>
        <p:spPr bwMode="auto">
          <a:xfrm>
            <a:off x="6138863" y="1485900"/>
            <a:ext cx="2857500" cy="1285875"/>
          </a:xfrm>
          <a:prstGeom prst="rect">
            <a:avLst/>
          </a:prstGeom>
          <a:noFill/>
          <a:ln w="38100">
            <a:solidFill>
              <a:schemeClr val="tx1"/>
            </a:solidFill>
            <a:miter lim="800000"/>
            <a:headEnd/>
            <a:tailEnd/>
          </a:ln>
        </p:spPr>
        <p:txBody>
          <a:bodyPr tIns="360000"/>
          <a:lstStyle/>
          <a:p>
            <a:pPr marL="342900" indent="-342900" algn="ctr" eaLnBrk="0" hangingPunct="0">
              <a:lnSpc>
                <a:spcPct val="120000"/>
              </a:lnSpc>
              <a:spcBef>
                <a:spcPct val="20000"/>
              </a:spcBef>
              <a:buFont typeface="Wingdings" pitchFamily="2" charset="2"/>
              <a:buNone/>
              <a:defRPr/>
            </a:pPr>
            <a:r>
              <a:rPr lang="en-US" altLang="zh-CN" sz="2800" b="1" kern="0" dirty="0">
                <a:latin typeface="+mn-lt"/>
                <a:ea typeface="+mn-ea"/>
              </a:rPr>
              <a:t>c=age(3)+2</a:t>
            </a:r>
          </a:p>
        </p:txBody>
      </p:sp>
      <p:sp>
        <p:nvSpPr>
          <p:cNvPr id="10" name="内容占位符 2"/>
          <p:cNvSpPr txBox="1">
            <a:spLocks/>
          </p:cNvSpPr>
          <p:nvPr/>
        </p:nvSpPr>
        <p:spPr bwMode="auto">
          <a:xfrm>
            <a:off x="6143625" y="642938"/>
            <a:ext cx="2857500" cy="9144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age</a:t>
            </a:r>
            <a:r>
              <a:rPr lang="zh-CN" altLang="en-US" sz="2800" b="1" kern="0" dirty="0">
                <a:latin typeface="+mn-lt"/>
                <a:ea typeface="+mn-ea"/>
              </a:rPr>
              <a:t>函数</a:t>
            </a:r>
            <a:endParaRPr lang="en-US" altLang="zh-CN" sz="2800" b="1" kern="0" dirty="0">
              <a:latin typeface="+mn-lt"/>
              <a:ea typeface="+mn-ea"/>
            </a:endParaRPr>
          </a:p>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n=4</a:t>
            </a:r>
            <a:endParaRPr lang="zh-CN" altLang="en-US" sz="2800" b="1" kern="0" dirty="0">
              <a:latin typeface="+mn-lt"/>
              <a:ea typeface="+mn-ea"/>
            </a:endParaRPr>
          </a:p>
        </p:txBody>
      </p:sp>
      <p:sp>
        <p:nvSpPr>
          <p:cNvPr id="11" name="内容占位符 2"/>
          <p:cNvSpPr txBox="1">
            <a:spLocks/>
          </p:cNvSpPr>
          <p:nvPr/>
        </p:nvSpPr>
        <p:spPr bwMode="auto">
          <a:xfrm>
            <a:off x="2857500" y="4500563"/>
            <a:ext cx="2857500" cy="1285875"/>
          </a:xfrm>
          <a:prstGeom prst="rect">
            <a:avLst/>
          </a:prstGeom>
          <a:noFill/>
          <a:ln w="38100">
            <a:solidFill>
              <a:schemeClr val="tx1"/>
            </a:solidFill>
            <a:miter lim="800000"/>
            <a:headEnd/>
            <a:tailEnd/>
          </a:ln>
        </p:spPr>
        <p:txBody>
          <a:bodyPr tIns="360000"/>
          <a:lstStyle/>
          <a:p>
            <a:pPr marL="342900" indent="-342900" algn="ctr" eaLnBrk="0" hangingPunct="0">
              <a:lnSpc>
                <a:spcPct val="120000"/>
              </a:lnSpc>
              <a:spcBef>
                <a:spcPct val="20000"/>
              </a:spcBef>
              <a:buFont typeface="Wingdings" pitchFamily="2" charset="2"/>
              <a:buNone/>
              <a:defRPr/>
            </a:pPr>
            <a:r>
              <a:rPr lang="en-US" altLang="zh-CN" sz="2800" b="1" kern="0" dirty="0">
                <a:latin typeface="+mn-lt"/>
                <a:ea typeface="+mn-ea"/>
              </a:rPr>
              <a:t>c=age(1)+2</a:t>
            </a:r>
          </a:p>
        </p:txBody>
      </p:sp>
      <p:sp>
        <p:nvSpPr>
          <p:cNvPr id="12" name="内容占位符 2"/>
          <p:cNvSpPr txBox="1">
            <a:spLocks/>
          </p:cNvSpPr>
          <p:nvPr/>
        </p:nvSpPr>
        <p:spPr bwMode="auto">
          <a:xfrm>
            <a:off x="2857500" y="3714750"/>
            <a:ext cx="2786063" cy="842963"/>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age</a:t>
            </a:r>
            <a:r>
              <a:rPr lang="zh-CN" altLang="en-US" sz="2800" b="1" kern="0" dirty="0">
                <a:latin typeface="+mn-lt"/>
                <a:ea typeface="+mn-ea"/>
              </a:rPr>
              <a:t>函数</a:t>
            </a:r>
            <a:endParaRPr lang="en-US" altLang="zh-CN" sz="2800" b="1" kern="0" dirty="0">
              <a:latin typeface="+mn-lt"/>
              <a:ea typeface="+mn-ea"/>
            </a:endParaRPr>
          </a:p>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n=2</a:t>
            </a:r>
            <a:endParaRPr lang="zh-CN" altLang="en-US" sz="2800" b="1" kern="0" dirty="0">
              <a:latin typeface="+mn-lt"/>
              <a:ea typeface="+mn-ea"/>
            </a:endParaRPr>
          </a:p>
        </p:txBody>
      </p:sp>
      <p:sp>
        <p:nvSpPr>
          <p:cNvPr id="13" name="内容占位符 2"/>
          <p:cNvSpPr txBox="1">
            <a:spLocks/>
          </p:cNvSpPr>
          <p:nvPr/>
        </p:nvSpPr>
        <p:spPr bwMode="auto">
          <a:xfrm>
            <a:off x="6138863" y="4500563"/>
            <a:ext cx="2857500" cy="1285875"/>
          </a:xfrm>
          <a:prstGeom prst="rect">
            <a:avLst/>
          </a:prstGeom>
          <a:noFill/>
          <a:ln w="38100">
            <a:solidFill>
              <a:schemeClr val="tx1"/>
            </a:solidFill>
            <a:miter lim="800000"/>
            <a:headEnd/>
            <a:tailEnd/>
          </a:ln>
        </p:spPr>
        <p:txBody>
          <a:bodyPr tIns="360000"/>
          <a:lstStyle/>
          <a:p>
            <a:pPr marL="342900" indent="-342900" algn="ctr" eaLnBrk="0" hangingPunct="0">
              <a:lnSpc>
                <a:spcPct val="120000"/>
              </a:lnSpc>
              <a:spcBef>
                <a:spcPct val="20000"/>
              </a:spcBef>
              <a:buFont typeface="Wingdings" pitchFamily="2" charset="2"/>
              <a:buNone/>
              <a:defRPr/>
            </a:pPr>
            <a:r>
              <a:rPr lang="en-US" altLang="zh-CN" sz="2800" b="1" kern="0" dirty="0">
                <a:latin typeface="+mn-lt"/>
                <a:ea typeface="+mn-ea"/>
              </a:rPr>
              <a:t>c=age(2)+2</a:t>
            </a:r>
          </a:p>
        </p:txBody>
      </p:sp>
      <p:sp>
        <p:nvSpPr>
          <p:cNvPr id="14" name="内容占位符 2"/>
          <p:cNvSpPr txBox="1">
            <a:spLocks/>
          </p:cNvSpPr>
          <p:nvPr/>
        </p:nvSpPr>
        <p:spPr bwMode="auto">
          <a:xfrm>
            <a:off x="6143625" y="3714750"/>
            <a:ext cx="2857500" cy="771525"/>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age</a:t>
            </a:r>
            <a:r>
              <a:rPr lang="zh-CN" altLang="en-US" sz="2800" b="1" kern="0" dirty="0">
                <a:latin typeface="+mn-lt"/>
                <a:ea typeface="+mn-ea"/>
              </a:rPr>
              <a:t>函数</a:t>
            </a:r>
            <a:endParaRPr lang="en-US" altLang="zh-CN" sz="2800" b="1" kern="0" dirty="0">
              <a:latin typeface="+mn-lt"/>
              <a:ea typeface="+mn-ea"/>
            </a:endParaRPr>
          </a:p>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n=3</a:t>
            </a:r>
            <a:endParaRPr lang="zh-CN" altLang="en-US" sz="2800" b="1" kern="0" dirty="0">
              <a:latin typeface="+mn-lt"/>
              <a:ea typeface="+mn-ea"/>
            </a:endParaRPr>
          </a:p>
        </p:txBody>
      </p:sp>
      <p:sp>
        <p:nvSpPr>
          <p:cNvPr id="15" name="内容占位符 2"/>
          <p:cNvSpPr txBox="1">
            <a:spLocks/>
          </p:cNvSpPr>
          <p:nvPr/>
        </p:nvSpPr>
        <p:spPr bwMode="auto">
          <a:xfrm>
            <a:off x="285750" y="4500563"/>
            <a:ext cx="2071688" cy="1285875"/>
          </a:xfrm>
          <a:prstGeom prst="rect">
            <a:avLst/>
          </a:prstGeom>
          <a:noFill/>
          <a:ln w="38100">
            <a:solidFill>
              <a:schemeClr val="tx1"/>
            </a:solidFill>
            <a:miter lim="800000"/>
            <a:headEnd/>
            <a:tailEnd/>
          </a:ln>
        </p:spPr>
        <p:txBody>
          <a:bodyPr tIns="360000"/>
          <a:lstStyle/>
          <a:p>
            <a:pPr marL="342900" indent="-342900" algn="ctr" eaLnBrk="0" hangingPunct="0">
              <a:lnSpc>
                <a:spcPct val="120000"/>
              </a:lnSpc>
              <a:spcBef>
                <a:spcPct val="20000"/>
              </a:spcBef>
              <a:buFont typeface="Wingdings" pitchFamily="2" charset="2"/>
              <a:buNone/>
              <a:defRPr/>
            </a:pPr>
            <a:r>
              <a:rPr lang="en-US" altLang="zh-CN" sz="2800" b="1" kern="0" dirty="0">
                <a:latin typeface="+mn-lt"/>
                <a:ea typeface="+mn-ea"/>
              </a:rPr>
              <a:t>c=10</a:t>
            </a:r>
          </a:p>
        </p:txBody>
      </p:sp>
      <p:sp>
        <p:nvSpPr>
          <p:cNvPr id="16" name="内容占位符 2"/>
          <p:cNvSpPr txBox="1">
            <a:spLocks/>
          </p:cNvSpPr>
          <p:nvPr/>
        </p:nvSpPr>
        <p:spPr bwMode="auto">
          <a:xfrm>
            <a:off x="0" y="3729038"/>
            <a:ext cx="2786063" cy="771525"/>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age</a:t>
            </a:r>
            <a:r>
              <a:rPr lang="zh-CN" altLang="en-US" sz="2800" b="1" kern="0" dirty="0">
                <a:latin typeface="+mn-lt"/>
                <a:ea typeface="+mn-ea"/>
              </a:rPr>
              <a:t>函数</a:t>
            </a:r>
            <a:endParaRPr lang="en-US" altLang="zh-CN" sz="2800" b="1" kern="0" dirty="0">
              <a:latin typeface="+mn-lt"/>
              <a:ea typeface="+mn-ea"/>
            </a:endParaRPr>
          </a:p>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n=1</a:t>
            </a:r>
            <a:endParaRPr lang="zh-CN" altLang="en-US" sz="2800" b="1" kern="0" dirty="0">
              <a:latin typeface="+mn-lt"/>
              <a:ea typeface="+mn-ea"/>
            </a:endParaRPr>
          </a:p>
        </p:txBody>
      </p:sp>
      <p:cxnSp>
        <p:nvCxnSpPr>
          <p:cNvPr id="17" name="直接箭头连接符 55"/>
          <p:cNvCxnSpPr>
            <a:cxnSpLocks noChangeShapeType="1"/>
          </p:cNvCxnSpPr>
          <p:nvPr/>
        </p:nvCxnSpPr>
        <p:spPr bwMode="auto">
          <a:xfrm flipV="1">
            <a:off x="2000250" y="857250"/>
            <a:ext cx="1500188" cy="857250"/>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0" name="直接箭头连接符 55"/>
          <p:cNvCxnSpPr>
            <a:cxnSpLocks noChangeShapeType="1"/>
          </p:cNvCxnSpPr>
          <p:nvPr/>
        </p:nvCxnSpPr>
        <p:spPr bwMode="auto">
          <a:xfrm flipV="1">
            <a:off x="4000500" y="857250"/>
            <a:ext cx="2786063" cy="1071563"/>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2" name="直接箭头连接符 55"/>
          <p:cNvCxnSpPr>
            <a:cxnSpLocks noChangeShapeType="1"/>
          </p:cNvCxnSpPr>
          <p:nvPr/>
        </p:nvCxnSpPr>
        <p:spPr bwMode="auto">
          <a:xfrm rot="5400000">
            <a:off x="6465095" y="2964656"/>
            <a:ext cx="1357312" cy="14287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5" name="直接箭头连接符 55"/>
          <p:cNvCxnSpPr>
            <a:cxnSpLocks noChangeShapeType="1"/>
          </p:cNvCxnSpPr>
          <p:nvPr/>
        </p:nvCxnSpPr>
        <p:spPr bwMode="auto">
          <a:xfrm rot="10800000">
            <a:off x="5072063" y="4000500"/>
            <a:ext cx="2000250" cy="100012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8" name="直接箭头连接符 55"/>
          <p:cNvCxnSpPr>
            <a:cxnSpLocks noChangeShapeType="1"/>
          </p:cNvCxnSpPr>
          <p:nvPr/>
        </p:nvCxnSpPr>
        <p:spPr bwMode="auto">
          <a:xfrm rot="10800000">
            <a:off x="2143125" y="4071938"/>
            <a:ext cx="1643063" cy="857250"/>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30" name="直接箭头连接符 55"/>
          <p:cNvCxnSpPr>
            <a:cxnSpLocks noChangeShapeType="1"/>
          </p:cNvCxnSpPr>
          <p:nvPr/>
        </p:nvCxnSpPr>
        <p:spPr bwMode="auto">
          <a:xfrm flipV="1">
            <a:off x="2357438" y="5357813"/>
            <a:ext cx="1500187" cy="42862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32" name="直接箭头连接符 55"/>
          <p:cNvCxnSpPr>
            <a:cxnSpLocks noChangeShapeType="1"/>
          </p:cNvCxnSpPr>
          <p:nvPr/>
        </p:nvCxnSpPr>
        <p:spPr bwMode="auto">
          <a:xfrm flipV="1">
            <a:off x="5643563" y="5357813"/>
            <a:ext cx="1500187" cy="42862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33" name="直接箭头连接符 55"/>
          <p:cNvCxnSpPr>
            <a:cxnSpLocks noChangeShapeType="1"/>
          </p:cNvCxnSpPr>
          <p:nvPr/>
        </p:nvCxnSpPr>
        <p:spPr bwMode="auto">
          <a:xfrm rot="16200000" flipV="1">
            <a:off x="6607969" y="3036094"/>
            <a:ext cx="3071813" cy="157162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36" name="直接箭头连接符 55"/>
          <p:cNvCxnSpPr>
            <a:cxnSpLocks noChangeShapeType="1"/>
          </p:cNvCxnSpPr>
          <p:nvPr/>
        </p:nvCxnSpPr>
        <p:spPr bwMode="auto">
          <a:xfrm rot="10800000">
            <a:off x="4286250" y="2357438"/>
            <a:ext cx="1928813" cy="42862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39" name="直接箭头连接符 55"/>
          <p:cNvCxnSpPr>
            <a:cxnSpLocks noChangeShapeType="1"/>
          </p:cNvCxnSpPr>
          <p:nvPr/>
        </p:nvCxnSpPr>
        <p:spPr bwMode="auto">
          <a:xfrm rot="10800000">
            <a:off x="1928813" y="1928813"/>
            <a:ext cx="1071562" cy="857250"/>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46" name="内容占位符 2"/>
          <p:cNvSpPr txBox="1">
            <a:spLocks/>
          </p:cNvSpPr>
          <p:nvPr/>
        </p:nvSpPr>
        <p:spPr bwMode="auto">
          <a:xfrm>
            <a:off x="0" y="6000750"/>
            <a:ext cx="2786063" cy="5715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solidFill>
                  <a:srgbClr val="00B050"/>
                </a:solidFill>
                <a:latin typeface="+mn-lt"/>
                <a:ea typeface="+mn-ea"/>
              </a:rPr>
              <a:t>age(1)=10</a:t>
            </a:r>
            <a:endParaRPr lang="zh-CN" altLang="en-US" sz="2800" b="1" kern="0" dirty="0">
              <a:solidFill>
                <a:srgbClr val="00B050"/>
              </a:solidFill>
              <a:latin typeface="+mn-lt"/>
              <a:ea typeface="+mn-ea"/>
            </a:endParaRPr>
          </a:p>
        </p:txBody>
      </p:sp>
      <p:sp>
        <p:nvSpPr>
          <p:cNvPr id="47" name="内容占位符 2"/>
          <p:cNvSpPr txBox="1">
            <a:spLocks/>
          </p:cNvSpPr>
          <p:nvPr/>
        </p:nvSpPr>
        <p:spPr bwMode="auto">
          <a:xfrm>
            <a:off x="2928938" y="6000750"/>
            <a:ext cx="2786062" cy="5715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solidFill>
                  <a:srgbClr val="00B050"/>
                </a:solidFill>
                <a:latin typeface="+mn-lt"/>
                <a:ea typeface="+mn-ea"/>
              </a:rPr>
              <a:t>age(2)=12</a:t>
            </a:r>
            <a:endParaRPr lang="zh-CN" altLang="en-US" sz="2800" b="1" kern="0" dirty="0">
              <a:solidFill>
                <a:srgbClr val="00B050"/>
              </a:solidFill>
              <a:latin typeface="+mn-lt"/>
              <a:ea typeface="+mn-ea"/>
            </a:endParaRPr>
          </a:p>
        </p:txBody>
      </p:sp>
      <p:sp>
        <p:nvSpPr>
          <p:cNvPr id="48" name="内容占位符 2"/>
          <p:cNvSpPr txBox="1">
            <a:spLocks/>
          </p:cNvSpPr>
          <p:nvPr/>
        </p:nvSpPr>
        <p:spPr bwMode="auto">
          <a:xfrm>
            <a:off x="5857875" y="5929313"/>
            <a:ext cx="2786063" cy="5715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solidFill>
                  <a:srgbClr val="00B050"/>
                </a:solidFill>
                <a:latin typeface="+mn-lt"/>
                <a:ea typeface="+mn-ea"/>
              </a:rPr>
              <a:t>age(3)=14</a:t>
            </a:r>
            <a:endParaRPr lang="zh-CN" altLang="en-US" sz="2800" b="1" kern="0" dirty="0">
              <a:solidFill>
                <a:srgbClr val="00B050"/>
              </a:solidFill>
              <a:latin typeface="+mn-lt"/>
              <a:ea typeface="+mn-ea"/>
            </a:endParaRPr>
          </a:p>
        </p:txBody>
      </p:sp>
      <p:sp>
        <p:nvSpPr>
          <p:cNvPr id="49" name="内容占位符 2"/>
          <p:cNvSpPr txBox="1">
            <a:spLocks/>
          </p:cNvSpPr>
          <p:nvPr/>
        </p:nvSpPr>
        <p:spPr bwMode="auto">
          <a:xfrm>
            <a:off x="6156325" y="2916238"/>
            <a:ext cx="2786063" cy="5715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solidFill>
                  <a:srgbClr val="00B050"/>
                </a:solidFill>
                <a:latin typeface="+mn-lt"/>
                <a:ea typeface="+mn-ea"/>
              </a:rPr>
              <a:t>age(4)=16</a:t>
            </a:r>
            <a:endParaRPr lang="zh-CN" altLang="en-US" sz="2800" b="1" kern="0" dirty="0">
              <a:solidFill>
                <a:srgbClr val="00B050"/>
              </a:solidFill>
              <a:latin typeface="+mn-lt"/>
              <a:ea typeface="+mn-ea"/>
            </a:endParaRPr>
          </a:p>
        </p:txBody>
      </p:sp>
      <p:sp>
        <p:nvSpPr>
          <p:cNvPr id="50" name="内容占位符 2"/>
          <p:cNvSpPr txBox="1">
            <a:spLocks/>
          </p:cNvSpPr>
          <p:nvPr/>
        </p:nvSpPr>
        <p:spPr bwMode="auto">
          <a:xfrm>
            <a:off x="3000375" y="2928938"/>
            <a:ext cx="2786063" cy="5715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solidFill>
                  <a:srgbClr val="00B050"/>
                </a:solidFill>
                <a:latin typeface="+mn-lt"/>
                <a:ea typeface="+mn-ea"/>
              </a:rPr>
              <a:t>age(5)=18</a:t>
            </a:r>
            <a:endParaRPr lang="zh-CN" altLang="en-US" sz="2800" b="1" kern="0" dirty="0">
              <a:solidFill>
                <a:srgbClr val="00B050"/>
              </a:solidFill>
              <a:latin typeface="+mn-lt"/>
              <a:ea typeface="+mn-ea"/>
            </a:endParaRPr>
          </a:p>
        </p:txBody>
      </p:sp>
      <p:sp>
        <p:nvSpPr>
          <p:cNvPr id="54" name="内容占位符 2"/>
          <p:cNvSpPr txBox="1">
            <a:spLocks/>
          </p:cNvSpPr>
          <p:nvPr/>
        </p:nvSpPr>
        <p:spPr bwMode="auto">
          <a:xfrm>
            <a:off x="357188" y="2928938"/>
            <a:ext cx="1643062" cy="428625"/>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solidFill>
                  <a:srgbClr val="9D138D"/>
                </a:solidFill>
                <a:latin typeface="+mn-lt"/>
                <a:ea typeface="+mn-ea"/>
              </a:rPr>
              <a:t>18</a:t>
            </a:r>
            <a:endParaRPr lang="zh-CN" altLang="en-US" sz="2800" b="1" kern="0" dirty="0">
              <a:solidFill>
                <a:srgbClr val="9D138D"/>
              </a:solidFill>
              <a:latin typeface="+mn-lt"/>
              <a:ea typeface="+mn-ea"/>
            </a:endParaRPr>
          </a:p>
        </p:txBody>
      </p:sp>
      <p:pic>
        <p:nvPicPr>
          <p:cNvPr id="80928" name="图片 3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blinds(horizontal)">
                                      <p:cBhvr>
                                        <p:cTn id="12" dur="500"/>
                                        <p:tgtEl>
                                          <p:spTgt spid="57"/>
                                        </p:tgtEl>
                                      </p:cBhvr>
                                    </p:animEffect>
                                  </p:childTnLst>
                                </p:cTn>
                              </p:par>
                            </p:childTnLst>
                          </p:cTn>
                        </p:par>
                        <p:par>
                          <p:cTn id="13" fill="hold" nodeType="afterGroup">
                            <p:stCondLst>
                              <p:cond delay="500"/>
                            </p:stCondLst>
                            <p:childTnLst>
                              <p:par>
                                <p:cTn id="14" presetID="3" presetClass="entr" presetSubtype="10" fill="hold"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blinds(horizontal)">
                                      <p:cBhvr>
                                        <p:cTn id="16" dur="500"/>
                                        <p:tgtEl>
                                          <p:spTgt spid="3">
                                            <p:txEl>
                                              <p:pRg st="0" end="0"/>
                                            </p:txEl>
                                          </p:spTgt>
                                        </p:tgtEl>
                                      </p:cBhvr>
                                    </p:animEffect>
                                  </p:childTnLst>
                                </p:cTn>
                              </p:par>
                            </p:childTnLst>
                          </p:cTn>
                        </p:par>
                        <p:par>
                          <p:cTn id="17" fill="hold" nodeType="afterGroup">
                            <p:stCondLst>
                              <p:cond delay="1000"/>
                            </p:stCondLst>
                            <p:childTnLst>
                              <p:par>
                                <p:cTn id="18" presetID="1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lide(fromLeft)">
                                      <p:cBhvr>
                                        <p:cTn id="20" dur="500"/>
                                        <p:tgtEl>
                                          <p:spTgt spid="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ox(in)">
                                      <p:cBhvr>
                                        <p:cTn id="25"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nodeType="click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blinds(horizontal)">
                                      <p:cBhvr>
                                        <p:cTn id="30" dur="500"/>
                                        <p:tgtEl>
                                          <p:spTgt spid="7">
                                            <p:txEl>
                                              <p:pRg st="0" end="0"/>
                                            </p:txEl>
                                          </p:spTgt>
                                        </p:tgtEl>
                                      </p:cBhvr>
                                    </p:animEffect>
                                  </p:childTnLst>
                                </p:cTn>
                              </p:par>
                            </p:childTnLst>
                          </p:cTn>
                        </p:par>
                        <p:par>
                          <p:cTn id="31" fill="hold" nodeType="afterGroup">
                            <p:stCondLst>
                              <p:cond delay="500"/>
                            </p:stCondLst>
                            <p:childTnLst>
                              <p:par>
                                <p:cTn id="32" presetID="3" presetClass="entr" presetSubtype="10" fill="hold" nodeType="afterEffect">
                                  <p:stCondLst>
                                    <p:cond delay="0"/>
                                  </p:stCondLst>
                                  <p:childTnLst>
                                    <p:set>
                                      <p:cBhvr>
                                        <p:cTn id="33" dur="1" fill="hold">
                                          <p:stCondLst>
                                            <p:cond delay="0"/>
                                          </p:stCondLst>
                                        </p:cTn>
                                        <p:tgtEl>
                                          <p:spTgt spid="7">
                                            <p:txEl>
                                              <p:pRg st="1" end="1"/>
                                            </p:txEl>
                                          </p:spTgt>
                                        </p:tgtEl>
                                        <p:attrNameLst>
                                          <p:attrName>style.visibility</p:attrName>
                                        </p:attrNameLst>
                                      </p:cBhvr>
                                      <p:to>
                                        <p:strVal val="visible"/>
                                      </p:to>
                                    </p:set>
                                    <p:animEffect transition="in" filter="blinds(horizontal)">
                                      <p:cBhvr>
                                        <p:cTn id="34" dur="500"/>
                                        <p:tgtEl>
                                          <p:spTgt spid="7">
                                            <p:txEl>
                                              <p:pRg st="1" end="1"/>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linds(horizontal)">
                                      <p:cBhvr>
                                        <p:cTn id="39" dur="500"/>
                                        <p:tgtEl>
                                          <p:spTgt spid="6"/>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4" presetClass="entr" presetSubtype="16" fill="hold" nodeType="click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box(in)">
                                      <p:cBhvr>
                                        <p:cTn id="44" dur="500"/>
                                        <p:tgtEl>
                                          <p:spTgt spid="20"/>
                                        </p:tgtEl>
                                      </p:cBhvr>
                                    </p:animEffec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45" fill="hold" nodeType="clickPar">
                      <p:stCondLst>
                        <p:cond delay="indefinite"/>
                      </p:stCondLst>
                      <p:childTnLst>
                        <p:par>
                          <p:cTn id="46" fill="hold" nodeType="withGroup">
                            <p:stCondLst>
                              <p:cond delay="0"/>
                            </p:stCondLst>
                            <p:childTnLst>
                              <p:par>
                                <p:cTn id="47" presetID="3" presetClass="entr" presetSubtype="10" fill="hold" nodeType="clickEffect">
                                  <p:stCondLst>
                                    <p:cond delay="0"/>
                                  </p:stCondLst>
                                  <p:childTnLst>
                                    <p:set>
                                      <p:cBhvr>
                                        <p:cTn id="48" dur="1" fill="hold">
                                          <p:stCondLst>
                                            <p:cond delay="0"/>
                                          </p:stCondLst>
                                        </p:cTn>
                                        <p:tgtEl>
                                          <p:spTgt spid="10">
                                            <p:txEl>
                                              <p:pRg st="0" end="0"/>
                                            </p:txEl>
                                          </p:spTgt>
                                        </p:tgtEl>
                                        <p:attrNameLst>
                                          <p:attrName>style.visibility</p:attrName>
                                        </p:attrNameLst>
                                      </p:cBhvr>
                                      <p:to>
                                        <p:strVal val="visible"/>
                                      </p:to>
                                    </p:set>
                                    <p:animEffect transition="in" filter="blinds(horizontal)">
                                      <p:cBhvr>
                                        <p:cTn id="49" dur="500"/>
                                        <p:tgtEl>
                                          <p:spTgt spid="10">
                                            <p:txEl>
                                              <p:pRg st="0" end="0"/>
                                            </p:txEl>
                                          </p:spTgt>
                                        </p:tgtEl>
                                      </p:cBhvr>
                                    </p:animEffect>
                                  </p:childTnLst>
                                </p:cTn>
                              </p:par>
                            </p:childTnLst>
                          </p:cTn>
                        </p:par>
                        <p:par>
                          <p:cTn id="50" fill="hold" nodeType="afterGroup">
                            <p:stCondLst>
                              <p:cond delay="500"/>
                            </p:stCondLst>
                            <p:childTnLst>
                              <p:par>
                                <p:cTn id="51" presetID="3" presetClass="entr" presetSubtype="10" fill="hold" nodeType="after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blinds(horizontal)">
                                      <p:cBhvr>
                                        <p:cTn id="53" dur="500"/>
                                        <p:tgtEl>
                                          <p:spTgt spid="10">
                                            <p:txEl>
                                              <p:pRg st="1" end="1"/>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blinds(horizontal)">
                                      <p:cBhvr>
                                        <p:cTn id="58" dur="500"/>
                                        <p:tgtEl>
                                          <p:spTgt spid="9"/>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4" presetClass="entr" presetSubtype="16" fill="hold" nodeType="click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box(in)">
                                      <p:cBhvr>
                                        <p:cTn id="63"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64" fill="hold" nodeType="clickPar">
                      <p:stCondLst>
                        <p:cond delay="indefinite"/>
                      </p:stCondLst>
                      <p:childTnLst>
                        <p:par>
                          <p:cTn id="65" fill="hold" nodeType="withGroup">
                            <p:stCondLst>
                              <p:cond delay="0"/>
                            </p:stCondLst>
                            <p:childTnLst>
                              <p:par>
                                <p:cTn id="66" presetID="3" presetClass="entr" presetSubtype="10" fill="hold" nodeType="clickEffect">
                                  <p:stCondLst>
                                    <p:cond delay="0"/>
                                  </p:stCondLst>
                                  <p:childTnLst>
                                    <p:set>
                                      <p:cBhvr>
                                        <p:cTn id="67" dur="1" fill="hold">
                                          <p:stCondLst>
                                            <p:cond delay="0"/>
                                          </p:stCondLst>
                                        </p:cTn>
                                        <p:tgtEl>
                                          <p:spTgt spid="14">
                                            <p:txEl>
                                              <p:pRg st="0" end="0"/>
                                            </p:txEl>
                                          </p:spTgt>
                                        </p:tgtEl>
                                        <p:attrNameLst>
                                          <p:attrName>style.visibility</p:attrName>
                                        </p:attrNameLst>
                                      </p:cBhvr>
                                      <p:to>
                                        <p:strVal val="visible"/>
                                      </p:to>
                                    </p:set>
                                    <p:animEffect transition="in" filter="blinds(horizontal)">
                                      <p:cBhvr>
                                        <p:cTn id="68" dur="500"/>
                                        <p:tgtEl>
                                          <p:spTgt spid="14">
                                            <p:txEl>
                                              <p:pRg st="0" end="0"/>
                                            </p:txEl>
                                          </p:spTgt>
                                        </p:tgtEl>
                                      </p:cBhvr>
                                    </p:animEffect>
                                  </p:childTnLst>
                                </p:cTn>
                              </p:par>
                            </p:childTnLst>
                          </p:cTn>
                        </p:par>
                        <p:par>
                          <p:cTn id="69" fill="hold" nodeType="afterGroup">
                            <p:stCondLst>
                              <p:cond delay="500"/>
                            </p:stCondLst>
                            <p:childTnLst>
                              <p:par>
                                <p:cTn id="70" presetID="3" presetClass="entr" presetSubtype="10" fill="hold" nodeType="afterEffect">
                                  <p:stCondLst>
                                    <p:cond delay="0"/>
                                  </p:stCondLst>
                                  <p:childTnLst>
                                    <p:set>
                                      <p:cBhvr>
                                        <p:cTn id="71" dur="1" fill="hold">
                                          <p:stCondLst>
                                            <p:cond delay="0"/>
                                          </p:stCondLst>
                                        </p:cTn>
                                        <p:tgtEl>
                                          <p:spTgt spid="14">
                                            <p:txEl>
                                              <p:pRg st="1" end="1"/>
                                            </p:txEl>
                                          </p:spTgt>
                                        </p:tgtEl>
                                        <p:attrNameLst>
                                          <p:attrName>style.visibility</p:attrName>
                                        </p:attrNameLst>
                                      </p:cBhvr>
                                      <p:to>
                                        <p:strVal val="visible"/>
                                      </p:to>
                                    </p:set>
                                    <p:animEffect transition="in" filter="blinds(horizontal)">
                                      <p:cBhvr>
                                        <p:cTn id="72" dur="500"/>
                                        <p:tgtEl>
                                          <p:spTgt spid="14">
                                            <p:txEl>
                                              <p:pRg st="1" end="1"/>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blinds(horizontal)">
                                      <p:cBhvr>
                                        <p:cTn id="77" dur="500"/>
                                        <p:tgtEl>
                                          <p:spTgt spid="13"/>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4" presetClass="entr" presetSubtype="16" fill="hold" nodeType="click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box(in)">
                                      <p:cBhvr>
                                        <p:cTn id="82"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83" fill="hold" nodeType="clickPar">
                      <p:stCondLst>
                        <p:cond delay="indefinite"/>
                      </p:stCondLst>
                      <p:childTnLst>
                        <p:par>
                          <p:cTn id="84" fill="hold" nodeType="withGroup">
                            <p:stCondLst>
                              <p:cond delay="0"/>
                            </p:stCondLst>
                            <p:childTnLst>
                              <p:par>
                                <p:cTn id="85" presetID="3" presetClass="entr" presetSubtype="10" fill="hold" nodeType="click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Effect transition="in" filter="blinds(horizontal)">
                                      <p:cBhvr>
                                        <p:cTn id="87" dur="500"/>
                                        <p:tgtEl>
                                          <p:spTgt spid="12">
                                            <p:txEl>
                                              <p:pRg st="0" end="0"/>
                                            </p:txEl>
                                          </p:spTgt>
                                        </p:tgtEl>
                                      </p:cBhvr>
                                    </p:animEffect>
                                  </p:childTnLst>
                                </p:cTn>
                              </p:par>
                            </p:childTnLst>
                          </p:cTn>
                        </p:par>
                        <p:par>
                          <p:cTn id="88" fill="hold" nodeType="afterGroup">
                            <p:stCondLst>
                              <p:cond delay="500"/>
                            </p:stCondLst>
                            <p:childTnLst>
                              <p:par>
                                <p:cTn id="89" presetID="3" presetClass="entr" presetSubtype="10" fill="hold" nodeType="afterEffect">
                                  <p:stCondLst>
                                    <p:cond delay="0"/>
                                  </p:stCondLst>
                                  <p:childTnLst>
                                    <p:set>
                                      <p:cBhvr>
                                        <p:cTn id="90" dur="1" fill="hold">
                                          <p:stCondLst>
                                            <p:cond delay="0"/>
                                          </p:stCondLst>
                                        </p:cTn>
                                        <p:tgtEl>
                                          <p:spTgt spid="12">
                                            <p:txEl>
                                              <p:pRg st="1" end="1"/>
                                            </p:txEl>
                                          </p:spTgt>
                                        </p:tgtEl>
                                        <p:attrNameLst>
                                          <p:attrName>style.visibility</p:attrName>
                                        </p:attrNameLst>
                                      </p:cBhvr>
                                      <p:to>
                                        <p:strVal val="visible"/>
                                      </p:to>
                                    </p:set>
                                    <p:animEffect transition="in" filter="blinds(horizontal)">
                                      <p:cBhvr>
                                        <p:cTn id="91" dur="500"/>
                                        <p:tgtEl>
                                          <p:spTgt spid="12">
                                            <p:txEl>
                                              <p:pRg st="1" end="1"/>
                                            </p:txEl>
                                          </p:spTgt>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3" presetClass="entr" presetSubtype="10" fill="hold" grpId="0" nodeType="click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blinds(horizontal)">
                                      <p:cBhvr>
                                        <p:cTn id="96" dur="500"/>
                                        <p:tgtEl>
                                          <p:spTgt spid="11"/>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4" presetClass="entr" presetSubtype="16" fill="hold" nodeType="click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box(in)">
                                      <p:cBhvr>
                                        <p:cTn id="101"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02" fill="hold" nodeType="clickPar">
                      <p:stCondLst>
                        <p:cond delay="indefinite"/>
                      </p:stCondLst>
                      <p:childTnLst>
                        <p:par>
                          <p:cTn id="103" fill="hold" nodeType="withGroup">
                            <p:stCondLst>
                              <p:cond delay="0"/>
                            </p:stCondLst>
                            <p:childTnLst>
                              <p:par>
                                <p:cTn id="104" presetID="3" presetClass="entr" presetSubtype="10" fill="hold" nodeType="clickEffect">
                                  <p:stCondLst>
                                    <p:cond delay="0"/>
                                  </p:stCondLst>
                                  <p:childTnLst>
                                    <p:set>
                                      <p:cBhvr>
                                        <p:cTn id="105" dur="1" fill="hold">
                                          <p:stCondLst>
                                            <p:cond delay="0"/>
                                          </p:stCondLst>
                                        </p:cTn>
                                        <p:tgtEl>
                                          <p:spTgt spid="16">
                                            <p:txEl>
                                              <p:pRg st="0" end="0"/>
                                            </p:txEl>
                                          </p:spTgt>
                                        </p:tgtEl>
                                        <p:attrNameLst>
                                          <p:attrName>style.visibility</p:attrName>
                                        </p:attrNameLst>
                                      </p:cBhvr>
                                      <p:to>
                                        <p:strVal val="visible"/>
                                      </p:to>
                                    </p:set>
                                    <p:animEffect transition="in" filter="blinds(horizontal)">
                                      <p:cBhvr>
                                        <p:cTn id="106" dur="500"/>
                                        <p:tgtEl>
                                          <p:spTgt spid="16">
                                            <p:txEl>
                                              <p:pRg st="0" end="0"/>
                                            </p:txEl>
                                          </p:spTgt>
                                        </p:tgtEl>
                                      </p:cBhvr>
                                    </p:animEffect>
                                  </p:childTnLst>
                                </p:cTn>
                              </p:par>
                            </p:childTnLst>
                          </p:cTn>
                        </p:par>
                        <p:par>
                          <p:cTn id="107" fill="hold" nodeType="afterGroup">
                            <p:stCondLst>
                              <p:cond delay="500"/>
                            </p:stCondLst>
                            <p:childTnLst>
                              <p:par>
                                <p:cTn id="108" presetID="3" presetClass="entr" presetSubtype="10" fill="hold" nodeType="afterEffect">
                                  <p:stCondLst>
                                    <p:cond delay="0"/>
                                  </p:stCondLst>
                                  <p:childTnLst>
                                    <p:set>
                                      <p:cBhvr>
                                        <p:cTn id="109" dur="1" fill="hold">
                                          <p:stCondLst>
                                            <p:cond delay="0"/>
                                          </p:stCondLst>
                                        </p:cTn>
                                        <p:tgtEl>
                                          <p:spTgt spid="16">
                                            <p:txEl>
                                              <p:pRg st="1" end="1"/>
                                            </p:txEl>
                                          </p:spTgt>
                                        </p:tgtEl>
                                        <p:attrNameLst>
                                          <p:attrName>style.visibility</p:attrName>
                                        </p:attrNameLst>
                                      </p:cBhvr>
                                      <p:to>
                                        <p:strVal val="visible"/>
                                      </p:to>
                                    </p:set>
                                    <p:animEffect transition="in" filter="blinds(horizontal)">
                                      <p:cBhvr>
                                        <p:cTn id="110" dur="500"/>
                                        <p:tgtEl>
                                          <p:spTgt spid="16">
                                            <p:txEl>
                                              <p:pRg st="1" end="1"/>
                                            </p:txEl>
                                          </p:spTgt>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3" presetClass="entr" presetSubtype="10" fill="hold" grpId="0" nodeType="clickEffect">
                                  <p:stCondLst>
                                    <p:cond delay="0"/>
                                  </p:stCondLst>
                                  <p:childTnLst>
                                    <p:set>
                                      <p:cBhvr>
                                        <p:cTn id="114" dur="1" fill="hold">
                                          <p:stCondLst>
                                            <p:cond delay="0"/>
                                          </p:stCondLst>
                                        </p:cTn>
                                        <p:tgtEl>
                                          <p:spTgt spid="15"/>
                                        </p:tgtEl>
                                        <p:attrNameLst>
                                          <p:attrName>style.visibility</p:attrName>
                                        </p:attrNameLst>
                                      </p:cBhvr>
                                      <p:to>
                                        <p:strVal val="visible"/>
                                      </p:to>
                                    </p:set>
                                    <p:animEffect transition="in" filter="blinds(horizontal)">
                                      <p:cBhvr>
                                        <p:cTn id="115" dur="500"/>
                                        <p:tgtEl>
                                          <p:spTgt spid="15"/>
                                        </p:tgtEl>
                                      </p:cBhvr>
                                    </p:animEffect>
                                  </p:childTnLst>
                                </p:cTn>
                              </p:par>
                            </p:childTnLst>
                          </p:cTn>
                        </p:par>
                      </p:childTnLst>
                    </p:cTn>
                  </p:par>
                  <p:par>
                    <p:cTn id="116" fill="hold" nodeType="clickPar">
                      <p:stCondLst>
                        <p:cond delay="indefinite"/>
                      </p:stCondLst>
                      <p:childTnLst>
                        <p:par>
                          <p:cTn id="117" fill="hold" nodeType="withGroup">
                            <p:stCondLst>
                              <p:cond delay="0"/>
                            </p:stCondLst>
                            <p:childTnLst>
                              <p:par>
                                <p:cTn id="118" presetID="3" presetClass="entr" presetSubtype="10" fill="hold" grpId="0" nodeType="clickEffect">
                                  <p:stCondLst>
                                    <p:cond delay="0"/>
                                  </p:stCondLst>
                                  <p:childTnLst>
                                    <p:set>
                                      <p:cBhvr>
                                        <p:cTn id="119" dur="1" fill="hold">
                                          <p:stCondLst>
                                            <p:cond delay="0"/>
                                          </p:stCondLst>
                                        </p:cTn>
                                        <p:tgtEl>
                                          <p:spTgt spid="46"/>
                                        </p:tgtEl>
                                        <p:attrNameLst>
                                          <p:attrName>style.visibility</p:attrName>
                                        </p:attrNameLst>
                                      </p:cBhvr>
                                      <p:to>
                                        <p:strVal val="visible"/>
                                      </p:to>
                                    </p:set>
                                    <p:animEffect transition="in" filter="blinds(horizontal)">
                                      <p:cBhvr>
                                        <p:cTn id="120" dur="500"/>
                                        <p:tgtEl>
                                          <p:spTgt spid="46"/>
                                        </p:tgtEl>
                                      </p:cBhvr>
                                    </p:animEffect>
                                  </p:childTnLst>
                                </p:cTn>
                              </p:par>
                            </p:childTnLst>
                          </p:cTn>
                        </p:par>
                      </p:childTnLst>
                    </p:cTn>
                  </p:par>
                  <p:par>
                    <p:cTn id="121" fill="hold" nodeType="clickPar">
                      <p:stCondLst>
                        <p:cond delay="indefinite"/>
                      </p:stCondLst>
                      <p:childTnLst>
                        <p:par>
                          <p:cTn id="122" fill="hold" nodeType="withGroup">
                            <p:stCondLst>
                              <p:cond delay="0"/>
                            </p:stCondLst>
                            <p:childTnLst>
                              <p:par>
                                <p:cTn id="123" presetID="4" presetClass="entr" presetSubtype="16" fill="hold" nodeType="clickEffect">
                                  <p:stCondLst>
                                    <p:cond delay="0"/>
                                  </p:stCondLst>
                                  <p:childTnLst>
                                    <p:set>
                                      <p:cBhvr>
                                        <p:cTn id="124" dur="1" fill="hold">
                                          <p:stCondLst>
                                            <p:cond delay="0"/>
                                          </p:stCondLst>
                                        </p:cTn>
                                        <p:tgtEl>
                                          <p:spTgt spid="30"/>
                                        </p:tgtEl>
                                        <p:attrNameLst>
                                          <p:attrName>style.visibility</p:attrName>
                                        </p:attrNameLst>
                                      </p:cBhvr>
                                      <p:to>
                                        <p:strVal val="visible"/>
                                      </p:to>
                                    </p:set>
                                    <p:animEffect transition="in" filter="box(in)">
                                      <p:cBhvr>
                                        <p:cTn id="125"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126" fill="hold" nodeType="clickPar">
                      <p:stCondLst>
                        <p:cond delay="indefinite"/>
                      </p:stCondLst>
                      <p:childTnLst>
                        <p:par>
                          <p:cTn id="127" fill="hold" nodeType="withGroup">
                            <p:stCondLst>
                              <p:cond delay="0"/>
                            </p:stCondLst>
                            <p:childTnLst>
                              <p:par>
                                <p:cTn id="128" presetID="3" presetClass="entr" presetSubtype="10" fill="hold" grpId="0" nodeType="clickEffect">
                                  <p:stCondLst>
                                    <p:cond delay="0"/>
                                  </p:stCondLst>
                                  <p:childTnLst>
                                    <p:set>
                                      <p:cBhvr>
                                        <p:cTn id="129" dur="1" fill="hold">
                                          <p:stCondLst>
                                            <p:cond delay="0"/>
                                          </p:stCondLst>
                                        </p:cTn>
                                        <p:tgtEl>
                                          <p:spTgt spid="47"/>
                                        </p:tgtEl>
                                        <p:attrNameLst>
                                          <p:attrName>style.visibility</p:attrName>
                                        </p:attrNameLst>
                                      </p:cBhvr>
                                      <p:to>
                                        <p:strVal val="visible"/>
                                      </p:to>
                                    </p:set>
                                    <p:animEffect transition="in" filter="blinds(horizontal)">
                                      <p:cBhvr>
                                        <p:cTn id="130" dur="500"/>
                                        <p:tgtEl>
                                          <p:spTgt spid="47"/>
                                        </p:tgtEl>
                                      </p:cBhvr>
                                    </p:animEffect>
                                  </p:childTnLst>
                                </p:cTn>
                              </p:par>
                            </p:childTnLst>
                          </p:cTn>
                        </p:par>
                      </p:childTnLst>
                    </p:cTn>
                  </p:par>
                  <p:par>
                    <p:cTn id="131" fill="hold" nodeType="clickPar">
                      <p:stCondLst>
                        <p:cond delay="indefinite"/>
                      </p:stCondLst>
                      <p:childTnLst>
                        <p:par>
                          <p:cTn id="132" fill="hold" nodeType="withGroup">
                            <p:stCondLst>
                              <p:cond delay="0"/>
                            </p:stCondLst>
                            <p:childTnLst>
                              <p:par>
                                <p:cTn id="133" presetID="4" presetClass="entr" presetSubtype="16" fill="hold" nodeType="clickEffect">
                                  <p:stCondLst>
                                    <p:cond delay="0"/>
                                  </p:stCondLst>
                                  <p:childTnLst>
                                    <p:set>
                                      <p:cBhvr>
                                        <p:cTn id="134" dur="1" fill="hold">
                                          <p:stCondLst>
                                            <p:cond delay="0"/>
                                          </p:stCondLst>
                                        </p:cTn>
                                        <p:tgtEl>
                                          <p:spTgt spid="32"/>
                                        </p:tgtEl>
                                        <p:attrNameLst>
                                          <p:attrName>style.visibility</p:attrName>
                                        </p:attrNameLst>
                                      </p:cBhvr>
                                      <p:to>
                                        <p:strVal val="visible"/>
                                      </p:to>
                                    </p:set>
                                    <p:animEffect transition="in" filter="box(in)">
                                      <p:cBhvr>
                                        <p:cTn id="135"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136" fill="hold" nodeType="clickPar">
                      <p:stCondLst>
                        <p:cond delay="indefinite"/>
                      </p:stCondLst>
                      <p:childTnLst>
                        <p:par>
                          <p:cTn id="137" fill="hold" nodeType="withGroup">
                            <p:stCondLst>
                              <p:cond delay="0"/>
                            </p:stCondLst>
                            <p:childTnLst>
                              <p:par>
                                <p:cTn id="138" presetID="3" presetClass="entr" presetSubtype="10" fill="hold" grpId="0" nodeType="clickEffect">
                                  <p:stCondLst>
                                    <p:cond delay="0"/>
                                  </p:stCondLst>
                                  <p:childTnLst>
                                    <p:set>
                                      <p:cBhvr>
                                        <p:cTn id="139" dur="1" fill="hold">
                                          <p:stCondLst>
                                            <p:cond delay="0"/>
                                          </p:stCondLst>
                                        </p:cTn>
                                        <p:tgtEl>
                                          <p:spTgt spid="48"/>
                                        </p:tgtEl>
                                        <p:attrNameLst>
                                          <p:attrName>style.visibility</p:attrName>
                                        </p:attrNameLst>
                                      </p:cBhvr>
                                      <p:to>
                                        <p:strVal val="visible"/>
                                      </p:to>
                                    </p:set>
                                    <p:animEffect transition="in" filter="blinds(horizontal)">
                                      <p:cBhvr>
                                        <p:cTn id="140" dur="500"/>
                                        <p:tgtEl>
                                          <p:spTgt spid="48"/>
                                        </p:tgtEl>
                                      </p:cBhvr>
                                    </p:animEffect>
                                  </p:childTnLst>
                                </p:cTn>
                              </p:par>
                            </p:childTnLst>
                          </p:cTn>
                        </p:par>
                      </p:childTnLst>
                    </p:cTn>
                  </p:par>
                  <p:par>
                    <p:cTn id="141" fill="hold" nodeType="clickPar">
                      <p:stCondLst>
                        <p:cond delay="indefinite"/>
                      </p:stCondLst>
                      <p:childTnLst>
                        <p:par>
                          <p:cTn id="142" fill="hold" nodeType="withGroup">
                            <p:stCondLst>
                              <p:cond delay="0"/>
                            </p:stCondLst>
                            <p:childTnLst>
                              <p:par>
                                <p:cTn id="143" presetID="4" presetClass="entr" presetSubtype="16" fill="hold" nodeType="clickEffect">
                                  <p:stCondLst>
                                    <p:cond delay="0"/>
                                  </p:stCondLst>
                                  <p:childTnLst>
                                    <p:set>
                                      <p:cBhvr>
                                        <p:cTn id="144" dur="1" fill="hold">
                                          <p:stCondLst>
                                            <p:cond delay="0"/>
                                          </p:stCondLst>
                                        </p:cTn>
                                        <p:tgtEl>
                                          <p:spTgt spid="33"/>
                                        </p:tgtEl>
                                        <p:attrNameLst>
                                          <p:attrName>style.visibility</p:attrName>
                                        </p:attrNameLst>
                                      </p:cBhvr>
                                      <p:to>
                                        <p:strVal val="visible"/>
                                      </p:to>
                                    </p:set>
                                    <p:animEffect transition="in" filter="box(in)">
                                      <p:cBhvr>
                                        <p:cTn id="145"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childTnLst>
                          </p:cTn>
                        </p:par>
                      </p:childTnLst>
                    </p:cTn>
                  </p:par>
                  <p:par>
                    <p:cTn id="146" fill="hold" nodeType="clickPar">
                      <p:stCondLst>
                        <p:cond delay="indefinite"/>
                      </p:stCondLst>
                      <p:childTnLst>
                        <p:par>
                          <p:cTn id="147" fill="hold" nodeType="withGroup">
                            <p:stCondLst>
                              <p:cond delay="0"/>
                            </p:stCondLst>
                            <p:childTnLst>
                              <p:par>
                                <p:cTn id="148" presetID="3" presetClass="entr" presetSubtype="10" fill="hold" grpId="0" nodeType="clickEffect">
                                  <p:stCondLst>
                                    <p:cond delay="0"/>
                                  </p:stCondLst>
                                  <p:childTnLst>
                                    <p:set>
                                      <p:cBhvr>
                                        <p:cTn id="149" dur="1" fill="hold">
                                          <p:stCondLst>
                                            <p:cond delay="0"/>
                                          </p:stCondLst>
                                        </p:cTn>
                                        <p:tgtEl>
                                          <p:spTgt spid="49"/>
                                        </p:tgtEl>
                                        <p:attrNameLst>
                                          <p:attrName>style.visibility</p:attrName>
                                        </p:attrNameLst>
                                      </p:cBhvr>
                                      <p:to>
                                        <p:strVal val="visible"/>
                                      </p:to>
                                    </p:set>
                                    <p:animEffect transition="in" filter="blinds(horizontal)">
                                      <p:cBhvr>
                                        <p:cTn id="150" dur="500"/>
                                        <p:tgtEl>
                                          <p:spTgt spid="49"/>
                                        </p:tgtEl>
                                      </p:cBhvr>
                                    </p:animEffect>
                                  </p:childTnLst>
                                </p:cTn>
                              </p:par>
                            </p:childTnLst>
                          </p:cTn>
                        </p:par>
                      </p:childTnLst>
                    </p:cTn>
                  </p:par>
                  <p:par>
                    <p:cTn id="151" fill="hold" nodeType="clickPar">
                      <p:stCondLst>
                        <p:cond delay="indefinite"/>
                      </p:stCondLst>
                      <p:childTnLst>
                        <p:par>
                          <p:cTn id="152" fill="hold" nodeType="withGroup">
                            <p:stCondLst>
                              <p:cond delay="0"/>
                            </p:stCondLst>
                            <p:childTnLst>
                              <p:par>
                                <p:cTn id="153" presetID="4" presetClass="entr" presetSubtype="16" fill="hold" nodeType="clickEffect">
                                  <p:stCondLst>
                                    <p:cond delay="0"/>
                                  </p:stCondLst>
                                  <p:childTnLst>
                                    <p:set>
                                      <p:cBhvr>
                                        <p:cTn id="154" dur="1" fill="hold">
                                          <p:stCondLst>
                                            <p:cond delay="0"/>
                                          </p:stCondLst>
                                        </p:cTn>
                                        <p:tgtEl>
                                          <p:spTgt spid="36"/>
                                        </p:tgtEl>
                                        <p:attrNameLst>
                                          <p:attrName>style.visibility</p:attrName>
                                        </p:attrNameLst>
                                      </p:cBhvr>
                                      <p:to>
                                        <p:strVal val="visible"/>
                                      </p:to>
                                    </p:set>
                                    <p:animEffect transition="in" filter="box(in)">
                                      <p:cBhvr>
                                        <p:cTn id="155" dur="500"/>
                                        <p:tgtEl>
                                          <p:spTgt spid="36"/>
                                        </p:tgtEl>
                                      </p:cBhvr>
                                    </p:animEffect>
                                  </p:childTnLst>
                                  <p:subTnLst>
                                    <p:set>
                                      <p:cBhvr override="childStyle">
                                        <p:cTn dur="1" fill="hold" display="0" masterRel="nextClick" afterEffect="1"/>
                                        <p:tgtEl>
                                          <p:spTgt spid="36"/>
                                        </p:tgtEl>
                                        <p:attrNameLst>
                                          <p:attrName>style.visibility</p:attrName>
                                        </p:attrNameLst>
                                      </p:cBhvr>
                                      <p:to>
                                        <p:strVal val="hidden"/>
                                      </p:to>
                                    </p:set>
                                  </p:subTnLst>
                                </p:cTn>
                              </p:par>
                            </p:childTnLst>
                          </p:cTn>
                        </p:par>
                      </p:childTnLst>
                    </p:cTn>
                  </p:par>
                  <p:par>
                    <p:cTn id="156" fill="hold" nodeType="clickPar">
                      <p:stCondLst>
                        <p:cond delay="indefinite"/>
                      </p:stCondLst>
                      <p:childTnLst>
                        <p:par>
                          <p:cTn id="157" fill="hold" nodeType="withGroup">
                            <p:stCondLst>
                              <p:cond delay="0"/>
                            </p:stCondLst>
                            <p:childTnLst>
                              <p:par>
                                <p:cTn id="158" presetID="3" presetClass="entr" presetSubtype="10" fill="hold" grpId="0" nodeType="clickEffect">
                                  <p:stCondLst>
                                    <p:cond delay="0"/>
                                  </p:stCondLst>
                                  <p:childTnLst>
                                    <p:set>
                                      <p:cBhvr>
                                        <p:cTn id="159" dur="1" fill="hold">
                                          <p:stCondLst>
                                            <p:cond delay="0"/>
                                          </p:stCondLst>
                                        </p:cTn>
                                        <p:tgtEl>
                                          <p:spTgt spid="50"/>
                                        </p:tgtEl>
                                        <p:attrNameLst>
                                          <p:attrName>style.visibility</p:attrName>
                                        </p:attrNameLst>
                                      </p:cBhvr>
                                      <p:to>
                                        <p:strVal val="visible"/>
                                      </p:to>
                                    </p:set>
                                    <p:animEffect transition="in" filter="blinds(horizontal)">
                                      <p:cBhvr>
                                        <p:cTn id="160" dur="500"/>
                                        <p:tgtEl>
                                          <p:spTgt spid="50"/>
                                        </p:tgtEl>
                                      </p:cBhvr>
                                    </p:animEffect>
                                  </p:childTnLst>
                                </p:cTn>
                              </p:par>
                            </p:childTnLst>
                          </p:cTn>
                        </p:par>
                      </p:childTnLst>
                    </p:cTn>
                  </p:par>
                  <p:par>
                    <p:cTn id="161" fill="hold" nodeType="clickPar">
                      <p:stCondLst>
                        <p:cond delay="indefinite"/>
                      </p:stCondLst>
                      <p:childTnLst>
                        <p:par>
                          <p:cTn id="162" fill="hold" nodeType="withGroup">
                            <p:stCondLst>
                              <p:cond delay="0"/>
                            </p:stCondLst>
                            <p:childTnLst>
                              <p:par>
                                <p:cTn id="163" presetID="4" presetClass="entr" presetSubtype="16" fill="hold" nodeType="clickEffect">
                                  <p:stCondLst>
                                    <p:cond delay="0"/>
                                  </p:stCondLst>
                                  <p:childTnLst>
                                    <p:set>
                                      <p:cBhvr>
                                        <p:cTn id="164" dur="1" fill="hold">
                                          <p:stCondLst>
                                            <p:cond delay="0"/>
                                          </p:stCondLst>
                                        </p:cTn>
                                        <p:tgtEl>
                                          <p:spTgt spid="39"/>
                                        </p:tgtEl>
                                        <p:attrNameLst>
                                          <p:attrName>style.visibility</p:attrName>
                                        </p:attrNameLst>
                                      </p:cBhvr>
                                      <p:to>
                                        <p:strVal val="visible"/>
                                      </p:to>
                                    </p:set>
                                    <p:animEffect transition="in" filter="box(in)">
                                      <p:cBhvr>
                                        <p:cTn id="165"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childTnLst>
                          </p:cTn>
                        </p:par>
                      </p:childTnLst>
                    </p:cTn>
                  </p:par>
                  <p:par>
                    <p:cTn id="166" fill="hold" nodeType="clickPar">
                      <p:stCondLst>
                        <p:cond delay="indefinite"/>
                      </p:stCondLst>
                      <p:childTnLst>
                        <p:par>
                          <p:cTn id="167" fill="hold" nodeType="withGroup">
                            <p:stCondLst>
                              <p:cond delay="0"/>
                            </p:stCondLst>
                            <p:childTnLst>
                              <p:par>
                                <p:cTn id="168" presetID="3" presetClass="entr" presetSubtype="10" fill="hold" nodeType="clickEffect">
                                  <p:stCondLst>
                                    <p:cond delay="0"/>
                                  </p:stCondLst>
                                  <p:childTnLst>
                                    <p:set>
                                      <p:cBhvr>
                                        <p:cTn id="169" dur="1" fill="hold">
                                          <p:stCondLst>
                                            <p:cond delay="0"/>
                                          </p:stCondLst>
                                        </p:cTn>
                                        <p:tgtEl>
                                          <p:spTgt spid="3">
                                            <p:txEl>
                                              <p:pRg st="1" end="1"/>
                                            </p:txEl>
                                          </p:spTgt>
                                        </p:tgtEl>
                                        <p:attrNameLst>
                                          <p:attrName>style.visibility</p:attrName>
                                        </p:attrNameLst>
                                      </p:cBhvr>
                                      <p:to>
                                        <p:strVal val="visible"/>
                                      </p:to>
                                    </p:set>
                                    <p:animEffect transition="in" filter="blinds(horizontal)">
                                      <p:cBhvr>
                                        <p:cTn id="170" dur="500"/>
                                        <p:tgtEl>
                                          <p:spTgt spid="3">
                                            <p:txEl>
                                              <p:pRg st="1" end="1"/>
                                            </p:txEl>
                                          </p:spTgt>
                                        </p:tgtEl>
                                      </p:cBhvr>
                                    </p:animEffect>
                                  </p:childTnLst>
                                </p:cTn>
                              </p:par>
                            </p:childTnLst>
                          </p:cTn>
                        </p:par>
                        <p:par>
                          <p:cTn id="171" fill="hold" nodeType="afterGroup">
                            <p:stCondLst>
                              <p:cond delay="500"/>
                            </p:stCondLst>
                            <p:childTnLst>
                              <p:par>
                                <p:cTn id="172" presetID="3" presetClass="entr" presetSubtype="10" fill="hold" grpId="0" nodeType="afterEffect">
                                  <p:stCondLst>
                                    <p:cond delay="0"/>
                                  </p:stCondLst>
                                  <p:childTnLst>
                                    <p:set>
                                      <p:cBhvr>
                                        <p:cTn id="173" dur="1" fill="hold">
                                          <p:stCondLst>
                                            <p:cond delay="0"/>
                                          </p:stCondLst>
                                        </p:cTn>
                                        <p:tgtEl>
                                          <p:spTgt spid="54"/>
                                        </p:tgtEl>
                                        <p:attrNameLst>
                                          <p:attrName>style.visibility</p:attrName>
                                        </p:attrNameLst>
                                      </p:cBhvr>
                                      <p:to>
                                        <p:strVal val="visible"/>
                                      </p:to>
                                    </p:set>
                                    <p:animEffect transition="in" filter="blinds(horizontal)">
                                      <p:cBhvr>
                                        <p:cTn id="17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4" grpId="0"/>
      <p:bldP spid="6" grpId="0" animBg="1"/>
      <p:bldP spid="9" grpId="0" animBg="1"/>
      <p:bldP spid="11" grpId="0" animBg="1"/>
      <p:bldP spid="13" grpId="0" animBg="1"/>
      <p:bldP spid="15" grpId="0" animBg="1"/>
      <p:bldP spid="46" grpId="0"/>
      <p:bldP spid="47" grpId="0"/>
      <p:bldP spid="48" grpId="0"/>
      <p:bldP spid="49" grpId="0"/>
      <p:bldP spid="50" grpId="0"/>
      <p:bldP spid="5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内容占位符 2"/>
          <p:cNvSpPr>
            <a:spLocks noGrp="1"/>
          </p:cNvSpPr>
          <p:nvPr>
            <p:ph idx="1"/>
          </p:nvPr>
        </p:nvSpPr>
        <p:spPr>
          <a:xfrm>
            <a:off x="571500" y="857250"/>
            <a:ext cx="8153400" cy="5357813"/>
          </a:xfrm>
        </p:spPr>
        <p:txBody>
          <a:bodyPr/>
          <a:lstStyle/>
          <a:p>
            <a:pPr eaLnBrk="1" hangingPunct="1">
              <a:buFont typeface="Wingdings" pitchFamily="2" charset="2"/>
              <a:buNone/>
            </a:pPr>
            <a:r>
              <a:rPr lang="zh-CN" altLang="zh-CN" dirty="0" smtClean="0"/>
              <a:t>例</a:t>
            </a:r>
            <a:r>
              <a:rPr lang="en-US" altLang="zh-CN" dirty="0" smtClean="0"/>
              <a:t>7.7 </a:t>
            </a:r>
            <a:r>
              <a:rPr lang="zh-CN" altLang="zh-CN" dirty="0" smtClean="0"/>
              <a:t>用递归方法求ｎ！。</a:t>
            </a:r>
            <a:endParaRPr lang="en-US" altLang="zh-CN" dirty="0" smtClean="0"/>
          </a:p>
          <a:p>
            <a:pPr eaLnBrk="1" hangingPunct="1"/>
            <a:r>
              <a:rPr lang="zh-CN" altLang="zh-CN" dirty="0" smtClean="0"/>
              <a:t>思路：</a:t>
            </a:r>
            <a:endParaRPr lang="en-US" altLang="zh-CN" dirty="0" smtClean="0"/>
          </a:p>
          <a:p>
            <a:pPr lvl="1" eaLnBrk="1" hangingPunct="1"/>
            <a:r>
              <a:rPr lang="zh-CN" altLang="zh-CN" dirty="0" smtClean="0"/>
              <a:t>求ｎ！可以用递推方法</a:t>
            </a:r>
            <a:r>
              <a:rPr lang="zh-CN" altLang="en-US" dirty="0" smtClean="0"/>
              <a:t>：</a:t>
            </a:r>
            <a:r>
              <a:rPr lang="zh-CN" altLang="zh-CN" dirty="0" smtClean="0"/>
              <a:t>即从１开始，乘２，再乘３……一直乘到ｎ。</a:t>
            </a:r>
            <a:endParaRPr lang="en-US" altLang="zh-CN" dirty="0" smtClean="0"/>
          </a:p>
          <a:p>
            <a:pPr lvl="1" eaLnBrk="1" hangingPunct="1"/>
            <a:r>
              <a:rPr lang="zh-CN" altLang="zh-CN" dirty="0" smtClean="0"/>
              <a:t>递推法的特点是从一个已知的事实</a:t>
            </a:r>
            <a:r>
              <a:rPr lang="en-US" altLang="zh-CN" dirty="0" smtClean="0"/>
              <a:t>(</a:t>
            </a:r>
            <a:r>
              <a:rPr lang="zh-CN" altLang="zh-CN" dirty="0" smtClean="0"/>
              <a:t>如</a:t>
            </a:r>
            <a:r>
              <a:rPr lang="en-US" altLang="zh-CN" dirty="0" smtClean="0"/>
              <a:t>1!=1)</a:t>
            </a:r>
            <a:r>
              <a:rPr lang="zh-CN" altLang="zh-CN" dirty="0" smtClean="0"/>
              <a:t>出发，按一定规律推出下一个事实</a:t>
            </a:r>
            <a:r>
              <a:rPr lang="en-US" altLang="zh-CN" dirty="0" smtClean="0"/>
              <a:t>(</a:t>
            </a:r>
            <a:r>
              <a:rPr lang="zh-CN" altLang="zh-CN" dirty="0" smtClean="0"/>
              <a:t>如</a:t>
            </a:r>
            <a:r>
              <a:rPr lang="en-US" altLang="zh-CN" dirty="0" smtClean="0"/>
              <a:t>2!=1!*2)</a:t>
            </a:r>
            <a:r>
              <a:rPr lang="zh-CN" altLang="zh-CN" dirty="0" smtClean="0"/>
              <a:t>，再从这个新的已知的事实出发，再向下推出一个新的事实</a:t>
            </a:r>
            <a:r>
              <a:rPr lang="en-US" altLang="zh-CN" dirty="0" smtClean="0"/>
              <a:t>(3!=3*2!)</a:t>
            </a:r>
            <a:r>
              <a:rPr lang="zh-CN" altLang="zh-CN" dirty="0" smtClean="0"/>
              <a:t>。</a:t>
            </a:r>
            <a:r>
              <a:rPr lang="en-US" altLang="zh-CN" dirty="0" smtClean="0"/>
              <a:t>n!=n*(n-1)!</a:t>
            </a:r>
            <a:r>
              <a:rPr lang="zh-CN" altLang="zh-CN" dirty="0" smtClean="0"/>
              <a:t>。</a:t>
            </a:r>
            <a:endParaRPr lang="zh-CN" altLang="en-US" dirty="0" smtClean="0"/>
          </a:p>
        </p:txBody>
      </p:sp>
      <p:pic>
        <p:nvPicPr>
          <p:cNvPr id="81923"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内容占位符 2"/>
          <p:cNvSpPr>
            <a:spLocks noGrp="1"/>
          </p:cNvSpPr>
          <p:nvPr>
            <p:ph idx="1"/>
          </p:nvPr>
        </p:nvSpPr>
        <p:spPr>
          <a:xfrm>
            <a:off x="680020" y="541834"/>
            <a:ext cx="8153400" cy="3214688"/>
          </a:xfrm>
        </p:spPr>
        <p:txBody>
          <a:bodyPr/>
          <a:lstStyle/>
          <a:p>
            <a:pPr eaLnBrk="1" hangingPunct="1">
              <a:buFont typeface="Wingdings" pitchFamily="2" charset="2"/>
              <a:buNone/>
            </a:pPr>
            <a:r>
              <a:rPr lang="zh-CN" altLang="zh-CN" dirty="0" smtClean="0"/>
              <a:t>例</a:t>
            </a:r>
            <a:r>
              <a:rPr lang="en-US" altLang="zh-CN" dirty="0" smtClean="0"/>
              <a:t>7.7 </a:t>
            </a:r>
            <a:r>
              <a:rPr lang="zh-CN" altLang="zh-CN" dirty="0" smtClean="0"/>
              <a:t>用递归方法求ｎ！。</a:t>
            </a:r>
            <a:endParaRPr lang="en-US" altLang="zh-CN" dirty="0" smtClean="0"/>
          </a:p>
          <a:p>
            <a:pPr eaLnBrk="1" hangingPunct="1"/>
            <a:r>
              <a:rPr lang="zh-CN" altLang="zh-CN" dirty="0" smtClean="0"/>
              <a:t>思路：</a:t>
            </a:r>
            <a:endParaRPr lang="en-US" altLang="zh-CN" dirty="0" smtClean="0"/>
          </a:p>
          <a:p>
            <a:pPr lvl="1" eaLnBrk="1" hangingPunct="1"/>
            <a:r>
              <a:rPr lang="zh-CN" altLang="zh-CN" dirty="0" smtClean="0"/>
              <a:t>求ｎ！也可以用递归方法，即５！等于４！×５，而４！＝３！×４…，１！＝１</a:t>
            </a:r>
            <a:endParaRPr lang="en-US" altLang="zh-CN" dirty="0" smtClean="0"/>
          </a:p>
          <a:p>
            <a:pPr lvl="1" eaLnBrk="1" hangingPunct="1"/>
            <a:r>
              <a:rPr lang="zh-CN" altLang="zh-CN" dirty="0" smtClean="0"/>
              <a:t>可用下面的递归公式表示：</a:t>
            </a:r>
            <a:endParaRPr lang="zh-CN" altLang="en-US" dirty="0" smtClean="0"/>
          </a:p>
        </p:txBody>
      </p:sp>
      <p:sp>
        <p:nvSpPr>
          <p:cNvPr id="2052" name="Rectangle 2"/>
          <p:cNvSpPr>
            <a:spLocks noChangeArrowheads="1"/>
          </p:cNvSpPr>
          <p:nvPr/>
        </p:nvSpPr>
        <p:spPr bwMode="auto">
          <a:xfrm>
            <a:off x="108520" y="-315416"/>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graphicFrame>
        <p:nvGraphicFramePr>
          <p:cNvPr id="2050" name="Object 1"/>
          <p:cNvGraphicFramePr>
            <a:graphicFrameLocks noChangeAspect="1"/>
          </p:cNvGraphicFramePr>
          <p:nvPr>
            <p:extLst>
              <p:ext uri="{D42A27DB-BD31-4B8C-83A1-F6EECF244321}">
                <p14:modId xmlns:p14="http://schemas.microsoft.com/office/powerpoint/2010/main" val="1182215553"/>
              </p:ext>
            </p:extLst>
          </p:nvPr>
        </p:nvGraphicFramePr>
        <p:xfrm>
          <a:off x="2288158" y="3899397"/>
          <a:ext cx="4465637" cy="1285875"/>
        </p:xfrm>
        <a:graphic>
          <a:graphicData uri="http://schemas.openxmlformats.org/presentationml/2006/ole">
            <mc:AlternateContent xmlns:mc="http://schemas.openxmlformats.org/markup-compatibility/2006">
              <mc:Choice xmlns:v="urn:schemas-microsoft-com:vml" Requires="v">
                <p:oleObj spid="_x0000_s2082" name="公式" r:id="rId3" imgW="1587500" imgH="457200" progId="Equation.3">
                  <p:embed/>
                </p:oleObj>
              </mc:Choice>
              <mc:Fallback>
                <p:oleObj name="公式" r:id="rId3" imgW="1587500" imgH="4572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8158" y="3899397"/>
                        <a:ext cx="4465637"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053" name="图片 4" descr="Untitled.png">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325420" y="5621834"/>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内容占位符 2"/>
          <p:cNvSpPr>
            <a:spLocks noGrp="1"/>
          </p:cNvSpPr>
          <p:nvPr>
            <p:ph idx="1"/>
          </p:nvPr>
        </p:nvSpPr>
        <p:spPr>
          <a:xfrm>
            <a:off x="720278" y="476672"/>
            <a:ext cx="8153400" cy="5553075"/>
          </a:xfrm>
        </p:spPr>
        <p:txBody>
          <a:bodyPr/>
          <a:lstStyle/>
          <a:p>
            <a:pPr eaLnBrk="1" hangingPunct="1">
              <a:buFont typeface="Wingdings" pitchFamily="2" charset="2"/>
              <a:buNone/>
            </a:pPr>
            <a:r>
              <a:rPr lang="en-US" altLang="zh-CN" sz="2800" dirty="0" smtClean="0"/>
              <a:t>#include &lt;</a:t>
            </a:r>
            <a:r>
              <a:rPr lang="en-US" altLang="zh-CN" sz="2800" dirty="0" err="1" smtClean="0"/>
              <a:t>stdio.h</a:t>
            </a:r>
            <a:r>
              <a:rPr lang="en-US" altLang="zh-CN" sz="2800" dirty="0" smtClean="0"/>
              <a:t>&gt;</a:t>
            </a:r>
            <a:endParaRPr lang="zh-CN" altLang="zh-CN" sz="2800" dirty="0" smtClean="0"/>
          </a:p>
          <a:p>
            <a:pPr eaLnBrk="1" hangingPunct="1">
              <a:buFont typeface="Wingdings" pitchFamily="2" charset="2"/>
              <a:buNone/>
            </a:pPr>
            <a:r>
              <a:rPr lang="en-US" altLang="zh-CN" sz="2800" dirty="0"/>
              <a:t>void</a:t>
            </a:r>
            <a:r>
              <a:rPr lang="en-US" altLang="zh-CN" sz="2800" dirty="0" smtClean="0"/>
              <a:t> main()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solidFill>
                  <a:srgbClr val="9D138D"/>
                </a:solidFill>
              </a:rPr>
              <a:t>int</a:t>
            </a:r>
            <a:r>
              <a:rPr lang="en-US" altLang="zh-CN" sz="2800" dirty="0" smtClean="0">
                <a:solidFill>
                  <a:srgbClr val="9D138D"/>
                </a:solidFill>
              </a:rPr>
              <a:t> </a:t>
            </a:r>
            <a:r>
              <a:rPr lang="en-US" altLang="zh-CN" sz="2800" dirty="0" err="1" smtClean="0">
                <a:solidFill>
                  <a:srgbClr val="9D138D"/>
                </a:solidFill>
              </a:rPr>
              <a:t>fac</a:t>
            </a:r>
            <a:r>
              <a:rPr lang="en-US" altLang="zh-CN" sz="2800" dirty="0" smtClean="0">
                <a:solidFill>
                  <a:srgbClr val="9D138D"/>
                </a:solidFill>
              </a:rPr>
              <a:t>(</a:t>
            </a:r>
            <a:r>
              <a:rPr lang="en-US" altLang="zh-CN" sz="2800" dirty="0" err="1" smtClean="0">
                <a:solidFill>
                  <a:srgbClr val="9D138D"/>
                </a:solidFill>
              </a:rPr>
              <a:t>int</a:t>
            </a:r>
            <a:r>
              <a:rPr lang="en-US" altLang="zh-CN" sz="2800" dirty="0" smtClean="0">
                <a:solidFill>
                  <a:srgbClr val="9D138D"/>
                </a:solidFill>
              </a:rPr>
              <a:t> n); </a:t>
            </a:r>
            <a:endParaRPr lang="zh-CN" altLang="zh-CN" sz="2800" dirty="0" smtClean="0">
              <a:solidFill>
                <a:srgbClr val="9D138D"/>
              </a:solidFill>
            </a:endParaRPr>
          </a:p>
          <a:p>
            <a:pPr eaLnBrk="1" hangingPunct="1">
              <a:buFont typeface="Wingdings" pitchFamily="2" charset="2"/>
              <a:buNone/>
            </a:pPr>
            <a:r>
              <a:rPr lang="en-US" altLang="zh-CN" sz="2800" dirty="0" smtClean="0"/>
              <a:t>  </a:t>
            </a:r>
            <a:r>
              <a:rPr lang="en-US" altLang="zh-CN" sz="2800" dirty="0" err="1" smtClean="0"/>
              <a:t>int</a:t>
            </a:r>
            <a:r>
              <a:rPr lang="en-US" altLang="zh-CN" sz="2800" dirty="0" smtClean="0"/>
              <a:t> n;  </a:t>
            </a:r>
            <a:r>
              <a:rPr lang="en-US" altLang="zh-CN" sz="2800" dirty="0" err="1" smtClean="0"/>
              <a:t>int</a:t>
            </a:r>
            <a:r>
              <a:rPr lang="en-US" altLang="zh-CN" sz="2800" dirty="0" smtClean="0"/>
              <a:t> y;</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("input an integer number:");</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scanf</a:t>
            </a:r>
            <a:r>
              <a:rPr lang="en-US" altLang="zh-CN" sz="2800" dirty="0" smtClean="0"/>
              <a:t>("%</a:t>
            </a:r>
            <a:r>
              <a:rPr lang="en-US" altLang="zh-CN" sz="2800" dirty="0" err="1" smtClean="0"/>
              <a:t>d",&amp;n</a:t>
            </a:r>
            <a:r>
              <a:rPr lang="en-US" altLang="zh-CN" sz="2800" dirty="0" smtClean="0"/>
              <a:t>);  </a:t>
            </a:r>
            <a:endParaRPr lang="zh-CN" altLang="zh-CN" sz="2800" dirty="0" smtClean="0"/>
          </a:p>
          <a:p>
            <a:pPr eaLnBrk="1" hangingPunct="1">
              <a:buFont typeface="Wingdings" pitchFamily="2" charset="2"/>
              <a:buNone/>
            </a:pPr>
            <a:r>
              <a:rPr lang="en-US" altLang="zh-CN" sz="2800" dirty="0" smtClean="0"/>
              <a:t>  y=</a:t>
            </a:r>
            <a:r>
              <a:rPr lang="en-US" altLang="zh-CN" sz="2800" dirty="0" err="1" smtClean="0">
                <a:solidFill>
                  <a:srgbClr val="9D138D"/>
                </a:solidFill>
              </a:rPr>
              <a:t>fac</a:t>
            </a:r>
            <a:r>
              <a:rPr lang="en-US" altLang="zh-CN" sz="2800" dirty="0" smtClean="0"/>
              <a:t>(n);</a:t>
            </a:r>
            <a:endParaRPr lang="zh-CN" altLang="zh-CN" sz="2800" dirty="0" smtClean="0"/>
          </a:p>
          <a:p>
            <a:pPr eaLnBrk="1" hangingPunct="1">
              <a:buFont typeface="Wingdings" pitchFamily="2" charset="2"/>
              <a:buNone/>
            </a:pPr>
            <a:r>
              <a:rPr lang="en-US" altLang="zh-CN" sz="2800" dirty="0" smtClean="0"/>
              <a:t>  </a:t>
            </a:r>
            <a:r>
              <a:rPr lang="en-US" altLang="zh-CN" sz="2800" dirty="0" err="1" smtClean="0"/>
              <a:t>printf</a:t>
            </a:r>
            <a:r>
              <a:rPr lang="en-US" altLang="zh-CN" sz="2800" dirty="0" smtClean="0"/>
              <a:t>("%d!=%d\n",</a:t>
            </a:r>
            <a:r>
              <a:rPr lang="en-US" altLang="zh-CN" sz="2800" dirty="0" err="1" smtClean="0"/>
              <a:t>n,y</a:t>
            </a:r>
            <a:r>
              <a:rPr lang="en-US" altLang="zh-CN" sz="2800" dirty="0" smtClean="0"/>
              <a:t>);</a:t>
            </a:r>
            <a:endParaRPr lang="zh-CN" altLang="zh-CN" sz="2800" dirty="0" smtClean="0"/>
          </a:p>
          <a:p>
            <a:pPr eaLnBrk="1" hangingPunct="1">
              <a:buFont typeface="Wingdings" pitchFamily="2" charset="2"/>
              <a:buNone/>
            </a:pPr>
            <a:r>
              <a:rPr lang="en-US" altLang="zh-CN" sz="2800" dirty="0" smtClean="0"/>
              <a:t>}</a:t>
            </a:r>
            <a:endParaRPr lang="zh-CN" altLang="en-US" sz="2800" dirty="0" smtClean="0"/>
          </a:p>
        </p:txBody>
      </p:sp>
      <p:pic>
        <p:nvPicPr>
          <p:cNvPr id="82947"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97428" y="5537622"/>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 </a:t>
            </a:r>
            <a:r>
              <a:rPr lang="zh-CN" altLang="zh-CN" dirty="0" smtClean="0">
                <a:solidFill>
                  <a:srgbClr val="800000"/>
                </a:solidFill>
                <a:effectLst>
                  <a:outerShdw blurRad="38100" dist="38100" dir="2700000" algn="tl">
                    <a:srgbClr val="000000"/>
                  </a:outerShdw>
                </a:effectLst>
                <a:ea typeface="黑体" pitchFamily="2" charset="-122"/>
              </a:rPr>
              <a:t>为什么要用函数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1267" name="Rectangle 3"/>
          <p:cNvSpPr>
            <a:spLocks noGrp="1" noChangeArrowheads="1"/>
          </p:cNvSpPr>
          <p:nvPr>
            <p:ph idx="1"/>
          </p:nvPr>
        </p:nvSpPr>
        <p:spPr>
          <a:xfrm>
            <a:off x="428625" y="1643063"/>
            <a:ext cx="8215313" cy="4286250"/>
          </a:xfrm>
        </p:spPr>
        <p:txBody>
          <a:bodyPr/>
          <a:lstStyle/>
          <a:p>
            <a:pPr eaLnBrk="1" hangingPunct="1">
              <a:spcBef>
                <a:spcPct val="50000"/>
              </a:spcBef>
            </a:pPr>
            <a:r>
              <a:rPr lang="zh-CN" altLang="zh-CN" smtClean="0"/>
              <a:t>可以使用库函数</a:t>
            </a:r>
            <a:endParaRPr lang="en-US" altLang="zh-CN" smtClean="0"/>
          </a:p>
          <a:p>
            <a:pPr eaLnBrk="1" hangingPunct="1">
              <a:spcBef>
                <a:spcPct val="50000"/>
              </a:spcBef>
            </a:pPr>
            <a:r>
              <a:rPr lang="zh-CN" altLang="en-US" smtClean="0"/>
              <a:t>可以使用自己编写的函数</a:t>
            </a:r>
            <a:endParaRPr lang="en-US" altLang="zh-CN" smtClean="0"/>
          </a:p>
          <a:p>
            <a:pPr eaLnBrk="1" hangingPunct="1">
              <a:spcBef>
                <a:spcPct val="50000"/>
              </a:spcBef>
            </a:pPr>
            <a:r>
              <a:rPr lang="zh-CN" altLang="zh-CN" smtClean="0"/>
              <a:t>在程序设计中要善于利用函数，可以减少重复编写程序段的工作量，同时可以方便地实现模块化的程序设计</a:t>
            </a:r>
            <a:endParaRPr lang="en-US" altLang="zh-CN" smtClean="0"/>
          </a:p>
        </p:txBody>
      </p:sp>
      <p:pic>
        <p:nvPicPr>
          <p:cNvPr id="12292"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267">
                                            <p:txEl>
                                              <p:pRg st="2" end="2"/>
                                            </p:txEl>
                                          </p:spTgt>
                                        </p:tgtEl>
                                        <p:attrNameLst>
                                          <p:attrName>style.visibility</p:attrName>
                                        </p:attrNameLst>
                                      </p:cBhvr>
                                      <p:to>
                                        <p:strVal val="visible"/>
                                      </p:to>
                                    </p:set>
                                    <p:animEffect transition="in" filter="blinds(horizontal)">
                                      <p:cBhvr>
                                        <p:cTn id="7" dur="500"/>
                                        <p:tgtEl>
                                          <p:spTgt spid="112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内容占位符 2"/>
          <p:cNvSpPr>
            <a:spLocks noGrp="1"/>
          </p:cNvSpPr>
          <p:nvPr>
            <p:ph idx="1"/>
          </p:nvPr>
        </p:nvSpPr>
        <p:spPr>
          <a:xfrm>
            <a:off x="792286" y="476672"/>
            <a:ext cx="7318375" cy="5553075"/>
          </a:xfrm>
        </p:spPr>
        <p:txBody>
          <a:bodyPr/>
          <a:lstStyle/>
          <a:p>
            <a:pPr eaLnBrk="1" hangingPunct="1">
              <a:buFont typeface="Wingdings" pitchFamily="2" charset="2"/>
              <a:buNone/>
            </a:pPr>
            <a:r>
              <a:rPr lang="en-US" altLang="zh-CN" sz="2800" smtClean="0"/>
              <a:t>int </a:t>
            </a:r>
            <a:r>
              <a:rPr lang="en-US" altLang="zh-CN" sz="2800" smtClean="0">
                <a:solidFill>
                  <a:srgbClr val="9D138D"/>
                </a:solidFill>
              </a:rPr>
              <a:t>fac</a:t>
            </a:r>
            <a:r>
              <a:rPr lang="en-US" altLang="zh-CN" sz="2800" smtClean="0"/>
              <a:t>(int n) </a:t>
            </a:r>
            <a:endParaRPr lang="zh-CN" altLang="zh-CN" sz="2800" smtClean="0"/>
          </a:p>
          <a:p>
            <a:pPr eaLnBrk="1" hangingPunct="1">
              <a:buFont typeface="Wingdings" pitchFamily="2" charset="2"/>
              <a:buNone/>
            </a:pPr>
            <a:r>
              <a:rPr lang="en-US" altLang="zh-CN" sz="2800" smtClean="0"/>
              <a:t> {</a:t>
            </a:r>
            <a:endParaRPr lang="zh-CN" altLang="zh-CN" sz="2800" smtClean="0"/>
          </a:p>
          <a:p>
            <a:pPr eaLnBrk="1" hangingPunct="1">
              <a:buFont typeface="Wingdings" pitchFamily="2" charset="2"/>
              <a:buNone/>
            </a:pPr>
            <a:r>
              <a:rPr lang="en-US" altLang="zh-CN" sz="2800" smtClean="0"/>
              <a:t>     int f;</a:t>
            </a:r>
            <a:endParaRPr lang="zh-CN" altLang="zh-CN" sz="2800" smtClean="0"/>
          </a:p>
          <a:p>
            <a:pPr eaLnBrk="1" hangingPunct="1">
              <a:buFont typeface="Wingdings" pitchFamily="2" charset="2"/>
              <a:buNone/>
            </a:pPr>
            <a:r>
              <a:rPr lang="en-US" altLang="zh-CN" sz="2800" smtClean="0"/>
              <a:t>     if(n&lt;0)   printf("n&lt;0,data error!");</a:t>
            </a:r>
            <a:endParaRPr lang="zh-CN" altLang="zh-CN" sz="2800" smtClean="0"/>
          </a:p>
          <a:p>
            <a:pPr eaLnBrk="1" hangingPunct="1">
              <a:buFont typeface="Wingdings" pitchFamily="2" charset="2"/>
              <a:buNone/>
            </a:pPr>
            <a:r>
              <a:rPr lang="en-US" altLang="zh-CN" sz="2800" smtClean="0"/>
              <a:t>     else if(n==0 | | n==1)</a:t>
            </a:r>
            <a:endParaRPr lang="zh-CN" altLang="zh-CN" sz="2800" smtClean="0"/>
          </a:p>
          <a:p>
            <a:pPr eaLnBrk="1" hangingPunct="1">
              <a:buFont typeface="Wingdings" pitchFamily="2" charset="2"/>
              <a:buNone/>
            </a:pPr>
            <a:r>
              <a:rPr lang="en-US" altLang="zh-CN" sz="2800" smtClean="0"/>
              <a:t>	      f=1;</a:t>
            </a:r>
            <a:endParaRPr lang="zh-CN" altLang="zh-CN" sz="2800" smtClean="0"/>
          </a:p>
          <a:p>
            <a:pPr eaLnBrk="1" hangingPunct="1">
              <a:buFont typeface="Wingdings" pitchFamily="2" charset="2"/>
              <a:buNone/>
            </a:pPr>
            <a:r>
              <a:rPr lang="en-US" altLang="zh-CN" sz="2800" smtClean="0"/>
              <a:t>     else  f=</a:t>
            </a:r>
            <a:r>
              <a:rPr lang="en-US" altLang="zh-CN" sz="2800" smtClean="0">
                <a:solidFill>
                  <a:srgbClr val="9D138D"/>
                </a:solidFill>
              </a:rPr>
              <a:t>fac</a:t>
            </a:r>
            <a:r>
              <a:rPr lang="en-US" altLang="zh-CN" sz="2800" smtClean="0"/>
              <a:t>(n-1)*n; </a:t>
            </a:r>
            <a:endParaRPr lang="zh-CN" altLang="zh-CN" sz="2800" smtClean="0"/>
          </a:p>
          <a:p>
            <a:pPr eaLnBrk="1" hangingPunct="1">
              <a:buFont typeface="Wingdings" pitchFamily="2" charset="2"/>
              <a:buNone/>
            </a:pPr>
            <a:r>
              <a:rPr lang="en-US" altLang="zh-CN" sz="2800" smtClean="0"/>
              <a:t>         return(f);</a:t>
            </a:r>
            <a:endParaRPr lang="zh-CN" altLang="zh-CN" sz="2800" smtClean="0"/>
          </a:p>
          <a:p>
            <a:pPr eaLnBrk="1" hangingPunct="1">
              <a:buFont typeface="Wingdings" pitchFamily="2" charset="2"/>
              <a:buNone/>
            </a:pPr>
            <a:r>
              <a:rPr lang="en-US" altLang="zh-CN" sz="2800" smtClean="0"/>
              <a:t> }</a:t>
            </a:r>
            <a:endParaRPr lang="zh-CN" altLang="zh-CN" sz="2800" smtClean="0"/>
          </a:p>
        </p:txBody>
      </p:sp>
      <p:pic>
        <p:nvPicPr>
          <p:cNvPr id="4" name="Picture 2" descr="pic7-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4161" y="4901035"/>
            <a:ext cx="6684963" cy="92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爆炸形 1 4"/>
          <p:cNvSpPr>
            <a:spLocks noChangeArrowheads="1"/>
          </p:cNvSpPr>
          <p:nvPr/>
        </p:nvSpPr>
        <p:spPr bwMode="auto">
          <a:xfrm>
            <a:off x="5253161" y="3315122"/>
            <a:ext cx="3786188" cy="1571625"/>
          </a:xfrm>
          <a:prstGeom prst="irregularSeal1">
            <a:avLst/>
          </a:prstGeom>
          <a:solidFill>
            <a:srgbClr val="FFFFCC"/>
          </a:solidFill>
          <a:ln w="9525" algn="ctr">
            <a:solidFill>
              <a:schemeClr val="tx1"/>
            </a:solidFill>
            <a:miter lim="800000"/>
            <a:headEnd/>
            <a:tailEnd/>
          </a:ln>
        </p:spPr>
        <p:txBody>
          <a:bodyPr wrap="none"/>
          <a:lstStyle/>
          <a:p>
            <a:pPr algn="ctr"/>
            <a:r>
              <a:rPr lang="zh-CN" altLang="en-US" sz="3200" b="1">
                <a:solidFill>
                  <a:srgbClr val="FF0000"/>
                </a:solidFill>
              </a:rPr>
              <a:t>注意溢出</a:t>
            </a:r>
          </a:p>
        </p:txBody>
      </p:sp>
      <p:pic>
        <p:nvPicPr>
          <p:cNvPr id="83973" name="图片 5" descr="Untitled.png">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69436" y="5537622"/>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nodeType="afterGroup">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内容占位符 2"/>
          <p:cNvSpPr txBox="1">
            <a:spLocks/>
          </p:cNvSpPr>
          <p:nvPr/>
        </p:nvSpPr>
        <p:spPr bwMode="auto">
          <a:xfrm>
            <a:off x="39688" y="1474788"/>
            <a:ext cx="2389187" cy="1300162"/>
          </a:xfrm>
          <a:prstGeom prst="rect">
            <a:avLst/>
          </a:prstGeom>
          <a:noFill/>
          <a:ln w="38100">
            <a:solidFill>
              <a:schemeClr val="tx1"/>
            </a:solidFill>
            <a:miter lim="800000"/>
            <a:headEnd/>
            <a:tailEnd/>
          </a:ln>
        </p:spPr>
        <p:txBody>
          <a:bodyPr/>
          <a:lstStyle/>
          <a:p>
            <a:pPr marL="342900" indent="-342900" algn="ctr" eaLnBrk="0" hangingPunct="0">
              <a:lnSpc>
                <a:spcPct val="120000"/>
              </a:lnSpc>
              <a:spcBef>
                <a:spcPct val="20000"/>
              </a:spcBef>
              <a:buFont typeface="Wingdings" pitchFamily="2" charset="2"/>
              <a:buNone/>
              <a:defRPr/>
            </a:pPr>
            <a:endParaRPr lang="zh-CN" altLang="en-US" sz="2800" b="1" kern="0" dirty="0">
              <a:latin typeface="+mn-lt"/>
              <a:ea typeface="+mn-ea"/>
            </a:endParaRPr>
          </a:p>
        </p:txBody>
      </p:sp>
      <p:sp>
        <p:nvSpPr>
          <p:cNvPr id="3" name="内容占位符 2"/>
          <p:cNvSpPr>
            <a:spLocks noGrp="1"/>
          </p:cNvSpPr>
          <p:nvPr>
            <p:ph idx="1"/>
          </p:nvPr>
        </p:nvSpPr>
        <p:spPr>
          <a:xfrm>
            <a:off x="71438" y="1485900"/>
            <a:ext cx="2389187" cy="1300163"/>
          </a:xfrm>
        </p:spPr>
        <p:txBody>
          <a:bodyPr/>
          <a:lstStyle/>
          <a:p>
            <a:pPr algn="ctr" eaLnBrk="1" hangingPunct="1">
              <a:buFont typeface="Wingdings" pitchFamily="2" charset="2"/>
              <a:buNone/>
            </a:pPr>
            <a:r>
              <a:rPr lang="en-US" altLang="zh-CN" sz="2800" dirty="0" err="1" smtClean="0"/>
              <a:t>fac</a:t>
            </a:r>
            <a:r>
              <a:rPr lang="en-US" altLang="zh-CN" sz="2800" dirty="0" smtClean="0"/>
              <a:t>(5)</a:t>
            </a:r>
          </a:p>
          <a:p>
            <a:pPr algn="ctr" eaLnBrk="1" hangingPunct="1">
              <a:buFont typeface="Wingdings" pitchFamily="2" charset="2"/>
              <a:buNone/>
            </a:pPr>
            <a:endParaRPr lang="zh-CN" altLang="en-US" sz="2800" dirty="0" smtClean="0"/>
          </a:p>
        </p:txBody>
      </p:sp>
      <p:sp>
        <p:nvSpPr>
          <p:cNvPr id="4" name="内容占位符 2"/>
          <p:cNvSpPr txBox="1">
            <a:spLocks/>
          </p:cNvSpPr>
          <p:nvPr/>
        </p:nvSpPr>
        <p:spPr bwMode="auto">
          <a:xfrm>
            <a:off x="500063" y="914400"/>
            <a:ext cx="1500187" cy="642938"/>
          </a:xfrm>
          <a:prstGeom prst="rect">
            <a:avLst/>
          </a:prstGeom>
          <a:noFill/>
          <a:ln w="9525">
            <a:noFill/>
            <a:miter lim="800000"/>
            <a:headEnd/>
            <a:tailEnd/>
          </a:ln>
        </p:spPr>
        <p:txBody>
          <a:bodyPr/>
          <a:lstStyle/>
          <a:p>
            <a:pPr marL="342900" indent="-342900" algn="ctr" eaLnBrk="0" hangingPunct="0">
              <a:lnSpc>
                <a:spcPct val="120000"/>
              </a:lnSpc>
              <a:spcBef>
                <a:spcPct val="20000"/>
              </a:spcBef>
              <a:buFont typeface="Wingdings" pitchFamily="2" charset="2"/>
              <a:buNone/>
              <a:defRPr/>
            </a:pPr>
            <a:r>
              <a:rPr lang="en-US" altLang="zh-CN" sz="2800" b="1" kern="0" dirty="0">
                <a:latin typeface="+mn-lt"/>
                <a:ea typeface="+mn-ea"/>
              </a:rPr>
              <a:t>main</a:t>
            </a:r>
            <a:endParaRPr lang="zh-CN" altLang="en-US" sz="2800" b="1" kern="0" dirty="0">
              <a:latin typeface="+mn-lt"/>
              <a:ea typeface="+mn-ea"/>
            </a:endParaRPr>
          </a:p>
        </p:txBody>
      </p:sp>
      <p:cxnSp>
        <p:nvCxnSpPr>
          <p:cNvPr id="5" name="直接连接符 4"/>
          <p:cNvCxnSpPr>
            <a:cxnSpLocks noChangeShapeType="1"/>
          </p:cNvCxnSpPr>
          <p:nvPr/>
        </p:nvCxnSpPr>
        <p:spPr bwMode="auto">
          <a:xfrm rot="10800000">
            <a:off x="71438" y="2128838"/>
            <a:ext cx="2357437" cy="0"/>
          </a:xfrm>
          <a:prstGeom prst="line">
            <a:avLst/>
          </a:prstGeom>
          <a:noFill/>
          <a:ln w="38100" algn="ctr">
            <a:solidFill>
              <a:schemeClr val="tx1"/>
            </a:solidFill>
            <a:prstDash val="dash"/>
            <a:miter lim="800000"/>
            <a:headEnd/>
            <a:tailEnd/>
          </a:ln>
          <a:extLst>
            <a:ext uri="{909E8E84-426E-40DD-AFC4-6F175D3DCCD1}">
              <a14:hiddenFill xmlns:a14="http://schemas.microsoft.com/office/drawing/2010/main">
                <a:noFill/>
              </a14:hiddenFill>
            </a:ext>
          </a:extLst>
        </p:spPr>
      </p:cxnSp>
      <p:sp>
        <p:nvSpPr>
          <p:cNvPr id="6" name="内容占位符 2"/>
          <p:cNvSpPr txBox="1">
            <a:spLocks/>
          </p:cNvSpPr>
          <p:nvPr/>
        </p:nvSpPr>
        <p:spPr bwMode="auto">
          <a:xfrm>
            <a:off x="2857500" y="1485900"/>
            <a:ext cx="2857500" cy="1285875"/>
          </a:xfrm>
          <a:prstGeom prst="rect">
            <a:avLst/>
          </a:prstGeom>
          <a:noFill/>
          <a:ln w="38100">
            <a:solidFill>
              <a:schemeClr val="tx1"/>
            </a:solidFill>
            <a:miter lim="800000"/>
            <a:headEnd/>
            <a:tailEnd/>
          </a:ln>
        </p:spPr>
        <p:txBody>
          <a:bodyPr tIns="360000"/>
          <a:lstStyle/>
          <a:p>
            <a:pPr marL="342900" indent="-342900" algn="ctr" eaLnBrk="0" hangingPunct="0">
              <a:lnSpc>
                <a:spcPct val="120000"/>
              </a:lnSpc>
              <a:spcBef>
                <a:spcPct val="20000"/>
              </a:spcBef>
              <a:defRPr/>
            </a:pPr>
            <a:r>
              <a:rPr lang="en-US" altLang="zh-CN" sz="2800" b="1" kern="0" dirty="0">
                <a:latin typeface="+mn-lt"/>
                <a:ea typeface="+mn-ea"/>
              </a:rPr>
              <a:t>f=</a:t>
            </a:r>
            <a:r>
              <a:rPr lang="en-US" altLang="zh-CN" sz="2800" b="1" kern="0" dirty="0" err="1">
                <a:latin typeface="+mn-lt"/>
                <a:ea typeface="+mn-ea"/>
              </a:rPr>
              <a:t>fac</a:t>
            </a:r>
            <a:r>
              <a:rPr lang="en-US" altLang="zh-CN" sz="2800" b="1" kern="0" dirty="0">
                <a:latin typeface="+mn-lt"/>
                <a:ea typeface="+mn-ea"/>
              </a:rPr>
              <a:t>(4)×5</a:t>
            </a:r>
          </a:p>
        </p:txBody>
      </p:sp>
      <p:sp>
        <p:nvSpPr>
          <p:cNvPr id="7" name="内容占位符 2"/>
          <p:cNvSpPr txBox="1">
            <a:spLocks/>
          </p:cNvSpPr>
          <p:nvPr/>
        </p:nvSpPr>
        <p:spPr bwMode="auto">
          <a:xfrm>
            <a:off x="2857500" y="642938"/>
            <a:ext cx="2786063" cy="9144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err="1">
                <a:latin typeface="+mn-lt"/>
                <a:ea typeface="+mn-ea"/>
              </a:rPr>
              <a:t>fac</a:t>
            </a:r>
            <a:r>
              <a:rPr lang="zh-CN" altLang="en-US" sz="2800" b="1" kern="0" dirty="0">
                <a:latin typeface="+mn-lt"/>
                <a:ea typeface="+mn-ea"/>
              </a:rPr>
              <a:t>函数</a:t>
            </a:r>
            <a:endParaRPr lang="en-US" altLang="zh-CN" sz="2800" b="1" kern="0" dirty="0">
              <a:latin typeface="+mn-lt"/>
              <a:ea typeface="+mn-ea"/>
            </a:endParaRPr>
          </a:p>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n=5</a:t>
            </a:r>
            <a:endParaRPr lang="zh-CN" altLang="en-US" sz="2800" b="1" kern="0" dirty="0">
              <a:latin typeface="+mn-lt"/>
              <a:ea typeface="+mn-ea"/>
            </a:endParaRPr>
          </a:p>
        </p:txBody>
      </p:sp>
      <p:sp>
        <p:nvSpPr>
          <p:cNvPr id="9" name="内容占位符 2"/>
          <p:cNvSpPr txBox="1">
            <a:spLocks/>
          </p:cNvSpPr>
          <p:nvPr/>
        </p:nvSpPr>
        <p:spPr bwMode="auto">
          <a:xfrm>
            <a:off x="6138863" y="1485900"/>
            <a:ext cx="2857500" cy="1285875"/>
          </a:xfrm>
          <a:prstGeom prst="rect">
            <a:avLst/>
          </a:prstGeom>
          <a:noFill/>
          <a:ln w="38100">
            <a:solidFill>
              <a:schemeClr val="tx1"/>
            </a:solidFill>
            <a:miter lim="800000"/>
            <a:headEnd/>
            <a:tailEnd/>
          </a:ln>
        </p:spPr>
        <p:txBody>
          <a:bodyPr tIns="360000"/>
          <a:lstStyle/>
          <a:p>
            <a:pPr marL="342900" indent="-342900" algn="ctr" eaLnBrk="0" hangingPunct="0">
              <a:lnSpc>
                <a:spcPct val="120000"/>
              </a:lnSpc>
              <a:spcBef>
                <a:spcPct val="20000"/>
              </a:spcBef>
              <a:defRPr/>
            </a:pPr>
            <a:r>
              <a:rPr lang="en-US" altLang="zh-CN" sz="2800" b="1" kern="0" dirty="0">
                <a:latin typeface="+mn-lt"/>
                <a:ea typeface="+mn-ea"/>
              </a:rPr>
              <a:t>f=</a:t>
            </a:r>
            <a:r>
              <a:rPr lang="en-US" altLang="zh-CN" sz="2800" b="1" kern="0" dirty="0" err="1">
                <a:latin typeface="+mn-lt"/>
                <a:ea typeface="+mn-ea"/>
              </a:rPr>
              <a:t>fac</a:t>
            </a:r>
            <a:r>
              <a:rPr lang="en-US" altLang="zh-CN" sz="2800" b="1" kern="0" dirty="0">
                <a:latin typeface="+mn-lt"/>
                <a:ea typeface="+mn-ea"/>
              </a:rPr>
              <a:t>(3)</a:t>
            </a:r>
            <a:r>
              <a:rPr lang="en-US" altLang="zh-CN" sz="2800" b="1" kern="0" dirty="0"/>
              <a:t>×4</a:t>
            </a:r>
            <a:endParaRPr lang="en-US" altLang="zh-CN" sz="2800" b="1" kern="0" dirty="0">
              <a:latin typeface="+mn-lt"/>
              <a:ea typeface="+mn-ea"/>
            </a:endParaRPr>
          </a:p>
        </p:txBody>
      </p:sp>
      <p:sp>
        <p:nvSpPr>
          <p:cNvPr id="10" name="内容占位符 2"/>
          <p:cNvSpPr txBox="1">
            <a:spLocks/>
          </p:cNvSpPr>
          <p:nvPr/>
        </p:nvSpPr>
        <p:spPr bwMode="auto">
          <a:xfrm>
            <a:off x="6143625" y="642938"/>
            <a:ext cx="2857500" cy="9144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err="1">
                <a:latin typeface="+mn-lt"/>
                <a:ea typeface="+mn-ea"/>
              </a:rPr>
              <a:t>fac</a:t>
            </a:r>
            <a:r>
              <a:rPr lang="zh-CN" altLang="en-US" sz="2800" b="1" kern="0" dirty="0">
                <a:latin typeface="+mn-lt"/>
                <a:ea typeface="+mn-ea"/>
              </a:rPr>
              <a:t>函数</a:t>
            </a:r>
            <a:endParaRPr lang="en-US" altLang="zh-CN" sz="2800" b="1" kern="0" dirty="0">
              <a:latin typeface="+mn-lt"/>
              <a:ea typeface="+mn-ea"/>
            </a:endParaRPr>
          </a:p>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n=4</a:t>
            </a:r>
            <a:endParaRPr lang="zh-CN" altLang="en-US" sz="2800" b="1" kern="0" dirty="0">
              <a:latin typeface="+mn-lt"/>
              <a:ea typeface="+mn-ea"/>
            </a:endParaRPr>
          </a:p>
        </p:txBody>
      </p:sp>
      <p:sp>
        <p:nvSpPr>
          <p:cNvPr id="11" name="内容占位符 2"/>
          <p:cNvSpPr txBox="1">
            <a:spLocks/>
          </p:cNvSpPr>
          <p:nvPr/>
        </p:nvSpPr>
        <p:spPr bwMode="auto">
          <a:xfrm>
            <a:off x="2857500" y="4500563"/>
            <a:ext cx="2857500" cy="1285875"/>
          </a:xfrm>
          <a:prstGeom prst="rect">
            <a:avLst/>
          </a:prstGeom>
          <a:noFill/>
          <a:ln w="38100">
            <a:solidFill>
              <a:schemeClr val="tx1"/>
            </a:solidFill>
            <a:miter lim="800000"/>
            <a:headEnd/>
            <a:tailEnd/>
          </a:ln>
        </p:spPr>
        <p:txBody>
          <a:bodyPr tIns="360000"/>
          <a:lstStyle/>
          <a:p>
            <a:pPr marL="342900" indent="-342900" algn="ctr" eaLnBrk="0" hangingPunct="0">
              <a:lnSpc>
                <a:spcPct val="120000"/>
              </a:lnSpc>
              <a:spcBef>
                <a:spcPct val="20000"/>
              </a:spcBef>
              <a:defRPr/>
            </a:pPr>
            <a:r>
              <a:rPr lang="en-US" altLang="zh-CN" sz="2800" b="1" kern="0" dirty="0">
                <a:latin typeface="+mn-lt"/>
                <a:ea typeface="+mn-ea"/>
              </a:rPr>
              <a:t>f=</a:t>
            </a:r>
            <a:r>
              <a:rPr lang="en-US" altLang="zh-CN" sz="2800" b="1" kern="0" dirty="0" err="1">
                <a:latin typeface="+mn-lt"/>
                <a:ea typeface="+mn-ea"/>
              </a:rPr>
              <a:t>fac</a:t>
            </a:r>
            <a:r>
              <a:rPr lang="en-US" altLang="zh-CN" sz="2800" b="1" kern="0" dirty="0">
                <a:latin typeface="+mn-lt"/>
                <a:ea typeface="+mn-ea"/>
              </a:rPr>
              <a:t>(1)</a:t>
            </a:r>
            <a:r>
              <a:rPr lang="en-US" altLang="zh-CN" sz="2800" b="1" kern="0" dirty="0"/>
              <a:t>×2</a:t>
            </a:r>
            <a:endParaRPr lang="en-US" altLang="zh-CN" sz="2800" b="1" kern="0" dirty="0">
              <a:latin typeface="+mn-lt"/>
              <a:ea typeface="+mn-ea"/>
            </a:endParaRPr>
          </a:p>
        </p:txBody>
      </p:sp>
      <p:sp>
        <p:nvSpPr>
          <p:cNvPr id="12" name="内容占位符 2"/>
          <p:cNvSpPr txBox="1">
            <a:spLocks/>
          </p:cNvSpPr>
          <p:nvPr/>
        </p:nvSpPr>
        <p:spPr bwMode="auto">
          <a:xfrm>
            <a:off x="2857500" y="3714750"/>
            <a:ext cx="2786063" cy="842963"/>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err="1">
                <a:latin typeface="+mn-lt"/>
                <a:ea typeface="+mn-ea"/>
              </a:rPr>
              <a:t>fac</a:t>
            </a:r>
            <a:r>
              <a:rPr lang="zh-CN" altLang="en-US" sz="2800" b="1" kern="0" dirty="0">
                <a:latin typeface="+mn-lt"/>
                <a:ea typeface="+mn-ea"/>
              </a:rPr>
              <a:t>函数</a:t>
            </a:r>
            <a:endParaRPr lang="en-US" altLang="zh-CN" sz="2800" b="1" kern="0" dirty="0">
              <a:latin typeface="+mn-lt"/>
              <a:ea typeface="+mn-ea"/>
            </a:endParaRPr>
          </a:p>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n=2</a:t>
            </a:r>
            <a:endParaRPr lang="zh-CN" altLang="en-US" sz="2800" b="1" kern="0" dirty="0">
              <a:latin typeface="+mn-lt"/>
              <a:ea typeface="+mn-ea"/>
            </a:endParaRPr>
          </a:p>
        </p:txBody>
      </p:sp>
      <p:sp>
        <p:nvSpPr>
          <p:cNvPr id="13" name="内容占位符 2"/>
          <p:cNvSpPr txBox="1">
            <a:spLocks/>
          </p:cNvSpPr>
          <p:nvPr/>
        </p:nvSpPr>
        <p:spPr bwMode="auto">
          <a:xfrm>
            <a:off x="6138863" y="4500563"/>
            <a:ext cx="2857500" cy="1285875"/>
          </a:xfrm>
          <a:prstGeom prst="rect">
            <a:avLst/>
          </a:prstGeom>
          <a:noFill/>
          <a:ln w="38100">
            <a:solidFill>
              <a:schemeClr val="tx1"/>
            </a:solidFill>
            <a:miter lim="800000"/>
            <a:headEnd/>
            <a:tailEnd/>
          </a:ln>
        </p:spPr>
        <p:txBody>
          <a:bodyPr tIns="360000"/>
          <a:lstStyle/>
          <a:p>
            <a:pPr marL="342900" indent="-342900" algn="ctr" eaLnBrk="0" hangingPunct="0">
              <a:lnSpc>
                <a:spcPct val="120000"/>
              </a:lnSpc>
              <a:spcBef>
                <a:spcPct val="20000"/>
              </a:spcBef>
              <a:defRPr/>
            </a:pPr>
            <a:r>
              <a:rPr lang="en-US" altLang="zh-CN" sz="2800" b="1" kern="0" dirty="0">
                <a:latin typeface="+mn-lt"/>
                <a:ea typeface="+mn-ea"/>
              </a:rPr>
              <a:t>f=</a:t>
            </a:r>
            <a:r>
              <a:rPr lang="en-US" altLang="zh-CN" sz="2800" b="1" kern="0" dirty="0" err="1">
                <a:latin typeface="+mn-lt"/>
                <a:ea typeface="+mn-ea"/>
              </a:rPr>
              <a:t>fac</a:t>
            </a:r>
            <a:r>
              <a:rPr lang="en-US" altLang="zh-CN" sz="2800" b="1" kern="0" dirty="0">
                <a:latin typeface="+mn-lt"/>
                <a:ea typeface="+mn-ea"/>
              </a:rPr>
              <a:t>(2)</a:t>
            </a:r>
            <a:r>
              <a:rPr lang="en-US" altLang="zh-CN" sz="2800" b="1" kern="0" dirty="0"/>
              <a:t>×3</a:t>
            </a:r>
            <a:endParaRPr lang="en-US" altLang="zh-CN" sz="2800" b="1" kern="0" dirty="0">
              <a:latin typeface="+mn-lt"/>
              <a:ea typeface="+mn-ea"/>
            </a:endParaRPr>
          </a:p>
        </p:txBody>
      </p:sp>
      <p:sp>
        <p:nvSpPr>
          <p:cNvPr id="14" name="内容占位符 2"/>
          <p:cNvSpPr txBox="1">
            <a:spLocks/>
          </p:cNvSpPr>
          <p:nvPr/>
        </p:nvSpPr>
        <p:spPr bwMode="auto">
          <a:xfrm>
            <a:off x="6143625" y="3714750"/>
            <a:ext cx="2857500" cy="771525"/>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err="1">
                <a:latin typeface="+mn-lt"/>
                <a:ea typeface="+mn-ea"/>
              </a:rPr>
              <a:t>fac</a:t>
            </a:r>
            <a:r>
              <a:rPr lang="zh-CN" altLang="en-US" sz="2800" b="1" kern="0" dirty="0">
                <a:latin typeface="+mn-lt"/>
                <a:ea typeface="+mn-ea"/>
              </a:rPr>
              <a:t>函数</a:t>
            </a:r>
            <a:endParaRPr lang="en-US" altLang="zh-CN" sz="2800" b="1" kern="0" dirty="0">
              <a:latin typeface="+mn-lt"/>
              <a:ea typeface="+mn-ea"/>
            </a:endParaRPr>
          </a:p>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n=3</a:t>
            </a:r>
            <a:endParaRPr lang="zh-CN" altLang="en-US" sz="2800" b="1" kern="0" dirty="0">
              <a:latin typeface="+mn-lt"/>
              <a:ea typeface="+mn-ea"/>
            </a:endParaRPr>
          </a:p>
        </p:txBody>
      </p:sp>
      <p:sp>
        <p:nvSpPr>
          <p:cNvPr id="15" name="内容占位符 2"/>
          <p:cNvSpPr txBox="1">
            <a:spLocks/>
          </p:cNvSpPr>
          <p:nvPr/>
        </p:nvSpPr>
        <p:spPr bwMode="auto">
          <a:xfrm>
            <a:off x="285750" y="4500563"/>
            <a:ext cx="2071688" cy="1285875"/>
          </a:xfrm>
          <a:prstGeom prst="rect">
            <a:avLst/>
          </a:prstGeom>
          <a:noFill/>
          <a:ln w="38100">
            <a:solidFill>
              <a:schemeClr val="tx1"/>
            </a:solidFill>
            <a:miter lim="800000"/>
            <a:headEnd/>
            <a:tailEnd/>
          </a:ln>
        </p:spPr>
        <p:txBody>
          <a:bodyPr tIns="360000"/>
          <a:lstStyle/>
          <a:p>
            <a:pPr marL="342900" indent="-342900" algn="ctr" eaLnBrk="0" hangingPunct="0">
              <a:lnSpc>
                <a:spcPct val="120000"/>
              </a:lnSpc>
              <a:spcBef>
                <a:spcPct val="20000"/>
              </a:spcBef>
              <a:buFont typeface="Wingdings" pitchFamily="2" charset="2"/>
              <a:buNone/>
              <a:defRPr/>
            </a:pPr>
            <a:r>
              <a:rPr lang="en-US" altLang="zh-CN" sz="2800" b="1" kern="0" dirty="0">
                <a:latin typeface="+mn-lt"/>
                <a:ea typeface="+mn-ea"/>
              </a:rPr>
              <a:t>f=1</a:t>
            </a:r>
          </a:p>
        </p:txBody>
      </p:sp>
      <p:sp>
        <p:nvSpPr>
          <p:cNvPr id="16" name="内容占位符 2"/>
          <p:cNvSpPr txBox="1">
            <a:spLocks/>
          </p:cNvSpPr>
          <p:nvPr/>
        </p:nvSpPr>
        <p:spPr bwMode="auto">
          <a:xfrm>
            <a:off x="0" y="3729038"/>
            <a:ext cx="2786063" cy="771525"/>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err="1">
                <a:latin typeface="+mn-lt"/>
                <a:ea typeface="+mn-ea"/>
              </a:rPr>
              <a:t>fac</a:t>
            </a:r>
            <a:r>
              <a:rPr lang="zh-CN" altLang="en-US" sz="2800" b="1" kern="0" dirty="0">
                <a:latin typeface="+mn-lt"/>
                <a:ea typeface="+mn-ea"/>
              </a:rPr>
              <a:t>函数</a:t>
            </a:r>
            <a:endParaRPr lang="en-US" altLang="zh-CN" sz="2800" b="1" kern="0" dirty="0">
              <a:latin typeface="+mn-lt"/>
              <a:ea typeface="+mn-ea"/>
            </a:endParaRPr>
          </a:p>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n=1</a:t>
            </a:r>
            <a:endParaRPr lang="zh-CN" altLang="en-US" sz="2800" b="1" kern="0" dirty="0">
              <a:latin typeface="+mn-lt"/>
              <a:ea typeface="+mn-ea"/>
            </a:endParaRPr>
          </a:p>
        </p:txBody>
      </p:sp>
      <p:cxnSp>
        <p:nvCxnSpPr>
          <p:cNvPr id="17" name="直接箭头连接符 55"/>
          <p:cNvCxnSpPr>
            <a:cxnSpLocks noChangeShapeType="1"/>
          </p:cNvCxnSpPr>
          <p:nvPr/>
        </p:nvCxnSpPr>
        <p:spPr bwMode="auto">
          <a:xfrm flipV="1">
            <a:off x="2000250" y="857250"/>
            <a:ext cx="1500188" cy="857250"/>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0" name="直接箭头连接符 55"/>
          <p:cNvCxnSpPr>
            <a:cxnSpLocks noChangeShapeType="1"/>
          </p:cNvCxnSpPr>
          <p:nvPr/>
        </p:nvCxnSpPr>
        <p:spPr bwMode="auto">
          <a:xfrm flipV="1">
            <a:off x="4000500" y="857250"/>
            <a:ext cx="2786063" cy="1071563"/>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2" name="直接箭头连接符 55"/>
          <p:cNvCxnSpPr>
            <a:cxnSpLocks noChangeShapeType="1"/>
          </p:cNvCxnSpPr>
          <p:nvPr/>
        </p:nvCxnSpPr>
        <p:spPr bwMode="auto">
          <a:xfrm rot="5400000">
            <a:off x="6465095" y="2964656"/>
            <a:ext cx="1357312" cy="14287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5" name="直接箭头连接符 55"/>
          <p:cNvCxnSpPr>
            <a:cxnSpLocks noChangeShapeType="1"/>
          </p:cNvCxnSpPr>
          <p:nvPr/>
        </p:nvCxnSpPr>
        <p:spPr bwMode="auto">
          <a:xfrm rot="10800000">
            <a:off x="5072063" y="4000500"/>
            <a:ext cx="2000250" cy="100012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28" name="直接箭头连接符 55"/>
          <p:cNvCxnSpPr>
            <a:cxnSpLocks noChangeShapeType="1"/>
          </p:cNvCxnSpPr>
          <p:nvPr/>
        </p:nvCxnSpPr>
        <p:spPr bwMode="auto">
          <a:xfrm rot="10800000">
            <a:off x="2143125" y="4071938"/>
            <a:ext cx="1643063" cy="857250"/>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30" name="直接箭头连接符 55"/>
          <p:cNvCxnSpPr>
            <a:cxnSpLocks noChangeShapeType="1"/>
          </p:cNvCxnSpPr>
          <p:nvPr/>
        </p:nvCxnSpPr>
        <p:spPr bwMode="auto">
          <a:xfrm flipV="1">
            <a:off x="2357438" y="5357813"/>
            <a:ext cx="1500187" cy="42862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32" name="直接箭头连接符 55"/>
          <p:cNvCxnSpPr>
            <a:cxnSpLocks noChangeShapeType="1"/>
          </p:cNvCxnSpPr>
          <p:nvPr/>
        </p:nvCxnSpPr>
        <p:spPr bwMode="auto">
          <a:xfrm flipV="1">
            <a:off x="5643563" y="5357813"/>
            <a:ext cx="1500187" cy="42862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33" name="直接箭头连接符 55"/>
          <p:cNvCxnSpPr>
            <a:cxnSpLocks noChangeShapeType="1"/>
          </p:cNvCxnSpPr>
          <p:nvPr/>
        </p:nvCxnSpPr>
        <p:spPr bwMode="auto">
          <a:xfrm rot="16200000" flipV="1">
            <a:off x="6607969" y="3036094"/>
            <a:ext cx="3071813" cy="157162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36" name="直接箭头连接符 55"/>
          <p:cNvCxnSpPr>
            <a:cxnSpLocks noChangeShapeType="1"/>
          </p:cNvCxnSpPr>
          <p:nvPr/>
        </p:nvCxnSpPr>
        <p:spPr bwMode="auto">
          <a:xfrm rot="10800000">
            <a:off x="4286250" y="2357438"/>
            <a:ext cx="1928813" cy="428625"/>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cxnSp>
        <p:nvCxnSpPr>
          <p:cNvPr id="39" name="直接箭头连接符 55"/>
          <p:cNvCxnSpPr>
            <a:cxnSpLocks noChangeShapeType="1"/>
          </p:cNvCxnSpPr>
          <p:nvPr/>
        </p:nvCxnSpPr>
        <p:spPr bwMode="auto">
          <a:xfrm rot="10800000">
            <a:off x="1928813" y="1928813"/>
            <a:ext cx="1071562" cy="857250"/>
          </a:xfrm>
          <a:prstGeom prst="straightConnector1">
            <a:avLst/>
          </a:prstGeom>
          <a:noFill/>
          <a:ln w="38100" algn="ctr">
            <a:solidFill>
              <a:srgbClr val="FF0000"/>
            </a:solidFill>
            <a:miter lim="800000"/>
            <a:headEnd/>
            <a:tailEnd type="arrow" w="med" len="med"/>
          </a:ln>
          <a:extLst>
            <a:ext uri="{909E8E84-426E-40DD-AFC4-6F175D3DCCD1}">
              <a14:hiddenFill xmlns:a14="http://schemas.microsoft.com/office/drawing/2010/main">
                <a:noFill/>
              </a14:hiddenFill>
            </a:ext>
          </a:extLst>
        </p:spPr>
      </p:cxnSp>
      <p:sp>
        <p:nvSpPr>
          <p:cNvPr id="46" name="内容占位符 2"/>
          <p:cNvSpPr txBox="1">
            <a:spLocks/>
          </p:cNvSpPr>
          <p:nvPr/>
        </p:nvSpPr>
        <p:spPr bwMode="auto">
          <a:xfrm>
            <a:off x="0" y="6000750"/>
            <a:ext cx="2786063" cy="5715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err="1">
                <a:solidFill>
                  <a:srgbClr val="00B050"/>
                </a:solidFill>
                <a:latin typeface="+mn-lt"/>
                <a:ea typeface="+mn-ea"/>
              </a:rPr>
              <a:t>fac</a:t>
            </a:r>
            <a:r>
              <a:rPr lang="en-US" altLang="zh-CN" sz="2800" b="1" kern="0" dirty="0">
                <a:solidFill>
                  <a:srgbClr val="00B050"/>
                </a:solidFill>
                <a:latin typeface="+mn-lt"/>
                <a:ea typeface="+mn-ea"/>
              </a:rPr>
              <a:t>(1)=1</a:t>
            </a:r>
            <a:endParaRPr lang="zh-CN" altLang="en-US" sz="2800" b="1" kern="0" dirty="0">
              <a:solidFill>
                <a:srgbClr val="00B050"/>
              </a:solidFill>
              <a:latin typeface="+mn-lt"/>
              <a:ea typeface="+mn-ea"/>
            </a:endParaRPr>
          </a:p>
        </p:txBody>
      </p:sp>
      <p:sp>
        <p:nvSpPr>
          <p:cNvPr id="47" name="内容占位符 2"/>
          <p:cNvSpPr txBox="1">
            <a:spLocks/>
          </p:cNvSpPr>
          <p:nvPr/>
        </p:nvSpPr>
        <p:spPr bwMode="auto">
          <a:xfrm>
            <a:off x="2928938" y="6000750"/>
            <a:ext cx="2786062" cy="5715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err="1">
                <a:solidFill>
                  <a:srgbClr val="00B050"/>
                </a:solidFill>
                <a:latin typeface="+mn-lt"/>
                <a:ea typeface="+mn-ea"/>
              </a:rPr>
              <a:t>fac</a:t>
            </a:r>
            <a:r>
              <a:rPr lang="en-US" altLang="zh-CN" sz="2800" b="1" kern="0" dirty="0">
                <a:solidFill>
                  <a:srgbClr val="00B050"/>
                </a:solidFill>
                <a:latin typeface="+mn-lt"/>
                <a:ea typeface="+mn-ea"/>
              </a:rPr>
              <a:t>(2)=2</a:t>
            </a:r>
            <a:endParaRPr lang="zh-CN" altLang="en-US" sz="2800" b="1" kern="0" dirty="0">
              <a:solidFill>
                <a:srgbClr val="00B050"/>
              </a:solidFill>
              <a:latin typeface="+mn-lt"/>
              <a:ea typeface="+mn-ea"/>
            </a:endParaRPr>
          </a:p>
        </p:txBody>
      </p:sp>
      <p:sp>
        <p:nvSpPr>
          <p:cNvPr id="48" name="内容占位符 2"/>
          <p:cNvSpPr txBox="1">
            <a:spLocks/>
          </p:cNvSpPr>
          <p:nvPr/>
        </p:nvSpPr>
        <p:spPr bwMode="auto">
          <a:xfrm>
            <a:off x="6000750" y="5929313"/>
            <a:ext cx="2786063" cy="5715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err="1">
                <a:solidFill>
                  <a:srgbClr val="00B050"/>
                </a:solidFill>
                <a:latin typeface="+mn-lt"/>
                <a:ea typeface="+mn-ea"/>
              </a:rPr>
              <a:t>fac</a:t>
            </a:r>
            <a:r>
              <a:rPr lang="en-US" altLang="zh-CN" sz="2800" b="1" kern="0" dirty="0">
                <a:solidFill>
                  <a:srgbClr val="00B050"/>
                </a:solidFill>
                <a:latin typeface="+mn-lt"/>
                <a:ea typeface="+mn-ea"/>
              </a:rPr>
              <a:t>(3)=6</a:t>
            </a:r>
            <a:endParaRPr lang="zh-CN" altLang="en-US" sz="2800" b="1" kern="0" dirty="0">
              <a:solidFill>
                <a:srgbClr val="00B050"/>
              </a:solidFill>
              <a:latin typeface="+mn-lt"/>
              <a:ea typeface="+mn-ea"/>
            </a:endParaRPr>
          </a:p>
        </p:txBody>
      </p:sp>
      <p:sp>
        <p:nvSpPr>
          <p:cNvPr id="49" name="内容占位符 2"/>
          <p:cNvSpPr txBox="1">
            <a:spLocks/>
          </p:cNvSpPr>
          <p:nvPr/>
        </p:nvSpPr>
        <p:spPr bwMode="auto">
          <a:xfrm>
            <a:off x="6156325" y="2916238"/>
            <a:ext cx="2786063" cy="5715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err="1">
                <a:solidFill>
                  <a:srgbClr val="00B050"/>
                </a:solidFill>
                <a:latin typeface="+mn-lt"/>
                <a:ea typeface="+mn-ea"/>
              </a:rPr>
              <a:t>fac</a:t>
            </a:r>
            <a:r>
              <a:rPr lang="en-US" altLang="zh-CN" sz="2800" b="1" kern="0" dirty="0">
                <a:solidFill>
                  <a:srgbClr val="00B050"/>
                </a:solidFill>
                <a:latin typeface="+mn-lt"/>
                <a:ea typeface="+mn-ea"/>
              </a:rPr>
              <a:t>(4)=24</a:t>
            </a:r>
            <a:endParaRPr lang="zh-CN" altLang="en-US" sz="2800" b="1" kern="0" dirty="0">
              <a:solidFill>
                <a:srgbClr val="00B050"/>
              </a:solidFill>
              <a:latin typeface="+mn-lt"/>
              <a:ea typeface="+mn-ea"/>
            </a:endParaRPr>
          </a:p>
        </p:txBody>
      </p:sp>
      <p:sp>
        <p:nvSpPr>
          <p:cNvPr id="50" name="内容占位符 2"/>
          <p:cNvSpPr txBox="1">
            <a:spLocks/>
          </p:cNvSpPr>
          <p:nvPr/>
        </p:nvSpPr>
        <p:spPr bwMode="auto">
          <a:xfrm>
            <a:off x="3000375" y="2928938"/>
            <a:ext cx="2786063" cy="571500"/>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err="1">
                <a:solidFill>
                  <a:srgbClr val="00B050"/>
                </a:solidFill>
                <a:latin typeface="+mn-lt"/>
                <a:ea typeface="+mn-ea"/>
              </a:rPr>
              <a:t>fac</a:t>
            </a:r>
            <a:r>
              <a:rPr lang="en-US" altLang="zh-CN" sz="2800" b="1" kern="0" dirty="0">
                <a:solidFill>
                  <a:srgbClr val="00B050"/>
                </a:solidFill>
                <a:latin typeface="+mn-lt"/>
                <a:ea typeface="+mn-ea"/>
              </a:rPr>
              <a:t>(5)=120</a:t>
            </a:r>
            <a:endParaRPr lang="zh-CN" altLang="en-US" sz="2800" b="1" kern="0" dirty="0">
              <a:solidFill>
                <a:srgbClr val="00B050"/>
              </a:solidFill>
              <a:latin typeface="+mn-lt"/>
              <a:ea typeface="+mn-ea"/>
            </a:endParaRPr>
          </a:p>
        </p:txBody>
      </p:sp>
      <p:sp>
        <p:nvSpPr>
          <p:cNvPr id="54" name="内容占位符 2"/>
          <p:cNvSpPr txBox="1">
            <a:spLocks/>
          </p:cNvSpPr>
          <p:nvPr/>
        </p:nvSpPr>
        <p:spPr bwMode="auto">
          <a:xfrm>
            <a:off x="357188" y="2928938"/>
            <a:ext cx="1643062" cy="428625"/>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solidFill>
                  <a:srgbClr val="9D138D"/>
                </a:solidFill>
                <a:latin typeface="+mn-lt"/>
                <a:ea typeface="+mn-ea"/>
              </a:rPr>
              <a:t>120</a:t>
            </a:r>
            <a:endParaRPr lang="zh-CN" altLang="en-US" sz="2800" b="1" kern="0" dirty="0">
              <a:solidFill>
                <a:srgbClr val="9D138D"/>
              </a:solidFill>
              <a:latin typeface="+mn-lt"/>
              <a:ea typeface="+mn-ea"/>
            </a:endParaRPr>
          </a:p>
        </p:txBody>
      </p:sp>
      <p:pic>
        <p:nvPicPr>
          <p:cNvPr id="85024" name="图片 3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10369" y="2204864"/>
            <a:ext cx="1857375" cy="523220"/>
          </a:xfrm>
          <a:prstGeom prst="rect">
            <a:avLst/>
          </a:prstGeom>
          <a:noFill/>
        </p:spPr>
        <p:txBody>
          <a:bodyPr wrap="square" rtlCol="0">
            <a:spAutoFit/>
          </a:bodyPr>
          <a:lstStyle/>
          <a:p>
            <a:pPr marL="342900" indent="-342900" algn="ctr">
              <a:spcBef>
                <a:spcPct val="20000"/>
              </a:spcBef>
              <a:buClr>
                <a:schemeClr val="folHlink"/>
              </a:buClr>
            </a:pPr>
            <a:r>
              <a:rPr lang="zh-CN" altLang="en-US" sz="2800" dirty="0">
                <a:latin typeface="+mn-lt"/>
                <a:ea typeface="+mn-ea"/>
              </a:rPr>
              <a:t>输出</a:t>
            </a:r>
            <a:r>
              <a:rPr lang="en-US" altLang="zh-CN" sz="2800" dirty="0" err="1">
                <a:latin typeface="+mn-lt"/>
                <a:ea typeface="+mn-ea"/>
              </a:rPr>
              <a:t>fac</a:t>
            </a:r>
            <a:r>
              <a:rPr lang="en-US" altLang="zh-CN" sz="2800" dirty="0">
                <a:latin typeface="+mn-lt"/>
                <a:ea typeface="+mn-ea"/>
              </a:rPr>
              <a:t>(5)</a:t>
            </a:r>
            <a:endParaRPr lang="zh-CN" altLang="en-US" sz="2800" dirty="0">
              <a:latin typeface="+mn-lt"/>
              <a:ea typeface="+mn-ea"/>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blinds(horizontal)">
                                      <p:cBhvr>
                                        <p:cTn id="12" dur="500"/>
                                        <p:tgtEl>
                                          <p:spTgt spid="57"/>
                                        </p:tgtEl>
                                      </p:cBhvr>
                                    </p:animEffect>
                                  </p:childTnLst>
                                </p:cTn>
                              </p:par>
                            </p:childTnLst>
                          </p:cTn>
                        </p:par>
                        <p:par>
                          <p:cTn id="13" fill="hold" nodeType="afterGroup">
                            <p:stCondLst>
                              <p:cond delay="500"/>
                            </p:stCondLst>
                            <p:childTnLst>
                              <p:par>
                                <p:cTn id="14" presetID="3" presetClass="entr" presetSubtype="10" fill="hold"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blinds(horizontal)">
                                      <p:cBhvr>
                                        <p:cTn id="16" dur="500"/>
                                        <p:tgtEl>
                                          <p:spTgt spid="3">
                                            <p:txEl>
                                              <p:pRg st="0" end="0"/>
                                            </p:txEl>
                                          </p:spTgt>
                                        </p:tgtEl>
                                      </p:cBhvr>
                                    </p:animEffect>
                                  </p:childTnLst>
                                </p:cTn>
                              </p:par>
                            </p:childTnLst>
                          </p:cTn>
                        </p:par>
                        <p:par>
                          <p:cTn id="17" fill="hold" nodeType="afterGroup">
                            <p:stCondLst>
                              <p:cond delay="1000"/>
                            </p:stCondLst>
                            <p:childTnLst>
                              <p:par>
                                <p:cTn id="18" presetID="1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lide(fromLeft)">
                                      <p:cBhvr>
                                        <p:cTn id="20" dur="500"/>
                                        <p:tgtEl>
                                          <p:spTgt spid="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ox(in)">
                                      <p:cBhvr>
                                        <p:cTn id="25"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nodeType="click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blinds(horizontal)">
                                      <p:cBhvr>
                                        <p:cTn id="30" dur="500"/>
                                        <p:tgtEl>
                                          <p:spTgt spid="7">
                                            <p:txEl>
                                              <p:pRg st="0" end="0"/>
                                            </p:txEl>
                                          </p:spTgt>
                                        </p:tgtEl>
                                      </p:cBhvr>
                                    </p:animEffect>
                                  </p:childTnLst>
                                </p:cTn>
                              </p:par>
                            </p:childTnLst>
                          </p:cTn>
                        </p:par>
                        <p:par>
                          <p:cTn id="31" fill="hold" nodeType="afterGroup">
                            <p:stCondLst>
                              <p:cond delay="500"/>
                            </p:stCondLst>
                            <p:childTnLst>
                              <p:par>
                                <p:cTn id="32" presetID="3" presetClass="entr" presetSubtype="10" fill="hold" nodeType="afterEffect">
                                  <p:stCondLst>
                                    <p:cond delay="0"/>
                                  </p:stCondLst>
                                  <p:childTnLst>
                                    <p:set>
                                      <p:cBhvr>
                                        <p:cTn id="33" dur="1" fill="hold">
                                          <p:stCondLst>
                                            <p:cond delay="0"/>
                                          </p:stCondLst>
                                        </p:cTn>
                                        <p:tgtEl>
                                          <p:spTgt spid="7">
                                            <p:txEl>
                                              <p:pRg st="1" end="1"/>
                                            </p:txEl>
                                          </p:spTgt>
                                        </p:tgtEl>
                                        <p:attrNameLst>
                                          <p:attrName>style.visibility</p:attrName>
                                        </p:attrNameLst>
                                      </p:cBhvr>
                                      <p:to>
                                        <p:strVal val="visible"/>
                                      </p:to>
                                    </p:set>
                                    <p:animEffect transition="in" filter="blinds(horizontal)">
                                      <p:cBhvr>
                                        <p:cTn id="34" dur="500"/>
                                        <p:tgtEl>
                                          <p:spTgt spid="7">
                                            <p:txEl>
                                              <p:pRg st="1" end="1"/>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linds(horizontal)">
                                      <p:cBhvr>
                                        <p:cTn id="39" dur="500"/>
                                        <p:tgtEl>
                                          <p:spTgt spid="6"/>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4" presetClass="entr" presetSubtype="16" fill="hold" nodeType="click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box(in)">
                                      <p:cBhvr>
                                        <p:cTn id="44" dur="500"/>
                                        <p:tgtEl>
                                          <p:spTgt spid="20"/>
                                        </p:tgtEl>
                                      </p:cBhvr>
                                    </p:animEffec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45" fill="hold" nodeType="clickPar">
                      <p:stCondLst>
                        <p:cond delay="indefinite"/>
                      </p:stCondLst>
                      <p:childTnLst>
                        <p:par>
                          <p:cTn id="46" fill="hold" nodeType="withGroup">
                            <p:stCondLst>
                              <p:cond delay="0"/>
                            </p:stCondLst>
                            <p:childTnLst>
                              <p:par>
                                <p:cTn id="47" presetID="3" presetClass="entr" presetSubtype="10" fill="hold" nodeType="clickEffect">
                                  <p:stCondLst>
                                    <p:cond delay="0"/>
                                  </p:stCondLst>
                                  <p:childTnLst>
                                    <p:set>
                                      <p:cBhvr>
                                        <p:cTn id="48" dur="1" fill="hold">
                                          <p:stCondLst>
                                            <p:cond delay="0"/>
                                          </p:stCondLst>
                                        </p:cTn>
                                        <p:tgtEl>
                                          <p:spTgt spid="10">
                                            <p:txEl>
                                              <p:pRg st="0" end="0"/>
                                            </p:txEl>
                                          </p:spTgt>
                                        </p:tgtEl>
                                        <p:attrNameLst>
                                          <p:attrName>style.visibility</p:attrName>
                                        </p:attrNameLst>
                                      </p:cBhvr>
                                      <p:to>
                                        <p:strVal val="visible"/>
                                      </p:to>
                                    </p:set>
                                    <p:animEffect transition="in" filter="blinds(horizontal)">
                                      <p:cBhvr>
                                        <p:cTn id="49" dur="500"/>
                                        <p:tgtEl>
                                          <p:spTgt spid="10">
                                            <p:txEl>
                                              <p:pRg st="0" end="0"/>
                                            </p:txEl>
                                          </p:spTgt>
                                        </p:tgtEl>
                                      </p:cBhvr>
                                    </p:animEffect>
                                  </p:childTnLst>
                                </p:cTn>
                              </p:par>
                            </p:childTnLst>
                          </p:cTn>
                        </p:par>
                        <p:par>
                          <p:cTn id="50" fill="hold" nodeType="afterGroup">
                            <p:stCondLst>
                              <p:cond delay="500"/>
                            </p:stCondLst>
                            <p:childTnLst>
                              <p:par>
                                <p:cTn id="51" presetID="3" presetClass="entr" presetSubtype="10" fill="hold" nodeType="after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blinds(horizontal)">
                                      <p:cBhvr>
                                        <p:cTn id="53" dur="500"/>
                                        <p:tgtEl>
                                          <p:spTgt spid="10">
                                            <p:txEl>
                                              <p:pRg st="1" end="1"/>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blinds(horizontal)">
                                      <p:cBhvr>
                                        <p:cTn id="58" dur="500"/>
                                        <p:tgtEl>
                                          <p:spTgt spid="9"/>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4" presetClass="entr" presetSubtype="16" fill="hold" nodeType="click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box(in)">
                                      <p:cBhvr>
                                        <p:cTn id="63"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64" fill="hold" nodeType="clickPar">
                      <p:stCondLst>
                        <p:cond delay="indefinite"/>
                      </p:stCondLst>
                      <p:childTnLst>
                        <p:par>
                          <p:cTn id="65" fill="hold" nodeType="withGroup">
                            <p:stCondLst>
                              <p:cond delay="0"/>
                            </p:stCondLst>
                            <p:childTnLst>
                              <p:par>
                                <p:cTn id="66" presetID="3" presetClass="entr" presetSubtype="10" fill="hold" nodeType="clickEffect">
                                  <p:stCondLst>
                                    <p:cond delay="0"/>
                                  </p:stCondLst>
                                  <p:childTnLst>
                                    <p:set>
                                      <p:cBhvr>
                                        <p:cTn id="67" dur="1" fill="hold">
                                          <p:stCondLst>
                                            <p:cond delay="0"/>
                                          </p:stCondLst>
                                        </p:cTn>
                                        <p:tgtEl>
                                          <p:spTgt spid="14">
                                            <p:txEl>
                                              <p:pRg st="0" end="0"/>
                                            </p:txEl>
                                          </p:spTgt>
                                        </p:tgtEl>
                                        <p:attrNameLst>
                                          <p:attrName>style.visibility</p:attrName>
                                        </p:attrNameLst>
                                      </p:cBhvr>
                                      <p:to>
                                        <p:strVal val="visible"/>
                                      </p:to>
                                    </p:set>
                                    <p:animEffect transition="in" filter="blinds(horizontal)">
                                      <p:cBhvr>
                                        <p:cTn id="68" dur="500"/>
                                        <p:tgtEl>
                                          <p:spTgt spid="14">
                                            <p:txEl>
                                              <p:pRg st="0" end="0"/>
                                            </p:txEl>
                                          </p:spTgt>
                                        </p:tgtEl>
                                      </p:cBhvr>
                                    </p:animEffect>
                                  </p:childTnLst>
                                </p:cTn>
                              </p:par>
                            </p:childTnLst>
                          </p:cTn>
                        </p:par>
                        <p:par>
                          <p:cTn id="69" fill="hold" nodeType="afterGroup">
                            <p:stCondLst>
                              <p:cond delay="500"/>
                            </p:stCondLst>
                            <p:childTnLst>
                              <p:par>
                                <p:cTn id="70" presetID="3" presetClass="entr" presetSubtype="10" fill="hold" nodeType="afterEffect">
                                  <p:stCondLst>
                                    <p:cond delay="0"/>
                                  </p:stCondLst>
                                  <p:childTnLst>
                                    <p:set>
                                      <p:cBhvr>
                                        <p:cTn id="71" dur="1" fill="hold">
                                          <p:stCondLst>
                                            <p:cond delay="0"/>
                                          </p:stCondLst>
                                        </p:cTn>
                                        <p:tgtEl>
                                          <p:spTgt spid="14">
                                            <p:txEl>
                                              <p:pRg st="1" end="1"/>
                                            </p:txEl>
                                          </p:spTgt>
                                        </p:tgtEl>
                                        <p:attrNameLst>
                                          <p:attrName>style.visibility</p:attrName>
                                        </p:attrNameLst>
                                      </p:cBhvr>
                                      <p:to>
                                        <p:strVal val="visible"/>
                                      </p:to>
                                    </p:set>
                                    <p:animEffect transition="in" filter="blinds(horizontal)">
                                      <p:cBhvr>
                                        <p:cTn id="72" dur="500"/>
                                        <p:tgtEl>
                                          <p:spTgt spid="14">
                                            <p:txEl>
                                              <p:pRg st="1" end="1"/>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blinds(horizontal)">
                                      <p:cBhvr>
                                        <p:cTn id="77" dur="500"/>
                                        <p:tgtEl>
                                          <p:spTgt spid="13"/>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4" presetClass="entr" presetSubtype="16" fill="hold" nodeType="click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box(in)">
                                      <p:cBhvr>
                                        <p:cTn id="82"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83" fill="hold" nodeType="clickPar">
                      <p:stCondLst>
                        <p:cond delay="indefinite"/>
                      </p:stCondLst>
                      <p:childTnLst>
                        <p:par>
                          <p:cTn id="84" fill="hold" nodeType="withGroup">
                            <p:stCondLst>
                              <p:cond delay="0"/>
                            </p:stCondLst>
                            <p:childTnLst>
                              <p:par>
                                <p:cTn id="85" presetID="3" presetClass="entr" presetSubtype="10" fill="hold" nodeType="click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Effect transition="in" filter="blinds(horizontal)">
                                      <p:cBhvr>
                                        <p:cTn id="87" dur="500"/>
                                        <p:tgtEl>
                                          <p:spTgt spid="12">
                                            <p:txEl>
                                              <p:pRg st="0" end="0"/>
                                            </p:txEl>
                                          </p:spTgt>
                                        </p:tgtEl>
                                      </p:cBhvr>
                                    </p:animEffect>
                                  </p:childTnLst>
                                </p:cTn>
                              </p:par>
                            </p:childTnLst>
                          </p:cTn>
                        </p:par>
                        <p:par>
                          <p:cTn id="88" fill="hold" nodeType="afterGroup">
                            <p:stCondLst>
                              <p:cond delay="500"/>
                            </p:stCondLst>
                            <p:childTnLst>
                              <p:par>
                                <p:cTn id="89" presetID="3" presetClass="entr" presetSubtype="10" fill="hold" nodeType="afterEffect">
                                  <p:stCondLst>
                                    <p:cond delay="0"/>
                                  </p:stCondLst>
                                  <p:childTnLst>
                                    <p:set>
                                      <p:cBhvr>
                                        <p:cTn id="90" dur="1" fill="hold">
                                          <p:stCondLst>
                                            <p:cond delay="0"/>
                                          </p:stCondLst>
                                        </p:cTn>
                                        <p:tgtEl>
                                          <p:spTgt spid="12">
                                            <p:txEl>
                                              <p:pRg st="1" end="1"/>
                                            </p:txEl>
                                          </p:spTgt>
                                        </p:tgtEl>
                                        <p:attrNameLst>
                                          <p:attrName>style.visibility</p:attrName>
                                        </p:attrNameLst>
                                      </p:cBhvr>
                                      <p:to>
                                        <p:strVal val="visible"/>
                                      </p:to>
                                    </p:set>
                                    <p:animEffect transition="in" filter="blinds(horizontal)">
                                      <p:cBhvr>
                                        <p:cTn id="91" dur="500"/>
                                        <p:tgtEl>
                                          <p:spTgt spid="12">
                                            <p:txEl>
                                              <p:pRg st="1" end="1"/>
                                            </p:txEl>
                                          </p:spTgt>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3" presetClass="entr" presetSubtype="10" fill="hold" grpId="0" nodeType="click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blinds(horizontal)">
                                      <p:cBhvr>
                                        <p:cTn id="96" dur="500"/>
                                        <p:tgtEl>
                                          <p:spTgt spid="11"/>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4" presetClass="entr" presetSubtype="16" fill="hold" nodeType="click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box(in)">
                                      <p:cBhvr>
                                        <p:cTn id="101"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02" fill="hold" nodeType="clickPar">
                      <p:stCondLst>
                        <p:cond delay="indefinite"/>
                      </p:stCondLst>
                      <p:childTnLst>
                        <p:par>
                          <p:cTn id="103" fill="hold" nodeType="withGroup">
                            <p:stCondLst>
                              <p:cond delay="0"/>
                            </p:stCondLst>
                            <p:childTnLst>
                              <p:par>
                                <p:cTn id="104" presetID="3" presetClass="entr" presetSubtype="10" fill="hold" nodeType="clickEffect">
                                  <p:stCondLst>
                                    <p:cond delay="0"/>
                                  </p:stCondLst>
                                  <p:childTnLst>
                                    <p:set>
                                      <p:cBhvr>
                                        <p:cTn id="105" dur="1" fill="hold">
                                          <p:stCondLst>
                                            <p:cond delay="0"/>
                                          </p:stCondLst>
                                        </p:cTn>
                                        <p:tgtEl>
                                          <p:spTgt spid="16">
                                            <p:txEl>
                                              <p:pRg st="0" end="0"/>
                                            </p:txEl>
                                          </p:spTgt>
                                        </p:tgtEl>
                                        <p:attrNameLst>
                                          <p:attrName>style.visibility</p:attrName>
                                        </p:attrNameLst>
                                      </p:cBhvr>
                                      <p:to>
                                        <p:strVal val="visible"/>
                                      </p:to>
                                    </p:set>
                                    <p:animEffect transition="in" filter="blinds(horizontal)">
                                      <p:cBhvr>
                                        <p:cTn id="106" dur="500"/>
                                        <p:tgtEl>
                                          <p:spTgt spid="16">
                                            <p:txEl>
                                              <p:pRg st="0" end="0"/>
                                            </p:txEl>
                                          </p:spTgt>
                                        </p:tgtEl>
                                      </p:cBhvr>
                                    </p:animEffect>
                                  </p:childTnLst>
                                </p:cTn>
                              </p:par>
                            </p:childTnLst>
                          </p:cTn>
                        </p:par>
                        <p:par>
                          <p:cTn id="107" fill="hold" nodeType="afterGroup">
                            <p:stCondLst>
                              <p:cond delay="500"/>
                            </p:stCondLst>
                            <p:childTnLst>
                              <p:par>
                                <p:cTn id="108" presetID="3" presetClass="entr" presetSubtype="10" fill="hold" nodeType="afterEffect">
                                  <p:stCondLst>
                                    <p:cond delay="0"/>
                                  </p:stCondLst>
                                  <p:childTnLst>
                                    <p:set>
                                      <p:cBhvr>
                                        <p:cTn id="109" dur="1" fill="hold">
                                          <p:stCondLst>
                                            <p:cond delay="0"/>
                                          </p:stCondLst>
                                        </p:cTn>
                                        <p:tgtEl>
                                          <p:spTgt spid="16">
                                            <p:txEl>
                                              <p:pRg st="1" end="1"/>
                                            </p:txEl>
                                          </p:spTgt>
                                        </p:tgtEl>
                                        <p:attrNameLst>
                                          <p:attrName>style.visibility</p:attrName>
                                        </p:attrNameLst>
                                      </p:cBhvr>
                                      <p:to>
                                        <p:strVal val="visible"/>
                                      </p:to>
                                    </p:set>
                                    <p:animEffect transition="in" filter="blinds(horizontal)">
                                      <p:cBhvr>
                                        <p:cTn id="110" dur="500"/>
                                        <p:tgtEl>
                                          <p:spTgt spid="16">
                                            <p:txEl>
                                              <p:pRg st="1" end="1"/>
                                            </p:txEl>
                                          </p:spTgt>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3" presetClass="entr" presetSubtype="10" fill="hold" grpId="0" nodeType="clickEffect">
                                  <p:stCondLst>
                                    <p:cond delay="0"/>
                                  </p:stCondLst>
                                  <p:childTnLst>
                                    <p:set>
                                      <p:cBhvr>
                                        <p:cTn id="114" dur="1" fill="hold">
                                          <p:stCondLst>
                                            <p:cond delay="0"/>
                                          </p:stCondLst>
                                        </p:cTn>
                                        <p:tgtEl>
                                          <p:spTgt spid="15"/>
                                        </p:tgtEl>
                                        <p:attrNameLst>
                                          <p:attrName>style.visibility</p:attrName>
                                        </p:attrNameLst>
                                      </p:cBhvr>
                                      <p:to>
                                        <p:strVal val="visible"/>
                                      </p:to>
                                    </p:set>
                                    <p:animEffect transition="in" filter="blinds(horizontal)">
                                      <p:cBhvr>
                                        <p:cTn id="115" dur="500"/>
                                        <p:tgtEl>
                                          <p:spTgt spid="15"/>
                                        </p:tgtEl>
                                      </p:cBhvr>
                                    </p:animEffect>
                                  </p:childTnLst>
                                </p:cTn>
                              </p:par>
                            </p:childTnLst>
                          </p:cTn>
                        </p:par>
                      </p:childTnLst>
                    </p:cTn>
                  </p:par>
                  <p:par>
                    <p:cTn id="116" fill="hold" nodeType="clickPar">
                      <p:stCondLst>
                        <p:cond delay="indefinite"/>
                      </p:stCondLst>
                      <p:childTnLst>
                        <p:par>
                          <p:cTn id="117" fill="hold" nodeType="withGroup">
                            <p:stCondLst>
                              <p:cond delay="0"/>
                            </p:stCondLst>
                            <p:childTnLst>
                              <p:par>
                                <p:cTn id="118" presetID="3" presetClass="entr" presetSubtype="10" fill="hold" grpId="0" nodeType="clickEffect">
                                  <p:stCondLst>
                                    <p:cond delay="0"/>
                                  </p:stCondLst>
                                  <p:childTnLst>
                                    <p:set>
                                      <p:cBhvr>
                                        <p:cTn id="119" dur="1" fill="hold">
                                          <p:stCondLst>
                                            <p:cond delay="0"/>
                                          </p:stCondLst>
                                        </p:cTn>
                                        <p:tgtEl>
                                          <p:spTgt spid="46"/>
                                        </p:tgtEl>
                                        <p:attrNameLst>
                                          <p:attrName>style.visibility</p:attrName>
                                        </p:attrNameLst>
                                      </p:cBhvr>
                                      <p:to>
                                        <p:strVal val="visible"/>
                                      </p:to>
                                    </p:set>
                                    <p:animEffect transition="in" filter="blinds(horizontal)">
                                      <p:cBhvr>
                                        <p:cTn id="120" dur="500"/>
                                        <p:tgtEl>
                                          <p:spTgt spid="46"/>
                                        </p:tgtEl>
                                      </p:cBhvr>
                                    </p:animEffect>
                                  </p:childTnLst>
                                </p:cTn>
                              </p:par>
                            </p:childTnLst>
                          </p:cTn>
                        </p:par>
                      </p:childTnLst>
                    </p:cTn>
                  </p:par>
                  <p:par>
                    <p:cTn id="121" fill="hold" nodeType="clickPar">
                      <p:stCondLst>
                        <p:cond delay="indefinite"/>
                      </p:stCondLst>
                      <p:childTnLst>
                        <p:par>
                          <p:cTn id="122" fill="hold" nodeType="withGroup">
                            <p:stCondLst>
                              <p:cond delay="0"/>
                            </p:stCondLst>
                            <p:childTnLst>
                              <p:par>
                                <p:cTn id="123" presetID="4" presetClass="entr" presetSubtype="16" fill="hold" nodeType="clickEffect">
                                  <p:stCondLst>
                                    <p:cond delay="0"/>
                                  </p:stCondLst>
                                  <p:childTnLst>
                                    <p:set>
                                      <p:cBhvr>
                                        <p:cTn id="124" dur="1" fill="hold">
                                          <p:stCondLst>
                                            <p:cond delay="0"/>
                                          </p:stCondLst>
                                        </p:cTn>
                                        <p:tgtEl>
                                          <p:spTgt spid="30"/>
                                        </p:tgtEl>
                                        <p:attrNameLst>
                                          <p:attrName>style.visibility</p:attrName>
                                        </p:attrNameLst>
                                      </p:cBhvr>
                                      <p:to>
                                        <p:strVal val="visible"/>
                                      </p:to>
                                    </p:set>
                                    <p:animEffect transition="in" filter="box(in)">
                                      <p:cBhvr>
                                        <p:cTn id="125"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126" fill="hold" nodeType="clickPar">
                      <p:stCondLst>
                        <p:cond delay="indefinite"/>
                      </p:stCondLst>
                      <p:childTnLst>
                        <p:par>
                          <p:cTn id="127" fill="hold" nodeType="withGroup">
                            <p:stCondLst>
                              <p:cond delay="0"/>
                            </p:stCondLst>
                            <p:childTnLst>
                              <p:par>
                                <p:cTn id="128" presetID="3" presetClass="entr" presetSubtype="10" fill="hold" grpId="0" nodeType="clickEffect">
                                  <p:stCondLst>
                                    <p:cond delay="0"/>
                                  </p:stCondLst>
                                  <p:childTnLst>
                                    <p:set>
                                      <p:cBhvr>
                                        <p:cTn id="129" dur="1" fill="hold">
                                          <p:stCondLst>
                                            <p:cond delay="0"/>
                                          </p:stCondLst>
                                        </p:cTn>
                                        <p:tgtEl>
                                          <p:spTgt spid="47"/>
                                        </p:tgtEl>
                                        <p:attrNameLst>
                                          <p:attrName>style.visibility</p:attrName>
                                        </p:attrNameLst>
                                      </p:cBhvr>
                                      <p:to>
                                        <p:strVal val="visible"/>
                                      </p:to>
                                    </p:set>
                                    <p:animEffect transition="in" filter="blinds(horizontal)">
                                      <p:cBhvr>
                                        <p:cTn id="130" dur="500"/>
                                        <p:tgtEl>
                                          <p:spTgt spid="47"/>
                                        </p:tgtEl>
                                      </p:cBhvr>
                                    </p:animEffect>
                                  </p:childTnLst>
                                </p:cTn>
                              </p:par>
                            </p:childTnLst>
                          </p:cTn>
                        </p:par>
                      </p:childTnLst>
                    </p:cTn>
                  </p:par>
                  <p:par>
                    <p:cTn id="131" fill="hold" nodeType="clickPar">
                      <p:stCondLst>
                        <p:cond delay="indefinite"/>
                      </p:stCondLst>
                      <p:childTnLst>
                        <p:par>
                          <p:cTn id="132" fill="hold" nodeType="withGroup">
                            <p:stCondLst>
                              <p:cond delay="0"/>
                            </p:stCondLst>
                            <p:childTnLst>
                              <p:par>
                                <p:cTn id="133" presetID="4" presetClass="entr" presetSubtype="16" fill="hold" nodeType="clickEffect">
                                  <p:stCondLst>
                                    <p:cond delay="0"/>
                                  </p:stCondLst>
                                  <p:childTnLst>
                                    <p:set>
                                      <p:cBhvr>
                                        <p:cTn id="134" dur="1" fill="hold">
                                          <p:stCondLst>
                                            <p:cond delay="0"/>
                                          </p:stCondLst>
                                        </p:cTn>
                                        <p:tgtEl>
                                          <p:spTgt spid="32"/>
                                        </p:tgtEl>
                                        <p:attrNameLst>
                                          <p:attrName>style.visibility</p:attrName>
                                        </p:attrNameLst>
                                      </p:cBhvr>
                                      <p:to>
                                        <p:strVal val="visible"/>
                                      </p:to>
                                    </p:set>
                                    <p:animEffect transition="in" filter="box(in)">
                                      <p:cBhvr>
                                        <p:cTn id="135"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136" fill="hold" nodeType="clickPar">
                      <p:stCondLst>
                        <p:cond delay="indefinite"/>
                      </p:stCondLst>
                      <p:childTnLst>
                        <p:par>
                          <p:cTn id="137" fill="hold" nodeType="withGroup">
                            <p:stCondLst>
                              <p:cond delay="0"/>
                            </p:stCondLst>
                            <p:childTnLst>
                              <p:par>
                                <p:cTn id="138" presetID="3" presetClass="entr" presetSubtype="10" fill="hold" grpId="0" nodeType="clickEffect">
                                  <p:stCondLst>
                                    <p:cond delay="0"/>
                                  </p:stCondLst>
                                  <p:childTnLst>
                                    <p:set>
                                      <p:cBhvr>
                                        <p:cTn id="139" dur="1" fill="hold">
                                          <p:stCondLst>
                                            <p:cond delay="0"/>
                                          </p:stCondLst>
                                        </p:cTn>
                                        <p:tgtEl>
                                          <p:spTgt spid="48"/>
                                        </p:tgtEl>
                                        <p:attrNameLst>
                                          <p:attrName>style.visibility</p:attrName>
                                        </p:attrNameLst>
                                      </p:cBhvr>
                                      <p:to>
                                        <p:strVal val="visible"/>
                                      </p:to>
                                    </p:set>
                                    <p:animEffect transition="in" filter="blinds(horizontal)">
                                      <p:cBhvr>
                                        <p:cTn id="140" dur="500"/>
                                        <p:tgtEl>
                                          <p:spTgt spid="48"/>
                                        </p:tgtEl>
                                      </p:cBhvr>
                                    </p:animEffect>
                                  </p:childTnLst>
                                </p:cTn>
                              </p:par>
                            </p:childTnLst>
                          </p:cTn>
                        </p:par>
                      </p:childTnLst>
                    </p:cTn>
                  </p:par>
                  <p:par>
                    <p:cTn id="141" fill="hold" nodeType="clickPar">
                      <p:stCondLst>
                        <p:cond delay="indefinite"/>
                      </p:stCondLst>
                      <p:childTnLst>
                        <p:par>
                          <p:cTn id="142" fill="hold" nodeType="withGroup">
                            <p:stCondLst>
                              <p:cond delay="0"/>
                            </p:stCondLst>
                            <p:childTnLst>
                              <p:par>
                                <p:cTn id="143" presetID="4" presetClass="entr" presetSubtype="16" fill="hold" nodeType="clickEffect">
                                  <p:stCondLst>
                                    <p:cond delay="0"/>
                                  </p:stCondLst>
                                  <p:childTnLst>
                                    <p:set>
                                      <p:cBhvr>
                                        <p:cTn id="144" dur="1" fill="hold">
                                          <p:stCondLst>
                                            <p:cond delay="0"/>
                                          </p:stCondLst>
                                        </p:cTn>
                                        <p:tgtEl>
                                          <p:spTgt spid="33"/>
                                        </p:tgtEl>
                                        <p:attrNameLst>
                                          <p:attrName>style.visibility</p:attrName>
                                        </p:attrNameLst>
                                      </p:cBhvr>
                                      <p:to>
                                        <p:strVal val="visible"/>
                                      </p:to>
                                    </p:set>
                                    <p:animEffect transition="in" filter="box(in)">
                                      <p:cBhvr>
                                        <p:cTn id="145"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childTnLst>
                          </p:cTn>
                        </p:par>
                      </p:childTnLst>
                    </p:cTn>
                  </p:par>
                  <p:par>
                    <p:cTn id="146" fill="hold" nodeType="clickPar">
                      <p:stCondLst>
                        <p:cond delay="indefinite"/>
                      </p:stCondLst>
                      <p:childTnLst>
                        <p:par>
                          <p:cTn id="147" fill="hold" nodeType="withGroup">
                            <p:stCondLst>
                              <p:cond delay="0"/>
                            </p:stCondLst>
                            <p:childTnLst>
                              <p:par>
                                <p:cTn id="148" presetID="3" presetClass="entr" presetSubtype="10" fill="hold" grpId="0" nodeType="clickEffect">
                                  <p:stCondLst>
                                    <p:cond delay="0"/>
                                  </p:stCondLst>
                                  <p:childTnLst>
                                    <p:set>
                                      <p:cBhvr>
                                        <p:cTn id="149" dur="1" fill="hold">
                                          <p:stCondLst>
                                            <p:cond delay="0"/>
                                          </p:stCondLst>
                                        </p:cTn>
                                        <p:tgtEl>
                                          <p:spTgt spid="49"/>
                                        </p:tgtEl>
                                        <p:attrNameLst>
                                          <p:attrName>style.visibility</p:attrName>
                                        </p:attrNameLst>
                                      </p:cBhvr>
                                      <p:to>
                                        <p:strVal val="visible"/>
                                      </p:to>
                                    </p:set>
                                    <p:animEffect transition="in" filter="blinds(horizontal)">
                                      <p:cBhvr>
                                        <p:cTn id="150" dur="500"/>
                                        <p:tgtEl>
                                          <p:spTgt spid="49"/>
                                        </p:tgtEl>
                                      </p:cBhvr>
                                    </p:animEffect>
                                  </p:childTnLst>
                                </p:cTn>
                              </p:par>
                            </p:childTnLst>
                          </p:cTn>
                        </p:par>
                      </p:childTnLst>
                    </p:cTn>
                  </p:par>
                  <p:par>
                    <p:cTn id="151" fill="hold" nodeType="clickPar">
                      <p:stCondLst>
                        <p:cond delay="indefinite"/>
                      </p:stCondLst>
                      <p:childTnLst>
                        <p:par>
                          <p:cTn id="152" fill="hold" nodeType="withGroup">
                            <p:stCondLst>
                              <p:cond delay="0"/>
                            </p:stCondLst>
                            <p:childTnLst>
                              <p:par>
                                <p:cTn id="153" presetID="4" presetClass="entr" presetSubtype="16" fill="hold" nodeType="clickEffect">
                                  <p:stCondLst>
                                    <p:cond delay="0"/>
                                  </p:stCondLst>
                                  <p:childTnLst>
                                    <p:set>
                                      <p:cBhvr>
                                        <p:cTn id="154" dur="1" fill="hold">
                                          <p:stCondLst>
                                            <p:cond delay="0"/>
                                          </p:stCondLst>
                                        </p:cTn>
                                        <p:tgtEl>
                                          <p:spTgt spid="36"/>
                                        </p:tgtEl>
                                        <p:attrNameLst>
                                          <p:attrName>style.visibility</p:attrName>
                                        </p:attrNameLst>
                                      </p:cBhvr>
                                      <p:to>
                                        <p:strVal val="visible"/>
                                      </p:to>
                                    </p:set>
                                    <p:animEffect transition="in" filter="box(in)">
                                      <p:cBhvr>
                                        <p:cTn id="155" dur="500"/>
                                        <p:tgtEl>
                                          <p:spTgt spid="36"/>
                                        </p:tgtEl>
                                      </p:cBhvr>
                                    </p:animEffect>
                                  </p:childTnLst>
                                  <p:subTnLst>
                                    <p:set>
                                      <p:cBhvr override="childStyle">
                                        <p:cTn dur="1" fill="hold" display="0" masterRel="nextClick" afterEffect="1"/>
                                        <p:tgtEl>
                                          <p:spTgt spid="36"/>
                                        </p:tgtEl>
                                        <p:attrNameLst>
                                          <p:attrName>style.visibility</p:attrName>
                                        </p:attrNameLst>
                                      </p:cBhvr>
                                      <p:to>
                                        <p:strVal val="hidden"/>
                                      </p:to>
                                    </p:set>
                                  </p:subTnLst>
                                </p:cTn>
                              </p:par>
                            </p:childTnLst>
                          </p:cTn>
                        </p:par>
                      </p:childTnLst>
                    </p:cTn>
                  </p:par>
                  <p:par>
                    <p:cTn id="156" fill="hold" nodeType="clickPar">
                      <p:stCondLst>
                        <p:cond delay="indefinite"/>
                      </p:stCondLst>
                      <p:childTnLst>
                        <p:par>
                          <p:cTn id="157" fill="hold" nodeType="withGroup">
                            <p:stCondLst>
                              <p:cond delay="0"/>
                            </p:stCondLst>
                            <p:childTnLst>
                              <p:par>
                                <p:cTn id="158" presetID="3" presetClass="entr" presetSubtype="10" fill="hold" grpId="0" nodeType="clickEffect">
                                  <p:stCondLst>
                                    <p:cond delay="0"/>
                                  </p:stCondLst>
                                  <p:childTnLst>
                                    <p:set>
                                      <p:cBhvr>
                                        <p:cTn id="159" dur="1" fill="hold">
                                          <p:stCondLst>
                                            <p:cond delay="0"/>
                                          </p:stCondLst>
                                        </p:cTn>
                                        <p:tgtEl>
                                          <p:spTgt spid="50"/>
                                        </p:tgtEl>
                                        <p:attrNameLst>
                                          <p:attrName>style.visibility</p:attrName>
                                        </p:attrNameLst>
                                      </p:cBhvr>
                                      <p:to>
                                        <p:strVal val="visible"/>
                                      </p:to>
                                    </p:set>
                                    <p:animEffect transition="in" filter="blinds(horizontal)">
                                      <p:cBhvr>
                                        <p:cTn id="160" dur="500"/>
                                        <p:tgtEl>
                                          <p:spTgt spid="50"/>
                                        </p:tgtEl>
                                      </p:cBhvr>
                                    </p:animEffect>
                                  </p:childTnLst>
                                </p:cTn>
                              </p:par>
                            </p:childTnLst>
                          </p:cTn>
                        </p:par>
                      </p:childTnLst>
                    </p:cTn>
                  </p:par>
                  <p:par>
                    <p:cTn id="161" fill="hold" nodeType="clickPar">
                      <p:stCondLst>
                        <p:cond delay="indefinite"/>
                      </p:stCondLst>
                      <p:childTnLst>
                        <p:par>
                          <p:cTn id="162" fill="hold" nodeType="withGroup">
                            <p:stCondLst>
                              <p:cond delay="0"/>
                            </p:stCondLst>
                            <p:childTnLst>
                              <p:par>
                                <p:cTn id="163" presetID="4" presetClass="entr" presetSubtype="16" fill="hold" nodeType="clickEffect">
                                  <p:stCondLst>
                                    <p:cond delay="0"/>
                                  </p:stCondLst>
                                  <p:childTnLst>
                                    <p:set>
                                      <p:cBhvr>
                                        <p:cTn id="164" dur="1" fill="hold">
                                          <p:stCondLst>
                                            <p:cond delay="0"/>
                                          </p:stCondLst>
                                        </p:cTn>
                                        <p:tgtEl>
                                          <p:spTgt spid="39"/>
                                        </p:tgtEl>
                                        <p:attrNameLst>
                                          <p:attrName>style.visibility</p:attrName>
                                        </p:attrNameLst>
                                      </p:cBhvr>
                                      <p:to>
                                        <p:strVal val="visible"/>
                                      </p:to>
                                    </p:set>
                                    <p:animEffect transition="in" filter="box(in)">
                                      <p:cBhvr>
                                        <p:cTn id="165"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childTnLst>
                          </p:cTn>
                        </p:par>
                        <p:par>
                          <p:cTn id="166" fill="hold" nodeType="afterGroup">
                            <p:stCondLst>
                              <p:cond delay="500"/>
                            </p:stCondLst>
                            <p:childTnLst>
                              <p:par>
                                <p:cTn id="167" presetID="3" presetClass="entr" presetSubtype="10" fill="hold" grpId="0" nodeType="afterEffect">
                                  <p:stCondLst>
                                    <p:cond delay="0"/>
                                  </p:stCondLst>
                                  <p:childTnLst>
                                    <p:set>
                                      <p:cBhvr>
                                        <p:cTn id="168" dur="1" fill="hold">
                                          <p:stCondLst>
                                            <p:cond delay="0"/>
                                          </p:stCondLst>
                                        </p:cTn>
                                        <p:tgtEl>
                                          <p:spTgt spid="54"/>
                                        </p:tgtEl>
                                        <p:attrNameLst>
                                          <p:attrName>style.visibility</p:attrName>
                                        </p:attrNameLst>
                                      </p:cBhvr>
                                      <p:to>
                                        <p:strVal val="visible"/>
                                      </p:to>
                                    </p:set>
                                    <p:animEffect transition="in" filter="blinds(horizontal)">
                                      <p:cBhvr>
                                        <p:cTn id="169" dur="500"/>
                                        <p:tgtEl>
                                          <p:spTgt spid="54"/>
                                        </p:tgtEl>
                                      </p:cBhvr>
                                    </p:animEffect>
                                  </p:childTnLst>
                                </p:cTn>
                              </p:par>
                            </p:childTnLst>
                          </p:cTn>
                        </p:par>
                      </p:childTnLst>
                    </p:cTn>
                  </p:par>
                  <p:par>
                    <p:cTn id="170" fill="hold">
                      <p:stCondLst>
                        <p:cond delay="indefinite"/>
                      </p:stCondLst>
                      <p:childTnLst>
                        <p:par>
                          <p:cTn id="171" fill="hold">
                            <p:stCondLst>
                              <p:cond delay="0"/>
                            </p:stCondLst>
                            <p:childTnLst>
                              <p:par>
                                <p:cTn id="172" presetID="1" presetClass="entr" presetSubtype="0" fill="hold" grpId="0" nodeType="clickEffect">
                                  <p:stCondLst>
                                    <p:cond delay="0"/>
                                  </p:stCondLst>
                                  <p:childTnLst>
                                    <p:set>
                                      <p:cBhvr>
                                        <p:cTn id="17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4" grpId="0"/>
      <p:bldP spid="6" grpId="0" animBg="1"/>
      <p:bldP spid="9" grpId="0" animBg="1"/>
      <p:bldP spid="11" grpId="0" animBg="1"/>
      <p:bldP spid="13" grpId="0" animBg="1"/>
      <p:bldP spid="15" grpId="0" animBg="1"/>
      <p:bldP spid="46" grpId="0"/>
      <p:bldP spid="47" grpId="0"/>
      <p:bldP spid="48" grpId="0"/>
      <p:bldP spid="49" grpId="0"/>
      <p:bldP spid="50" grpId="0"/>
      <p:bldP spid="54" grpId="0"/>
      <p:bldP spid="2" grpId="0"/>
    </p:bld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p:txBody>
          <a:bodyPr/>
          <a:lstStyle/>
          <a:p>
            <a:r>
              <a:rPr lang="zh-CN" altLang="en-US" smtClean="0"/>
              <a:t>汉诺塔的问题 </a:t>
            </a:r>
          </a:p>
        </p:txBody>
      </p:sp>
      <p:sp>
        <p:nvSpPr>
          <p:cNvPr id="234499" name="Rectangle 3"/>
          <p:cNvSpPr>
            <a:spLocks noGrp="1" noChangeArrowheads="1"/>
          </p:cNvSpPr>
          <p:nvPr>
            <p:ph type="body" idx="1"/>
          </p:nvPr>
        </p:nvSpPr>
        <p:spPr>
          <a:xfrm>
            <a:off x="468313" y="1268413"/>
            <a:ext cx="8229600" cy="2376487"/>
          </a:xfrm>
        </p:spPr>
        <p:txBody>
          <a:bodyPr/>
          <a:lstStyle/>
          <a:p>
            <a:r>
              <a:rPr lang="zh-CN" altLang="en-US" sz="2400" smtClean="0"/>
              <a:t>汉诺塔问题是源于印度一个古老传说的益智玩具。大梵天创造世界的时候做了三根金刚石柱子，在一根柱子上从下往上按照大小顺序摞着</a:t>
            </a:r>
            <a:r>
              <a:rPr lang="en-US" altLang="zh-CN" sz="2400" smtClean="0"/>
              <a:t>64</a:t>
            </a:r>
            <a:r>
              <a:rPr lang="zh-CN" altLang="en-US" sz="2400" smtClean="0"/>
              <a:t>片黄金圆盘。大梵天命令婆罗门把圆盘从下面开始按大小顺序重新摆放在另一根柱子上。并且规定，在小圆盘上不能放大圆盘，在三根柱子之间一次只能移动一个圆盘。</a:t>
            </a:r>
          </a:p>
          <a:p>
            <a:pPr>
              <a:buFont typeface="Wingdings" pitchFamily="2" charset="2"/>
              <a:buNone/>
            </a:pPr>
            <a:endParaRPr lang="zh-CN" altLang="en-US" smtClean="0"/>
          </a:p>
        </p:txBody>
      </p:sp>
      <p:pic>
        <p:nvPicPr>
          <p:cNvPr id="234503" name="Picture 7" descr="1347679094_908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25" y="3638550"/>
            <a:ext cx="7705725" cy="3390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6018" name="内容占位符 2"/>
          <p:cNvSpPr>
            <a:spLocks noGrp="1"/>
          </p:cNvSpPr>
          <p:nvPr>
            <p:ph idx="1"/>
          </p:nvPr>
        </p:nvSpPr>
        <p:spPr>
          <a:xfrm>
            <a:off x="539750" y="642938"/>
            <a:ext cx="8153400" cy="5481637"/>
          </a:xfrm>
        </p:spPr>
        <p:txBody>
          <a:bodyPr/>
          <a:lstStyle/>
          <a:p>
            <a:pPr eaLnBrk="1" hangingPunct="1">
              <a:buFont typeface="Wingdings" pitchFamily="2" charset="2"/>
              <a:buNone/>
            </a:pPr>
            <a:r>
              <a:rPr lang="en-US" altLang="zh-CN" smtClean="0"/>
              <a:t>   </a:t>
            </a:r>
            <a:r>
              <a:rPr lang="zh-CN" altLang="zh-CN" smtClean="0"/>
              <a:t>例</a:t>
            </a:r>
            <a:r>
              <a:rPr lang="en-US" altLang="zh-CN" smtClean="0"/>
              <a:t>7.8 Hanoi</a:t>
            </a:r>
            <a:r>
              <a:rPr lang="zh-CN" altLang="zh-CN" smtClean="0"/>
              <a:t>（汉诺）塔问题。古代有一个梵塔，塔内有</a:t>
            </a:r>
            <a:r>
              <a:rPr lang="en-US" altLang="zh-CN" smtClean="0"/>
              <a:t>3</a:t>
            </a:r>
            <a:r>
              <a:rPr lang="zh-CN" altLang="zh-CN" smtClean="0"/>
              <a:t>个座</a:t>
            </a:r>
            <a:r>
              <a:rPr lang="en-US" altLang="zh-CN" smtClean="0"/>
              <a:t>A</a:t>
            </a:r>
            <a:r>
              <a:rPr lang="zh-CN" altLang="zh-CN" smtClean="0"/>
              <a:t>、</a:t>
            </a:r>
            <a:r>
              <a:rPr lang="en-US" altLang="zh-CN" smtClean="0"/>
              <a:t>B</a:t>
            </a:r>
            <a:r>
              <a:rPr lang="zh-CN" altLang="zh-CN" smtClean="0"/>
              <a:t>、</a:t>
            </a:r>
            <a:r>
              <a:rPr lang="en-US" altLang="zh-CN" smtClean="0"/>
              <a:t>C</a:t>
            </a:r>
            <a:r>
              <a:rPr lang="zh-CN" altLang="zh-CN" smtClean="0"/>
              <a:t>，开始时Ａ座上有</a:t>
            </a:r>
            <a:r>
              <a:rPr lang="en-US" altLang="zh-CN" smtClean="0"/>
              <a:t>64</a:t>
            </a:r>
            <a:r>
              <a:rPr lang="zh-CN" altLang="zh-CN" smtClean="0"/>
              <a:t>个盘子，盘子大小不等，大的在下，小的在上。有一个老和尚想把这</a:t>
            </a:r>
            <a:r>
              <a:rPr lang="en-US" altLang="zh-CN" smtClean="0"/>
              <a:t>64</a:t>
            </a:r>
            <a:r>
              <a:rPr lang="zh-CN" altLang="zh-CN" smtClean="0"/>
              <a:t>个盘子从Ａ座移到Ｃ座，但规定每次只允许移动一个盘，且在移动过程中在</a:t>
            </a:r>
            <a:r>
              <a:rPr lang="en-US" altLang="zh-CN" smtClean="0"/>
              <a:t>3</a:t>
            </a:r>
            <a:r>
              <a:rPr lang="zh-CN" altLang="zh-CN" smtClean="0"/>
              <a:t>个座上都始终保持大盘在下，小盘在上。在移动过程中可以利用</a:t>
            </a:r>
            <a:r>
              <a:rPr lang="en-US" altLang="zh-CN" smtClean="0"/>
              <a:t>B</a:t>
            </a:r>
            <a:r>
              <a:rPr lang="zh-CN" altLang="zh-CN" smtClean="0"/>
              <a:t>座。要求编程序输出移动一盘子的步骤。</a:t>
            </a:r>
            <a:endParaRPr lang="zh-CN" altLang="en-US" smtClean="0"/>
          </a:p>
        </p:txBody>
      </p:sp>
      <p:pic>
        <p:nvPicPr>
          <p:cNvPr id="86019"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87042" name="组合 27"/>
          <p:cNvGrpSpPr>
            <a:grpSpLocks/>
          </p:cNvGrpSpPr>
          <p:nvPr/>
        </p:nvGrpSpPr>
        <p:grpSpPr bwMode="auto">
          <a:xfrm>
            <a:off x="285750" y="1928813"/>
            <a:ext cx="8572500" cy="3571875"/>
            <a:chOff x="142844" y="1928802"/>
            <a:chExt cx="9572692" cy="3429024"/>
          </a:xfrm>
        </p:grpSpPr>
        <p:cxnSp>
          <p:nvCxnSpPr>
            <p:cNvPr id="87044" name="直接连接符 5"/>
            <p:cNvCxnSpPr>
              <a:cxnSpLocks noChangeShapeType="1"/>
            </p:cNvCxnSpPr>
            <p:nvPr/>
          </p:nvCxnSpPr>
          <p:spPr bwMode="auto">
            <a:xfrm>
              <a:off x="142844" y="4786322"/>
              <a:ext cx="3071834"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87045" name="直接连接符 6"/>
            <p:cNvCxnSpPr>
              <a:cxnSpLocks noChangeShapeType="1"/>
            </p:cNvCxnSpPr>
            <p:nvPr/>
          </p:nvCxnSpPr>
          <p:spPr bwMode="auto">
            <a:xfrm rot="5400000" flipH="1" flipV="1">
              <a:off x="250001" y="3357562"/>
              <a:ext cx="285752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87046" name="流程图: 过程 10"/>
            <p:cNvSpPr>
              <a:spLocks noChangeArrowheads="1"/>
            </p:cNvSpPr>
            <p:nvPr/>
          </p:nvSpPr>
          <p:spPr bwMode="auto">
            <a:xfrm>
              <a:off x="450027" y="4329119"/>
              <a:ext cx="2457467" cy="457203"/>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87047" name="流程图: 过程 12"/>
            <p:cNvSpPr>
              <a:spLocks noChangeArrowheads="1"/>
            </p:cNvSpPr>
            <p:nvPr/>
          </p:nvSpPr>
          <p:spPr bwMode="auto">
            <a:xfrm>
              <a:off x="654816" y="3871916"/>
              <a:ext cx="2047889" cy="457203"/>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87048" name="流程图: 过程 13"/>
            <p:cNvSpPr>
              <a:spLocks noChangeArrowheads="1"/>
            </p:cNvSpPr>
            <p:nvPr/>
          </p:nvSpPr>
          <p:spPr bwMode="auto">
            <a:xfrm>
              <a:off x="859605" y="3414712"/>
              <a:ext cx="1638311" cy="457203"/>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87049" name="流程图: 过程 14"/>
            <p:cNvSpPr>
              <a:spLocks noChangeArrowheads="1"/>
            </p:cNvSpPr>
            <p:nvPr/>
          </p:nvSpPr>
          <p:spPr bwMode="auto">
            <a:xfrm>
              <a:off x="1064394" y="2957509"/>
              <a:ext cx="1228734" cy="457203"/>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87050" name="流程图: 过程 15"/>
            <p:cNvSpPr>
              <a:spLocks noChangeArrowheads="1"/>
            </p:cNvSpPr>
            <p:nvPr/>
          </p:nvSpPr>
          <p:spPr bwMode="auto">
            <a:xfrm>
              <a:off x="1269183" y="2500306"/>
              <a:ext cx="819156" cy="457203"/>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21" name="内容占位符 2"/>
            <p:cNvSpPr txBox="1">
              <a:spLocks/>
            </p:cNvSpPr>
            <p:nvPr/>
          </p:nvSpPr>
          <p:spPr bwMode="auto">
            <a:xfrm>
              <a:off x="1286249" y="4929579"/>
              <a:ext cx="785315" cy="42824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87052" name="直接连接符 21"/>
            <p:cNvCxnSpPr>
              <a:cxnSpLocks noChangeShapeType="1"/>
            </p:cNvCxnSpPr>
            <p:nvPr/>
          </p:nvCxnSpPr>
          <p:spPr bwMode="auto">
            <a:xfrm>
              <a:off x="3393273" y="4786322"/>
              <a:ext cx="3071834"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87053" name="直接连接符 22"/>
            <p:cNvCxnSpPr>
              <a:cxnSpLocks noChangeShapeType="1"/>
            </p:cNvCxnSpPr>
            <p:nvPr/>
          </p:nvCxnSpPr>
          <p:spPr bwMode="auto">
            <a:xfrm rot="5400000" flipH="1" flipV="1">
              <a:off x="3500430" y="3357562"/>
              <a:ext cx="285752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535646" y="4929579"/>
              <a:ext cx="787088" cy="42824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87055" name="直接连接符 24"/>
            <p:cNvCxnSpPr>
              <a:cxnSpLocks noChangeShapeType="1"/>
            </p:cNvCxnSpPr>
            <p:nvPr/>
          </p:nvCxnSpPr>
          <p:spPr bwMode="auto">
            <a:xfrm>
              <a:off x="6643702" y="4786322"/>
              <a:ext cx="3071834"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87056" name="直接连接符 25"/>
            <p:cNvCxnSpPr>
              <a:cxnSpLocks noChangeShapeType="1"/>
            </p:cNvCxnSpPr>
            <p:nvPr/>
          </p:nvCxnSpPr>
          <p:spPr bwMode="auto">
            <a:xfrm rot="5400000" flipH="1" flipV="1">
              <a:off x="6750859" y="3357562"/>
              <a:ext cx="285752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786816" y="4929579"/>
              <a:ext cx="785316" cy="42824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grpSp>
      <p:pic>
        <p:nvPicPr>
          <p:cNvPr id="87043" name="图片 16"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7042" name="内容占位符 2"/>
          <p:cNvSpPr>
            <a:spLocks noGrp="1"/>
          </p:cNvSpPr>
          <p:nvPr>
            <p:ph idx="1"/>
          </p:nvPr>
        </p:nvSpPr>
        <p:spPr>
          <a:xfrm>
            <a:off x="539750" y="928688"/>
            <a:ext cx="8153400" cy="5195887"/>
          </a:xfrm>
        </p:spPr>
        <p:txBody>
          <a:bodyPr/>
          <a:lstStyle/>
          <a:p>
            <a:pPr eaLnBrk="1" hangingPunct="1"/>
            <a:r>
              <a:rPr lang="zh-CN" altLang="zh-CN" smtClean="0"/>
              <a:t>解题思路：</a:t>
            </a:r>
            <a:endParaRPr lang="en-US" altLang="zh-CN" smtClean="0"/>
          </a:p>
          <a:p>
            <a:pPr lvl="1" eaLnBrk="1" hangingPunct="1"/>
            <a:r>
              <a:rPr lang="zh-CN" altLang="zh-CN" smtClean="0"/>
              <a:t>要把</a:t>
            </a:r>
            <a:r>
              <a:rPr lang="en-US" altLang="zh-CN" smtClean="0"/>
              <a:t>64</a:t>
            </a:r>
            <a:r>
              <a:rPr lang="zh-CN" altLang="zh-CN" smtClean="0"/>
              <a:t>个盘子从</a:t>
            </a:r>
            <a:r>
              <a:rPr lang="en-US" altLang="zh-CN" smtClean="0"/>
              <a:t>A</a:t>
            </a:r>
            <a:r>
              <a:rPr lang="zh-CN" altLang="zh-CN" smtClean="0"/>
              <a:t>座移动到</a:t>
            </a:r>
            <a:r>
              <a:rPr lang="en-US" altLang="zh-CN" smtClean="0"/>
              <a:t>C</a:t>
            </a:r>
            <a:r>
              <a:rPr lang="zh-CN" altLang="zh-CN" smtClean="0"/>
              <a:t>座，需要移动大约</a:t>
            </a:r>
            <a:r>
              <a:rPr lang="en-US" altLang="zh-CN" smtClean="0"/>
              <a:t>2</a:t>
            </a:r>
            <a:r>
              <a:rPr lang="en-US" altLang="zh-CN" baseline="30000" smtClean="0"/>
              <a:t>64</a:t>
            </a:r>
            <a:r>
              <a:rPr lang="en-US" altLang="zh-CN" smtClean="0"/>
              <a:t> </a:t>
            </a:r>
            <a:r>
              <a:rPr lang="zh-CN" altLang="zh-CN" smtClean="0"/>
              <a:t>次盘子。一般人是不可能直接确定移动盘子的每一个具体步骤的</a:t>
            </a:r>
            <a:endParaRPr lang="en-US" altLang="zh-CN" smtClean="0"/>
          </a:p>
          <a:p>
            <a:pPr lvl="1" eaLnBrk="1" hangingPunct="1"/>
            <a:r>
              <a:rPr lang="zh-CN" altLang="zh-CN" smtClean="0"/>
              <a:t>老和尚会这样想：假如有另外一个和尚能有办法将上面</a:t>
            </a:r>
            <a:r>
              <a:rPr lang="en-US" altLang="zh-CN" smtClean="0"/>
              <a:t>63</a:t>
            </a:r>
            <a:r>
              <a:rPr lang="zh-CN" altLang="zh-CN" smtClean="0"/>
              <a:t>个盘子从一个座移到另一座。那么，问题就解决了。此时老和尚只需这样做：</a:t>
            </a:r>
          </a:p>
        </p:txBody>
      </p:sp>
      <p:pic>
        <p:nvPicPr>
          <p:cNvPr id="88067"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8066" name="内容占位符 2"/>
          <p:cNvSpPr>
            <a:spLocks noGrp="1"/>
          </p:cNvSpPr>
          <p:nvPr>
            <p:ph idx="1"/>
          </p:nvPr>
        </p:nvSpPr>
        <p:spPr>
          <a:xfrm>
            <a:off x="539750" y="928688"/>
            <a:ext cx="8153400" cy="5195887"/>
          </a:xfrm>
        </p:spPr>
        <p:txBody>
          <a:bodyPr/>
          <a:lstStyle/>
          <a:p>
            <a:pPr eaLnBrk="1" hangingPunct="1"/>
            <a:r>
              <a:rPr lang="zh-CN" altLang="zh-CN" smtClean="0"/>
              <a:t>解题思路：</a:t>
            </a:r>
            <a:endParaRPr lang="en-US" altLang="zh-CN" smtClean="0"/>
          </a:p>
          <a:p>
            <a:pPr lvl="1" eaLnBrk="1" hangingPunct="1">
              <a:buFont typeface="Wingdings" pitchFamily="2" charset="2"/>
              <a:buNone/>
            </a:pPr>
            <a:r>
              <a:rPr lang="en-US" altLang="zh-CN" smtClean="0"/>
              <a:t>(1) </a:t>
            </a:r>
            <a:r>
              <a:rPr lang="zh-CN" altLang="zh-CN" smtClean="0"/>
              <a:t>命令第</a:t>
            </a:r>
            <a:r>
              <a:rPr lang="en-US" altLang="zh-CN" smtClean="0"/>
              <a:t>2</a:t>
            </a:r>
            <a:r>
              <a:rPr lang="zh-CN" altLang="zh-CN" smtClean="0"/>
              <a:t>个和尚将</a:t>
            </a:r>
            <a:r>
              <a:rPr lang="en-US" altLang="zh-CN" smtClean="0"/>
              <a:t>63</a:t>
            </a:r>
            <a:r>
              <a:rPr lang="zh-CN" altLang="zh-CN" smtClean="0"/>
              <a:t>个盘子从</a:t>
            </a:r>
            <a:r>
              <a:rPr lang="en-US" altLang="zh-CN" smtClean="0"/>
              <a:t>A</a:t>
            </a:r>
            <a:r>
              <a:rPr lang="zh-CN" altLang="zh-CN" smtClean="0"/>
              <a:t>座移到</a:t>
            </a:r>
            <a:r>
              <a:rPr lang="en-US" altLang="zh-CN" smtClean="0"/>
              <a:t>B</a:t>
            </a:r>
            <a:r>
              <a:rPr lang="zh-CN" altLang="zh-CN" smtClean="0"/>
              <a:t>座</a:t>
            </a:r>
          </a:p>
          <a:p>
            <a:pPr lvl="1" eaLnBrk="1" hangingPunct="1">
              <a:buFont typeface="Wingdings" pitchFamily="2" charset="2"/>
              <a:buNone/>
            </a:pPr>
            <a:r>
              <a:rPr lang="en-US" altLang="zh-CN" smtClean="0"/>
              <a:t>(2) </a:t>
            </a:r>
            <a:r>
              <a:rPr lang="zh-CN" altLang="zh-CN" smtClean="0"/>
              <a:t>自己将</a:t>
            </a:r>
            <a:r>
              <a:rPr lang="en-US" altLang="zh-CN" smtClean="0"/>
              <a:t>1</a:t>
            </a:r>
            <a:r>
              <a:rPr lang="zh-CN" altLang="zh-CN" smtClean="0"/>
              <a:t>个盘子（最底下的、最大的盘子）从</a:t>
            </a:r>
            <a:r>
              <a:rPr lang="en-US" altLang="zh-CN" smtClean="0"/>
              <a:t>A</a:t>
            </a:r>
            <a:r>
              <a:rPr lang="zh-CN" altLang="zh-CN" smtClean="0"/>
              <a:t>座移到</a:t>
            </a:r>
            <a:r>
              <a:rPr lang="en-US" altLang="zh-CN" smtClean="0"/>
              <a:t>C</a:t>
            </a:r>
            <a:r>
              <a:rPr lang="zh-CN" altLang="zh-CN" smtClean="0"/>
              <a:t>座</a:t>
            </a:r>
          </a:p>
          <a:p>
            <a:pPr lvl="1" eaLnBrk="1" hangingPunct="1">
              <a:buFont typeface="Wingdings" pitchFamily="2" charset="2"/>
              <a:buNone/>
            </a:pPr>
            <a:r>
              <a:rPr lang="en-US" altLang="zh-CN" smtClean="0"/>
              <a:t>(3) </a:t>
            </a:r>
            <a:r>
              <a:rPr lang="zh-CN" altLang="zh-CN" smtClean="0"/>
              <a:t>再命令第</a:t>
            </a:r>
            <a:r>
              <a:rPr lang="en-US" altLang="zh-CN" smtClean="0"/>
              <a:t>2</a:t>
            </a:r>
            <a:r>
              <a:rPr lang="zh-CN" altLang="zh-CN" smtClean="0"/>
              <a:t>个和尚将</a:t>
            </a:r>
            <a:r>
              <a:rPr lang="en-US" altLang="zh-CN" smtClean="0"/>
              <a:t>63</a:t>
            </a:r>
            <a:r>
              <a:rPr lang="zh-CN" altLang="zh-CN" smtClean="0"/>
              <a:t>个盘子从</a:t>
            </a:r>
            <a:r>
              <a:rPr lang="en-US" altLang="zh-CN" smtClean="0"/>
              <a:t>B</a:t>
            </a:r>
            <a:r>
              <a:rPr lang="zh-CN" altLang="zh-CN" smtClean="0"/>
              <a:t>座移到</a:t>
            </a:r>
            <a:r>
              <a:rPr lang="en-US" altLang="zh-CN" smtClean="0"/>
              <a:t>C</a:t>
            </a:r>
            <a:r>
              <a:rPr lang="zh-CN" altLang="zh-CN" smtClean="0"/>
              <a:t>座</a:t>
            </a:r>
          </a:p>
          <a:p>
            <a:pPr eaLnBrk="1" hangingPunct="1"/>
            <a:endParaRPr lang="zh-CN" altLang="en-US" smtClean="0"/>
          </a:p>
        </p:txBody>
      </p:sp>
      <p:pic>
        <p:nvPicPr>
          <p:cNvPr id="89091" name="图片 2"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90114" name="直接连接符 5"/>
          <p:cNvCxnSpPr>
            <a:cxnSpLocks noChangeShapeType="1"/>
          </p:cNvCxnSpPr>
          <p:nvPr/>
        </p:nvCxnSpPr>
        <p:spPr bwMode="auto">
          <a:xfrm>
            <a:off x="285750" y="5548313"/>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5697538"/>
            <a:ext cx="703262"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90116" name="直接连接符 21"/>
          <p:cNvCxnSpPr>
            <a:cxnSpLocks noChangeShapeType="1"/>
          </p:cNvCxnSpPr>
          <p:nvPr/>
        </p:nvCxnSpPr>
        <p:spPr bwMode="auto">
          <a:xfrm>
            <a:off x="3197225" y="5548313"/>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5697538"/>
            <a:ext cx="704850"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90118" name="直接连接符 24"/>
          <p:cNvCxnSpPr>
            <a:cxnSpLocks noChangeShapeType="1"/>
          </p:cNvCxnSpPr>
          <p:nvPr/>
        </p:nvCxnSpPr>
        <p:spPr bwMode="auto">
          <a:xfrm>
            <a:off x="6107113" y="5548313"/>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5697538"/>
            <a:ext cx="703263"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90120" name="流程图: 过程 16"/>
          <p:cNvSpPr>
            <a:spLocks noChangeArrowheads="1"/>
          </p:cNvSpPr>
          <p:nvPr/>
        </p:nvSpPr>
        <p:spPr bwMode="auto">
          <a:xfrm>
            <a:off x="571500" y="5072063"/>
            <a:ext cx="2200275"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0121" name="流程图: 过程 31"/>
          <p:cNvSpPr>
            <a:spLocks noChangeArrowheads="1"/>
          </p:cNvSpPr>
          <p:nvPr/>
        </p:nvSpPr>
        <p:spPr bwMode="auto">
          <a:xfrm>
            <a:off x="714375" y="4595813"/>
            <a:ext cx="1833563" cy="476250"/>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0122" name="流程图: 过程 32"/>
          <p:cNvSpPr>
            <a:spLocks noChangeArrowheads="1"/>
          </p:cNvSpPr>
          <p:nvPr/>
        </p:nvSpPr>
        <p:spPr bwMode="auto">
          <a:xfrm>
            <a:off x="908050" y="3343275"/>
            <a:ext cx="1466850" cy="124936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tIns="324000" bIns="108000"/>
          <a:lstStyle/>
          <a:p>
            <a:pPr algn="ctr"/>
            <a:r>
              <a:rPr lang="en-US" altLang="zh-CN" sz="3600" b="1">
                <a:solidFill>
                  <a:srgbClr val="FF0000"/>
                </a:solidFill>
                <a:latin typeface="黑体" pitchFamily="2" charset="-122"/>
                <a:ea typeface="黑体" pitchFamily="2" charset="-122"/>
              </a:rPr>
              <a:t>……</a:t>
            </a:r>
            <a:endParaRPr lang="zh-CN" altLang="en-US" sz="3600" b="1">
              <a:solidFill>
                <a:srgbClr val="FF0000"/>
              </a:solidFill>
              <a:latin typeface="黑体" pitchFamily="2" charset="-122"/>
              <a:ea typeface="黑体" pitchFamily="2" charset="-122"/>
            </a:endParaRPr>
          </a:p>
        </p:txBody>
      </p:sp>
      <p:sp>
        <p:nvSpPr>
          <p:cNvPr id="90123" name="流程图: 过程 33"/>
          <p:cNvSpPr>
            <a:spLocks noChangeArrowheads="1"/>
          </p:cNvSpPr>
          <p:nvPr/>
        </p:nvSpPr>
        <p:spPr bwMode="auto">
          <a:xfrm>
            <a:off x="1081088" y="2867025"/>
            <a:ext cx="1100137" cy="476250"/>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0124" name="流程图: 过程 34"/>
          <p:cNvSpPr>
            <a:spLocks noChangeArrowheads="1"/>
          </p:cNvSpPr>
          <p:nvPr/>
        </p:nvSpPr>
        <p:spPr bwMode="auto">
          <a:xfrm>
            <a:off x="1265238" y="2390775"/>
            <a:ext cx="733425" cy="476250"/>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37" name="内容占位符 2"/>
          <p:cNvSpPr txBox="1">
            <a:spLocks/>
          </p:cNvSpPr>
          <p:nvPr/>
        </p:nvSpPr>
        <p:spPr bwMode="auto">
          <a:xfrm>
            <a:off x="214313" y="1643063"/>
            <a:ext cx="3000375"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2800" b="1" kern="0" dirty="0">
                <a:latin typeface="+mn-lt"/>
                <a:ea typeface="+mn-ea"/>
              </a:rPr>
              <a:t>将</a:t>
            </a:r>
            <a:r>
              <a:rPr lang="en-US" altLang="zh-CN" sz="2800" b="1" kern="0" dirty="0">
                <a:latin typeface="+mn-lt"/>
                <a:ea typeface="+mn-ea"/>
              </a:rPr>
              <a:t>63</a:t>
            </a:r>
            <a:r>
              <a:rPr lang="zh-CN" altLang="en-US" sz="2800" b="1" kern="0" dirty="0">
                <a:latin typeface="+mn-lt"/>
                <a:ea typeface="+mn-ea"/>
              </a:rPr>
              <a:t>个从</a:t>
            </a:r>
            <a:r>
              <a:rPr lang="en-US" altLang="zh-CN" sz="2800" b="1" kern="0" dirty="0">
                <a:latin typeface="+mn-lt"/>
                <a:ea typeface="+mn-ea"/>
              </a:rPr>
              <a:t>A</a:t>
            </a:r>
            <a:r>
              <a:rPr lang="zh-CN" altLang="en-US" sz="2800" b="1" kern="0" dirty="0">
                <a:latin typeface="+mn-lt"/>
                <a:ea typeface="+mn-ea"/>
              </a:rPr>
              <a:t>到</a:t>
            </a:r>
            <a:r>
              <a:rPr lang="en-US" altLang="zh-CN" sz="2800" b="1" kern="0" dirty="0">
                <a:latin typeface="+mn-lt"/>
                <a:ea typeface="+mn-ea"/>
              </a:rPr>
              <a:t>B</a:t>
            </a:r>
            <a:endParaRPr lang="zh-CN" altLang="en-US" sz="2800" b="1" kern="0" dirty="0">
              <a:latin typeface="+mn-lt"/>
              <a:ea typeface="+mn-ea"/>
            </a:endParaRPr>
          </a:p>
        </p:txBody>
      </p:sp>
      <p:cxnSp>
        <p:nvCxnSpPr>
          <p:cNvPr id="90126" name="直接连接符 43"/>
          <p:cNvCxnSpPr>
            <a:cxnSpLocks noChangeShapeType="1"/>
            <a:stCxn id="90120" idx="2"/>
          </p:cNvCxnSpPr>
          <p:nvPr/>
        </p:nvCxnSpPr>
        <p:spPr bwMode="auto">
          <a:xfrm rot="5400000" flipH="1">
            <a:off x="-9524"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0127" name="直接连接符 46"/>
          <p:cNvCxnSpPr>
            <a:cxnSpLocks noChangeShapeType="1"/>
          </p:cNvCxnSpPr>
          <p:nvPr/>
        </p:nvCxnSpPr>
        <p:spPr bwMode="auto">
          <a:xfrm rot="5400000" flipH="1">
            <a:off x="5848351"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0128" name="直接连接符 47"/>
          <p:cNvCxnSpPr>
            <a:cxnSpLocks noChangeShapeType="1"/>
          </p:cNvCxnSpPr>
          <p:nvPr/>
        </p:nvCxnSpPr>
        <p:spPr bwMode="auto">
          <a:xfrm rot="5400000" flipH="1">
            <a:off x="2924176"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2214563" y="714375"/>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0000CC"/>
                </a:solidFill>
                <a:latin typeface="+mn-lt"/>
                <a:ea typeface="+mn-ea"/>
              </a:rPr>
              <a:t>1</a:t>
            </a:r>
            <a:r>
              <a:rPr lang="zh-CN" altLang="en-US" sz="3200" b="1" kern="0" dirty="0">
                <a:solidFill>
                  <a:srgbClr val="0000CC"/>
                </a:solidFill>
                <a:latin typeface="+mn-lt"/>
                <a:ea typeface="+mn-ea"/>
              </a:rPr>
              <a:t>个和尚的做法</a:t>
            </a:r>
          </a:p>
        </p:txBody>
      </p:sp>
      <p:pic>
        <p:nvPicPr>
          <p:cNvPr id="90130" name="图片 17"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linds(horizontal)">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91138" name="直接连接符 5"/>
          <p:cNvCxnSpPr>
            <a:cxnSpLocks noChangeShapeType="1"/>
          </p:cNvCxnSpPr>
          <p:nvPr/>
        </p:nvCxnSpPr>
        <p:spPr bwMode="auto">
          <a:xfrm>
            <a:off x="285750" y="5548313"/>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grpSp>
        <p:nvGrpSpPr>
          <p:cNvPr id="2" name="组合 35"/>
          <p:cNvGrpSpPr>
            <a:grpSpLocks/>
          </p:cNvGrpSpPr>
          <p:nvPr/>
        </p:nvGrpSpPr>
        <p:grpSpPr bwMode="auto">
          <a:xfrm>
            <a:off x="3663950" y="2878138"/>
            <a:ext cx="1835150" cy="2668587"/>
            <a:chOff x="3664630" y="2234649"/>
            <a:chExt cx="1833930" cy="2669497"/>
          </a:xfrm>
        </p:grpSpPr>
        <p:sp>
          <p:nvSpPr>
            <p:cNvPr id="91152" name="流程图: 过程 12"/>
            <p:cNvSpPr>
              <a:spLocks noChangeArrowheads="1"/>
            </p:cNvSpPr>
            <p:nvPr/>
          </p:nvSpPr>
          <p:spPr bwMode="auto">
            <a:xfrm>
              <a:off x="3664630" y="4427893"/>
              <a:ext cx="1833930"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1153" name="流程图: 过程 13"/>
            <p:cNvSpPr>
              <a:spLocks noChangeArrowheads="1"/>
            </p:cNvSpPr>
            <p:nvPr/>
          </p:nvSpPr>
          <p:spPr bwMode="auto">
            <a:xfrm>
              <a:off x="3857620" y="3175869"/>
              <a:ext cx="1467144" cy="1248306"/>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tIns="324000" bIns="108000"/>
            <a:lstStyle/>
            <a:p>
              <a:pPr algn="ctr"/>
              <a:r>
                <a:rPr lang="en-US" altLang="zh-CN" sz="3600" b="1">
                  <a:solidFill>
                    <a:srgbClr val="FF0000"/>
                  </a:solidFill>
                  <a:latin typeface="黑体" pitchFamily="2" charset="-122"/>
                  <a:ea typeface="黑体" pitchFamily="2" charset="-122"/>
                </a:rPr>
                <a:t>……</a:t>
              </a:r>
              <a:endParaRPr lang="zh-CN" altLang="en-US" sz="3600" b="1">
                <a:solidFill>
                  <a:srgbClr val="FF0000"/>
                </a:solidFill>
                <a:latin typeface="黑体" pitchFamily="2" charset="-122"/>
                <a:ea typeface="黑体" pitchFamily="2" charset="-122"/>
              </a:endParaRPr>
            </a:p>
          </p:txBody>
        </p:sp>
        <p:sp>
          <p:nvSpPr>
            <p:cNvPr id="91154" name="流程图: 过程 14"/>
            <p:cNvSpPr>
              <a:spLocks noChangeArrowheads="1"/>
            </p:cNvSpPr>
            <p:nvPr/>
          </p:nvSpPr>
          <p:spPr bwMode="auto">
            <a:xfrm>
              <a:off x="4031417" y="2710902"/>
              <a:ext cx="1100359"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1155" name="流程图: 过程 15"/>
            <p:cNvSpPr>
              <a:spLocks noChangeArrowheads="1"/>
            </p:cNvSpPr>
            <p:nvPr/>
          </p:nvSpPr>
          <p:spPr bwMode="auto">
            <a:xfrm>
              <a:off x="4214810" y="2234649"/>
              <a:ext cx="733573"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sp>
        <p:nvSpPr>
          <p:cNvPr id="21" name="内容占位符 2"/>
          <p:cNvSpPr txBox="1">
            <a:spLocks/>
          </p:cNvSpPr>
          <p:nvPr/>
        </p:nvSpPr>
        <p:spPr bwMode="auto">
          <a:xfrm>
            <a:off x="1309688" y="5697538"/>
            <a:ext cx="703262"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91141" name="直接连接符 21"/>
          <p:cNvCxnSpPr>
            <a:cxnSpLocks noChangeShapeType="1"/>
          </p:cNvCxnSpPr>
          <p:nvPr/>
        </p:nvCxnSpPr>
        <p:spPr bwMode="auto">
          <a:xfrm>
            <a:off x="3197225" y="5548313"/>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5697538"/>
            <a:ext cx="704850"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91143" name="直接连接符 24"/>
          <p:cNvCxnSpPr>
            <a:cxnSpLocks noChangeShapeType="1"/>
          </p:cNvCxnSpPr>
          <p:nvPr/>
        </p:nvCxnSpPr>
        <p:spPr bwMode="auto">
          <a:xfrm>
            <a:off x="6107113" y="5548313"/>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5697538"/>
            <a:ext cx="703263"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91145" name="流程图: 过程 16"/>
          <p:cNvSpPr>
            <a:spLocks noChangeArrowheads="1"/>
          </p:cNvSpPr>
          <p:nvPr/>
        </p:nvSpPr>
        <p:spPr bwMode="auto">
          <a:xfrm>
            <a:off x="571500" y="5072063"/>
            <a:ext cx="2200275"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37" name="内容占位符 2"/>
          <p:cNvSpPr txBox="1">
            <a:spLocks/>
          </p:cNvSpPr>
          <p:nvPr/>
        </p:nvSpPr>
        <p:spPr bwMode="auto">
          <a:xfrm>
            <a:off x="214313" y="1643063"/>
            <a:ext cx="3000375"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2800" b="1" kern="0" dirty="0">
                <a:latin typeface="+mn-lt"/>
                <a:ea typeface="+mn-ea"/>
              </a:rPr>
              <a:t>将</a:t>
            </a:r>
            <a:r>
              <a:rPr lang="en-US" altLang="zh-CN" sz="2800" b="1" kern="0" dirty="0">
                <a:latin typeface="+mn-lt"/>
                <a:ea typeface="+mn-ea"/>
              </a:rPr>
              <a:t>63</a:t>
            </a:r>
            <a:r>
              <a:rPr lang="zh-CN" altLang="en-US" sz="2800" b="1" kern="0" dirty="0">
                <a:latin typeface="+mn-lt"/>
                <a:ea typeface="+mn-ea"/>
              </a:rPr>
              <a:t>个从</a:t>
            </a:r>
            <a:r>
              <a:rPr lang="en-US" altLang="zh-CN" sz="2800" b="1" kern="0" dirty="0">
                <a:latin typeface="+mn-lt"/>
                <a:ea typeface="+mn-ea"/>
              </a:rPr>
              <a:t>A</a:t>
            </a:r>
            <a:r>
              <a:rPr lang="zh-CN" altLang="en-US" sz="2800" b="1" kern="0" dirty="0">
                <a:latin typeface="+mn-lt"/>
                <a:ea typeface="+mn-ea"/>
              </a:rPr>
              <a:t>到</a:t>
            </a:r>
            <a:r>
              <a:rPr lang="en-US" altLang="zh-CN" sz="2800" b="1" kern="0" dirty="0">
                <a:latin typeface="+mn-lt"/>
                <a:ea typeface="+mn-ea"/>
              </a:rPr>
              <a:t>B</a:t>
            </a:r>
            <a:endParaRPr lang="zh-CN" altLang="en-US" sz="2800" b="1" kern="0" dirty="0">
              <a:latin typeface="+mn-lt"/>
              <a:ea typeface="+mn-ea"/>
            </a:endParaRPr>
          </a:p>
        </p:txBody>
      </p:sp>
      <p:cxnSp>
        <p:nvCxnSpPr>
          <p:cNvPr id="91147" name="直接连接符 43"/>
          <p:cNvCxnSpPr>
            <a:cxnSpLocks noChangeShapeType="1"/>
            <a:stCxn id="91145" idx="2"/>
          </p:cNvCxnSpPr>
          <p:nvPr/>
        </p:nvCxnSpPr>
        <p:spPr bwMode="auto">
          <a:xfrm rot="5400000" flipH="1">
            <a:off x="-9524"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1148" name="直接连接符 46"/>
          <p:cNvCxnSpPr>
            <a:cxnSpLocks noChangeShapeType="1"/>
          </p:cNvCxnSpPr>
          <p:nvPr/>
        </p:nvCxnSpPr>
        <p:spPr bwMode="auto">
          <a:xfrm rot="5400000" flipH="1">
            <a:off x="5848351"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1149" name="直接连接符 47"/>
          <p:cNvCxnSpPr>
            <a:cxnSpLocks noChangeShapeType="1"/>
          </p:cNvCxnSpPr>
          <p:nvPr/>
        </p:nvCxnSpPr>
        <p:spPr bwMode="auto">
          <a:xfrm rot="5400000" flipH="1">
            <a:off x="2924176"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3" name="内容占位符 2"/>
          <p:cNvSpPr txBox="1">
            <a:spLocks/>
          </p:cNvSpPr>
          <p:nvPr/>
        </p:nvSpPr>
        <p:spPr bwMode="auto">
          <a:xfrm>
            <a:off x="2214563" y="714375"/>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0000CC"/>
                </a:solidFill>
                <a:latin typeface="+mn-lt"/>
                <a:ea typeface="+mn-ea"/>
              </a:rPr>
              <a:t>1</a:t>
            </a:r>
            <a:r>
              <a:rPr lang="zh-CN" altLang="en-US" sz="3200" b="1" kern="0" dirty="0">
                <a:solidFill>
                  <a:srgbClr val="0000CC"/>
                </a:solidFill>
                <a:latin typeface="+mn-lt"/>
                <a:ea typeface="+mn-ea"/>
              </a:rPr>
              <a:t>个和尚的做法</a:t>
            </a:r>
          </a:p>
        </p:txBody>
      </p:sp>
      <p:pic>
        <p:nvPicPr>
          <p:cNvPr id="91151" name="图片 1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92162" name="直接连接符 5"/>
          <p:cNvCxnSpPr>
            <a:cxnSpLocks noChangeShapeType="1"/>
          </p:cNvCxnSpPr>
          <p:nvPr/>
        </p:nvCxnSpPr>
        <p:spPr bwMode="auto">
          <a:xfrm>
            <a:off x="285750" y="5548313"/>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grpSp>
        <p:nvGrpSpPr>
          <p:cNvPr id="92163" name="组合 35"/>
          <p:cNvGrpSpPr>
            <a:grpSpLocks/>
          </p:cNvGrpSpPr>
          <p:nvPr/>
        </p:nvGrpSpPr>
        <p:grpSpPr bwMode="auto">
          <a:xfrm>
            <a:off x="3663950" y="2878138"/>
            <a:ext cx="1835150" cy="2668587"/>
            <a:chOff x="3664630" y="2234649"/>
            <a:chExt cx="1833930" cy="2669497"/>
          </a:xfrm>
        </p:grpSpPr>
        <p:sp>
          <p:nvSpPr>
            <p:cNvPr id="92176" name="流程图: 过程 12"/>
            <p:cNvSpPr>
              <a:spLocks noChangeArrowheads="1"/>
            </p:cNvSpPr>
            <p:nvPr/>
          </p:nvSpPr>
          <p:spPr bwMode="auto">
            <a:xfrm>
              <a:off x="3664630" y="4427893"/>
              <a:ext cx="1833930"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2177" name="流程图: 过程 13"/>
            <p:cNvSpPr>
              <a:spLocks noChangeArrowheads="1"/>
            </p:cNvSpPr>
            <p:nvPr/>
          </p:nvSpPr>
          <p:spPr bwMode="auto">
            <a:xfrm>
              <a:off x="3857620" y="3175869"/>
              <a:ext cx="1467144" cy="1248306"/>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tIns="324000" bIns="108000"/>
            <a:lstStyle/>
            <a:p>
              <a:pPr algn="ctr"/>
              <a:r>
                <a:rPr lang="en-US" altLang="zh-CN" sz="3600" b="1">
                  <a:solidFill>
                    <a:srgbClr val="FF0000"/>
                  </a:solidFill>
                  <a:latin typeface="黑体" pitchFamily="2" charset="-122"/>
                  <a:ea typeface="黑体" pitchFamily="2" charset="-122"/>
                </a:rPr>
                <a:t>……</a:t>
              </a:r>
              <a:endParaRPr lang="zh-CN" altLang="en-US" sz="3600" b="1">
                <a:solidFill>
                  <a:srgbClr val="FF0000"/>
                </a:solidFill>
                <a:latin typeface="黑体" pitchFamily="2" charset="-122"/>
                <a:ea typeface="黑体" pitchFamily="2" charset="-122"/>
              </a:endParaRPr>
            </a:p>
          </p:txBody>
        </p:sp>
        <p:sp>
          <p:nvSpPr>
            <p:cNvPr id="92178" name="流程图: 过程 14"/>
            <p:cNvSpPr>
              <a:spLocks noChangeArrowheads="1"/>
            </p:cNvSpPr>
            <p:nvPr/>
          </p:nvSpPr>
          <p:spPr bwMode="auto">
            <a:xfrm>
              <a:off x="4031417" y="2710902"/>
              <a:ext cx="1100359"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2179" name="流程图: 过程 15"/>
            <p:cNvSpPr>
              <a:spLocks noChangeArrowheads="1"/>
            </p:cNvSpPr>
            <p:nvPr/>
          </p:nvSpPr>
          <p:spPr bwMode="auto">
            <a:xfrm>
              <a:off x="4214810" y="2234649"/>
              <a:ext cx="733573"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sp>
        <p:nvSpPr>
          <p:cNvPr id="21" name="内容占位符 2"/>
          <p:cNvSpPr txBox="1">
            <a:spLocks/>
          </p:cNvSpPr>
          <p:nvPr/>
        </p:nvSpPr>
        <p:spPr bwMode="auto">
          <a:xfrm>
            <a:off x="1309688" y="5697538"/>
            <a:ext cx="703262"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92165" name="直接连接符 21"/>
          <p:cNvCxnSpPr>
            <a:cxnSpLocks noChangeShapeType="1"/>
          </p:cNvCxnSpPr>
          <p:nvPr/>
        </p:nvCxnSpPr>
        <p:spPr bwMode="auto">
          <a:xfrm>
            <a:off x="3197225" y="5548313"/>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5697538"/>
            <a:ext cx="704850"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92167" name="直接连接符 24"/>
          <p:cNvCxnSpPr>
            <a:cxnSpLocks noChangeShapeType="1"/>
          </p:cNvCxnSpPr>
          <p:nvPr/>
        </p:nvCxnSpPr>
        <p:spPr bwMode="auto">
          <a:xfrm>
            <a:off x="6107113" y="5548313"/>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5697538"/>
            <a:ext cx="703263"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92169" name="流程图: 过程 16"/>
          <p:cNvSpPr>
            <a:spLocks noChangeArrowheads="1"/>
          </p:cNvSpPr>
          <p:nvPr/>
        </p:nvSpPr>
        <p:spPr bwMode="auto">
          <a:xfrm>
            <a:off x="571500" y="5072063"/>
            <a:ext cx="2200275"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37" name="内容占位符 2"/>
          <p:cNvSpPr txBox="1">
            <a:spLocks/>
          </p:cNvSpPr>
          <p:nvPr/>
        </p:nvSpPr>
        <p:spPr bwMode="auto">
          <a:xfrm>
            <a:off x="214313" y="1643063"/>
            <a:ext cx="3000375"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2800" b="1" kern="0" dirty="0">
                <a:latin typeface="+mn-lt"/>
                <a:ea typeface="+mn-ea"/>
              </a:rPr>
              <a:t>将</a:t>
            </a:r>
            <a:r>
              <a:rPr lang="en-US" altLang="zh-CN" sz="2800" b="1" kern="0" dirty="0">
                <a:latin typeface="+mn-lt"/>
                <a:ea typeface="+mn-ea"/>
              </a:rPr>
              <a:t>1</a:t>
            </a:r>
            <a:r>
              <a:rPr lang="zh-CN" altLang="en-US" sz="2800" b="1" kern="0" dirty="0">
                <a:latin typeface="+mn-lt"/>
                <a:ea typeface="+mn-ea"/>
              </a:rPr>
              <a:t>个从</a:t>
            </a:r>
            <a:r>
              <a:rPr lang="en-US" altLang="zh-CN" sz="2800" b="1" kern="0" dirty="0">
                <a:latin typeface="+mn-lt"/>
                <a:ea typeface="+mn-ea"/>
              </a:rPr>
              <a:t>A</a:t>
            </a:r>
            <a:r>
              <a:rPr lang="zh-CN" altLang="en-US" sz="2800" b="1" kern="0" dirty="0">
                <a:latin typeface="+mn-lt"/>
                <a:ea typeface="+mn-ea"/>
              </a:rPr>
              <a:t>到</a:t>
            </a:r>
            <a:r>
              <a:rPr lang="en-US" altLang="zh-CN" sz="2800" b="1" kern="0" dirty="0">
                <a:latin typeface="+mn-lt"/>
                <a:ea typeface="+mn-ea"/>
              </a:rPr>
              <a:t>C</a:t>
            </a:r>
            <a:endParaRPr lang="zh-CN" altLang="en-US" sz="2800" b="1" kern="0" dirty="0">
              <a:latin typeface="+mn-lt"/>
              <a:ea typeface="+mn-ea"/>
            </a:endParaRPr>
          </a:p>
        </p:txBody>
      </p:sp>
      <p:cxnSp>
        <p:nvCxnSpPr>
          <p:cNvPr id="92171" name="直接连接符 43"/>
          <p:cNvCxnSpPr>
            <a:cxnSpLocks noChangeShapeType="1"/>
            <a:stCxn id="92169" idx="2"/>
          </p:cNvCxnSpPr>
          <p:nvPr/>
        </p:nvCxnSpPr>
        <p:spPr bwMode="auto">
          <a:xfrm rot="5400000" flipH="1">
            <a:off x="-9524"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2172" name="直接连接符 46"/>
          <p:cNvCxnSpPr>
            <a:cxnSpLocks noChangeShapeType="1"/>
          </p:cNvCxnSpPr>
          <p:nvPr/>
        </p:nvCxnSpPr>
        <p:spPr bwMode="auto">
          <a:xfrm rot="5400000" flipH="1">
            <a:off x="5848351"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2173" name="直接连接符 47"/>
          <p:cNvCxnSpPr>
            <a:cxnSpLocks noChangeShapeType="1"/>
          </p:cNvCxnSpPr>
          <p:nvPr/>
        </p:nvCxnSpPr>
        <p:spPr bwMode="auto">
          <a:xfrm rot="5400000" flipH="1">
            <a:off x="2924176"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8" name="内容占位符 2"/>
          <p:cNvSpPr txBox="1">
            <a:spLocks/>
          </p:cNvSpPr>
          <p:nvPr/>
        </p:nvSpPr>
        <p:spPr bwMode="auto">
          <a:xfrm>
            <a:off x="2214563" y="714375"/>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0000CC"/>
                </a:solidFill>
                <a:latin typeface="+mn-lt"/>
                <a:ea typeface="+mn-ea"/>
              </a:rPr>
              <a:t>1</a:t>
            </a:r>
            <a:r>
              <a:rPr lang="zh-CN" altLang="en-US" sz="3200" b="1" kern="0" dirty="0">
                <a:solidFill>
                  <a:srgbClr val="0000CC"/>
                </a:solidFill>
                <a:latin typeface="+mn-lt"/>
                <a:ea typeface="+mn-ea"/>
              </a:rPr>
              <a:t>个和尚的做法</a:t>
            </a:r>
          </a:p>
        </p:txBody>
      </p:sp>
      <p:pic>
        <p:nvPicPr>
          <p:cNvPr id="92175" name="图片 1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linds(horizontal)">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 </a:t>
            </a:r>
            <a:r>
              <a:rPr lang="zh-CN" altLang="zh-CN" dirty="0" smtClean="0">
                <a:solidFill>
                  <a:srgbClr val="800000"/>
                </a:solidFill>
                <a:effectLst>
                  <a:outerShdw blurRad="38100" dist="38100" dir="2700000" algn="tl">
                    <a:srgbClr val="000000"/>
                  </a:outerShdw>
                </a:effectLst>
                <a:ea typeface="黑体" pitchFamily="2" charset="-122"/>
              </a:rPr>
              <a:t>为什么要用函数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3315" name="Rectangle 3"/>
          <p:cNvSpPr>
            <a:spLocks noGrp="1" noChangeArrowheads="1"/>
          </p:cNvSpPr>
          <p:nvPr>
            <p:ph idx="1"/>
          </p:nvPr>
        </p:nvSpPr>
        <p:spPr>
          <a:xfrm>
            <a:off x="428625" y="1643063"/>
            <a:ext cx="8429625" cy="3143250"/>
          </a:xfrm>
        </p:spPr>
        <p:txBody>
          <a:bodyPr/>
          <a:lstStyle/>
          <a:p>
            <a:pPr eaLnBrk="1" hangingPunct="1">
              <a:buFont typeface="Wingdings" pitchFamily="2" charset="2"/>
              <a:buNone/>
            </a:pPr>
            <a:r>
              <a:rPr lang="zh-CN" altLang="zh-CN" smtClean="0"/>
              <a:t>例</a:t>
            </a:r>
            <a:r>
              <a:rPr lang="en-US" altLang="zh-CN" smtClean="0"/>
              <a:t>7.1</a:t>
            </a:r>
            <a:r>
              <a:rPr lang="zh-CN" altLang="zh-CN" smtClean="0"/>
              <a:t> 输出以下的结果，用函数调用实现。</a:t>
            </a:r>
          </a:p>
          <a:p>
            <a:pPr eaLnBrk="1" hangingPunct="1">
              <a:buFont typeface="Wingdings" pitchFamily="2" charset="2"/>
              <a:buNone/>
            </a:pPr>
            <a:r>
              <a:rPr lang="en-US" altLang="zh-CN" smtClean="0"/>
              <a:t>       ******************</a:t>
            </a:r>
            <a:endParaRPr lang="zh-CN" altLang="zh-CN" smtClean="0"/>
          </a:p>
          <a:p>
            <a:pPr eaLnBrk="1" hangingPunct="1">
              <a:buFont typeface="Wingdings" pitchFamily="2" charset="2"/>
              <a:buNone/>
            </a:pPr>
            <a:r>
              <a:rPr lang="en-US" altLang="zh-CN" smtClean="0"/>
              <a:t>       How do you do!</a:t>
            </a:r>
            <a:endParaRPr lang="zh-CN" altLang="zh-CN" smtClean="0"/>
          </a:p>
          <a:p>
            <a:pPr eaLnBrk="1" hangingPunct="1">
              <a:buFont typeface="Wingdings" pitchFamily="2" charset="2"/>
              <a:buNone/>
            </a:pPr>
            <a:r>
              <a:rPr lang="en-US" altLang="zh-CN" smtClean="0"/>
              <a:t>       ******************</a:t>
            </a:r>
            <a:endParaRPr lang="zh-CN" altLang="zh-CN" smtClean="0"/>
          </a:p>
        </p:txBody>
      </p:sp>
      <p:pic>
        <p:nvPicPr>
          <p:cNvPr id="13316"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93186" name="直接连接符 5"/>
          <p:cNvCxnSpPr>
            <a:cxnSpLocks noChangeShapeType="1"/>
          </p:cNvCxnSpPr>
          <p:nvPr/>
        </p:nvCxnSpPr>
        <p:spPr bwMode="auto">
          <a:xfrm>
            <a:off x="285750" y="5548313"/>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grpSp>
        <p:nvGrpSpPr>
          <p:cNvPr id="93187" name="组合 35"/>
          <p:cNvGrpSpPr>
            <a:grpSpLocks/>
          </p:cNvGrpSpPr>
          <p:nvPr/>
        </p:nvGrpSpPr>
        <p:grpSpPr bwMode="auto">
          <a:xfrm>
            <a:off x="3663950" y="2878138"/>
            <a:ext cx="1835150" cy="2668587"/>
            <a:chOff x="3664630" y="2234649"/>
            <a:chExt cx="1833930" cy="2669497"/>
          </a:xfrm>
        </p:grpSpPr>
        <p:sp>
          <p:nvSpPr>
            <p:cNvPr id="93200" name="流程图: 过程 12"/>
            <p:cNvSpPr>
              <a:spLocks noChangeArrowheads="1"/>
            </p:cNvSpPr>
            <p:nvPr/>
          </p:nvSpPr>
          <p:spPr bwMode="auto">
            <a:xfrm>
              <a:off x="3664630" y="4427893"/>
              <a:ext cx="1833930"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3201" name="流程图: 过程 13"/>
            <p:cNvSpPr>
              <a:spLocks noChangeArrowheads="1"/>
            </p:cNvSpPr>
            <p:nvPr/>
          </p:nvSpPr>
          <p:spPr bwMode="auto">
            <a:xfrm>
              <a:off x="3857620" y="3175869"/>
              <a:ext cx="1467144" cy="1248306"/>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tIns="324000" bIns="108000"/>
            <a:lstStyle/>
            <a:p>
              <a:pPr algn="ctr"/>
              <a:r>
                <a:rPr lang="en-US" altLang="zh-CN" sz="3600" b="1">
                  <a:solidFill>
                    <a:srgbClr val="FF0000"/>
                  </a:solidFill>
                  <a:latin typeface="黑体" pitchFamily="2" charset="-122"/>
                  <a:ea typeface="黑体" pitchFamily="2" charset="-122"/>
                </a:rPr>
                <a:t>……</a:t>
              </a:r>
              <a:endParaRPr lang="zh-CN" altLang="en-US" sz="3600" b="1">
                <a:solidFill>
                  <a:srgbClr val="FF0000"/>
                </a:solidFill>
                <a:latin typeface="黑体" pitchFamily="2" charset="-122"/>
                <a:ea typeface="黑体" pitchFamily="2" charset="-122"/>
              </a:endParaRPr>
            </a:p>
          </p:txBody>
        </p:sp>
        <p:sp>
          <p:nvSpPr>
            <p:cNvPr id="93202" name="流程图: 过程 14"/>
            <p:cNvSpPr>
              <a:spLocks noChangeArrowheads="1"/>
            </p:cNvSpPr>
            <p:nvPr/>
          </p:nvSpPr>
          <p:spPr bwMode="auto">
            <a:xfrm>
              <a:off x="4031417" y="2710902"/>
              <a:ext cx="1100359"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3203" name="流程图: 过程 15"/>
            <p:cNvSpPr>
              <a:spLocks noChangeArrowheads="1"/>
            </p:cNvSpPr>
            <p:nvPr/>
          </p:nvSpPr>
          <p:spPr bwMode="auto">
            <a:xfrm>
              <a:off x="4214810" y="2234649"/>
              <a:ext cx="733573"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sp>
        <p:nvSpPr>
          <p:cNvPr id="21" name="内容占位符 2"/>
          <p:cNvSpPr txBox="1">
            <a:spLocks/>
          </p:cNvSpPr>
          <p:nvPr/>
        </p:nvSpPr>
        <p:spPr bwMode="auto">
          <a:xfrm>
            <a:off x="1309688" y="5697538"/>
            <a:ext cx="703262"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93189" name="直接连接符 21"/>
          <p:cNvCxnSpPr>
            <a:cxnSpLocks noChangeShapeType="1"/>
          </p:cNvCxnSpPr>
          <p:nvPr/>
        </p:nvCxnSpPr>
        <p:spPr bwMode="auto">
          <a:xfrm>
            <a:off x="3197225" y="5548313"/>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5697538"/>
            <a:ext cx="704850"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93191" name="直接连接符 24"/>
          <p:cNvCxnSpPr>
            <a:cxnSpLocks noChangeShapeType="1"/>
          </p:cNvCxnSpPr>
          <p:nvPr/>
        </p:nvCxnSpPr>
        <p:spPr bwMode="auto">
          <a:xfrm>
            <a:off x="6107113" y="5548313"/>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5697538"/>
            <a:ext cx="703263"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7" name="流程图: 过程 16"/>
          <p:cNvSpPr>
            <a:spLocks noChangeArrowheads="1"/>
          </p:cNvSpPr>
          <p:nvPr/>
        </p:nvSpPr>
        <p:spPr bwMode="auto">
          <a:xfrm>
            <a:off x="6443663" y="5070475"/>
            <a:ext cx="2200275"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37" name="内容占位符 2"/>
          <p:cNvSpPr txBox="1">
            <a:spLocks/>
          </p:cNvSpPr>
          <p:nvPr/>
        </p:nvSpPr>
        <p:spPr bwMode="auto">
          <a:xfrm>
            <a:off x="214313" y="1643063"/>
            <a:ext cx="3000375"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2800" b="1" kern="0" dirty="0">
                <a:latin typeface="+mn-lt"/>
                <a:ea typeface="+mn-ea"/>
              </a:rPr>
              <a:t>将</a:t>
            </a:r>
            <a:r>
              <a:rPr lang="en-US" altLang="zh-CN" sz="2800" b="1" kern="0" dirty="0">
                <a:latin typeface="+mn-lt"/>
                <a:ea typeface="+mn-ea"/>
              </a:rPr>
              <a:t>1</a:t>
            </a:r>
            <a:r>
              <a:rPr lang="zh-CN" altLang="en-US" sz="2800" b="1" kern="0" dirty="0">
                <a:latin typeface="+mn-lt"/>
                <a:ea typeface="+mn-ea"/>
              </a:rPr>
              <a:t>个从</a:t>
            </a:r>
            <a:r>
              <a:rPr lang="en-US" altLang="zh-CN" sz="2800" b="1" kern="0" dirty="0">
                <a:latin typeface="+mn-lt"/>
                <a:ea typeface="+mn-ea"/>
              </a:rPr>
              <a:t>A</a:t>
            </a:r>
            <a:r>
              <a:rPr lang="zh-CN" altLang="en-US" sz="2800" b="1" kern="0" dirty="0">
                <a:latin typeface="+mn-lt"/>
                <a:ea typeface="+mn-ea"/>
              </a:rPr>
              <a:t>到</a:t>
            </a:r>
            <a:r>
              <a:rPr lang="en-US" altLang="zh-CN" sz="2800" b="1" kern="0" dirty="0">
                <a:latin typeface="+mn-lt"/>
                <a:ea typeface="+mn-ea"/>
              </a:rPr>
              <a:t>C</a:t>
            </a:r>
            <a:endParaRPr lang="zh-CN" altLang="en-US" sz="2800" b="1" kern="0" dirty="0">
              <a:latin typeface="+mn-lt"/>
              <a:ea typeface="+mn-ea"/>
            </a:endParaRPr>
          </a:p>
        </p:txBody>
      </p:sp>
      <p:cxnSp>
        <p:nvCxnSpPr>
          <p:cNvPr id="93195" name="直接连接符 43"/>
          <p:cNvCxnSpPr>
            <a:cxnSpLocks noChangeShapeType="1"/>
          </p:cNvCxnSpPr>
          <p:nvPr/>
        </p:nvCxnSpPr>
        <p:spPr bwMode="auto">
          <a:xfrm rot="5400000" flipH="1">
            <a:off x="-9524"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3196" name="直接连接符 46"/>
          <p:cNvCxnSpPr>
            <a:cxnSpLocks noChangeShapeType="1"/>
          </p:cNvCxnSpPr>
          <p:nvPr/>
        </p:nvCxnSpPr>
        <p:spPr bwMode="auto">
          <a:xfrm rot="5400000" flipH="1">
            <a:off x="5848351"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3197" name="直接连接符 47"/>
          <p:cNvCxnSpPr>
            <a:cxnSpLocks noChangeShapeType="1"/>
          </p:cNvCxnSpPr>
          <p:nvPr/>
        </p:nvCxnSpPr>
        <p:spPr bwMode="auto">
          <a:xfrm rot="5400000" flipH="1">
            <a:off x="2924176"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8" name="内容占位符 2"/>
          <p:cNvSpPr txBox="1">
            <a:spLocks/>
          </p:cNvSpPr>
          <p:nvPr/>
        </p:nvSpPr>
        <p:spPr bwMode="auto">
          <a:xfrm>
            <a:off x="2214563" y="714375"/>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0000CC"/>
                </a:solidFill>
                <a:latin typeface="+mn-lt"/>
                <a:ea typeface="+mn-ea"/>
              </a:rPr>
              <a:t>1</a:t>
            </a:r>
            <a:r>
              <a:rPr lang="zh-CN" altLang="en-US" sz="3200" b="1" kern="0" dirty="0">
                <a:solidFill>
                  <a:srgbClr val="0000CC"/>
                </a:solidFill>
                <a:latin typeface="+mn-lt"/>
                <a:ea typeface="+mn-ea"/>
              </a:rPr>
              <a:t>个和尚的做法</a:t>
            </a:r>
          </a:p>
        </p:txBody>
      </p:sp>
      <p:pic>
        <p:nvPicPr>
          <p:cNvPr id="93199" name="图片 1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94210" name="直接连接符 5"/>
          <p:cNvCxnSpPr>
            <a:cxnSpLocks noChangeShapeType="1"/>
          </p:cNvCxnSpPr>
          <p:nvPr/>
        </p:nvCxnSpPr>
        <p:spPr bwMode="auto">
          <a:xfrm>
            <a:off x="285750" y="5548313"/>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grpSp>
        <p:nvGrpSpPr>
          <p:cNvPr id="94211" name="组合 35"/>
          <p:cNvGrpSpPr>
            <a:grpSpLocks/>
          </p:cNvGrpSpPr>
          <p:nvPr/>
        </p:nvGrpSpPr>
        <p:grpSpPr bwMode="auto">
          <a:xfrm>
            <a:off x="3663950" y="2878138"/>
            <a:ext cx="1835150" cy="2668587"/>
            <a:chOff x="3664630" y="2234649"/>
            <a:chExt cx="1833930" cy="2669497"/>
          </a:xfrm>
        </p:grpSpPr>
        <p:sp>
          <p:nvSpPr>
            <p:cNvPr id="94224" name="流程图: 过程 12"/>
            <p:cNvSpPr>
              <a:spLocks noChangeArrowheads="1"/>
            </p:cNvSpPr>
            <p:nvPr/>
          </p:nvSpPr>
          <p:spPr bwMode="auto">
            <a:xfrm>
              <a:off x="3664630" y="4427893"/>
              <a:ext cx="1833930"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4225" name="流程图: 过程 13"/>
            <p:cNvSpPr>
              <a:spLocks noChangeArrowheads="1"/>
            </p:cNvSpPr>
            <p:nvPr/>
          </p:nvSpPr>
          <p:spPr bwMode="auto">
            <a:xfrm>
              <a:off x="3857620" y="3175869"/>
              <a:ext cx="1467144" cy="1248306"/>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tIns="324000" bIns="108000"/>
            <a:lstStyle/>
            <a:p>
              <a:pPr algn="ctr"/>
              <a:r>
                <a:rPr lang="en-US" altLang="zh-CN" sz="3600" b="1">
                  <a:solidFill>
                    <a:srgbClr val="FF0000"/>
                  </a:solidFill>
                  <a:latin typeface="黑体" pitchFamily="2" charset="-122"/>
                  <a:ea typeface="黑体" pitchFamily="2" charset="-122"/>
                </a:rPr>
                <a:t>……</a:t>
              </a:r>
              <a:endParaRPr lang="zh-CN" altLang="en-US" sz="3600" b="1">
                <a:solidFill>
                  <a:srgbClr val="FF0000"/>
                </a:solidFill>
                <a:latin typeface="黑体" pitchFamily="2" charset="-122"/>
                <a:ea typeface="黑体" pitchFamily="2" charset="-122"/>
              </a:endParaRPr>
            </a:p>
          </p:txBody>
        </p:sp>
        <p:sp>
          <p:nvSpPr>
            <p:cNvPr id="94226" name="流程图: 过程 14"/>
            <p:cNvSpPr>
              <a:spLocks noChangeArrowheads="1"/>
            </p:cNvSpPr>
            <p:nvPr/>
          </p:nvSpPr>
          <p:spPr bwMode="auto">
            <a:xfrm>
              <a:off x="4031417" y="2710902"/>
              <a:ext cx="1100359"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4227" name="流程图: 过程 15"/>
            <p:cNvSpPr>
              <a:spLocks noChangeArrowheads="1"/>
            </p:cNvSpPr>
            <p:nvPr/>
          </p:nvSpPr>
          <p:spPr bwMode="auto">
            <a:xfrm>
              <a:off x="4214810" y="2234649"/>
              <a:ext cx="733573"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sp>
        <p:nvSpPr>
          <p:cNvPr id="21" name="内容占位符 2"/>
          <p:cNvSpPr txBox="1">
            <a:spLocks/>
          </p:cNvSpPr>
          <p:nvPr/>
        </p:nvSpPr>
        <p:spPr bwMode="auto">
          <a:xfrm>
            <a:off x="1309688" y="5697538"/>
            <a:ext cx="703262"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94213" name="直接连接符 21"/>
          <p:cNvCxnSpPr>
            <a:cxnSpLocks noChangeShapeType="1"/>
          </p:cNvCxnSpPr>
          <p:nvPr/>
        </p:nvCxnSpPr>
        <p:spPr bwMode="auto">
          <a:xfrm>
            <a:off x="3197225" y="5548313"/>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5697538"/>
            <a:ext cx="704850"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94215" name="直接连接符 24"/>
          <p:cNvCxnSpPr>
            <a:cxnSpLocks noChangeShapeType="1"/>
          </p:cNvCxnSpPr>
          <p:nvPr/>
        </p:nvCxnSpPr>
        <p:spPr bwMode="auto">
          <a:xfrm>
            <a:off x="6107113" y="5548313"/>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5697538"/>
            <a:ext cx="703263"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94217" name="流程图: 过程 16"/>
          <p:cNvSpPr>
            <a:spLocks noChangeArrowheads="1"/>
          </p:cNvSpPr>
          <p:nvPr/>
        </p:nvSpPr>
        <p:spPr bwMode="auto">
          <a:xfrm>
            <a:off x="6443663" y="5070475"/>
            <a:ext cx="2200275"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37" name="内容占位符 2"/>
          <p:cNvSpPr txBox="1">
            <a:spLocks/>
          </p:cNvSpPr>
          <p:nvPr/>
        </p:nvSpPr>
        <p:spPr bwMode="auto">
          <a:xfrm>
            <a:off x="3071813" y="1500188"/>
            <a:ext cx="3000375"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2800" b="1" kern="0" dirty="0">
                <a:latin typeface="+mn-lt"/>
                <a:ea typeface="+mn-ea"/>
              </a:rPr>
              <a:t>将</a:t>
            </a:r>
            <a:r>
              <a:rPr lang="en-US" altLang="zh-CN" sz="2800" b="1" kern="0" dirty="0">
                <a:latin typeface="+mn-lt"/>
                <a:ea typeface="+mn-ea"/>
              </a:rPr>
              <a:t>63</a:t>
            </a:r>
            <a:r>
              <a:rPr lang="zh-CN" altLang="en-US" sz="2800" b="1" kern="0" dirty="0">
                <a:latin typeface="+mn-lt"/>
                <a:ea typeface="+mn-ea"/>
              </a:rPr>
              <a:t>个从</a:t>
            </a:r>
            <a:r>
              <a:rPr lang="en-US" altLang="zh-CN" sz="2800" b="1" kern="0" dirty="0">
                <a:latin typeface="+mn-lt"/>
                <a:ea typeface="+mn-ea"/>
              </a:rPr>
              <a:t>B</a:t>
            </a:r>
            <a:r>
              <a:rPr lang="zh-CN" altLang="en-US" sz="2800" b="1" kern="0" dirty="0">
                <a:latin typeface="+mn-lt"/>
                <a:ea typeface="+mn-ea"/>
              </a:rPr>
              <a:t>到</a:t>
            </a:r>
            <a:r>
              <a:rPr lang="en-US" altLang="zh-CN" sz="2800" b="1" kern="0" dirty="0">
                <a:latin typeface="+mn-lt"/>
                <a:ea typeface="+mn-ea"/>
              </a:rPr>
              <a:t>C</a:t>
            </a:r>
            <a:endParaRPr lang="zh-CN" altLang="en-US" sz="2800" b="1" kern="0" dirty="0">
              <a:latin typeface="+mn-lt"/>
              <a:ea typeface="+mn-ea"/>
            </a:endParaRPr>
          </a:p>
        </p:txBody>
      </p:sp>
      <p:cxnSp>
        <p:nvCxnSpPr>
          <p:cNvPr id="94219" name="直接连接符 43"/>
          <p:cNvCxnSpPr>
            <a:cxnSpLocks noChangeShapeType="1"/>
          </p:cNvCxnSpPr>
          <p:nvPr/>
        </p:nvCxnSpPr>
        <p:spPr bwMode="auto">
          <a:xfrm rot="5400000" flipH="1">
            <a:off x="-9524"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4220" name="直接连接符 46"/>
          <p:cNvCxnSpPr>
            <a:cxnSpLocks noChangeShapeType="1"/>
          </p:cNvCxnSpPr>
          <p:nvPr/>
        </p:nvCxnSpPr>
        <p:spPr bwMode="auto">
          <a:xfrm rot="5400000" flipH="1">
            <a:off x="5848351"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4221" name="直接连接符 47"/>
          <p:cNvCxnSpPr>
            <a:cxnSpLocks noChangeShapeType="1"/>
          </p:cNvCxnSpPr>
          <p:nvPr/>
        </p:nvCxnSpPr>
        <p:spPr bwMode="auto">
          <a:xfrm rot="5400000" flipH="1">
            <a:off x="2924176"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8" name="内容占位符 2"/>
          <p:cNvSpPr txBox="1">
            <a:spLocks/>
          </p:cNvSpPr>
          <p:nvPr/>
        </p:nvSpPr>
        <p:spPr bwMode="auto">
          <a:xfrm>
            <a:off x="2214563" y="714375"/>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0000CC"/>
                </a:solidFill>
                <a:latin typeface="+mn-lt"/>
                <a:ea typeface="+mn-ea"/>
              </a:rPr>
              <a:t>1</a:t>
            </a:r>
            <a:r>
              <a:rPr lang="zh-CN" altLang="en-US" sz="3200" b="1" kern="0" dirty="0">
                <a:solidFill>
                  <a:srgbClr val="0000CC"/>
                </a:solidFill>
                <a:latin typeface="+mn-lt"/>
                <a:ea typeface="+mn-ea"/>
              </a:rPr>
              <a:t>个和尚的做法</a:t>
            </a:r>
          </a:p>
        </p:txBody>
      </p:sp>
      <p:pic>
        <p:nvPicPr>
          <p:cNvPr id="94223" name="图片 1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linds(horizontal)">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95234" name="直接连接符 5"/>
          <p:cNvCxnSpPr>
            <a:cxnSpLocks noChangeShapeType="1"/>
          </p:cNvCxnSpPr>
          <p:nvPr/>
        </p:nvCxnSpPr>
        <p:spPr bwMode="auto">
          <a:xfrm>
            <a:off x="285750" y="5548313"/>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grpSp>
        <p:nvGrpSpPr>
          <p:cNvPr id="2" name="组合 35"/>
          <p:cNvGrpSpPr>
            <a:grpSpLocks/>
          </p:cNvGrpSpPr>
          <p:nvPr/>
        </p:nvGrpSpPr>
        <p:grpSpPr bwMode="auto">
          <a:xfrm>
            <a:off x="6572250" y="2401888"/>
            <a:ext cx="1833563" cy="2670175"/>
            <a:chOff x="3664630" y="2234649"/>
            <a:chExt cx="1833930" cy="2669497"/>
          </a:xfrm>
        </p:grpSpPr>
        <p:sp>
          <p:nvSpPr>
            <p:cNvPr id="95248" name="流程图: 过程 12"/>
            <p:cNvSpPr>
              <a:spLocks noChangeArrowheads="1"/>
            </p:cNvSpPr>
            <p:nvPr/>
          </p:nvSpPr>
          <p:spPr bwMode="auto">
            <a:xfrm>
              <a:off x="3664630" y="4427893"/>
              <a:ext cx="1833930"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5249" name="流程图: 过程 13"/>
            <p:cNvSpPr>
              <a:spLocks noChangeArrowheads="1"/>
            </p:cNvSpPr>
            <p:nvPr/>
          </p:nvSpPr>
          <p:spPr bwMode="auto">
            <a:xfrm>
              <a:off x="3857620" y="3175869"/>
              <a:ext cx="1467144" cy="1248306"/>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tIns="324000" bIns="108000"/>
            <a:lstStyle/>
            <a:p>
              <a:pPr algn="ctr"/>
              <a:r>
                <a:rPr lang="en-US" altLang="zh-CN" sz="3600" b="1">
                  <a:solidFill>
                    <a:srgbClr val="FF0000"/>
                  </a:solidFill>
                  <a:latin typeface="黑体" pitchFamily="2" charset="-122"/>
                  <a:ea typeface="黑体" pitchFamily="2" charset="-122"/>
                </a:rPr>
                <a:t>……</a:t>
              </a:r>
              <a:endParaRPr lang="zh-CN" altLang="en-US" sz="3600" b="1">
                <a:solidFill>
                  <a:srgbClr val="FF0000"/>
                </a:solidFill>
                <a:latin typeface="黑体" pitchFamily="2" charset="-122"/>
                <a:ea typeface="黑体" pitchFamily="2" charset="-122"/>
              </a:endParaRPr>
            </a:p>
          </p:txBody>
        </p:sp>
        <p:sp>
          <p:nvSpPr>
            <p:cNvPr id="95250" name="流程图: 过程 14"/>
            <p:cNvSpPr>
              <a:spLocks noChangeArrowheads="1"/>
            </p:cNvSpPr>
            <p:nvPr/>
          </p:nvSpPr>
          <p:spPr bwMode="auto">
            <a:xfrm>
              <a:off x="4031417" y="2710902"/>
              <a:ext cx="1100359"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5251" name="流程图: 过程 15"/>
            <p:cNvSpPr>
              <a:spLocks noChangeArrowheads="1"/>
            </p:cNvSpPr>
            <p:nvPr/>
          </p:nvSpPr>
          <p:spPr bwMode="auto">
            <a:xfrm>
              <a:off x="4214810" y="2234649"/>
              <a:ext cx="733573" cy="476253"/>
            </a:xfrm>
            <a:prstGeom prst="flowChartProcess">
              <a:avLst/>
            </a:prstGeom>
            <a:noFill/>
            <a:ln w="38100" algn="ctr">
              <a:solidFill>
                <a:srgbClr val="9D138D"/>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sp>
        <p:nvSpPr>
          <p:cNvPr id="21" name="内容占位符 2"/>
          <p:cNvSpPr txBox="1">
            <a:spLocks/>
          </p:cNvSpPr>
          <p:nvPr/>
        </p:nvSpPr>
        <p:spPr bwMode="auto">
          <a:xfrm>
            <a:off x="1309688" y="5697538"/>
            <a:ext cx="703262"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95237" name="直接连接符 21"/>
          <p:cNvCxnSpPr>
            <a:cxnSpLocks noChangeShapeType="1"/>
          </p:cNvCxnSpPr>
          <p:nvPr/>
        </p:nvCxnSpPr>
        <p:spPr bwMode="auto">
          <a:xfrm>
            <a:off x="3197225" y="5548313"/>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5697538"/>
            <a:ext cx="704850"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95239" name="直接连接符 24"/>
          <p:cNvCxnSpPr>
            <a:cxnSpLocks noChangeShapeType="1"/>
          </p:cNvCxnSpPr>
          <p:nvPr/>
        </p:nvCxnSpPr>
        <p:spPr bwMode="auto">
          <a:xfrm>
            <a:off x="6107113" y="5548313"/>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5697538"/>
            <a:ext cx="703263"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95241" name="流程图: 过程 16"/>
          <p:cNvSpPr>
            <a:spLocks noChangeArrowheads="1"/>
          </p:cNvSpPr>
          <p:nvPr/>
        </p:nvSpPr>
        <p:spPr bwMode="auto">
          <a:xfrm>
            <a:off x="6443663" y="5070475"/>
            <a:ext cx="2200275"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37" name="内容占位符 2"/>
          <p:cNvSpPr txBox="1">
            <a:spLocks/>
          </p:cNvSpPr>
          <p:nvPr/>
        </p:nvSpPr>
        <p:spPr bwMode="auto">
          <a:xfrm>
            <a:off x="3071813" y="1500188"/>
            <a:ext cx="3000375"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2800" b="1" kern="0" dirty="0">
                <a:latin typeface="+mn-lt"/>
                <a:ea typeface="+mn-ea"/>
              </a:rPr>
              <a:t>将</a:t>
            </a:r>
            <a:r>
              <a:rPr lang="en-US" altLang="zh-CN" sz="2800" b="1" kern="0" dirty="0">
                <a:latin typeface="+mn-lt"/>
                <a:ea typeface="+mn-ea"/>
              </a:rPr>
              <a:t>63</a:t>
            </a:r>
            <a:r>
              <a:rPr lang="zh-CN" altLang="en-US" sz="2800" b="1" kern="0" dirty="0">
                <a:latin typeface="+mn-lt"/>
                <a:ea typeface="+mn-ea"/>
              </a:rPr>
              <a:t>个从</a:t>
            </a:r>
            <a:r>
              <a:rPr lang="en-US" altLang="zh-CN" sz="2800" b="1" kern="0" dirty="0">
                <a:latin typeface="+mn-lt"/>
                <a:ea typeface="+mn-ea"/>
              </a:rPr>
              <a:t>B</a:t>
            </a:r>
            <a:r>
              <a:rPr lang="zh-CN" altLang="en-US" sz="2800" b="1" kern="0" dirty="0">
                <a:latin typeface="+mn-lt"/>
                <a:ea typeface="+mn-ea"/>
              </a:rPr>
              <a:t>到</a:t>
            </a:r>
            <a:r>
              <a:rPr lang="en-US" altLang="zh-CN" sz="2800" b="1" kern="0" dirty="0">
                <a:latin typeface="+mn-lt"/>
                <a:ea typeface="+mn-ea"/>
              </a:rPr>
              <a:t>C</a:t>
            </a:r>
            <a:endParaRPr lang="zh-CN" altLang="en-US" sz="2800" b="1" kern="0" dirty="0">
              <a:latin typeface="+mn-lt"/>
              <a:ea typeface="+mn-ea"/>
            </a:endParaRPr>
          </a:p>
        </p:txBody>
      </p:sp>
      <p:cxnSp>
        <p:nvCxnSpPr>
          <p:cNvPr id="95243" name="直接连接符 43"/>
          <p:cNvCxnSpPr>
            <a:cxnSpLocks noChangeShapeType="1"/>
          </p:cNvCxnSpPr>
          <p:nvPr/>
        </p:nvCxnSpPr>
        <p:spPr bwMode="auto">
          <a:xfrm rot="5400000" flipH="1">
            <a:off x="-9524"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5244" name="直接连接符 46"/>
          <p:cNvCxnSpPr>
            <a:cxnSpLocks noChangeShapeType="1"/>
          </p:cNvCxnSpPr>
          <p:nvPr/>
        </p:nvCxnSpPr>
        <p:spPr bwMode="auto">
          <a:xfrm rot="5400000" flipH="1">
            <a:off x="5848351"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5245" name="直接连接符 47"/>
          <p:cNvCxnSpPr>
            <a:cxnSpLocks noChangeShapeType="1"/>
          </p:cNvCxnSpPr>
          <p:nvPr/>
        </p:nvCxnSpPr>
        <p:spPr bwMode="auto">
          <a:xfrm rot="5400000" flipH="1">
            <a:off x="2924176"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8" name="内容占位符 2"/>
          <p:cNvSpPr txBox="1">
            <a:spLocks/>
          </p:cNvSpPr>
          <p:nvPr/>
        </p:nvSpPr>
        <p:spPr bwMode="auto">
          <a:xfrm>
            <a:off x="2214563" y="714375"/>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0000CC"/>
                </a:solidFill>
                <a:latin typeface="+mn-lt"/>
                <a:ea typeface="+mn-ea"/>
              </a:rPr>
              <a:t>1</a:t>
            </a:r>
            <a:r>
              <a:rPr lang="zh-CN" altLang="en-US" sz="3200" b="1" kern="0" dirty="0">
                <a:solidFill>
                  <a:srgbClr val="0000CC"/>
                </a:solidFill>
                <a:latin typeface="+mn-lt"/>
                <a:ea typeface="+mn-ea"/>
              </a:rPr>
              <a:t>个和尚的做法</a:t>
            </a:r>
          </a:p>
        </p:txBody>
      </p:sp>
      <p:pic>
        <p:nvPicPr>
          <p:cNvPr id="95247" name="图片 1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96258" name="直接连接符 5"/>
          <p:cNvCxnSpPr>
            <a:cxnSpLocks noChangeShapeType="1"/>
          </p:cNvCxnSpPr>
          <p:nvPr/>
        </p:nvCxnSpPr>
        <p:spPr bwMode="auto">
          <a:xfrm>
            <a:off x="285750" y="5548313"/>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5697538"/>
            <a:ext cx="703262"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96260" name="直接连接符 21"/>
          <p:cNvCxnSpPr>
            <a:cxnSpLocks noChangeShapeType="1"/>
          </p:cNvCxnSpPr>
          <p:nvPr/>
        </p:nvCxnSpPr>
        <p:spPr bwMode="auto">
          <a:xfrm>
            <a:off x="3197225" y="5548313"/>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5697538"/>
            <a:ext cx="704850"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96262" name="直接连接符 24"/>
          <p:cNvCxnSpPr>
            <a:cxnSpLocks noChangeShapeType="1"/>
          </p:cNvCxnSpPr>
          <p:nvPr/>
        </p:nvCxnSpPr>
        <p:spPr bwMode="auto">
          <a:xfrm>
            <a:off x="6107113" y="5548313"/>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5697538"/>
            <a:ext cx="703263"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96264" name="流程图: 过程 16"/>
          <p:cNvSpPr>
            <a:spLocks noChangeArrowheads="1"/>
          </p:cNvSpPr>
          <p:nvPr/>
        </p:nvSpPr>
        <p:spPr bwMode="auto">
          <a:xfrm>
            <a:off x="571500" y="5072063"/>
            <a:ext cx="2200275"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6265" name="流程图: 过程 31"/>
          <p:cNvSpPr>
            <a:spLocks noChangeArrowheads="1"/>
          </p:cNvSpPr>
          <p:nvPr/>
        </p:nvSpPr>
        <p:spPr bwMode="auto">
          <a:xfrm>
            <a:off x="714375" y="4595813"/>
            <a:ext cx="1833563"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6266" name="流程图: 过程 32"/>
          <p:cNvSpPr>
            <a:spLocks noChangeArrowheads="1"/>
          </p:cNvSpPr>
          <p:nvPr/>
        </p:nvSpPr>
        <p:spPr bwMode="auto">
          <a:xfrm>
            <a:off x="908050" y="3343275"/>
            <a:ext cx="1466850" cy="1249363"/>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tIns="324000" bIns="108000"/>
          <a:lstStyle/>
          <a:p>
            <a:pPr algn="ctr"/>
            <a:r>
              <a:rPr lang="en-US" altLang="zh-CN" sz="3600" b="1">
                <a:solidFill>
                  <a:srgbClr val="FF0000"/>
                </a:solidFill>
                <a:latin typeface="黑体" pitchFamily="2" charset="-122"/>
                <a:ea typeface="黑体" pitchFamily="2" charset="-122"/>
              </a:rPr>
              <a:t>……</a:t>
            </a:r>
            <a:endParaRPr lang="zh-CN" altLang="en-US" sz="3600" b="1">
              <a:solidFill>
                <a:srgbClr val="FF0000"/>
              </a:solidFill>
              <a:latin typeface="黑体" pitchFamily="2" charset="-122"/>
              <a:ea typeface="黑体" pitchFamily="2" charset="-122"/>
            </a:endParaRPr>
          </a:p>
        </p:txBody>
      </p:sp>
      <p:sp>
        <p:nvSpPr>
          <p:cNvPr id="96267" name="流程图: 过程 33"/>
          <p:cNvSpPr>
            <a:spLocks noChangeArrowheads="1"/>
          </p:cNvSpPr>
          <p:nvPr/>
        </p:nvSpPr>
        <p:spPr bwMode="auto">
          <a:xfrm>
            <a:off x="1081088" y="2867025"/>
            <a:ext cx="1100137" cy="476250"/>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6268" name="流程图: 过程 34"/>
          <p:cNvSpPr>
            <a:spLocks noChangeArrowheads="1"/>
          </p:cNvSpPr>
          <p:nvPr/>
        </p:nvSpPr>
        <p:spPr bwMode="auto">
          <a:xfrm>
            <a:off x="1265238" y="2390775"/>
            <a:ext cx="733425" cy="476250"/>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37" name="内容占位符 2"/>
          <p:cNvSpPr txBox="1">
            <a:spLocks/>
          </p:cNvSpPr>
          <p:nvPr/>
        </p:nvSpPr>
        <p:spPr bwMode="auto">
          <a:xfrm>
            <a:off x="214313" y="1643063"/>
            <a:ext cx="3000375"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2800" b="1" kern="0" dirty="0">
                <a:latin typeface="+mn-lt"/>
                <a:ea typeface="+mn-ea"/>
              </a:rPr>
              <a:t>将</a:t>
            </a:r>
            <a:r>
              <a:rPr lang="en-US" altLang="zh-CN" sz="2800" b="1" kern="0" dirty="0">
                <a:latin typeface="+mn-lt"/>
                <a:ea typeface="+mn-ea"/>
              </a:rPr>
              <a:t>62</a:t>
            </a:r>
            <a:r>
              <a:rPr lang="zh-CN" altLang="en-US" sz="2800" b="1" kern="0" dirty="0">
                <a:latin typeface="+mn-lt"/>
                <a:ea typeface="+mn-ea"/>
              </a:rPr>
              <a:t>个从</a:t>
            </a:r>
            <a:r>
              <a:rPr lang="en-US" altLang="zh-CN" sz="2800" b="1" kern="0" dirty="0">
                <a:latin typeface="+mn-lt"/>
                <a:ea typeface="+mn-ea"/>
              </a:rPr>
              <a:t>A</a:t>
            </a:r>
            <a:r>
              <a:rPr lang="zh-CN" altLang="en-US" sz="2800" b="1" kern="0" dirty="0">
                <a:latin typeface="+mn-lt"/>
                <a:ea typeface="+mn-ea"/>
              </a:rPr>
              <a:t>到</a:t>
            </a:r>
            <a:r>
              <a:rPr lang="en-US" altLang="zh-CN" sz="2800" b="1" kern="0" dirty="0">
                <a:latin typeface="+mn-lt"/>
                <a:ea typeface="+mn-ea"/>
              </a:rPr>
              <a:t>C</a:t>
            </a:r>
            <a:endParaRPr lang="zh-CN" altLang="en-US" sz="2800" b="1" kern="0" dirty="0">
              <a:latin typeface="+mn-lt"/>
              <a:ea typeface="+mn-ea"/>
            </a:endParaRPr>
          </a:p>
        </p:txBody>
      </p:sp>
      <p:cxnSp>
        <p:nvCxnSpPr>
          <p:cNvPr id="96270" name="直接连接符 43"/>
          <p:cNvCxnSpPr>
            <a:cxnSpLocks noChangeShapeType="1"/>
            <a:stCxn id="96264" idx="2"/>
          </p:cNvCxnSpPr>
          <p:nvPr/>
        </p:nvCxnSpPr>
        <p:spPr bwMode="auto">
          <a:xfrm rot="5400000" flipH="1">
            <a:off x="-9524"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6271" name="直接连接符 46"/>
          <p:cNvCxnSpPr>
            <a:cxnSpLocks noChangeShapeType="1"/>
          </p:cNvCxnSpPr>
          <p:nvPr/>
        </p:nvCxnSpPr>
        <p:spPr bwMode="auto">
          <a:xfrm rot="5400000" flipH="1">
            <a:off x="5848351"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6272" name="直接连接符 47"/>
          <p:cNvCxnSpPr>
            <a:cxnSpLocks noChangeShapeType="1"/>
          </p:cNvCxnSpPr>
          <p:nvPr/>
        </p:nvCxnSpPr>
        <p:spPr bwMode="auto">
          <a:xfrm rot="5400000" flipH="1">
            <a:off x="2924176"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2214563" y="714375"/>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FF0000"/>
                </a:solidFill>
                <a:latin typeface="+mn-lt"/>
                <a:ea typeface="+mn-ea"/>
              </a:rPr>
              <a:t>2</a:t>
            </a:r>
            <a:r>
              <a:rPr lang="zh-CN" altLang="en-US" sz="3200" b="1" kern="0" dirty="0">
                <a:solidFill>
                  <a:srgbClr val="0000CC"/>
                </a:solidFill>
                <a:latin typeface="+mn-lt"/>
                <a:ea typeface="+mn-ea"/>
              </a:rPr>
              <a:t>个和尚的做法</a:t>
            </a:r>
          </a:p>
        </p:txBody>
      </p:sp>
      <p:pic>
        <p:nvPicPr>
          <p:cNvPr id="96274" name="图片 17"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linds(horizontal)">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97282" name="直接连接符 5"/>
          <p:cNvCxnSpPr>
            <a:cxnSpLocks noChangeShapeType="1"/>
          </p:cNvCxnSpPr>
          <p:nvPr/>
        </p:nvCxnSpPr>
        <p:spPr bwMode="auto">
          <a:xfrm>
            <a:off x="285750" y="5548313"/>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5697538"/>
            <a:ext cx="703262"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97284" name="直接连接符 21"/>
          <p:cNvCxnSpPr>
            <a:cxnSpLocks noChangeShapeType="1"/>
          </p:cNvCxnSpPr>
          <p:nvPr/>
        </p:nvCxnSpPr>
        <p:spPr bwMode="auto">
          <a:xfrm>
            <a:off x="3197225" y="5548313"/>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5697538"/>
            <a:ext cx="704850"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97286" name="直接连接符 24"/>
          <p:cNvCxnSpPr>
            <a:cxnSpLocks noChangeShapeType="1"/>
          </p:cNvCxnSpPr>
          <p:nvPr/>
        </p:nvCxnSpPr>
        <p:spPr bwMode="auto">
          <a:xfrm>
            <a:off x="6107113" y="5548313"/>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5697538"/>
            <a:ext cx="703263"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97288" name="流程图: 过程 16"/>
          <p:cNvSpPr>
            <a:spLocks noChangeArrowheads="1"/>
          </p:cNvSpPr>
          <p:nvPr/>
        </p:nvSpPr>
        <p:spPr bwMode="auto">
          <a:xfrm>
            <a:off x="571500" y="5072063"/>
            <a:ext cx="2200275"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7289" name="流程图: 过程 31"/>
          <p:cNvSpPr>
            <a:spLocks noChangeArrowheads="1"/>
          </p:cNvSpPr>
          <p:nvPr/>
        </p:nvSpPr>
        <p:spPr bwMode="auto">
          <a:xfrm>
            <a:off x="714375" y="4595813"/>
            <a:ext cx="1833563"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nvGrpSpPr>
          <p:cNvPr id="2" name="组合 17"/>
          <p:cNvGrpSpPr>
            <a:grpSpLocks/>
          </p:cNvGrpSpPr>
          <p:nvPr/>
        </p:nvGrpSpPr>
        <p:grpSpPr bwMode="auto">
          <a:xfrm>
            <a:off x="6786563" y="3348038"/>
            <a:ext cx="1466850" cy="2203450"/>
            <a:chOff x="907338" y="2390050"/>
            <a:chExt cx="1467144" cy="2202052"/>
          </a:xfrm>
        </p:grpSpPr>
        <p:sp>
          <p:nvSpPr>
            <p:cNvPr id="97297" name="流程图: 过程 32"/>
            <p:cNvSpPr>
              <a:spLocks noChangeArrowheads="1"/>
            </p:cNvSpPr>
            <p:nvPr/>
          </p:nvSpPr>
          <p:spPr bwMode="auto">
            <a:xfrm>
              <a:off x="907338" y="3343796"/>
              <a:ext cx="1467144" cy="1248306"/>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tIns="324000" bIns="108000"/>
            <a:lstStyle/>
            <a:p>
              <a:pPr algn="ctr"/>
              <a:r>
                <a:rPr lang="en-US" altLang="zh-CN" sz="3600" b="1">
                  <a:solidFill>
                    <a:srgbClr val="FF0000"/>
                  </a:solidFill>
                  <a:latin typeface="黑体" pitchFamily="2" charset="-122"/>
                  <a:ea typeface="黑体" pitchFamily="2" charset="-122"/>
                </a:rPr>
                <a:t>……</a:t>
              </a:r>
              <a:endParaRPr lang="zh-CN" altLang="en-US" sz="3600" b="1">
                <a:solidFill>
                  <a:srgbClr val="FF0000"/>
                </a:solidFill>
                <a:latin typeface="黑体" pitchFamily="2" charset="-122"/>
                <a:ea typeface="黑体" pitchFamily="2" charset="-122"/>
              </a:endParaRPr>
            </a:p>
          </p:txBody>
        </p:sp>
        <p:sp>
          <p:nvSpPr>
            <p:cNvPr id="97298" name="流程图: 过程 33"/>
            <p:cNvSpPr>
              <a:spLocks noChangeArrowheads="1"/>
            </p:cNvSpPr>
            <p:nvPr/>
          </p:nvSpPr>
          <p:spPr bwMode="auto">
            <a:xfrm>
              <a:off x="1081135" y="2866303"/>
              <a:ext cx="1100359" cy="476253"/>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7299" name="流程图: 过程 34"/>
            <p:cNvSpPr>
              <a:spLocks noChangeArrowheads="1"/>
            </p:cNvSpPr>
            <p:nvPr/>
          </p:nvSpPr>
          <p:spPr bwMode="auto">
            <a:xfrm>
              <a:off x="1264528" y="2390050"/>
              <a:ext cx="733573" cy="476253"/>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sp>
        <p:nvSpPr>
          <p:cNvPr id="37" name="内容占位符 2"/>
          <p:cNvSpPr txBox="1">
            <a:spLocks/>
          </p:cNvSpPr>
          <p:nvPr/>
        </p:nvSpPr>
        <p:spPr bwMode="auto">
          <a:xfrm>
            <a:off x="214313" y="1643063"/>
            <a:ext cx="3000375"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2800" b="1" kern="0" dirty="0">
                <a:latin typeface="+mn-lt"/>
                <a:ea typeface="+mn-ea"/>
              </a:rPr>
              <a:t>将</a:t>
            </a:r>
            <a:r>
              <a:rPr lang="en-US" altLang="zh-CN" sz="2800" b="1" kern="0" dirty="0">
                <a:latin typeface="+mn-lt"/>
                <a:ea typeface="+mn-ea"/>
              </a:rPr>
              <a:t>62</a:t>
            </a:r>
            <a:r>
              <a:rPr lang="zh-CN" altLang="en-US" sz="2800" b="1" kern="0" dirty="0">
                <a:latin typeface="+mn-lt"/>
                <a:ea typeface="+mn-ea"/>
              </a:rPr>
              <a:t>个从</a:t>
            </a:r>
            <a:r>
              <a:rPr lang="en-US" altLang="zh-CN" sz="2800" b="1" kern="0" dirty="0">
                <a:latin typeface="+mn-lt"/>
                <a:ea typeface="+mn-ea"/>
              </a:rPr>
              <a:t>A</a:t>
            </a:r>
            <a:r>
              <a:rPr lang="zh-CN" altLang="en-US" sz="2800" b="1" kern="0" dirty="0">
                <a:latin typeface="+mn-lt"/>
                <a:ea typeface="+mn-ea"/>
              </a:rPr>
              <a:t>到</a:t>
            </a:r>
            <a:r>
              <a:rPr lang="en-US" altLang="zh-CN" sz="2800" b="1" kern="0" dirty="0">
                <a:latin typeface="+mn-lt"/>
                <a:ea typeface="+mn-ea"/>
              </a:rPr>
              <a:t>C</a:t>
            </a:r>
            <a:endParaRPr lang="zh-CN" altLang="en-US" sz="2800" b="1" kern="0" dirty="0">
              <a:latin typeface="+mn-lt"/>
              <a:ea typeface="+mn-ea"/>
            </a:endParaRPr>
          </a:p>
        </p:txBody>
      </p:sp>
      <p:cxnSp>
        <p:nvCxnSpPr>
          <p:cNvPr id="97292" name="直接连接符 43"/>
          <p:cNvCxnSpPr>
            <a:cxnSpLocks noChangeShapeType="1"/>
            <a:stCxn id="97288" idx="2"/>
          </p:cNvCxnSpPr>
          <p:nvPr/>
        </p:nvCxnSpPr>
        <p:spPr bwMode="auto">
          <a:xfrm rot="5400000" flipH="1">
            <a:off x="-9524"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7293" name="直接连接符 46"/>
          <p:cNvCxnSpPr>
            <a:cxnSpLocks noChangeShapeType="1"/>
          </p:cNvCxnSpPr>
          <p:nvPr/>
        </p:nvCxnSpPr>
        <p:spPr bwMode="auto">
          <a:xfrm rot="5400000" flipH="1">
            <a:off x="5848351"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7294" name="直接连接符 47"/>
          <p:cNvCxnSpPr>
            <a:cxnSpLocks noChangeShapeType="1"/>
          </p:cNvCxnSpPr>
          <p:nvPr/>
        </p:nvCxnSpPr>
        <p:spPr bwMode="auto">
          <a:xfrm rot="5400000" flipH="1">
            <a:off x="2924176"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2214563" y="714375"/>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FF0000"/>
                </a:solidFill>
                <a:latin typeface="+mn-lt"/>
                <a:ea typeface="+mn-ea"/>
              </a:rPr>
              <a:t>2</a:t>
            </a:r>
            <a:r>
              <a:rPr lang="zh-CN" altLang="en-US" sz="3200" b="1" kern="0" dirty="0">
                <a:solidFill>
                  <a:srgbClr val="0000CC"/>
                </a:solidFill>
                <a:latin typeface="+mn-lt"/>
                <a:ea typeface="+mn-ea"/>
              </a:rPr>
              <a:t>个和尚的做法</a:t>
            </a:r>
          </a:p>
        </p:txBody>
      </p:sp>
      <p:pic>
        <p:nvPicPr>
          <p:cNvPr id="97296" name="图片 1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98306" name="直接连接符 5"/>
          <p:cNvCxnSpPr>
            <a:cxnSpLocks noChangeShapeType="1"/>
          </p:cNvCxnSpPr>
          <p:nvPr/>
        </p:nvCxnSpPr>
        <p:spPr bwMode="auto">
          <a:xfrm>
            <a:off x="285750" y="5548313"/>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5697538"/>
            <a:ext cx="703262"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98308" name="直接连接符 21"/>
          <p:cNvCxnSpPr>
            <a:cxnSpLocks noChangeShapeType="1"/>
          </p:cNvCxnSpPr>
          <p:nvPr/>
        </p:nvCxnSpPr>
        <p:spPr bwMode="auto">
          <a:xfrm>
            <a:off x="3197225" y="5548313"/>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5697538"/>
            <a:ext cx="704850"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98310" name="直接连接符 24"/>
          <p:cNvCxnSpPr>
            <a:cxnSpLocks noChangeShapeType="1"/>
          </p:cNvCxnSpPr>
          <p:nvPr/>
        </p:nvCxnSpPr>
        <p:spPr bwMode="auto">
          <a:xfrm>
            <a:off x="6107113" y="5548313"/>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5697538"/>
            <a:ext cx="703263"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98312" name="流程图: 过程 16"/>
          <p:cNvSpPr>
            <a:spLocks noChangeArrowheads="1"/>
          </p:cNvSpPr>
          <p:nvPr/>
        </p:nvSpPr>
        <p:spPr bwMode="auto">
          <a:xfrm>
            <a:off x="571500" y="5072063"/>
            <a:ext cx="2200275"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8313" name="流程图: 过程 31"/>
          <p:cNvSpPr>
            <a:spLocks noChangeArrowheads="1"/>
          </p:cNvSpPr>
          <p:nvPr/>
        </p:nvSpPr>
        <p:spPr bwMode="auto">
          <a:xfrm>
            <a:off x="714375" y="4595813"/>
            <a:ext cx="1833563"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nvGrpSpPr>
          <p:cNvPr id="98314" name="组合 17"/>
          <p:cNvGrpSpPr>
            <a:grpSpLocks/>
          </p:cNvGrpSpPr>
          <p:nvPr/>
        </p:nvGrpSpPr>
        <p:grpSpPr bwMode="auto">
          <a:xfrm>
            <a:off x="6786563" y="3348038"/>
            <a:ext cx="1466850" cy="2203450"/>
            <a:chOff x="907338" y="2390050"/>
            <a:chExt cx="1467144" cy="2202052"/>
          </a:xfrm>
        </p:grpSpPr>
        <p:sp>
          <p:nvSpPr>
            <p:cNvPr id="98321" name="流程图: 过程 32"/>
            <p:cNvSpPr>
              <a:spLocks noChangeArrowheads="1"/>
            </p:cNvSpPr>
            <p:nvPr/>
          </p:nvSpPr>
          <p:spPr bwMode="auto">
            <a:xfrm>
              <a:off x="907338" y="3343796"/>
              <a:ext cx="1467144" cy="1248306"/>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tIns="324000" bIns="108000"/>
            <a:lstStyle/>
            <a:p>
              <a:pPr algn="ctr"/>
              <a:r>
                <a:rPr lang="en-US" altLang="zh-CN" sz="3600" b="1">
                  <a:solidFill>
                    <a:srgbClr val="FF0000"/>
                  </a:solidFill>
                  <a:latin typeface="黑体" pitchFamily="2" charset="-122"/>
                  <a:ea typeface="黑体" pitchFamily="2" charset="-122"/>
                </a:rPr>
                <a:t>……</a:t>
              </a:r>
              <a:endParaRPr lang="zh-CN" altLang="en-US" sz="3600" b="1">
                <a:solidFill>
                  <a:srgbClr val="FF0000"/>
                </a:solidFill>
                <a:latin typeface="黑体" pitchFamily="2" charset="-122"/>
                <a:ea typeface="黑体" pitchFamily="2" charset="-122"/>
              </a:endParaRPr>
            </a:p>
          </p:txBody>
        </p:sp>
        <p:sp>
          <p:nvSpPr>
            <p:cNvPr id="98322" name="流程图: 过程 33"/>
            <p:cNvSpPr>
              <a:spLocks noChangeArrowheads="1"/>
            </p:cNvSpPr>
            <p:nvPr/>
          </p:nvSpPr>
          <p:spPr bwMode="auto">
            <a:xfrm>
              <a:off x="1081135" y="2866303"/>
              <a:ext cx="1100359" cy="476253"/>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8323" name="流程图: 过程 34"/>
            <p:cNvSpPr>
              <a:spLocks noChangeArrowheads="1"/>
            </p:cNvSpPr>
            <p:nvPr/>
          </p:nvSpPr>
          <p:spPr bwMode="auto">
            <a:xfrm>
              <a:off x="1264528" y="2390050"/>
              <a:ext cx="733573" cy="476253"/>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sp>
        <p:nvSpPr>
          <p:cNvPr id="37" name="内容占位符 2"/>
          <p:cNvSpPr txBox="1">
            <a:spLocks/>
          </p:cNvSpPr>
          <p:nvPr/>
        </p:nvSpPr>
        <p:spPr bwMode="auto">
          <a:xfrm>
            <a:off x="214313" y="1643063"/>
            <a:ext cx="3000375"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2800" b="1" kern="0" dirty="0">
                <a:latin typeface="+mn-lt"/>
                <a:ea typeface="+mn-ea"/>
              </a:rPr>
              <a:t>将</a:t>
            </a:r>
            <a:r>
              <a:rPr lang="en-US" altLang="zh-CN" sz="2800" b="1" kern="0" dirty="0">
                <a:latin typeface="+mn-lt"/>
                <a:ea typeface="+mn-ea"/>
              </a:rPr>
              <a:t>1</a:t>
            </a:r>
            <a:r>
              <a:rPr lang="zh-CN" altLang="en-US" sz="2800" b="1" kern="0" dirty="0">
                <a:latin typeface="+mn-lt"/>
                <a:ea typeface="+mn-ea"/>
              </a:rPr>
              <a:t>个从</a:t>
            </a:r>
            <a:r>
              <a:rPr lang="en-US" altLang="zh-CN" sz="2800" b="1" kern="0" dirty="0">
                <a:latin typeface="+mn-lt"/>
                <a:ea typeface="+mn-ea"/>
              </a:rPr>
              <a:t>A</a:t>
            </a:r>
            <a:r>
              <a:rPr lang="zh-CN" altLang="en-US" sz="2800" b="1" kern="0" dirty="0">
                <a:latin typeface="+mn-lt"/>
                <a:ea typeface="+mn-ea"/>
              </a:rPr>
              <a:t>到</a:t>
            </a:r>
            <a:r>
              <a:rPr lang="en-US" altLang="zh-CN" sz="2800" b="1" kern="0" dirty="0">
                <a:latin typeface="+mn-lt"/>
                <a:ea typeface="+mn-ea"/>
              </a:rPr>
              <a:t>B</a:t>
            </a:r>
            <a:endParaRPr lang="zh-CN" altLang="en-US" sz="2800" b="1" kern="0" dirty="0">
              <a:latin typeface="+mn-lt"/>
              <a:ea typeface="+mn-ea"/>
            </a:endParaRPr>
          </a:p>
        </p:txBody>
      </p:sp>
      <p:cxnSp>
        <p:nvCxnSpPr>
          <p:cNvPr id="98316" name="直接连接符 43"/>
          <p:cNvCxnSpPr>
            <a:cxnSpLocks noChangeShapeType="1"/>
            <a:stCxn id="98312" idx="2"/>
          </p:cNvCxnSpPr>
          <p:nvPr/>
        </p:nvCxnSpPr>
        <p:spPr bwMode="auto">
          <a:xfrm rot="5400000" flipH="1">
            <a:off x="-9524"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8317" name="直接连接符 46"/>
          <p:cNvCxnSpPr>
            <a:cxnSpLocks noChangeShapeType="1"/>
          </p:cNvCxnSpPr>
          <p:nvPr/>
        </p:nvCxnSpPr>
        <p:spPr bwMode="auto">
          <a:xfrm rot="5400000" flipH="1">
            <a:off x="5848351"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8318" name="直接连接符 47"/>
          <p:cNvCxnSpPr>
            <a:cxnSpLocks noChangeShapeType="1"/>
          </p:cNvCxnSpPr>
          <p:nvPr/>
        </p:nvCxnSpPr>
        <p:spPr bwMode="auto">
          <a:xfrm rot="5400000" flipH="1">
            <a:off x="2924176"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2214563" y="714375"/>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FF0000"/>
                </a:solidFill>
                <a:latin typeface="+mn-lt"/>
                <a:ea typeface="+mn-ea"/>
              </a:rPr>
              <a:t>2</a:t>
            </a:r>
            <a:r>
              <a:rPr lang="zh-CN" altLang="en-US" sz="3200" b="1" kern="0" dirty="0">
                <a:solidFill>
                  <a:srgbClr val="0000CC"/>
                </a:solidFill>
                <a:latin typeface="+mn-lt"/>
                <a:ea typeface="+mn-ea"/>
              </a:rPr>
              <a:t>个和尚的做法</a:t>
            </a:r>
          </a:p>
        </p:txBody>
      </p:sp>
      <p:pic>
        <p:nvPicPr>
          <p:cNvPr id="98320" name="图片 1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linds(horizontal)">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99330" name="直接连接符 5"/>
          <p:cNvCxnSpPr>
            <a:cxnSpLocks noChangeShapeType="1"/>
          </p:cNvCxnSpPr>
          <p:nvPr/>
        </p:nvCxnSpPr>
        <p:spPr bwMode="auto">
          <a:xfrm>
            <a:off x="285750" y="5548313"/>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5697538"/>
            <a:ext cx="703262"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99332" name="直接连接符 21"/>
          <p:cNvCxnSpPr>
            <a:cxnSpLocks noChangeShapeType="1"/>
          </p:cNvCxnSpPr>
          <p:nvPr/>
        </p:nvCxnSpPr>
        <p:spPr bwMode="auto">
          <a:xfrm>
            <a:off x="3197225" y="5548313"/>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5697538"/>
            <a:ext cx="704850"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99334" name="直接连接符 24"/>
          <p:cNvCxnSpPr>
            <a:cxnSpLocks noChangeShapeType="1"/>
          </p:cNvCxnSpPr>
          <p:nvPr/>
        </p:nvCxnSpPr>
        <p:spPr bwMode="auto">
          <a:xfrm>
            <a:off x="6107113" y="5548313"/>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5697538"/>
            <a:ext cx="703263"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99336" name="流程图: 过程 16"/>
          <p:cNvSpPr>
            <a:spLocks noChangeArrowheads="1"/>
          </p:cNvSpPr>
          <p:nvPr/>
        </p:nvSpPr>
        <p:spPr bwMode="auto">
          <a:xfrm>
            <a:off x="571500" y="5072063"/>
            <a:ext cx="2200275"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32" name="流程图: 过程 31"/>
          <p:cNvSpPr>
            <a:spLocks noChangeArrowheads="1"/>
          </p:cNvSpPr>
          <p:nvPr/>
        </p:nvSpPr>
        <p:spPr bwMode="auto">
          <a:xfrm>
            <a:off x="3668713" y="5072063"/>
            <a:ext cx="1833562"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nvGrpSpPr>
          <p:cNvPr id="99338" name="组合 17"/>
          <p:cNvGrpSpPr>
            <a:grpSpLocks/>
          </p:cNvGrpSpPr>
          <p:nvPr/>
        </p:nvGrpSpPr>
        <p:grpSpPr bwMode="auto">
          <a:xfrm>
            <a:off x="6786563" y="3348038"/>
            <a:ext cx="1466850" cy="2203450"/>
            <a:chOff x="907338" y="2390050"/>
            <a:chExt cx="1467144" cy="2202052"/>
          </a:xfrm>
        </p:grpSpPr>
        <p:sp>
          <p:nvSpPr>
            <p:cNvPr id="99345" name="流程图: 过程 32"/>
            <p:cNvSpPr>
              <a:spLocks noChangeArrowheads="1"/>
            </p:cNvSpPr>
            <p:nvPr/>
          </p:nvSpPr>
          <p:spPr bwMode="auto">
            <a:xfrm>
              <a:off x="907338" y="3343796"/>
              <a:ext cx="1467144" cy="1248306"/>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tIns="324000" bIns="108000"/>
            <a:lstStyle/>
            <a:p>
              <a:pPr algn="ctr"/>
              <a:r>
                <a:rPr lang="en-US" altLang="zh-CN" sz="3600" b="1">
                  <a:solidFill>
                    <a:srgbClr val="FF0000"/>
                  </a:solidFill>
                  <a:latin typeface="黑体" pitchFamily="2" charset="-122"/>
                  <a:ea typeface="黑体" pitchFamily="2" charset="-122"/>
                </a:rPr>
                <a:t>……</a:t>
              </a:r>
              <a:endParaRPr lang="zh-CN" altLang="en-US" sz="3600" b="1">
                <a:solidFill>
                  <a:srgbClr val="FF0000"/>
                </a:solidFill>
                <a:latin typeface="黑体" pitchFamily="2" charset="-122"/>
                <a:ea typeface="黑体" pitchFamily="2" charset="-122"/>
              </a:endParaRPr>
            </a:p>
          </p:txBody>
        </p:sp>
        <p:sp>
          <p:nvSpPr>
            <p:cNvPr id="99346" name="流程图: 过程 33"/>
            <p:cNvSpPr>
              <a:spLocks noChangeArrowheads="1"/>
            </p:cNvSpPr>
            <p:nvPr/>
          </p:nvSpPr>
          <p:spPr bwMode="auto">
            <a:xfrm>
              <a:off x="1081135" y="2866303"/>
              <a:ext cx="1100359" cy="476253"/>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99347" name="流程图: 过程 34"/>
            <p:cNvSpPr>
              <a:spLocks noChangeArrowheads="1"/>
            </p:cNvSpPr>
            <p:nvPr/>
          </p:nvSpPr>
          <p:spPr bwMode="auto">
            <a:xfrm>
              <a:off x="1264528" y="2390050"/>
              <a:ext cx="733573" cy="476253"/>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sp>
        <p:nvSpPr>
          <p:cNvPr id="37" name="内容占位符 2"/>
          <p:cNvSpPr txBox="1">
            <a:spLocks/>
          </p:cNvSpPr>
          <p:nvPr/>
        </p:nvSpPr>
        <p:spPr bwMode="auto">
          <a:xfrm>
            <a:off x="214313" y="1643063"/>
            <a:ext cx="3000375"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2800" b="1" kern="0" dirty="0">
                <a:latin typeface="+mn-lt"/>
                <a:ea typeface="+mn-ea"/>
              </a:rPr>
              <a:t>将</a:t>
            </a:r>
            <a:r>
              <a:rPr lang="en-US" altLang="zh-CN" sz="2800" b="1" kern="0" dirty="0">
                <a:latin typeface="+mn-lt"/>
                <a:ea typeface="+mn-ea"/>
              </a:rPr>
              <a:t>1</a:t>
            </a:r>
            <a:r>
              <a:rPr lang="zh-CN" altLang="en-US" sz="2800" b="1" kern="0" dirty="0">
                <a:latin typeface="+mn-lt"/>
                <a:ea typeface="+mn-ea"/>
              </a:rPr>
              <a:t>个从</a:t>
            </a:r>
            <a:r>
              <a:rPr lang="en-US" altLang="zh-CN" sz="2800" b="1" kern="0" dirty="0">
                <a:latin typeface="+mn-lt"/>
                <a:ea typeface="+mn-ea"/>
              </a:rPr>
              <a:t>A</a:t>
            </a:r>
            <a:r>
              <a:rPr lang="zh-CN" altLang="en-US" sz="2800" b="1" kern="0" dirty="0">
                <a:latin typeface="+mn-lt"/>
                <a:ea typeface="+mn-ea"/>
              </a:rPr>
              <a:t>到</a:t>
            </a:r>
            <a:r>
              <a:rPr lang="en-US" altLang="zh-CN" sz="2800" b="1" kern="0" dirty="0">
                <a:latin typeface="+mn-lt"/>
                <a:ea typeface="+mn-ea"/>
              </a:rPr>
              <a:t>B</a:t>
            </a:r>
            <a:endParaRPr lang="zh-CN" altLang="en-US" sz="2800" b="1" kern="0" dirty="0">
              <a:latin typeface="+mn-lt"/>
              <a:ea typeface="+mn-ea"/>
            </a:endParaRPr>
          </a:p>
        </p:txBody>
      </p:sp>
      <p:cxnSp>
        <p:nvCxnSpPr>
          <p:cNvPr id="99340" name="直接连接符 43"/>
          <p:cNvCxnSpPr>
            <a:cxnSpLocks noChangeShapeType="1"/>
            <a:stCxn id="99336" idx="2"/>
          </p:cNvCxnSpPr>
          <p:nvPr/>
        </p:nvCxnSpPr>
        <p:spPr bwMode="auto">
          <a:xfrm rot="5400000" flipH="1">
            <a:off x="-9524"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9341" name="直接连接符 46"/>
          <p:cNvCxnSpPr>
            <a:cxnSpLocks noChangeShapeType="1"/>
          </p:cNvCxnSpPr>
          <p:nvPr/>
        </p:nvCxnSpPr>
        <p:spPr bwMode="auto">
          <a:xfrm rot="5400000" flipH="1">
            <a:off x="5848351"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99342" name="直接连接符 47"/>
          <p:cNvCxnSpPr>
            <a:cxnSpLocks noChangeShapeType="1"/>
          </p:cNvCxnSpPr>
          <p:nvPr/>
        </p:nvCxnSpPr>
        <p:spPr bwMode="auto">
          <a:xfrm rot="5400000" flipH="1">
            <a:off x="2924176"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2214563" y="714375"/>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FF0000"/>
                </a:solidFill>
                <a:latin typeface="+mn-lt"/>
                <a:ea typeface="+mn-ea"/>
              </a:rPr>
              <a:t>2</a:t>
            </a:r>
            <a:r>
              <a:rPr lang="zh-CN" altLang="en-US" sz="3200" b="1" kern="0" dirty="0">
                <a:solidFill>
                  <a:srgbClr val="0000CC"/>
                </a:solidFill>
                <a:latin typeface="+mn-lt"/>
                <a:ea typeface="+mn-ea"/>
              </a:rPr>
              <a:t>个和尚的做法</a:t>
            </a:r>
          </a:p>
        </p:txBody>
      </p:sp>
      <p:pic>
        <p:nvPicPr>
          <p:cNvPr id="99344" name="图片 1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linds(horizontal)">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00354" name="直接连接符 5"/>
          <p:cNvCxnSpPr>
            <a:cxnSpLocks noChangeShapeType="1"/>
          </p:cNvCxnSpPr>
          <p:nvPr/>
        </p:nvCxnSpPr>
        <p:spPr bwMode="auto">
          <a:xfrm>
            <a:off x="285750" y="5548313"/>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5697538"/>
            <a:ext cx="703262"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00356" name="直接连接符 21"/>
          <p:cNvCxnSpPr>
            <a:cxnSpLocks noChangeShapeType="1"/>
          </p:cNvCxnSpPr>
          <p:nvPr/>
        </p:nvCxnSpPr>
        <p:spPr bwMode="auto">
          <a:xfrm>
            <a:off x="3197225" y="5548313"/>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5697538"/>
            <a:ext cx="704850"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00358" name="直接连接符 24"/>
          <p:cNvCxnSpPr>
            <a:cxnSpLocks noChangeShapeType="1"/>
          </p:cNvCxnSpPr>
          <p:nvPr/>
        </p:nvCxnSpPr>
        <p:spPr bwMode="auto">
          <a:xfrm>
            <a:off x="6107113" y="5548313"/>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5697538"/>
            <a:ext cx="703263"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00360" name="流程图: 过程 16"/>
          <p:cNvSpPr>
            <a:spLocks noChangeArrowheads="1"/>
          </p:cNvSpPr>
          <p:nvPr/>
        </p:nvSpPr>
        <p:spPr bwMode="auto">
          <a:xfrm>
            <a:off x="571500" y="5072063"/>
            <a:ext cx="2200275"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00361" name="流程图: 过程 31"/>
          <p:cNvSpPr>
            <a:spLocks noChangeArrowheads="1"/>
          </p:cNvSpPr>
          <p:nvPr/>
        </p:nvSpPr>
        <p:spPr bwMode="auto">
          <a:xfrm>
            <a:off x="3668713" y="5072063"/>
            <a:ext cx="1833562"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nvGrpSpPr>
          <p:cNvPr id="100362" name="组合 17"/>
          <p:cNvGrpSpPr>
            <a:grpSpLocks/>
          </p:cNvGrpSpPr>
          <p:nvPr/>
        </p:nvGrpSpPr>
        <p:grpSpPr bwMode="auto">
          <a:xfrm>
            <a:off x="6786563" y="3348038"/>
            <a:ext cx="1466850" cy="2203450"/>
            <a:chOff x="907338" y="2390050"/>
            <a:chExt cx="1467144" cy="2202052"/>
          </a:xfrm>
        </p:grpSpPr>
        <p:sp>
          <p:nvSpPr>
            <p:cNvPr id="100369" name="流程图: 过程 32"/>
            <p:cNvSpPr>
              <a:spLocks noChangeArrowheads="1"/>
            </p:cNvSpPr>
            <p:nvPr/>
          </p:nvSpPr>
          <p:spPr bwMode="auto">
            <a:xfrm>
              <a:off x="907338" y="3343796"/>
              <a:ext cx="1467144" cy="1248306"/>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tIns="324000" bIns="108000"/>
            <a:lstStyle/>
            <a:p>
              <a:pPr algn="ctr"/>
              <a:r>
                <a:rPr lang="en-US" altLang="zh-CN" sz="3600" b="1">
                  <a:solidFill>
                    <a:srgbClr val="FF0000"/>
                  </a:solidFill>
                  <a:latin typeface="黑体" pitchFamily="2" charset="-122"/>
                  <a:ea typeface="黑体" pitchFamily="2" charset="-122"/>
                </a:rPr>
                <a:t>……</a:t>
              </a:r>
              <a:endParaRPr lang="zh-CN" altLang="en-US" sz="3600" b="1">
                <a:solidFill>
                  <a:srgbClr val="FF0000"/>
                </a:solidFill>
                <a:latin typeface="黑体" pitchFamily="2" charset="-122"/>
                <a:ea typeface="黑体" pitchFamily="2" charset="-122"/>
              </a:endParaRPr>
            </a:p>
          </p:txBody>
        </p:sp>
        <p:sp>
          <p:nvSpPr>
            <p:cNvPr id="100370" name="流程图: 过程 33"/>
            <p:cNvSpPr>
              <a:spLocks noChangeArrowheads="1"/>
            </p:cNvSpPr>
            <p:nvPr/>
          </p:nvSpPr>
          <p:spPr bwMode="auto">
            <a:xfrm>
              <a:off x="1081135" y="2866303"/>
              <a:ext cx="1100359" cy="476253"/>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00371" name="流程图: 过程 34"/>
            <p:cNvSpPr>
              <a:spLocks noChangeArrowheads="1"/>
            </p:cNvSpPr>
            <p:nvPr/>
          </p:nvSpPr>
          <p:spPr bwMode="auto">
            <a:xfrm>
              <a:off x="1264528" y="2390050"/>
              <a:ext cx="733573" cy="476253"/>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sp>
        <p:nvSpPr>
          <p:cNvPr id="37" name="内容占位符 2"/>
          <p:cNvSpPr txBox="1">
            <a:spLocks/>
          </p:cNvSpPr>
          <p:nvPr/>
        </p:nvSpPr>
        <p:spPr bwMode="auto">
          <a:xfrm>
            <a:off x="5929313" y="1500188"/>
            <a:ext cx="3000375"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2800" b="1" kern="0" dirty="0">
                <a:latin typeface="+mn-lt"/>
                <a:ea typeface="+mn-ea"/>
              </a:rPr>
              <a:t>将</a:t>
            </a:r>
            <a:r>
              <a:rPr lang="en-US" altLang="zh-CN" sz="2800" b="1" kern="0" dirty="0">
                <a:latin typeface="+mn-lt"/>
                <a:ea typeface="+mn-ea"/>
              </a:rPr>
              <a:t>62</a:t>
            </a:r>
            <a:r>
              <a:rPr lang="zh-CN" altLang="en-US" sz="2800" b="1" kern="0" dirty="0">
                <a:latin typeface="+mn-lt"/>
                <a:ea typeface="+mn-ea"/>
              </a:rPr>
              <a:t>个从</a:t>
            </a:r>
            <a:r>
              <a:rPr lang="en-US" altLang="zh-CN" sz="2800" b="1" kern="0" dirty="0">
                <a:latin typeface="+mn-lt"/>
                <a:ea typeface="+mn-ea"/>
              </a:rPr>
              <a:t>C</a:t>
            </a:r>
            <a:r>
              <a:rPr lang="zh-CN" altLang="en-US" sz="2800" b="1" kern="0" dirty="0">
                <a:latin typeface="+mn-lt"/>
                <a:ea typeface="+mn-ea"/>
              </a:rPr>
              <a:t>到</a:t>
            </a:r>
            <a:r>
              <a:rPr lang="en-US" altLang="zh-CN" sz="2800" b="1" kern="0" dirty="0">
                <a:latin typeface="+mn-lt"/>
                <a:ea typeface="+mn-ea"/>
              </a:rPr>
              <a:t>B</a:t>
            </a:r>
            <a:endParaRPr lang="zh-CN" altLang="en-US" sz="2800" b="1" kern="0" dirty="0">
              <a:latin typeface="+mn-lt"/>
              <a:ea typeface="+mn-ea"/>
            </a:endParaRPr>
          </a:p>
        </p:txBody>
      </p:sp>
      <p:cxnSp>
        <p:nvCxnSpPr>
          <p:cNvPr id="100364" name="直接连接符 43"/>
          <p:cNvCxnSpPr>
            <a:cxnSpLocks noChangeShapeType="1"/>
            <a:stCxn id="100360" idx="2"/>
          </p:cNvCxnSpPr>
          <p:nvPr/>
        </p:nvCxnSpPr>
        <p:spPr bwMode="auto">
          <a:xfrm rot="5400000" flipH="1">
            <a:off x="-9524"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0365" name="直接连接符 46"/>
          <p:cNvCxnSpPr>
            <a:cxnSpLocks noChangeShapeType="1"/>
          </p:cNvCxnSpPr>
          <p:nvPr/>
        </p:nvCxnSpPr>
        <p:spPr bwMode="auto">
          <a:xfrm rot="5400000" flipH="1">
            <a:off x="5848351"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0366" name="直接连接符 47"/>
          <p:cNvCxnSpPr>
            <a:cxnSpLocks noChangeShapeType="1"/>
          </p:cNvCxnSpPr>
          <p:nvPr/>
        </p:nvCxnSpPr>
        <p:spPr bwMode="auto">
          <a:xfrm rot="5400000" flipH="1">
            <a:off x="2924176"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2214563" y="714375"/>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FF0000"/>
                </a:solidFill>
                <a:latin typeface="+mn-lt"/>
                <a:ea typeface="+mn-ea"/>
              </a:rPr>
              <a:t>2</a:t>
            </a:r>
            <a:r>
              <a:rPr lang="zh-CN" altLang="en-US" sz="3200" b="1" kern="0" dirty="0">
                <a:solidFill>
                  <a:srgbClr val="0000CC"/>
                </a:solidFill>
                <a:latin typeface="+mn-lt"/>
                <a:ea typeface="+mn-ea"/>
              </a:rPr>
              <a:t>个和尚的做法</a:t>
            </a:r>
          </a:p>
        </p:txBody>
      </p:sp>
      <p:pic>
        <p:nvPicPr>
          <p:cNvPr id="100368" name="图片 1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linds(horizontal)">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8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01378" name="直接连接符 5"/>
          <p:cNvCxnSpPr>
            <a:cxnSpLocks noChangeShapeType="1"/>
          </p:cNvCxnSpPr>
          <p:nvPr/>
        </p:nvCxnSpPr>
        <p:spPr bwMode="auto">
          <a:xfrm>
            <a:off x="285750" y="5548313"/>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5697538"/>
            <a:ext cx="703262"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01380" name="直接连接符 21"/>
          <p:cNvCxnSpPr>
            <a:cxnSpLocks noChangeShapeType="1"/>
          </p:cNvCxnSpPr>
          <p:nvPr/>
        </p:nvCxnSpPr>
        <p:spPr bwMode="auto">
          <a:xfrm>
            <a:off x="3197225" y="5548313"/>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5697538"/>
            <a:ext cx="704850"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01382" name="直接连接符 24"/>
          <p:cNvCxnSpPr>
            <a:cxnSpLocks noChangeShapeType="1"/>
          </p:cNvCxnSpPr>
          <p:nvPr/>
        </p:nvCxnSpPr>
        <p:spPr bwMode="auto">
          <a:xfrm>
            <a:off x="6107113" y="5548313"/>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5697538"/>
            <a:ext cx="703263" cy="446087"/>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01384" name="流程图: 过程 16"/>
          <p:cNvSpPr>
            <a:spLocks noChangeArrowheads="1"/>
          </p:cNvSpPr>
          <p:nvPr/>
        </p:nvSpPr>
        <p:spPr bwMode="auto">
          <a:xfrm>
            <a:off x="571500" y="5072063"/>
            <a:ext cx="2200275"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01385" name="流程图: 过程 31"/>
          <p:cNvSpPr>
            <a:spLocks noChangeArrowheads="1"/>
          </p:cNvSpPr>
          <p:nvPr/>
        </p:nvSpPr>
        <p:spPr bwMode="auto">
          <a:xfrm>
            <a:off x="3668713" y="5072063"/>
            <a:ext cx="1833562" cy="476250"/>
          </a:xfrm>
          <a:prstGeom prst="flowChartProcess">
            <a:avLst/>
          </a:prstGeom>
          <a:noFill/>
          <a:ln w="381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nvGrpSpPr>
          <p:cNvPr id="2" name="组合 17"/>
          <p:cNvGrpSpPr>
            <a:grpSpLocks/>
          </p:cNvGrpSpPr>
          <p:nvPr/>
        </p:nvGrpSpPr>
        <p:grpSpPr bwMode="auto">
          <a:xfrm>
            <a:off x="3857625" y="2857500"/>
            <a:ext cx="1466850" cy="2201863"/>
            <a:chOff x="907338" y="2390050"/>
            <a:chExt cx="1467144" cy="2202052"/>
          </a:xfrm>
        </p:grpSpPr>
        <p:sp>
          <p:nvSpPr>
            <p:cNvPr id="101393" name="流程图: 过程 32"/>
            <p:cNvSpPr>
              <a:spLocks noChangeArrowheads="1"/>
            </p:cNvSpPr>
            <p:nvPr/>
          </p:nvSpPr>
          <p:spPr bwMode="auto">
            <a:xfrm>
              <a:off x="907338" y="3343796"/>
              <a:ext cx="1467144" cy="1248306"/>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tIns="324000" bIns="108000"/>
            <a:lstStyle/>
            <a:p>
              <a:pPr algn="ctr"/>
              <a:r>
                <a:rPr lang="en-US" altLang="zh-CN" sz="3600" b="1">
                  <a:solidFill>
                    <a:srgbClr val="FF0000"/>
                  </a:solidFill>
                  <a:latin typeface="黑体" pitchFamily="2" charset="-122"/>
                  <a:ea typeface="黑体" pitchFamily="2" charset="-122"/>
                </a:rPr>
                <a:t>……</a:t>
              </a:r>
              <a:endParaRPr lang="zh-CN" altLang="en-US" sz="3600" b="1">
                <a:solidFill>
                  <a:srgbClr val="FF0000"/>
                </a:solidFill>
                <a:latin typeface="黑体" pitchFamily="2" charset="-122"/>
                <a:ea typeface="黑体" pitchFamily="2" charset="-122"/>
              </a:endParaRPr>
            </a:p>
          </p:txBody>
        </p:sp>
        <p:sp>
          <p:nvSpPr>
            <p:cNvPr id="101394" name="流程图: 过程 33"/>
            <p:cNvSpPr>
              <a:spLocks noChangeArrowheads="1"/>
            </p:cNvSpPr>
            <p:nvPr/>
          </p:nvSpPr>
          <p:spPr bwMode="auto">
            <a:xfrm>
              <a:off x="1081135" y="2866303"/>
              <a:ext cx="1100359" cy="476253"/>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sp>
          <p:nvSpPr>
            <p:cNvPr id="101395" name="流程图: 过程 34"/>
            <p:cNvSpPr>
              <a:spLocks noChangeArrowheads="1"/>
            </p:cNvSpPr>
            <p:nvPr/>
          </p:nvSpPr>
          <p:spPr bwMode="auto">
            <a:xfrm>
              <a:off x="1264528" y="2390050"/>
              <a:ext cx="733573" cy="476253"/>
            </a:xfrm>
            <a:prstGeom prst="flowChartProcess">
              <a:avLst/>
            </a:prstGeom>
            <a:noFill/>
            <a:ln w="38100" algn="ctr">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lstStyle/>
            <a:p>
              <a:endParaRPr lang="zh-CN" altLang="en-US"/>
            </a:p>
          </p:txBody>
        </p:sp>
      </p:grpSp>
      <p:sp>
        <p:nvSpPr>
          <p:cNvPr id="37" name="内容占位符 2"/>
          <p:cNvSpPr txBox="1">
            <a:spLocks/>
          </p:cNvSpPr>
          <p:nvPr/>
        </p:nvSpPr>
        <p:spPr bwMode="auto">
          <a:xfrm>
            <a:off x="5929313" y="1500188"/>
            <a:ext cx="3000375"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2800" b="1" kern="0" dirty="0">
                <a:latin typeface="+mn-lt"/>
                <a:ea typeface="+mn-ea"/>
              </a:rPr>
              <a:t>将</a:t>
            </a:r>
            <a:r>
              <a:rPr lang="en-US" altLang="zh-CN" sz="2800" b="1" kern="0" dirty="0">
                <a:latin typeface="+mn-lt"/>
                <a:ea typeface="+mn-ea"/>
              </a:rPr>
              <a:t>62</a:t>
            </a:r>
            <a:r>
              <a:rPr lang="zh-CN" altLang="en-US" sz="2800" b="1" kern="0" dirty="0">
                <a:latin typeface="+mn-lt"/>
                <a:ea typeface="+mn-ea"/>
              </a:rPr>
              <a:t>个从</a:t>
            </a:r>
            <a:r>
              <a:rPr lang="en-US" altLang="zh-CN" sz="2800" b="1" kern="0" dirty="0">
                <a:latin typeface="+mn-lt"/>
                <a:ea typeface="+mn-ea"/>
              </a:rPr>
              <a:t>C</a:t>
            </a:r>
            <a:r>
              <a:rPr lang="zh-CN" altLang="en-US" sz="2800" b="1" kern="0" dirty="0">
                <a:latin typeface="+mn-lt"/>
                <a:ea typeface="+mn-ea"/>
              </a:rPr>
              <a:t>到</a:t>
            </a:r>
            <a:r>
              <a:rPr lang="en-US" altLang="zh-CN" sz="2800" b="1" kern="0" dirty="0">
                <a:latin typeface="+mn-lt"/>
                <a:ea typeface="+mn-ea"/>
              </a:rPr>
              <a:t>B</a:t>
            </a:r>
            <a:endParaRPr lang="zh-CN" altLang="en-US" sz="2800" b="1" kern="0" dirty="0">
              <a:latin typeface="+mn-lt"/>
              <a:ea typeface="+mn-ea"/>
            </a:endParaRPr>
          </a:p>
        </p:txBody>
      </p:sp>
      <p:cxnSp>
        <p:nvCxnSpPr>
          <p:cNvPr id="101388" name="直接连接符 43"/>
          <p:cNvCxnSpPr>
            <a:cxnSpLocks noChangeShapeType="1"/>
            <a:stCxn id="101384" idx="2"/>
          </p:cNvCxnSpPr>
          <p:nvPr/>
        </p:nvCxnSpPr>
        <p:spPr bwMode="auto">
          <a:xfrm rot="5400000" flipH="1">
            <a:off x="-9524"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1389" name="直接连接符 46"/>
          <p:cNvCxnSpPr>
            <a:cxnSpLocks noChangeShapeType="1"/>
          </p:cNvCxnSpPr>
          <p:nvPr/>
        </p:nvCxnSpPr>
        <p:spPr bwMode="auto">
          <a:xfrm rot="5400000" flipH="1">
            <a:off x="5848351"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1390" name="直接连接符 47"/>
          <p:cNvCxnSpPr>
            <a:cxnSpLocks noChangeShapeType="1"/>
          </p:cNvCxnSpPr>
          <p:nvPr/>
        </p:nvCxnSpPr>
        <p:spPr bwMode="auto">
          <a:xfrm rot="5400000" flipH="1">
            <a:off x="2924176" y="3867150"/>
            <a:ext cx="3333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2214563" y="714375"/>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FF0000"/>
                </a:solidFill>
                <a:latin typeface="+mn-lt"/>
                <a:ea typeface="+mn-ea"/>
              </a:rPr>
              <a:t>2</a:t>
            </a:r>
            <a:r>
              <a:rPr lang="zh-CN" altLang="en-US" sz="3200" b="1" kern="0" dirty="0">
                <a:solidFill>
                  <a:srgbClr val="0000CC"/>
                </a:solidFill>
                <a:latin typeface="+mn-lt"/>
                <a:ea typeface="+mn-ea"/>
              </a:rPr>
              <a:t>个和尚的做法</a:t>
            </a:r>
          </a:p>
        </p:txBody>
      </p:sp>
      <p:pic>
        <p:nvPicPr>
          <p:cNvPr id="101392" name="图片 18"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 name="内容占位符 2"/>
          <p:cNvSpPr txBox="1">
            <a:spLocks/>
          </p:cNvSpPr>
          <p:nvPr/>
        </p:nvSpPr>
        <p:spPr bwMode="auto">
          <a:xfrm>
            <a:off x="2214563" y="714375"/>
            <a:ext cx="4500562" cy="4429125"/>
          </a:xfrm>
          <a:prstGeom prst="rect">
            <a:avLst/>
          </a:prstGeom>
          <a:noFill/>
          <a:ln w="9525">
            <a:noFill/>
            <a:miter lim="800000"/>
            <a:headEnd/>
            <a:tailEnd/>
          </a:ln>
        </p:spPr>
        <p:txBody>
          <a:bodyPr tIns="216000"/>
          <a:lstStyle/>
          <a:p>
            <a:pPr marL="342900" indent="-342900" algn="ctr" eaLnBrk="0" hangingPunct="0">
              <a:spcBef>
                <a:spcPct val="20000"/>
              </a:spcBef>
              <a:buFont typeface="Wingdings" pitchFamily="2" charset="2"/>
              <a:buNone/>
              <a:defRPr/>
            </a:pPr>
            <a:r>
              <a:rPr lang="zh-CN" altLang="en-US" sz="3200" b="1" kern="0" dirty="0">
                <a:solidFill>
                  <a:srgbClr val="0000CC"/>
                </a:solidFill>
                <a:latin typeface="+mn-lt"/>
                <a:ea typeface="+mn-ea"/>
              </a:rPr>
              <a:t>第</a:t>
            </a:r>
            <a:r>
              <a:rPr lang="en-US" altLang="zh-CN" sz="3200" b="1" kern="0" dirty="0">
                <a:solidFill>
                  <a:srgbClr val="FF0000"/>
                </a:solidFill>
                <a:latin typeface="+mn-lt"/>
                <a:ea typeface="+mn-ea"/>
              </a:rPr>
              <a:t>3</a:t>
            </a:r>
            <a:r>
              <a:rPr lang="zh-CN" altLang="en-US" sz="3200" b="1" kern="0" dirty="0">
                <a:solidFill>
                  <a:srgbClr val="0000CC"/>
                </a:solidFill>
                <a:latin typeface="+mn-lt"/>
                <a:ea typeface="+mn-ea"/>
              </a:rPr>
              <a:t>个和尚的做法</a:t>
            </a:r>
            <a:endParaRPr lang="en-US" altLang="zh-CN" sz="3200" b="1" kern="0" dirty="0">
              <a:solidFill>
                <a:srgbClr val="0000CC"/>
              </a:solidFill>
              <a:latin typeface="+mn-lt"/>
              <a:ea typeface="+mn-ea"/>
            </a:endParaRPr>
          </a:p>
          <a:p>
            <a:pPr marL="342900" indent="-342900" algn="ctr" eaLnBrk="0" hangingPunct="0">
              <a:spcBef>
                <a:spcPct val="20000"/>
              </a:spcBef>
              <a:defRPr/>
            </a:pPr>
            <a:r>
              <a:rPr lang="zh-CN" altLang="en-US" sz="3200" b="1" kern="0" dirty="0">
                <a:solidFill>
                  <a:srgbClr val="0000CC"/>
                </a:solidFill>
              </a:rPr>
              <a:t>第</a:t>
            </a:r>
            <a:r>
              <a:rPr lang="en-US" altLang="zh-CN" sz="3200" b="1" kern="0" dirty="0">
                <a:solidFill>
                  <a:srgbClr val="FF0000"/>
                </a:solidFill>
              </a:rPr>
              <a:t>4</a:t>
            </a:r>
            <a:r>
              <a:rPr lang="zh-CN" altLang="en-US" sz="3200" b="1" kern="0" dirty="0">
                <a:solidFill>
                  <a:srgbClr val="0000CC"/>
                </a:solidFill>
              </a:rPr>
              <a:t>个和尚的做法</a:t>
            </a:r>
          </a:p>
          <a:p>
            <a:pPr marL="342900" indent="-342900" algn="ctr" eaLnBrk="0" hangingPunct="0">
              <a:spcBef>
                <a:spcPct val="20000"/>
              </a:spcBef>
              <a:defRPr/>
            </a:pPr>
            <a:r>
              <a:rPr lang="zh-CN" altLang="en-US" sz="3200" b="1" kern="0" dirty="0">
                <a:solidFill>
                  <a:srgbClr val="0000CC"/>
                </a:solidFill>
              </a:rPr>
              <a:t>第</a:t>
            </a:r>
            <a:r>
              <a:rPr lang="en-US" altLang="zh-CN" sz="3200" b="1" kern="0" dirty="0">
                <a:solidFill>
                  <a:srgbClr val="FF0000"/>
                </a:solidFill>
              </a:rPr>
              <a:t>5</a:t>
            </a:r>
            <a:r>
              <a:rPr lang="zh-CN" altLang="en-US" sz="3200" b="1" kern="0" dirty="0">
                <a:solidFill>
                  <a:srgbClr val="0000CC"/>
                </a:solidFill>
              </a:rPr>
              <a:t>个和尚的做法</a:t>
            </a:r>
          </a:p>
          <a:p>
            <a:pPr marL="342900" indent="-342900" algn="ctr" eaLnBrk="0" hangingPunct="0">
              <a:spcBef>
                <a:spcPct val="20000"/>
              </a:spcBef>
              <a:defRPr/>
            </a:pPr>
            <a:r>
              <a:rPr lang="zh-CN" altLang="en-US" sz="3200" b="1" kern="0" dirty="0">
                <a:solidFill>
                  <a:srgbClr val="0000CC"/>
                </a:solidFill>
              </a:rPr>
              <a:t>第</a:t>
            </a:r>
            <a:r>
              <a:rPr lang="en-US" altLang="zh-CN" sz="3200" b="1" kern="0" dirty="0">
                <a:solidFill>
                  <a:srgbClr val="FF0000"/>
                </a:solidFill>
              </a:rPr>
              <a:t>6</a:t>
            </a:r>
            <a:r>
              <a:rPr lang="zh-CN" altLang="en-US" sz="3200" b="1" kern="0" dirty="0">
                <a:solidFill>
                  <a:srgbClr val="0000CC"/>
                </a:solidFill>
              </a:rPr>
              <a:t>个和尚的做法</a:t>
            </a:r>
          </a:p>
          <a:p>
            <a:pPr marL="342900" indent="-342900" algn="ctr" eaLnBrk="0" hangingPunct="0">
              <a:spcBef>
                <a:spcPct val="20000"/>
              </a:spcBef>
              <a:defRPr/>
            </a:pPr>
            <a:r>
              <a:rPr lang="zh-CN" altLang="en-US" sz="3200" b="1" kern="0" dirty="0">
                <a:solidFill>
                  <a:srgbClr val="0000CC"/>
                </a:solidFill>
              </a:rPr>
              <a:t>第</a:t>
            </a:r>
            <a:r>
              <a:rPr lang="en-US" altLang="zh-CN" sz="3200" b="1" kern="0" dirty="0">
                <a:solidFill>
                  <a:srgbClr val="FF0000"/>
                </a:solidFill>
              </a:rPr>
              <a:t>7</a:t>
            </a:r>
            <a:r>
              <a:rPr lang="zh-CN" altLang="en-US" sz="3200" b="1" kern="0" dirty="0">
                <a:solidFill>
                  <a:srgbClr val="0000CC"/>
                </a:solidFill>
              </a:rPr>
              <a:t>个和尚的做法</a:t>
            </a:r>
          </a:p>
          <a:p>
            <a:pPr marL="342900" indent="-342900" algn="ctr" eaLnBrk="0" hangingPunct="0">
              <a:spcBef>
                <a:spcPct val="20000"/>
              </a:spcBef>
              <a:buFont typeface="Wingdings" pitchFamily="2" charset="2"/>
              <a:buNone/>
              <a:defRPr/>
            </a:pPr>
            <a:r>
              <a:rPr lang="en-US" altLang="zh-CN" sz="3200" b="1" kern="0" dirty="0">
                <a:solidFill>
                  <a:srgbClr val="FF0000"/>
                </a:solidFill>
                <a:latin typeface="+mn-lt"/>
                <a:ea typeface="+mn-ea"/>
              </a:rPr>
              <a:t>……</a:t>
            </a:r>
          </a:p>
          <a:p>
            <a:pPr marL="342900" indent="-342900" algn="ctr" eaLnBrk="0" hangingPunct="0">
              <a:spcBef>
                <a:spcPct val="20000"/>
              </a:spcBef>
              <a:defRPr/>
            </a:pPr>
            <a:r>
              <a:rPr lang="zh-CN" altLang="en-US" sz="3200" b="1" kern="0" dirty="0">
                <a:solidFill>
                  <a:srgbClr val="0000CC"/>
                </a:solidFill>
              </a:rPr>
              <a:t>第</a:t>
            </a:r>
            <a:r>
              <a:rPr lang="en-US" altLang="zh-CN" sz="3200" b="1" kern="0" dirty="0">
                <a:solidFill>
                  <a:srgbClr val="FF0000"/>
                </a:solidFill>
              </a:rPr>
              <a:t>63</a:t>
            </a:r>
            <a:r>
              <a:rPr lang="zh-CN" altLang="en-US" sz="3200" b="1" kern="0" dirty="0">
                <a:solidFill>
                  <a:srgbClr val="0000CC"/>
                </a:solidFill>
              </a:rPr>
              <a:t>个和尚的做法</a:t>
            </a:r>
          </a:p>
          <a:p>
            <a:pPr marL="342900" indent="-342900" algn="ctr" eaLnBrk="0" hangingPunct="0">
              <a:spcBef>
                <a:spcPct val="20000"/>
              </a:spcBef>
              <a:buFont typeface="Wingdings" pitchFamily="2" charset="2"/>
              <a:buNone/>
              <a:defRPr/>
            </a:pPr>
            <a:endParaRPr lang="zh-CN" altLang="en-US" sz="3200" b="1" kern="0" dirty="0">
              <a:solidFill>
                <a:srgbClr val="FF0000"/>
              </a:solidFill>
              <a:latin typeface="+mn-lt"/>
              <a:ea typeface="+mn-ea"/>
            </a:endParaRPr>
          </a:p>
        </p:txBody>
      </p:sp>
      <p:sp>
        <p:nvSpPr>
          <p:cNvPr id="19" name="内容占位符 2"/>
          <p:cNvSpPr txBox="1">
            <a:spLocks/>
          </p:cNvSpPr>
          <p:nvPr/>
        </p:nvSpPr>
        <p:spPr bwMode="auto">
          <a:xfrm>
            <a:off x="714375" y="5429250"/>
            <a:ext cx="7715250"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B050"/>
                </a:solidFill>
                <a:latin typeface="+mn-lt"/>
                <a:ea typeface="+mn-ea"/>
              </a:rPr>
              <a:t>第</a:t>
            </a:r>
            <a:r>
              <a:rPr lang="en-US" altLang="zh-CN" sz="3200" b="1" kern="0" dirty="0">
                <a:solidFill>
                  <a:srgbClr val="00B050"/>
                </a:solidFill>
                <a:latin typeface="+mn-lt"/>
                <a:ea typeface="+mn-ea"/>
              </a:rPr>
              <a:t>64</a:t>
            </a:r>
            <a:r>
              <a:rPr lang="zh-CN" altLang="en-US" sz="3200" b="1" kern="0" dirty="0">
                <a:solidFill>
                  <a:srgbClr val="00B050"/>
                </a:solidFill>
                <a:latin typeface="+mn-lt"/>
                <a:ea typeface="+mn-ea"/>
              </a:rPr>
              <a:t>个和尚仅做：将</a:t>
            </a:r>
            <a:r>
              <a:rPr lang="en-US" altLang="zh-CN" sz="3200" b="1" kern="0" dirty="0">
                <a:solidFill>
                  <a:srgbClr val="00B050"/>
                </a:solidFill>
                <a:latin typeface="+mn-lt"/>
                <a:ea typeface="+mn-ea"/>
              </a:rPr>
              <a:t>1</a:t>
            </a:r>
            <a:r>
              <a:rPr lang="zh-CN" altLang="en-US" sz="3200" b="1" kern="0" dirty="0">
                <a:solidFill>
                  <a:srgbClr val="00B050"/>
                </a:solidFill>
                <a:latin typeface="+mn-lt"/>
                <a:ea typeface="+mn-ea"/>
              </a:rPr>
              <a:t>个从</a:t>
            </a:r>
            <a:r>
              <a:rPr lang="en-US" altLang="zh-CN" sz="3200" b="1" kern="0" dirty="0">
                <a:solidFill>
                  <a:srgbClr val="00B050"/>
                </a:solidFill>
                <a:latin typeface="+mn-lt"/>
                <a:ea typeface="+mn-ea"/>
              </a:rPr>
              <a:t>A</a:t>
            </a:r>
            <a:r>
              <a:rPr lang="zh-CN" altLang="en-US" sz="3200" b="1" kern="0" dirty="0">
                <a:solidFill>
                  <a:srgbClr val="00B050"/>
                </a:solidFill>
                <a:latin typeface="+mn-lt"/>
                <a:ea typeface="+mn-ea"/>
              </a:rPr>
              <a:t>移到</a:t>
            </a:r>
            <a:r>
              <a:rPr lang="en-US" altLang="zh-CN" sz="3200" b="1" kern="0" dirty="0">
                <a:solidFill>
                  <a:srgbClr val="00B050"/>
                </a:solidFill>
                <a:latin typeface="+mn-lt"/>
                <a:ea typeface="+mn-ea"/>
              </a:rPr>
              <a:t>C</a:t>
            </a:r>
            <a:endParaRPr lang="zh-CN" altLang="en-US" sz="3200" b="1" kern="0" dirty="0">
              <a:solidFill>
                <a:srgbClr val="00B050"/>
              </a:solidFill>
              <a:latin typeface="+mn-lt"/>
              <a:ea typeface="+mn-ea"/>
            </a:endParaRPr>
          </a:p>
        </p:txBody>
      </p:sp>
      <p:pic>
        <p:nvPicPr>
          <p:cNvPr id="102404"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49">
                                            <p:txEl>
                                              <p:pRg st="0" end="0"/>
                                            </p:txEl>
                                          </p:spTgt>
                                        </p:tgtEl>
                                        <p:attrNameLst>
                                          <p:attrName>style.visibility</p:attrName>
                                        </p:attrNameLst>
                                      </p:cBhvr>
                                      <p:to>
                                        <p:strVal val="visible"/>
                                      </p:to>
                                    </p:set>
                                    <p:animEffect transition="in" filter="blinds(horizontal)">
                                      <p:cBhvr>
                                        <p:cTn id="7" dur="500"/>
                                        <p:tgtEl>
                                          <p:spTgt spid="4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9">
                                            <p:txEl>
                                              <p:pRg st="1" end="1"/>
                                            </p:txEl>
                                          </p:spTgt>
                                        </p:tgtEl>
                                        <p:attrNameLst>
                                          <p:attrName>style.visibility</p:attrName>
                                        </p:attrNameLst>
                                      </p:cBhvr>
                                      <p:to>
                                        <p:strVal val="visible"/>
                                      </p:to>
                                    </p:set>
                                    <p:animEffect transition="in" filter="blinds(horizontal)">
                                      <p:cBhvr>
                                        <p:cTn id="12" dur="500"/>
                                        <p:tgtEl>
                                          <p:spTgt spid="4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49">
                                            <p:txEl>
                                              <p:pRg st="2" end="2"/>
                                            </p:txEl>
                                          </p:spTgt>
                                        </p:tgtEl>
                                        <p:attrNameLst>
                                          <p:attrName>style.visibility</p:attrName>
                                        </p:attrNameLst>
                                      </p:cBhvr>
                                      <p:to>
                                        <p:strVal val="visible"/>
                                      </p:to>
                                    </p:set>
                                    <p:animEffect transition="in" filter="blinds(horizontal)">
                                      <p:cBhvr>
                                        <p:cTn id="17" dur="500"/>
                                        <p:tgtEl>
                                          <p:spTgt spid="4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49">
                                            <p:txEl>
                                              <p:pRg st="3" end="3"/>
                                            </p:txEl>
                                          </p:spTgt>
                                        </p:tgtEl>
                                        <p:attrNameLst>
                                          <p:attrName>style.visibility</p:attrName>
                                        </p:attrNameLst>
                                      </p:cBhvr>
                                      <p:to>
                                        <p:strVal val="visible"/>
                                      </p:to>
                                    </p:set>
                                    <p:animEffect transition="in" filter="blinds(horizontal)">
                                      <p:cBhvr>
                                        <p:cTn id="22" dur="500"/>
                                        <p:tgtEl>
                                          <p:spTgt spid="4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49">
                                            <p:txEl>
                                              <p:pRg st="4" end="4"/>
                                            </p:txEl>
                                          </p:spTgt>
                                        </p:tgtEl>
                                        <p:attrNameLst>
                                          <p:attrName>style.visibility</p:attrName>
                                        </p:attrNameLst>
                                      </p:cBhvr>
                                      <p:to>
                                        <p:strVal val="visible"/>
                                      </p:to>
                                    </p:set>
                                    <p:animEffect transition="in" filter="blinds(horizontal)">
                                      <p:cBhvr>
                                        <p:cTn id="27" dur="500"/>
                                        <p:tgtEl>
                                          <p:spTgt spid="49">
                                            <p:txEl>
                                              <p:pRg st="4" end="4"/>
                                            </p:txEl>
                                          </p:spTgt>
                                        </p:tgtEl>
                                      </p:cBhvr>
                                    </p:animEffect>
                                  </p:childTnLst>
                                </p:cTn>
                              </p:par>
                            </p:childTnLst>
                          </p:cTn>
                        </p:par>
                        <p:par>
                          <p:cTn id="28" fill="hold" nodeType="afterGroup">
                            <p:stCondLst>
                              <p:cond delay="500"/>
                            </p:stCondLst>
                            <p:childTnLst>
                              <p:par>
                                <p:cTn id="29" presetID="3" presetClass="entr" presetSubtype="10" fill="hold" nodeType="afterEffect">
                                  <p:stCondLst>
                                    <p:cond delay="0"/>
                                  </p:stCondLst>
                                  <p:childTnLst>
                                    <p:set>
                                      <p:cBhvr>
                                        <p:cTn id="30" dur="1" fill="hold">
                                          <p:stCondLst>
                                            <p:cond delay="0"/>
                                          </p:stCondLst>
                                        </p:cTn>
                                        <p:tgtEl>
                                          <p:spTgt spid="49">
                                            <p:txEl>
                                              <p:pRg st="5" end="5"/>
                                            </p:txEl>
                                          </p:spTgt>
                                        </p:tgtEl>
                                        <p:attrNameLst>
                                          <p:attrName>style.visibility</p:attrName>
                                        </p:attrNameLst>
                                      </p:cBhvr>
                                      <p:to>
                                        <p:strVal val="visible"/>
                                      </p:to>
                                    </p:set>
                                    <p:animEffect transition="in" filter="blinds(horizontal)">
                                      <p:cBhvr>
                                        <p:cTn id="31" dur="500"/>
                                        <p:tgtEl>
                                          <p:spTgt spid="49">
                                            <p:txEl>
                                              <p:pRg st="5" end="5"/>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nodeType="clickEffect">
                                  <p:stCondLst>
                                    <p:cond delay="0"/>
                                  </p:stCondLst>
                                  <p:childTnLst>
                                    <p:set>
                                      <p:cBhvr>
                                        <p:cTn id="35" dur="1" fill="hold">
                                          <p:stCondLst>
                                            <p:cond delay="0"/>
                                          </p:stCondLst>
                                        </p:cTn>
                                        <p:tgtEl>
                                          <p:spTgt spid="49">
                                            <p:txEl>
                                              <p:pRg st="6" end="6"/>
                                            </p:txEl>
                                          </p:spTgt>
                                        </p:tgtEl>
                                        <p:attrNameLst>
                                          <p:attrName>style.visibility</p:attrName>
                                        </p:attrNameLst>
                                      </p:cBhvr>
                                      <p:to>
                                        <p:strVal val="visible"/>
                                      </p:to>
                                    </p:set>
                                    <p:animEffect transition="in" filter="blinds(horizontal)">
                                      <p:cBhvr>
                                        <p:cTn id="36" dur="500"/>
                                        <p:tgtEl>
                                          <p:spTgt spid="49">
                                            <p:txEl>
                                              <p:pRg st="6" end="6"/>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5"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1000" fill="hold"/>
                                        <p:tgtEl>
                                          <p:spTgt spid="19"/>
                                        </p:tgtEl>
                                        <p:attrNameLst>
                                          <p:attrName>ppt_w</p:attrName>
                                        </p:attrNameLst>
                                      </p:cBhvr>
                                      <p:tavLst>
                                        <p:tav tm="0">
                                          <p:val>
                                            <p:fltVal val="0"/>
                                          </p:val>
                                        </p:tav>
                                        <p:tav tm="100000">
                                          <p:val>
                                            <p:strVal val="#ppt_w"/>
                                          </p:val>
                                        </p:tav>
                                      </p:tavLst>
                                    </p:anim>
                                    <p:anim calcmode="lin" valueType="num">
                                      <p:cBhvr>
                                        <p:cTn id="42" dur="1000" fill="hold"/>
                                        <p:tgtEl>
                                          <p:spTgt spid="19"/>
                                        </p:tgtEl>
                                        <p:attrNameLst>
                                          <p:attrName>ppt_h</p:attrName>
                                        </p:attrNameLst>
                                      </p:cBhvr>
                                      <p:tavLst>
                                        <p:tav tm="0">
                                          <p:val>
                                            <p:fltVal val="0"/>
                                          </p:val>
                                        </p:tav>
                                        <p:tav tm="100000">
                                          <p:val>
                                            <p:strVal val="#ppt_h"/>
                                          </p:val>
                                        </p:tav>
                                      </p:tavLst>
                                    </p:anim>
                                    <p:anim calcmode="lin" valueType="num">
                                      <p:cBhvr>
                                        <p:cTn id="43"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42875" y="652463"/>
            <a:ext cx="8858250" cy="769937"/>
          </a:xfrm>
        </p:spPr>
        <p:txBody>
          <a:bodyPr/>
          <a:lstStyle/>
          <a:p>
            <a:pPr eaLnBrk="1" hangingPunct="1">
              <a:defRPr/>
            </a:pPr>
            <a:r>
              <a:rPr lang="en-US" altLang="zh-CN" dirty="0" smtClean="0">
                <a:solidFill>
                  <a:srgbClr val="800000"/>
                </a:solidFill>
                <a:effectLst>
                  <a:outerShdw blurRad="38100" dist="38100" dir="2700000" algn="tl">
                    <a:srgbClr val="000000"/>
                  </a:outerShdw>
                </a:effectLst>
                <a:ea typeface="黑体" pitchFamily="2" charset="-122"/>
              </a:rPr>
              <a:t>7.1</a:t>
            </a:r>
            <a:r>
              <a:rPr lang="zh-CN" altLang="zh-CN" dirty="0" smtClean="0">
                <a:solidFill>
                  <a:srgbClr val="800000"/>
                </a:solidFill>
                <a:effectLst>
                  <a:outerShdw blurRad="38100" dist="38100" dir="2700000" algn="tl">
                    <a:srgbClr val="000000"/>
                  </a:outerShdw>
                </a:effectLst>
                <a:ea typeface="黑体" pitchFamily="2" charset="-122"/>
              </a:rPr>
              <a:t>为什么要用函数</a:t>
            </a:r>
            <a:endParaRPr lang="zh-CN" altLang="en-US" dirty="0" smtClean="0">
              <a:solidFill>
                <a:srgbClr val="800000"/>
              </a:solidFill>
              <a:effectLst>
                <a:outerShdw blurRad="38100" dist="38100" dir="2700000" algn="tl">
                  <a:srgbClr val="000000"/>
                </a:outerShdw>
              </a:effectLst>
              <a:ea typeface="黑体" pitchFamily="2" charset="-122"/>
            </a:endParaRPr>
          </a:p>
        </p:txBody>
      </p:sp>
      <p:sp>
        <p:nvSpPr>
          <p:cNvPr id="13315" name="Rectangle 3"/>
          <p:cNvSpPr>
            <a:spLocks noGrp="1" noChangeArrowheads="1"/>
          </p:cNvSpPr>
          <p:nvPr>
            <p:ph idx="1"/>
          </p:nvPr>
        </p:nvSpPr>
        <p:spPr>
          <a:xfrm>
            <a:off x="428625" y="1643063"/>
            <a:ext cx="8429625" cy="4071937"/>
          </a:xfrm>
        </p:spPr>
        <p:txBody>
          <a:bodyPr/>
          <a:lstStyle/>
          <a:p>
            <a:pPr eaLnBrk="1" hangingPunct="1"/>
            <a:r>
              <a:rPr lang="zh-CN" altLang="zh-CN" smtClean="0"/>
              <a:t>思路：</a:t>
            </a:r>
            <a:endParaRPr lang="en-US" altLang="zh-CN" smtClean="0"/>
          </a:p>
          <a:p>
            <a:pPr lvl="1" eaLnBrk="1" hangingPunct="1"/>
            <a:r>
              <a:rPr lang="zh-CN" altLang="zh-CN" smtClean="0"/>
              <a:t>在输出的文字上下分别有一行“</a:t>
            </a:r>
            <a:r>
              <a:rPr lang="en-US" altLang="zh-CN" smtClean="0"/>
              <a:t>*</a:t>
            </a:r>
            <a:r>
              <a:rPr lang="zh-CN" altLang="zh-CN" smtClean="0"/>
              <a:t>”号，显然不必重复写这段代码，用一个函数</a:t>
            </a:r>
            <a:r>
              <a:rPr lang="en-US" altLang="zh-CN" smtClean="0"/>
              <a:t>print_star</a:t>
            </a:r>
            <a:r>
              <a:rPr lang="zh-CN" altLang="zh-CN" smtClean="0"/>
              <a:t>来实现输出一行“</a:t>
            </a:r>
            <a:r>
              <a:rPr lang="en-US" altLang="zh-CN" smtClean="0"/>
              <a:t>*</a:t>
            </a:r>
            <a:r>
              <a:rPr lang="zh-CN" altLang="zh-CN" smtClean="0"/>
              <a:t>”号的功能。</a:t>
            </a:r>
            <a:endParaRPr lang="en-US" altLang="zh-CN" smtClean="0"/>
          </a:p>
          <a:p>
            <a:pPr lvl="1" eaLnBrk="1" hangingPunct="1"/>
            <a:r>
              <a:rPr lang="zh-CN" altLang="zh-CN" smtClean="0"/>
              <a:t>再写一个</a:t>
            </a:r>
            <a:r>
              <a:rPr lang="en-US" altLang="zh-CN" smtClean="0"/>
              <a:t>print_message</a:t>
            </a:r>
            <a:r>
              <a:rPr lang="zh-CN" altLang="zh-CN" smtClean="0"/>
              <a:t>函数来输出中间一行文字信息</a:t>
            </a:r>
            <a:endParaRPr lang="en-US" altLang="zh-CN" smtClean="0"/>
          </a:p>
          <a:p>
            <a:pPr lvl="1" eaLnBrk="1" hangingPunct="1"/>
            <a:r>
              <a:rPr lang="zh-CN" altLang="zh-CN" smtClean="0"/>
              <a:t>用主函数分别调用这两个函数</a:t>
            </a:r>
          </a:p>
        </p:txBody>
      </p:sp>
      <p:pic>
        <p:nvPicPr>
          <p:cNvPr id="14340" name="图片 3"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animEffect transition="in" filter="blinds(horizontal)">
                                      <p:cBhvr>
                                        <p:cTn id="7" dur="500"/>
                                        <p:tgtEl>
                                          <p:spTgt spid="1331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315">
                                            <p:txEl>
                                              <p:pRg st="2" end="2"/>
                                            </p:txEl>
                                          </p:spTgt>
                                        </p:tgtEl>
                                        <p:attrNameLst>
                                          <p:attrName>style.visibility</p:attrName>
                                        </p:attrNameLst>
                                      </p:cBhvr>
                                      <p:to>
                                        <p:strVal val="visible"/>
                                      </p:to>
                                    </p:set>
                                    <p:animEffect transition="in" filter="blinds(horizontal)">
                                      <p:cBhvr>
                                        <p:cTn id="12" dur="500"/>
                                        <p:tgtEl>
                                          <p:spTgt spid="1331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animEffect transition="in" filter="blinds(horizontal)">
                                      <p:cBhvr>
                                        <p:cTn id="17" dur="500"/>
                                        <p:tgtEl>
                                          <p:spTgt spid="133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03426"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03428"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03430"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03432" name="流程图: 过程 16"/>
          <p:cNvSpPr>
            <a:spLocks noChangeArrowheads="1"/>
          </p:cNvSpPr>
          <p:nvPr/>
        </p:nvSpPr>
        <p:spPr bwMode="auto">
          <a:xfrm>
            <a:off x="571500"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sp>
        <p:nvSpPr>
          <p:cNvPr id="103433" name="流程图: 过程 31"/>
          <p:cNvSpPr>
            <a:spLocks noChangeArrowheads="1"/>
          </p:cNvSpPr>
          <p:nvPr/>
        </p:nvSpPr>
        <p:spPr bwMode="auto">
          <a:xfrm>
            <a:off x="714375" y="3722688"/>
            <a:ext cx="1833563"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03434" name="流程图: 过程 33"/>
          <p:cNvSpPr>
            <a:spLocks noChangeArrowheads="1"/>
          </p:cNvSpPr>
          <p:nvPr/>
        </p:nvSpPr>
        <p:spPr bwMode="auto">
          <a:xfrm>
            <a:off x="1071563" y="3206750"/>
            <a:ext cx="1100137"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03435"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3436"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3437"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3</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A</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C</a:t>
            </a:r>
            <a:r>
              <a:rPr lang="zh-CN" altLang="en-US" sz="3200" b="1" kern="0" dirty="0">
                <a:solidFill>
                  <a:srgbClr val="0000CC"/>
                </a:solidFill>
                <a:latin typeface="+mn-lt"/>
                <a:ea typeface="+mn-ea"/>
              </a:rPr>
              <a:t>的全过程</a:t>
            </a:r>
          </a:p>
        </p:txBody>
      </p:sp>
      <p:sp>
        <p:nvSpPr>
          <p:cNvPr id="23" name="内容占位符 2"/>
          <p:cNvSpPr txBox="1">
            <a:spLocks/>
          </p:cNvSpPr>
          <p:nvPr/>
        </p:nvSpPr>
        <p:spPr bwMode="auto">
          <a:xfrm>
            <a:off x="2500313" y="1428750"/>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C00000"/>
                </a:solidFill>
                <a:latin typeface="+mn-lt"/>
                <a:ea typeface="+mn-ea"/>
              </a:rPr>
              <a:t>将</a:t>
            </a:r>
            <a:r>
              <a:rPr lang="en-US" altLang="zh-CN" sz="3200" b="1" kern="0" dirty="0">
                <a:solidFill>
                  <a:srgbClr val="C00000"/>
                </a:solidFill>
                <a:latin typeface="+mn-lt"/>
                <a:ea typeface="+mn-ea"/>
              </a:rPr>
              <a:t>2</a:t>
            </a:r>
            <a:r>
              <a:rPr lang="zh-CN" altLang="en-US" sz="3200" b="1" kern="0" dirty="0">
                <a:solidFill>
                  <a:srgbClr val="C00000"/>
                </a:solidFill>
                <a:latin typeface="+mn-lt"/>
                <a:ea typeface="+mn-ea"/>
              </a:rPr>
              <a:t>个盘子从</a:t>
            </a:r>
            <a:r>
              <a:rPr lang="en-US" altLang="zh-CN" sz="3200" b="1" kern="0" dirty="0">
                <a:solidFill>
                  <a:srgbClr val="C00000"/>
                </a:solidFill>
                <a:latin typeface="+mn-lt"/>
                <a:ea typeface="+mn-ea"/>
              </a:rPr>
              <a:t>A</a:t>
            </a:r>
            <a:r>
              <a:rPr lang="zh-CN" altLang="en-US" sz="3200" b="1" kern="0" dirty="0">
                <a:solidFill>
                  <a:srgbClr val="C00000"/>
                </a:solidFill>
                <a:latin typeface="+mn-lt"/>
                <a:ea typeface="+mn-ea"/>
              </a:rPr>
              <a:t>移到</a:t>
            </a:r>
            <a:r>
              <a:rPr lang="en-US" altLang="zh-CN" sz="3200" b="1" kern="0" dirty="0">
                <a:solidFill>
                  <a:srgbClr val="C00000"/>
                </a:solidFill>
                <a:latin typeface="+mn-lt"/>
                <a:ea typeface="+mn-ea"/>
              </a:rPr>
              <a:t>B</a:t>
            </a:r>
            <a:endParaRPr lang="zh-CN" altLang="en-US" sz="3200" b="1" kern="0" dirty="0">
              <a:solidFill>
                <a:srgbClr val="C00000"/>
              </a:solidFill>
              <a:latin typeface="+mn-lt"/>
              <a:ea typeface="+mn-ea"/>
            </a:endParaRPr>
          </a:p>
        </p:txBody>
      </p:sp>
      <p:pic>
        <p:nvPicPr>
          <p:cNvPr id="103440" name="图片 15"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9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04450"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04452"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04454"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04456" name="流程图: 过程 16"/>
          <p:cNvSpPr>
            <a:spLocks noChangeArrowheads="1"/>
          </p:cNvSpPr>
          <p:nvPr/>
        </p:nvSpPr>
        <p:spPr bwMode="auto">
          <a:xfrm>
            <a:off x="571500"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grpSp>
        <p:nvGrpSpPr>
          <p:cNvPr id="2" name="组合 17"/>
          <p:cNvGrpSpPr>
            <a:grpSpLocks/>
          </p:cNvGrpSpPr>
          <p:nvPr/>
        </p:nvGrpSpPr>
        <p:grpSpPr bwMode="auto">
          <a:xfrm>
            <a:off x="3667125" y="3732213"/>
            <a:ext cx="1833563" cy="992187"/>
            <a:chOff x="3666764" y="3732369"/>
            <a:chExt cx="1833930" cy="991323"/>
          </a:xfrm>
        </p:grpSpPr>
        <p:sp>
          <p:nvSpPr>
            <p:cNvPr id="104464" name="流程图: 过程 31"/>
            <p:cNvSpPr>
              <a:spLocks noChangeArrowheads="1"/>
            </p:cNvSpPr>
            <p:nvPr/>
          </p:nvSpPr>
          <p:spPr bwMode="auto">
            <a:xfrm>
              <a:off x="3666764" y="4247439"/>
              <a:ext cx="1833930" cy="476253"/>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04465" name="流程图: 过程 33"/>
            <p:cNvSpPr>
              <a:spLocks noChangeArrowheads="1"/>
            </p:cNvSpPr>
            <p:nvPr/>
          </p:nvSpPr>
          <p:spPr bwMode="auto">
            <a:xfrm>
              <a:off x="4023954" y="3732369"/>
              <a:ext cx="1100359" cy="476253"/>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grpSp>
      <p:cxnSp>
        <p:nvCxnSpPr>
          <p:cNvPr id="104458"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4459"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4460"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5"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3</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A</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C</a:t>
            </a:r>
            <a:r>
              <a:rPr lang="zh-CN" altLang="en-US" sz="3200" b="1" kern="0" dirty="0">
                <a:solidFill>
                  <a:srgbClr val="0000CC"/>
                </a:solidFill>
                <a:latin typeface="+mn-lt"/>
                <a:ea typeface="+mn-ea"/>
              </a:rPr>
              <a:t>的全过程</a:t>
            </a:r>
          </a:p>
        </p:txBody>
      </p:sp>
      <p:sp>
        <p:nvSpPr>
          <p:cNvPr id="16" name="内容占位符 2"/>
          <p:cNvSpPr txBox="1">
            <a:spLocks/>
          </p:cNvSpPr>
          <p:nvPr/>
        </p:nvSpPr>
        <p:spPr bwMode="auto">
          <a:xfrm>
            <a:off x="2500313" y="1428750"/>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C00000"/>
                </a:solidFill>
                <a:latin typeface="+mn-lt"/>
                <a:ea typeface="+mn-ea"/>
              </a:rPr>
              <a:t>将</a:t>
            </a:r>
            <a:r>
              <a:rPr lang="en-US" altLang="zh-CN" sz="3200" b="1" kern="0" dirty="0">
                <a:solidFill>
                  <a:srgbClr val="C00000"/>
                </a:solidFill>
                <a:latin typeface="+mn-lt"/>
                <a:ea typeface="+mn-ea"/>
              </a:rPr>
              <a:t>2</a:t>
            </a:r>
            <a:r>
              <a:rPr lang="zh-CN" altLang="en-US" sz="3200" b="1" kern="0" dirty="0">
                <a:solidFill>
                  <a:srgbClr val="C00000"/>
                </a:solidFill>
                <a:latin typeface="+mn-lt"/>
                <a:ea typeface="+mn-ea"/>
              </a:rPr>
              <a:t>个盘子从</a:t>
            </a:r>
            <a:r>
              <a:rPr lang="en-US" altLang="zh-CN" sz="3200" b="1" kern="0" dirty="0">
                <a:solidFill>
                  <a:srgbClr val="C00000"/>
                </a:solidFill>
                <a:latin typeface="+mn-lt"/>
                <a:ea typeface="+mn-ea"/>
              </a:rPr>
              <a:t>A</a:t>
            </a:r>
            <a:r>
              <a:rPr lang="zh-CN" altLang="en-US" sz="3200" b="1" kern="0" dirty="0">
                <a:solidFill>
                  <a:srgbClr val="C00000"/>
                </a:solidFill>
                <a:latin typeface="+mn-lt"/>
                <a:ea typeface="+mn-ea"/>
              </a:rPr>
              <a:t>移到</a:t>
            </a:r>
            <a:r>
              <a:rPr lang="en-US" altLang="zh-CN" sz="3200" b="1" kern="0" dirty="0">
                <a:solidFill>
                  <a:srgbClr val="C00000"/>
                </a:solidFill>
                <a:latin typeface="+mn-lt"/>
                <a:ea typeface="+mn-ea"/>
              </a:rPr>
              <a:t>B</a:t>
            </a:r>
            <a:endParaRPr lang="zh-CN" altLang="en-US" sz="3200" b="1" kern="0" dirty="0">
              <a:solidFill>
                <a:srgbClr val="C00000"/>
              </a:solidFill>
              <a:latin typeface="+mn-lt"/>
              <a:ea typeface="+mn-ea"/>
            </a:endParaRPr>
          </a:p>
        </p:txBody>
      </p:sp>
      <p:pic>
        <p:nvPicPr>
          <p:cNvPr id="104463" name="图片 16"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5474" name="流程图: 过程 17"/>
          <p:cNvSpPr>
            <a:spLocks noChangeArrowheads="1"/>
          </p:cNvSpPr>
          <p:nvPr/>
        </p:nvSpPr>
        <p:spPr bwMode="auto">
          <a:xfrm>
            <a:off x="571500"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cxnSp>
        <p:nvCxnSpPr>
          <p:cNvPr id="105475"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05477"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05479"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05481" name="流程图: 过程 31"/>
          <p:cNvSpPr>
            <a:spLocks noChangeArrowheads="1"/>
          </p:cNvSpPr>
          <p:nvPr/>
        </p:nvSpPr>
        <p:spPr bwMode="auto">
          <a:xfrm>
            <a:off x="3667125" y="4248150"/>
            <a:ext cx="1833563"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05482" name="流程图: 过程 33"/>
          <p:cNvSpPr>
            <a:spLocks noChangeArrowheads="1"/>
          </p:cNvSpPr>
          <p:nvPr/>
        </p:nvSpPr>
        <p:spPr bwMode="auto">
          <a:xfrm>
            <a:off x="4024313" y="3732213"/>
            <a:ext cx="1100137"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05483"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5484"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5485"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5"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3</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A</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C</a:t>
            </a:r>
            <a:r>
              <a:rPr lang="zh-CN" altLang="en-US" sz="3200" b="1" kern="0" dirty="0">
                <a:solidFill>
                  <a:srgbClr val="0000CC"/>
                </a:solidFill>
                <a:latin typeface="+mn-lt"/>
                <a:ea typeface="+mn-ea"/>
              </a:rPr>
              <a:t>的全过程</a:t>
            </a:r>
          </a:p>
        </p:txBody>
      </p:sp>
      <p:sp>
        <p:nvSpPr>
          <p:cNvPr id="16" name="内容占位符 2"/>
          <p:cNvSpPr txBox="1">
            <a:spLocks/>
          </p:cNvSpPr>
          <p:nvPr/>
        </p:nvSpPr>
        <p:spPr bwMode="auto">
          <a:xfrm>
            <a:off x="2500313" y="1428750"/>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C00000"/>
                </a:solidFill>
                <a:latin typeface="+mn-lt"/>
                <a:ea typeface="+mn-ea"/>
              </a:rPr>
              <a:t>将</a:t>
            </a:r>
            <a:r>
              <a:rPr lang="en-US" altLang="zh-CN" sz="3200" b="1" kern="0" dirty="0">
                <a:solidFill>
                  <a:srgbClr val="C00000"/>
                </a:solidFill>
                <a:latin typeface="+mn-lt"/>
                <a:ea typeface="+mn-ea"/>
              </a:rPr>
              <a:t>1</a:t>
            </a:r>
            <a:r>
              <a:rPr lang="zh-CN" altLang="en-US" sz="3200" b="1" kern="0" dirty="0">
                <a:solidFill>
                  <a:srgbClr val="C00000"/>
                </a:solidFill>
                <a:latin typeface="+mn-lt"/>
                <a:ea typeface="+mn-ea"/>
              </a:rPr>
              <a:t>个盘子从</a:t>
            </a:r>
            <a:r>
              <a:rPr lang="en-US" altLang="zh-CN" sz="3200" b="1" kern="0" dirty="0">
                <a:solidFill>
                  <a:srgbClr val="C00000"/>
                </a:solidFill>
                <a:latin typeface="+mn-lt"/>
                <a:ea typeface="+mn-ea"/>
              </a:rPr>
              <a:t>A</a:t>
            </a:r>
            <a:r>
              <a:rPr lang="zh-CN" altLang="en-US" sz="3200" b="1" kern="0" dirty="0">
                <a:solidFill>
                  <a:srgbClr val="C00000"/>
                </a:solidFill>
                <a:latin typeface="+mn-lt"/>
                <a:ea typeface="+mn-ea"/>
              </a:rPr>
              <a:t>移到</a:t>
            </a:r>
            <a:r>
              <a:rPr lang="en-US" altLang="zh-CN" sz="3200" b="1" kern="0" dirty="0">
                <a:solidFill>
                  <a:srgbClr val="C00000"/>
                </a:solidFill>
                <a:latin typeface="+mn-lt"/>
                <a:ea typeface="+mn-ea"/>
              </a:rPr>
              <a:t>C</a:t>
            </a:r>
            <a:endParaRPr lang="zh-CN" altLang="en-US" sz="3200" b="1" kern="0" dirty="0">
              <a:solidFill>
                <a:srgbClr val="C00000"/>
              </a:solidFill>
              <a:latin typeface="+mn-lt"/>
              <a:ea typeface="+mn-ea"/>
            </a:endParaRPr>
          </a:p>
        </p:txBody>
      </p:sp>
      <p:pic>
        <p:nvPicPr>
          <p:cNvPr id="105488" name="图片 16"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9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06498"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06500"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06502"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7" name="流程图: 过程 16"/>
          <p:cNvSpPr>
            <a:spLocks noChangeArrowheads="1"/>
          </p:cNvSpPr>
          <p:nvPr/>
        </p:nvSpPr>
        <p:spPr bwMode="auto">
          <a:xfrm>
            <a:off x="6443663"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sp>
        <p:nvSpPr>
          <p:cNvPr id="106505" name="流程图: 过程 31"/>
          <p:cNvSpPr>
            <a:spLocks noChangeArrowheads="1"/>
          </p:cNvSpPr>
          <p:nvPr/>
        </p:nvSpPr>
        <p:spPr bwMode="auto">
          <a:xfrm>
            <a:off x="3667125" y="4248150"/>
            <a:ext cx="1833563"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06506" name="流程图: 过程 33"/>
          <p:cNvSpPr>
            <a:spLocks noChangeArrowheads="1"/>
          </p:cNvSpPr>
          <p:nvPr/>
        </p:nvSpPr>
        <p:spPr bwMode="auto">
          <a:xfrm>
            <a:off x="4024313" y="3732213"/>
            <a:ext cx="1100137"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06507"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6508"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6509"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5"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3</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A</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C</a:t>
            </a:r>
            <a:r>
              <a:rPr lang="zh-CN" altLang="en-US" sz="3200" b="1" kern="0" dirty="0">
                <a:solidFill>
                  <a:srgbClr val="0000CC"/>
                </a:solidFill>
                <a:latin typeface="+mn-lt"/>
                <a:ea typeface="+mn-ea"/>
              </a:rPr>
              <a:t>的全过程</a:t>
            </a:r>
          </a:p>
        </p:txBody>
      </p:sp>
      <p:sp>
        <p:nvSpPr>
          <p:cNvPr id="16" name="内容占位符 2"/>
          <p:cNvSpPr txBox="1">
            <a:spLocks/>
          </p:cNvSpPr>
          <p:nvPr/>
        </p:nvSpPr>
        <p:spPr bwMode="auto">
          <a:xfrm>
            <a:off x="2500313" y="1428750"/>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C00000"/>
                </a:solidFill>
                <a:latin typeface="+mn-lt"/>
                <a:ea typeface="+mn-ea"/>
              </a:rPr>
              <a:t>将</a:t>
            </a:r>
            <a:r>
              <a:rPr lang="en-US" altLang="zh-CN" sz="3200" b="1" kern="0" dirty="0">
                <a:solidFill>
                  <a:srgbClr val="C00000"/>
                </a:solidFill>
                <a:latin typeface="+mn-lt"/>
                <a:ea typeface="+mn-ea"/>
              </a:rPr>
              <a:t>1</a:t>
            </a:r>
            <a:r>
              <a:rPr lang="zh-CN" altLang="en-US" sz="3200" b="1" kern="0" dirty="0">
                <a:solidFill>
                  <a:srgbClr val="C00000"/>
                </a:solidFill>
                <a:latin typeface="+mn-lt"/>
                <a:ea typeface="+mn-ea"/>
              </a:rPr>
              <a:t>个盘子从</a:t>
            </a:r>
            <a:r>
              <a:rPr lang="en-US" altLang="zh-CN" sz="3200" b="1" kern="0" dirty="0">
                <a:solidFill>
                  <a:srgbClr val="C00000"/>
                </a:solidFill>
                <a:latin typeface="+mn-lt"/>
                <a:ea typeface="+mn-ea"/>
              </a:rPr>
              <a:t>A</a:t>
            </a:r>
            <a:r>
              <a:rPr lang="zh-CN" altLang="en-US" sz="3200" b="1" kern="0" dirty="0">
                <a:solidFill>
                  <a:srgbClr val="C00000"/>
                </a:solidFill>
                <a:latin typeface="+mn-lt"/>
                <a:ea typeface="+mn-ea"/>
              </a:rPr>
              <a:t>移到</a:t>
            </a:r>
            <a:r>
              <a:rPr lang="en-US" altLang="zh-CN" sz="3200" b="1" kern="0" dirty="0">
                <a:solidFill>
                  <a:srgbClr val="C00000"/>
                </a:solidFill>
                <a:latin typeface="+mn-lt"/>
                <a:ea typeface="+mn-ea"/>
              </a:rPr>
              <a:t>C</a:t>
            </a:r>
            <a:endParaRPr lang="zh-CN" altLang="en-US" sz="3200" b="1" kern="0" dirty="0">
              <a:solidFill>
                <a:srgbClr val="C00000"/>
              </a:solidFill>
              <a:latin typeface="+mn-lt"/>
              <a:ea typeface="+mn-ea"/>
            </a:endParaRPr>
          </a:p>
        </p:txBody>
      </p:sp>
      <p:pic>
        <p:nvPicPr>
          <p:cNvPr id="106512" name="图片 17"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9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7522" name="流程图: 过程 17"/>
          <p:cNvSpPr>
            <a:spLocks noChangeArrowheads="1"/>
          </p:cNvSpPr>
          <p:nvPr/>
        </p:nvSpPr>
        <p:spPr bwMode="auto">
          <a:xfrm>
            <a:off x="3667125" y="4248150"/>
            <a:ext cx="1833563"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07523" name="流程图: 过程 18"/>
          <p:cNvSpPr>
            <a:spLocks noChangeArrowheads="1"/>
          </p:cNvSpPr>
          <p:nvPr/>
        </p:nvSpPr>
        <p:spPr bwMode="auto">
          <a:xfrm>
            <a:off x="4024313" y="3732213"/>
            <a:ext cx="1100137"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07524"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07526"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07528"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07530" name="流程图: 过程 16"/>
          <p:cNvSpPr>
            <a:spLocks noChangeArrowheads="1"/>
          </p:cNvSpPr>
          <p:nvPr/>
        </p:nvSpPr>
        <p:spPr bwMode="auto">
          <a:xfrm>
            <a:off x="6443663"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cxnSp>
        <p:nvCxnSpPr>
          <p:cNvPr id="107531"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7532"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7533"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5"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3</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A</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C</a:t>
            </a:r>
            <a:r>
              <a:rPr lang="zh-CN" altLang="en-US" sz="3200" b="1" kern="0" dirty="0">
                <a:solidFill>
                  <a:srgbClr val="0000CC"/>
                </a:solidFill>
                <a:latin typeface="+mn-lt"/>
                <a:ea typeface="+mn-ea"/>
              </a:rPr>
              <a:t>的全过程</a:t>
            </a:r>
          </a:p>
        </p:txBody>
      </p:sp>
      <p:sp>
        <p:nvSpPr>
          <p:cNvPr id="16" name="内容占位符 2"/>
          <p:cNvSpPr txBox="1">
            <a:spLocks/>
          </p:cNvSpPr>
          <p:nvPr/>
        </p:nvSpPr>
        <p:spPr bwMode="auto">
          <a:xfrm>
            <a:off x="2500313" y="1428750"/>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C00000"/>
                </a:solidFill>
                <a:latin typeface="+mn-lt"/>
                <a:ea typeface="+mn-ea"/>
              </a:rPr>
              <a:t>将</a:t>
            </a:r>
            <a:r>
              <a:rPr lang="en-US" altLang="zh-CN" sz="3200" b="1" kern="0" dirty="0">
                <a:solidFill>
                  <a:srgbClr val="C00000"/>
                </a:solidFill>
                <a:latin typeface="+mn-lt"/>
                <a:ea typeface="+mn-ea"/>
              </a:rPr>
              <a:t>2</a:t>
            </a:r>
            <a:r>
              <a:rPr lang="zh-CN" altLang="en-US" sz="3200" b="1" kern="0" dirty="0">
                <a:solidFill>
                  <a:srgbClr val="C00000"/>
                </a:solidFill>
                <a:latin typeface="+mn-lt"/>
                <a:ea typeface="+mn-ea"/>
              </a:rPr>
              <a:t>个盘子从</a:t>
            </a:r>
            <a:r>
              <a:rPr lang="en-US" altLang="zh-CN" sz="3200" b="1" kern="0" dirty="0">
                <a:solidFill>
                  <a:srgbClr val="C00000"/>
                </a:solidFill>
                <a:latin typeface="+mn-lt"/>
                <a:ea typeface="+mn-ea"/>
              </a:rPr>
              <a:t>B</a:t>
            </a:r>
            <a:r>
              <a:rPr lang="zh-CN" altLang="en-US" sz="3200" b="1" kern="0" dirty="0">
                <a:solidFill>
                  <a:srgbClr val="C00000"/>
                </a:solidFill>
                <a:latin typeface="+mn-lt"/>
                <a:ea typeface="+mn-ea"/>
              </a:rPr>
              <a:t>移到</a:t>
            </a:r>
            <a:r>
              <a:rPr lang="en-US" altLang="zh-CN" sz="3200" b="1" kern="0" dirty="0">
                <a:solidFill>
                  <a:srgbClr val="C00000"/>
                </a:solidFill>
                <a:latin typeface="+mn-lt"/>
                <a:ea typeface="+mn-ea"/>
              </a:rPr>
              <a:t>C</a:t>
            </a:r>
            <a:endParaRPr lang="zh-CN" altLang="en-US" sz="3200" b="1" kern="0" dirty="0">
              <a:solidFill>
                <a:srgbClr val="C00000"/>
              </a:solidFill>
              <a:latin typeface="+mn-lt"/>
              <a:ea typeface="+mn-ea"/>
            </a:endParaRPr>
          </a:p>
        </p:txBody>
      </p:sp>
      <p:pic>
        <p:nvPicPr>
          <p:cNvPr id="107536" name="图片 16"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9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08546"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08548"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08550"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08552" name="流程图: 过程 16"/>
          <p:cNvSpPr>
            <a:spLocks noChangeArrowheads="1"/>
          </p:cNvSpPr>
          <p:nvPr/>
        </p:nvSpPr>
        <p:spPr bwMode="auto">
          <a:xfrm>
            <a:off x="6443663"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grpSp>
        <p:nvGrpSpPr>
          <p:cNvPr id="2" name="组合 18"/>
          <p:cNvGrpSpPr>
            <a:grpSpLocks/>
          </p:cNvGrpSpPr>
          <p:nvPr/>
        </p:nvGrpSpPr>
        <p:grpSpPr bwMode="auto">
          <a:xfrm>
            <a:off x="6596063" y="3214688"/>
            <a:ext cx="1833562" cy="990600"/>
            <a:chOff x="6595722" y="3214686"/>
            <a:chExt cx="1833930" cy="991323"/>
          </a:xfrm>
        </p:grpSpPr>
        <p:sp>
          <p:nvSpPr>
            <p:cNvPr id="108560" name="流程图: 过程 31"/>
            <p:cNvSpPr>
              <a:spLocks noChangeArrowheads="1"/>
            </p:cNvSpPr>
            <p:nvPr/>
          </p:nvSpPr>
          <p:spPr bwMode="auto">
            <a:xfrm>
              <a:off x="6595722" y="3729756"/>
              <a:ext cx="1833930" cy="476253"/>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08561" name="流程图: 过程 33"/>
            <p:cNvSpPr>
              <a:spLocks noChangeArrowheads="1"/>
            </p:cNvSpPr>
            <p:nvPr/>
          </p:nvSpPr>
          <p:spPr bwMode="auto">
            <a:xfrm>
              <a:off x="6952912" y="3214686"/>
              <a:ext cx="1100359" cy="476253"/>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grpSp>
      <p:cxnSp>
        <p:nvCxnSpPr>
          <p:cNvPr id="108554"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8555"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8556"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15"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3</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A</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C</a:t>
            </a:r>
            <a:r>
              <a:rPr lang="zh-CN" altLang="en-US" sz="3200" b="1" kern="0" dirty="0">
                <a:solidFill>
                  <a:srgbClr val="0000CC"/>
                </a:solidFill>
                <a:latin typeface="+mn-lt"/>
                <a:ea typeface="+mn-ea"/>
              </a:rPr>
              <a:t>的全过程</a:t>
            </a:r>
          </a:p>
        </p:txBody>
      </p:sp>
      <p:sp>
        <p:nvSpPr>
          <p:cNvPr id="18" name="内容占位符 2"/>
          <p:cNvSpPr txBox="1">
            <a:spLocks/>
          </p:cNvSpPr>
          <p:nvPr/>
        </p:nvSpPr>
        <p:spPr bwMode="auto">
          <a:xfrm>
            <a:off x="2500313" y="1428750"/>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C00000"/>
                </a:solidFill>
                <a:latin typeface="+mn-lt"/>
                <a:ea typeface="+mn-ea"/>
              </a:rPr>
              <a:t>将</a:t>
            </a:r>
            <a:r>
              <a:rPr lang="en-US" altLang="zh-CN" sz="3200" b="1" kern="0" dirty="0">
                <a:solidFill>
                  <a:srgbClr val="C00000"/>
                </a:solidFill>
                <a:latin typeface="+mn-lt"/>
                <a:ea typeface="+mn-ea"/>
              </a:rPr>
              <a:t>2</a:t>
            </a:r>
            <a:r>
              <a:rPr lang="zh-CN" altLang="en-US" sz="3200" b="1" kern="0" dirty="0">
                <a:solidFill>
                  <a:srgbClr val="C00000"/>
                </a:solidFill>
                <a:latin typeface="+mn-lt"/>
                <a:ea typeface="+mn-ea"/>
              </a:rPr>
              <a:t>个盘子从</a:t>
            </a:r>
            <a:r>
              <a:rPr lang="en-US" altLang="zh-CN" sz="3200" b="1" kern="0" dirty="0">
                <a:solidFill>
                  <a:srgbClr val="C00000"/>
                </a:solidFill>
                <a:latin typeface="+mn-lt"/>
                <a:ea typeface="+mn-ea"/>
              </a:rPr>
              <a:t>B</a:t>
            </a:r>
            <a:r>
              <a:rPr lang="zh-CN" altLang="en-US" sz="3200" b="1" kern="0" dirty="0">
                <a:solidFill>
                  <a:srgbClr val="C00000"/>
                </a:solidFill>
                <a:latin typeface="+mn-lt"/>
                <a:ea typeface="+mn-ea"/>
              </a:rPr>
              <a:t>移到</a:t>
            </a:r>
            <a:r>
              <a:rPr lang="en-US" altLang="zh-CN" sz="3200" b="1" kern="0" dirty="0">
                <a:solidFill>
                  <a:srgbClr val="C00000"/>
                </a:solidFill>
                <a:latin typeface="+mn-lt"/>
                <a:ea typeface="+mn-ea"/>
              </a:rPr>
              <a:t>C</a:t>
            </a:r>
            <a:endParaRPr lang="zh-CN" altLang="en-US" sz="3200" b="1" kern="0" dirty="0">
              <a:solidFill>
                <a:srgbClr val="C00000"/>
              </a:solidFill>
              <a:latin typeface="+mn-lt"/>
              <a:ea typeface="+mn-ea"/>
            </a:endParaRPr>
          </a:p>
        </p:txBody>
      </p:sp>
      <p:pic>
        <p:nvPicPr>
          <p:cNvPr id="108559" name="图片 16"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09570"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09572"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09574"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09576" name="流程图: 过程 16"/>
          <p:cNvSpPr>
            <a:spLocks noChangeArrowheads="1"/>
          </p:cNvSpPr>
          <p:nvPr/>
        </p:nvSpPr>
        <p:spPr bwMode="auto">
          <a:xfrm>
            <a:off x="571500"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sp>
        <p:nvSpPr>
          <p:cNvPr id="109577" name="流程图: 过程 31"/>
          <p:cNvSpPr>
            <a:spLocks noChangeArrowheads="1"/>
          </p:cNvSpPr>
          <p:nvPr/>
        </p:nvSpPr>
        <p:spPr bwMode="auto">
          <a:xfrm>
            <a:off x="714375" y="3722688"/>
            <a:ext cx="1833563"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09578" name="流程图: 过程 33"/>
          <p:cNvSpPr>
            <a:spLocks noChangeArrowheads="1"/>
          </p:cNvSpPr>
          <p:nvPr/>
        </p:nvSpPr>
        <p:spPr bwMode="auto">
          <a:xfrm>
            <a:off x="1071563" y="3206750"/>
            <a:ext cx="1100137"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09579"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9580"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09581"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2</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A</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B</a:t>
            </a:r>
            <a:r>
              <a:rPr lang="zh-CN" altLang="en-US" sz="3200" b="1" kern="0" dirty="0">
                <a:solidFill>
                  <a:srgbClr val="0000CC"/>
                </a:solidFill>
                <a:latin typeface="+mn-lt"/>
                <a:ea typeface="+mn-ea"/>
              </a:rPr>
              <a:t>的过程</a:t>
            </a:r>
          </a:p>
        </p:txBody>
      </p:sp>
      <p:sp>
        <p:nvSpPr>
          <p:cNvPr id="23" name="内容占位符 2"/>
          <p:cNvSpPr txBox="1">
            <a:spLocks/>
          </p:cNvSpPr>
          <p:nvPr/>
        </p:nvSpPr>
        <p:spPr bwMode="auto">
          <a:xfrm>
            <a:off x="2500313" y="1428750"/>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C00000"/>
                </a:solidFill>
                <a:latin typeface="+mn-lt"/>
                <a:ea typeface="+mn-ea"/>
              </a:rPr>
              <a:t>将</a:t>
            </a:r>
            <a:r>
              <a:rPr lang="en-US" altLang="zh-CN" sz="3200" b="1" kern="0" dirty="0">
                <a:solidFill>
                  <a:srgbClr val="C00000"/>
                </a:solidFill>
                <a:latin typeface="+mn-lt"/>
                <a:ea typeface="+mn-ea"/>
              </a:rPr>
              <a:t>1</a:t>
            </a:r>
            <a:r>
              <a:rPr lang="zh-CN" altLang="en-US" sz="3200" b="1" kern="0" dirty="0">
                <a:solidFill>
                  <a:srgbClr val="C00000"/>
                </a:solidFill>
                <a:latin typeface="+mn-lt"/>
                <a:ea typeface="+mn-ea"/>
              </a:rPr>
              <a:t>个盘子从</a:t>
            </a:r>
            <a:r>
              <a:rPr lang="en-US" altLang="zh-CN" sz="3200" b="1" kern="0" dirty="0">
                <a:solidFill>
                  <a:srgbClr val="C00000"/>
                </a:solidFill>
                <a:latin typeface="+mn-lt"/>
                <a:ea typeface="+mn-ea"/>
              </a:rPr>
              <a:t>A</a:t>
            </a:r>
            <a:r>
              <a:rPr lang="zh-CN" altLang="en-US" sz="3200" b="1" kern="0" dirty="0">
                <a:solidFill>
                  <a:srgbClr val="C00000"/>
                </a:solidFill>
                <a:latin typeface="+mn-lt"/>
                <a:ea typeface="+mn-ea"/>
              </a:rPr>
              <a:t>移到</a:t>
            </a:r>
            <a:r>
              <a:rPr lang="en-US" altLang="zh-CN" sz="3200" b="1" kern="0" dirty="0">
                <a:solidFill>
                  <a:srgbClr val="C00000"/>
                </a:solidFill>
                <a:latin typeface="+mn-lt"/>
                <a:ea typeface="+mn-ea"/>
              </a:rPr>
              <a:t>C</a:t>
            </a:r>
            <a:endParaRPr lang="zh-CN" altLang="en-US" sz="3200" b="1" kern="0" dirty="0">
              <a:solidFill>
                <a:srgbClr val="C00000"/>
              </a:solidFill>
              <a:latin typeface="+mn-lt"/>
              <a:ea typeface="+mn-ea"/>
            </a:endParaRPr>
          </a:p>
        </p:txBody>
      </p:sp>
      <p:pic>
        <p:nvPicPr>
          <p:cNvPr id="109584" name="图片 15"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9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10594"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10596"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10598"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10600" name="流程图: 过程 16"/>
          <p:cNvSpPr>
            <a:spLocks noChangeArrowheads="1"/>
          </p:cNvSpPr>
          <p:nvPr/>
        </p:nvSpPr>
        <p:spPr bwMode="auto">
          <a:xfrm>
            <a:off x="571500"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sp>
        <p:nvSpPr>
          <p:cNvPr id="110601" name="流程图: 过程 31"/>
          <p:cNvSpPr>
            <a:spLocks noChangeArrowheads="1"/>
          </p:cNvSpPr>
          <p:nvPr/>
        </p:nvSpPr>
        <p:spPr bwMode="auto">
          <a:xfrm>
            <a:off x="714375" y="3722688"/>
            <a:ext cx="1833563"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34" name="流程图: 过程 33"/>
          <p:cNvSpPr>
            <a:spLocks noChangeArrowheads="1"/>
          </p:cNvSpPr>
          <p:nvPr/>
        </p:nvSpPr>
        <p:spPr bwMode="auto">
          <a:xfrm>
            <a:off x="6972300" y="4248150"/>
            <a:ext cx="1100138"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10603"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0604"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0605"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2</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A</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B</a:t>
            </a:r>
            <a:r>
              <a:rPr lang="zh-CN" altLang="en-US" sz="3200" b="1" kern="0" dirty="0">
                <a:solidFill>
                  <a:srgbClr val="0000CC"/>
                </a:solidFill>
                <a:latin typeface="+mn-lt"/>
                <a:ea typeface="+mn-ea"/>
              </a:rPr>
              <a:t>的过程</a:t>
            </a:r>
          </a:p>
        </p:txBody>
      </p:sp>
      <p:sp>
        <p:nvSpPr>
          <p:cNvPr id="23" name="内容占位符 2"/>
          <p:cNvSpPr txBox="1">
            <a:spLocks/>
          </p:cNvSpPr>
          <p:nvPr/>
        </p:nvSpPr>
        <p:spPr bwMode="auto">
          <a:xfrm>
            <a:off x="2500313" y="1428750"/>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C00000"/>
                </a:solidFill>
                <a:latin typeface="+mn-lt"/>
                <a:ea typeface="+mn-ea"/>
              </a:rPr>
              <a:t>将</a:t>
            </a:r>
            <a:r>
              <a:rPr lang="en-US" altLang="zh-CN" sz="3200" b="1" kern="0" dirty="0">
                <a:solidFill>
                  <a:srgbClr val="C00000"/>
                </a:solidFill>
                <a:latin typeface="+mn-lt"/>
                <a:ea typeface="+mn-ea"/>
              </a:rPr>
              <a:t>1</a:t>
            </a:r>
            <a:r>
              <a:rPr lang="zh-CN" altLang="en-US" sz="3200" b="1" kern="0" dirty="0">
                <a:solidFill>
                  <a:srgbClr val="C00000"/>
                </a:solidFill>
                <a:latin typeface="+mn-lt"/>
                <a:ea typeface="+mn-ea"/>
              </a:rPr>
              <a:t>个盘子从</a:t>
            </a:r>
            <a:r>
              <a:rPr lang="en-US" altLang="zh-CN" sz="3200" b="1" kern="0" dirty="0">
                <a:solidFill>
                  <a:srgbClr val="C00000"/>
                </a:solidFill>
                <a:latin typeface="+mn-lt"/>
                <a:ea typeface="+mn-ea"/>
              </a:rPr>
              <a:t>A</a:t>
            </a:r>
            <a:r>
              <a:rPr lang="zh-CN" altLang="en-US" sz="3200" b="1" kern="0" dirty="0">
                <a:solidFill>
                  <a:srgbClr val="C00000"/>
                </a:solidFill>
                <a:latin typeface="+mn-lt"/>
                <a:ea typeface="+mn-ea"/>
              </a:rPr>
              <a:t>移到</a:t>
            </a:r>
            <a:r>
              <a:rPr lang="en-US" altLang="zh-CN" sz="3200" b="1" kern="0" dirty="0">
                <a:solidFill>
                  <a:srgbClr val="C00000"/>
                </a:solidFill>
                <a:latin typeface="+mn-lt"/>
                <a:ea typeface="+mn-ea"/>
              </a:rPr>
              <a:t>C</a:t>
            </a:r>
            <a:endParaRPr lang="zh-CN" altLang="en-US" sz="3200" b="1" kern="0" dirty="0">
              <a:solidFill>
                <a:srgbClr val="C00000"/>
              </a:solidFill>
              <a:latin typeface="+mn-lt"/>
              <a:ea typeface="+mn-ea"/>
            </a:endParaRPr>
          </a:p>
        </p:txBody>
      </p:sp>
      <p:pic>
        <p:nvPicPr>
          <p:cNvPr id="110608" name="图片 15"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9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11618"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11620"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11622"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11624" name="流程图: 过程 16"/>
          <p:cNvSpPr>
            <a:spLocks noChangeArrowheads="1"/>
          </p:cNvSpPr>
          <p:nvPr/>
        </p:nvSpPr>
        <p:spPr bwMode="auto">
          <a:xfrm>
            <a:off x="571500"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sp>
        <p:nvSpPr>
          <p:cNvPr id="111625" name="流程图: 过程 31"/>
          <p:cNvSpPr>
            <a:spLocks noChangeArrowheads="1"/>
          </p:cNvSpPr>
          <p:nvPr/>
        </p:nvSpPr>
        <p:spPr bwMode="auto">
          <a:xfrm>
            <a:off x="714375" y="3722688"/>
            <a:ext cx="1833563"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11626" name="流程图: 过程 33"/>
          <p:cNvSpPr>
            <a:spLocks noChangeArrowheads="1"/>
          </p:cNvSpPr>
          <p:nvPr/>
        </p:nvSpPr>
        <p:spPr bwMode="auto">
          <a:xfrm>
            <a:off x="6972300" y="4248150"/>
            <a:ext cx="1100138"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11627"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1628"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1629"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2</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A</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B</a:t>
            </a:r>
            <a:r>
              <a:rPr lang="zh-CN" altLang="en-US" sz="3200" b="1" kern="0" dirty="0">
                <a:solidFill>
                  <a:srgbClr val="0000CC"/>
                </a:solidFill>
                <a:latin typeface="+mn-lt"/>
                <a:ea typeface="+mn-ea"/>
              </a:rPr>
              <a:t>的过程</a:t>
            </a:r>
          </a:p>
        </p:txBody>
      </p:sp>
      <p:sp>
        <p:nvSpPr>
          <p:cNvPr id="23" name="内容占位符 2"/>
          <p:cNvSpPr txBox="1">
            <a:spLocks/>
          </p:cNvSpPr>
          <p:nvPr/>
        </p:nvSpPr>
        <p:spPr bwMode="auto">
          <a:xfrm>
            <a:off x="2500313" y="1428750"/>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C00000"/>
                </a:solidFill>
                <a:latin typeface="+mn-lt"/>
                <a:ea typeface="+mn-ea"/>
              </a:rPr>
              <a:t>将</a:t>
            </a:r>
            <a:r>
              <a:rPr lang="en-US" altLang="zh-CN" sz="3200" b="1" kern="0" dirty="0">
                <a:solidFill>
                  <a:srgbClr val="C00000"/>
                </a:solidFill>
                <a:latin typeface="+mn-lt"/>
                <a:ea typeface="+mn-ea"/>
              </a:rPr>
              <a:t>1</a:t>
            </a:r>
            <a:r>
              <a:rPr lang="zh-CN" altLang="en-US" sz="3200" b="1" kern="0" dirty="0">
                <a:solidFill>
                  <a:srgbClr val="C00000"/>
                </a:solidFill>
                <a:latin typeface="+mn-lt"/>
                <a:ea typeface="+mn-ea"/>
              </a:rPr>
              <a:t>个盘子从</a:t>
            </a:r>
            <a:r>
              <a:rPr lang="en-US" altLang="zh-CN" sz="3200" b="1" kern="0" dirty="0">
                <a:solidFill>
                  <a:srgbClr val="C00000"/>
                </a:solidFill>
                <a:latin typeface="+mn-lt"/>
                <a:ea typeface="+mn-ea"/>
              </a:rPr>
              <a:t>A</a:t>
            </a:r>
            <a:r>
              <a:rPr lang="zh-CN" altLang="en-US" sz="3200" b="1" kern="0" dirty="0">
                <a:solidFill>
                  <a:srgbClr val="C00000"/>
                </a:solidFill>
                <a:latin typeface="+mn-lt"/>
                <a:ea typeface="+mn-ea"/>
              </a:rPr>
              <a:t>移到</a:t>
            </a:r>
            <a:r>
              <a:rPr lang="en-US" altLang="zh-CN" sz="3200" b="1" kern="0" dirty="0">
                <a:solidFill>
                  <a:srgbClr val="C00000"/>
                </a:solidFill>
                <a:latin typeface="+mn-lt"/>
                <a:ea typeface="+mn-ea"/>
              </a:rPr>
              <a:t>B</a:t>
            </a:r>
            <a:endParaRPr lang="zh-CN" altLang="en-US" sz="3200" b="1" kern="0" dirty="0">
              <a:solidFill>
                <a:srgbClr val="C00000"/>
              </a:solidFill>
              <a:latin typeface="+mn-lt"/>
              <a:ea typeface="+mn-ea"/>
            </a:endParaRPr>
          </a:p>
        </p:txBody>
      </p:sp>
      <p:pic>
        <p:nvPicPr>
          <p:cNvPr id="111632" name="图片 15"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9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112642" name="直接连接符 5"/>
          <p:cNvCxnSpPr>
            <a:cxnSpLocks noChangeShapeType="1"/>
          </p:cNvCxnSpPr>
          <p:nvPr/>
        </p:nvCxnSpPr>
        <p:spPr bwMode="auto">
          <a:xfrm>
            <a:off x="285750" y="4762500"/>
            <a:ext cx="2751138"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1" name="内容占位符 2"/>
          <p:cNvSpPr txBox="1">
            <a:spLocks/>
          </p:cNvSpPr>
          <p:nvPr/>
        </p:nvSpPr>
        <p:spPr bwMode="auto">
          <a:xfrm>
            <a:off x="1309688" y="4911725"/>
            <a:ext cx="703262"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A</a:t>
            </a:r>
            <a:endParaRPr lang="zh-CN" altLang="en-US" sz="2800" b="1" kern="0" dirty="0">
              <a:latin typeface="+mn-lt"/>
              <a:ea typeface="+mn-ea"/>
            </a:endParaRPr>
          </a:p>
        </p:txBody>
      </p:sp>
      <p:cxnSp>
        <p:nvCxnSpPr>
          <p:cNvPr id="112644" name="直接连接符 21"/>
          <p:cNvCxnSpPr>
            <a:cxnSpLocks noChangeShapeType="1"/>
          </p:cNvCxnSpPr>
          <p:nvPr/>
        </p:nvCxnSpPr>
        <p:spPr bwMode="auto">
          <a:xfrm>
            <a:off x="3197225" y="4762500"/>
            <a:ext cx="2749550"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4" name="内容占位符 2"/>
          <p:cNvSpPr txBox="1">
            <a:spLocks/>
          </p:cNvSpPr>
          <p:nvPr/>
        </p:nvSpPr>
        <p:spPr bwMode="auto">
          <a:xfrm>
            <a:off x="4219575" y="4911725"/>
            <a:ext cx="704850"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B</a:t>
            </a:r>
            <a:endParaRPr lang="zh-CN" altLang="en-US" sz="2800" b="1" kern="0" dirty="0">
              <a:latin typeface="+mn-lt"/>
              <a:ea typeface="+mn-ea"/>
            </a:endParaRPr>
          </a:p>
        </p:txBody>
      </p:sp>
      <p:cxnSp>
        <p:nvCxnSpPr>
          <p:cNvPr id="112646" name="直接连接符 24"/>
          <p:cNvCxnSpPr>
            <a:cxnSpLocks noChangeShapeType="1"/>
          </p:cNvCxnSpPr>
          <p:nvPr/>
        </p:nvCxnSpPr>
        <p:spPr bwMode="auto">
          <a:xfrm>
            <a:off x="6107113" y="4762500"/>
            <a:ext cx="2751137" cy="0"/>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27" name="内容占位符 2"/>
          <p:cNvSpPr txBox="1">
            <a:spLocks/>
          </p:cNvSpPr>
          <p:nvPr/>
        </p:nvSpPr>
        <p:spPr bwMode="auto">
          <a:xfrm>
            <a:off x="7131050" y="4911725"/>
            <a:ext cx="703263" cy="446088"/>
          </a:xfrm>
          <a:prstGeom prst="rect">
            <a:avLst/>
          </a:prstGeom>
          <a:noFill/>
          <a:ln w="9525">
            <a:noFill/>
            <a:miter lim="800000"/>
            <a:headEnd/>
            <a:tailEnd/>
          </a:ln>
        </p:spPr>
        <p:txBody>
          <a:bodyPr/>
          <a:lstStyle/>
          <a:p>
            <a:pPr marL="342900" indent="-342900" algn="ctr" eaLnBrk="0" hangingPunct="0">
              <a:lnSpc>
                <a:spcPts val="2400"/>
              </a:lnSpc>
              <a:spcBef>
                <a:spcPct val="20000"/>
              </a:spcBef>
              <a:buFont typeface="Wingdings" pitchFamily="2" charset="2"/>
              <a:buNone/>
              <a:defRPr/>
            </a:pPr>
            <a:r>
              <a:rPr lang="en-US" altLang="zh-CN" sz="2800" b="1" kern="0" dirty="0">
                <a:latin typeface="+mn-lt"/>
                <a:ea typeface="+mn-ea"/>
              </a:rPr>
              <a:t>C</a:t>
            </a:r>
            <a:endParaRPr lang="zh-CN" altLang="en-US" sz="2800" b="1" kern="0" dirty="0">
              <a:latin typeface="+mn-lt"/>
              <a:ea typeface="+mn-ea"/>
            </a:endParaRPr>
          </a:p>
        </p:txBody>
      </p:sp>
      <p:sp>
        <p:nvSpPr>
          <p:cNvPr id="112648" name="流程图: 过程 16"/>
          <p:cNvSpPr>
            <a:spLocks noChangeArrowheads="1"/>
          </p:cNvSpPr>
          <p:nvPr/>
        </p:nvSpPr>
        <p:spPr bwMode="auto">
          <a:xfrm>
            <a:off x="571500" y="4248150"/>
            <a:ext cx="2200275" cy="476250"/>
          </a:xfrm>
          <a:prstGeom prst="flowChartProcess">
            <a:avLst/>
          </a:prstGeom>
          <a:solidFill>
            <a:srgbClr val="FFFF00"/>
          </a:solidFill>
          <a:ln w="38100" algn="ctr">
            <a:solidFill>
              <a:srgbClr val="FFFF00"/>
            </a:solidFill>
            <a:miter lim="800000"/>
            <a:headEnd/>
            <a:tailEnd/>
          </a:ln>
        </p:spPr>
        <p:txBody>
          <a:bodyPr wrap="none"/>
          <a:lstStyle/>
          <a:p>
            <a:endParaRPr lang="zh-CN" altLang="en-US"/>
          </a:p>
        </p:txBody>
      </p:sp>
      <p:sp>
        <p:nvSpPr>
          <p:cNvPr id="32" name="流程图: 过程 31"/>
          <p:cNvSpPr>
            <a:spLocks noChangeArrowheads="1"/>
          </p:cNvSpPr>
          <p:nvPr/>
        </p:nvSpPr>
        <p:spPr bwMode="auto">
          <a:xfrm>
            <a:off x="3681413" y="4240213"/>
            <a:ext cx="1833562" cy="476250"/>
          </a:xfrm>
          <a:prstGeom prst="flowChartProcess">
            <a:avLst/>
          </a:prstGeom>
          <a:solidFill>
            <a:srgbClr val="9D138D"/>
          </a:solidFill>
          <a:ln w="38100" algn="ctr">
            <a:solidFill>
              <a:srgbClr val="9D138D"/>
            </a:solidFill>
            <a:miter lim="800000"/>
            <a:headEnd/>
            <a:tailEnd/>
          </a:ln>
        </p:spPr>
        <p:txBody>
          <a:bodyPr wrap="none"/>
          <a:lstStyle/>
          <a:p>
            <a:endParaRPr lang="zh-CN" altLang="en-US"/>
          </a:p>
        </p:txBody>
      </p:sp>
      <p:sp>
        <p:nvSpPr>
          <p:cNvPr id="112650" name="流程图: 过程 33"/>
          <p:cNvSpPr>
            <a:spLocks noChangeArrowheads="1"/>
          </p:cNvSpPr>
          <p:nvPr/>
        </p:nvSpPr>
        <p:spPr bwMode="auto">
          <a:xfrm>
            <a:off x="6972300" y="4248150"/>
            <a:ext cx="1100138" cy="476250"/>
          </a:xfrm>
          <a:prstGeom prst="flowChartProcess">
            <a:avLst/>
          </a:prstGeom>
          <a:solidFill>
            <a:srgbClr val="00B050"/>
          </a:solidFill>
          <a:ln w="38100" algn="ctr">
            <a:solidFill>
              <a:srgbClr val="00B050"/>
            </a:solidFill>
            <a:miter lim="800000"/>
            <a:headEnd/>
            <a:tailEnd/>
          </a:ln>
        </p:spPr>
        <p:txBody>
          <a:bodyPr wrap="none"/>
          <a:lstStyle/>
          <a:p>
            <a:endParaRPr lang="zh-CN" altLang="en-US"/>
          </a:p>
        </p:txBody>
      </p:sp>
      <p:cxnSp>
        <p:nvCxnSpPr>
          <p:cNvPr id="112651" name="直接连接符 43"/>
          <p:cNvCxnSpPr>
            <a:cxnSpLocks noChangeShapeType="1"/>
          </p:cNvCxnSpPr>
          <p:nvPr/>
        </p:nvCxnSpPr>
        <p:spPr bwMode="auto">
          <a:xfrm rot="16200000" flipV="1">
            <a:off x="561976"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2652" name="直接连接符 46"/>
          <p:cNvCxnSpPr>
            <a:cxnSpLocks noChangeShapeType="1"/>
          </p:cNvCxnSpPr>
          <p:nvPr/>
        </p:nvCxnSpPr>
        <p:spPr bwMode="auto">
          <a:xfrm rot="16200000" flipV="1">
            <a:off x="6419851" y="3652837"/>
            <a:ext cx="2190750" cy="28575"/>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cxnSp>
        <p:nvCxnSpPr>
          <p:cNvPr id="112653" name="直接连接符 47"/>
          <p:cNvCxnSpPr>
            <a:cxnSpLocks noChangeShapeType="1"/>
          </p:cNvCxnSpPr>
          <p:nvPr/>
        </p:nvCxnSpPr>
        <p:spPr bwMode="auto">
          <a:xfrm rot="16200000" flipV="1">
            <a:off x="3493294" y="3650456"/>
            <a:ext cx="2190750" cy="33338"/>
          </a:xfrm>
          <a:prstGeom prst="line">
            <a:avLst/>
          </a:prstGeom>
          <a:noFill/>
          <a:ln w="38100" algn="ctr">
            <a:solidFill>
              <a:schemeClr val="tx1"/>
            </a:solidFill>
            <a:miter lim="800000"/>
            <a:headEnd/>
            <a:tailEnd/>
          </a:ln>
          <a:extLst>
            <a:ext uri="{909E8E84-426E-40DD-AFC4-6F175D3DCCD1}">
              <a14:hiddenFill xmlns:a14="http://schemas.microsoft.com/office/drawing/2010/main">
                <a:noFill/>
              </a14:hiddenFill>
            </a:ext>
          </a:extLst>
        </p:spPr>
      </p:cxnSp>
      <p:sp>
        <p:nvSpPr>
          <p:cNvPr id="49" name="内容占位符 2"/>
          <p:cNvSpPr txBox="1">
            <a:spLocks/>
          </p:cNvSpPr>
          <p:nvPr/>
        </p:nvSpPr>
        <p:spPr bwMode="auto">
          <a:xfrm>
            <a:off x="1571625" y="785813"/>
            <a:ext cx="6072188" cy="642937"/>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0000CC"/>
                </a:solidFill>
                <a:latin typeface="+mn-lt"/>
                <a:ea typeface="+mn-ea"/>
              </a:rPr>
              <a:t>将</a:t>
            </a:r>
            <a:r>
              <a:rPr lang="en-US" altLang="zh-CN" sz="3200" b="1" kern="0" dirty="0">
                <a:solidFill>
                  <a:srgbClr val="0000CC"/>
                </a:solidFill>
                <a:latin typeface="+mn-lt"/>
                <a:ea typeface="+mn-ea"/>
              </a:rPr>
              <a:t>2</a:t>
            </a:r>
            <a:r>
              <a:rPr lang="zh-CN" altLang="en-US" sz="3200" b="1" kern="0" dirty="0">
                <a:solidFill>
                  <a:srgbClr val="0000CC"/>
                </a:solidFill>
                <a:latin typeface="+mn-lt"/>
                <a:ea typeface="+mn-ea"/>
              </a:rPr>
              <a:t>个盘子从</a:t>
            </a:r>
            <a:r>
              <a:rPr lang="en-US" altLang="zh-CN" sz="3200" b="1" kern="0" dirty="0">
                <a:solidFill>
                  <a:srgbClr val="0000CC"/>
                </a:solidFill>
                <a:latin typeface="+mn-lt"/>
                <a:ea typeface="+mn-ea"/>
              </a:rPr>
              <a:t>A</a:t>
            </a:r>
            <a:r>
              <a:rPr lang="zh-CN" altLang="en-US" sz="3200" b="1" kern="0" dirty="0">
                <a:solidFill>
                  <a:srgbClr val="0000CC"/>
                </a:solidFill>
                <a:latin typeface="+mn-lt"/>
                <a:ea typeface="+mn-ea"/>
              </a:rPr>
              <a:t>移到</a:t>
            </a:r>
            <a:r>
              <a:rPr lang="en-US" altLang="zh-CN" sz="3200" b="1" kern="0" dirty="0">
                <a:solidFill>
                  <a:srgbClr val="0000CC"/>
                </a:solidFill>
                <a:latin typeface="+mn-lt"/>
                <a:ea typeface="+mn-ea"/>
              </a:rPr>
              <a:t>B</a:t>
            </a:r>
            <a:r>
              <a:rPr lang="zh-CN" altLang="en-US" sz="3200" b="1" kern="0" dirty="0">
                <a:solidFill>
                  <a:srgbClr val="0000CC"/>
                </a:solidFill>
                <a:latin typeface="+mn-lt"/>
                <a:ea typeface="+mn-ea"/>
              </a:rPr>
              <a:t>的过程</a:t>
            </a:r>
          </a:p>
        </p:txBody>
      </p:sp>
      <p:sp>
        <p:nvSpPr>
          <p:cNvPr id="23" name="内容占位符 2"/>
          <p:cNvSpPr txBox="1">
            <a:spLocks/>
          </p:cNvSpPr>
          <p:nvPr/>
        </p:nvSpPr>
        <p:spPr bwMode="auto">
          <a:xfrm>
            <a:off x="2500313" y="1428750"/>
            <a:ext cx="4500562" cy="642938"/>
          </a:xfrm>
          <a:prstGeom prst="rect">
            <a:avLst/>
          </a:prstGeom>
          <a:noFill/>
          <a:ln w="9525">
            <a:noFill/>
            <a:miter lim="800000"/>
            <a:headEnd/>
            <a:tailEnd/>
          </a:ln>
        </p:spPr>
        <p:txBody>
          <a:bodyPr tIns="216000"/>
          <a:lstStyle/>
          <a:p>
            <a:pPr marL="342900" indent="-342900" algn="ctr" eaLnBrk="0" hangingPunct="0">
              <a:lnSpc>
                <a:spcPts val="2400"/>
              </a:lnSpc>
              <a:spcBef>
                <a:spcPct val="20000"/>
              </a:spcBef>
              <a:buFont typeface="Wingdings" pitchFamily="2" charset="2"/>
              <a:buNone/>
              <a:defRPr/>
            </a:pPr>
            <a:r>
              <a:rPr lang="zh-CN" altLang="en-US" sz="3200" b="1" kern="0" dirty="0">
                <a:solidFill>
                  <a:srgbClr val="C00000"/>
                </a:solidFill>
                <a:latin typeface="+mn-lt"/>
                <a:ea typeface="+mn-ea"/>
              </a:rPr>
              <a:t>将</a:t>
            </a:r>
            <a:r>
              <a:rPr lang="en-US" altLang="zh-CN" sz="3200" b="1" kern="0" dirty="0">
                <a:solidFill>
                  <a:srgbClr val="C00000"/>
                </a:solidFill>
                <a:latin typeface="+mn-lt"/>
                <a:ea typeface="+mn-ea"/>
              </a:rPr>
              <a:t>1</a:t>
            </a:r>
            <a:r>
              <a:rPr lang="zh-CN" altLang="en-US" sz="3200" b="1" kern="0" dirty="0">
                <a:solidFill>
                  <a:srgbClr val="C00000"/>
                </a:solidFill>
                <a:latin typeface="+mn-lt"/>
                <a:ea typeface="+mn-ea"/>
              </a:rPr>
              <a:t>个盘子从</a:t>
            </a:r>
            <a:r>
              <a:rPr lang="en-US" altLang="zh-CN" sz="3200" b="1" kern="0" dirty="0">
                <a:solidFill>
                  <a:srgbClr val="C00000"/>
                </a:solidFill>
                <a:latin typeface="+mn-lt"/>
                <a:ea typeface="+mn-ea"/>
              </a:rPr>
              <a:t>A</a:t>
            </a:r>
            <a:r>
              <a:rPr lang="zh-CN" altLang="en-US" sz="3200" b="1" kern="0" dirty="0">
                <a:solidFill>
                  <a:srgbClr val="C00000"/>
                </a:solidFill>
                <a:latin typeface="+mn-lt"/>
                <a:ea typeface="+mn-ea"/>
              </a:rPr>
              <a:t>移到</a:t>
            </a:r>
            <a:r>
              <a:rPr lang="en-US" altLang="zh-CN" sz="3200" b="1" kern="0" dirty="0">
                <a:solidFill>
                  <a:srgbClr val="C00000"/>
                </a:solidFill>
                <a:latin typeface="+mn-lt"/>
                <a:ea typeface="+mn-ea"/>
              </a:rPr>
              <a:t>B</a:t>
            </a:r>
            <a:endParaRPr lang="zh-CN" altLang="en-US" sz="3200" b="1" kern="0" dirty="0">
              <a:solidFill>
                <a:srgbClr val="C00000"/>
              </a:solidFill>
              <a:latin typeface="+mn-lt"/>
              <a:ea typeface="+mn-ea"/>
            </a:endParaRPr>
          </a:p>
        </p:txBody>
      </p:sp>
      <p:pic>
        <p:nvPicPr>
          <p:cNvPr id="112656" name="图片 15" descr="Untitled.png">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6900" y="5937250"/>
            <a:ext cx="9271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linds(horizontal)">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theme/theme1.xml><?xml version="1.0" encoding="utf-8"?>
<a:theme xmlns:a="http://schemas.openxmlformats.org/drawingml/2006/main" name="LN ppt">
  <a:themeElements>
    <a:clrScheme name="曹妍 ppt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fontScheme name="曹妍 ppt">
      <a:majorFont>
        <a:latin typeface="Arial"/>
        <a:ea typeface="楷体_GB2312"/>
        <a:cs typeface=""/>
      </a:majorFont>
      <a:minorFont>
        <a:latin typeface="Arial"/>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pitchFamily="34" charset="0"/>
            <a:ea typeface="楷体_GB2312" pitchFamily="49" charset="-122"/>
          </a:defRPr>
        </a:defPPr>
      </a:lstStyle>
    </a:spDef>
    <a:lnDef>
      <a:spPr bwMode="auto">
        <a:solidFill>
          <a:schemeClr val="accent1"/>
        </a:solidFill>
        <a:ln w="25400" cap="flat" cmpd="sng" algn="ctr">
          <a:solidFill>
            <a:schemeClr val="tx1"/>
          </a:solidFill>
          <a:prstDash val="solid"/>
          <a:round/>
          <a:headEnd type="none" w="med" len="med"/>
          <a:tailEnd type="arrow"/>
        </a:ln>
        <a:effectLst/>
      </a:spPr>
      <a:bodyPr/>
      <a:lstStyle/>
    </a:lnDef>
  </a:objectDefaults>
  <a:extraClrSchemeLst>
    <a:extraClrScheme>
      <a:clrScheme name="曹妍 ppt 1">
        <a:dk1>
          <a:srgbClr val="5F5F5F"/>
        </a:dk1>
        <a:lt1>
          <a:srgbClr val="FFFFFF"/>
        </a:lt1>
        <a:dk2>
          <a:srgbClr val="C36609"/>
        </a:dk2>
        <a:lt2>
          <a:srgbClr val="DDDDDD"/>
        </a:lt2>
        <a:accent1>
          <a:srgbClr val="D2B94E"/>
        </a:accent1>
        <a:accent2>
          <a:srgbClr val="2395B9"/>
        </a:accent2>
        <a:accent3>
          <a:srgbClr val="FFFFFF"/>
        </a:accent3>
        <a:accent4>
          <a:srgbClr val="505050"/>
        </a:accent4>
        <a:accent5>
          <a:srgbClr val="E5D9B2"/>
        </a:accent5>
        <a:accent6>
          <a:srgbClr val="1F87A7"/>
        </a:accent6>
        <a:hlink>
          <a:srgbClr val="5C984E"/>
        </a:hlink>
        <a:folHlink>
          <a:srgbClr val="B5C77B"/>
        </a:folHlink>
      </a:clrScheme>
      <a:clrMap bg1="lt1" tx1="dk1" bg2="lt2" tx2="dk2" accent1="accent1" accent2="accent2" accent3="accent3" accent4="accent4" accent5="accent5" accent6="accent6" hlink="hlink" folHlink="folHlink"/>
    </a:extraClrScheme>
    <a:extraClrScheme>
      <a:clrScheme name="曹妍 ppt 2">
        <a:dk1>
          <a:srgbClr val="5F5F5F"/>
        </a:dk1>
        <a:lt1>
          <a:srgbClr val="FFFFFF"/>
        </a:lt1>
        <a:dk2>
          <a:srgbClr val="9FC591"/>
        </a:dk2>
        <a:lt2>
          <a:srgbClr val="DDDDDD"/>
        </a:lt2>
        <a:accent1>
          <a:srgbClr val="7B82B7"/>
        </a:accent1>
        <a:accent2>
          <a:srgbClr val="8D337C"/>
        </a:accent2>
        <a:accent3>
          <a:srgbClr val="FFFFFF"/>
        </a:accent3>
        <a:accent4>
          <a:srgbClr val="505050"/>
        </a:accent4>
        <a:accent5>
          <a:srgbClr val="BFC1D8"/>
        </a:accent5>
        <a:accent6>
          <a:srgbClr val="7F2D70"/>
        </a:accent6>
        <a:hlink>
          <a:srgbClr val="CC87E1"/>
        </a:hlink>
        <a:folHlink>
          <a:srgbClr val="76C5D0"/>
        </a:folHlink>
      </a:clrScheme>
      <a:clrMap bg1="lt1" tx1="dk1" bg2="lt2" tx2="dk2" accent1="accent1" accent2="accent2" accent3="accent3" accent4="accent4" accent5="accent5" accent6="accent6" hlink="hlink" folHlink="folHlink"/>
    </a:extraClrScheme>
    <a:extraClrScheme>
      <a:clrScheme name="曹妍 ppt 3">
        <a:dk1>
          <a:srgbClr val="080808"/>
        </a:dk1>
        <a:lt1>
          <a:srgbClr val="FFFFFF"/>
        </a:lt1>
        <a:dk2>
          <a:srgbClr val="A59A55"/>
        </a:dk2>
        <a:lt2>
          <a:srgbClr val="DDDDDD"/>
        </a:lt2>
        <a:accent1>
          <a:srgbClr val="4AB1E4"/>
        </a:accent1>
        <a:accent2>
          <a:srgbClr val="8F038F"/>
        </a:accent2>
        <a:accent3>
          <a:srgbClr val="FFFFFF"/>
        </a:accent3>
        <a:accent4>
          <a:srgbClr val="060606"/>
        </a:accent4>
        <a:accent5>
          <a:srgbClr val="B1D5EF"/>
        </a:accent5>
        <a:accent6>
          <a:srgbClr val="810281"/>
        </a:accent6>
        <a:hlink>
          <a:srgbClr val="F77A1D"/>
        </a:hlink>
        <a:folHlink>
          <a:srgbClr val="5BBE4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第6章 利用数组处理批量数据</Template>
  <TotalTime>22824</TotalTime>
  <Words>10362</Words>
  <Application>Microsoft Office PowerPoint</Application>
  <PresentationFormat>全屏显示(4:3)</PresentationFormat>
  <Paragraphs>1761</Paragraphs>
  <Slides>204</Slides>
  <Notes>0</Notes>
  <HiddenSlides>54</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204</vt:i4>
      </vt:variant>
    </vt:vector>
  </HeadingPairs>
  <TitlesOfParts>
    <vt:vector size="207" baseType="lpstr">
      <vt:lpstr>LN ppt</vt:lpstr>
      <vt:lpstr>Default Design</vt:lpstr>
      <vt:lpstr>公式</vt:lpstr>
      <vt:lpstr>第7章  函  数</vt:lpstr>
      <vt:lpstr>7.1 为什么要用函数</vt:lpstr>
      <vt:lpstr>7.1 为什么要用函数</vt:lpstr>
      <vt:lpstr>7.1 为什么要用函数</vt:lpstr>
      <vt:lpstr>7.1 为什么要用函数</vt:lpstr>
      <vt:lpstr>7.1 为什么要用函数</vt:lpstr>
      <vt:lpstr>7.1 为什么要用函数</vt:lpstr>
      <vt:lpstr>7.1 为什么要用函数</vt:lpstr>
      <vt:lpstr>7.1为什么要用函数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7.2 定义函数</vt:lpstr>
      <vt:lpstr>7.2.1 为什么要定义函数</vt:lpstr>
      <vt:lpstr>7.2.2 定义函数的方法</vt:lpstr>
      <vt:lpstr>7.2.2 定义函数的方法</vt:lpstr>
      <vt:lpstr>7.2.2 定义函数的方法</vt:lpstr>
      <vt:lpstr>7.2.2 定义函数的方法</vt:lpstr>
      <vt:lpstr>7.2.2 定义函数的方法</vt:lpstr>
      <vt:lpstr>7.3 调用函数</vt:lpstr>
      <vt:lpstr>7.3.1函数调用的形式</vt:lpstr>
      <vt:lpstr>7.3.1函数调用的形式</vt:lpstr>
      <vt:lpstr>7.3.1函数调用的形式</vt:lpstr>
      <vt:lpstr>7.3.1函数调用的形式</vt:lpstr>
      <vt:lpstr>7.3.2 函数调用时的数据传递</vt:lpstr>
      <vt:lpstr>7.3.2 函数调用时的数据传递</vt:lpstr>
      <vt:lpstr>7.3.2 函数调用时的数据传递</vt:lpstr>
      <vt:lpstr>7.3.2 函数调用时的数据传递</vt:lpstr>
      <vt:lpstr>7.3.2 函数调用时的数据传递</vt:lpstr>
      <vt:lpstr>7.3.2 函数调用时的数据传递</vt:lpstr>
      <vt:lpstr>7.3.3 函数调用的过程</vt:lpstr>
      <vt:lpstr>7.3.3 函数调用的过程</vt:lpstr>
      <vt:lpstr>7.3.4. 函数的返回值</vt:lpstr>
      <vt:lpstr>7.3.4. 函数的返回值</vt:lpstr>
      <vt:lpstr>7.3.4. 函数的返回值</vt:lpstr>
      <vt:lpstr>7.3.4. 函数的返回值</vt:lpstr>
      <vt:lpstr>PowerPoint 演示文稿</vt:lpstr>
      <vt:lpstr>7.4 对被调用函数的声明和函数原型</vt:lpstr>
      <vt:lpstr>7.4对被调用函数的声明和函数原型</vt:lpstr>
      <vt:lpstr>7.4对被调用函数的声明和函数原型</vt:lpstr>
      <vt:lpstr>PowerPoint 演示文稿</vt:lpstr>
      <vt:lpstr>PowerPoint 演示文稿</vt:lpstr>
      <vt:lpstr>PowerPoint 演示文稿</vt:lpstr>
      <vt:lpstr>PowerPoint 演示文稿</vt:lpstr>
      <vt:lpstr>7.5 函数的嵌套调用</vt:lpstr>
      <vt:lpstr>7.5 函数的嵌套调用</vt:lpstr>
      <vt:lpstr>7.5 函数的嵌套调用</vt:lpstr>
      <vt:lpstr>PowerPoint 演示文稿</vt:lpstr>
      <vt:lpstr>PowerPoint 演示文稿</vt:lpstr>
      <vt:lpstr>PowerPoint 演示文稿</vt:lpstr>
      <vt:lpstr>7.6 函数的递归调用</vt:lpstr>
      <vt:lpstr>7.6 函数的递归调用</vt:lpstr>
      <vt:lpstr>7.6 函数的递归调用</vt:lpstr>
      <vt:lpstr>7.6 函数的递归调用</vt:lpstr>
      <vt:lpstr>7.6 函数的递归调用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汉诺塔的问题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7.7数组作为函数参数</vt:lpstr>
      <vt:lpstr>7.7.1 数组元素作函数实参</vt:lpstr>
      <vt:lpstr>7.7.1数组元素作函数实参</vt:lpstr>
      <vt:lpstr>PowerPoint 演示文稿</vt:lpstr>
      <vt:lpstr>PowerPoint 演示文稿</vt:lpstr>
      <vt:lpstr>7.7.2 数组名作函数参数</vt:lpstr>
      <vt:lpstr>7.7.2 数组名作函数参数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7.7.3 多维数组名作函数参数</vt:lpstr>
      <vt:lpstr>PowerPoint 演示文稿</vt:lpstr>
      <vt:lpstr>PowerPoint 演示文稿</vt:lpstr>
      <vt:lpstr>7.8 局部变量和全局变量</vt:lpstr>
      <vt:lpstr>7.8.1 局部变量</vt:lpstr>
      <vt:lpstr>7.8.1 局部变量</vt:lpstr>
      <vt:lpstr>PowerPoint 演示文稿</vt:lpstr>
      <vt:lpstr>PowerPoint 演示文稿</vt:lpstr>
      <vt:lpstr>PowerPoint 演示文稿</vt:lpstr>
      <vt:lpstr>7.8.2 全局变量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7.9变量的存储方式和生存期</vt:lpstr>
      <vt:lpstr>7.9.1 动态存储方式与静态存储方式</vt:lpstr>
      <vt:lpstr>PowerPoint 演示文稿</vt:lpstr>
      <vt:lpstr>PowerPoint 演示文稿</vt:lpstr>
      <vt:lpstr>7.9.2 局部变量的存储类别</vt:lpstr>
      <vt:lpstr>7.9.2 局部变量的存储类别</vt:lpstr>
      <vt:lpstr>7.9.2 局部变量的存储类别</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7.9.3 全局变量的存储类别</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7.9.4 存储类别小结</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7.10 关于变量的声明和定义</vt:lpstr>
      <vt:lpstr>7.11 内部函数和外部函数</vt:lpstr>
      <vt:lpstr>7.11.1 内部函数</vt:lpstr>
      <vt:lpstr>7.11.1 内部函数</vt:lpstr>
      <vt:lpstr>7.11.2 外部函数</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李楠</dc:creator>
  <cp:lastModifiedBy>dell</cp:lastModifiedBy>
  <cp:revision>1223</cp:revision>
  <dcterms:created xsi:type="dcterms:W3CDTF">2002-12-29T13:24:47Z</dcterms:created>
  <dcterms:modified xsi:type="dcterms:W3CDTF">2017-05-23T03:03:00Z</dcterms:modified>
</cp:coreProperties>
</file>