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9" r:id="rId1"/>
  </p:sldMasterIdLst>
  <p:sldIdLst>
    <p:sldId id="311" r:id="rId2"/>
    <p:sldId id="417" r:id="rId3"/>
    <p:sldId id="312" r:id="rId4"/>
    <p:sldId id="338" r:id="rId5"/>
    <p:sldId id="339" r:id="rId6"/>
    <p:sldId id="340" r:id="rId7"/>
    <p:sldId id="418" r:id="rId8"/>
    <p:sldId id="341" r:id="rId9"/>
    <p:sldId id="342" r:id="rId10"/>
    <p:sldId id="337" r:id="rId11"/>
    <p:sldId id="343" r:id="rId12"/>
    <p:sldId id="344" r:id="rId13"/>
    <p:sldId id="345" r:id="rId14"/>
    <p:sldId id="346" r:id="rId15"/>
    <p:sldId id="348" r:id="rId16"/>
    <p:sldId id="347" r:id="rId17"/>
    <p:sldId id="349" r:id="rId18"/>
    <p:sldId id="350" r:id="rId19"/>
    <p:sldId id="351" r:id="rId20"/>
    <p:sldId id="352" r:id="rId21"/>
    <p:sldId id="353" r:id="rId22"/>
    <p:sldId id="354" r:id="rId23"/>
    <p:sldId id="355" r:id="rId24"/>
    <p:sldId id="356" r:id="rId25"/>
    <p:sldId id="357" r:id="rId26"/>
    <p:sldId id="358" r:id="rId27"/>
    <p:sldId id="359" r:id="rId28"/>
    <p:sldId id="360" r:id="rId29"/>
    <p:sldId id="361" r:id="rId30"/>
    <p:sldId id="362" r:id="rId31"/>
    <p:sldId id="364" r:id="rId32"/>
    <p:sldId id="363" r:id="rId33"/>
    <p:sldId id="365" r:id="rId34"/>
    <p:sldId id="366" r:id="rId35"/>
    <p:sldId id="367" r:id="rId36"/>
    <p:sldId id="368" r:id="rId37"/>
    <p:sldId id="369" r:id="rId38"/>
    <p:sldId id="370" r:id="rId39"/>
    <p:sldId id="371" r:id="rId40"/>
    <p:sldId id="372" r:id="rId41"/>
    <p:sldId id="373" r:id="rId42"/>
    <p:sldId id="374" r:id="rId43"/>
    <p:sldId id="375" r:id="rId44"/>
    <p:sldId id="376" r:id="rId45"/>
    <p:sldId id="377" r:id="rId46"/>
    <p:sldId id="378" r:id="rId47"/>
    <p:sldId id="379" r:id="rId48"/>
    <p:sldId id="380" r:id="rId49"/>
    <p:sldId id="381" r:id="rId50"/>
    <p:sldId id="382" r:id="rId51"/>
    <p:sldId id="383" r:id="rId52"/>
    <p:sldId id="384" r:id="rId53"/>
    <p:sldId id="385" r:id="rId54"/>
    <p:sldId id="386" r:id="rId55"/>
    <p:sldId id="387" r:id="rId56"/>
    <p:sldId id="388" r:id="rId57"/>
    <p:sldId id="389" r:id="rId58"/>
    <p:sldId id="419" r:id="rId59"/>
    <p:sldId id="390" r:id="rId60"/>
    <p:sldId id="391" r:id="rId61"/>
    <p:sldId id="392" r:id="rId62"/>
    <p:sldId id="393" r:id="rId63"/>
    <p:sldId id="395" r:id="rId64"/>
    <p:sldId id="394" r:id="rId65"/>
    <p:sldId id="396" r:id="rId66"/>
    <p:sldId id="397" r:id="rId67"/>
    <p:sldId id="398" r:id="rId68"/>
    <p:sldId id="399" r:id="rId69"/>
    <p:sldId id="400" r:id="rId70"/>
    <p:sldId id="401" r:id="rId71"/>
    <p:sldId id="402" r:id="rId72"/>
    <p:sldId id="403" r:id="rId73"/>
    <p:sldId id="404" r:id="rId74"/>
    <p:sldId id="405" r:id="rId75"/>
    <p:sldId id="406" r:id="rId76"/>
    <p:sldId id="407" r:id="rId77"/>
    <p:sldId id="408" r:id="rId78"/>
    <p:sldId id="409" r:id="rId79"/>
    <p:sldId id="410" r:id="rId80"/>
    <p:sldId id="411" r:id="rId81"/>
    <p:sldId id="413" r:id="rId82"/>
    <p:sldId id="414" r:id="rId83"/>
    <p:sldId id="412" r:id="rId84"/>
    <p:sldId id="415" r:id="rId85"/>
    <p:sldId id="416" r:id="rId86"/>
    <p:sldId id="420" r:id="rId87"/>
    <p:sldId id="421" r:id="rId88"/>
  </p:sldIdLst>
  <p:sldSz cx="9144000" cy="6858000" type="screen4x3"/>
  <p:notesSz cx="6858000" cy="9144000"/>
  <p:defaultTextStyle>
    <a:defPPr>
      <a:defRPr lang="zh-CN"/>
    </a:defPPr>
    <a:lvl1pPr algn="l" rtl="0" fontAlgn="base">
      <a:spcBef>
        <a:spcPct val="0"/>
      </a:spcBef>
      <a:spcAft>
        <a:spcPct val="0"/>
      </a:spcAft>
      <a:defRPr kumimoji="1" sz="4000" kern="1200">
        <a:solidFill>
          <a:schemeClr val="tx1"/>
        </a:solidFill>
        <a:latin typeface="Arial" charset="0"/>
        <a:ea typeface="宋体" pitchFamily="2" charset="-122"/>
        <a:cs typeface="+mn-cs"/>
      </a:defRPr>
    </a:lvl1pPr>
    <a:lvl2pPr marL="457200" algn="l" rtl="0" fontAlgn="base">
      <a:spcBef>
        <a:spcPct val="0"/>
      </a:spcBef>
      <a:spcAft>
        <a:spcPct val="0"/>
      </a:spcAft>
      <a:defRPr kumimoji="1" sz="4000" kern="1200">
        <a:solidFill>
          <a:schemeClr val="tx1"/>
        </a:solidFill>
        <a:latin typeface="Arial" charset="0"/>
        <a:ea typeface="宋体" pitchFamily="2" charset="-122"/>
        <a:cs typeface="+mn-cs"/>
      </a:defRPr>
    </a:lvl2pPr>
    <a:lvl3pPr marL="914400" algn="l" rtl="0" fontAlgn="base">
      <a:spcBef>
        <a:spcPct val="0"/>
      </a:spcBef>
      <a:spcAft>
        <a:spcPct val="0"/>
      </a:spcAft>
      <a:defRPr kumimoji="1" sz="4000" kern="1200">
        <a:solidFill>
          <a:schemeClr val="tx1"/>
        </a:solidFill>
        <a:latin typeface="Arial" charset="0"/>
        <a:ea typeface="宋体" pitchFamily="2" charset="-122"/>
        <a:cs typeface="+mn-cs"/>
      </a:defRPr>
    </a:lvl3pPr>
    <a:lvl4pPr marL="1371600" algn="l" rtl="0" fontAlgn="base">
      <a:spcBef>
        <a:spcPct val="0"/>
      </a:spcBef>
      <a:spcAft>
        <a:spcPct val="0"/>
      </a:spcAft>
      <a:defRPr kumimoji="1" sz="4000" kern="1200">
        <a:solidFill>
          <a:schemeClr val="tx1"/>
        </a:solidFill>
        <a:latin typeface="Arial" charset="0"/>
        <a:ea typeface="宋体" pitchFamily="2" charset="-122"/>
        <a:cs typeface="+mn-cs"/>
      </a:defRPr>
    </a:lvl4pPr>
    <a:lvl5pPr marL="1828800" algn="l" rtl="0" fontAlgn="base">
      <a:spcBef>
        <a:spcPct val="0"/>
      </a:spcBef>
      <a:spcAft>
        <a:spcPct val="0"/>
      </a:spcAft>
      <a:defRPr kumimoji="1" sz="4000" kern="1200">
        <a:solidFill>
          <a:schemeClr val="tx1"/>
        </a:solidFill>
        <a:latin typeface="Arial" charset="0"/>
        <a:ea typeface="宋体" pitchFamily="2" charset="-122"/>
        <a:cs typeface="+mn-cs"/>
      </a:defRPr>
    </a:lvl5pPr>
    <a:lvl6pPr marL="2286000" algn="l" defTabSz="914400" rtl="0" eaLnBrk="1" latinLnBrk="0" hangingPunct="1">
      <a:defRPr kumimoji="1" sz="4000" kern="1200">
        <a:solidFill>
          <a:schemeClr val="tx1"/>
        </a:solidFill>
        <a:latin typeface="Arial" charset="0"/>
        <a:ea typeface="宋体" pitchFamily="2" charset="-122"/>
        <a:cs typeface="+mn-cs"/>
      </a:defRPr>
    </a:lvl6pPr>
    <a:lvl7pPr marL="2743200" algn="l" defTabSz="914400" rtl="0" eaLnBrk="1" latinLnBrk="0" hangingPunct="1">
      <a:defRPr kumimoji="1" sz="4000" kern="1200">
        <a:solidFill>
          <a:schemeClr val="tx1"/>
        </a:solidFill>
        <a:latin typeface="Arial" charset="0"/>
        <a:ea typeface="宋体" pitchFamily="2" charset="-122"/>
        <a:cs typeface="+mn-cs"/>
      </a:defRPr>
    </a:lvl7pPr>
    <a:lvl8pPr marL="3200400" algn="l" defTabSz="914400" rtl="0" eaLnBrk="1" latinLnBrk="0" hangingPunct="1">
      <a:defRPr kumimoji="1" sz="4000" kern="1200">
        <a:solidFill>
          <a:schemeClr val="tx1"/>
        </a:solidFill>
        <a:latin typeface="Arial" charset="0"/>
        <a:ea typeface="宋体" pitchFamily="2" charset="-122"/>
        <a:cs typeface="+mn-cs"/>
      </a:defRPr>
    </a:lvl8pPr>
    <a:lvl9pPr marL="3657600" algn="l" defTabSz="914400" rtl="0" eaLnBrk="1" latinLnBrk="0" hangingPunct="1">
      <a:defRPr kumimoji="1" sz="4000"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CC"/>
    <a:srgbClr val="9D138D"/>
    <a:srgbClr val="FFCCFF"/>
    <a:srgbClr val="FFFFCC"/>
    <a:srgbClr val="E1FFE1"/>
    <a:srgbClr val="FF99CC"/>
    <a:srgbClr val="CCEC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486" autoAdjust="0"/>
    <p:restoredTop sz="94640" autoAdjust="0"/>
  </p:normalViewPr>
  <p:slideViewPr>
    <p:cSldViewPr>
      <p:cViewPr varScale="1">
        <p:scale>
          <a:sx n="71" d="100"/>
          <a:sy n="71" d="100"/>
        </p:scale>
        <p:origin x="879" y="2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792"/>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5.wmf"/><Relationship Id="rId4" Type="http://schemas.openxmlformats.org/officeDocument/2006/relationships/image" Target="../media/image39.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9.wmf"/></Relationships>
</file>

<file path=ppt/slideLayouts/_rels/slideLayout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2" descr="未标题-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725" y="2697163"/>
            <a:ext cx="2881313" cy="139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gray">
          <a:xfrm>
            <a:off x="0" y="0"/>
            <a:ext cx="9144000" cy="1989138"/>
          </a:xfrm>
          <a:prstGeom prst="rect">
            <a:avLst/>
          </a:prstGeom>
          <a:gradFill rotWithShape="1">
            <a:gsLst>
              <a:gs pos="0">
                <a:schemeClr val="accent1">
                  <a:alpha val="81000"/>
                </a:schemeClr>
              </a:gs>
              <a:gs pos="100000">
                <a:schemeClr val="accent1">
                  <a:gamma/>
                  <a:tint val="0"/>
                  <a:invGamma/>
                  <a:alpha val="0"/>
                </a:schemeClr>
              </a:gs>
            </a:gsLst>
            <a:lin ang="5400000" scaled="1"/>
          </a:gradFill>
          <a:ln w="9525">
            <a:noFill/>
            <a:miter lim="800000"/>
            <a:headEnd/>
            <a:tailEnd/>
          </a:ln>
          <a:effectLst/>
        </p:spPr>
        <p:txBody>
          <a:bodyPr wrap="none" anchor="ctr"/>
          <a:lstStyle/>
          <a:p>
            <a:pPr algn="ctr">
              <a:defRPr/>
            </a:pPr>
            <a:endParaRPr lang="zh-CN" altLang="en-US" sz="1800" b="1">
              <a:latin typeface="Arial" pitchFamily="34" charset="0"/>
            </a:endParaRPr>
          </a:p>
        </p:txBody>
      </p:sp>
      <p:pic>
        <p:nvPicPr>
          <p:cNvPr id="6" name="Picture 5" descr="artplus_nature_naturalcity42_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9338" y="3562350"/>
            <a:ext cx="4425950" cy="298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artplus_nature_naturalcity42_i"/>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350780">
            <a:off x="6588125" y="3633788"/>
            <a:ext cx="1941513" cy="103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artplus_nature_naturalcity42_c"/>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265195">
            <a:off x="7235825" y="3705225"/>
            <a:ext cx="1112838"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artplus_nature_naturalcity42_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03800" y="5002213"/>
            <a:ext cx="4911725" cy="188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artplus_nature_naturalcity42_b"/>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35600" y="3562350"/>
            <a:ext cx="20351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2" descr="artplus_nature_naturalcity42_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764838" y="1916113"/>
            <a:ext cx="1546225"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3" descr="artplus_nature_naturalcity42_d"/>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40350" y="3273425"/>
            <a:ext cx="62388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4" descr="a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0825" y="333375"/>
            <a:ext cx="1157288" cy="132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5" descr="b_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11188" y="1700213"/>
            <a:ext cx="10795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0441" name="Rectangle 9"/>
          <p:cNvSpPr>
            <a:spLocks noGrp="1" noChangeArrowheads="1"/>
          </p:cNvSpPr>
          <p:nvPr>
            <p:ph type="ctrTitle"/>
          </p:nvPr>
        </p:nvSpPr>
        <p:spPr>
          <a:xfrm>
            <a:off x="304800" y="4419600"/>
            <a:ext cx="6400800" cy="1143000"/>
          </a:xfrm>
        </p:spPr>
        <p:txBody>
          <a:bodyPr/>
          <a:lstStyle>
            <a:lvl1pPr>
              <a:defRPr/>
            </a:lvl1pPr>
          </a:lstStyle>
          <a:p>
            <a:r>
              <a:rPr lang="zh-CN" altLang="en-US" smtClean="0"/>
              <a:t>单击此处编辑母版标题样式</a:t>
            </a:r>
            <a:endParaRPr lang="zh-CN" altLang="en-US"/>
          </a:p>
        </p:txBody>
      </p:sp>
      <p:sp>
        <p:nvSpPr>
          <p:cNvPr id="530443" name="Rectangle 11"/>
          <p:cNvSpPr>
            <a:spLocks noGrp="1" noChangeArrowheads="1"/>
          </p:cNvSpPr>
          <p:nvPr>
            <p:ph type="subTitle" idx="1"/>
          </p:nvPr>
        </p:nvSpPr>
        <p:spPr>
          <a:xfrm>
            <a:off x="304800" y="5715000"/>
            <a:ext cx="6400800" cy="381000"/>
          </a:xfrm>
        </p:spPr>
        <p:txBody>
          <a:bodyPr/>
          <a:lstStyle>
            <a:lvl1pPr marL="0" indent="0" algn="ctr">
              <a:buFont typeface="Wingdings" pitchFamily="2" charset="2"/>
              <a:buNone/>
              <a:defRPr/>
            </a:lvl1pPr>
          </a:lstStyle>
          <a:p>
            <a:r>
              <a:rPr lang="zh-CN" altLang="en-US" smtClean="0"/>
              <a:t>单击此处编辑母版副标题样式</a:t>
            </a:r>
            <a:endParaRPr lang="zh-CN" altLang="en-US"/>
          </a:p>
        </p:txBody>
      </p:sp>
      <p:sp>
        <p:nvSpPr>
          <p:cNvPr id="15" name="Rectangle 4"/>
          <p:cNvSpPr>
            <a:spLocks noGrp="1" noChangeArrowheads="1"/>
          </p:cNvSpPr>
          <p:nvPr>
            <p:ph type="sldNum" sz="quarter" idx="10"/>
          </p:nvPr>
        </p:nvSpPr>
        <p:spPr>
          <a:xfrm>
            <a:off x="3657600" y="6477000"/>
            <a:ext cx="2133600" cy="168275"/>
          </a:xfrm>
        </p:spPr>
        <p:txBody>
          <a:bodyPr/>
          <a:lstStyle>
            <a:lvl1pPr algn="ctr">
              <a:defRPr/>
            </a:lvl1pPr>
          </a:lstStyle>
          <a:p>
            <a:pPr>
              <a:defRPr/>
            </a:pPr>
            <a:fld id="{B0654303-74E4-4AAC-86A4-DAF68DAD06FA}" type="slidenum">
              <a:rPr lang="en-US" altLang="zh-CN"/>
              <a:pPr>
                <a:defRPr/>
              </a:pPr>
              <a:t>‹#›</a:t>
            </a:fld>
            <a:endParaRPr lang="en-US" altLang="zh-CN"/>
          </a:p>
        </p:txBody>
      </p:sp>
    </p:spTree>
    <p:extLst>
      <p:ext uri="{BB962C8B-B14F-4D97-AF65-F5344CB8AC3E}">
        <p14:creationId xmlns:p14="http://schemas.microsoft.com/office/powerpoint/2010/main" val="3167596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7F89D40D-3632-445B-9434-F17A5C843072}" type="slidenum">
              <a:rPr lang="en-US" altLang="zh-CN"/>
              <a:pPr>
                <a:defRPr/>
              </a:pPr>
              <a:t>‹#›</a:t>
            </a:fld>
            <a:endParaRPr lang="en-US" altLang="zh-CN"/>
          </a:p>
        </p:txBody>
      </p:sp>
    </p:spTree>
    <p:extLst>
      <p:ext uri="{BB962C8B-B14F-4D97-AF65-F5344CB8AC3E}">
        <p14:creationId xmlns:p14="http://schemas.microsoft.com/office/powerpoint/2010/main" val="701723858"/>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8925" y="228600"/>
            <a:ext cx="2058988" cy="60690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600"/>
            <a:ext cx="6029325" cy="60690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CD1D1768-ECF2-4788-B56F-67B1224010B5}" type="slidenum">
              <a:rPr lang="en-US" altLang="zh-CN"/>
              <a:pPr>
                <a:defRPr/>
              </a:pPr>
              <a:t>‹#›</a:t>
            </a:fld>
            <a:endParaRPr lang="en-US" altLang="zh-CN"/>
          </a:p>
        </p:txBody>
      </p:sp>
    </p:spTree>
    <p:extLst>
      <p:ext uri="{BB962C8B-B14F-4D97-AF65-F5344CB8AC3E}">
        <p14:creationId xmlns:p14="http://schemas.microsoft.com/office/powerpoint/2010/main" val="2114536156"/>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868363"/>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68313" y="1268413"/>
            <a:ext cx="4038600" cy="5029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59313" y="1268413"/>
            <a:ext cx="4038600" cy="5029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046906E3-B233-4386-BEF3-05B1D4D23A46}" type="slidenum">
              <a:rPr lang="en-US" altLang="zh-CN"/>
              <a:pPr>
                <a:defRPr/>
              </a:pPr>
              <a:t>‹#›</a:t>
            </a:fld>
            <a:endParaRPr lang="en-US" altLang="zh-CN"/>
          </a:p>
        </p:txBody>
      </p:sp>
    </p:spTree>
    <p:extLst>
      <p:ext uri="{BB962C8B-B14F-4D97-AF65-F5344CB8AC3E}">
        <p14:creationId xmlns:p14="http://schemas.microsoft.com/office/powerpoint/2010/main" val="214230498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868363"/>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68313" y="1268413"/>
            <a:ext cx="8229600" cy="5029200"/>
          </a:xfrm>
        </p:spPr>
        <p:txBody>
          <a:bodyPr/>
          <a:lstStyle/>
          <a:p>
            <a:pPr lvl="0"/>
            <a:r>
              <a:rPr lang="zh-CN" altLang="en-US" noProof="0" smtClean="0"/>
              <a:t>单击图标添加表格</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FFAC1CD1-CD8C-4A1E-BBDB-660610D393C3}" type="slidenum">
              <a:rPr lang="en-US" altLang="zh-CN"/>
              <a:pPr>
                <a:defRPr/>
              </a:pPr>
              <a:t>‹#›</a:t>
            </a:fld>
            <a:endParaRPr lang="en-US" altLang="zh-CN"/>
          </a:p>
        </p:txBody>
      </p:sp>
    </p:spTree>
    <p:extLst>
      <p:ext uri="{BB962C8B-B14F-4D97-AF65-F5344CB8AC3E}">
        <p14:creationId xmlns:p14="http://schemas.microsoft.com/office/powerpoint/2010/main" val="107336164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777EF5E0-17EC-42CB-8E7E-DF81024BC1CE}" type="slidenum">
              <a:rPr lang="en-US" altLang="zh-CN"/>
              <a:pPr>
                <a:defRPr/>
              </a:pPr>
              <a:t>‹#›</a:t>
            </a:fld>
            <a:endParaRPr lang="en-US" altLang="zh-CN"/>
          </a:p>
        </p:txBody>
      </p:sp>
    </p:spTree>
    <p:extLst>
      <p:ext uri="{BB962C8B-B14F-4D97-AF65-F5344CB8AC3E}">
        <p14:creationId xmlns:p14="http://schemas.microsoft.com/office/powerpoint/2010/main" val="183409243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EE64CE7C-3659-42E6-A25B-C542E54DD5C2}" type="slidenum">
              <a:rPr lang="en-US" altLang="zh-CN"/>
              <a:pPr>
                <a:defRPr/>
              </a:pPr>
              <a:t>‹#›</a:t>
            </a:fld>
            <a:endParaRPr lang="en-US" altLang="zh-CN"/>
          </a:p>
        </p:txBody>
      </p:sp>
    </p:spTree>
    <p:extLst>
      <p:ext uri="{BB962C8B-B14F-4D97-AF65-F5344CB8AC3E}">
        <p14:creationId xmlns:p14="http://schemas.microsoft.com/office/powerpoint/2010/main" val="368226904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68313" y="1268413"/>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59313" y="1268413"/>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824AB713-EE6C-4C70-9292-74F1B57C9834}" type="slidenum">
              <a:rPr lang="en-US" altLang="zh-CN"/>
              <a:pPr>
                <a:defRPr/>
              </a:pPr>
              <a:t>‹#›</a:t>
            </a:fld>
            <a:endParaRPr lang="en-US" altLang="zh-CN"/>
          </a:p>
        </p:txBody>
      </p:sp>
    </p:spTree>
    <p:extLst>
      <p:ext uri="{BB962C8B-B14F-4D97-AF65-F5344CB8AC3E}">
        <p14:creationId xmlns:p14="http://schemas.microsoft.com/office/powerpoint/2010/main" val="1755161485"/>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7"/>
          <p:cNvSpPr>
            <a:spLocks noGrp="1" noChangeArrowheads="1"/>
          </p:cNvSpPr>
          <p:nvPr>
            <p:ph type="sldNum" sz="quarter" idx="12"/>
          </p:nvPr>
        </p:nvSpPr>
        <p:spPr>
          <a:ln/>
        </p:spPr>
        <p:txBody>
          <a:bodyPr/>
          <a:lstStyle>
            <a:lvl1pPr>
              <a:defRPr/>
            </a:lvl1pPr>
          </a:lstStyle>
          <a:p>
            <a:pPr>
              <a:defRPr/>
            </a:pPr>
            <a:fld id="{326C3897-6333-41DB-9EB8-DF6B2BD005D8}" type="slidenum">
              <a:rPr lang="en-US" altLang="zh-CN"/>
              <a:pPr>
                <a:defRPr/>
              </a:pPr>
              <a:t>‹#›</a:t>
            </a:fld>
            <a:endParaRPr lang="en-US" altLang="zh-CN"/>
          </a:p>
        </p:txBody>
      </p:sp>
    </p:spTree>
    <p:extLst>
      <p:ext uri="{BB962C8B-B14F-4D97-AF65-F5344CB8AC3E}">
        <p14:creationId xmlns:p14="http://schemas.microsoft.com/office/powerpoint/2010/main" val="1123400792"/>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7"/>
          <p:cNvSpPr>
            <a:spLocks noGrp="1" noChangeArrowheads="1"/>
          </p:cNvSpPr>
          <p:nvPr>
            <p:ph type="sldNum" sz="quarter" idx="12"/>
          </p:nvPr>
        </p:nvSpPr>
        <p:spPr>
          <a:ln/>
        </p:spPr>
        <p:txBody>
          <a:bodyPr/>
          <a:lstStyle>
            <a:lvl1pPr>
              <a:defRPr/>
            </a:lvl1pPr>
          </a:lstStyle>
          <a:p>
            <a:pPr>
              <a:defRPr/>
            </a:pPr>
            <a:fld id="{1F36058C-2B11-4912-A5AE-05977FF987C5}" type="slidenum">
              <a:rPr lang="en-US" altLang="zh-CN"/>
              <a:pPr>
                <a:defRPr/>
              </a:pPr>
              <a:t>‹#›</a:t>
            </a:fld>
            <a:endParaRPr lang="en-US" altLang="zh-CN"/>
          </a:p>
        </p:txBody>
      </p:sp>
    </p:spTree>
    <p:extLst>
      <p:ext uri="{BB962C8B-B14F-4D97-AF65-F5344CB8AC3E}">
        <p14:creationId xmlns:p14="http://schemas.microsoft.com/office/powerpoint/2010/main" val="158865571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7"/>
          <p:cNvSpPr>
            <a:spLocks noGrp="1" noChangeArrowheads="1"/>
          </p:cNvSpPr>
          <p:nvPr>
            <p:ph type="sldNum" sz="quarter" idx="12"/>
          </p:nvPr>
        </p:nvSpPr>
        <p:spPr>
          <a:ln/>
        </p:spPr>
        <p:txBody>
          <a:bodyPr/>
          <a:lstStyle>
            <a:lvl1pPr>
              <a:defRPr/>
            </a:lvl1pPr>
          </a:lstStyle>
          <a:p>
            <a:pPr>
              <a:defRPr/>
            </a:pPr>
            <a:fld id="{03CC21AE-1A44-42B0-A273-22EB3246D791}" type="slidenum">
              <a:rPr lang="en-US" altLang="zh-CN"/>
              <a:pPr>
                <a:defRPr/>
              </a:pPr>
              <a:t>‹#›</a:t>
            </a:fld>
            <a:endParaRPr lang="en-US" altLang="zh-CN"/>
          </a:p>
        </p:txBody>
      </p:sp>
    </p:spTree>
    <p:extLst>
      <p:ext uri="{BB962C8B-B14F-4D97-AF65-F5344CB8AC3E}">
        <p14:creationId xmlns:p14="http://schemas.microsoft.com/office/powerpoint/2010/main" val="3345295329"/>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F5152BE9-9AA7-4960-8100-95E9FF387A27}" type="slidenum">
              <a:rPr lang="en-US" altLang="zh-CN"/>
              <a:pPr>
                <a:defRPr/>
              </a:pPr>
              <a:t>‹#›</a:t>
            </a:fld>
            <a:endParaRPr lang="en-US" altLang="zh-CN"/>
          </a:p>
        </p:txBody>
      </p:sp>
    </p:spTree>
    <p:extLst>
      <p:ext uri="{BB962C8B-B14F-4D97-AF65-F5344CB8AC3E}">
        <p14:creationId xmlns:p14="http://schemas.microsoft.com/office/powerpoint/2010/main" val="1121703041"/>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B66E1510-BCE4-4570-AD77-37C79238BDA9}" type="slidenum">
              <a:rPr lang="en-US" altLang="zh-CN"/>
              <a:pPr>
                <a:defRPr/>
              </a:pPr>
              <a:t>‹#›</a:t>
            </a:fld>
            <a:endParaRPr lang="en-US" altLang="zh-CN"/>
          </a:p>
        </p:txBody>
      </p:sp>
    </p:spTree>
    <p:extLst>
      <p:ext uri="{BB962C8B-B14F-4D97-AF65-F5344CB8AC3E}">
        <p14:creationId xmlns:p14="http://schemas.microsoft.com/office/powerpoint/2010/main" val="2346119964"/>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21" Type="http://schemas.openxmlformats.org/officeDocument/2006/relationships/image" Target="../media/image7.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5" Type="http://schemas.openxmlformats.org/officeDocument/2006/relationships/image" Target="../media/image11.png"/><Relationship Id="rId2" Type="http://schemas.openxmlformats.org/officeDocument/2006/relationships/slideLayout" Target="../slideLayouts/slideLayout2.xml"/><Relationship Id="rId16" Type="http://schemas.openxmlformats.org/officeDocument/2006/relationships/image" Target="../media/image2.png"/><Relationship Id="rId20"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0.png"/><Relationship Id="rId5" Type="http://schemas.openxmlformats.org/officeDocument/2006/relationships/slideLayout" Target="../slideLayouts/slideLayout5.xml"/><Relationship Id="rId15" Type="http://schemas.openxmlformats.org/officeDocument/2006/relationships/image" Target="../media/image1.jpeg"/><Relationship Id="rId23" Type="http://schemas.openxmlformats.org/officeDocument/2006/relationships/image" Target="../media/image9.png"/><Relationship Id="rId10" Type="http://schemas.openxmlformats.org/officeDocument/2006/relationships/slideLayout" Target="../slideLayouts/slideLayout10.xml"/><Relationship Id="rId19"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22"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6308725"/>
            <a:ext cx="91440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9411" name="Rectangle 3"/>
          <p:cNvSpPr>
            <a:spLocks noChangeArrowheads="1"/>
          </p:cNvSpPr>
          <p:nvPr/>
        </p:nvSpPr>
        <p:spPr bwMode="gray">
          <a:xfrm>
            <a:off x="0" y="0"/>
            <a:ext cx="9144000" cy="1219200"/>
          </a:xfrm>
          <a:prstGeom prst="rect">
            <a:avLst/>
          </a:prstGeom>
          <a:gradFill rotWithShape="1">
            <a:gsLst>
              <a:gs pos="0">
                <a:schemeClr val="accent1"/>
              </a:gs>
              <a:gs pos="100000">
                <a:schemeClr val="accent1">
                  <a:gamma/>
                  <a:tint val="0"/>
                  <a:invGamma/>
                </a:schemeClr>
              </a:gs>
            </a:gsLst>
            <a:lin ang="5400000" scaled="1"/>
          </a:gradFill>
          <a:ln w="9525">
            <a:noFill/>
            <a:miter lim="800000"/>
            <a:headEnd/>
            <a:tailEnd/>
          </a:ln>
          <a:effectLst/>
        </p:spPr>
        <p:txBody>
          <a:bodyPr wrap="none" anchor="ctr"/>
          <a:lstStyle/>
          <a:p>
            <a:pPr algn="ctr">
              <a:defRPr/>
            </a:pPr>
            <a:endParaRPr lang="zh-CN" altLang="en-US" sz="1800" b="1">
              <a:latin typeface="Arial" pitchFamily="34" charset="0"/>
            </a:endParaRPr>
          </a:p>
        </p:txBody>
      </p:sp>
      <p:sp>
        <p:nvSpPr>
          <p:cNvPr id="1028" name="Rectangle 4"/>
          <p:cNvSpPr>
            <a:spLocks noGrp="1" noChangeArrowheads="1"/>
          </p:cNvSpPr>
          <p:nvPr>
            <p:ph type="body" idx="1"/>
          </p:nvPr>
        </p:nvSpPr>
        <p:spPr bwMode="auto">
          <a:xfrm>
            <a:off x="468313" y="1268413"/>
            <a:ext cx="8229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529413" name="Rectangle 5"/>
          <p:cNvSpPr>
            <a:spLocks noGrp="1" noChangeArrowheads="1"/>
          </p:cNvSpPr>
          <p:nvPr>
            <p:ph type="dt" sz="half" idx="2"/>
          </p:nvPr>
        </p:nvSpPr>
        <p:spPr bwMode="auto">
          <a:xfrm>
            <a:off x="457200" y="6537325"/>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solidFill>
                  <a:schemeClr val="bg1"/>
                </a:solidFill>
                <a:latin typeface="Arial" pitchFamily="34" charset="0"/>
                <a:ea typeface="宋体" pitchFamily="2" charset="-122"/>
              </a:defRPr>
            </a:lvl1pPr>
          </a:lstStyle>
          <a:p>
            <a:pPr>
              <a:defRPr/>
            </a:pPr>
            <a:endParaRPr lang="en-US" altLang="zh-CN"/>
          </a:p>
        </p:txBody>
      </p:sp>
      <p:sp>
        <p:nvSpPr>
          <p:cNvPr id="529414" name="Rectangle 6"/>
          <p:cNvSpPr>
            <a:spLocks noGrp="1" noChangeArrowheads="1"/>
          </p:cNvSpPr>
          <p:nvPr>
            <p:ph type="ftr" sz="quarter" idx="3"/>
          </p:nvPr>
        </p:nvSpPr>
        <p:spPr bwMode="auto">
          <a:xfrm>
            <a:off x="3124200" y="6537325"/>
            <a:ext cx="2895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a:solidFill>
                  <a:schemeClr val="bg1"/>
                </a:solidFill>
                <a:latin typeface="Arial" pitchFamily="34" charset="0"/>
                <a:ea typeface="宋体" pitchFamily="2" charset="-122"/>
              </a:defRPr>
            </a:lvl1pPr>
          </a:lstStyle>
          <a:p>
            <a:pPr>
              <a:defRPr/>
            </a:pPr>
            <a:endParaRPr lang="en-US" altLang="zh-CN"/>
          </a:p>
        </p:txBody>
      </p:sp>
      <p:sp>
        <p:nvSpPr>
          <p:cNvPr id="529415" name="Rectangle 7"/>
          <p:cNvSpPr>
            <a:spLocks noGrp="1" noChangeArrowheads="1"/>
          </p:cNvSpPr>
          <p:nvPr>
            <p:ph type="sldNum" sz="quarter" idx="4"/>
          </p:nvPr>
        </p:nvSpPr>
        <p:spPr bwMode="auto">
          <a:xfrm>
            <a:off x="6553200" y="6537325"/>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bg1"/>
                </a:solidFill>
                <a:latin typeface="Arial" pitchFamily="34" charset="0"/>
                <a:ea typeface="宋体" pitchFamily="2" charset="-122"/>
              </a:defRPr>
            </a:lvl1pPr>
          </a:lstStyle>
          <a:p>
            <a:pPr>
              <a:defRPr/>
            </a:pPr>
            <a:fld id="{FD20630C-FD5E-44A7-8A88-B2413B83DC3A}" type="slidenum">
              <a:rPr lang="en-US" altLang="zh-CN"/>
              <a:pPr>
                <a:defRPr/>
              </a:pPr>
              <a:t>‹#›</a:t>
            </a:fld>
            <a:endParaRPr lang="en-US" altLang="zh-CN"/>
          </a:p>
        </p:txBody>
      </p:sp>
      <p:sp>
        <p:nvSpPr>
          <p:cNvPr id="1032" name="Rectangle 8"/>
          <p:cNvSpPr>
            <a:spLocks noGrp="1" noChangeArrowheads="1"/>
          </p:cNvSpPr>
          <p:nvPr>
            <p:ph type="title"/>
          </p:nvPr>
        </p:nvSpPr>
        <p:spPr bwMode="auto">
          <a:xfrm>
            <a:off x="457200" y="228600"/>
            <a:ext cx="8229600"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pic>
        <p:nvPicPr>
          <p:cNvPr id="1033" name="Picture 9" descr="a1"/>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95288" y="188913"/>
            <a:ext cx="414337"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b_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748713" y="5734050"/>
            <a:ext cx="395287"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图片 3" descr="07102121185355915.gif"/>
          <p:cNvPicPr>
            <a:picLocks noChangeAspect="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7239000" y="6165850"/>
            <a:ext cx="1077913"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36" name="Group 12"/>
          <p:cNvGrpSpPr>
            <a:grpSpLocks/>
          </p:cNvGrpSpPr>
          <p:nvPr/>
        </p:nvGrpSpPr>
        <p:grpSpPr bwMode="auto">
          <a:xfrm>
            <a:off x="8027988" y="6021388"/>
            <a:ext cx="1370012" cy="908050"/>
            <a:chOff x="4897" y="3748"/>
            <a:chExt cx="863" cy="572"/>
          </a:xfrm>
        </p:grpSpPr>
        <p:pic>
          <p:nvPicPr>
            <p:cNvPr id="1047" name="Picture 13" descr="artplus_nature_naturalcity42_a"/>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982" y="3902"/>
              <a:ext cx="620"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8" name="Picture 14" descr="artplus_nature_naturalcity42_i"/>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rot="1178918">
              <a:off x="5239" y="3929"/>
              <a:ext cx="29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9" name="Picture 15" descr="artplus_nature_naturalcity42_c"/>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rot="1094510">
              <a:off x="5329" y="3884"/>
              <a:ext cx="195"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0" name="Picture 16" descr="artplus_nature_naturalcity42_f"/>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897" y="3990"/>
              <a:ext cx="863"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51" name="Group 17"/>
            <p:cNvGrpSpPr>
              <a:grpSpLocks/>
            </p:cNvGrpSpPr>
            <p:nvPr userDrawn="1"/>
          </p:nvGrpSpPr>
          <p:grpSpPr bwMode="auto">
            <a:xfrm>
              <a:off x="5058" y="3748"/>
              <a:ext cx="453" cy="241"/>
              <a:chOff x="4861" y="1616"/>
              <a:chExt cx="1625" cy="694"/>
            </a:xfrm>
          </p:grpSpPr>
          <p:pic>
            <p:nvPicPr>
              <p:cNvPr id="1052" name="Picture 18" descr="artplus_nature_naturalcity42_b"/>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861" y="1994"/>
                <a:ext cx="1625" cy="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3" name="Picture 19" descr="未标题-3"/>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125" y="1616"/>
                <a:ext cx="1270" cy="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4" name="Picture 20" descr="artplus_nature_naturalcity42_d"/>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057" y="1933"/>
                <a:ext cx="291"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1037" name="Group 21"/>
          <p:cNvGrpSpPr>
            <a:grpSpLocks/>
          </p:cNvGrpSpPr>
          <p:nvPr/>
        </p:nvGrpSpPr>
        <p:grpSpPr bwMode="auto">
          <a:xfrm>
            <a:off x="8027988" y="6021388"/>
            <a:ext cx="1370012" cy="908050"/>
            <a:chOff x="4897" y="3748"/>
            <a:chExt cx="863" cy="572"/>
          </a:xfrm>
        </p:grpSpPr>
        <p:pic>
          <p:nvPicPr>
            <p:cNvPr id="1039" name="Picture 22" descr="artplus_nature_naturalcity42_a"/>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982" y="3902"/>
              <a:ext cx="620"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0" name="Picture 23" descr="artplus_nature_naturalcity42_i"/>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rot="1178918">
              <a:off x="5239" y="3929"/>
              <a:ext cx="29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1" name="Picture 24" descr="artplus_nature_naturalcity42_c"/>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rot="1094510">
              <a:off x="5329" y="3884"/>
              <a:ext cx="195"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2" name="Picture 25" descr="artplus_nature_naturalcity42_f"/>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897" y="3990"/>
              <a:ext cx="863"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43" name="Group 26"/>
            <p:cNvGrpSpPr>
              <a:grpSpLocks/>
            </p:cNvGrpSpPr>
            <p:nvPr userDrawn="1"/>
          </p:nvGrpSpPr>
          <p:grpSpPr bwMode="auto">
            <a:xfrm>
              <a:off x="5058" y="3748"/>
              <a:ext cx="453" cy="241"/>
              <a:chOff x="4861" y="1616"/>
              <a:chExt cx="1625" cy="694"/>
            </a:xfrm>
          </p:grpSpPr>
          <p:pic>
            <p:nvPicPr>
              <p:cNvPr id="1044" name="Picture 27" descr="artplus_nature_naturalcity42_b"/>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861" y="1994"/>
                <a:ext cx="1625" cy="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5" name="Picture 28" descr="未标题-3"/>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125" y="1616"/>
                <a:ext cx="1270" cy="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6" name="Picture 29" descr="artplus_nature_naturalcity42_d"/>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057" y="1933"/>
                <a:ext cx="291"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038" name="页脚占位符 3"/>
          <p:cNvSpPr txBox="1">
            <a:spLocks noGrp="1"/>
          </p:cNvSpPr>
          <p:nvPr/>
        </p:nvSpPr>
        <p:spPr bwMode="auto">
          <a:xfrm>
            <a:off x="0" y="6477000"/>
            <a:ext cx="337502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1800" b="1">
                <a:solidFill>
                  <a:srgbClr val="000066"/>
                </a:solidFill>
                <a:latin typeface="楷体_GB2312" pitchFamily="49" charset="-122"/>
                <a:cs typeface="Arial" charset="0"/>
              </a:rPr>
              <a:t>第</a:t>
            </a:r>
            <a:r>
              <a:rPr lang="en-US" altLang="zh-CN" sz="1800" b="1">
                <a:solidFill>
                  <a:srgbClr val="000066"/>
                </a:solidFill>
                <a:latin typeface="楷体_GB2312" pitchFamily="49" charset="-122"/>
                <a:cs typeface="Arial" charset="0"/>
              </a:rPr>
              <a:t>5</a:t>
            </a:r>
            <a:r>
              <a:rPr lang="zh-CN" altLang="en-US" sz="1800" b="1">
                <a:solidFill>
                  <a:srgbClr val="000066"/>
                </a:solidFill>
                <a:latin typeface="楷体_GB2312" pitchFamily="49" charset="-122"/>
                <a:cs typeface="Arial" charset="0"/>
              </a:rPr>
              <a:t>章 循环结构程序设计</a:t>
            </a:r>
            <a:endParaRPr lang="en-US" altLang="zh-CN" sz="1800" b="1">
              <a:solidFill>
                <a:srgbClr val="000066"/>
              </a:solidFill>
              <a:latin typeface="楷体_GB2312" pitchFamily="49" charset="-122"/>
              <a:cs typeface="Arial" charset="0"/>
            </a:endParaRPr>
          </a:p>
        </p:txBody>
      </p:sp>
    </p:spTree>
  </p:cSld>
  <p:clrMap bg1="lt1" tx1="dk1" bg2="lt2" tx2="dk2" accent1="accent1" accent2="accent2" accent3="accent3" accent4="accent4" accent5="accent5" accent6="accent6" hlink="hlink" folHlink="folHlink"/>
  <p:sldLayoutIdLst>
    <p:sldLayoutId id="2147483940" r:id="rId1"/>
    <p:sldLayoutId id="2147483939" r:id="rId2"/>
    <p:sldLayoutId id="2147483938" r:id="rId3"/>
    <p:sldLayoutId id="2147483937" r:id="rId4"/>
    <p:sldLayoutId id="2147483936" r:id="rId5"/>
    <p:sldLayoutId id="2147483935" r:id="rId6"/>
    <p:sldLayoutId id="2147483934" r:id="rId7"/>
    <p:sldLayoutId id="2147483933" r:id="rId8"/>
    <p:sldLayoutId id="2147483932" r:id="rId9"/>
    <p:sldLayoutId id="2147483931" r:id="rId10"/>
    <p:sldLayoutId id="2147483930" r:id="rId11"/>
    <p:sldLayoutId id="2147483929" r:id="rId12"/>
    <p:sldLayoutId id="2147483928" r:id="rId13"/>
  </p:sldLayoutIdLst>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028">
                                            <p:txEl>
                                              <p:pRg st="0" end="0"/>
                                            </p:txEl>
                                          </p:spTgt>
                                        </p:tgtEl>
                                        <p:attrNameLst>
                                          <p:attrName>style.visibility</p:attrName>
                                        </p:attrNameLst>
                                      </p:cBhvr>
                                      <p:to>
                                        <p:strVal val="visible"/>
                                      </p:to>
                                    </p:set>
                                    <p:anim calcmode="lin" valueType="num">
                                      <p:cBhvr>
                                        <p:cTn id="7" dur="500" fill="hold"/>
                                        <p:tgtEl>
                                          <p:spTgt spid="1028">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028">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028">
                                            <p:txEl>
                                              <p:pRg st="0" end="0"/>
                                            </p:txEl>
                                          </p:spTgt>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1028">
                                            <p:txEl>
                                              <p:pRg st="1" end="1"/>
                                            </p:txEl>
                                          </p:spTgt>
                                        </p:tgtEl>
                                        <p:attrNameLst>
                                          <p:attrName>style.visibility</p:attrName>
                                        </p:attrNameLst>
                                      </p:cBhvr>
                                      <p:to>
                                        <p:strVal val="visible"/>
                                      </p:to>
                                    </p:set>
                                    <p:anim calcmode="lin" valueType="num">
                                      <p:cBhvr>
                                        <p:cTn id="12" dur="500" fill="hold"/>
                                        <p:tgtEl>
                                          <p:spTgt spid="1028">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1028">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1028">
                                            <p:txEl>
                                              <p:pRg st="1" end="1"/>
                                            </p:txEl>
                                          </p:spTgt>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1028">
                                            <p:txEl>
                                              <p:pRg st="2" end="2"/>
                                            </p:txEl>
                                          </p:spTgt>
                                        </p:tgtEl>
                                        <p:attrNameLst>
                                          <p:attrName>style.visibility</p:attrName>
                                        </p:attrNameLst>
                                      </p:cBhvr>
                                      <p:to>
                                        <p:strVal val="visible"/>
                                      </p:to>
                                    </p:set>
                                    <p:anim calcmode="lin" valueType="num">
                                      <p:cBhvr>
                                        <p:cTn id="17" dur="500" fill="hold"/>
                                        <p:tgtEl>
                                          <p:spTgt spid="1028">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1028">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1028">
                                            <p:txEl>
                                              <p:pRg st="2" end="2"/>
                                            </p:txEl>
                                          </p:spTgt>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1028">
                                            <p:txEl>
                                              <p:pRg st="3" end="3"/>
                                            </p:txEl>
                                          </p:spTgt>
                                        </p:tgtEl>
                                        <p:attrNameLst>
                                          <p:attrName>style.visibility</p:attrName>
                                        </p:attrNameLst>
                                      </p:cBhvr>
                                      <p:to>
                                        <p:strVal val="visible"/>
                                      </p:to>
                                    </p:set>
                                    <p:anim calcmode="lin" valueType="num">
                                      <p:cBhvr>
                                        <p:cTn id="22" dur="500" fill="hold"/>
                                        <p:tgtEl>
                                          <p:spTgt spid="1028">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1028">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1028">
                                            <p:txEl>
                                              <p:pRg st="3" end="3"/>
                                            </p:txEl>
                                          </p:spTgt>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1028">
                                            <p:txEl>
                                              <p:pRg st="4" end="4"/>
                                            </p:txEl>
                                          </p:spTgt>
                                        </p:tgtEl>
                                        <p:attrNameLst>
                                          <p:attrName>style.visibility</p:attrName>
                                        </p:attrNameLst>
                                      </p:cBhvr>
                                      <p:to>
                                        <p:strVal val="visible"/>
                                      </p:to>
                                    </p:set>
                                    <p:anim calcmode="lin" valueType="num">
                                      <p:cBhvr>
                                        <p:cTn id="27" dur="500" fill="hold"/>
                                        <p:tgtEl>
                                          <p:spTgt spid="1028">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1028">
                                            <p:txEl>
                                              <p:pRg st="4" end="4"/>
                                            </p:txEl>
                                          </p:spTgt>
                                        </p:tgtEl>
                                        <p:attrNameLst>
                                          <p:attrName>ppt_h</p:attrName>
                                        </p:attrNameLst>
                                      </p:cBhvr>
                                      <p:tavLst>
                                        <p:tav tm="0">
                                          <p:val>
                                            <p:fltVal val="0"/>
                                          </p:val>
                                        </p:tav>
                                        <p:tav tm="100000">
                                          <p:val>
                                            <p:strVal val="#ppt_h"/>
                                          </p:val>
                                        </p:tav>
                                      </p:tavLst>
                                    </p:anim>
                                    <p:animEffect transition="in" filter="fade">
                                      <p:cBhvr>
                                        <p:cTn id="29" dur="500"/>
                                        <p:tgtEl>
                                          <p:spTgt spid="102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8" grpId="0" build="p">
        <p:tmplLst>
          <p:tmpl lvl="1">
            <p:tnLst>
              <p:par>
                <p:cTn presetID="53" presetClass="entr" presetSubtype="0" fill="hold" nodeType="click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2">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3">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4">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5">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Lst>
      </p:bldP>
    </p:bldLst>
  </p:timing>
  <p:txStyles>
    <p:titleStyle>
      <a:lvl1pPr algn="ctr" rtl="0" eaLnBrk="0" fontAlgn="base" hangingPunct="0">
        <a:spcBef>
          <a:spcPct val="0"/>
        </a:spcBef>
        <a:spcAft>
          <a:spcPct val="0"/>
        </a:spcAft>
        <a:defRPr sz="4200" b="1">
          <a:solidFill>
            <a:schemeClr val="tx1"/>
          </a:solidFill>
          <a:latin typeface="+mj-lt"/>
          <a:ea typeface="+mj-ea"/>
          <a:cs typeface="+mj-cs"/>
        </a:defRPr>
      </a:lvl1pPr>
      <a:lvl2pPr algn="ctr" rtl="0" eaLnBrk="0" fontAlgn="base" hangingPunct="0">
        <a:spcBef>
          <a:spcPct val="0"/>
        </a:spcBef>
        <a:spcAft>
          <a:spcPct val="0"/>
        </a:spcAft>
        <a:defRPr sz="4200" b="1">
          <a:solidFill>
            <a:schemeClr val="tx1"/>
          </a:solidFill>
          <a:latin typeface="Arial" pitchFamily="34" charset="0"/>
          <a:ea typeface="楷体_GB2312" pitchFamily="49" charset="-122"/>
        </a:defRPr>
      </a:lvl2pPr>
      <a:lvl3pPr algn="ctr" rtl="0" eaLnBrk="0" fontAlgn="base" hangingPunct="0">
        <a:spcBef>
          <a:spcPct val="0"/>
        </a:spcBef>
        <a:spcAft>
          <a:spcPct val="0"/>
        </a:spcAft>
        <a:defRPr sz="4200" b="1">
          <a:solidFill>
            <a:schemeClr val="tx1"/>
          </a:solidFill>
          <a:latin typeface="Arial" pitchFamily="34" charset="0"/>
          <a:ea typeface="楷体_GB2312" pitchFamily="49" charset="-122"/>
        </a:defRPr>
      </a:lvl3pPr>
      <a:lvl4pPr algn="ctr" rtl="0" eaLnBrk="0" fontAlgn="base" hangingPunct="0">
        <a:spcBef>
          <a:spcPct val="0"/>
        </a:spcBef>
        <a:spcAft>
          <a:spcPct val="0"/>
        </a:spcAft>
        <a:defRPr sz="4200" b="1">
          <a:solidFill>
            <a:schemeClr val="tx1"/>
          </a:solidFill>
          <a:latin typeface="Arial" pitchFamily="34" charset="0"/>
          <a:ea typeface="楷体_GB2312" pitchFamily="49" charset="-122"/>
        </a:defRPr>
      </a:lvl4pPr>
      <a:lvl5pPr algn="ctr" rtl="0" eaLnBrk="0" fontAlgn="base" hangingPunct="0">
        <a:spcBef>
          <a:spcPct val="0"/>
        </a:spcBef>
        <a:spcAft>
          <a:spcPct val="0"/>
        </a:spcAft>
        <a:defRPr sz="4200" b="1">
          <a:solidFill>
            <a:schemeClr val="tx1"/>
          </a:solidFill>
          <a:latin typeface="Arial" pitchFamily="34" charset="0"/>
          <a:ea typeface="楷体_GB2312" pitchFamily="49" charset="-122"/>
        </a:defRPr>
      </a:lvl5pPr>
      <a:lvl6pPr marL="457200" algn="ctr" rtl="0" eaLnBrk="1" fontAlgn="base" hangingPunct="1">
        <a:spcBef>
          <a:spcPct val="0"/>
        </a:spcBef>
        <a:spcAft>
          <a:spcPct val="0"/>
        </a:spcAft>
        <a:defRPr sz="4200" b="1">
          <a:solidFill>
            <a:schemeClr val="tx1"/>
          </a:solidFill>
          <a:latin typeface="Arial" pitchFamily="34" charset="0"/>
          <a:ea typeface="楷体_GB2312" pitchFamily="49" charset="-122"/>
        </a:defRPr>
      </a:lvl6pPr>
      <a:lvl7pPr marL="914400" algn="ctr" rtl="0" eaLnBrk="1" fontAlgn="base" hangingPunct="1">
        <a:spcBef>
          <a:spcPct val="0"/>
        </a:spcBef>
        <a:spcAft>
          <a:spcPct val="0"/>
        </a:spcAft>
        <a:defRPr sz="4200" b="1">
          <a:solidFill>
            <a:schemeClr val="tx1"/>
          </a:solidFill>
          <a:latin typeface="Arial" pitchFamily="34" charset="0"/>
          <a:ea typeface="楷体_GB2312" pitchFamily="49" charset="-122"/>
        </a:defRPr>
      </a:lvl7pPr>
      <a:lvl8pPr marL="1371600" algn="ctr" rtl="0" eaLnBrk="1" fontAlgn="base" hangingPunct="1">
        <a:spcBef>
          <a:spcPct val="0"/>
        </a:spcBef>
        <a:spcAft>
          <a:spcPct val="0"/>
        </a:spcAft>
        <a:defRPr sz="4200" b="1">
          <a:solidFill>
            <a:schemeClr val="tx1"/>
          </a:solidFill>
          <a:latin typeface="Arial" pitchFamily="34" charset="0"/>
          <a:ea typeface="楷体_GB2312" pitchFamily="49" charset="-122"/>
        </a:defRPr>
      </a:lvl8pPr>
      <a:lvl9pPr marL="1828800" algn="ctr" rtl="0" eaLnBrk="1" fontAlgn="base" hangingPunct="1">
        <a:spcBef>
          <a:spcPct val="0"/>
        </a:spcBef>
        <a:spcAft>
          <a:spcPct val="0"/>
        </a:spcAft>
        <a:defRPr sz="4200" b="1">
          <a:solidFill>
            <a:schemeClr val="tx1"/>
          </a:solidFill>
          <a:latin typeface="Arial" pitchFamily="34" charset="0"/>
          <a:ea typeface="楷体_GB2312" pitchFamily="49" charset="-122"/>
        </a:defRPr>
      </a:lvl9pPr>
    </p:titleStyle>
    <p:bodyStyle>
      <a:lvl1pPr marL="342900" indent="-342900" algn="l" rtl="0" eaLnBrk="0" fontAlgn="base" hangingPunct="0">
        <a:spcBef>
          <a:spcPct val="20000"/>
        </a:spcBef>
        <a:spcAft>
          <a:spcPct val="0"/>
        </a:spcAft>
        <a:buClr>
          <a:schemeClr val="folHlink"/>
        </a:buClr>
        <a:buFont typeface="Wingdings" pitchFamily="2" charset="2"/>
        <a:buChar char="v"/>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3.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3.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8" Type="http://schemas.openxmlformats.org/officeDocument/2006/relationships/slide" Target="slide59.xml"/><Relationship Id="rId3" Type="http://schemas.openxmlformats.org/officeDocument/2006/relationships/slide" Target="slide15.xml"/><Relationship Id="rId7" Type="http://schemas.openxmlformats.org/officeDocument/2006/relationships/slide" Target="slide33.xml"/><Relationship Id="rId2" Type="http://schemas.openxmlformats.org/officeDocument/2006/relationships/slide" Target="slide8.xml"/><Relationship Id="rId1" Type="http://schemas.openxmlformats.org/officeDocument/2006/relationships/slideLayout" Target="../slideLayouts/slideLayout2.xml"/><Relationship Id="rId6" Type="http://schemas.openxmlformats.org/officeDocument/2006/relationships/slide" Target="slide31.xml"/><Relationship Id="rId5" Type="http://schemas.openxmlformats.org/officeDocument/2006/relationships/slide" Target="slide32.xml"/><Relationship Id="rId4" Type="http://schemas.openxmlformats.org/officeDocument/2006/relationships/slide" Target="slide2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 Target="slide43.xml"/><Relationship Id="rId2" Type="http://schemas.openxmlformats.org/officeDocument/2006/relationships/slide" Target="slide34.xml"/><Relationship Id="rId1" Type="http://schemas.openxmlformats.org/officeDocument/2006/relationships/slideLayout" Target="../slideLayouts/slideLayout2.xml"/><Relationship Id="rId4" Type="http://schemas.openxmlformats.org/officeDocument/2006/relationships/slide" Target="slide4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36.wmf"/><Relationship Id="rId5" Type="http://schemas.openxmlformats.org/officeDocument/2006/relationships/oleObject" Target="../embeddings/oleObject4.bin"/><Relationship Id="rId4" Type="http://schemas.openxmlformats.org/officeDocument/2006/relationships/image" Target="../media/image35.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image" Target="../media/image38.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37.wmf"/><Relationship Id="rId5" Type="http://schemas.openxmlformats.org/officeDocument/2006/relationships/oleObject" Target="../embeddings/oleObject6.bin"/><Relationship Id="rId10" Type="http://schemas.openxmlformats.org/officeDocument/2006/relationships/image" Target="../media/image39.wmf"/><Relationship Id="rId4" Type="http://schemas.openxmlformats.org/officeDocument/2006/relationships/image" Target="../media/image35.wmf"/><Relationship Id="rId9" Type="http://schemas.openxmlformats.org/officeDocument/2006/relationships/oleObject" Target="../embeddings/oleObject8.bin"/></Relationships>
</file>

<file path=ppt/slides/_rels/slide61.xml.rels><?xml version="1.0" encoding="UTF-8" standalone="yes"?>
<Relationships xmlns="http://schemas.openxmlformats.org/package/2006/relationships"><Relationship Id="rId8" Type="http://schemas.openxmlformats.org/officeDocument/2006/relationships/image" Target="../media/image41.wmf"/><Relationship Id="rId3" Type="http://schemas.openxmlformats.org/officeDocument/2006/relationships/oleObject" Target="../embeddings/oleObject9.bin"/><Relationship Id="rId7"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40.wmf"/><Relationship Id="rId5" Type="http://schemas.openxmlformats.org/officeDocument/2006/relationships/oleObject" Target="../embeddings/oleObject10.bin"/><Relationship Id="rId4" Type="http://schemas.openxmlformats.org/officeDocument/2006/relationships/image" Target="../media/image36.wmf"/></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44.wmf"/></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49.wmf"/></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ctrTitle"/>
          </p:nvPr>
        </p:nvSpPr>
        <p:spPr>
          <a:xfrm>
            <a:off x="1619250" y="765175"/>
            <a:ext cx="7056438" cy="1143000"/>
          </a:xfrm>
        </p:spPr>
        <p:txBody>
          <a:bodyPr/>
          <a:lstStyle/>
          <a:p>
            <a:pPr eaLnBrk="1" hangingPunct="1">
              <a:defRPr/>
            </a:pPr>
            <a:r>
              <a:rPr lang="zh-CN" altLang="zh-CN" sz="4800" dirty="0" smtClean="0">
                <a:solidFill>
                  <a:srgbClr val="800000"/>
                </a:solidFill>
                <a:effectLst>
                  <a:outerShdw blurRad="38100" dist="38100" dir="2700000" algn="tl">
                    <a:srgbClr val="000000"/>
                  </a:outerShdw>
                </a:effectLst>
                <a:ea typeface="黑体" pitchFamily="2" charset="-122"/>
              </a:rPr>
              <a:t>第</a:t>
            </a:r>
            <a:r>
              <a:rPr lang="en-US" altLang="zh-CN" sz="4800" dirty="0" smtClean="0">
                <a:solidFill>
                  <a:srgbClr val="800000"/>
                </a:solidFill>
                <a:effectLst>
                  <a:outerShdw blurRad="38100" dist="38100" dir="2700000" algn="tl">
                    <a:srgbClr val="000000"/>
                  </a:outerShdw>
                </a:effectLst>
                <a:ea typeface="黑体" pitchFamily="2" charset="-122"/>
              </a:rPr>
              <a:t>5</a:t>
            </a:r>
            <a:r>
              <a:rPr lang="zh-CN" altLang="zh-CN" sz="4800" dirty="0" smtClean="0">
                <a:solidFill>
                  <a:srgbClr val="800000"/>
                </a:solidFill>
                <a:effectLst>
                  <a:outerShdw blurRad="38100" dist="38100" dir="2700000" algn="tl">
                    <a:srgbClr val="000000"/>
                  </a:outerShdw>
                </a:effectLst>
                <a:ea typeface="黑体" pitchFamily="2" charset="-122"/>
              </a:rPr>
              <a:t>章 循环结构程序设计</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
        <p:nvSpPr>
          <p:cNvPr id="3075" name="副标题 4"/>
          <p:cNvSpPr>
            <a:spLocks noGrp="1"/>
          </p:cNvSpPr>
          <p:nvPr>
            <p:ph type="subTitle" idx="1"/>
          </p:nvPr>
        </p:nvSpPr>
        <p:spPr/>
        <p:txBody>
          <a:bodyPr/>
          <a:lstStyle/>
          <a:p>
            <a:pPr eaLnBrk="1" hangingPunct="1"/>
            <a:r>
              <a:rPr lang="zh-CN" altLang="en-US" smtClean="0"/>
              <a:t>李 楠</a:t>
            </a:r>
          </a:p>
        </p:txBody>
      </p:sp>
    </p:spTree>
  </p:cSld>
  <p:clrMapOvr>
    <a:masterClrMapping/>
  </p:clrMapOvr>
  <p:transition spd="med">
    <p:blind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a:xfrm>
            <a:off x="714375" y="1214438"/>
            <a:ext cx="7786688" cy="1643062"/>
          </a:xfrm>
        </p:spPr>
        <p:txBody>
          <a:bodyPr/>
          <a:lstStyle/>
          <a:p>
            <a:pPr eaLnBrk="1" hangingPunct="1">
              <a:buFont typeface="Wingdings" pitchFamily="2" charset="2"/>
              <a:buNone/>
            </a:pPr>
            <a:r>
              <a:rPr lang="en-US" altLang="zh-CN" smtClean="0"/>
              <a:t> while</a:t>
            </a:r>
            <a:r>
              <a:rPr lang="zh-CN" altLang="zh-CN" smtClean="0"/>
              <a:t>语句的一般形式如下：</a:t>
            </a:r>
          </a:p>
          <a:p>
            <a:pPr eaLnBrk="1" hangingPunct="1">
              <a:buFont typeface="Wingdings" pitchFamily="2" charset="2"/>
              <a:buNone/>
            </a:pPr>
            <a:r>
              <a:rPr lang="en-US" altLang="zh-CN" smtClean="0"/>
              <a:t>             while (</a:t>
            </a:r>
            <a:r>
              <a:rPr lang="zh-CN" altLang="zh-CN" smtClean="0"/>
              <a:t>表达式</a:t>
            </a:r>
            <a:r>
              <a:rPr lang="en-US" altLang="zh-CN" smtClean="0"/>
              <a:t>) </a:t>
            </a:r>
            <a:r>
              <a:rPr lang="zh-CN" altLang="zh-CN" smtClean="0"/>
              <a:t>语句</a:t>
            </a:r>
            <a:endParaRPr lang="en-US" altLang="zh-CN" smtClean="0"/>
          </a:p>
        </p:txBody>
      </p:sp>
      <p:sp>
        <p:nvSpPr>
          <p:cNvPr id="13315"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3316"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3317"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 name="矩形 6"/>
          <p:cNvSpPr>
            <a:spLocks noChangeArrowheads="1"/>
          </p:cNvSpPr>
          <p:nvPr/>
        </p:nvSpPr>
        <p:spPr bwMode="auto">
          <a:xfrm>
            <a:off x="3419475" y="1844675"/>
            <a:ext cx="1214438" cy="500063"/>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 name="线形标注 2 8"/>
          <p:cNvSpPr>
            <a:spLocks/>
          </p:cNvSpPr>
          <p:nvPr/>
        </p:nvSpPr>
        <p:spPr bwMode="auto">
          <a:xfrm>
            <a:off x="1643063" y="3500438"/>
            <a:ext cx="4500562" cy="1000125"/>
          </a:xfrm>
          <a:prstGeom prst="borderCallout2">
            <a:avLst>
              <a:gd name="adj1" fmla="val 2245"/>
              <a:gd name="adj2" fmla="val 13352"/>
              <a:gd name="adj3" fmla="val -60741"/>
              <a:gd name="adj4" fmla="val 29042"/>
              <a:gd name="adj5" fmla="val -113958"/>
              <a:gd name="adj6" fmla="val 40440"/>
            </a:avLst>
          </a:prstGeom>
          <a:solidFill>
            <a:schemeClr val="accent1"/>
          </a:solidFill>
          <a:ln w="38100" algn="ctr">
            <a:solidFill>
              <a:srgbClr val="FF0000"/>
            </a:solidFill>
            <a:miter lim="800000"/>
            <a:headEnd/>
            <a:tailEnd/>
          </a:ln>
        </p:spPr>
        <p:txBody>
          <a:bodyPr wrap="none"/>
          <a:lstStyle/>
          <a:p>
            <a:r>
              <a:rPr lang="zh-CN" altLang="en-US" sz="2800" b="1">
                <a:solidFill>
                  <a:srgbClr val="0000CC"/>
                </a:solidFill>
              </a:rPr>
              <a:t>“真”时</a:t>
            </a:r>
            <a:r>
              <a:rPr lang="zh-CN" altLang="zh-CN" sz="2800" b="1">
                <a:solidFill>
                  <a:srgbClr val="0000CC"/>
                </a:solidFill>
              </a:rPr>
              <a:t>执行循环体语句</a:t>
            </a:r>
            <a:endParaRPr lang="en-US" altLang="zh-CN" sz="2800" b="1">
              <a:solidFill>
                <a:srgbClr val="0000CC"/>
              </a:solidFill>
            </a:endParaRPr>
          </a:p>
          <a:p>
            <a:r>
              <a:rPr lang="zh-CN" altLang="en-US" sz="2800" b="1">
                <a:solidFill>
                  <a:srgbClr val="0000CC"/>
                </a:solidFill>
              </a:rPr>
              <a:t>“假”时不执行</a:t>
            </a:r>
            <a:endParaRPr lang="zh-CN" altLang="en-US" sz="2800"/>
          </a:p>
        </p:txBody>
      </p:sp>
      <p:sp>
        <p:nvSpPr>
          <p:cNvPr id="10" name="TextBox 9"/>
          <p:cNvSpPr txBox="1">
            <a:spLocks noChangeArrowheads="1"/>
          </p:cNvSpPr>
          <p:nvPr/>
        </p:nvSpPr>
        <p:spPr bwMode="auto">
          <a:xfrm>
            <a:off x="3492500" y="2420938"/>
            <a:ext cx="3000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solidFill>
                  <a:srgbClr val="0000CC"/>
                </a:solidFill>
              </a:rPr>
              <a:t>循环条件表达式</a:t>
            </a:r>
            <a:endParaRPr lang="zh-CN" altLang="en-US" sz="2800" b="1">
              <a:solidFill>
                <a:srgbClr val="0000CC"/>
              </a:solidFill>
            </a:endParaRPr>
          </a:p>
        </p:txBody>
      </p:sp>
      <p:sp>
        <p:nvSpPr>
          <p:cNvPr id="13" name="TextBox 12"/>
          <p:cNvSpPr txBox="1">
            <a:spLocks noChangeArrowheads="1"/>
          </p:cNvSpPr>
          <p:nvPr/>
        </p:nvSpPr>
        <p:spPr bwMode="auto">
          <a:xfrm>
            <a:off x="714375" y="4869160"/>
            <a:ext cx="74295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dirty="0">
                <a:solidFill>
                  <a:srgbClr val="9D138D"/>
                </a:solidFill>
              </a:rPr>
              <a:t>while</a:t>
            </a:r>
            <a:r>
              <a:rPr lang="zh-CN" altLang="zh-CN" sz="3200" b="1" dirty="0">
                <a:solidFill>
                  <a:srgbClr val="9D138D"/>
                </a:solidFill>
              </a:rPr>
              <a:t>循环的特点是：</a:t>
            </a:r>
            <a:endParaRPr lang="en-US" altLang="zh-CN" sz="3200" b="1" dirty="0">
              <a:solidFill>
                <a:srgbClr val="9D138D"/>
              </a:solidFill>
            </a:endParaRPr>
          </a:p>
          <a:p>
            <a:pPr eaLnBrk="1" hangingPunct="1"/>
            <a:r>
              <a:rPr lang="zh-CN" altLang="zh-CN" sz="3200" b="1" dirty="0">
                <a:solidFill>
                  <a:srgbClr val="9D138D"/>
                </a:solidFill>
              </a:rPr>
              <a:t>先判断条件表达式，后执行循环体语句</a:t>
            </a:r>
            <a:endParaRPr lang="zh-CN" altLang="en-US" sz="3200" b="1" dirty="0">
              <a:solidFill>
                <a:srgbClr val="9D138D"/>
              </a:solidFill>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linds(horizontal)">
                                      <p:cBhvr>
                                        <p:cTn id="11" dur="500"/>
                                        <p:tgtEl>
                                          <p:spTgt spid="10"/>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blinds(horizontal)">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3"/>
          <p:cNvSpPr>
            <a:spLocks noGrp="1" noChangeArrowheads="1"/>
          </p:cNvSpPr>
          <p:nvPr>
            <p:ph idx="1"/>
          </p:nvPr>
        </p:nvSpPr>
        <p:spPr>
          <a:xfrm>
            <a:off x="714375" y="1214438"/>
            <a:ext cx="7786688" cy="1643062"/>
          </a:xfrm>
        </p:spPr>
        <p:txBody>
          <a:bodyPr/>
          <a:lstStyle/>
          <a:p>
            <a:pPr eaLnBrk="1" hangingPunct="1">
              <a:buFont typeface="Wingdings" pitchFamily="2" charset="2"/>
              <a:buNone/>
            </a:pPr>
            <a:r>
              <a:rPr lang="en-US" altLang="zh-CN" smtClean="0"/>
              <a:t> while</a:t>
            </a:r>
            <a:r>
              <a:rPr lang="zh-CN" altLang="zh-CN" smtClean="0"/>
              <a:t>语句的一般形式如下：</a:t>
            </a:r>
          </a:p>
          <a:p>
            <a:pPr eaLnBrk="1" hangingPunct="1">
              <a:buFont typeface="Wingdings" pitchFamily="2" charset="2"/>
              <a:buNone/>
            </a:pPr>
            <a:r>
              <a:rPr lang="en-US" altLang="zh-CN" smtClean="0"/>
              <a:t>             while (</a:t>
            </a:r>
            <a:r>
              <a:rPr lang="zh-CN" altLang="zh-CN" smtClean="0"/>
              <a:t>表达式</a:t>
            </a:r>
            <a:r>
              <a:rPr lang="en-US" altLang="zh-CN" smtClean="0"/>
              <a:t>) </a:t>
            </a:r>
            <a:r>
              <a:rPr lang="zh-CN" altLang="zh-CN" smtClean="0"/>
              <a:t>语句</a:t>
            </a:r>
            <a:endParaRPr lang="en-US" altLang="zh-CN" smtClean="0"/>
          </a:p>
        </p:txBody>
      </p:sp>
      <p:sp>
        <p:nvSpPr>
          <p:cNvPr id="12291"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2292"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2293"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 name="矩形 6"/>
          <p:cNvSpPr>
            <a:spLocks noChangeArrowheads="1"/>
          </p:cNvSpPr>
          <p:nvPr/>
        </p:nvSpPr>
        <p:spPr bwMode="auto">
          <a:xfrm>
            <a:off x="4859338" y="1844675"/>
            <a:ext cx="1214437" cy="500063"/>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0" name="TextBox 9"/>
          <p:cNvSpPr txBox="1">
            <a:spLocks noChangeArrowheads="1"/>
          </p:cNvSpPr>
          <p:nvPr/>
        </p:nvSpPr>
        <p:spPr bwMode="auto">
          <a:xfrm>
            <a:off x="4932363" y="2420938"/>
            <a:ext cx="1428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solidFill>
                  <a:srgbClr val="0000CC"/>
                </a:solidFill>
              </a:rPr>
              <a:t>循环体</a:t>
            </a:r>
            <a:endParaRPr lang="zh-CN" altLang="en-US" sz="2800" b="1">
              <a:solidFill>
                <a:srgbClr val="FF0000"/>
              </a:solidFill>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linds(horizontal)">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7" name="Rectangle 3"/>
          <p:cNvSpPr>
            <a:spLocks noGrp="1" noChangeArrowheads="1"/>
          </p:cNvSpPr>
          <p:nvPr>
            <p:ph idx="1"/>
          </p:nvPr>
        </p:nvSpPr>
        <p:spPr>
          <a:xfrm>
            <a:off x="714375" y="1214438"/>
            <a:ext cx="8072438" cy="4071937"/>
          </a:xfrm>
        </p:spPr>
        <p:txBody>
          <a:bodyPr/>
          <a:lstStyle/>
          <a:p>
            <a:pPr eaLnBrk="1" hangingPunct="1">
              <a:buFont typeface="Wingdings" pitchFamily="2" charset="2"/>
              <a:buNone/>
            </a:pPr>
            <a:r>
              <a:rPr lang="zh-CN" altLang="zh-CN" dirty="0" smtClean="0"/>
              <a:t>例</a:t>
            </a:r>
            <a:r>
              <a:rPr lang="en-US" altLang="zh-CN" dirty="0" smtClean="0"/>
              <a:t>5.1</a:t>
            </a:r>
            <a:r>
              <a:rPr lang="zh-CN" altLang="zh-CN" dirty="0" smtClean="0"/>
              <a:t>求</a:t>
            </a:r>
            <a:r>
              <a:rPr lang="en-US" altLang="zh-CN" dirty="0" smtClean="0"/>
              <a:t>1+2+3+</a:t>
            </a:r>
            <a:r>
              <a:rPr lang="zh-CN" altLang="zh-CN" dirty="0" smtClean="0"/>
              <a:t>…</a:t>
            </a:r>
            <a:r>
              <a:rPr lang="en-US" altLang="zh-CN" dirty="0" smtClean="0"/>
              <a:t>+100</a:t>
            </a:r>
            <a:r>
              <a:rPr lang="zh-CN" altLang="zh-CN" dirty="0" smtClean="0"/>
              <a:t>，即</a:t>
            </a:r>
            <a:endParaRPr lang="en-US" altLang="zh-CN" dirty="0" smtClean="0"/>
          </a:p>
          <a:p>
            <a:pPr eaLnBrk="1" hangingPunct="1"/>
            <a:r>
              <a:rPr lang="zh-CN" altLang="zh-CN" dirty="0" smtClean="0"/>
              <a:t>思路：</a:t>
            </a:r>
          </a:p>
          <a:p>
            <a:pPr lvl="1" eaLnBrk="1" hangingPunct="1"/>
            <a:r>
              <a:rPr lang="zh-CN" altLang="zh-CN" dirty="0" smtClean="0"/>
              <a:t>这是累加问题，需要先后将</a:t>
            </a:r>
            <a:r>
              <a:rPr lang="en-US" altLang="zh-CN" dirty="0" smtClean="0"/>
              <a:t>100</a:t>
            </a:r>
            <a:r>
              <a:rPr lang="zh-CN" altLang="zh-CN" dirty="0" smtClean="0"/>
              <a:t>个数相加</a:t>
            </a:r>
            <a:endParaRPr lang="en-US" altLang="zh-CN" dirty="0" smtClean="0"/>
          </a:p>
          <a:p>
            <a:pPr lvl="1" eaLnBrk="1" hangingPunct="1"/>
            <a:r>
              <a:rPr lang="zh-CN" altLang="zh-CN" dirty="0" smtClean="0"/>
              <a:t>要重复</a:t>
            </a:r>
            <a:r>
              <a:rPr lang="en-US" altLang="zh-CN" dirty="0" smtClean="0"/>
              <a:t>100</a:t>
            </a:r>
            <a:r>
              <a:rPr lang="zh-CN" altLang="zh-CN" dirty="0" smtClean="0"/>
              <a:t>次加法运算，可用循环实现</a:t>
            </a:r>
          </a:p>
          <a:p>
            <a:pPr lvl="1" eaLnBrk="1" hangingPunct="1"/>
            <a:r>
              <a:rPr lang="zh-CN" altLang="zh-CN" dirty="0" smtClean="0"/>
              <a:t>后一个数是前一个数加</a:t>
            </a:r>
            <a:r>
              <a:rPr lang="en-US" altLang="zh-CN" dirty="0" smtClean="0"/>
              <a:t>1</a:t>
            </a:r>
            <a:r>
              <a:rPr lang="zh-CN" altLang="en-US" dirty="0" smtClean="0"/>
              <a:t>而得</a:t>
            </a:r>
            <a:endParaRPr lang="en-US" altLang="zh-CN" dirty="0" smtClean="0"/>
          </a:p>
          <a:p>
            <a:pPr lvl="1" eaLnBrk="1" hangingPunct="1"/>
            <a:r>
              <a:rPr lang="zh-CN" altLang="zh-CN" dirty="0" smtClean="0"/>
              <a:t>加完上一个数</a:t>
            </a:r>
            <a:r>
              <a:rPr lang="en-US" altLang="zh-CN" dirty="0" err="1" smtClean="0"/>
              <a:t>i</a:t>
            </a:r>
            <a:r>
              <a:rPr lang="zh-CN" altLang="zh-CN" dirty="0" smtClean="0"/>
              <a:t>后，使</a:t>
            </a:r>
            <a:r>
              <a:rPr lang="en-US" altLang="zh-CN" dirty="0" err="1" smtClean="0"/>
              <a:t>i</a:t>
            </a:r>
            <a:r>
              <a:rPr lang="zh-CN" altLang="zh-CN" dirty="0" smtClean="0"/>
              <a:t>加</a:t>
            </a:r>
            <a:r>
              <a:rPr lang="en-US" altLang="zh-CN" dirty="0" smtClean="0"/>
              <a:t>1</a:t>
            </a:r>
            <a:r>
              <a:rPr lang="zh-CN" altLang="zh-CN" dirty="0" smtClean="0"/>
              <a:t>可得到下一个数</a:t>
            </a:r>
            <a:endParaRPr lang="en-US" altLang="zh-CN" dirty="0" smtClean="0"/>
          </a:p>
        </p:txBody>
      </p:sp>
      <p:sp>
        <p:nvSpPr>
          <p:cNvPr id="1433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4340"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4341"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4342"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14343" name="Object 1"/>
          <p:cNvGraphicFramePr>
            <a:graphicFrameLocks noChangeAspect="1"/>
          </p:cNvGraphicFramePr>
          <p:nvPr/>
        </p:nvGraphicFramePr>
        <p:xfrm>
          <a:off x="5867400" y="1052513"/>
          <a:ext cx="558800" cy="785812"/>
        </p:xfrm>
        <a:graphic>
          <a:graphicData uri="http://schemas.openxmlformats.org/presentationml/2006/ole">
            <mc:AlternateContent xmlns:mc="http://schemas.openxmlformats.org/markup-compatibility/2006">
              <mc:Choice xmlns:v="urn:schemas-microsoft-com:vml" Requires="v">
                <p:oleObj spid="_x0000_s14361" name="公式" r:id="rId3" imgW="304668" imgH="431613" progId="Equation.3">
                  <p:embed/>
                </p:oleObj>
              </mc:Choice>
              <mc:Fallback>
                <p:oleObj name="公式" r:id="rId3" imgW="304668" imgH="431613"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1052513"/>
                        <a:ext cx="558800"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27">
                                            <p:txEl>
                                              <p:pRg st="1" end="1"/>
                                            </p:txEl>
                                          </p:spTgt>
                                        </p:tgtEl>
                                        <p:attrNameLst>
                                          <p:attrName>style.visibility</p:attrName>
                                        </p:attrNameLst>
                                      </p:cBhvr>
                                      <p:to>
                                        <p:strVal val="visible"/>
                                      </p:to>
                                    </p:set>
                                    <p:animEffect transition="in" filter="blinds(horizontal)">
                                      <p:cBhvr>
                                        <p:cTn id="7" dur="500"/>
                                        <p:tgtEl>
                                          <p:spTgt spid="1027">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27">
                                            <p:txEl>
                                              <p:pRg st="2" end="2"/>
                                            </p:txEl>
                                          </p:spTgt>
                                        </p:tgtEl>
                                        <p:attrNameLst>
                                          <p:attrName>style.visibility</p:attrName>
                                        </p:attrNameLst>
                                      </p:cBhvr>
                                      <p:to>
                                        <p:strVal val="visible"/>
                                      </p:to>
                                    </p:set>
                                    <p:animEffect transition="in" filter="blinds(horizontal)">
                                      <p:cBhvr>
                                        <p:cTn id="12" dur="500"/>
                                        <p:tgtEl>
                                          <p:spTgt spid="1027">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027">
                                            <p:txEl>
                                              <p:pRg st="3" end="3"/>
                                            </p:txEl>
                                          </p:spTgt>
                                        </p:tgtEl>
                                        <p:attrNameLst>
                                          <p:attrName>style.visibility</p:attrName>
                                        </p:attrNameLst>
                                      </p:cBhvr>
                                      <p:to>
                                        <p:strVal val="visible"/>
                                      </p:to>
                                    </p:set>
                                    <p:animEffect transition="in" filter="blinds(horizontal)">
                                      <p:cBhvr>
                                        <p:cTn id="17" dur="500"/>
                                        <p:tgtEl>
                                          <p:spTgt spid="1027">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027">
                                            <p:txEl>
                                              <p:pRg st="4" end="4"/>
                                            </p:txEl>
                                          </p:spTgt>
                                        </p:tgtEl>
                                        <p:attrNameLst>
                                          <p:attrName>style.visibility</p:attrName>
                                        </p:attrNameLst>
                                      </p:cBhvr>
                                      <p:to>
                                        <p:strVal val="visible"/>
                                      </p:to>
                                    </p:set>
                                    <p:animEffect transition="in" filter="blinds(horizontal)">
                                      <p:cBhvr>
                                        <p:cTn id="22" dur="500"/>
                                        <p:tgtEl>
                                          <p:spTgt spid="1027">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1027">
                                            <p:txEl>
                                              <p:pRg st="5" end="5"/>
                                            </p:txEl>
                                          </p:spTgt>
                                        </p:tgtEl>
                                        <p:attrNameLst>
                                          <p:attrName>style.visibility</p:attrName>
                                        </p:attrNameLst>
                                      </p:cBhvr>
                                      <p:to>
                                        <p:strVal val="visible"/>
                                      </p:to>
                                    </p:set>
                                    <p:animEffect transition="in" filter="blinds(horizontal)">
                                      <p:cBhvr>
                                        <p:cTn id="27" dur="500"/>
                                        <p:tgtEl>
                                          <p:spTgt spid="102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3"/>
          <p:cNvSpPr>
            <a:spLocks noGrp="1" noChangeArrowheads="1"/>
          </p:cNvSpPr>
          <p:nvPr>
            <p:ph idx="1"/>
          </p:nvPr>
        </p:nvSpPr>
        <p:spPr>
          <a:xfrm>
            <a:off x="714375" y="571500"/>
            <a:ext cx="7500938" cy="5857875"/>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a:t>void</a:t>
            </a:r>
            <a:r>
              <a:rPr lang="en-US" altLang="zh-CN" sz="2800" dirty="0" smtClean="0"/>
              <a:t> main()</a:t>
            </a:r>
            <a:endParaRPr lang="zh-CN" altLang="zh-CN" sz="2800" dirty="0" smtClean="0"/>
          </a:p>
          <a:p>
            <a:pPr eaLnBrk="1" hangingPunct="1">
              <a:buFont typeface="Wingdings" pitchFamily="2" charset="2"/>
              <a:buNone/>
            </a:pPr>
            <a:r>
              <a:rPr lang="en-US" altLang="zh-CN" sz="2800" dirty="0" smtClean="0"/>
              <a:t>{</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err="1" smtClean="0"/>
              <a:t>i</a:t>
            </a:r>
            <a:r>
              <a:rPr lang="en-US" altLang="zh-CN" sz="2800" dirty="0" smtClean="0"/>
              <a:t>=1,sum=0; </a:t>
            </a:r>
            <a:endParaRPr lang="zh-CN" altLang="zh-CN" sz="2800" dirty="0" smtClean="0"/>
          </a:p>
          <a:p>
            <a:pPr eaLnBrk="1" hangingPunct="1">
              <a:buFont typeface="Wingdings" pitchFamily="2" charset="2"/>
              <a:buNone/>
            </a:pPr>
            <a:r>
              <a:rPr lang="en-US" altLang="zh-CN" sz="2800" dirty="0" smtClean="0"/>
              <a:t>   </a:t>
            </a:r>
            <a:r>
              <a:rPr lang="en-US" altLang="zh-CN" sz="2800" dirty="0" smtClean="0">
                <a:solidFill>
                  <a:srgbClr val="00B050"/>
                </a:solidFill>
              </a:rPr>
              <a:t>while (</a:t>
            </a:r>
            <a:r>
              <a:rPr lang="en-US" altLang="zh-CN" sz="2800" dirty="0" err="1" smtClean="0">
                <a:solidFill>
                  <a:srgbClr val="00B050"/>
                </a:solidFill>
              </a:rPr>
              <a:t>i</a:t>
            </a:r>
            <a:r>
              <a:rPr lang="en-US" altLang="zh-CN" sz="2800" dirty="0" smtClean="0">
                <a:solidFill>
                  <a:srgbClr val="00B050"/>
                </a:solidFill>
              </a:rPr>
              <a:t>&lt;=100)</a:t>
            </a:r>
            <a:endParaRPr lang="zh-CN" altLang="zh-CN" sz="2800" dirty="0" smtClean="0">
              <a:solidFill>
                <a:srgbClr val="00B050"/>
              </a:solidFill>
            </a:endParaRPr>
          </a:p>
          <a:p>
            <a:pPr eaLnBrk="1" hangingPunct="1">
              <a:buFont typeface="Wingdings" pitchFamily="2" charset="2"/>
              <a:buNone/>
            </a:pPr>
            <a:r>
              <a:rPr lang="en-US" altLang="zh-CN" sz="2800" dirty="0" smtClean="0">
                <a:solidFill>
                  <a:srgbClr val="00B050"/>
                </a:solidFill>
              </a:rPr>
              <a:t>   {  </a:t>
            </a:r>
          </a:p>
          <a:p>
            <a:pPr eaLnBrk="1" hangingPunct="1">
              <a:buFont typeface="Wingdings" pitchFamily="2" charset="2"/>
              <a:buNone/>
            </a:pPr>
            <a:r>
              <a:rPr lang="en-US" altLang="zh-CN" sz="2800" dirty="0">
                <a:solidFill>
                  <a:srgbClr val="00B050"/>
                </a:solidFill>
              </a:rPr>
              <a:t> </a:t>
            </a:r>
            <a:r>
              <a:rPr lang="en-US" altLang="zh-CN" sz="2800" dirty="0" smtClean="0">
                <a:solidFill>
                  <a:srgbClr val="00B050"/>
                </a:solidFill>
              </a:rPr>
              <a:t>      sum=</a:t>
            </a:r>
            <a:r>
              <a:rPr lang="en-US" altLang="zh-CN" sz="2800" dirty="0" err="1" smtClean="0">
                <a:solidFill>
                  <a:srgbClr val="00B050"/>
                </a:solidFill>
              </a:rPr>
              <a:t>sum+i</a:t>
            </a:r>
            <a:r>
              <a:rPr lang="en-US" altLang="zh-CN" sz="2800" dirty="0" smtClean="0">
                <a:solidFill>
                  <a:srgbClr val="00B050"/>
                </a:solidFill>
              </a:rPr>
              <a:t>;                        </a:t>
            </a:r>
            <a:endParaRPr lang="zh-CN" altLang="zh-CN" sz="2800" dirty="0" smtClean="0">
              <a:solidFill>
                <a:srgbClr val="00B050"/>
              </a:solidFill>
            </a:endParaRPr>
          </a:p>
          <a:p>
            <a:pPr eaLnBrk="1" hangingPunct="1">
              <a:buFont typeface="Wingdings" pitchFamily="2" charset="2"/>
              <a:buNone/>
            </a:pPr>
            <a:r>
              <a:rPr lang="en-US" altLang="zh-CN" sz="2800" dirty="0" smtClean="0">
                <a:solidFill>
                  <a:srgbClr val="00B050"/>
                </a:solidFill>
              </a:rPr>
              <a:t>       </a:t>
            </a:r>
            <a:r>
              <a:rPr lang="en-US" altLang="zh-CN" sz="2800" dirty="0" err="1" smtClean="0">
                <a:solidFill>
                  <a:srgbClr val="00B050"/>
                </a:solidFill>
              </a:rPr>
              <a:t>i</a:t>
            </a:r>
            <a:r>
              <a:rPr lang="en-US" altLang="zh-CN" sz="2800" dirty="0" smtClean="0">
                <a:solidFill>
                  <a:srgbClr val="00B050"/>
                </a:solidFill>
              </a:rPr>
              <a:t>++;                               </a:t>
            </a:r>
            <a:endParaRPr lang="zh-CN" altLang="zh-CN" sz="2800" dirty="0" smtClean="0">
              <a:solidFill>
                <a:srgbClr val="00B050"/>
              </a:solidFill>
            </a:endParaRPr>
          </a:p>
          <a:p>
            <a:pPr eaLnBrk="1" hangingPunct="1">
              <a:buFont typeface="Wingdings" pitchFamily="2" charset="2"/>
              <a:buNone/>
            </a:pPr>
            <a:r>
              <a:rPr lang="en-US" altLang="zh-CN" sz="2800" dirty="0" smtClean="0">
                <a:solidFill>
                  <a:srgbClr val="00B050"/>
                </a:solidFill>
              </a:rPr>
              <a:t>   }</a:t>
            </a:r>
            <a:endParaRPr lang="zh-CN" altLang="zh-CN" sz="2800" dirty="0" smtClean="0">
              <a:solidFill>
                <a:srgbClr val="00B050"/>
              </a:solidFill>
            </a:endParaRPr>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("sum=%d\</a:t>
            </a:r>
            <a:r>
              <a:rPr lang="en-US" altLang="zh-CN" sz="2800" dirty="0" err="1" smtClean="0"/>
              <a:t>n",sum</a:t>
            </a:r>
            <a:r>
              <a:rPr lang="en-US" altLang="zh-CN" sz="2800" dirty="0" smtClean="0"/>
              <a:t>);              </a:t>
            </a:r>
            <a:endParaRPr lang="zh-CN" altLang="zh-CN" sz="2800" dirty="0" smtClean="0"/>
          </a:p>
          <a:p>
            <a:pPr eaLnBrk="1" hangingPunct="1">
              <a:buFont typeface="Wingdings" pitchFamily="2" charset="2"/>
              <a:buNone/>
            </a:pPr>
            <a:r>
              <a:rPr lang="en-US" altLang="zh-CN" sz="2800" dirty="0" smtClean="0"/>
              <a:t>}</a:t>
            </a:r>
            <a:endParaRPr lang="zh-CN" altLang="zh-CN" sz="2800" dirty="0" smtClean="0"/>
          </a:p>
        </p:txBody>
      </p:sp>
      <p:sp>
        <p:nvSpPr>
          <p:cNvPr id="15363"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5364"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5365"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5366"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 name="矩形 7"/>
          <p:cNvSpPr>
            <a:spLocks noChangeArrowheads="1"/>
          </p:cNvSpPr>
          <p:nvPr/>
        </p:nvSpPr>
        <p:spPr bwMode="auto">
          <a:xfrm>
            <a:off x="1071563" y="3143250"/>
            <a:ext cx="2420937" cy="1941934"/>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 name="TextBox 8"/>
          <p:cNvSpPr txBox="1">
            <a:spLocks noChangeArrowheads="1"/>
          </p:cNvSpPr>
          <p:nvPr/>
        </p:nvSpPr>
        <p:spPr bwMode="auto">
          <a:xfrm>
            <a:off x="4140200" y="3500438"/>
            <a:ext cx="2428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复合语句</a:t>
            </a:r>
          </a:p>
        </p:txBody>
      </p:sp>
      <p:cxnSp>
        <p:nvCxnSpPr>
          <p:cNvPr id="10" name="直接连接符 9"/>
          <p:cNvCxnSpPr>
            <a:cxnSpLocks noChangeShapeType="1"/>
          </p:cNvCxnSpPr>
          <p:nvPr/>
        </p:nvCxnSpPr>
        <p:spPr bwMode="auto">
          <a:xfrm>
            <a:off x="1547069" y="2564904"/>
            <a:ext cx="1728787" cy="2540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
        <p:nvSpPr>
          <p:cNvPr id="13" name="TextBox 12"/>
          <p:cNvSpPr txBox="1">
            <a:spLocks noChangeArrowheads="1"/>
          </p:cNvSpPr>
          <p:nvPr/>
        </p:nvSpPr>
        <p:spPr bwMode="auto">
          <a:xfrm>
            <a:off x="4083050" y="2112963"/>
            <a:ext cx="1857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不能少</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linds(horizontal)">
                                      <p:cBhvr>
                                        <p:cTn id="11" dur="500"/>
                                        <p:tgtEl>
                                          <p:spTgt spid="9"/>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2" presetClass="entr" presetSubtype="8"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slide(fromLeft)">
                                      <p:cBhvr>
                                        <p:cTn id="16" dur="500"/>
                                        <p:tgtEl>
                                          <p:spTgt spid="10"/>
                                        </p:tgtEl>
                                      </p:cBhvr>
                                    </p:animEffect>
                                  </p:childTnLst>
                                </p:cTn>
                              </p:par>
                            </p:childTnLst>
                          </p:cTn>
                        </p:par>
                        <p:par>
                          <p:cTn id="17" fill="hold" nodeType="afterGroup">
                            <p:stCondLst>
                              <p:cond delay="500"/>
                            </p:stCondLst>
                            <p:childTnLst>
                              <p:par>
                                <p:cTn id="18" presetID="3" presetClass="entr" presetSubtype="1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blinds(horizontal)">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3"/>
          <p:cNvSpPr>
            <a:spLocks noGrp="1" noChangeArrowheads="1"/>
          </p:cNvSpPr>
          <p:nvPr>
            <p:ph idx="1"/>
          </p:nvPr>
        </p:nvSpPr>
        <p:spPr>
          <a:xfrm>
            <a:off x="894903" y="328092"/>
            <a:ext cx="7500938" cy="5857875"/>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smtClean="0"/>
              <a:t>void main()</a:t>
            </a:r>
            <a:endParaRPr lang="zh-CN" altLang="zh-CN" sz="2800" dirty="0" smtClean="0"/>
          </a:p>
          <a:p>
            <a:pPr eaLnBrk="1" hangingPunct="1">
              <a:buFont typeface="Wingdings" pitchFamily="2" charset="2"/>
              <a:buNone/>
            </a:pPr>
            <a:r>
              <a:rPr lang="en-US" altLang="zh-CN" sz="2800" dirty="0" smtClean="0"/>
              <a:t>{</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err="1" smtClean="0"/>
              <a:t>i</a:t>
            </a:r>
            <a:r>
              <a:rPr lang="en-US" altLang="zh-CN" sz="2800" dirty="0" smtClean="0"/>
              <a:t>=1,sum=0; </a:t>
            </a:r>
            <a:endParaRPr lang="zh-CN" altLang="zh-CN" sz="2800" dirty="0" smtClean="0"/>
          </a:p>
          <a:p>
            <a:pPr eaLnBrk="1" hangingPunct="1">
              <a:buFont typeface="Wingdings" pitchFamily="2" charset="2"/>
              <a:buNone/>
            </a:pPr>
            <a:r>
              <a:rPr lang="en-US" altLang="zh-CN" sz="2800" dirty="0" smtClean="0"/>
              <a:t>   </a:t>
            </a:r>
            <a:r>
              <a:rPr lang="en-US" altLang="zh-CN" sz="2800" dirty="0" smtClean="0">
                <a:solidFill>
                  <a:srgbClr val="00B050"/>
                </a:solidFill>
              </a:rPr>
              <a:t>while (</a:t>
            </a:r>
            <a:r>
              <a:rPr lang="en-US" altLang="zh-CN" sz="2800" dirty="0" err="1" smtClean="0">
                <a:solidFill>
                  <a:srgbClr val="00B050"/>
                </a:solidFill>
              </a:rPr>
              <a:t>i</a:t>
            </a:r>
            <a:r>
              <a:rPr lang="en-US" altLang="zh-CN" sz="2800" dirty="0" smtClean="0">
                <a:solidFill>
                  <a:srgbClr val="00B050"/>
                </a:solidFill>
              </a:rPr>
              <a:t>&lt;=100)</a:t>
            </a:r>
            <a:endParaRPr lang="zh-CN" altLang="zh-CN" sz="2800" dirty="0" smtClean="0">
              <a:solidFill>
                <a:srgbClr val="00B050"/>
              </a:solidFill>
            </a:endParaRPr>
          </a:p>
          <a:p>
            <a:pPr eaLnBrk="1" hangingPunct="1">
              <a:buFont typeface="Wingdings" pitchFamily="2" charset="2"/>
              <a:buNone/>
            </a:pPr>
            <a:r>
              <a:rPr lang="en-US" altLang="zh-CN" sz="2800" dirty="0" smtClean="0">
                <a:solidFill>
                  <a:srgbClr val="00B050"/>
                </a:solidFill>
              </a:rPr>
              <a:t>   {  sum=</a:t>
            </a:r>
            <a:r>
              <a:rPr lang="en-US" altLang="zh-CN" sz="2800" dirty="0" err="1" smtClean="0">
                <a:solidFill>
                  <a:srgbClr val="00B050"/>
                </a:solidFill>
              </a:rPr>
              <a:t>sum+i</a:t>
            </a:r>
            <a:r>
              <a:rPr lang="en-US" altLang="zh-CN" sz="2800" dirty="0" smtClean="0">
                <a:solidFill>
                  <a:srgbClr val="00B050"/>
                </a:solidFill>
              </a:rPr>
              <a:t>;                        </a:t>
            </a:r>
            <a:endParaRPr lang="zh-CN" altLang="zh-CN" sz="2800" dirty="0" smtClean="0">
              <a:solidFill>
                <a:srgbClr val="00B050"/>
              </a:solidFill>
            </a:endParaRPr>
          </a:p>
          <a:p>
            <a:pPr eaLnBrk="1" hangingPunct="1">
              <a:buFont typeface="Wingdings" pitchFamily="2" charset="2"/>
              <a:buNone/>
            </a:pPr>
            <a:r>
              <a:rPr lang="en-US" altLang="zh-CN" sz="2800" dirty="0" smtClean="0">
                <a:solidFill>
                  <a:srgbClr val="00B050"/>
                </a:solidFill>
              </a:rPr>
              <a:t>       </a:t>
            </a:r>
            <a:r>
              <a:rPr lang="en-US" altLang="zh-CN" sz="2800" dirty="0" err="1" smtClean="0">
                <a:solidFill>
                  <a:srgbClr val="00B050"/>
                </a:solidFill>
              </a:rPr>
              <a:t>i</a:t>
            </a:r>
            <a:r>
              <a:rPr lang="en-US" altLang="zh-CN" sz="2800" dirty="0" smtClean="0">
                <a:solidFill>
                  <a:srgbClr val="00B050"/>
                </a:solidFill>
              </a:rPr>
              <a:t>++;                               </a:t>
            </a:r>
            <a:endParaRPr lang="zh-CN" altLang="zh-CN" sz="2800" dirty="0" smtClean="0">
              <a:solidFill>
                <a:srgbClr val="00B050"/>
              </a:solidFill>
            </a:endParaRPr>
          </a:p>
          <a:p>
            <a:pPr eaLnBrk="1" hangingPunct="1">
              <a:buFont typeface="Wingdings" pitchFamily="2" charset="2"/>
              <a:buNone/>
            </a:pPr>
            <a:r>
              <a:rPr lang="en-US" altLang="zh-CN" sz="2800" dirty="0" smtClean="0">
                <a:solidFill>
                  <a:srgbClr val="00B050"/>
                </a:solidFill>
              </a:rPr>
              <a:t>   }</a:t>
            </a:r>
            <a:endParaRPr lang="zh-CN" altLang="zh-CN" sz="2800" dirty="0" smtClean="0">
              <a:solidFill>
                <a:srgbClr val="00B050"/>
              </a:solidFill>
            </a:endParaRPr>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("sum=%d\</a:t>
            </a:r>
            <a:r>
              <a:rPr lang="en-US" altLang="zh-CN" sz="2800" dirty="0" err="1" smtClean="0"/>
              <a:t>n",sum</a:t>
            </a:r>
            <a:r>
              <a:rPr lang="en-US" altLang="zh-CN" sz="2800" dirty="0" smtClean="0"/>
              <a:t>);              </a:t>
            </a:r>
            <a:endParaRPr lang="zh-CN" altLang="zh-CN" sz="2800" dirty="0" smtClean="0"/>
          </a:p>
          <a:p>
            <a:pPr eaLnBrk="1" hangingPunct="1">
              <a:buFont typeface="Wingdings" pitchFamily="2" charset="2"/>
              <a:buNone/>
            </a:pPr>
            <a:r>
              <a:rPr lang="en-US" altLang="zh-CN" sz="2800" dirty="0" smtClean="0"/>
              <a:t>}</a:t>
            </a:r>
            <a:endParaRPr lang="zh-CN" altLang="zh-CN" sz="2800" dirty="0" smtClean="0"/>
          </a:p>
        </p:txBody>
      </p:sp>
      <p:sp>
        <p:nvSpPr>
          <p:cNvPr id="16387" name="Rectangle 2"/>
          <p:cNvSpPr>
            <a:spLocks noChangeArrowheads="1"/>
          </p:cNvSpPr>
          <p:nvPr/>
        </p:nvSpPr>
        <p:spPr bwMode="auto">
          <a:xfrm>
            <a:off x="180528" y="-24340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6388" name="Rectangle 4"/>
          <p:cNvSpPr>
            <a:spLocks noChangeArrowheads="1"/>
          </p:cNvSpPr>
          <p:nvPr/>
        </p:nvSpPr>
        <p:spPr bwMode="auto">
          <a:xfrm>
            <a:off x="180528" y="-24340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6389" name="Rectangle 6"/>
          <p:cNvSpPr>
            <a:spLocks noChangeArrowheads="1"/>
          </p:cNvSpPr>
          <p:nvPr/>
        </p:nvSpPr>
        <p:spPr bwMode="auto">
          <a:xfrm>
            <a:off x="180528" y="-24340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6390" name="Rectangle 2"/>
          <p:cNvSpPr>
            <a:spLocks noChangeArrowheads="1"/>
          </p:cNvSpPr>
          <p:nvPr/>
        </p:nvSpPr>
        <p:spPr bwMode="auto">
          <a:xfrm>
            <a:off x="180528" y="-24340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9" name="TextBox 8"/>
          <p:cNvSpPr txBox="1">
            <a:spLocks noChangeArrowheads="1"/>
          </p:cNvSpPr>
          <p:nvPr/>
        </p:nvSpPr>
        <p:spPr bwMode="auto">
          <a:xfrm>
            <a:off x="3252341" y="3471342"/>
            <a:ext cx="4857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不能丢，否则</a:t>
            </a:r>
            <a:r>
              <a:rPr lang="zh-CN" altLang="zh-CN" sz="2800" b="1">
                <a:solidFill>
                  <a:srgbClr val="0000CC"/>
                </a:solidFill>
              </a:rPr>
              <a:t>循环永不结束</a:t>
            </a:r>
            <a:endParaRPr lang="zh-CN" altLang="en-US" sz="2800" b="1">
              <a:solidFill>
                <a:srgbClr val="0000CC"/>
              </a:solidFill>
            </a:endParaRPr>
          </a:p>
        </p:txBody>
      </p:sp>
      <p:cxnSp>
        <p:nvCxnSpPr>
          <p:cNvPr id="10" name="直接连接符 9"/>
          <p:cNvCxnSpPr>
            <a:cxnSpLocks noChangeShapeType="1"/>
          </p:cNvCxnSpPr>
          <p:nvPr/>
        </p:nvCxnSpPr>
        <p:spPr bwMode="auto">
          <a:xfrm>
            <a:off x="1664841" y="3899967"/>
            <a:ext cx="571500"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pic>
        <p:nvPicPr>
          <p:cNvPr id="14345" name="Picture 9" descr="pic5-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81028" y="5257280"/>
            <a:ext cx="39687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lide(fromLeft)">
                                      <p:cBhvr>
                                        <p:cTn id="7" dur="500"/>
                                        <p:tgtEl>
                                          <p:spTgt spid="10"/>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linds(horizontal)">
                                      <p:cBhvr>
                                        <p:cTn id="11" dur="500"/>
                                        <p:tgtEl>
                                          <p:spTgt spid="9"/>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nodeType="clickEffect">
                                  <p:stCondLst>
                                    <p:cond delay="0"/>
                                  </p:stCondLst>
                                  <p:childTnLst>
                                    <p:set>
                                      <p:cBhvr>
                                        <p:cTn id="15" dur="1" fill="hold">
                                          <p:stCondLst>
                                            <p:cond delay="0"/>
                                          </p:stCondLst>
                                        </p:cTn>
                                        <p:tgtEl>
                                          <p:spTgt spid="14345"/>
                                        </p:tgtEl>
                                        <p:attrNameLst>
                                          <p:attrName>style.visibility</p:attrName>
                                        </p:attrNameLst>
                                      </p:cBhvr>
                                      <p:to>
                                        <p:strVal val="visible"/>
                                      </p:to>
                                    </p:set>
                                    <p:animEffect transition="in" filter="blinds(horizontal)">
                                      <p:cBhvr>
                                        <p:cTn id="16" dur="500"/>
                                        <p:tgtEl>
                                          <p:spTgt spid="143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428625" y="116632"/>
            <a:ext cx="8429625" cy="1012825"/>
          </a:xfrm>
        </p:spPr>
        <p:txBody>
          <a:bodyPr/>
          <a:lstStyle/>
          <a:p>
            <a:pPr eaLnBrk="1" hangingPunct="1">
              <a:defRPr/>
            </a:pPr>
            <a:r>
              <a:rPr lang="en-US" altLang="zh-CN" sz="4800" dirty="0" smtClean="0">
                <a:solidFill>
                  <a:srgbClr val="800000"/>
                </a:solidFill>
                <a:effectLst>
                  <a:outerShdw blurRad="38100" dist="38100" dir="2700000" algn="tl">
                    <a:srgbClr val="000000"/>
                  </a:outerShdw>
                </a:effectLst>
                <a:ea typeface="黑体" pitchFamily="2" charset="-122"/>
              </a:rPr>
              <a:t>5.2 do---while</a:t>
            </a:r>
            <a:r>
              <a:rPr lang="zh-CN" altLang="zh-CN" sz="4800" dirty="0" smtClean="0">
                <a:solidFill>
                  <a:srgbClr val="800000"/>
                </a:solidFill>
                <a:effectLst>
                  <a:outerShdw blurRad="38100" dist="38100" dir="2700000" algn="tl">
                    <a:srgbClr val="000000"/>
                  </a:outerShdw>
                </a:effectLst>
                <a:ea typeface="黑体" pitchFamily="2" charset="-122"/>
              </a:rPr>
              <a:t>循环</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
        <p:nvSpPr>
          <p:cNvPr id="4" name="Rectangle 3"/>
          <p:cNvSpPr txBox="1">
            <a:spLocks noChangeArrowheads="1"/>
          </p:cNvSpPr>
          <p:nvPr/>
        </p:nvSpPr>
        <p:spPr bwMode="auto">
          <a:xfrm>
            <a:off x="785813" y="1272332"/>
            <a:ext cx="7715250" cy="3571875"/>
          </a:xfrm>
          <a:prstGeom prst="rect">
            <a:avLst/>
          </a:prstGeom>
          <a:noFill/>
          <a:ln w="9525">
            <a:noFill/>
            <a:miter lim="800000"/>
            <a:headEnd/>
            <a:tailEnd/>
          </a:ln>
        </p:spPr>
        <p:txBody>
          <a:bodyPr/>
          <a:lstStyle/>
          <a:p>
            <a:pPr marL="342900" indent="-342900" eaLnBrk="0" hangingPunct="0">
              <a:lnSpc>
                <a:spcPct val="120000"/>
              </a:lnSpc>
              <a:spcBef>
                <a:spcPct val="20000"/>
              </a:spcBef>
              <a:buFont typeface="Wingdings" pitchFamily="2" charset="2"/>
              <a:buChar char="Ø"/>
              <a:defRPr/>
            </a:pPr>
            <a:r>
              <a:rPr lang="en-US" altLang="zh-CN" sz="3200" b="1" dirty="0"/>
              <a:t>do</a:t>
            </a:r>
            <a:r>
              <a:rPr lang="en-US" altLang="zh-CN" sz="3200" dirty="0"/>
              <a:t>---</a:t>
            </a:r>
            <a:r>
              <a:rPr lang="en-US" altLang="zh-CN" sz="3200" b="1" dirty="0"/>
              <a:t>while</a:t>
            </a:r>
            <a:r>
              <a:rPr lang="zh-CN" altLang="zh-CN" sz="3200" b="1" dirty="0"/>
              <a:t>语句的特点：先无条件地执行循环体，然后判断循环条件是否成立</a:t>
            </a:r>
            <a:endParaRPr lang="en-US" altLang="zh-CN" sz="3200" b="1" dirty="0"/>
          </a:p>
          <a:p>
            <a:pPr>
              <a:buFont typeface="Wingdings" pitchFamily="2" charset="2"/>
              <a:buChar char="Ø"/>
              <a:defRPr/>
            </a:pPr>
            <a:r>
              <a:rPr lang="en-US" altLang="zh-CN" sz="3200" b="1" dirty="0">
                <a:solidFill>
                  <a:srgbClr val="9D138D"/>
                </a:solidFill>
              </a:rPr>
              <a:t>do---while</a:t>
            </a:r>
            <a:r>
              <a:rPr lang="zh-CN" altLang="zh-CN" sz="3200" b="1" dirty="0">
                <a:solidFill>
                  <a:srgbClr val="9D138D"/>
                </a:solidFill>
              </a:rPr>
              <a:t>语句的一般形式为：</a:t>
            </a:r>
          </a:p>
          <a:p>
            <a:pPr>
              <a:defRPr/>
            </a:pPr>
            <a:r>
              <a:rPr lang="en-US" altLang="zh-CN" sz="3200" b="1" dirty="0">
                <a:solidFill>
                  <a:srgbClr val="9D138D"/>
                </a:solidFill>
              </a:rPr>
              <a:t>           do</a:t>
            </a:r>
            <a:endParaRPr lang="zh-CN" altLang="zh-CN" sz="3200" b="1" dirty="0">
              <a:solidFill>
                <a:srgbClr val="9D138D"/>
              </a:solidFill>
            </a:endParaRPr>
          </a:p>
          <a:p>
            <a:pPr>
              <a:defRPr/>
            </a:pPr>
            <a:r>
              <a:rPr lang="en-US" altLang="zh-CN" sz="3200" b="1" dirty="0">
                <a:solidFill>
                  <a:srgbClr val="9D138D"/>
                </a:solidFill>
              </a:rPr>
              <a:t>                  </a:t>
            </a:r>
            <a:r>
              <a:rPr lang="zh-CN" altLang="zh-CN" sz="3200" b="1" dirty="0">
                <a:solidFill>
                  <a:srgbClr val="9D138D"/>
                </a:solidFill>
              </a:rPr>
              <a:t>语句</a:t>
            </a:r>
          </a:p>
          <a:p>
            <a:pPr>
              <a:defRPr/>
            </a:pPr>
            <a:r>
              <a:rPr lang="en-US" altLang="zh-CN" sz="3200" b="1" dirty="0">
                <a:solidFill>
                  <a:srgbClr val="9D138D"/>
                </a:solidFill>
              </a:rPr>
              <a:t>           while (</a:t>
            </a:r>
            <a:r>
              <a:rPr lang="zh-CN" altLang="zh-CN" sz="3200" b="1" dirty="0">
                <a:solidFill>
                  <a:srgbClr val="9D138D"/>
                </a:solidFill>
              </a:rPr>
              <a:t>表达式</a:t>
            </a:r>
            <a:r>
              <a:rPr lang="en-US" altLang="zh-CN" sz="3200" b="1" dirty="0">
                <a:solidFill>
                  <a:srgbClr val="9D138D"/>
                </a:solidFill>
              </a:rPr>
              <a:t>)</a:t>
            </a:r>
            <a:r>
              <a:rPr lang="zh-CN" altLang="zh-CN" sz="3200" b="1" dirty="0">
                <a:solidFill>
                  <a:srgbClr val="9D138D"/>
                </a:solidFill>
              </a:rPr>
              <a:t>；</a:t>
            </a:r>
            <a:endParaRPr lang="en-US" altLang="zh-CN" sz="3200" b="1" dirty="0">
              <a:solidFill>
                <a:srgbClr val="9D138D"/>
              </a:solidFill>
            </a:endParaRPr>
          </a:p>
        </p:txBody>
      </p:sp>
      <p:sp>
        <p:nvSpPr>
          <p:cNvPr id="5" name="流程图: 决策 4"/>
          <p:cNvSpPr>
            <a:spLocks noChangeArrowheads="1"/>
          </p:cNvSpPr>
          <p:nvPr/>
        </p:nvSpPr>
        <p:spPr bwMode="auto">
          <a:xfrm>
            <a:off x="5929313" y="4629895"/>
            <a:ext cx="2857500" cy="714375"/>
          </a:xfrm>
          <a:prstGeom prst="flowChartDecision">
            <a:avLst/>
          </a:prstGeom>
          <a:solidFill>
            <a:schemeClr val="accent1"/>
          </a:solidFill>
          <a:ln w="38100" algn="ctr">
            <a:solidFill>
              <a:schemeClr val="tx1"/>
            </a:solidFill>
            <a:miter lim="800000"/>
            <a:headEnd/>
            <a:tailEnd/>
          </a:ln>
        </p:spPr>
        <p:txBody>
          <a:bodyPr wrap="none" lIns="0" tIns="0" rIns="0" bIns="0"/>
          <a:lstStyle/>
          <a:p>
            <a:pPr algn="ctr"/>
            <a:r>
              <a:rPr lang="zh-CN" altLang="en-US" sz="2800" b="1"/>
              <a:t>表达式</a:t>
            </a:r>
          </a:p>
        </p:txBody>
      </p:sp>
      <p:sp>
        <p:nvSpPr>
          <p:cNvPr id="7" name="TextBox 6"/>
          <p:cNvSpPr txBox="1">
            <a:spLocks noChangeArrowheads="1"/>
          </p:cNvSpPr>
          <p:nvPr/>
        </p:nvSpPr>
        <p:spPr bwMode="auto">
          <a:xfrm>
            <a:off x="5500688" y="4415582"/>
            <a:ext cx="500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Y</a:t>
            </a:r>
            <a:endParaRPr lang="zh-CN" altLang="en-US" sz="2800" b="1"/>
          </a:p>
        </p:txBody>
      </p:sp>
      <p:sp>
        <p:nvSpPr>
          <p:cNvPr id="8" name="TextBox 7"/>
          <p:cNvSpPr txBox="1">
            <a:spLocks noChangeArrowheads="1"/>
          </p:cNvSpPr>
          <p:nvPr/>
        </p:nvSpPr>
        <p:spPr bwMode="auto">
          <a:xfrm>
            <a:off x="7429500" y="5272832"/>
            <a:ext cx="500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N</a:t>
            </a:r>
            <a:endParaRPr lang="zh-CN" altLang="en-US" sz="2800" b="1"/>
          </a:p>
        </p:txBody>
      </p:sp>
      <p:sp>
        <p:nvSpPr>
          <p:cNvPr id="9" name="流程图: 过程 8"/>
          <p:cNvSpPr>
            <a:spLocks noChangeArrowheads="1"/>
          </p:cNvSpPr>
          <p:nvPr/>
        </p:nvSpPr>
        <p:spPr bwMode="auto">
          <a:xfrm>
            <a:off x="6215063" y="3701207"/>
            <a:ext cx="2357437" cy="500063"/>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zh-CN" altLang="en-US" sz="2800" b="1"/>
              <a:t>循环体语句</a:t>
            </a:r>
          </a:p>
        </p:txBody>
      </p:sp>
      <p:cxnSp>
        <p:nvCxnSpPr>
          <p:cNvPr id="10" name="直接箭头连接符 9"/>
          <p:cNvCxnSpPr>
            <a:cxnSpLocks noChangeShapeType="1"/>
          </p:cNvCxnSpPr>
          <p:nvPr/>
        </p:nvCxnSpPr>
        <p:spPr bwMode="auto">
          <a:xfrm rot="16200000" flipH="1">
            <a:off x="7143750" y="4415583"/>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11" name="直接连接符 10"/>
          <p:cNvCxnSpPr>
            <a:cxnSpLocks noChangeShapeType="1"/>
          </p:cNvCxnSpPr>
          <p:nvPr/>
        </p:nvCxnSpPr>
        <p:spPr bwMode="auto">
          <a:xfrm rot="10800000" flipV="1">
            <a:off x="5357813" y="4987082"/>
            <a:ext cx="500062"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2" name="直接箭头连接符 11"/>
          <p:cNvCxnSpPr>
            <a:cxnSpLocks noChangeShapeType="1"/>
          </p:cNvCxnSpPr>
          <p:nvPr/>
        </p:nvCxnSpPr>
        <p:spPr bwMode="auto">
          <a:xfrm rot="16200000" flipH="1">
            <a:off x="7143750" y="3486895"/>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13" name="直接箭头连接符 12"/>
          <p:cNvCxnSpPr>
            <a:cxnSpLocks noChangeShapeType="1"/>
          </p:cNvCxnSpPr>
          <p:nvPr/>
        </p:nvCxnSpPr>
        <p:spPr bwMode="auto">
          <a:xfrm rot="16200000" flipH="1">
            <a:off x="7143750" y="5558583"/>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14" name="直接连接符 13"/>
          <p:cNvCxnSpPr>
            <a:cxnSpLocks noChangeShapeType="1"/>
          </p:cNvCxnSpPr>
          <p:nvPr/>
        </p:nvCxnSpPr>
        <p:spPr bwMode="auto">
          <a:xfrm rot="16200000" flipV="1">
            <a:off x="4572000" y="4201270"/>
            <a:ext cx="157162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7" name="直接箭头连接符 16"/>
          <p:cNvCxnSpPr>
            <a:cxnSpLocks noChangeShapeType="1"/>
          </p:cNvCxnSpPr>
          <p:nvPr/>
        </p:nvCxnSpPr>
        <p:spPr bwMode="auto">
          <a:xfrm flipV="1">
            <a:off x="5357813" y="3415457"/>
            <a:ext cx="2000250"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blinds(horizontal)">
                                      <p:cBhvr>
                                        <p:cTn id="7" dur="500"/>
                                        <p:tgtEl>
                                          <p:spTgt spid="4">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4">
                                            <p:txEl>
                                              <p:pRg st="2" end="2"/>
                                            </p:txEl>
                                          </p:spTgt>
                                        </p:tgtEl>
                                        <p:attrNameLst>
                                          <p:attrName>style.visibility</p:attrName>
                                        </p:attrNameLst>
                                      </p:cBhvr>
                                      <p:to>
                                        <p:strVal val="visible"/>
                                      </p:to>
                                    </p:set>
                                    <p:animEffect transition="in" filter="blinds(horizontal)">
                                      <p:cBhvr>
                                        <p:cTn id="10" dur="500"/>
                                        <p:tgtEl>
                                          <p:spTgt spid="4">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Effect transition="in" filter="blinds(horizontal)">
                                      <p:cBhvr>
                                        <p:cTn id="13" dur="500"/>
                                        <p:tgtEl>
                                          <p:spTgt spid="4">
                                            <p:txEl>
                                              <p:pRg st="3" end="3"/>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4">
                                            <p:txEl>
                                              <p:pRg st="4" end="4"/>
                                            </p:txEl>
                                          </p:spTgt>
                                        </p:tgtEl>
                                        <p:attrNameLst>
                                          <p:attrName>style.visibility</p:attrName>
                                        </p:attrNameLst>
                                      </p:cBhvr>
                                      <p:to>
                                        <p:strVal val="visible"/>
                                      </p:to>
                                    </p:set>
                                    <p:animEffect transition="in" filter="blinds(horizontal)">
                                      <p:cBhvr>
                                        <p:cTn id="16" dur="500"/>
                                        <p:tgtEl>
                                          <p:spTgt spid="4">
                                            <p:txEl>
                                              <p:pRg st="4" end="4"/>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blinds(horizontal)">
                                      <p:cBhvr>
                                        <p:cTn id="21" dur="500"/>
                                        <p:tgtEl>
                                          <p:spTgt spid="12"/>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linds(horizontal)">
                                      <p:cBhvr>
                                        <p:cTn id="24" dur="500"/>
                                        <p:tgtEl>
                                          <p:spTgt spid="9"/>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blinds(horizontal)">
                                      <p:cBhvr>
                                        <p:cTn id="29" dur="500"/>
                                        <p:tgtEl>
                                          <p:spTgt spid="10"/>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blinds(horizontal)">
                                      <p:cBhvr>
                                        <p:cTn id="32" dur="500"/>
                                        <p:tgtEl>
                                          <p:spTgt spid="5"/>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blinds(horizontal)">
                                      <p:cBhvr>
                                        <p:cTn id="37" dur="500"/>
                                        <p:tgtEl>
                                          <p:spTgt spid="7"/>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2"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slide(fromRight)">
                                      <p:cBhvr>
                                        <p:cTn id="42" dur="500"/>
                                        <p:tgtEl>
                                          <p:spTgt spid="11"/>
                                        </p:tgtEl>
                                      </p:cBhvr>
                                    </p:animEffect>
                                  </p:childTnLst>
                                </p:cTn>
                              </p:par>
                            </p:childTnLst>
                          </p:cTn>
                        </p:par>
                        <p:par>
                          <p:cTn id="43" fill="hold" nodeType="afterGroup">
                            <p:stCondLst>
                              <p:cond delay="500"/>
                            </p:stCondLst>
                            <p:childTnLst>
                              <p:par>
                                <p:cTn id="44" presetID="12" presetClass="entr" presetSubtype="4" fill="hold"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slide(fromBottom)">
                                      <p:cBhvr>
                                        <p:cTn id="46" dur="500"/>
                                        <p:tgtEl>
                                          <p:spTgt spid="14"/>
                                        </p:tgtEl>
                                      </p:cBhvr>
                                    </p:animEffect>
                                  </p:childTnLst>
                                </p:cTn>
                              </p:par>
                            </p:childTnLst>
                          </p:cTn>
                        </p:par>
                        <p:par>
                          <p:cTn id="47" fill="hold" nodeType="afterGroup">
                            <p:stCondLst>
                              <p:cond delay="1000"/>
                            </p:stCondLst>
                            <p:childTnLst>
                              <p:par>
                                <p:cTn id="48" presetID="12" presetClass="entr" presetSubtype="8" fill="hold"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slide(fromLeft)">
                                      <p:cBhvr>
                                        <p:cTn id="50" dur="500"/>
                                        <p:tgtEl>
                                          <p:spTgt spid="17"/>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3" presetClass="entr" presetSubtype="10" fill="hold" grpId="0" nodeType="click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blinds(horizontal)">
                                      <p:cBhvr>
                                        <p:cTn id="55" dur="500"/>
                                        <p:tgtEl>
                                          <p:spTgt spid="8"/>
                                        </p:tgtEl>
                                      </p:cBhvr>
                                    </p:animEffect>
                                  </p:childTnLst>
                                </p:cTn>
                              </p:par>
                            </p:childTnLst>
                          </p:cTn>
                        </p:par>
                        <p:par>
                          <p:cTn id="56" fill="hold" nodeType="afterGroup">
                            <p:stCondLst>
                              <p:cond delay="500"/>
                            </p:stCondLst>
                            <p:childTnLst>
                              <p:par>
                                <p:cTn id="57" presetID="12" presetClass="entr" presetSubtype="1" fill="hold"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slide(fromTop)">
                                      <p:cBhvr>
                                        <p:cTn id="5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428625" y="558800"/>
            <a:ext cx="8429625" cy="1012825"/>
          </a:xfrm>
        </p:spPr>
        <p:txBody>
          <a:bodyPr/>
          <a:lstStyle/>
          <a:p>
            <a:pPr eaLnBrk="1" hangingPunct="1">
              <a:defRPr/>
            </a:pPr>
            <a:r>
              <a:rPr lang="en-US" altLang="zh-CN" sz="4800" dirty="0" smtClean="0">
                <a:solidFill>
                  <a:srgbClr val="800000"/>
                </a:solidFill>
                <a:effectLst>
                  <a:outerShdw blurRad="38100" dist="38100" dir="2700000" algn="tl">
                    <a:srgbClr val="000000"/>
                  </a:outerShdw>
                </a:effectLst>
                <a:ea typeface="黑体" pitchFamily="2" charset="-122"/>
              </a:rPr>
              <a:t>5.2 do---while</a:t>
            </a:r>
            <a:r>
              <a:rPr lang="zh-CN" altLang="zh-CN" sz="4800" dirty="0" smtClean="0">
                <a:solidFill>
                  <a:srgbClr val="800000"/>
                </a:solidFill>
                <a:effectLst>
                  <a:outerShdw blurRad="38100" dist="38100" dir="2700000" algn="tl">
                    <a:srgbClr val="000000"/>
                  </a:outerShdw>
                </a:effectLst>
                <a:ea typeface="黑体" pitchFamily="2" charset="-122"/>
              </a:rPr>
              <a:t>循环</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
        <p:nvSpPr>
          <p:cNvPr id="4" name="Rectangle 3"/>
          <p:cNvSpPr txBox="1">
            <a:spLocks noChangeArrowheads="1"/>
          </p:cNvSpPr>
          <p:nvPr/>
        </p:nvSpPr>
        <p:spPr bwMode="auto">
          <a:xfrm>
            <a:off x="928688" y="2000250"/>
            <a:ext cx="7500937" cy="1571625"/>
          </a:xfrm>
          <a:prstGeom prst="rect">
            <a:avLst/>
          </a:prstGeom>
          <a:noFill/>
          <a:ln w="9525">
            <a:noFill/>
            <a:miter lim="800000"/>
            <a:headEnd/>
            <a:tailEnd/>
          </a:ln>
        </p:spPr>
        <p:txBody>
          <a:bodyPr/>
          <a:lstStyle/>
          <a:p>
            <a:pPr marL="342900" indent="-342900" eaLnBrk="0" hangingPunct="0">
              <a:lnSpc>
                <a:spcPct val="120000"/>
              </a:lnSpc>
              <a:spcBef>
                <a:spcPct val="20000"/>
              </a:spcBef>
              <a:defRPr/>
            </a:pPr>
            <a:r>
              <a:rPr lang="en-US" altLang="zh-CN" sz="3200" b="1" dirty="0"/>
              <a:t>  </a:t>
            </a:r>
            <a:r>
              <a:rPr lang="zh-CN" altLang="zh-CN" sz="3200" b="1" dirty="0"/>
              <a:t>例</a:t>
            </a:r>
            <a:r>
              <a:rPr lang="en-US" altLang="zh-CN" sz="3200" b="1" dirty="0"/>
              <a:t>5.2 </a:t>
            </a:r>
            <a:r>
              <a:rPr lang="zh-CN" altLang="zh-CN" sz="3200" b="1" dirty="0"/>
              <a:t>用</a:t>
            </a:r>
            <a:r>
              <a:rPr lang="en-US" altLang="zh-CN" sz="3200" b="1" dirty="0"/>
              <a:t>do</a:t>
            </a:r>
            <a:r>
              <a:rPr lang="zh-CN" altLang="zh-CN" sz="3200" b="1" dirty="0"/>
              <a:t>…</a:t>
            </a:r>
            <a:r>
              <a:rPr lang="en-US" altLang="zh-CN" sz="3200" b="1" dirty="0"/>
              <a:t>while</a:t>
            </a:r>
            <a:r>
              <a:rPr lang="zh-CN" altLang="zh-CN" sz="3200" b="1" dirty="0"/>
              <a:t>语句求</a:t>
            </a:r>
            <a:r>
              <a:rPr lang="zh-CN" altLang="en-US" sz="3200" b="1" dirty="0"/>
              <a:t>：   </a:t>
            </a:r>
            <a:endParaRPr lang="en-US" altLang="zh-CN" sz="3200" b="1" dirty="0"/>
          </a:p>
          <a:p>
            <a:pPr marL="342900" indent="-342900" eaLnBrk="0" hangingPunct="0">
              <a:lnSpc>
                <a:spcPct val="120000"/>
              </a:lnSpc>
              <a:spcBef>
                <a:spcPct val="20000"/>
              </a:spcBef>
              <a:defRPr/>
            </a:pPr>
            <a:r>
              <a:rPr lang="en-US" altLang="zh-CN" sz="3200" b="1" dirty="0"/>
              <a:t>         1+2+3+</a:t>
            </a:r>
            <a:r>
              <a:rPr lang="zh-CN" altLang="zh-CN" sz="3200" b="1" dirty="0"/>
              <a:t>…</a:t>
            </a:r>
            <a:r>
              <a:rPr lang="en-US" altLang="zh-CN" sz="3200" b="1" dirty="0"/>
              <a:t>+100</a:t>
            </a:r>
            <a:r>
              <a:rPr lang="zh-CN" altLang="zh-CN" sz="3200" b="1" dirty="0"/>
              <a:t>，即</a:t>
            </a:r>
            <a:endParaRPr lang="en-US" altLang="zh-CN" sz="3200" b="1" kern="0" dirty="0">
              <a:latin typeface="+mn-lt"/>
              <a:ea typeface="+mn-ea"/>
            </a:endParaRPr>
          </a:p>
        </p:txBody>
      </p:sp>
      <p:sp>
        <p:nvSpPr>
          <p:cNvPr id="18436"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18437" name="Object 1"/>
          <p:cNvGraphicFramePr>
            <a:graphicFrameLocks noChangeAspect="1"/>
          </p:cNvGraphicFramePr>
          <p:nvPr/>
        </p:nvGraphicFramePr>
        <p:xfrm>
          <a:off x="5715000" y="2571750"/>
          <a:ext cx="642938" cy="904875"/>
        </p:xfrm>
        <a:graphic>
          <a:graphicData uri="http://schemas.openxmlformats.org/presentationml/2006/ole">
            <mc:AlternateContent xmlns:mc="http://schemas.openxmlformats.org/markup-compatibility/2006">
              <mc:Choice xmlns:v="urn:schemas-microsoft-com:vml" Requires="v">
                <p:oleObj spid="_x0000_s18455" name="公式" r:id="rId3" imgW="304668" imgH="431613" progId="Equation.3">
                  <p:embed/>
                </p:oleObj>
              </mc:Choice>
              <mc:Fallback>
                <p:oleObj name="公式" r:id="rId3" imgW="304668" imgH="431613"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2571750"/>
                        <a:ext cx="642938"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med">
    <p:blinds/>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785813" y="464692"/>
            <a:ext cx="3357562" cy="857250"/>
          </a:xfrm>
          <a:prstGeom prst="rect">
            <a:avLst/>
          </a:prstGeom>
          <a:noFill/>
          <a:ln w="9525">
            <a:noFill/>
            <a:miter lim="800000"/>
            <a:headEnd/>
            <a:tailEnd/>
          </a:ln>
        </p:spPr>
        <p:txBody>
          <a:bodyPr/>
          <a:lstStyle/>
          <a:p>
            <a:pPr marL="342900" indent="-342900" eaLnBrk="0" hangingPunct="0">
              <a:lnSpc>
                <a:spcPct val="120000"/>
              </a:lnSpc>
              <a:spcBef>
                <a:spcPct val="20000"/>
              </a:spcBef>
              <a:buFont typeface="Wingdings" pitchFamily="2" charset="2"/>
              <a:buChar char="Ø"/>
              <a:defRPr/>
            </a:pPr>
            <a:r>
              <a:rPr lang="zh-CN" altLang="zh-CN" sz="3200" b="1" dirty="0"/>
              <a:t>解题思路：</a:t>
            </a:r>
            <a:endParaRPr lang="en-US" altLang="zh-CN" sz="3200" b="1" kern="0" dirty="0">
              <a:latin typeface="+mn-lt"/>
              <a:ea typeface="+mn-ea"/>
            </a:endParaRPr>
          </a:p>
        </p:txBody>
      </p:sp>
      <p:sp>
        <p:nvSpPr>
          <p:cNvPr id="19460" name="Rectangle 2"/>
          <p:cNvSpPr>
            <a:spLocks noChangeArrowheads="1"/>
          </p:cNvSpPr>
          <p:nvPr/>
        </p:nvSpPr>
        <p:spPr bwMode="auto">
          <a:xfrm>
            <a:off x="0" y="-1035496"/>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 name="流程图: 决策 5"/>
          <p:cNvSpPr>
            <a:spLocks noChangeArrowheads="1"/>
          </p:cNvSpPr>
          <p:nvPr/>
        </p:nvSpPr>
        <p:spPr bwMode="auto">
          <a:xfrm>
            <a:off x="1319213" y="4322317"/>
            <a:ext cx="2857500" cy="714375"/>
          </a:xfrm>
          <a:prstGeom prst="flowChartDecision">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i</a:t>
            </a:r>
            <a:r>
              <a:rPr lang="zh-CN" altLang="zh-CN" sz="2800" b="1"/>
              <a:t> ≤</a:t>
            </a:r>
            <a:r>
              <a:rPr lang="en-US" altLang="zh-CN" sz="2800" b="1"/>
              <a:t>100</a:t>
            </a:r>
            <a:endParaRPr lang="zh-CN" altLang="en-US" sz="2800" b="1"/>
          </a:p>
        </p:txBody>
      </p:sp>
      <p:sp>
        <p:nvSpPr>
          <p:cNvPr id="7" name="TextBox 6"/>
          <p:cNvSpPr txBox="1">
            <a:spLocks noChangeArrowheads="1"/>
          </p:cNvSpPr>
          <p:nvPr/>
        </p:nvSpPr>
        <p:spPr bwMode="auto">
          <a:xfrm>
            <a:off x="962025" y="4179442"/>
            <a:ext cx="500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Y</a:t>
            </a:r>
            <a:endParaRPr lang="zh-CN" altLang="en-US" sz="2800" b="1"/>
          </a:p>
        </p:txBody>
      </p:sp>
      <p:sp>
        <p:nvSpPr>
          <p:cNvPr id="8" name="TextBox 7"/>
          <p:cNvSpPr txBox="1">
            <a:spLocks noChangeArrowheads="1"/>
          </p:cNvSpPr>
          <p:nvPr/>
        </p:nvSpPr>
        <p:spPr bwMode="auto">
          <a:xfrm>
            <a:off x="2819400" y="5036692"/>
            <a:ext cx="500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N</a:t>
            </a:r>
            <a:endParaRPr lang="zh-CN" altLang="en-US" sz="2800" b="1"/>
          </a:p>
        </p:txBody>
      </p:sp>
      <p:sp>
        <p:nvSpPr>
          <p:cNvPr id="9" name="流程图: 过程 8"/>
          <p:cNvSpPr>
            <a:spLocks noChangeArrowheads="1"/>
          </p:cNvSpPr>
          <p:nvPr/>
        </p:nvSpPr>
        <p:spPr bwMode="auto">
          <a:xfrm>
            <a:off x="1604963" y="2965004"/>
            <a:ext cx="2357437" cy="928688"/>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sum=sum+i</a:t>
            </a:r>
          </a:p>
          <a:p>
            <a:pPr algn="ctr"/>
            <a:r>
              <a:rPr lang="en-US" altLang="zh-CN" sz="2800" b="1"/>
              <a:t>i=i+1</a:t>
            </a:r>
            <a:endParaRPr lang="zh-CN" altLang="en-US" sz="2800" b="1"/>
          </a:p>
        </p:txBody>
      </p:sp>
      <p:cxnSp>
        <p:nvCxnSpPr>
          <p:cNvPr id="10" name="直接箭头连接符 9"/>
          <p:cNvCxnSpPr>
            <a:cxnSpLocks noChangeShapeType="1"/>
          </p:cNvCxnSpPr>
          <p:nvPr/>
        </p:nvCxnSpPr>
        <p:spPr bwMode="auto">
          <a:xfrm rot="16200000" flipH="1">
            <a:off x="2533650" y="4108005"/>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11" name="直接连接符 10"/>
          <p:cNvCxnSpPr>
            <a:cxnSpLocks noChangeShapeType="1"/>
          </p:cNvCxnSpPr>
          <p:nvPr/>
        </p:nvCxnSpPr>
        <p:spPr bwMode="auto">
          <a:xfrm rot="10800000" flipV="1">
            <a:off x="819150" y="4679504"/>
            <a:ext cx="500063"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2" name="直接箭头连接符 11"/>
          <p:cNvCxnSpPr>
            <a:cxnSpLocks noChangeShapeType="1"/>
          </p:cNvCxnSpPr>
          <p:nvPr/>
        </p:nvCxnSpPr>
        <p:spPr bwMode="auto">
          <a:xfrm rot="16200000" flipH="1">
            <a:off x="2533650" y="2750692"/>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13" name="直接箭头连接符 12"/>
          <p:cNvCxnSpPr>
            <a:cxnSpLocks noChangeShapeType="1"/>
          </p:cNvCxnSpPr>
          <p:nvPr/>
        </p:nvCxnSpPr>
        <p:spPr bwMode="auto">
          <a:xfrm rot="16200000" flipH="1">
            <a:off x="2533650" y="5251005"/>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14" name="直接连接符 13"/>
          <p:cNvCxnSpPr>
            <a:cxnSpLocks noChangeShapeType="1"/>
          </p:cNvCxnSpPr>
          <p:nvPr/>
        </p:nvCxnSpPr>
        <p:spPr bwMode="auto">
          <a:xfrm rot="16200000" flipV="1">
            <a:off x="-180975" y="3679379"/>
            <a:ext cx="20002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5" name="直接箭头连接符 14"/>
          <p:cNvCxnSpPr>
            <a:cxnSpLocks noChangeShapeType="1"/>
          </p:cNvCxnSpPr>
          <p:nvPr/>
        </p:nvCxnSpPr>
        <p:spPr bwMode="auto">
          <a:xfrm flipV="1">
            <a:off x="819150" y="2679254"/>
            <a:ext cx="1928813"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16" name="流程图: 过程 15"/>
          <p:cNvSpPr>
            <a:spLocks noChangeArrowheads="1"/>
          </p:cNvSpPr>
          <p:nvPr/>
        </p:nvSpPr>
        <p:spPr bwMode="auto">
          <a:xfrm>
            <a:off x="1571625" y="1607692"/>
            <a:ext cx="2357438" cy="928687"/>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sum=0</a:t>
            </a:r>
          </a:p>
          <a:p>
            <a:pPr algn="ctr"/>
            <a:r>
              <a:rPr lang="en-US" altLang="zh-CN" sz="2800" b="1"/>
              <a:t>i=1</a:t>
            </a:r>
            <a:endParaRPr lang="zh-CN" altLang="en-US" sz="2800" b="1"/>
          </a:p>
        </p:txBody>
      </p:sp>
      <p:cxnSp>
        <p:nvCxnSpPr>
          <p:cNvPr id="17" name="直接箭头连接符 16"/>
          <p:cNvCxnSpPr>
            <a:cxnSpLocks noChangeShapeType="1"/>
          </p:cNvCxnSpPr>
          <p:nvPr/>
        </p:nvCxnSpPr>
        <p:spPr bwMode="auto">
          <a:xfrm rot="16200000" flipH="1">
            <a:off x="2462212" y="1393380"/>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20" name="Rectangle 3"/>
          <p:cNvSpPr txBox="1">
            <a:spLocks noChangeArrowheads="1"/>
          </p:cNvSpPr>
          <p:nvPr/>
        </p:nvSpPr>
        <p:spPr bwMode="auto">
          <a:xfrm>
            <a:off x="4643438" y="1393379"/>
            <a:ext cx="4000500" cy="335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   i=1;   sum=0;</a:t>
            </a:r>
            <a:endParaRPr lang="zh-CN" altLang="zh-CN" sz="3200" b="1"/>
          </a:p>
          <a:p>
            <a:pPr eaLnBrk="1" hangingPunct="1"/>
            <a:r>
              <a:rPr lang="en-US" altLang="zh-CN" sz="3200" b="1"/>
              <a:t>   </a:t>
            </a:r>
            <a:r>
              <a:rPr lang="en-US" altLang="zh-CN" sz="3200" b="1">
                <a:solidFill>
                  <a:srgbClr val="9D138D"/>
                </a:solidFill>
              </a:rPr>
              <a:t>do </a:t>
            </a:r>
            <a:endParaRPr lang="zh-CN" altLang="zh-CN" sz="3200" b="1">
              <a:solidFill>
                <a:srgbClr val="9D138D"/>
              </a:solidFill>
            </a:endParaRPr>
          </a:p>
          <a:p>
            <a:pPr eaLnBrk="1" hangingPunct="1"/>
            <a:r>
              <a:rPr lang="en-US" altLang="zh-CN" sz="3200" b="1">
                <a:solidFill>
                  <a:srgbClr val="9D138D"/>
                </a:solidFill>
              </a:rPr>
              <a:t>    {</a:t>
            </a:r>
            <a:endParaRPr lang="zh-CN" altLang="zh-CN" sz="3200" b="1">
              <a:solidFill>
                <a:srgbClr val="9D138D"/>
              </a:solidFill>
            </a:endParaRPr>
          </a:p>
          <a:p>
            <a:pPr eaLnBrk="1" hangingPunct="1"/>
            <a:r>
              <a:rPr lang="en-US" altLang="zh-CN" sz="3200" b="1">
                <a:solidFill>
                  <a:srgbClr val="9D138D"/>
                </a:solidFill>
              </a:rPr>
              <a:t>       sum=sum+i;</a:t>
            </a:r>
            <a:endParaRPr lang="zh-CN" altLang="zh-CN" sz="3200" b="1">
              <a:solidFill>
                <a:srgbClr val="9D138D"/>
              </a:solidFill>
            </a:endParaRPr>
          </a:p>
          <a:p>
            <a:pPr eaLnBrk="1" hangingPunct="1"/>
            <a:r>
              <a:rPr lang="en-US" altLang="zh-CN" sz="3200" b="1">
                <a:solidFill>
                  <a:srgbClr val="9D138D"/>
                </a:solidFill>
              </a:rPr>
              <a:t>       i++;</a:t>
            </a:r>
            <a:endParaRPr lang="zh-CN" altLang="zh-CN" sz="3200" b="1">
              <a:solidFill>
                <a:srgbClr val="9D138D"/>
              </a:solidFill>
            </a:endParaRPr>
          </a:p>
          <a:p>
            <a:pPr eaLnBrk="1" hangingPunct="1"/>
            <a:r>
              <a:rPr lang="en-US" altLang="zh-CN" sz="3200" b="1">
                <a:solidFill>
                  <a:srgbClr val="9D138D"/>
                </a:solidFill>
              </a:rPr>
              <a:t>    }while(i&lt;=100);</a:t>
            </a:r>
            <a:r>
              <a:rPr lang="en-US" altLang="zh-CN" sz="3200" b="1"/>
              <a:t>    </a:t>
            </a:r>
            <a:endParaRPr lang="zh-CN" altLang="zh-CN" sz="3200" b="1"/>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linds(horizontal)">
                                      <p:cBhvr>
                                        <p:cTn id="11" dur="500"/>
                                        <p:tgtEl>
                                          <p:spTgt spid="1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nodeType="clickEffect">
                                  <p:stCondLst>
                                    <p:cond delay="0"/>
                                  </p:stCondLst>
                                  <p:childTnLst>
                                    <p:set>
                                      <p:cBhvr>
                                        <p:cTn id="15" dur="1" fill="hold">
                                          <p:stCondLst>
                                            <p:cond delay="0"/>
                                          </p:stCondLst>
                                        </p:cTn>
                                        <p:tgtEl>
                                          <p:spTgt spid="20">
                                            <p:txEl>
                                              <p:pRg st="0" end="0"/>
                                            </p:txEl>
                                          </p:spTgt>
                                        </p:tgtEl>
                                        <p:attrNameLst>
                                          <p:attrName>style.visibility</p:attrName>
                                        </p:attrNameLst>
                                      </p:cBhvr>
                                      <p:to>
                                        <p:strVal val="visible"/>
                                      </p:to>
                                    </p:set>
                                    <p:animEffect transition="in" filter="blinds(horizontal)">
                                      <p:cBhvr>
                                        <p:cTn id="16" dur="500"/>
                                        <p:tgtEl>
                                          <p:spTgt spid="20">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blinds(horizontal)">
                                      <p:cBhvr>
                                        <p:cTn id="21" dur="500"/>
                                        <p:tgtEl>
                                          <p:spTgt spid="12"/>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linds(horizontal)">
                                      <p:cBhvr>
                                        <p:cTn id="24" dur="500"/>
                                        <p:tgtEl>
                                          <p:spTgt spid="9"/>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nodeType="clickEffect">
                                  <p:stCondLst>
                                    <p:cond delay="0"/>
                                  </p:stCondLst>
                                  <p:childTnLst>
                                    <p:set>
                                      <p:cBhvr>
                                        <p:cTn id="28" dur="1" fill="hold">
                                          <p:stCondLst>
                                            <p:cond delay="0"/>
                                          </p:stCondLst>
                                        </p:cTn>
                                        <p:tgtEl>
                                          <p:spTgt spid="20">
                                            <p:txEl>
                                              <p:pRg st="3" end="3"/>
                                            </p:txEl>
                                          </p:spTgt>
                                        </p:tgtEl>
                                        <p:attrNameLst>
                                          <p:attrName>style.visibility</p:attrName>
                                        </p:attrNameLst>
                                      </p:cBhvr>
                                      <p:to>
                                        <p:strVal val="visible"/>
                                      </p:to>
                                    </p:set>
                                    <p:animEffect transition="in" filter="blinds(horizontal)">
                                      <p:cBhvr>
                                        <p:cTn id="29" dur="500"/>
                                        <p:tgtEl>
                                          <p:spTgt spid="20">
                                            <p:txEl>
                                              <p:pRg st="3" end="3"/>
                                            </p:txEl>
                                          </p:spTgt>
                                        </p:tgtEl>
                                      </p:cBhvr>
                                    </p:animEffect>
                                  </p:childTnLst>
                                </p:cTn>
                              </p:par>
                              <p:par>
                                <p:cTn id="30" presetID="3" presetClass="entr" presetSubtype="10" fill="hold" nodeType="withEffect">
                                  <p:stCondLst>
                                    <p:cond delay="0"/>
                                  </p:stCondLst>
                                  <p:childTnLst>
                                    <p:set>
                                      <p:cBhvr>
                                        <p:cTn id="31" dur="1" fill="hold">
                                          <p:stCondLst>
                                            <p:cond delay="0"/>
                                          </p:stCondLst>
                                        </p:cTn>
                                        <p:tgtEl>
                                          <p:spTgt spid="20">
                                            <p:txEl>
                                              <p:pRg st="4" end="4"/>
                                            </p:txEl>
                                          </p:spTgt>
                                        </p:tgtEl>
                                        <p:attrNameLst>
                                          <p:attrName>style.visibility</p:attrName>
                                        </p:attrNameLst>
                                      </p:cBhvr>
                                      <p:to>
                                        <p:strVal val="visible"/>
                                      </p:to>
                                    </p:set>
                                    <p:animEffect transition="in" filter="blinds(horizontal)">
                                      <p:cBhvr>
                                        <p:cTn id="32" dur="500"/>
                                        <p:tgtEl>
                                          <p:spTgt spid="20">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blinds(horizontal)">
                                      <p:cBhvr>
                                        <p:cTn id="37" dur="500"/>
                                        <p:tgtEl>
                                          <p:spTgt spid="10"/>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blinds(horizontal)">
                                      <p:cBhvr>
                                        <p:cTn id="40" dur="500"/>
                                        <p:tgtEl>
                                          <p:spTgt spid="6"/>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blinds(horizontal)">
                                      <p:cBhvr>
                                        <p:cTn id="45" dur="500"/>
                                        <p:tgtEl>
                                          <p:spTgt spid="7"/>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2" presetClass="entr" presetSubtype="2" fill="hold" nodeType="click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slide(fromRight)">
                                      <p:cBhvr>
                                        <p:cTn id="50" dur="500"/>
                                        <p:tgtEl>
                                          <p:spTgt spid="11"/>
                                        </p:tgtEl>
                                      </p:cBhvr>
                                    </p:animEffect>
                                  </p:childTnLst>
                                </p:cTn>
                              </p:par>
                            </p:childTnLst>
                          </p:cTn>
                        </p:par>
                        <p:par>
                          <p:cTn id="51" fill="hold" nodeType="afterGroup">
                            <p:stCondLst>
                              <p:cond delay="500"/>
                            </p:stCondLst>
                            <p:childTnLst>
                              <p:par>
                                <p:cTn id="52" presetID="12" presetClass="entr" presetSubtype="4" fill="hold"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slide(fromBottom)">
                                      <p:cBhvr>
                                        <p:cTn id="54" dur="500"/>
                                        <p:tgtEl>
                                          <p:spTgt spid="14"/>
                                        </p:tgtEl>
                                      </p:cBhvr>
                                    </p:animEffect>
                                  </p:childTnLst>
                                </p:cTn>
                              </p:par>
                            </p:childTnLst>
                          </p:cTn>
                        </p:par>
                        <p:par>
                          <p:cTn id="55" fill="hold" nodeType="afterGroup">
                            <p:stCondLst>
                              <p:cond delay="1000"/>
                            </p:stCondLst>
                            <p:childTnLst>
                              <p:par>
                                <p:cTn id="56" presetID="12" presetClass="entr" presetSubtype="8" fill="hold"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slide(fromLeft)">
                                      <p:cBhvr>
                                        <p:cTn id="58" dur="500"/>
                                        <p:tgtEl>
                                          <p:spTgt spid="15"/>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3" presetClass="entr" presetSubtype="10" fill="hold" grpId="0" nodeType="click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blinds(horizontal)">
                                      <p:cBhvr>
                                        <p:cTn id="63" dur="500"/>
                                        <p:tgtEl>
                                          <p:spTgt spid="8"/>
                                        </p:tgtEl>
                                      </p:cBhvr>
                                    </p:animEffect>
                                  </p:childTnLst>
                                </p:cTn>
                              </p:par>
                            </p:childTnLst>
                          </p:cTn>
                        </p:par>
                        <p:par>
                          <p:cTn id="64" fill="hold" nodeType="afterGroup">
                            <p:stCondLst>
                              <p:cond delay="500"/>
                            </p:stCondLst>
                            <p:childTnLst>
                              <p:par>
                                <p:cTn id="65" presetID="12" presetClass="entr" presetSubtype="1" fill="hold"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slide(fromTop)">
                                      <p:cBhvr>
                                        <p:cTn id="67" dur="500"/>
                                        <p:tgtEl>
                                          <p:spTgt spid="13"/>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3" presetClass="entr" presetSubtype="10" fill="hold" nodeType="clickEffect">
                                  <p:stCondLst>
                                    <p:cond delay="0"/>
                                  </p:stCondLst>
                                  <p:childTnLst>
                                    <p:set>
                                      <p:cBhvr>
                                        <p:cTn id="71" dur="1" fill="hold">
                                          <p:stCondLst>
                                            <p:cond delay="0"/>
                                          </p:stCondLst>
                                        </p:cTn>
                                        <p:tgtEl>
                                          <p:spTgt spid="20">
                                            <p:txEl>
                                              <p:pRg st="5" end="5"/>
                                            </p:txEl>
                                          </p:spTgt>
                                        </p:tgtEl>
                                        <p:attrNameLst>
                                          <p:attrName>style.visibility</p:attrName>
                                        </p:attrNameLst>
                                      </p:cBhvr>
                                      <p:to>
                                        <p:strVal val="visible"/>
                                      </p:to>
                                    </p:set>
                                    <p:animEffect transition="in" filter="blinds(horizontal)">
                                      <p:cBhvr>
                                        <p:cTn id="72" dur="500"/>
                                        <p:tgtEl>
                                          <p:spTgt spid="20">
                                            <p:txEl>
                                              <p:pRg st="5" end="5"/>
                                            </p:txEl>
                                          </p:spTgt>
                                        </p:tgtEl>
                                      </p:cBhvr>
                                    </p:animEffect>
                                  </p:childTnLst>
                                </p:cTn>
                              </p:par>
                            </p:childTnLst>
                          </p:cTn>
                        </p:par>
                        <p:par>
                          <p:cTn id="73" fill="hold" nodeType="afterGroup">
                            <p:stCondLst>
                              <p:cond delay="500"/>
                            </p:stCondLst>
                            <p:childTnLst>
                              <p:par>
                                <p:cTn id="74" presetID="3" presetClass="entr" presetSubtype="10" fill="hold" nodeType="afterEffect">
                                  <p:stCondLst>
                                    <p:cond delay="0"/>
                                  </p:stCondLst>
                                  <p:childTnLst>
                                    <p:set>
                                      <p:cBhvr>
                                        <p:cTn id="75" dur="1" fill="hold">
                                          <p:stCondLst>
                                            <p:cond delay="0"/>
                                          </p:stCondLst>
                                        </p:cTn>
                                        <p:tgtEl>
                                          <p:spTgt spid="20">
                                            <p:txEl>
                                              <p:pRg st="1" end="1"/>
                                            </p:txEl>
                                          </p:spTgt>
                                        </p:tgtEl>
                                        <p:attrNameLst>
                                          <p:attrName>style.visibility</p:attrName>
                                        </p:attrNameLst>
                                      </p:cBhvr>
                                      <p:to>
                                        <p:strVal val="visible"/>
                                      </p:to>
                                    </p:set>
                                    <p:animEffect transition="in" filter="blinds(horizontal)">
                                      <p:cBhvr>
                                        <p:cTn id="76" dur="500"/>
                                        <p:tgtEl>
                                          <p:spTgt spid="20">
                                            <p:txEl>
                                              <p:pRg st="1" end="1"/>
                                            </p:txEl>
                                          </p:spTgt>
                                        </p:tgtEl>
                                      </p:cBhvr>
                                    </p:animEffect>
                                  </p:childTnLst>
                                </p:cTn>
                              </p:par>
                            </p:childTnLst>
                          </p:cTn>
                        </p:par>
                        <p:par>
                          <p:cTn id="77" fill="hold" nodeType="afterGroup">
                            <p:stCondLst>
                              <p:cond delay="1000"/>
                            </p:stCondLst>
                            <p:childTnLst>
                              <p:par>
                                <p:cTn id="78" presetID="3" presetClass="entr" presetSubtype="10" fill="hold" nodeType="afterEffect">
                                  <p:stCondLst>
                                    <p:cond delay="0"/>
                                  </p:stCondLst>
                                  <p:childTnLst>
                                    <p:set>
                                      <p:cBhvr>
                                        <p:cTn id="79" dur="1" fill="hold">
                                          <p:stCondLst>
                                            <p:cond delay="0"/>
                                          </p:stCondLst>
                                        </p:cTn>
                                        <p:tgtEl>
                                          <p:spTgt spid="20">
                                            <p:txEl>
                                              <p:pRg st="2" end="2"/>
                                            </p:txEl>
                                          </p:spTgt>
                                        </p:tgtEl>
                                        <p:attrNameLst>
                                          <p:attrName>style.visibility</p:attrName>
                                        </p:attrNameLst>
                                      </p:cBhvr>
                                      <p:to>
                                        <p:strVal val="visible"/>
                                      </p:to>
                                    </p:set>
                                    <p:animEffect transition="in" filter="blinds(horizontal)">
                                      <p:cBhvr>
                                        <p:cTn id="80" dur="500"/>
                                        <p:tgtEl>
                                          <p:spTgt spid="2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3"/>
          <p:cNvSpPr txBox="1">
            <a:spLocks noChangeArrowheads="1"/>
          </p:cNvSpPr>
          <p:nvPr/>
        </p:nvSpPr>
        <p:spPr bwMode="auto">
          <a:xfrm>
            <a:off x="1181224" y="233289"/>
            <a:ext cx="5857875" cy="557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dirty="0"/>
              <a:t>#include &lt;</a:t>
            </a:r>
            <a:r>
              <a:rPr lang="en-US" altLang="zh-CN" sz="3200" b="1" dirty="0" err="1"/>
              <a:t>stdio.h</a:t>
            </a:r>
            <a:r>
              <a:rPr lang="en-US" altLang="zh-CN" sz="3200" b="1" dirty="0"/>
              <a:t>&gt;</a:t>
            </a:r>
            <a:endParaRPr lang="zh-CN" altLang="zh-CN" sz="3200" b="1" dirty="0"/>
          </a:p>
          <a:p>
            <a:pPr eaLnBrk="1" hangingPunct="1"/>
            <a:r>
              <a:rPr lang="en-US" altLang="zh-CN" sz="3200" b="1" dirty="0" smtClean="0"/>
              <a:t>void </a:t>
            </a:r>
            <a:r>
              <a:rPr lang="en-US" altLang="zh-CN" sz="3200" b="1" dirty="0"/>
              <a:t>main()</a:t>
            </a:r>
            <a:endParaRPr lang="zh-CN" altLang="zh-CN" sz="3200" b="1" dirty="0"/>
          </a:p>
          <a:p>
            <a:pPr eaLnBrk="1" hangingPunct="1"/>
            <a:r>
              <a:rPr lang="en-US" altLang="zh-CN" sz="3200" b="1" dirty="0"/>
              <a:t>{  </a:t>
            </a:r>
            <a:r>
              <a:rPr lang="en-US" altLang="zh-CN" sz="3200" b="1" dirty="0" err="1"/>
              <a:t>int</a:t>
            </a:r>
            <a:r>
              <a:rPr lang="en-US" altLang="zh-CN" sz="3200" b="1" dirty="0"/>
              <a:t> </a:t>
            </a:r>
            <a:r>
              <a:rPr lang="en-US" altLang="zh-CN" sz="3200" b="1" dirty="0" err="1"/>
              <a:t>i</a:t>
            </a:r>
            <a:r>
              <a:rPr lang="en-US" altLang="zh-CN" sz="3200" b="1" dirty="0"/>
              <a:t>=1,sum=0;</a:t>
            </a:r>
            <a:endParaRPr lang="zh-CN" altLang="zh-CN" sz="3200" b="1" dirty="0"/>
          </a:p>
          <a:p>
            <a:pPr eaLnBrk="1" hangingPunct="1"/>
            <a:r>
              <a:rPr lang="en-US" altLang="zh-CN" sz="3200" b="1" dirty="0"/>
              <a:t>   </a:t>
            </a:r>
            <a:r>
              <a:rPr lang="en-US" altLang="zh-CN" sz="3200" b="1" dirty="0">
                <a:solidFill>
                  <a:srgbClr val="9D138D"/>
                </a:solidFill>
              </a:rPr>
              <a:t>do </a:t>
            </a:r>
            <a:endParaRPr lang="zh-CN" altLang="zh-CN" sz="3200" b="1" dirty="0">
              <a:solidFill>
                <a:srgbClr val="9D138D"/>
              </a:solidFill>
            </a:endParaRPr>
          </a:p>
          <a:p>
            <a:pPr eaLnBrk="1" hangingPunct="1"/>
            <a:r>
              <a:rPr lang="en-US" altLang="zh-CN" sz="3200" b="1" dirty="0">
                <a:solidFill>
                  <a:srgbClr val="9D138D"/>
                </a:solidFill>
              </a:rPr>
              <a:t>    {</a:t>
            </a:r>
            <a:endParaRPr lang="zh-CN" altLang="zh-CN" sz="3200" b="1" dirty="0">
              <a:solidFill>
                <a:srgbClr val="9D138D"/>
              </a:solidFill>
            </a:endParaRPr>
          </a:p>
          <a:p>
            <a:pPr eaLnBrk="1" hangingPunct="1"/>
            <a:r>
              <a:rPr lang="en-US" altLang="zh-CN" sz="3200" b="1" dirty="0">
                <a:solidFill>
                  <a:srgbClr val="9D138D"/>
                </a:solidFill>
              </a:rPr>
              <a:t>       sum=</a:t>
            </a:r>
            <a:r>
              <a:rPr lang="en-US" altLang="zh-CN" sz="3200" b="1" dirty="0" err="1">
                <a:solidFill>
                  <a:srgbClr val="9D138D"/>
                </a:solidFill>
              </a:rPr>
              <a:t>sum+i</a:t>
            </a:r>
            <a:r>
              <a:rPr lang="en-US" altLang="zh-CN" sz="3200" b="1" dirty="0">
                <a:solidFill>
                  <a:srgbClr val="9D138D"/>
                </a:solidFill>
              </a:rPr>
              <a:t>;</a:t>
            </a:r>
            <a:endParaRPr lang="zh-CN" altLang="zh-CN" sz="3200" b="1" dirty="0">
              <a:solidFill>
                <a:srgbClr val="9D138D"/>
              </a:solidFill>
            </a:endParaRPr>
          </a:p>
          <a:p>
            <a:pPr eaLnBrk="1" hangingPunct="1"/>
            <a:r>
              <a:rPr lang="en-US" altLang="zh-CN" sz="3200" b="1" dirty="0">
                <a:solidFill>
                  <a:srgbClr val="9D138D"/>
                </a:solidFill>
              </a:rPr>
              <a:t>       </a:t>
            </a:r>
            <a:r>
              <a:rPr lang="en-US" altLang="zh-CN" sz="3200" b="1" dirty="0" err="1">
                <a:solidFill>
                  <a:srgbClr val="9D138D"/>
                </a:solidFill>
              </a:rPr>
              <a:t>i</a:t>
            </a:r>
            <a:r>
              <a:rPr lang="en-US" altLang="zh-CN" sz="3200" b="1" dirty="0">
                <a:solidFill>
                  <a:srgbClr val="9D138D"/>
                </a:solidFill>
              </a:rPr>
              <a:t>++;</a:t>
            </a:r>
            <a:endParaRPr lang="zh-CN" altLang="zh-CN" sz="3200" b="1" dirty="0">
              <a:solidFill>
                <a:srgbClr val="9D138D"/>
              </a:solidFill>
            </a:endParaRPr>
          </a:p>
          <a:p>
            <a:pPr eaLnBrk="1" hangingPunct="1"/>
            <a:r>
              <a:rPr lang="en-US" altLang="zh-CN" sz="3200" b="1" dirty="0">
                <a:solidFill>
                  <a:srgbClr val="9D138D"/>
                </a:solidFill>
              </a:rPr>
              <a:t>    }while(</a:t>
            </a:r>
            <a:r>
              <a:rPr lang="en-US" altLang="zh-CN" sz="3200" b="1" dirty="0" err="1">
                <a:solidFill>
                  <a:srgbClr val="9D138D"/>
                </a:solidFill>
              </a:rPr>
              <a:t>i</a:t>
            </a:r>
            <a:r>
              <a:rPr lang="en-US" altLang="zh-CN" sz="3200" b="1" dirty="0">
                <a:solidFill>
                  <a:srgbClr val="9D138D"/>
                </a:solidFill>
              </a:rPr>
              <a:t>&lt;=100);</a:t>
            </a:r>
            <a:endParaRPr lang="zh-CN" altLang="zh-CN" sz="3200" b="1" dirty="0">
              <a:solidFill>
                <a:srgbClr val="9D138D"/>
              </a:solidFill>
            </a:endParaRPr>
          </a:p>
          <a:p>
            <a:pPr eaLnBrk="1" hangingPunct="1"/>
            <a:r>
              <a:rPr lang="en-US" altLang="zh-CN" sz="3200" b="1" dirty="0"/>
              <a:t>    </a:t>
            </a:r>
            <a:r>
              <a:rPr lang="en-US" altLang="zh-CN" sz="3200" b="1" dirty="0" err="1"/>
              <a:t>printf</a:t>
            </a:r>
            <a:r>
              <a:rPr lang="en-US" altLang="zh-CN" sz="3200" b="1" dirty="0"/>
              <a:t>("sum=%d\</a:t>
            </a:r>
            <a:r>
              <a:rPr lang="en-US" altLang="zh-CN" sz="3200" b="1" dirty="0" err="1"/>
              <a:t>n",sum</a:t>
            </a:r>
            <a:r>
              <a:rPr lang="en-US" altLang="zh-CN" sz="3200" b="1" dirty="0" smtClean="0"/>
              <a:t>);</a:t>
            </a:r>
            <a:endParaRPr lang="zh-CN" altLang="zh-CN" sz="3200" b="1" dirty="0"/>
          </a:p>
          <a:p>
            <a:pPr eaLnBrk="1" hangingPunct="1"/>
            <a:r>
              <a:rPr lang="en-US" altLang="zh-CN" sz="3200" b="1" dirty="0"/>
              <a:t>}</a:t>
            </a:r>
            <a:endParaRPr lang="zh-CN" altLang="zh-CN" sz="3200" b="1" dirty="0"/>
          </a:p>
        </p:txBody>
      </p:sp>
      <p:sp>
        <p:nvSpPr>
          <p:cNvPr id="20483" name="Rectangle 2"/>
          <p:cNvSpPr>
            <a:spLocks noChangeArrowheads="1"/>
          </p:cNvSpPr>
          <p:nvPr/>
        </p:nvSpPr>
        <p:spPr bwMode="auto">
          <a:xfrm>
            <a:off x="252536" y="-387424"/>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pic>
        <p:nvPicPr>
          <p:cNvPr id="2048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5013176"/>
            <a:ext cx="3348037"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0485"/>
                                        </p:tgtEl>
                                        <p:attrNameLst>
                                          <p:attrName>style.visibility</p:attrName>
                                        </p:attrNameLst>
                                      </p:cBhvr>
                                      <p:to>
                                        <p:strVal val="visible"/>
                                      </p:to>
                                    </p:set>
                                    <p:animEffect transition="in" filter="blinds(horizontal)">
                                      <p:cBhvr>
                                        <p:cTn id="7" dur="500"/>
                                        <p:tgtEl>
                                          <p:spTgt spid="204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785813" y="571500"/>
            <a:ext cx="7500937" cy="1071563"/>
          </a:xfrm>
          <a:prstGeom prst="rect">
            <a:avLst/>
          </a:prstGeom>
          <a:noFill/>
          <a:ln w="9525">
            <a:noFill/>
            <a:miter lim="800000"/>
            <a:headEnd/>
            <a:tailEnd/>
          </a:ln>
        </p:spPr>
        <p:txBody>
          <a:bodyPr/>
          <a:lstStyle/>
          <a:p>
            <a:pPr marL="342900" indent="-342900" eaLnBrk="0" hangingPunct="0">
              <a:lnSpc>
                <a:spcPct val="120000"/>
              </a:lnSpc>
              <a:spcBef>
                <a:spcPct val="20000"/>
              </a:spcBef>
              <a:defRPr/>
            </a:pPr>
            <a:r>
              <a:rPr lang="zh-CN" altLang="zh-CN" sz="3200" b="1" dirty="0"/>
              <a:t>例</a:t>
            </a:r>
            <a:r>
              <a:rPr lang="en-US" altLang="zh-CN" sz="3200" b="1" dirty="0"/>
              <a:t>5.3 while</a:t>
            </a:r>
            <a:r>
              <a:rPr lang="zh-CN" altLang="zh-CN" sz="3200" b="1" dirty="0"/>
              <a:t>和</a:t>
            </a:r>
            <a:r>
              <a:rPr lang="en-US" altLang="zh-CN" sz="3200" b="1" dirty="0"/>
              <a:t>do---while</a:t>
            </a:r>
            <a:r>
              <a:rPr lang="zh-CN" altLang="zh-CN" sz="3200" b="1" dirty="0"/>
              <a:t>循环的比较。</a:t>
            </a:r>
            <a:endParaRPr lang="en-US" altLang="zh-CN" sz="3200" b="1" kern="0" dirty="0">
              <a:latin typeface="+mn-lt"/>
              <a:ea typeface="+mn-ea"/>
            </a:endParaRPr>
          </a:p>
        </p:txBody>
      </p:sp>
      <p:sp>
        <p:nvSpPr>
          <p:cNvPr id="21507"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 name="Rectangle 3"/>
          <p:cNvSpPr txBox="1">
            <a:spLocks noChangeArrowheads="1"/>
          </p:cNvSpPr>
          <p:nvPr/>
        </p:nvSpPr>
        <p:spPr bwMode="auto">
          <a:xfrm>
            <a:off x="71438" y="1285875"/>
            <a:ext cx="4500562" cy="4000500"/>
          </a:xfrm>
          <a:prstGeom prst="rect">
            <a:avLst/>
          </a:prstGeom>
          <a:solidFill>
            <a:srgbClr val="FFFFCC"/>
          </a:solidFill>
          <a:ln w="9525">
            <a:solidFill>
              <a:srgbClr val="C00000"/>
            </a:solidFill>
            <a:miter lim="800000"/>
            <a:headEnd/>
            <a:tailEnd/>
          </a:ln>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dirty="0" err="1"/>
              <a:t>int</a:t>
            </a:r>
            <a:r>
              <a:rPr lang="en-US" altLang="zh-CN" sz="2800" b="1" dirty="0"/>
              <a:t> </a:t>
            </a:r>
            <a:r>
              <a:rPr lang="en-US" altLang="zh-CN" sz="2800" b="1" dirty="0" err="1"/>
              <a:t>i,sum</a:t>
            </a:r>
            <a:r>
              <a:rPr lang="en-US" altLang="zh-CN" sz="2800" b="1" dirty="0"/>
              <a:t>=0;</a:t>
            </a:r>
            <a:endParaRPr lang="zh-CN" altLang="zh-CN" sz="2800" b="1" dirty="0"/>
          </a:p>
          <a:p>
            <a:pPr eaLnBrk="1" hangingPunct="1"/>
            <a:r>
              <a:rPr lang="en-US" altLang="zh-CN" sz="2800" b="1" dirty="0" err="1"/>
              <a:t>printf</a:t>
            </a:r>
            <a:r>
              <a:rPr lang="en-US" altLang="zh-CN" sz="2800" b="1" dirty="0"/>
              <a:t>(“</a:t>
            </a:r>
            <a:r>
              <a:rPr lang="en-US" altLang="zh-CN" sz="2800" b="1" dirty="0" err="1"/>
              <a:t>i</a:t>
            </a:r>
            <a:r>
              <a:rPr lang="en-US" altLang="zh-CN" sz="2800" b="1" dirty="0"/>
              <a:t>=?”);</a:t>
            </a:r>
            <a:endParaRPr lang="zh-CN" altLang="zh-CN" sz="2800" b="1" dirty="0"/>
          </a:p>
          <a:p>
            <a:pPr eaLnBrk="1" hangingPunct="1"/>
            <a:r>
              <a:rPr lang="en-US" altLang="zh-CN" sz="2800" b="1" dirty="0" err="1"/>
              <a:t>scanf</a:t>
            </a:r>
            <a:r>
              <a:rPr lang="en-US" altLang="zh-CN" sz="2800" b="1" dirty="0"/>
              <a:t>(“%d”,&amp;</a:t>
            </a:r>
            <a:r>
              <a:rPr lang="en-US" altLang="zh-CN" sz="2800" b="1" dirty="0" err="1"/>
              <a:t>i</a:t>
            </a:r>
            <a:r>
              <a:rPr lang="en-US" altLang="zh-CN" sz="2800" b="1" dirty="0"/>
              <a:t>);</a:t>
            </a:r>
            <a:endParaRPr lang="zh-CN" altLang="zh-CN" sz="2800" b="1" dirty="0"/>
          </a:p>
          <a:p>
            <a:pPr eaLnBrk="1" hangingPunct="1"/>
            <a:r>
              <a:rPr lang="en-US" altLang="zh-CN" sz="2800" b="1" dirty="0">
                <a:solidFill>
                  <a:srgbClr val="00B050"/>
                </a:solidFill>
              </a:rPr>
              <a:t>while(</a:t>
            </a:r>
            <a:r>
              <a:rPr lang="en-US" altLang="zh-CN" sz="2800" b="1" dirty="0" err="1">
                <a:solidFill>
                  <a:srgbClr val="00B050"/>
                </a:solidFill>
              </a:rPr>
              <a:t>i</a:t>
            </a:r>
            <a:r>
              <a:rPr lang="en-US" altLang="zh-CN" sz="2800" b="1" dirty="0">
                <a:solidFill>
                  <a:srgbClr val="00B050"/>
                </a:solidFill>
              </a:rPr>
              <a:t>&lt;=10) </a:t>
            </a:r>
            <a:endParaRPr lang="zh-CN" altLang="zh-CN" sz="2800" b="1" dirty="0">
              <a:solidFill>
                <a:srgbClr val="00B050"/>
              </a:solidFill>
            </a:endParaRPr>
          </a:p>
          <a:p>
            <a:pPr eaLnBrk="1" hangingPunct="1"/>
            <a:r>
              <a:rPr lang="en-US" altLang="zh-CN" sz="2800" b="1" dirty="0">
                <a:solidFill>
                  <a:srgbClr val="00B050"/>
                </a:solidFill>
              </a:rPr>
              <a:t>{</a:t>
            </a:r>
            <a:endParaRPr lang="zh-CN" altLang="zh-CN" sz="2800" b="1" dirty="0">
              <a:solidFill>
                <a:srgbClr val="00B050"/>
              </a:solidFill>
            </a:endParaRPr>
          </a:p>
          <a:p>
            <a:pPr eaLnBrk="1" hangingPunct="1"/>
            <a:r>
              <a:rPr lang="en-US" altLang="zh-CN" sz="2800" b="1" dirty="0">
                <a:solidFill>
                  <a:srgbClr val="00B050"/>
                </a:solidFill>
              </a:rPr>
              <a:t>  sum=</a:t>
            </a:r>
            <a:r>
              <a:rPr lang="en-US" altLang="zh-CN" sz="2800" b="1" dirty="0" err="1">
                <a:solidFill>
                  <a:srgbClr val="00B050"/>
                </a:solidFill>
              </a:rPr>
              <a:t>sum+i</a:t>
            </a:r>
            <a:r>
              <a:rPr lang="en-US" altLang="zh-CN" sz="2800" b="1" dirty="0">
                <a:solidFill>
                  <a:srgbClr val="00B050"/>
                </a:solidFill>
              </a:rPr>
              <a:t>;</a:t>
            </a:r>
            <a:endParaRPr lang="zh-CN" altLang="zh-CN" sz="2800" b="1" dirty="0">
              <a:solidFill>
                <a:srgbClr val="00B050"/>
              </a:solidFill>
            </a:endParaRPr>
          </a:p>
          <a:p>
            <a:pPr eaLnBrk="1" hangingPunct="1"/>
            <a:r>
              <a:rPr lang="en-US" altLang="zh-CN" sz="2800" b="1" dirty="0">
                <a:solidFill>
                  <a:srgbClr val="00B050"/>
                </a:solidFill>
              </a:rPr>
              <a:t>  </a:t>
            </a:r>
            <a:r>
              <a:rPr lang="en-US" altLang="zh-CN" sz="2800" b="1" dirty="0" err="1">
                <a:solidFill>
                  <a:srgbClr val="00B050"/>
                </a:solidFill>
              </a:rPr>
              <a:t>i</a:t>
            </a:r>
            <a:r>
              <a:rPr lang="en-US" altLang="zh-CN" sz="2800" b="1" dirty="0">
                <a:solidFill>
                  <a:srgbClr val="00B050"/>
                </a:solidFill>
              </a:rPr>
              <a:t>++;</a:t>
            </a:r>
            <a:endParaRPr lang="zh-CN" altLang="zh-CN" sz="2800" b="1" dirty="0">
              <a:solidFill>
                <a:srgbClr val="00B050"/>
              </a:solidFill>
            </a:endParaRPr>
          </a:p>
          <a:p>
            <a:pPr eaLnBrk="1" hangingPunct="1"/>
            <a:r>
              <a:rPr lang="en-US" altLang="zh-CN" sz="2800" b="1" dirty="0">
                <a:solidFill>
                  <a:srgbClr val="00B050"/>
                </a:solidFill>
              </a:rPr>
              <a:t>}</a:t>
            </a:r>
            <a:endParaRPr lang="zh-CN" altLang="zh-CN" sz="2800" b="1" dirty="0">
              <a:solidFill>
                <a:srgbClr val="00B050"/>
              </a:solidFill>
            </a:endParaRPr>
          </a:p>
          <a:p>
            <a:pPr eaLnBrk="1" hangingPunct="1"/>
            <a:r>
              <a:rPr lang="en-US" altLang="zh-CN" sz="2800" b="1" dirty="0" err="1"/>
              <a:t>printf</a:t>
            </a:r>
            <a:r>
              <a:rPr lang="en-US" altLang="zh-CN" sz="2800" b="1" dirty="0"/>
              <a:t>(“sum=%d\</a:t>
            </a:r>
            <a:r>
              <a:rPr lang="en-US" altLang="zh-CN" sz="2800" b="1" dirty="0" err="1"/>
              <a:t>n",sum</a:t>
            </a:r>
            <a:r>
              <a:rPr lang="en-US" altLang="zh-CN" sz="2800" b="1" dirty="0"/>
              <a:t>);</a:t>
            </a:r>
            <a:endParaRPr lang="zh-CN" altLang="zh-CN" sz="2800" b="1" dirty="0"/>
          </a:p>
        </p:txBody>
      </p:sp>
      <p:sp>
        <p:nvSpPr>
          <p:cNvPr id="8" name="Rectangle 3"/>
          <p:cNvSpPr txBox="1">
            <a:spLocks noChangeArrowheads="1"/>
          </p:cNvSpPr>
          <p:nvPr/>
        </p:nvSpPr>
        <p:spPr bwMode="auto">
          <a:xfrm>
            <a:off x="4714875" y="1285875"/>
            <a:ext cx="4429125" cy="3929063"/>
          </a:xfrm>
          <a:prstGeom prst="rect">
            <a:avLst/>
          </a:prstGeom>
          <a:solidFill>
            <a:srgbClr val="E1FFE1"/>
          </a:solidFill>
          <a:ln w="9525">
            <a:solidFill>
              <a:srgbClr val="C00000"/>
            </a:solidFill>
            <a:miter lim="800000"/>
            <a:headEnd/>
            <a:tailEnd/>
          </a:ln>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int i,sum=0;</a:t>
            </a:r>
            <a:endParaRPr lang="zh-CN" altLang="zh-CN" sz="2800" b="1"/>
          </a:p>
          <a:p>
            <a:pPr eaLnBrk="1" hangingPunct="1"/>
            <a:r>
              <a:rPr lang="en-US" altLang="zh-CN" sz="2800" b="1"/>
              <a:t>printf(“i=?”);</a:t>
            </a:r>
            <a:endParaRPr lang="zh-CN" altLang="zh-CN" sz="2800" b="1"/>
          </a:p>
          <a:p>
            <a:pPr eaLnBrk="1" hangingPunct="1"/>
            <a:r>
              <a:rPr lang="en-US" altLang="zh-CN" sz="2800" b="1"/>
              <a:t>scanf(“%d”,&amp;i);</a:t>
            </a:r>
            <a:endParaRPr lang="zh-CN" altLang="zh-CN" sz="2800" b="1"/>
          </a:p>
          <a:p>
            <a:pPr eaLnBrk="1" hangingPunct="1"/>
            <a:r>
              <a:rPr lang="en-US" altLang="zh-CN" sz="2800" b="1">
                <a:solidFill>
                  <a:srgbClr val="9D138D"/>
                </a:solidFill>
              </a:rPr>
              <a:t>do </a:t>
            </a:r>
            <a:endParaRPr lang="zh-CN" altLang="zh-CN" sz="2800" b="1">
              <a:solidFill>
                <a:srgbClr val="9D138D"/>
              </a:solidFill>
            </a:endParaRPr>
          </a:p>
          <a:p>
            <a:pPr eaLnBrk="1" hangingPunct="1"/>
            <a:r>
              <a:rPr lang="en-US" altLang="zh-CN" sz="2800" b="1">
                <a:solidFill>
                  <a:srgbClr val="9D138D"/>
                </a:solidFill>
              </a:rPr>
              <a:t>{</a:t>
            </a:r>
            <a:endParaRPr lang="zh-CN" altLang="zh-CN" sz="2800" b="1">
              <a:solidFill>
                <a:srgbClr val="9D138D"/>
              </a:solidFill>
            </a:endParaRPr>
          </a:p>
          <a:p>
            <a:pPr eaLnBrk="1" hangingPunct="1"/>
            <a:r>
              <a:rPr lang="en-US" altLang="zh-CN" sz="2800" b="1">
                <a:solidFill>
                  <a:srgbClr val="9D138D"/>
                </a:solidFill>
              </a:rPr>
              <a:t>   sum=sum+i;</a:t>
            </a:r>
            <a:endParaRPr lang="zh-CN" altLang="zh-CN" sz="2800" b="1">
              <a:solidFill>
                <a:srgbClr val="9D138D"/>
              </a:solidFill>
            </a:endParaRPr>
          </a:p>
          <a:p>
            <a:pPr eaLnBrk="1" hangingPunct="1"/>
            <a:r>
              <a:rPr lang="en-US" altLang="zh-CN" sz="2800" b="1">
                <a:solidFill>
                  <a:srgbClr val="9D138D"/>
                </a:solidFill>
              </a:rPr>
              <a:t>   i++;</a:t>
            </a:r>
            <a:endParaRPr lang="zh-CN" altLang="zh-CN" sz="2800" b="1">
              <a:solidFill>
                <a:srgbClr val="9D138D"/>
              </a:solidFill>
            </a:endParaRPr>
          </a:p>
          <a:p>
            <a:pPr eaLnBrk="1" hangingPunct="1"/>
            <a:r>
              <a:rPr lang="en-US" altLang="zh-CN" sz="2800" b="1">
                <a:solidFill>
                  <a:srgbClr val="9D138D"/>
                </a:solidFill>
              </a:rPr>
              <a:t>}while(i&lt;=10);</a:t>
            </a:r>
            <a:endParaRPr lang="zh-CN" altLang="zh-CN" sz="2800" b="1">
              <a:solidFill>
                <a:srgbClr val="9D138D"/>
              </a:solidFill>
            </a:endParaRPr>
          </a:p>
          <a:p>
            <a:pPr eaLnBrk="1" hangingPunct="1"/>
            <a:r>
              <a:rPr lang="en-US" altLang="zh-CN" sz="2800" b="1"/>
              <a:t>printf(“sum=%d\n",sum);</a:t>
            </a:r>
            <a:endParaRPr lang="zh-CN" altLang="zh-CN" sz="2800" b="1"/>
          </a:p>
        </p:txBody>
      </p:sp>
      <p:pic>
        <p:nvPicPr>
          <p:cNvPr id="4813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813" y="5357813"/>
            <a:ext cx="1500187"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3188" y="5429250"/>
            <a:ext cx="1285875"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29188" y="5429250"/>
            <a:ext cx="1574800"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15125" y="5429250"/>
            <a:ext cx="1522413"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a:spLocks noChangeArrowheads="1"/>
          </p:cNvSpPr>
          <p:nvPr/>
        </p:nvSpPr>
        <p:spPr bwMode="auto">
          <a:xfrm>
            <a:off x="607218" y="1412776"/>
            <a:ext cx="8215313" cy="1077912"/>
          </a:xfrm>
          <a:prstGeom prst="rect">
            <a:avLst/>
          </a:prstGeom>
          <a:solidFill>
            <a:srgbClr val="FF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3200" b="1" dirty="0">
                <a:solidFill>
                  <a:srgbClr val="0000CC"/>
                </a:solidFill>
              </a:rPr>
              <a:t>当</a:t>
            </a:r>
            <a:r>
              <a:rPr lang="en-US" altLang="zh-CN" sz="3200" b="1" dirty="0">
                <a:solidFill>
                  <a:srgbClr val="0000CC"/>
                </a:solidFill>
              </a:rPr>
              <a:t>while</a:t>
            </a:r>
            <a:r>
              <a:rPr lang="zh-CN" altLang="zh-CN" sz="3200" b="1" dirty="0">
                <a:solidFill>
                  <a:srgbClr val="0000CC"/>
                </a:solidFill>
              </a:rPr>
              <a:t>后面的表达式的第一次的值为“真”时，两种循环得到的结果相同；否则不相同</a:t>
            </a:r>
            <a:endParaRPr lang="zh-CN" altLang="en-US" sz="3200" b="1" dirty="0">
              <a:solidFill>
                <a:srgbClr val="0000CC"/>
              </a:solidFill>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48131"/>
                                        </p:tgtEl>
                                        <p:attrNameLst>
                                          <p:attrName>style.visibility</p:attrName>
                                        </p:attrNameLst>
                                      </p:cBhvr>
                                      <p:to>
                                        <p:strVal val="visible"/>
                                      </p:to>
                                    </p:set>
                                    <p:animEffect transition="in" filter="blinds(horizontal)">
                                      <p:cBhvr>
                                        <p:cTn id="17" dur="500"/>
                                        <p:tgtEl>
                                          <p:spTgt spid="4813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48133"/>
                                        </p:tgtEl>
                                        <p:attrNameLst>
                                          <p:attrName>style.visibility</p:attrName>
                                        </p:attrNameLst>
                                      </p:cBhvr>
                                      <p:to>
                                        <p:strVal val="visible"/>
                                      </p:to>
                                    </p:set>
                                    <p:animEffect transition="in" filter="blinds(horizontal)">
                                      <p:cBhvr>
                                        <p:cTn id="22" dur="500"/>
                                        <p:tgtEl>
                                          <p:spTgt spid="4813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48132"/>
                                        </p:tgtEl>
                                        <p:attrNameLst>
                                          <p:attrName>style.visibility</p:attrName>
                                        </p:attrNameLst>
                                      </p:cBhvr>
                                      <p:to>
                                        <p:strVal val="visible"/>
                                      </p:to>
                                    </p:set>
                                    <p:animEffect transition="in" filter="blinds(horizontal)">
                                      <p:cBhvr>
                                        <p:cTn id="27" dur="500"/>
                                        <p:tgtEl>
                                          <p:spTgt spid="4813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48134"/>
                                        </p:tgtEl>
                                        <p:attrNameLst>
                                          <p:attrName>style.visibility</p:attrName>
                                        </p:attrNameLst>
                                      </p:cBhvr>
                                      <p:to>
                                        <p:strVal val="visible"/>
                                      </p:to>
                                    </p:set>
                                    <p:animEffect transition="in" filter="blinds(horizontal)">
                                      <p:cBhvr>
                                        <p:cTn id="32" dur="500"/>
                                        <p:tgtEl>
                                          <p:spTgt spid="4813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9" presetClass="entr" presetSubtype="0" decel="10000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 calcmode="lin" valueType="num">
                                      <p:cBhvr>
                                        <p:cTn id="39" dur="500" fill="hold"/>
                                        <p:tgtEl>
                                          <p:spTgt spid="13"/>
                                        </p:tgtEl>
                                        <p:attrNameLst>
                                          <p:attrName>style.rotation</p:attrName>
                                        </p:attrNameLst>
                                      </p:cBhvr>
                                      <p:tavLst>
                                        <p:tav tm="0">
                                          <p:val>
                                            <p:fltVal val="360"/>
                                          </p:val>
                                        </p:tav>
                                        <p:tav tm="100000">
                                          <p:val>
                                            <p:fltVal val="0"/>
                                          </p:val>
                                        </p:tav>
                                      </p:tavLst>
                                    </p:anim>
                                    <p:animEffect transition="in" filter="fade">
                                      <p:cBhvr>
                                        <p:cTn id="4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71400" y="260648"/>
            <a:ext cx="8001000" cy="830262"/>
          </a:xfrm>
        </p:spPr>
        <p:txBody>
          <a:bodyPr/>
          <a:lstStyle/>
          <a:p>
            <a:pPr eaLnBrk="1" hangingPunct="1">
              <a:defRPr/>
            </a:pPr>
            <a:r>
              <a:rPr lang="zh-CN" altLang="en-US" sz="4800" dirty="0" smtClean="0">
                <a:solidFill>
                  <a:srgbClr val="800000"/>
                </a:solidFill>
                <a:effectLst>
                  <a:outerShdw blurRad="38100" dist="38100" dir="2700000" algn="tl">
                    <a:srgbClr val="000000"/>
                  </a:outerShdw>
                </a:effectLst>
                <a:ea typeface="黑体" pitchFamily="2" charset="-122"/>
              </a:rPr>
              <a:t>内  容</a:t>
            </a:r>
          </a:p>
        </p:txBody>
      </p:sp>
      <p:sp>
        <p:nvSpPr>
          <p:cNvPr id="4099" name="Rectangle 3"/>
          <p:cNvSpPr>
            <a:spLocks noGrp="1" noChangeArrowheads="1"/>
          </p:cNvSpPr>
          <p:nvPr>
            <p:ph idx="1"/>
          </p:nvPr>
        </p:nvSpPr>
        <p:spPr>
          <a:xfrm>
            <a:off x="1331640" y="1268760"/>
            <a:ext cx="7358063" cy="4786313"/>
          </a:xfrm>
        </p:spPr>
        <p:txBody>
          <a:bodyPr/>
          <a:lstStyle/>
          <a:p>
            <a:pPr eaLnBrk="1" hangingPunct="1">
              <a:buFont typeface="Wingdings" pitchFamily="2" charset="2"/>
              <a:buNone/>
            </a:pPr>
            <a:r>
              <a:rPr lang="en-US" altLang="zh-CN" dirty="0" smtClean="0">
                <a:hlinkClick r:id="rId2" action="ppaction://hlinksldjump"/>
              </a:rPr>
              <a:t>5.1 </a:t>
            </a:r>
            <a:r>
              <a:rPr lang="en-US" altLang="zh-CN" dirty="0">
                <a:hlinkClick r:id="rId2" action="ppaction://hlinksldjump"/>
              </a:rPr>
              <a:t> </a:t>
            </a:r>
            <a:r>
              <a:rPr lang="en-US" altLang="zh-CN" dirty="0" smtClean="0">
                <a:hlinkClick r:id="rId2" action="ppaction://hlinksldjump"/>
              </a:rPr>
              <a:t>while</a:t>
            </a:r>
            <a:r>
              <a:rPr lang="zh-CN" altLang="zh-CN" dirty="0" smtClean="0">
                <a:hlinkClick r:id="rId2" action="ppaction://hlinksldjump"/>
              </a:rPr>
              <a:t>循环</a:t>
            </a:r>
            <a:endParaRPr lang="en-US" altLang="zh-CN" dirty="0" smtClean="0"/>
          </a:p>
          <a:p>
            <a:pPr eaLnBrk="1" hangingPunct="1">
              <a:buFont typeface="Wingdings" pitchFamily="2" charset="2"/>
              <a:buNone/>
            </a:pPr>
            <a:r>
              <a:rPr lang="en-US" altLang="zh-CN" dirty="0" smtClean="0">
                <a:hlinkClick r:id="rId3" action="ppaction://hlinksldjump"/>
              </a:rPr>
              <a:t>5.2  do---while</a:t>
            </a:r>
            <a:r>
              <a:rPr lang="zh-CN" altLang="zh-CN" dirty="0" smtClean="0">
                <a:hlinkClick r:id="rId3" action="ppaction://hlinksldjump"/>
              </a:rPr>
              <a:t>循环</a:t>
            </a:r>
            <a:endParaRPr lang="en-US" altLang="zh-CN" dirty="0" smtClean="0"/>
          </a:p>
          <a:p>
            <a:pPr eaLnBrk="1" hangingPunct="1">
              <a:buFont typeface="Wingdings" pitchFamily="2" charset="2"/>
              <a:buNone/>
            </a:pPr>
            <a:r>
              <a:rPr lang="en-US" altLang="zh-CN" dirty="0" smtClean="0">
                <a:hlinkClick r:id="rId4" action="ppaction://hlinksldjump"/>
              </a:rPr>
              <a:t>5.3  for </a:t>
            </a:r>
            <a:r>
              <a:rPr lang="zh-CN" altLang="zh-CN" dirty="0" smtClean="0">
                <a:hlinkClick r:id="rId4" action="ppaction://hlinksldjump"/>
              </a:rPr>
              <a:t>循环</a:t>
            </a:r>
            <a:endParaRPr lang="en-US" altLang="zh-CN" dirty="0" smtClean="0"/>
          </a:p>
          <a:p>
            <a:pPr eaLnBrk="1" hangingPunct="1">
              <a:buFont typeface="Wingdings" pitchFamily="2" charset="2"/>
              <a:buNone/>
            </a:pPr>
            <a:r>
              <a:rPr lang="en-US" altLang="zh-CN" dirty="0" smtClean="0">
                <a:hlinkClick r:id="rId5" action="ppaction://hlinksldjump"/>
              </a:rPr>
              <a:t>5.4  </a:t>
            </a:r>
            <a:r>
              <a:rPr lang="zh-CN" altLang="zh-CN" dirty="0" smtClean="0">
                <a:hlinkClick r:id="rId5" action="ppaction://hlinksldjump"/>
              </a:rPr>
              <a:t>循环的嵌套</a:t>
            </a:r>
            <a:endParaRPr lang="en-US" altLang="zh-CN" dirty="0" smtClean="0"/>
          </a:p>
          <a:p>
            <a:pPr eaLnBrk="1" hangingPunct="1">
              <a:buFont typeface="Wingdings" pitchFamily="2" charset="2"/>
              <a:buNone/>
            </a:pPr>
            <a:r>
              <a:rPr lang="en-US" altLang="zh-CN" dirty="0" smtClean="0">
                <a:hlinkClick r:id="rId6" action="ppaction://hlinksldjump"/>
              </a:rPr>
              <a:t>5.5  </a:t>
            </a:r>
            <a:r>
              <a:rPr lang="zh-CN" altLang="zh-CN" dirty="0" smtClean="0">
                <a:hlinkClick r:id="rId6" action="ppaction://hlinksldjump"/>
              </a:rPr>
              <a:t>循环的</a:t>
            </a:r>
            <a:r>
              <a:rPr lang="zh-CN" altLang="en-US" dirty="0" smtClean="0">
                <a:hlinkClick r:id="rId6" action="ppaction://hlinksldjump"/>
              </a:rPr>
              <a:t>退出</a:t>
            </a:r>
            <a:endParaRPr lang="en-US" altLang="zh-CN" dirty="0" smtClean="0"/>
          </a:p>
          <a:p>
            <a:pPr eaLnBrk="1" hangingPunct="1">
              <a:buFont typeface="Wingdings" pitchFamily="2" charset="2"/>
              <a:buNone/>
            </a:pPr>
            <a:r>
              <a:rPr lang="en-US" altLang="zh-CN" dirty="0" smtClean="0">
                <a:hlinkClick r:id="rId7" action="ppaction://hlinksldjump"/>
              </a:rPr>
              <a:t>5.6  </a:t>
            </a:r>
            <a:r>
              <a:rPr lang="zh-CN" altLang="en-US" dirty="0" smtClean="0">
                <a:hlinkClick r:id="rId7" action="ppaction://hlinksldjump"/>
              </a:rPr>
              <a:t>用</a:t>
            </a:r>
            <a:r>
              <a:rPr lang="en-US" altLang="zh-CN" dirty="0" err="1" smtClean="0">
                <a:hlinkClick r:id="rId7" action="ppaction://hlinksldjump"/>
              </a:rPr>
              <a:t>goto</a:t>
            </a:r>
            <a:r>
              <a:rPr lang="zh-CN" altLang="en-US" dirty="0" smtClean="0">
                <a:hlinkClick r:id="rId7" action="ppaction://hlinksldjump"/>
              </a:rPr>
              <a:t>语句构成循环</a:t>
            </a:r>
            <a:endParaRPr lang="en-US" altLang="zh-CN" dirty="0" smtClean="0"/>
          </a:p>
          <a:p>
            <a:pPr eaLnBrk="1" hangingPunct="1">
              <a:buFont typeface="Wingdings" pitchFamily="2" charset="2"/>
              <a:buNone/>
            </a:pPr>
            <a:r>
              <a:rPr lang="en-US" altLang="zh-CN" dirty="0" smtClean="0">
                <a:hlinkClick r:id="rId8" action="ppaction://hlinksldjump"/>
              </a:rPr>
              <a:t>5.7  </a:t>
            </a:r>
            <a:r>
              <a:rPr lang="zh-CN" altLang="zh-CN" dirty="0" smtClean="0">
                <a:hlinkClick r:id="rId8" action="ppaction://hlinksldjump"/>
              </a:rPr>
              <a:t>循环程序举例</a:t>
            </a:r>
            <a:endParaRPr lang="zh-CN" altLang="en-US" dirty="0" smtClean="0"/>
          </a:p>
        </p:txBody>
      </p:sp>
    </p:spTree>
  </p:cSld>
  <p:clrMapOvr>
    <a:masterClrMapping/>
  </p:clrMapOvr>
  <p:transition spd="med">
    <p:blinds/>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41201" y="649288"/>
            <a:ext cx="8429625" cy="831850"/>
          </a:xfrm>
        </p:spPr>
        <p:txBody>
          <a:bodyPr/>
          <a:lstStyle/>
          <a:p>
            <a:pPr eaLnBrk="1" hangingPunct="1">
              <a:defRPr/>
            </a:pPr>
            <a:r>
              <a:rPr lang="en-US" altLang="zh-CN" sz="4800" dirty="0" smtClean="0">
                <a:solidFill>
                  <a:srgbClr val="800000"/>
                </a:solidFill>
                <a:effectLst>
                  <a:outerShdw blurRad="38100" dist="38100" dir="2700000" algn="tl">
                    <a:srgbClr val="000000"/>
                  </a:outerShdw>
                </a:effectLst>
                <a:ea typeface="黑体" pitchFamily="2" charset="-122"/>
              </a:rPr>
              <a:t>5.3  for</a:t>
            </a:r>
            <a:r>
              <a:rPr lang="zh-CN" altLang="zh-CN" sz="4800" dirty="0" smtClean="0">
                <a:solidFill>
                  <a:srgbClr val="800000"/>
                </a:solidFill>
                <a:effectLst>
                  <a:outerShdw blurRad="38100" dist="38100" dir="2700000" algn="tl">
                    <a:srgbClr val="000000"/>
                  </a:outerShdw>
                </a:effectLst>
                <a:ea typeface="黑体" pitchFamily="2" charset="-122"/>
              </a:rPr>
              <a:t>循环</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
        <p:nvSpPr>
          <p:cNvPr id="4" name="Rectangle 3"/>
          <p:cNvSpPr txBox="1">
            <a:spLocks noChangeArrowheads="1"/>
          </p:cNvSpPr>
          <p:nvPr/>
        </p:nvSpPr>
        <p:spPr bwMode="auto">
          <a:xfrm>
            <a:off x="928688" y="1772816"/>
            <a:ext cx="7500937" cy="2857500"/>
          </a:xfrm>
          <a:prstGeom prst="rect">
            <a:avLst/>
          </a:prstGeom>
          <a:noFill/>
          <a:ln w="9525">
            <a:noFill/>
            <a:miter lim="800000"/>
            <a:headEnd/>
            <a:tailEnd/>
          </a:ln>
        </p:spPr>
        <p:txBody>
          <a:bodyPr/>
          <a:lstStyle/>
          <a:p>
            <a:pPr marL="342900" indent="-342900" eaLnBrk="0" hangingPunct="0">
              <a:lnSpc>
                <a:spcPct val="120000"/>
              </a:lnSpc>
              <a:spcBef>
                <a:spcPct val="20000"/>
              </a:spcBef>
              <a:buFont typeface="Wingdings" pitchFamily="2" charset="2"/>
              <a:buChar char="Ø"/>
              <a:defRPr/>
            </a:pPr>
            <a:r>
              <a:rPr lang="en-US" altLang="zh-CN" sz="3200" b="1" dirty="0"/>
              <a:t>for</a:t>
            </a:r>
            <a:r>
              <a:rPr lang="zh-CN" altLang="zh-CN" sz="3200" b="1" dirty="0"/>
              <a:t>语句不仅可以用于循环次数已经确定的情况，还可以用于循环次数不确定而只给出循环结束条件的情况</a:t>
            </a:r>
            <a:endParaRPr lang="en-US" altLang="zh-CN" sz="3200" b="1" dirty="0"/>
          </a:p>
          <a:p>
            <a:pPr marL="342900" indent="-342900" eaLnBrk="0" hangingPunct="0">
              <a:lnSpc>
                <a:spcPct val="120000"/>
              </a:lnSpc>
              <a:spcBef>
                <a:spcPct val="20000"/>
              </a:spcBef>
              <a:buFont typeface="Wingdings" pitchFamily="2" charset="2"/>
              <a:buChar char="Ø"/>
              <a:defRPr/>
            </a:pPr>
            <a:r>
              <a:rPr lang="en-US" altLang="zh-CN" sz="3200" b="1" dirty="0"/>
              <a:t>for</a:t>
            </a:r>
            <a:r>
              <a:rPr lang="zh-CN" altLang="zh-CN" sz="3200" b="1" dirty="0"/>
              <a:t>语句完全可以代替</a:t>
            </a:r>
            <a:r>
              <a:rPr lang="en-US" altLang="zh-CN" sz="3200" b="1" dirty="0"/>
              <a:t>while</a:t>
            </a:r>
            <a:r>
              <a:rPr lang="zh-CN" altLang="zh-CN" sz="3200" b="1" dirty="0"/>
              <a:t>语句</a:t>
            </a:r>
            <a:endParaRPr lang="en-US" altLang="zh-CN" sz="3200" b="1" kern="0" dirty="0">
              <a:latin typeface="+mn-lt"/>
              <a:ea typeface="+mn-ea"/>
            </a:endParaRPr>
          </a:p>
        </p:txBody>
      </p:sp>
      <p:sp>
        <p:nvSpPr>
          <p:cNvPr id="22532"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blinds(horizontal)">
                                      <p:cBhvr>
                                        <p:cTn id="7"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 name="Rectangle 3"/>
          <p:cNvSpPr txBox="1">
            <a:spLocks noChangeArrowheads="1"/>
          </p:cNvSpPr>
          <p:nvPr/>
        </p:nvSpPr>
        <p:spPr bwMode="auto">
          <a:xfrm>
            <a:off x="1020763" y="2826123"/>
            <a:ext cx="3357562" cy="714375"/>
          </a:xfrm>
          <a:prstGeom prst="rect">
            <a:avLst/>
          </a:prstGeom>
          <a:noFill/>
          <a:ln w="9525">
            <a:noFill/>
            <a:miter lim="800000"/>
            <a:headEnd/>
            <a:tailEnd/>
          </a:ln>
        </p:spPr>
        <p:txBody>
          <a:bodyPr/>
          <a:lstStyle/>
          <a:p>
            <a:pPr marL="342900" indent="-342900" eaLnBrk="0" hangingPunct="0">
              <a:lnSpc>
                <a:spcPct val="120000"/>
              </a:lnSpc>
              <a:spcBef>
                <a:spcPct val="20000"/>
              </a:spcBef>
              <a:defRPr/>
            </a:pPr>
            <a:r>
              <a:rPr lang="en-US" altLang="zh-CN" sz="3200" b="1" dirty="0" err="1">
                <a:solidFill>
                  <a:srgbClr val="FF0000"/>
                </a:solidFill>
              </a:rPr>
              <a:t>printf</a:t>
            </a:r>
            <a:r>
              <a:rPr lang="en-US" altLang="zh-CN" sz="3200" b="1" dirty="0">
                <a:solidFill>
                  <a:srgbClr val="FF0000"/>
                </a:solidFill>
              </a:rPr>
              <a:t>("%d ", </a:t>
            </a:r>
            <a:r>
              <a:rPr lang="en-US" altLang="zh-CN" sz="3200" b="1" dirty="0" err="1">
                <a:solidFill>
                  <a:srgbClr val="FF0000"/>
                </a:solidFill>
              </a:rPr>
              <a:t>i</a:t>
            </a:r>
            <a:r>
              <a:rPr lang="en-US" altLang="zh-CN" sz="3200" b="1" dirty="0">
                <a:solidFill>
                  <a:srgbClr val="FF0000"/>
                </a:solidFill>
              </a:rPr>
              <a:t> );</a:t>
            </a:r>
            <a:endParaRPr lang="en-US" altLang="zh-CN" sz="3200" b="1" kern="0" dirty="0">
              <a:solidFill>
                <a:srgbClr val="FF0000"/>
              </a:solidFill>
              <a:latin typeface="+mn-lt"/>
              <a:ea typeface="+mn-ea"/>
            </a:endParaRPr>
          </a:p>
        </p:txBody>
      </p:sp>
      <p:sp>
        <p:nvSpPr>
          <p:cNvPr id="51" name="Rectangle 3"/>
          <p:cNvSpPr txBox="1">
            <a:spLocks noChangeArrowheads="1"/>
          </p:cNvSpPr>
          <p:nvPr/>
        </p:nvSpPr>
        <p:spPr bwMode="auto">
          <a:xfrm>
            <a:off x="3467100" y="1465635"/>
            <a:ext cx="928688" cy="714375"/>
          </a:xfrm>
          <a:prstGeom prst="rect">
            <a:avLst/>
          </a:prstGeom>
          <a:noFill/>
          <a:ln w="9525">
            <a:noFill/>
            <a:miter lim="800000"/>
            <a:headEnd/>
            <a:tailEnd/>
          </a:ln>
        </p:spPr>
        <p:txBody>
          <a:bodyPr/>
          <a:lstStyle/>
          <a:p>
            <a:pPr marL="342900" indent="-342900" eaLnBrk="0" hangingPunct="0">
              <a:lnSpc>
                <a:spcPct val="120000"/>
              </a:lnSpc>
              <a:spcBef>
                <a:spcPct val="20000"/>
              </a:spcBef>
              <a:defRPr/>
            </a:pPr>
            <a:r>
              <a:rPr lang="en-US" altLang="zh-CN" sz="3200" b="1" dirty="0" err="1">
                <a:solidFill>
                  <a:srgbClr val="FF0000"/>
                </a:solidFill>
              </a:rPr>
              <a:t>i</a:t>
            </a:r>
            <a:r>
              <a:rPr lang="en-US" altLang="zh-CN" sz="3200" b="1" dirty="0">
                <a:solidFill>
                  <a:srgbClr val="FF0000"/>
                </a:solidFill>
              </a:rPr>
              <a:t>++</a:t>
            </a:r>
            <a:endParaRPr lang="en-US" altLang="zh-CN" sz="3200" b="1" kern="0" dirty="0">
              <a:solidFill>
                <a:srgbClr val="FF0000"/>
              </a:solidFill>
              <a:latin typeface="+mn-lt"/>
              <a:ea typeface="+mn-ea"/>
            </a:endParaRPr>
          </a:p>
        </p:txBody>
      </p:sp>
      <p:sp>
        <p:nvSpPr>
          <p:cNvPr id="49" name="Rectangle 3"/>
          <p:cNvSpPr txBox="1">
            <a:spLocks noChangeArrowheads="1"/>
          </p:cNvSpPr>
          <p:nvPr/>
        </p:nvSpPr>
        <p:spPr bwMode="auto">
          <a:xfrm>
            <a:off x="2062163" y="1465635"/>
            <a:ext cx="1643062"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nSpc>
                <a:spcPct val="120000"/>
              </a:lnSpc>
              <a:spcBef>
                <a:spcPct val="20000"/>
              </a:spcBef>
            </a:pPr>
            <a:r>
              <a:rPr lang="en-US" altLang="zh-CN" sz="3200" b="1">
                <a:solidFill>
                  <a:srgbClr val="FF0000"/>
                </a:solidFill>
              </a:rPr>
              <a:t>i&lt;=100</a:t>
            </a:r>
          </a:p>
        </p:txBody>
      </p:sp>
      <p:sp>
        <p:nvSpPr>
          <p:cNvPr id="48" name="Rectangle 3"/>
          <p:cNvSpPr txBox="1">
            <a:spLocks noChangeArrowheads="1"/>
          </p:cNvSpPr>
          <p:nvPr/>
        </p:nvSpPr>
        <p:spPr bwMode="auto">
          <a:xfrm>
            <a:off x="1347788" y="1465635"/>
            <a:ext cx="928687" cy="571500"/>
          </a:xfrm>
          <a:prstGeom prst="rect">
            <a:avLst/>
          </a:prstGeom>
          <a:noFill/>
          <a:ln w="9525">
            <a:noFill/>
            <a:miter lim="800000"/>
            <a:headEnd/>
            <a:tailEnd/>
          </a:ln>
        </p:spPr>
        <p:txBody>
          <a:bodyPr/>
          <a:lstStyle/>
          <a:p>
            <a:pPr marL="342900" indent="-342900" eaLnBrk="0" hangingPunct="0">
              <a:lnSpc>
                <a:spcPct val="120000"/>
              </a:lnSpc>
              <a:spcBef>
                <a:spcPct val="20000"/>
              </a:spcBef>
              <a:defRPr/>
            </a:pPr>
            <a:r>
              <a:rPr lang="en-US" altLang="zh-CN" sz="3200" b="1" dirty="0" err="1">
                <a:solidFill>
                  <a:srgbClr val="FF0000"/>
                </a:solidFill>
              </a:rPr>
              <a:t>i</a:t>
            </a:r>
            <a:r>
              <a:rPr lang="en-US" altLang="zh-CN" sz="3200" b="1" dirty="0">
                <a:solidFill>
                  <a:srgbClr val="FF0000"/>
                </a:solidFill>
              </a:rPr>
              <a:t>=1</a:t>
            </a:r>
            <a:endParaRPr lang="en-US" altLang="zh-CN" sz="3200" b="1" kern="0" dirty="0">
              <a:solidFill>
                <a:srgbClr val="FF0000"/>
              </a:solidFill>
              <a:latin typeface="+mn-lt"/>
              <a:ea typeface="+mn-ea"/>
            </a:endParaRPr>
          </a:p>
        </p:txBody>
      </p:sp>
      <p:sp>
        <p:nvSpPr>
          <p:cNvPr id="4" name="Rectangle 3"/>
          <p:cNvSpPr txBox="1">
            <a:spLocks noChangeArrowheads="1"/>
          </p:cNvSpPr>
          <p:nvPr/>
        </p:nvSpPr>
        <p:spPr bwMode="auto">
          <a:xfrm>
            <a:off x="571500" y="1468810"/>
            <a:ext cx="3857625" cy="2857500"/>
          </a:xfrm>
          <a:prstGeom prst="rect">
            <a:avLst/>
          </a:prstGeom>
          <a:noFill/>
          <a:ln w="9525">
            <a:noFill/>
            <a:miter lim="800000"/>
            <a:headEnd/>
            <a:tailEnd/>
          </a:ln>
        </p:spPr>
        <p:txBody>
          <a:bodyPr/>
          <a:lstStyle/>
          <a:p>
            <a:pPr marL="342900" indent="-342900" eaLnBrk="0" hangingPunct="0">
              <a:lnSpc>
                <a:spcPct val="120000"/>
              </a:lnSpc>
              <a:spcBef>
                <a:spcPct val="20000"/>
              </a:spcBef>
              <a:defRPr/>
            </a:pPr>
            <a:r>
              <a:rPr lang="en-US" altLang="zh-CN" sz="3200" b="1" dirty="0"/>
              <a:t>for (</a:t>
            </a:r>
            <a:r>
              <a:rPr lang="en-US" altLang="zh-CN" sz="3200" b="1" dirty="0" err="1"/>
              <a:t>i</a:t>
            </a:r>
            <a:r>
              <a:rPr lang="en-US" altLang="zh-CN" sz="3200" b="1" dirty="0"/>
              <a:t>=1;i&lt;=100;i++)</a:t>
            </a:r>
          </a:p>
          <a:p>
            <a:pPr marL="342900" indent="-342900" eaLnBrk="0" hangingPunct="0">
              <a:lnSpc>
                <a:spcPct val="120000"/>
              </a:lnSpc>
              <a:spcBef>
                <a:spcPct val="20000"/>
              </a:spcBef>
              <a:defRPr/>
            </a:pPr>
            <a:r>
              <a:rPr lang="en-US" altLang="zh-CN" sz="3200" b="1" dirty="0"/>
              <a:t>{  </a:t>
            </a:r>
          </a:p>
          <a:p>
            <a:pPr marL="342900" indent="-342900" eaLnBrk="0" hangingPunct="0">
              <a:lnSpc>
                <a:spcPct val="120000"/>
              </a:lnSpc>
              <a:spcBef>
                <a:spcPct val="20000"/>
              </a:spcBef>
              <a:defRPr/>
            </a:pPr>
            <a:r>
              <a:rPr lang="en-US" altLang="zh-CN" sz="3200" b="1" dirty="0"/>
              <a:t>    </a:t>
            </a:r>
            <a:r>
              <a:rPr lang="en-US" altLang="zh-CN" sz="3200" b="1" dirty="0" err="1"/>
              <a:t>printf</a:t>
            </a:r>
            <a:r>
              <a:rPr lang="en-US" altLang="zh-CN" sz="3200" b="1" dirty="0"/>
              <a:t>("%d ", </a:t>
            </a:r>
            <a:r>
              <a:rPr lang="en-US" altLang="zh-CN" sz="3200" b="1" dirty="0" err="1"/>
              <a:t>i</a:t>
            </a:r>
            <a:r>
              <a:rPr lang="en-US" altLang="zh-CN" sz="3200" b="1" dirty="0"/>
              <a:t> );  </a:t>
            </a:r>
          </a:p>
          <a:p>
            <a:pPr marL="342900" indent="-342900" eaLnBrk="0" hangingPunct="0">
              <a:lnSpc>
                <a:spcPct val="120000"/>
              </a:lnSpc>
              <a:spcBef>
                <a:spcPct val="20000"/>
              </a:spcBef>
              <a:defRPr/>
            </a:pPr>
            <a:r>
              <a:rPr lang="en-US" altLang="zh-CN" sz="3200" b="1" dirty="0"/>
              <a:t>}</a:t>
            </a:r>
            <a:endParaRPr lang="en-US" altLang="zh-CN" sz="3200" b="1" kern="0" dirty="0">
              <a:latin typeface="+mn-lt"/>
              <a:ea typeface="+mn-ea"/>
            </a:endParaRPr>
          </a:p>
        </p:txBody>
      </p:sp>
      <p:sp>
        <p:nvSpPr>
          <p:cNvPr id="23560" name="Rectangle 2"/>
          <p:cNvSpPr>
            <a:spLocks noChangeArrowheads="1"/>
          </p:cNvSpPr>
          <p:nvPr/>
        </p:nvSpPr>
        <p:spPr bwMode="auto">
          <a:xfrm>
            <a:off x="0" y="-53144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6" name="流程图: 决策 15"/>
          <p:cNvSpPr>
            <a:spLocks noChangeArrowheads="1"/>
          </p:cNvSpPr>
          <p:nvPr/>
        </p:nvSpPr>
        <p:spPr bwMode="auto">
          <a:xfrm>
            <a:off x="5286375" y="2280023"/>
            <a:ext cx="2857500" cy="714375"/>
          </a:xfrm>
          <a:prstGeom prst="flowChartDecision">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i</a:t>
            </a:r>
            <a:r>
              <a:rPr lang="zh-CN" altLang="zh-CN" sz="2800" b="1"/>
              <a:t> ≤</a:t>
            </a:r>
            <a:r>
              <a:rPr lang="en-US" altLang="zh-CN" sz="2800" b="1"/>
              <a:t>100</a:t>
            </a:r>
            <a:endParaRPr lang="zh-CN" altLang="en-US" sz="2800" b="1"/>
          </a:p>
        </p:txBody>
      </p:sp>
      <p:sp>
        <p:nvSpPr>
          <p:cNvPr id="17" name="TextBox 16"/>
          <p:cNvSpPr txBox="1">
            <a:spLocks noChangeArrowheads="1"/>
          </p:cNvSpPr>
          <p:nvPr/>
        </p:nvSpPr>
        <p:spPr bwMode="auto">
          <a:xfrm>
            <a:off x="6786563" y="2968998"/>
            <a:ext cx="500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Y</a:t>
            </a:r>
            <a:endParaRPr lang="zh-CN" altLang="en-US" sz="2800" b="1"/>
          </a:p>
        </p:txBody>
      </p:sp>
      <p:sp>
        <p:nvSpPr>
          <p:cNvPr id="18" name="TextBox 17"/>
          <p:cNvSpPr txBox="1">
            <a:spLocks noChangeArrowheads="1"/>
          </p:cNvSpPr>
          <p:nvPr/>
        </p:nvSpPr>
        <p:spPr bwMode="auto">
          <a:xfrm>
            <a:off x="8001000" y="2111748"/>
            <a:ext cx="500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N</a:t>
            </a:r>
            <a:endParaRPr lang="zh-CN" altLang="en-US" sz="2800" b="1"/>
          </a:p>
        </p:txBody>
      </p:sp>
      <p:sp>
        <p:nvSpPr>
          <p:cNvPr id="19" name="流程图: 过程 18"/>
          <p:cNvSpPr>
            <a:spLocks noChangeArrowheads="1"/>
          </p:cNvSpPr>
          <p:nvPr/>
        </p:nvSpPr>
        <p:spPr bwMode="auto">
          <a:xfrm>
            <a:off x="5857875" y="4326310"/>
            <a:ext cx="1714500" cy="500063"/>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i=i+1</a:t>
            </a:r>
            <a:endParaRPr lang="zh-CN" altLang="en-US" sz="2800" b="1"/>
          </a:p>
        </p:txBody>
      </p:sp>
      <p:cxnSp>
        <p:nvCxnSpPr>
          <p:cNvPr id="20" name="直接箭头连接符 19"/>
          <p:cNvCxnSpPr>
            <a:cxnSpLocks noChangeShapeType="1"/>
          </p:cNvCxnSpPr>
          <p:nvPr/>
        </p:nvCxnSpPr>
        <p:spPr bwMode="auto">
          <a:xfrm rot="16200000" flipH="1">
            <a:off x="6500812" y="2111748"/>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21" name="直接连接符 20"/>
          <p:cNvCxnSpPr>
            <a:cxnSpLocks noChangeShapeType="1"/>
          </p:cNvCxnSpPr>
          <p:nvPr/>
        </p:nvCxnSpPr>
        <p:spPr bwMode="auto">
          <a:xfrm rot="10800000">
            <a:off x="4929188" y="5112123"/>
            <a:ext cx="17859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2" name="直接箭头连接符 21"/>
          <p:cNvCxnSpPr>
            <a:cxnSpLocks noChangeShapeType="1"/>
          </p:cNvCxnSpPr>
          <p:nvPr/>
        </p:nvCxnSpPr>
        <p:spPr bwMode="auto">
          <a:xfrm rot="16200000" flipH="1">
            <a:off x="6500812" y="3216648"/>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23" name="直接箭头连接符 22"/>
          <p:cNvCxnSpPr>
            <a:cxnSpLocks noChangeShapeType="1"/>
          </p:cNvCxnSpPr>
          <p:nvPr/>
        </p:nvCxnSpPr>
        <p:spPr bwMode="auto">
          <a:xfrm rot="16200000" flipH="1">
            <a:off x="6500812" y="5540748"/>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24" name="直接连接符 23"/>
          <p:cNvCxnSpPr>
            <a:cxnSpLocks noChangeShapeType="1"/>
          </p:cNvCxnSpPr>
          <p:nvPr/>
        </p:nvCxnSpPr>
        <p:spPr bwMode="auto">
          <a:xfrm rot="16200000" flipV="1">
            <a:off x="3393281" y="3576217"/>
            <a:ext cx="3071813"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5" name="直接箭头连接符 24"/>
          <p:cNvCxnSpPr>
            <a:cxnSpLocks noChangeShapeType="1"/>
          </p:cNvCxnSpPr>
          <p:nvPr/>
        </p:nvCxnSpPr>
        <p:spPr bwMode="auto">
          <a:xfrm>
            <a:off x="4929188" y="2040310"/>
            <a:ext cx="1795462" cy="1588"/>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26" name="流程图: 过程 25"/>
          <p:cNvSpPr>
            <a:spLocks noChangeArrowheads="1"/>
          </p:cNvSpPr>
          <p:nvPr/>
        </p:nvSpPr>
        <p:spPr bwMode="auto">
          <a:xfrm>
            <a:off x="5991225" y="1397373"/>
            <a:ext cx="1463675" cy="500062"/>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i=1</a:t>
            </a:r>
            <a:endParaRPr lang="zh-CN" altLang="en-US" sz="2800" b="1"/>
          </a:p>
        </p:txBody>
      </p:sp>
      <p:cxnSp>
        <p:nvCxnSpPr>
          <p:cNvPr id="27" name="直接箭头连接符 26"/>
          <p:cNvCxnSpPr>
            <a:cxnSpLocks noChangeShapeType="1"/>
          </p:cNvCxnSpPr>
          <p:nvPr/>
        </p:nvCxnSpPr>
        <p:spPr bwMode="auto">
          <a:xfrm rot="16200000" flipH="1">
            <a:off x="6500812" y="1183061"/>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28" name="平行四边形 27"/>
          <p:cNvSpPr>
            <a:spLocks noChangeArrowheads="1"/>
          </p:cNvSpPr>
          <p:nvPr/>
        </p:nvSpPr>
        <p:spPr bwMode="auto">
          <a:xfrm>
            <a:off x="5857875" y="3430960"/>
            <a:ext cx="1714500" cy="500063"/>
          </a:xfrm>
          <a:prstGeom prst="parallelogram">
            <a:avLst>
              <a:gd name="adj" fmla="val 25000"/>
            </a:avLst>
          </a:prstGeom>
          <a:solidFill>
            <a:schemeClr val="accent1"/>
          </a:solidFill>
          <a:ln w="38100" algn="ctr">
            <a:solidFill>
              <a:schemeClr val="tx1"/>
            </a:solidFill>
            <a:miter lim="800000"/>
            <a:headEnd/>
            <a:tailEnd/>
          </a:ln>
        </p:spPr>
        <p:txBody>
          <a:bodyPr wrap="none" lIns="0" tIns="0" rIns="0" bIns="0"/>
          <a:lstStyle/>
          <a:p>
            <a:pPr algn="ctr"/>
            <a:r>
              <a:rPr lang="zh-CN" altLang="en-US" sz="2800" b="1"/>
              <a:t>输出</a:t>
            </a:r>
            <a:r>
              <a:rPr lang="en-US" altLang="zh-CN" sz="2800" b="1"/>
              <a:t>i</a:t>
            </a:r>
            <a:endParaRPr lang="zh-CN" altLang="en-US" sz="2800" b="1"/>
          </a:p>
        </p:txBody>
      </p:sp>
      <p:cxnSp>
        <p:nvCxnSpPr>
          <p:cNvPr id="29" name="直接箭头连接符 28"/>
          <p:cNvCxnSpPr>
            <a:cxnSpLocks noChangeShapeType="1"/>
          </p:cNvCxnSpPr>
          <p:nvPr/>
        </p:nvCxnSpPr>
        <p:spPr bwMode="auto">
          <a:xfrm rot="16200000" flipH="1">
            <a:off x="6500812" y="4137398"/>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30" name="直接连接符 29"/>
          <p:cNvCxnSpPr>
            <a:cxnSpLocks noChangeShapeType="1"/>
            <a:stCxn id="19" idx="2"/>
          </p:cNvCxnSpPr>
          <p:nvPr/>
        </p:nvCxnSpPr>
        <p:spPr bwMode="auto">
          <a:xfrm rot="5400000">
            <a:off x="6572250" y="4969248"/>
            <a:ext cx="2857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39" name="直接连接符 38"/>
          <p:cNvCxnSpPr>
            <a:cxnSpLocks noChangeShapeType="1"/>
          </p:cNvCxnSpPr>
          <p:nvPr/>
        </p:nvCxnSpPr>
        <p:spPr bwMode="auto">
          <a:xfrm rot="5400000">
            <a:off x="7150100" y="3975473"/>
            <a:ext cx="270192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42" name="直接连接符 41"/>
          <p:cNvCxnSpPr>
            <a:cxnSpLocks noChangeShapeType="1"/>
          </p:cNvCxnSpPr>
          <p:nvPr/>
        </p:nvCxnSpPr>
        <p:spPr bwMode="auto">
          <a:xfrm rot="10800000">
            <a:off x="6715125" y="5326435"/>
            <a:ext cx="17859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45" name="直接连接符 44"/>
          <p:cNvCxnSpPr>
            <a:cxnSpLocks noChangeShapeType="1"/>
          </p:cNvCxnSpPr>
          <p:nvPr/>
        </p:nvCxnSpPr>
        <p:spPr bwMode="auto">
          <a:xfrm rot="10800000">
            <a:off x="8093075" y="2637210"/>
            <a:ext cx="42862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31" name="Rectangle 2"/>
          <p:cNvSpPr>
            <a:spLocks noGrp="1" noChangeArrowheads="1"/>
          </p:cNvSpPr>
          <p:nvPr>
            <p:ph type="title"/>
          </p:nvPr>
        </p:nvSpPr>
        <p:spPr>
          <a:xfrm>
            <a:off x="-41201" y="117848"/>
            <a:ext cx="8429625" cy="831850"/>
          </a:xfrm>
        </p:spPr>
        <p:txBody>
          <a:bodyPr/>
          <a:lstStyle/>
          <a:p>
            <a:pPr eaLnBrk="1" hangingPunct="1">
              <a:defRPr/>
            </a:pPr>
            <a:r>
              <a:rPr lang="en-US" altLang="zh-CN" sz="4800" dirty="0" smtClean="0">
                <a:solidFill>
                  <a:srgbClr val="800000"/>
                </a:solidFill>
                <a:effectLst>
                  <a:outerShdw blurRad="38100" dist="38100" dir="2700000" algn="tl">
                    <a:srgbClr val="000000"/>
                  </a:outerShdw>
                </a:effectLst>
                <a:ea typeface="黑体" pitchFamily="2" charset="-122"/>
              </a:rPr>
              <a:t>5.3  for</a:t>
            </a:r>
            <a:r>
              <a:rPr lang="zh-CN" altLang="zh-CN" sz="4800" dirty="0" smtClean="0">
                <a:solidFill>
                  <a:srgbClr val="800000"/>
                </a:solidFill>
                <a:effectLst>
                  <a:outerShdw blurRad="38100" dist="38100" dir="2700000" algn="tl">
                    <a:srgbClr val="000000"/>
                  </a:outerShdw>
                </a:effectLst>
                <a:ea typeface="黑体" pitchFamily="2" charset="-122"/>
              </a:rPr>
              <a:t>循环</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mph" presetSubtype="0" autoRev="1" fill="hold" grpId="0" nodeType="clickEffect">
                                  <p:stCondLst>
                                    <p:cond delay="0"/>
                                  </p:stCondLst>
                                  <p:childTnLst>
                                    <p:animScale>
                                      <p:cBhvr>
                                        <p:cTn id="6" dur="1000" fill="hold"/>
                                        <p:tgtEl>
                                          <p:spTgt spid="48"/>
                                        </p:tgtEl>
                                      </p:cBhvr>
                                      <p:by x="400000" y="400000"/>
                                    </p:animScale>
                                  </p:childTnLst>
                                </p:cTn>
                              </p:par>
                            </p:childTnLst>
                          </p:cTn>
                        </p:par>
                        <p:par>
                          <p:cTn id="7" fill="hold" nodeType="afterGroup">
                            <p:stCondLst>
                              <p:cond delay="2000"/>
                            </p:stCondLst>
                            <p:childTnLst>
                              <p:par>
                                <p:cTn id="8" presetID="3" presetClass="entr" presetSubtype="10" fill="hold" nodeType="after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blinds(horizontal)">
                                      <p:cBhvr>
                                        <p:cTn id="10" dur="500"/>
                                        <p:tgtEl>
                                          <p:spTgt spid="2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blinds(horizontal)">
                                      <p:cBhvr>
                                        <p:cTn id="13" dur="500"/>
                                        <p:tgtEl>
                                          <p:spTgt spid="26"/>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6" presetClass="emph" presetSubtype="0" autoRev="1" fill="hold" grpId="0" nodeType="clickEffect">
                                  <p:stCondLst>
                                    <p:cond delay="0"/>
                                  </p:stCondLst>
                                  <p:childTnLst>
                                    <p:animScale>
                                      <p:cBhvr>
                                        <p:cTn id="17" dur="1000" fill="hold"/>
                                        <p:tgtEl>
                                          <p:spTgt spid="49"/>
                                        </p:tgtEl>
                                      </p:cBhvr>
                                      <p:by x="150000" y="150000"/>
                                    </p:animScale>
                                  </p:childTnLst>
                                </p:cTn>
                              </p:par>
                            </p:childTnLst>
                          </p:cTn>
                        </p:par>
                        <p:par>
                          <p:cTn id="18" fill="hold" nodeType="afterGroup">
                            <p:stCondLst>
                              <p:cond delay="2000"/>
                            </p:stCondLst>
                            <p:childTnLst>
                              <p:par>
                                <p:cTn id="19" presetID="3" presetClass="entr" presetSubtype="10"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blinds(horizontal)">
                                      <p:cBhvr>
                                        <p:cTn id="21" dur="500"/>
                                        <p:tgtEl>
                                          <p:spTgt spid="20"/>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blinds(horizontal)">
                                      <p:cBhvr>
                                        <p:cTn id="24" dur="500"/>
                                        <p:tgtEl>
                                          <p:spTgt spid="16"/>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blinds(horizontal)">
                                      <p:cBhvr>
                                        <p:cTn id="29" dur="500"/>
                                        <p:tgtEl>
                                          <p:spTgt spid="17"/>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6" presetClass="emph" presetSubtype="0" autoRev="1" fill="hold" grpId="0" nodeType="clickEffect">
                                  <p:stCondLst>
                                    <p:cond delay="0"/>
                                  </p:stCondLst>
                                  <p:childTnLst>
                                    <p:animScale>
                                      <p:cBhvr>
                                        <p:cTn id="33" dur="1000" fill="hold"/>
                                        <p:tgtEl>
                                          <p:spTgt spid="50"/>
                                        </p:tgtEl>
                                      </p:cBhvr>
                                      <p:by x="150000" y="150000"/>
                                    </p:animScale>
                                  </p:childTnLst>
                                </p:cTn>
                              </p:par>
                            </p:childTnLst>
                          </p:cTn>
                        </p:par>
                        <p:par>
                          <p:cTn id="34" fill="hold" nodeType="afterGroup">
                            <p:stCondLst>
                              <p:cond delay="2000"/>
                            </p:stCondLst>
                            <p:childTnLst>
                              <p:par>
                                <p:cTn id="35" presetID="3" presetClass="entr" presetSubtype="10"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blinds(horizontal)">
                                      <p:cBhvr>
                                        <p:cTn id="37" dur="500"/>
                                        <p:tgtEl>
                                          <p:spTgt spid="22"/>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blinds(horizontal)">
                                      <p:cBhvr>
                                        <p:cTn id="40" dur="500"/>
                                        <p:tgtEl>
                                          <p:spTgt spid="28"/>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6" presetClass="emph" presetSubtype="0" autoRev="1" fill="hold" grpId="0" nodeType="clickEffect">
                                  <p:stCondLst>
                                    <p:cond delay="0"/>
                                  </p:stCondLst>
                                  <p:childTnLst>
                                    <p:animScale>
                                      <p:cBhvr>
                                        <p:cTn id="44" dur="1000" fill="hold"/>
                                        <p:tgtEl>
                                          <p:spTgt spid="51"/>
                                        </p:tgtEl>
                                      </p:cBhvr>
                                      <p:by x="400000" y="400000"/>
                                    </p:animScale>
                                  </p:childTnLst>
                                </p:cTn>
                              </p:par>
                            </p:childTnLst>
                          </p:cTn>
                        </p:par>
                        <p:par>
                          <p:cTn id="45" fill="hold" nodeType="afterGroup">
                            <p:stCondLst>
                              <p:cond delay="2000"/>
                            </p:stCondLst>
                            <p:childTnLst>
                              <p:par>
                                <p:cTn id="46" presetID="3" presetClass="entr" presetSubtype="10" fill="hold"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blinds(horizontal)">
                                      <p:cBhvr>
                                        <p:cTn id="48" dur="500"/>
                                        <p:tgtEl>
                                          <p:spTgt spid="29"/>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blinds(horizontal)">
                                      <p:cBhvr>
                                        <p:cTn id="51" dur="500"/>
                                        <p:tgtEl>
                                          <p:spTgt spid="19"/>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12" presetClass="entr" presetSubtype="1" fill="hold" nodeType="click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slide(fromTop)">
                                      <p:cBhvr>
                                        <p:cTn id="56" dur="500"/>
                                        <p:tgtEl>
                                          <p:spTgt spid="30"/>
                                        </p:tgtEl>
                                      </p:cBhvr>
                                    </p:animEffect>
                                  </p:childTnLst>
                                </p:cTn>
                              </p:par>
                            </p:childTnLst>
                          </p:cTn>
                        </p:par>
                        <p:par>
                          <p:cTn id="57" fill="hold" nodeType="afterGroup">
                            <p:stCondLst>
                              <p:cond delay="500"/>
                            </p:stCondLst>
                            <p:childTnLst>
                              <p:par>
                                <p:cTn id="58" presetID="12" presetClass="entr" presetSubtype="2" fill="hold"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slide(fromRight)">
                                      <p:cBhvr>
                                        <p:cTn id="60" dur="500"/>
                                        <p:tgtEl>
                                          <p:spTgt spid="21"/>
                                        </p:tgtEl>
                                      </p:cBhvr>
                                    </p:animEffect>
                                  </p:childTnLst>
                                </p:cTn>
                              </p:par>
                            </p:childTnLst>
                          </p:cTn>
                        </p:par>
                        <p:par>
                          <p:cTn id="61" fill="hold" nodeType="afterGroup">
                            <p:stCondLst>
                              <p:cond delay="1000"/>
                            </p:stCondLst>
                            <p:childTnLst>
                              <p:par>
                                <p:cTn id="62" presetID="12" presetClass="entr" presetSubtype="4" fill="hold"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slide(fromBottom)">
                                      <p:cBhvr>
                                        <p:cTn id="64" dur="500"/>
                                        <p:tgtEl>
                                          <p:spTgt spid="24"/>
                                        </p:tgtEl>
                                      </p:cBhvr>
                                    </p:animEffect>
                                  </p:childTnLst>
                                </p:cTn>
                              </p:par>
                            </p:childTnLst>
                          </p:cTn>
                        </p:par>
                        <p:par>
                          <p:cTn id="65" fill="hold" nodeType="afterGroup">
                            <p:stCondLst>
                              <p:cond delay="1500"/>
                            </p:stCondLst>
                            <p:childTnLst>
                              <p:par>
                                <p:cTn id="66" presetID="12" presetClass="entr" presetSubtype="8" fill="hold"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slide(fromLeft)">
                                      <p:cBhvr>
                                        <p:cTn id="68" dur="500"/>
                                        <p:tgtEl>
                                          <p:spTgt spid="25"/>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3" presetClass="entr" presetSubtype="10" fill="hold" grpId="0" nodeType="click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blinds(horizontal)">
                                      <p:cBhvr>
                                        <p:cTn id="73" dur="500"/>
                                        <p:tgtEl>
                                          <p:spTgt spid="18"/>
                                        </p:tgtEl>
                                      </p:cBhvr>
                                    </p:animEffect>
                                  </p:childTnLst>
                                </p:cTn>
                              </p:par>
                            </p:childTnLst>
                          </p:cTn>
                        </p:par>
                        <p:par>
                          <p:cTn id="74" fill="hold" nodeType="afterGroup">
                            <p:stCondLst>
                              <p:cond delay="500"/>
                            </p:stCondLst>
                            <p:childTnLst>
                              <p:par>
                                <p:cTn id="75" presetID="12" presetClass="entr" presetSubtype="8" fill="hold" nodeType="afterEffect">
                                  <p:stCondLst>
                                    <p:cond delay="0"/>
                                  </p:stCondLst>
                                  <p:childTnLst>
                                    <p:set>
                                      <p:cBhvr>
                                        <p:cTn id="76" dur="1" fill="hold">
                                          <p:stCondLst>
                                            <p:cond delay="0"/>
                                          </p:stCondLst>
                                        </p:cTn>
                                        <p:tgtEl>
                                          <p:spTgt spid="45"/>
                                        </p:tgtEl>
                                        <p:attrNameLst>
                                          <p:attrName>style.visibility</p:attrName>
                                        </p:attrNameLst>
                                      </p:cBhvr>
                                      <p:to>
                                        <p:strVal val="visible"/>
                                      </p:to>
                                    </p:set>
                                    <p:animEffect transition="in" filter="slide(fromLeft)">
                                      <p:cBhvr>
                                        <p:cTn id="77" dur="500"/>
                                        <p:tgtEl>
                                          <p:spTgt spid="45"/>
                                        </p:tgtEl>
                                      </p:cBhvr>
                                    </p:animEffect>
                                  </p:childTnLst>
                                </p:cTn>
                              </p:par>
                            </p:childTnLst>
                          </p:cTn>
                        </p:par>
                        <p:par>
                          <p:cTn id="78" fill="hold" nodeType="afterGroup">
                            <p:stCondLst>
                              <p:cond delay="1000"/>
                            </p:stCondLst>
                            <p:childTnLst>
                              <p:par>
                                <p:cTn id="79" presetID="12" presetClass="entr" presetSubtype="1" fill="hold" nodeType="afterEffect">
                                  <p:stCondLst>
                                    <p:cond delay="0"/>
                                  </p:stCondLst>
                                  <p:childTnLst>
                                    <p:set>
                                      <p:cBhvr>
                                        <p:cTn id="80" dur="1" fill="hold">
                                          <p:stCondLst>
                                            <p:cond delay="0"/>
                                          </p:stCondLst>
                                        </p:cTn>
                                        <p:tgtEl>
                                          <p:spTgt spid="39"/>
                                        </p:tgtEl>
                                        <p:attrNameLst>
                                          <p:attrName>style.visibility</p:attrName>
                                        </p:attrNameLst>
                                      </p:cBhvr>
                                      <p:to>
                                        <p:strVal val="visible"/>
                                      </p:to>
                                    </p:set>
                                    <p:animEffect transition="in" filter="slide(fromTop)">
                                      <p:cBhvr>
                                        <p:cTn id="81" dur="500"/>
                                        <p:tgtEl>
                                          <p:spTgt spid="39"/>
                                        </p:tgtEl>
                                      </p:cBhvr>
                                    </p:animEffect>
                                  </p:childTnLst>
                                </p:cTn>
                              </p:par>
                            </p:childTnLst>
                          </p:cTn>
                        </p:par>
                        <p:par>
                          <p:cTn id="82" fill="hold" nodeType="afterGroup">
                            <p:stCondLst>
                              <p:cond delay="1500"/>
                            </p:stCondLst>
                            <p:childTnLst>
                              <p:par>
                                <p:cTn id="83" presetID="12" presetClass="entr" presetSubtype="2" fill="hold" nodeType="afterEffect">
                                  <p:stCondLst>
                                    <p:cond delay="0"/>
                                  </p:stCondLst>
                                  <p:childTnLst>
                                    <p:set>
                                      <p:cBhvr>
                                        <p:cTn id="84" dur="1" fill="hold">
                                          <p:stCondLst>
                                            <p:cond delay="0"/>
                                          </p:stCondLst>
                                        </p:cTn>
                                        <p:tgtEl>
                                          <p:spTgt spid="42"/>
                                        </p:tgtEl>
                                        <p:attrNameLst>
                                          <p:attrName>style.visibility</p:attrName>
                                        </p:attrNameLst>
                                      </p:cBhvr>
                                      <p:to>
                                        <p:strVal val="visible"/>
                                      </p:to>
                                    </p:set>
                                    <p:animEffect transition="in" filter="slide(fromRight)">
                                      <p:cBhvr>
                                        <p:cTn id="85" dur="500"/>
                                        <p:tgtEl>
                                          <p:spTgt spid="42"/>
                                        </p:tgtEl>
                                      </p:cBhvr>
                                    </p:animEffect>
                                  </p:childTnLst>
                                </p:cTn>
                              </p:par>
                            </p:childTnLst>
                          </p:cTn>
                        </p:par>
                        <p:par>
                          <p:cTn id="86" fill="hold" nodeType="afterGroup">
                            <p:stCondLst>
                              <p:cond delay="2000"/>
                            </p:stCondLst>
                            <p:childTnLst>
                              <p:par>
                                <p:cTn id="87" presetID="12" presetClass="entr" presetSubtype="1" fill="hold" nodeType="after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slide(fromTop)">
                                      <p:cBhvr>
                                        <p:cTn id="8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49" grpId="0"/>
      <p:bldP spid="48" grpId="0"/>
      <p:bldP spid="16" grpId="0" animBg="1"/>
      <p:bldP spid="17" grpId="0"/>
      <p:bldP spid="18" grpId="0"/>
      <p:bldP spid="19" grpId="0" animBg="1"/>
      <p:bldP spid="26" grpId="0" animBg="1"/>
      <p:bldP spid="28"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9" name="Rectangle 3"/>
          <p:cNvSpPr txBox="1">
            <a:spLocks noChangeArrowheads="1"/>
          </p:cNvSpPr>
          <p:nvPr/>
        </p:nvSpPr>
        <p:spPr bwMode="auto">
          <a:xfrm>
            <a:off x="965200" y="1628800"/>
            <a:ext cx="7143750"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ct val="120000"/>
              </a:lnSpc>
              <a:buFont typeface="Wingdings" pitchFamily="2" charset="2"/>
              <a:buChar char="Ø"/>
            </a:pPr>
            <a:r>
              <a:rPr lang="en-US" altLang="zh-CN" sz="3200" b="1" dirty="0"/>
              <a:t>for</a:t>
            </a:r>
            <a:r>
              <a:rPr lang="zh-CN" altLang="zh-CN" sz="3200" b="1" dirty="0"/>
              <a:t>语句的一般形式为</a:t>
            </a:r>
          </a:p>
          <a:p>
            <a:pPr eaLnBrk="1" hangingPunct="1">
              <a:lnSpc>
                <a:spcPct val="120000"/>
              </a:lnSpc>
            </a:pPr>
            <a:r>
              <a:rPr lang="en-US" altLang="zh-CN" sz="3200" b="1" dirty="0"/>
              <a:t>    for(</a:t>
            </a:r>
            <a:r>
              <a:rPr lang="zh-CN" altLang="zh-CN" sz="3200" b="1" dirty="0"/>
              <a:t>表达式</a:t>
            </a:r>
            <a:r>
              <a:rPr lang="en-US" altLang="zh-CN" sz="3200" b="1" dirty="0"/>
              <a:t>1</a:t>
            </a:r>
            <a:r>
              <a:rPr lang="zh-CN" altLang="zh-CN" sz="3200" b="1" dirty="0"/>
              <a:t>；表达式</a:t>
            </a:r>
            <a:r>
              <a:rPr lang="en-US" altLang="zh-CN" sz="3200" b="1" dirty="0"/>
              <a:t>2</a:t>
            </a:r>
            <a:r>
              <a:rPr lang="zh-CN" altLang="zh-CN" sz="3200" b="1" dirty="0"/>
              <a:t>；表达式</a:t>
            </a:r>
            <a:r>
              <a:rPr lang="en-US" altLang="zh-CN" sz="3200" b="1" dirty="0"/>
              <a:t>3) </a:t>
            </a:r>
            <a:endParaRPr lang="zh-CN" altLang="zh-CN" sz="3200" b="1" dirty="0"/>
          </a:p>
          <a:p>
            <a:pPr eaLnBrk="1" hangingPunct="1">
              <a:lnSpc>
                <a:spcPct val="120000"/>
              </a:lnSpc>
            </a:pPr>
            <a:r>
              <a:rPr lang="en-US" altLang="zh-CN" sz="3200" b="1" dirty="0"/>
              <a:t>                </a:t>
            </a:r>
            <a:r>
              <a:rPr lang="zh-CN" altLang="zh-CN" sz="3200" b="1" dirty="0"/>
              <a:t>语句</a:t>
            </a:r>
          </a:p>
        </p:txBody>
      </p:sp>
      <p:sp>
        <p:nvSpPr>
          <p:cNvPr id="24580"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cxnSp>
        <p:nvCxnSpPr>
          <p:cNvPr id="5" name="直接连接符 4"/>
          <p:cNvCxnSpPr>
            <a:cxnSpLocks noChangeShapeType="1"/>
          </p:cNvCxnSpPr>
          <p:nvPr/>
        </p:nvCxnSpPr>
        <p:spPr bwMode="auto">
          <a:xfrm>
            <a:off x="2251075" y="2843238"/>
            <a:ext cx="1500187"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
        <p:nvSpPr>
          <p:cNvPr id="8" name="线形标注 2 7"/>
          <p:cNvSpPr>
            <a:spLocks/>
          </p:cNvSpPr>
          <p:nvPr/>
        </p:nvSpPr>
        <p:spPr bwMode="auto">
          <a:xfrm>
            <a:off x="1322387" y="3629050"/>
            <a:ext cx="4143375" cy="1571625"/>
          </a:xfrm>
          <a:prstGeom prst="borderCallout2">
            <a:avLst>
              <a:gd name="adj1" fmla="val 2245"/>
              <a:gd name="adj2" fmla="val 13352"/>
              <a:gd name="adj3" fmla="val -26472"/>
              <a:gd name="adj4" fmla="val 16347"/>
              <a:gd name="adj5" fmla="val -48106"/>
              <a:gd name="adj6" fmla="val 27644"/>
            </a:avLst>
          </a:prstGeom>
          <a:solidFill>
            <a:schemeClr val="accent1"/>
          </a:solidFill>
          <a:ln w="38100" algn="ctr">
            <a:solidFill>
              <a:srgbClr val="FF0000"/>
            </a:solidFill>
            <a:miter lim="800000"/>
            <a:headEnd/>
            <a:tailEnd/>
          </a:ln>
        </p:spPr>
        <p:txBody>
          <a:bodyPr/>
          <a:lstStyle/>
          <a:p>
            <a:r>
              <a:rPr lang="zh-CN" altLang="zh-CN" sz="2800" b="1">
                <a:solidFill>
                  <a:srgbClr val="0000CC"/>
                </a:solidFill>
              </a:rPr>
              <a:t>设置初始条件，只执行一次。可以为零个、一个或多个变量设置初值</a:t>
            </a:r>
            <a:r>
              <a:rPr lang="zh-CN" altLang="en-US" sz="2800" b="1">
                <a:solidFill>
                  <a:srgbClr val="0000CC"/>
                </a:solidFill>
              </a:rPr>
              <a:t>执行</a:t>
            </a:r>
            <a:endParaRPr lang="zh-CN" altLang="en-US" sz="2800"/>
          </a:p>
        </p:txBody>
      </p:sp>
      <p:sp>
        <p:nvSpPr>
          <p:cNvPr id="9" name="Rectangle 2"/>
          <p:cNvSpPr>
            <a:spLocks noGrp="1" noChangeArrowheads="1"/>
          </p:cNvSpPr>
          <p:nvPr>
            <p:ph type="title"/>
          </p:nvPr>
        </p:nvSpPr>
        <p:spPr>
          <a:xfrm>
            <a:off x="30807" y="476672"/>
            <a:ext cx="8429625" cy="831850"/>
          </a:xfrm>
        </p:spPr>
        <p:txBody>
          <a:bodyPr/>
          <a:lstStyle/>
          <a:p>
            <a:pPr eaLnBrk="1" hangingPunct="1">
              <a:defRPr/>
            </a:pPr>
            <a:r>
              <a:rPr lang="en-US" altLang="zh-CN" sz="4800" dirty="0" smtClean="0">
                <a:solidFill>
                  <a:srgbClr val="800000"/>
                </a:solidFill>
                <a:effectLst>
                  <a:outerShdw blurRad="38100" dist="38100" dir="2700000" algn="tl">
                    <a:srgbClr val="000000"/>
                  </a:outerShdw>
                </a:effectLst>
                <a:ea typeface="黑体" pitchFamily="2" charset="-122"/>
              </a:rPr>
              <a:t>5.3  for</a:t>
            </a:r>
            <a:r>
              <a:rPr lang="zh-CN" altLang="zh-CN" sz="4800" dirty="0" smtClean="0">
                <a:solidFill>
                  <a:srgbClr val="800000"/>
                </a:solidFill>
                <a:effectLst>
                  <a:outerShdw blurRad="38100" dist="38100" dir="2700000" algn="tl">
                    <a:srgbClr val="000000"/>
                  </a:outerShdw>
                </a:effectLst>
                <a:ea typeface="黑体" pitchFamily="2" charset="-122"/>
              </a:rPr>
              <a:t>循环</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Left)">
                                      <p:cBhvr>
                                        <p:cTn id="7" dur="500"/>
                                        <p:tgtEl>
                                          <p:spTgt spid="5"/>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3" name="Rectangle 3"/>
          <p:cNvSpPr txBox="1">
            <a:spLocks noChangeArrowheads="1"/>
          </p:cNvSpPr>
          <p:nvPr/>
        </p:nvSpPr>
        <p:spPr bwMode="auto">
          <a:xfrm>
            <a:off x="893192" y="1601416"/>
            <a:ext cx="7143750"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ct val="120000"/>
              </a:lnSpc>
              <a:buFont typeface="Wingdings" pitchFamily="2" charset="2"/>
              <a:buChar char="Ø"/>
            </a:pPr>
            <a:r>
              <a:rPr lang="en-US" altLang="zh-CN" sz="3200" b="1" dirty="0"/>
              <a:t>for</a:t>
            </a:r>
            <a:r>
              <a:rPr lang="zh-CN" altLang="zh-CN" sz="3200" b="1" dirty="0"/>
              <a:t>语句的一般形式为</a:t>
            </a:r>
          </a:p>
          <a:p>
            <a:pPr eaLnBrk="1" hangingPunct="1">
              <a:lnSpc>
                <a:spcPct val="120000"/>
              </a:lnSpc>
            </a:pPr>
            <a:r>
              <a:rPr lang="en-US" altLang="zh-CN" sz="3200" b="1" dirty="0"/>
              <a:t>    for(</a:t>
            </a:r>
            <a:r>
              <a:rPr lang="zh-CN" altLang="zh-CN" sz="3200" b="1" dirty="0"/>
              <a:t>表达式</a:t>
            </a:r>
            <a:r>
              <a:rPr lang="en-US" altLang="zh-CN" sz="3200" b="1" dirty="0"/>
              <a:t>1</a:t>
            </a:r>
            <a:r>
              <a:rPr lang="zh-CN" altLang="zh-CN" sz="3200" b="1" dirty="0"/>
              <a:t>；表达式</a:t>
            </a:r>
            <a:r>
              <a:rPr lang="en-US" altLang="zh-CN" sz="3200" b="1" dirty="0"/>
              <a:t>2</a:t>
            </a:r>
            <a:r>
              <a:rPr lang="zh-CN" altLang="zh-CN" sz="3200" b="1" dirty="0"/>
              <a:t>；表达式</a:t>
            </a:r>
            <a:r>
              <a:rPr lang="en-US" altLang="zh-CN" sz="3200" b="1" dirty="0"/>
              <a:t>3) </a:t>
            </a:r>
            <a:endParaRPr lang="zh-CN" altLang="zh-CN" sz="3200" b="1" dirty="0"/>
          </a:p>
          <a:p>
            <a:pPr eaLnBrk="1" hangingPunct="1">
              <a:lnSpc>
                <a:spcPct val="120000"/>
              </a:lnSpc>
            </a:pPr>
            <a:r>
              <a:rPr lang="en-US" altLang="zh-CN" sz="3200" b="1" dirty="0"/>
              <a:t>                </a:t>
            </a:r>
            <a:r>
              <a:rPr lang="zh-CN" altLang="zh-CN" sz="3200" b="1" dirty="0"/>
              <a:t>语句</a:t>
            </a:r>
          </a:p>
        </p:txBody>
      </p:sp>
      <p:sp>
        <p:nvSpPr>
          <p:cNvPr id="25604" name="Rectangle 2"/>
          <p:cNvSpPr>
            <a:spLocks noChangeArrowheads="1"/>
          </p:cNvSpPr>
          <p:nvPr/>
        </p:nvSpPr>
        <p:spPr bwMode="auto">
          <a:xfrm>
            <a:off x="-35496" y="-99392"/>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cxnSp>
        <p:nvCxnSpPr>
          <p:cNvPr id="5" name="直接连接符 4"/>
          <p:cNvCxnSpPr>
            <a:cxnSpLocks noChangeShapeType="1"/>
          </p:cNvCxnSpPr>
          <p:nvPr/>
        </p:nvCxnSpPr>
        <p:spPr bwMode="auto">
          <a:xfrm>
            <a:off x="3965004" y="2815854"/>
            <a:ext cx="1500188"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
        <p:nvSpPr>
          <p:cNvPr id="8" name="线形标注 2 7"/>
          <p:cNvSpPr>
            <a:spLocks/>
          </p:cNvSpPr>
          <p:nvPr/>
        </p:nvSpPr>
        <p:spPr bwMode="auto">
          <a:xfrm>
            <a:off x="2679129" y="3601666"/>
            <a:ext cx="5929313" cy="1571625"/>
          </a:xfrm>
          <a:prstGeom prst="borderCallout2">
            <a:avLst>
              <a:gd name="adj1" fmla="val -1741"/>
              <a:gd name="adj2" fmla="val 51801"/>
              <a:gd name="adj3" fmla="val -24875"/>
              <a:gd name="adj4" fmla="val 50778"/>
              <a:gd name="adj5" fmla="val -48106"/>
              <a:gd name="adj6" fmla="val 38843"/>
            </a:avLst>
          </a:prstGeom>
          <a:solidFill>
            <a:schemeClr val="accent1"/>
          </a:solidFill>
          <a:ln w="38100" algn="ctr">
            <a:solidFill>
              <a:srgbClr val="FF0000"/>
            </a:solidFill>
            <a:miter lim="800000"/>
            <a:headEnd/>
            <a:tailEnd/>
          </a:ln>
        </p:spPr>
        <p:txBody>
          <a:bodyPr/>
          <a:lstStyle/>
          <a:p>
            <a:r>
              <a:rPr lang="zh-CN" altLang="zh-CN" sz="2800" b="1">
                <a:solidFill>
                  <a:srgbClr val="0000CC"/>
                </a:solidFill>
              </a:rPr>
              <a:t>循环条件表达式，用来判定是否继续循环。在每次执行循环体前先执行此表达式，决定是否继续执行循环</a:t>
            </a:r>
            <a:endParaRPr lang="zh-CN" altLang="en-US" sz="2800"/>
          </a:p>
        </p:txBody>
      </p:sp>
      <p:sp>
        <p:nvSpPr>
          <p:cNvPr id="9" name="Rectangle 2"/>
          <p:cNvSpPr>
            <a:spLocks noGrp="1" noChangeArrowheads="1"/>
          </p:cNvSpPr>
          <p:nvPr>
            <p:ph type="title"/>
          </p:nvPr>
        </p:nvSpPr>
        <p:spPr>
          <a:xfrm>
            <a:off x="-76697" y="549896"/>
            <a:ext cx="8429625" cy="831850"/>
          </a:xfrm>
        </p:spPr>
        <p:txBody>
          <a:bodyPr/>
          <a:lstStyle/>
          <a:p>
            <a:pPr eaLnBrk="1" hangingPunct="1">
              <a:defRPr/>
            </a:pPr>
            <a:r>
              <a:rPr lang="en-US" altLang="zh-CN" sz="4800" dirty="0" smtClean="0">
                <a:solidFill>
                  <a:srgbClr val="800000"/>
                </a:solidFill>
                <a:effectLst>
                  <a:outerShdw blurRad="38100" dist="38100" dir="2700000" algn="tl">
                    <a:srgbClr val="000000"/>
                  </a:outerShdw>
                </a:effectLst>
                <a:ea typeface="黑体" pitchFamily="2" charset="-122"/>
              </a:rPr>
              <a:t>5.3  for</a:t>
            </a:r>
            <a:r>
              <a:rPr lang="zh-CN" altLang="zh-CN" sz="4800" dirty="0" smtClean="0">
                <a:solidFill>
                  <a:srgbClr val="800000"/>
                </a:solidFill>
                <a:effectLst>
                  <a:outerShdw blurRad="38100" dist="38100" dir="2700000" algn="tl">
                    <a:srgbClr val="000000"/>
                  </a:outerShdw>
                </a:effectLst>
                <a:ea typeface="黑体" pitchFamily="2" charset="-122"/>
              </a:rPr>
              <a:t>循环</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Left)">
                                      <p:cBhvr>
                                        <p:cTn id="7" dur="500"/>
                                        <p:tgtEl>
                                          <p:spTgt spid="5"/>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7" name="Rectangle 3"/>
          <p:cNvSpPr txBox="1">
            <a:spLocks noChangeArrowheads="1"/>
          </p:cNvSpPr>
          <p:nvPr/>
        </p:nvSpPr>
        <p:spPr bwMode="auto">
          <a:xfrm>
            <a:off x="928688" y="1772816"/>
            <a:ext cx="7143750"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ct val="120000"/>
              </a:lnSpc>
              <a:buFont typeface="Wingdings" pitchFamily="2" charset="2"/>
              <a:buChar char="Ø"/>
            </a:pPr>
            <a:r>
              <a:rPr lang="en-US" altLang="zh-CN" sz="3200" b="1"/>
              <a:t>for</a:t>
            </a:r>
            <a:r>
              <a:rPr lang="zh-CN" altLang="zh-CN" sz="3200" b="1"/>
              <a:t>语句的一般形式为</a:t>
            </a:r>
          </a:p>
          <a:p>
            <a:pPr eaLnBrk="1" hangingPunct="1">
              <a:lnSpc>
                <a:spcPct val="120000"/>
              </a:lnSpc>
            </a:pPr>
            <a:r>
              <a:rPr lang="en-US" altLang="zh-CN" sz="3200" b="1"/>
              <a:t>    for(</a:t>
            </a:r>
            <a:r>
              <a:rPr lang="zh-CN" altLang="zh-CN" sz="3200" b="1"/>
              <a:t>表达式</a:t>
            </a:r>
            <a:r>
              <a:rPr lang="en-US" altLang="zh-CN" sz="3200" b="1"/>
              <a:t>1</a:t>
            </a:r>
            <a:r>
              <a:rPr lang="zh-CN" altLang="zh-CN" sz="3200" b="1"/>
              <a:t>；表达式</a:t>
            </a:r>
            <a:r>
              <a:rPr lang="en-US" altLang="zh-CN" sz="3200" b="1"/>
              <a:t>2</a:t>
            </a:r>
            <a:r>
              <a:rPr lang="zh-CN" altLang="zh-CN" sz="3200" b="1"/>
              <a:t>；表达式</a:t>
            </a:r>
            <a:r>
              <a:rPr lang="en-US" altLang="zh-CN" sz="3200" b="1"/>
              <a:t>3) </a:t>
            </a:r>
            <a:endParaRPr lang="zh-CN" altLang="zh-CN" sz="3200" b="1"/>
          </a:p>
          <a:p>
            <a:pPr eaLnBrk="1" hangingPunct="1">
              <a:lnSpc>
                <a:spcPct val="120000"/>
              </a:lnSpc>
            </a:pPr>
            <a:r>
              <a:rPr lang="en-US" altLang="zh-CN" sz="3200" b="1"/>
              <a:t>                </a:t>
            </a:r>
            <a:r>
              <a:rPr lang="zh-CN" altLang="zh-CN" sz="3200" b="1"/>
              <a:t>语句</a:t>
            </a:r>
          </a:p>
        </p:txBody>
      </p:sp>
      <p:sp>
        <p:nvSpPr>
          <p:cNvPr id="26628"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cxnSp>
        <p:nvCxnSpPr>
          <p:cNvPr id="5" name="直接连接符 4"/>
          <p:cNvCxnSpPr>
            <a:cxnSpLocks noChangeShapeType="1"/>
          </p:cNvCxnSpPr>
          <p:nvPr/>
        </p:nvCxnSpPr>
        <p:spPr bwMode="auto">
          <a:xfrm>
            <a:off x="5857875" y="2987254"/>
            <a:ext cx="1500188"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
        <p:nvSpPr>
          <p:cNvPr id="8" name="线形标注 2 7"/>
          <p:cNvSpPr>
            <a:spLocks/>
          </p:cNvSpPr>
          <p:nvPr/>
        </p:nvSpPr>
        <p:spPr bwMode="auto">
          <a:xfrm>
            <a:off x="4357688" y="3915941"/>
            <a:ext cx="4429125" cy="1571625"/>
          </a:xfrm>
          <a:prstGeom prst="borderCallout2">
            <a:avLst>
              <a:gd name="adj1" fmla="val -1741"/>
              <a:gd name="adj2" fmla="val 51801"/>
              <a:gd name="adj3" fmla="val -24875"/>
              <a:gd name="adj4" fmla="val 50778"/>
              <a:gd name="adj5" fmla="val -56875"/>
              <a:gd name="adj6" fmla="val 43648"/>
            </a:avLst>
          </a:prstGeom>
          <a:solidFill>
            <a:schemeClr val="accent1"/>
          </a:solidFill>
          <a:ln w="38100" algn="ctr">
            <a:solidFill>
              <a:srgbClr val="FF0000"/>
            </a:solidFill>
            <a:miter lim="800000"/>
            <a:headEnd/>
            <a:tailEnd/>
          </a:ln>
        </p:spPr>
        <p:txBody>
          <a:bodyPr/>
          <a:lstStyle/>
          <a:p>
            <a:r>
              <a:rPr lang="zh-CN" altLang="zh-CN" sz="2800" b="1">
                <a:solidFill>
                  <a:srgbClr val="0000CC"/>
                </a:solidFill>
              </a:rPr>
              <a:t>作为循环的调整器，例如使循环变量增值，它是在执行完循环体后才进行的</a:t>
            </a:r>
            <a:endParaRPr lang="zh-CN" altLang="en-US" sz="2800"/>
          </a:p>
        </p:txBody>
      </p:sp>
      <p:sp>
        <p:nvSpPr>
          <p:cNvPr id="9" name="Rectangle 2"/>
          <p:cNvSpPr txBox="1">
            <a:spLocks noChangeArrowheads="1"/>
          </p:cNvSpPr>
          <p:nvPr/>
        </p:nvSpPr>
        <p:spPr bwMode="auto">
          <a:xfrm>
            <a:off x="-76697" y="549896"/>
            <a:ext cx="8429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200" b="1">
                <a:solidFill>
                  <a:schemeClr val="tx1"/>
                </a:solidFill>
                <a:latin typeface="+mj-lt"/>
                <a:ea typeface="+mj-ea"/>
                <a:cs typeface="+mj-cs"/>
              </a:defRPr>
            </a:lvl1pPr>
            <a:lvl2pPr algn="ctr" rtl="0" eaLnBrk="0" fontAlgn="base" hangingPunct="0">
              <a:spcBef>
                <a:spcPct val="0"/>
              </a:spcBef>
              <a:spcAft>
                <a:spcPct val="0"/>
              </a:spcAft>
              <a:defRPr sz="4200" b="1">
                <a:solidFill>
                  <a:schemeClr val="tx1"/>
                </a:solidFill>
                <a:latin typeface="Arial" pitchFamily="34" charset="0"/>
                <a:ea typeface="楷体_GB2312" pitchFamily="49" charset="-122"/>
              </a:defRPr>
            </a:lvl2pPr>
            <a:lvl3pPr algn="ctr" rtl="0" eaLnBrk="0" fontAlgn="base" hangingPunct="0">
              <a:spcBef>
                <a:spcPct val="0"/>
              </a:spcBef>
              <a:spcAft>
                <a:spcPct val="0"/>
              </a:spcAft>
              <a:defRPr sz="4200" b="1">
                <a:solidFill>
                  <a:schemeClr val="tx1"/>
                </a:solidFill>
                <a:latin typeface="Arial" pitchFamily="34" charset="0"/>
                <a:ea typeface="楷体_GB2312" pitchFamily="49" charset="-122"/>
              </a:defRPr>
            </a:lvl3pPr>
            <a:lvl4pPr algn="ctr" rtl="0" eaLnBrk="0" fontAlgn="base" hangingPunct="0">
              <a:spcBef>
                <a:spcPct val="0"/>
              </a:spcBef>
              <a:spcAft>
                <a:spcPct val="0"/>
              </a:spcAft>
              <a:defRPr sz="4200" b="1">
                <a:solidFill>
                  <a:schemeClr val="tx1"/>
                </a:solidFill>
                <a:latin typeface="Arial" pitchFamily="34" charset="0"/>
                <a:ea typeface="楷体_GB2312" pitchFamily="49" charset="-122"/>
              </a:defRPr>
            </a:lvl4pPr>
            <a:lvl5pPr algn="ctr" rtl="0" eaLnBrk="0" fontAlgn="base" hangingPunct="0">
              <a:spcBef>
                <a:spcPct val="0"/>
              </a:spcBef>
              <a:spcAft>
                <a:spcPct val="0"/>
              </a:spcAft>
              <a:defRPr sz="4200" b="1">
                <a:solidFill>
                  <a:schemeClr val="tx1"/>
                </a:solidFill>
                <a:latin typeface="Arial" pitchFamily="34" charset="0"/>
                <a:ea typeface="楷体_GB2312" pitchFamily="49" charset="-122"/>
              </a:defRPr>
            </a:lvl5pPr>
            <a:lvl6pPr marL="457200" algn="ctr" rtl="0" eaLnBrk="1" fontAlgn="base" hangingPunct="1">
              <a:spcBef>
                <a:spcPct val="0"/>
              </a:spcBef>
              <a:spcAft>
                <a:spcPct val="0"/>
              </a:spcAft>
              <a:defRPr sz="4200" b="1">
                <a:solidFill>
                  <a:schemeClr val="tx1"/>
                </a:solidFill>
                <a:latin typeface="Arial" pitchFamily="34" charset="0"/>
                <a:ea typeface="楷体_GB2312" pitchFamily="49" charset="-122"/>
              </a:defRPr>
            </a:lvl6pPr>
            <a:lvl7pPr marL="914400" algn="ctr" rtl="0" eaLnBrk="1" fontAlgn="base" hangingPunct="1">
              <a:spcBef>
                <a:spcPct val="0"/>
              </a:spcBef>
              <a:spcAft>
                <a:spcPct val="0"/>
              </a:spcAft>
              <a:defRPr sz="4200" b="1">
                <a:solidFill>
                  <a:schemeClr val="tx1"/>
                </a:solidFill>
                <a:latin typeface="Arial" pitchFamily="34" charset="0"/>
                <a:ea typeface="楷体_GB2312" pitchFamily="49" charset="-122"/>
              </a:defRPr>
            </a:lvl7pPr>
            <a:lvl8pPr marL="1371600" algn="ctr" rtl="0" eaLnBrk="1" fontAlgn="base" hangingPunct="1">
              <a:spcBef>
                <a:spcPct val="0"/>
              </a:spcBef>
              <a:spcAft>
                <a:spcPct val="0"/>
              </a:spcAft>
              <a:defRPr sz="4200" b="1">
                <a:solidFill>
                  <a:schemeClr val="tx1"/>
                </a:solidFill>
                <a:latin typeface="Arial" pitchFamily="34" charset="0"/>
                <a:ea typeface="楷体_GB2312" pitchFamily="49" charset="-122"/>
              </a:defRPr>
            </a:lvl8pPr>
            <a:lvl9pPr marL="1828800" algn="ctr" rtl="0" eaLnBrk="1" fontAlgn="base" hangingPunct="1">
              <a:spcBef>
                <a:spcPct val="0"/>
              </a:spcBef>
              <a:spcAft>
                <a:spcPct val="0"/>
              </a:spcAft>
              <a:defRPr sz="4200" b="1">
                <a:solidFill>
                  <a:schemeClr val="tx1"/>
                </a:solidFill>
                <a:latin typeface="Arial" pitchFamily="34" charset="0"/>
                <a:ea typeface="楷体_GB2312" pitchFamily="49" charset="-122"/>
              </a:defRPr>
            </a:lvl9pPr>
          </a:lstStyle>
          <a:p>
            <a:pPr eaLnBrk="1" hangingPunct="1">
              <a:defRPr/>
            </a:pPr>
            <a:r>
              <a:rPr lang="en-US" altLang="zh-CN" sz="4800" smtClean="0">
                <a:solidFill>
                  <a:srgbClr val="800000"/>
                </a:solidFill>
                <a:effectLst>
                  <a:outerShdw blurRad="38100" dist="38100" dir="2700000" algn="tl">
                    <a:srgbClr val="000000"/>
                  </a:outerShdw>
                </a:effectLst>
                <a:ea typeface="黑体" pitchFamily="2" charset="-122"/>
              </a:rPr>
              <a:t>5.3  for</a:t>
            </a:r>
            <a:r>
              <a:rPr lang="zh-CN" altLang="zh-CN" sz="4800" smtClean="0">
                <a:solidFill>
                  <a:srgbClr val="800000"/>
                </a:solidFill>
                <a:effectLst>
                  <a:outerShdw blurRad="38100" dist="38100" dir="2700000" algn="tl">
                    <a:srgbClr val="000000"/>
                  </a:outerShdw>
                </a:effectLst>
                <a:ea typeface="黑体" pitchFamily="2" charset="-122"/>
              </a:rPr>
              <a:t>循环</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Left)">
                                      <p:cBhvr>
                                        <p:cTn id="7" dur="500"/>
                                        <p:tgtEl>
                                          <p:spTgt spid="5"/>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3" name="Rectangle 3"/>
          <p:cNvSpPr txBox="1">
            <a:spLocks noChangeArrowheads="1"/>
          </p:cNvSpPr>
          <p:nvPr/>
        </p:nvSpPr>
        <p:spPr bwMode="auto">
          <a:xfrm>
            <a:off x="323528" y="1089818"/>
            <a:ext cx="8568952" cy="464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ct val="120000"/>
              </a:lnSpc>
              <a:buFont typeface="Wingdings" pitchFamily="2" charset="2"/>
              <a:buChar char="Ø"/>
            </a:pPr>
            <a:r>
              <a:rPr lang="en-US" altLang="zh-CN" sz="3200" b="1" dirty="0" smtClean="0"/>
              <a:t>for(</a:t>
            </a:r>
            <a:r>
              <a:rPr lang="zh-CN" altLang="en-US" sz="3200" b="1" dirty="0"/>
              <a:t>表达式</a:t>
            </a:r>
            <a:r>
              <a:rPr lang="en-US" altLang="zh-CN" sz="3200" b="1" dirty="0"/>
              <a:t>1</a:t>
            </a:r>
            <a:r>
              <a:rPr lang="zh-CN" altLang="en-US" sz="3200" b="1" dirty="0"/>
              <a:t>；表达式</a:t>
            </a:r>
            <a:r>
              <a:rPr lang="en-US" altLang="zh-CN" sz="3200" b="1" dirty="0"/>
              <a:t>2</a:t>
            </a:r>
            <a:r>
              <a:rPr lang="zh-CN" altLang="en-US" sz="3200" b="1" dirty="0"/>
              <a:t>；表达式</a:t>
            </a:r>
            <a:r>
              <a:rPr lang="en-US" altLang="zh-CN" sz="3200" b="1" dirty="0"/>
              <a:t>3</a:t>
            </a:r>
            <a:r>
              <a:rPr lang="en-US" altLang="zh-CN" sz="3200" b="1" dirty="0" smtClean="0"/>
              <a:t>)</a:t>
            </a:r>
            <a:r>
              <a:rPr lang="zh-CN" altLang="zh-CN" sz="3200" b="1" dirty="0" smtClean="0"/>
              <a:t>的</a:t>
            </a:r>
            <a:r>
              <a:rPr lang="zh-CN" altLang="zh-CN" sz="3200" b="1" dirty="0"/>
              <a:t>执行过程</a:t>
            </a:r>
            <a:r>
              <a:rPr lang="zh-CN" altLang="en-US" sz="3200" b="1" dirty="0"/>
              <a:t>：</a:t>
            </a:r>
            <a:endParaRPr lang="en-US" altLang="zh-CN" sz="3200" b="1" dirty="0"/>
          </a:p>
          <a:p>
            <a:pPr lvl="1" eaLnBrk="1" hangingPunct="1">
              <a:lnSpc>
                <a:spcPct val="120000"/>
              </a:lnSpc>
            </a:pPr>
            <a:r>
              <a:rPr lang="en-US" altLang="zh-CN" sz="2800" b="1" dirty="0"/>
              <a:t>(1) </a:t>
            </a:r>
            <a:r>
              <a:rPr lang="zh-CN" altLang="zh-CN" sz="2800" b="1" dirty="0"/>
              <a:t>先求解表达式</a:t>
            </a:r>
            <a:r>
              <a:rPr lang="en-US" altLang="zh-CN" sz="2800" b="1" dirty="0"/>
              <a:t>1</a:t>
            </a:r>
            <a:endParaRPr lang="zh-CN" altLang="zh-CN" sz="2800" b="1" dirty="0"/>
          </a:p>
          <a:p>
            <a:pPr lvl="1" eaLnBrk="1" hangingPunct="1">
              <a:lnSpc>
                <a:spcPct val="120000"/>
              </a:lnSpc>
            </a:pPr>
            <a:r>
              <a:rPr lang="en-US" altLang="zh-CN" sz="2800" b="1" dirty="0"/>
              <a:t>(2) </a:t>
            </a:r>
            <a:r>
              <a:rPr lang="zh-CN" altLang="zh-CN" sz="2800" b="1" dirty="0"/>
              <a:t>求解表达式</a:t>
            </a:r>
            <a:r>
              <a:rPr lang="en-US" altLang="zh-CN" sz="2800" b="1" dirty="0"/>
              <a:t>2</a:t>
            </a:r>
            <a:r>
              <a:rPr lang="zh-CN" altLang="zh-CN" sz="2800" b="1" dirty="0"/>
              <a:t>，若</a:t>
            </a:r>
            <a:r>
              <a:rPr lang="zh-CN" altLang="en-US" sz="2800" b="1" dirty="0"/>
              <a:t>其</a:t>
            </a:r>
            <a:r>
              <a:rPr lang="zh-CN" altLang="zh-CN" sz="2800" b="1" dirty="0"/>
              <a:t>值为真，执行循环体，然后执行下面第</a:t>
            </a:r>
            <a:r>
              <a:rPr lang="en-US" altLang="zh-CN" sz="2800" b="1" dirty="0"/>
              <a:t>(3)</a:t>
            </a:r>
            <a:r>
              <a:rPr lang="zh-CN" altLang="zh-CN" sz="2800" b="1" dirty="0"/>
              <a:t>步。若为假，则结束循环，转到第</a:t>
            </a:r>
            <a:r>
              <a:rPr lang="en-US" altLang="zh-CN" sz="2800" b="1" dirty="0"/>
              <a:t>(5)</a:t>
            </a:r>
            <a:r>
              <a:rPr lang="zh-CN" altLang="zh-CN" sz="2800" b="1" dirty="0"/>
              <a:t>步</a:t>
            </a:r>
          </a:p>
          <a:p>
            <a:pPr lvl="1" eaLnBrk="1" hangingPunct="1">
              <a:lnSpc>
                <a:spcPct val="120000"/>
              </a:lnSpc>
            </a:pPr>
            <a:r>
              <a:rPr lang="en-US" altLang="zh-CN" sz="2800" b="1" dirty="0"/>
              <a:t>(3) </a:t>
            </a:r>
            <a:r>
              <a:rPr lang="zh-CN" altLang="zh-CN" sz="2800" b="1" dirty="0"/>
              <a:t>求解表达式</a:t>
            </a:r>
            <a:r>
              <a:rPr lang="en-US" altLang="zh-CN" sz="2800" b="1" dirty="0"/>
              <a:t>3</a:t>
            </a:r>
            <a:endParaRPr lang="zh-CN" altLang="zh-CN" sz="2800" b="1" dirty="0"/>
          </a:p>
          <a:p>
            <a:pPr lvl="1" eaLnBrk="1" hangingPunct="1">
              <a:lnSpc>
                <a:spcPct val="120000"/>
              </a:lnSpc>
            </a:pPr>
            <a:r>
              <a:rPr lang="en-US" altLang="zh-CN" sz="2800" b="1" dirty="0"/>
              <a:t>(4) </a:t>
            </a:r>
            <a:r>
              <a:rPr lang="zh-CN" altLang="zh-CN" sz="2800" b="1" dirty="0"/>
              <a:t>转回上面步骤</a:t>
            </a:r>
            <a:r>
              <a:rPr lang="en-US" altLang="zh-CN" sz="2800" b="1" dirty="0"/>
              <a:t>(2)</a:t>
            </a:r>
            <a:r>
              <a:rPr lang="zh-CN" altLang="zh-CN" sz="2800" b="1" dirty="0"/>
              <a:t>继续执行</a:t>
            </a:r>
          </a:p>
          <a:p>
            <a:pPr lvl="1" eaLnBrk="1" hangingPunct="1">
              <a:lnSpc>
                <a:spcPct val="120000"/>
              </a:lnSpc>
            </a:pPr>
            <a:r>
              <a:rPr lang="en-US" altLang="zh-CN" sz="2800" b="1" dirty="0"/>
              <a:t>(5) </a:t>
            </a:r>
            <a:r>
              <a:rPr lang="zh-CN" altLang="zh-CN" sz="2800" b="1" dirty="0"/>
              <a:t>循环结束，执行</a:t>
            </a:r>
            <a:r>
              <a:rPr lang="en-US" altLang="zh-CN" sz="2800" b="1" dirty="0"/>
              <a:t>for</a:t>
            </a:r>
            <a:r>
              <a:rPr lang="zh-CN" altLang="zh-CN" sz="2800" b="1" dirty="0"/>
              <a:t>语句下面的一个语句</a:t>
            </a:r>
            <a:endParaRPr lang="en-US" altLang="zh-CN" sz="2800" b="1" dirty="0"/>
          </a:p>
        </p:txBody>
      </p:sp>
      <p:sp>
        <p:nvSpPr>
          <p:cNvPr id="27652"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 name="Rectangle 2"/>
          <p:cNvSpPr txBox="1">
            <a:spLocks noChangeArrowheads="1"/>
          </p:cNvSpPr>
          <p:nvPr/>
        </p:nvSpPr>
        <p:spPr bwMode="auto">
          <a:xfrm>
            <a:off x="-76697" y="188640"/>
            <a:ext cx="8429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200" b="1">
                <a:solidFill>
                  <a:schemeClr val="tx1"/>
                </a:solidFill>
                <a:latin typeface="+mj-lt"/>
                <a:ea typeface="+mj-ea"/>
                <a:cs typeface="+mj-cs"/>
              </a:defRPr>
            </a:lvl1pPr>
            <a:lvl2pPr algn="ctr" rtl="0" eaLnBrk="0" fontAlgn="base" hangingPunct="0">
              <a:spcBef>
                <a:spcPct val="0"/>
              </a:spcBef>
              <a:spcAft>
                <a:spcPct val="0"/>
              </a:spcAft>
              <a:defRPr sz="4200" b="1">
                <a:solidFill>
                  <a:schemeClr val="tx1"/>
                </a:solidFill>
                <a:latin typeface="Arial" pitchFamily="34" charset="0"/>
                <a:ea typeface="楷体_GB2312" pitchFamily="49" charset="-122"/>
              </a:defRPr>
            </a:lvl2pPr>
            <a:lvl3pPr algn="ctr" rtl="0" eaLnBrk="0" fontAlgn="base" hangingPunct="0">
              <a:spcBef>
                <a:spcPct val="0"/>
              </a:spcBef>
              <a:spcAft>
                <a:spcPct val="0"/>
              </a:spcAft>
              <a:defRPr sz="4200" b="1">
                <a:solidFill>
                  <a:schemeClr val="tx1"/>
                </a:solidFill>
                <a:latin typeface="Arial" pitchFamily="34" charset="0"/>
                <a:ea typeface="楷体_GB2312" pitchFamily="49" charset="-122"/>
              </a:defRPr>
            </a:lvl3pPr>
            <a:lvl4pPr algn="ctr" rtl="0" eaLnBrk="0" fontAlgn="base" hangingPunct="0">
              <a:spcBef>
                <a:spcPct val="0"/>
              </a:spcBef>
              <a:spcAft>
                <a:spcPct val="0"/>
              </a:spcAft>
              <a:defRPr sz="4200" b="1">
                <a:solidFill>
                  <a:schemeClr val="tx1"/>
                </a:solidFill>
                <a:latin typeface="Arial" pitchFamily="34" charset="0"/>
                <a:ea typeface="楷体_GB2312" pitchFamily="49" charset="-122"/>
              </a:defRPr>
            </a:lvl4pPr>
            <a:lvl5pPr algn="ctr" rtl="0" eaLnBrk="0" fontAlgn="base" hangingPunct="0">
              <a:spcBef>
                <a:spcPct val="0"/>
              </a:spcBef>
              <a:spcAft>
                <a:spcPct val="0"/>
              </a:spcAft>
              <a:defRPr sz="4200" b="1">
                <a:solidFill>
                  <a:schemeClr val="tx1"/>
                </a:solidFill>
                <a:latin typeface="Arial" pitchFamily="34" charset="0"/>
                <a:ea typeface="楷体_GB2312" pitchFamily="49" charset="-122"/>
              </a:defRPr>
            </a:lvl5pPr>
            <a:lvl6pPr marL="457200" algn="ctr" rtl="0" eaLnBrk="1" fontAlgn="base" hangingPunct="1">
              <a:spcBef>
                <a:spcPct val="0"/>
              </a:spcBef>
              <a:spcAft>
                <a:spcPct val="0"/>
              </a:spcAft>
              <a:defRPr sz="4200" b="1">
                <a:solidFill>
                  <a:schemeClr val="tx1"/>
                </a:solidFill>
                <a:latin typeface="Arial" pitchFamily="34" charset="0"/>
                <a:ea typeface="楷体_GB2312" pitchFamily="49" charset="-122"/>
              </a:defRPr>
            </a:lvl6pPr>
            <a:lvl7pPr marL="914400" algn="ctr" rtl="0" eaLnBrk="1" fontAlgn="base" hangingPunct="1">
              <a:spcBef>
                <a:spcPct val="0"/>
              </a:spcBef>
              <a:spcAft>
                <a:spcPct val="0"/>
              </a:spcAft>
              <a:defRPr sz="4200" b="1">
                <a:solidFill>
                  <a:schemeClr val="tx1"/>
                </a:solidFill>
                <a:latin typeface="Arial" pitchFamily="34" charset="0"/>
                <a:ea typeface="楷体_GB2312" pitchFamily="49" charset="-122"/>
              </a:defRPr>
            </a:lvl7pPr>
            <a:lvl8pPr marL="1371600" algn="ctr" rtl="0" eaLnBrk="1" fontAlgn="base" hangingPunct="1">
              <a:spcBef>
                <a:spcPct val="0"/>
              </a:spcBef>
              <a:spcAft>
                <a:spcPct val="0"/>
              </a:spcAft>
              <a:defRPr sz="4200" b="1">
                <a:solidFill>
                  <a:schemeClr val="tx1"/>
                </a:solidFill>
                <a:latin typeface="Arial" pitchFamily="34" charset="0"/>
                <a:ea typeface="楷体_GB2312" pitchFamily="49" charset="-122"/>
              </a:defRPr>
            </a:lvl8pPr>
            <a:lvl9pPr marL="1828800" algn="ctr" rtl="0" eaLnBrk="1" fontAlgn="base" hangingPunct="1">
              <a:spcBef>
                <a:spcPct val="0"/>
              </a:spcBef>
              <a:spcAft>
                <a:spcPct val="0"/>
              </a:spcAft>
              <a:defRPr sz="4200" b="1">
                <a:solidFill>
                  <a:schemeClr val="tx1"/>
                </a:solidFill>
                <a:latin typeface="Arial" pitchFamily="34" charset="0"/>
                <a:ea typeface="楷体_GB2312" pitchFamily="49" charset="-122"/>
              </a:defRPr>
            </a:lvl9pPr>
          </a:lstStyle>
          <a:p>
            <a:pPr eaLnBrk="1" hangingPunct="1">
              <a:defRPr/>
            </a:pPr>
            <a:r>
              <a:rPr lang="en-US" altLang="zh-CN" sz="4800" dirty="0" smtClean="0">
                <a:solidFill>
                  <a:srgbClr val="800000"/>
                </a:solidFill>
                <a:effectLst>
                  <a:outerShdw blurRad="38100" dist="38100" dir="2700000" algn="tl">
                    <a:srgbClr val="000000"/>
                  </a:outerShdw>
                </a:effectLst>
                <a:ea typeface="黑体" pitchFamily="2" charset="-122"/>
              </a:rPr>
              <a:t>5.3  for</a:t>
            </a:r>
            <a:r>
              <a:rPr lang="zh-CN" altLang="zh-CN" sz="4800" dirty="0" smtClean="0">
                <a:solidFill>
                  <a:srgbClr val="800000"/>
                </a:solidFill>
                <a:effectLst>
                  <a:outerShdw blurRad="38100" dist="38100" dir="2700000" algn="tl">
                    <a:srgbClr val="000000"/>
                  </a:outerShdw>
                </a:effectLst>
                <a:ea typeface="黑体" pitchFamily="2" charset="-122"/>
              </a:rPr>
              <a:t>循环</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0723">
                                            <p:txEl>
                                              <p:pRg st="1" end="1"/>
                                            </p:txEl>
                                          </p:spTgt>
                                        </p:tgtEl>
                                        <p:attrNameLst>
                                          <p:attrName>style.visibility</p:attrName>
                                        </p:attrNameLst>
                                      </p:cBhvr>
                                      <p:to>
                                        <p:strVal val="visible"/>
                                      </p:to>
                                    </p:set>
                                    <p:animEffect transition="in" filter="blinds(horizontal)">
                                      <p:cBhvr>
                                        <p:cTn id="7" dur="500"/>
                                        <p:tgtEl>
                                          <p:spTgt spid="3072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0723">
                                            <p:txEl>
                                              <p:pRg st="2" end="2"/>
                                            </p:txEl>
                                          </p:spTgt>
                                        </p:tgtEl>
                                        <p:attrNameLst>
                                          <p:attrName>style.visibility</p:attrName>
                                        </p:attrNameLst>
                                      </p:cBhvr>
                                      <p:to>
                                        <p:strVal val="visible"/>
                                      </p:to>
                                    </p:set>
                                    <p:animEffect transition="in" filter="blinds(horizontal)">
                                      <p:cBhvr>
                                        <p:cTn id="12" dur="500"/>
                                        <p:tgtEl>
                                          <p:spTgt spid="3072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0723">
                                            <p:txEl>
                                              <p:pRg st="3" end="3"/>
                                            </p:txEl>
                                          </p:spTgt>
                                        </p:tgtEl>
                                        <p:attrNameLst>
                                          <p:attrName>style.visibility</p:attrName>
                                        </p:attrNameLst>
                                      </p:cBhvr>
                                      <p:to>
                                        <p:strVal val="visible"/>
                                      </p:to>
                                    </p:set>
                                    <p:animEffect transition="in" filter="blinds(horizontal)">
                                      <p:cBhvr>
                                        <p:cTn id="17" dur="500"/>
                                        <p:tgtEl>
                                          <p:spTgt spid="30723">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30723">
                                            <p:txEl>
                                              <p:pRg st="4" end="4"/>
                                            </p:txEl>
                                          </p:spTgt>
                                        </p:tgtEl>
                                        <p:attrNameLst>
                                          <p:attrName>style.visibility</p:attrName>
                                        </p:attrNameLst>
                                      </p:cBhvr>
                                      <p:to>
                                        <p:strVal val="visible"/>
                                      </p:to>
                                    </p:set>
                                    <p:animEffect transition="in" filter="blinds(horizontal)">
                                      <p:cBhvr>
                                        <p:cTn id="22" dur="500"/>
                                        <p:tgtEl>
                                          <p:spTgt spid="30723">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30723">
                                            <p:txEl>
                                              <p:pRg st="5" end="5"/>
                                            </p:txEl>
                                          </p:spTgt>
                                        </p:tgtEl>
                                        <p:attrNameLst>
                                          <p:attrName>style.visibility</p:attrName>
                                        </p:attrNameLst>
                                      </p:cBhvr>
                                      <p:to>
                                        <p:strVal val="visible"/>
                                      </p:to>
                                    </p:set>
                                    <p:animEffect transition="in" filter="blinds(horizontal)">
                                      <p:cBhvr>
                                        <p:cTn id="27" dur="500"/>
                                        <p:tgtEl>
                                          <p:spTgt spid="3072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714500" y="1556792"/>
            <a:ext cx="5072063" cy="450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dirty="0">
                <a:solidFill>
                  <a:srgbClr val="00B050"/>
                </a:solidFill>
              </a:rPr>
              <a:t>for(</a:t>
            </a:r>
            <a:r>
              <a:rPr lang="en-US" altLang="zh-CN" sz="3200" b="1" dirty="0" err="1">
                <a:solidFill>
                  <a:srgbClr val="00B050"/>
                </a:solidFill>
              </a:rPr>
              <a:t>i</a:t>
            </a:r>
            <a:r>
              <a:rPr lang="en-US" altLang="zh-CN" sz="3200" b="1" dirty="0">
                <a:solidFill>
                  <a:srgbClr val="00B050"/>
                </a:solidFill>
              </a:rPr>
              <a:t>=1;i&lt;=100;i++) </a:t>
            </a:r>
            <a:endParaRPr lang="zh-CN" altLang="zh-CN" sz="3200" b="1" dirty="0">
              <a:solidFill>
                <a:srgbClr val="00B050"/>
              </a:solidFill>
            </a:endParaRPr>
          </a:p>
          <a:p>
            <a:pPr eaLnBrk="1" hangingPunct="1"/>
            <a:r>
              <a:rPr lang="en-US" altLang="zh-CN" sz="3200" b="1" dirty="0">
                <a:solidFill>
                  <a:srgbClr val="00B050"/>
                </a:solidFill>
              </a:rPr>
              <a:t>       sum=</a:t>
            </a:r>
            <a:r>
              <a:rPr lang="en-US" altLang="zh-CN" sz="3200" b="1" dirty="0" err="1">
                <a:solidFill>
                  <a:srgbClr val="00B050"/>
                </a:solidFill>
              </a:rPr>
              <a:t>sum+i</a:t>
            </a:r>
            <a:r>
              <a:rPr lang="en-US" altLang="zh-CN" sz="3200" b="1" dirty="0">
                <a:solidFill>
                  <a:srgbClr val="00B050"/>
                </a:solidFill>
              </a:rPr>
              <a:t>;</a:t>
            </a:r>
          </a:p>
          <a:p>
            <a:pPr eaLnBrk="1" hangingPunct="1"/>
            <a:r>
              <a:rPr lang="zh-CN" altLang="en-US" sz="3200" b="1" dirty="0"/>
              <a:t>等价于</a:t>
            </a:r>
            <a:endParaRPr lang="en-US" altLang="zh-CN" sz="3200" b="1" dirty="0"/>
          </a:p>
          <a:p>
            <a:pPr eaLnBrk="1" hangingPunct="1"/>
            <a:r>
              <a:rPr lang="en-US" altLang="zh-CN" sz="3200" b="1" dirty="0" err="1">
                <a:solidFill>
                  <a:srgbClr val="9D138D"/>
                </a:solidFill>
              </a:rPr>
              <a:t>i</a:t>
            </a:r>
            <a:r>
              <a:rPr lang="en-US" altLang="zh-CN" sz="3200" b="1" dirty="0">
                <a:solidFill>
                  <a:srgbClr val="9D138D"/>
                </a:solidFill>
              </a:rPr>
              <a:t>=1;</a:t>
            </a:r>
            <a:endParaRPr lang="zh-CN" altLang="zh-CN" sz="3200" b="1" dirty="0">
              <a:solidFill>
                <a:srgbClr val="9D138D"/>
              </a:solidFill>
            </a:endParaRPr>
          </a:p>
          <a:p>
            <a:pPr eaLnBrk="1" hangingPunct="1"/>
            <a:r>
              <a:rPr lang="en-US" altLang="zh-CN" sz="3200" b="1" dirty="0">
                <a:solidFill>
                  <a:srgbClr val="9D138D"/>
                </a:solidFill>
              </a:rPr>
              <a:t>while(</a:t>
            </a:r>
            <a:r>
              <a:rPr lang="en-US" altLang="zh-CN" sz="3200" b="1" dirty="0" err="1">
                <a:solidFill>
                  <a:srgbClr val="9D138D"/>
                </a:solidFill>
              </a:rPr>
              <a:t>i</a:t>
            </a:r>
            <a:r>
              <a:rPr lang="en-US" altLang="zh-CN" sz="3200" b="1" dirty="0">
                <a:solidFill>
                  <a:srgbClr val="9D138D"/>
                </a:solidFill>
              </a:rPr>
              <a:t>&lt;=100)</a:t>
            </a:r>
            <a:endParaRPr lang="zh-CN" altLang="zh-CN" sz="3200" b="1" dirty="0">
              <a:solidFill>
                <a:srgbClr val="9D138D"/>
              </a:solidFill>
            </a:endParaRPr>
          </a:p>
          <a:p>
            <a:pPr eaLnBrk="1" hangingPunct="1"/>
            <a:r>
              <a:rPr lang="en-US" altLang="zh-CN" sz="3200" b="1" dirty="0">
                <a:solidFill>
                  <a:srgbClr val="9D138D"/>
                </a:solidFill>
              </a:rPr>
              <a:t>{</a:t>
            </a:r>
            <a:endParaRPr lang="zh-CN" altLang="zh-CN" sz="3200" b="1" dirty="0">
              <a:solidFill>
                <a:srgbClr val="9D138D"/>
              </a:solidFill>
            </a:endParaRPr>
          </a:p>
          <a:p>
            <a:pPr eaLnBrk="1" hangingPunct="1"/>
            <a:r>
              <a:rPr lang="en-US" altLang="zh-CN" sz="3200" b="1" dirty="0">
                <a:solidFill>
                  <a:srgbClr val="9D138D"/>
                </a:solidFill>
              </a:rPr>
              <a:t>     sum=</a:t>
            </a:r>
            <a:r>
              <a:rPr lang="en-US" altLang="zh-CN" sz="3200" b="1" dirty="0" err="1">
                <a:solidFill>
                  <a:srgbClr val="9D138D"/>
                </a:solidFill>
              </a:rPr>
              <a:t>sum+i</a:t>
            </a:r>
            <a:r>
              <a:rPr lang="en-US" altLang="zh-CN" sz="3200" b="1" dirty="0">
                <a:solidFill>
                  <a:srgbClr val="9D138D"/>
                </a:solidFill>
              </a:rPr>
              <a:t>;</a:t>
            </a:r>
            <a:endParaRPr lang="zh-CN" altLang="zh-CN" sz="3200" b="1" dirty="0">
              <a:solidFill>
                <a:srgbClr val="9D138D"/>
              </a:solidFill>
            </a:endParaRPr>
          </a:p>
          <a:p>
            <a:pPr eaLnBrk="1" hangingPunct="1"/>
            <a:r>
              <a:rPr lang="en-US" altLang="zh-CN" sz="3200" b="1" dirty="0">
                <a:solidFill>
                  <a:srgbClr val="9D138D"/>
                </a:solidFill>
              </a:rPr>
              <a:t>     </a:t>
            </a:r>
            <a:r>
              <a:rPr lang="en-US" altLang="zh-CN" sz="3200" b="1" dirty="0" err="1">
                <a:solidFill>
                  <a:srgbClr val="9D138D"/>
                </a:solidFill>
              </a:rPr>
              <a:t>i</a:t>
            </a:r>
            <a:r>
              <a:rPr lang="en-US" altLang="zh-CN" sz="3200" b="1" dirty="0">
                <a:solidFill>
                  <a:srgbClr val="9D138D"/>
                </a:solidFill>
              </a:rPr>
              <a:t>++;	</a:t>
            </a:r>
            <a:endParaRPr lang="zh-CN" altLang="zh-CN" sz="3200" b="1" dirty="0">
              <a:solidFill>
                <a:srgbClr val="9D138D"/>
              </a:solidFill>
            </a:endParaRPr>
          </a:p>
          <a:p>
            <a:pPr eaLnBrk="1" hangingPunct="1"/>
            <a:r>
              <a:rPr lang="en-US" altLang="zh-CN" sz="3200" b="1" dirty="0">
                <a:solidFill>
                  <a:srgbClr val="9D138D"/>
                </a:solidFill>
              </a:rPr>
              <a:t>}</a:t>
            </a:r>
            <a:endParaRPr lang="zh-CN" altLang="zh-CN" sz="3200" b="1" dirty="0">
              <a:solidFill>
                <a:srgbClr val="9D138D"/>
              </a:solidFill>
            </a:endParaRPr>
          </a:p>
        </p:txBody>
      </p:sp>
      <p:sp>
        <p:nvSpPr>
          <p:cNvPr id="28676"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5" name="线形标注 2 4"/>
          <p:cNvSpPr>
            <a:spLocks/>
          </p:cNvSpPr>
          <p:nvPr/>
        </p:nvSpPr>
        <p:spPr bwMode="auto">
          <a:xfrm>
            <a:off x="4286250" y="2771229"/>
            <a:ext cx="4286250" cy="571500"/>
          </a:xfrm>
          <a:prstGeom prst="borderCallout2">
            <a:avLst>
              <a:gd name="adj1" fmla="val -1741"/>
              <a:gd name="adj2" fmla="val 51801"/>
              <a:gd name="adj3" fmla="val -57750"/>
              <a:gd name="adj4" fmla="val 45519"/>
              <a:gd name="adj5" fmla="val -124819"/>
              <a:gd name="adj6" fmla="val 24722"/>
            </a:avLst>
          </a:prstGeom>
          <a:solidFill>
            <a:schemeClr val="accent1"/>
          </a:solidFill>
          <a:ln w="38100" algn="ctr">
            <a:solidFill>
              <a:srgbClr val="FF0000"/>
            </a:solidFill>
            <a:miter lim="800000"/>
            <a:headEnd/>
            <a:tailEnd/>
          </a:ln>
        </p:spPr>
        <p:txBody>
          <a:bodyPr/>
          <a:lstStyle/>
          <a:p>
            <a:pPr algn="ctr"/>
            <a:r>
              <a:rPr lang="zh-CN" altLang="zh-CN" sz="2800" b="1">
                <a:solidFill>
                  <a:srgbClr val="0000CC"/>
                </a:solidFill>
              </a:rPr>
              <a:t>用</a:t>
            </a:r>
            <a:r>
              <a:rPr lang="en-US" altLang="zh-CN" sz="2800" b="1">
                <a:solidFill>
                  <a:srgbClr val="0000CC"/>
                </a:solidFill>
              </a:rPr>
              <a:t>for</a:t>
            </a:r>
            <a:r>
              <a:rPr lang="zh-CN" altLang="zh-CN" sz="2800" b="1">
                <a:solidFill>
                  <a:srgbClr val="0000CC"/>
                </a:solidFill>
              </a:rPr>
              <a:t>语句</a:t>
            </a:r>
            <a:r>
              <a:rPr lang="zh-CN" altLang="en-US" sz="2800" b="1">
                <a:solidFill>
                  <a:srgbClr val="0000CC"/>
                </a:solidFill>
              </a:rPr>
              <a:t>更</a:t>
            </a:r>
            <a:r>
              <a:rPr lang="zh-CN" altLang="zh-CN" sz="2800" b="1">
                <a:solidFill>
                  <a:srgbClr val="0000CC"/>
                </a:solidFill>
              </a:rPr>
              <a:t>简单、方便</a:t>
            </a:r>
            <a:endParaRPr lang="zh-CN" altLang="en-US" sz="2800"/>
          </a:p>
        </p:txBody>
      </p:sp>
      <p:sp>
        <p:nvSpPr>
          <p:cNvPr id="8" name="Rectangle 2"/>
          <p:cNvSpPr>
            <a:spLocks noGrp="1" noChangeArrowheads="1"/>
          </p:cNvSpPr>
          <p:nvPr>
            <p:ph type="title"/>
          </p:nvPr>
        </p:nvSpPr>
        <p:spPr>
          <a:xfrm>
            <a:off x="-76697" y="549896"/>
            <a:ext cx="8429625" cy="831850"/>
          </a:xfrm>
        </p:spPr>
        <p:txBody>
          <a:bodyPr/>
          <a:lstStyle/>
          <a:p>
            <a:pPr eaLnBrk="1" hangingPunct="1">
              <a:defRPr/>
            </a:pPr>
            <a:r>
              <a:rPr lang="en-US" altLang="zh-CN" sz="4800" dirty="0" smtClean="0">
                <a:solidFill>
                  <a:srgbClr val="800000"/>
                </a:solidFill>
                <a:effectLst>
                  <a:outerShdw blurRad="38100" dist="38100" dir="2700000" algn="tl">
                    <a:srgbClr val="000000"/>
                  </a:outerShdw>
                </a:effectLst>
                <a:ea typeface="黑体" pitchFamily="2" charset="-122"/>
              </a:rPr>
              <a:t>5.3  for</a:t>
            </a:r>
            <a:r>
              <a:rPr lang="zh-CN" altLang="zh-CN" sz="4800" dirty="0" smtClean="0">
                <a:solidFill>
                  <a:srgbClr val="800000"/>
                </a:solidFill>
                <a:effectLst>
                  <a:outerShdw blurRad="38100" dist="38100" dir="2700000" algn="tl">
                    <a:srgbClr val="000000"/>
                  </a:outerShdw>
                </a:effectLst>
                <a:ea typeface="黑体" pitchFamily="2" charset="-122"/>
              </a:rPr>
              <a:t>循环</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blinds(horizontal)">
                                      <p:cBhvr>
                                        <p:cTn id="7" dur="500"/>
                                        <p:tgtEl>
                                          <p:spTgt spid="4">
                                            <p:txEl>
                                              <p:pRg st="2" end="2"/>
                                            </p:txEl>
                                          </p:spTgt>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animEffect transition="in" filter="blinds(horizontal)">
                                      <p:cBhvr>
                                        <p:cTn id="11" dur="500"/>
                                        <p:tgtEl>
                                          <p:spTgt spid="4">
                                            <p:txEl>
                                              <p:pRg st="3" end="3"/>
                                            </p:txEl>
                                          </p:spTgt>
                                        </p:tgtEl>
                                      </p:cBhvr>
                                    </p:animEffect>
                                  </p:childTnLst>
                                </p:cTn>
                              </p:par>
                            </p:childTnLst>
                          </p:cTn>
                        </p:par>
                        <p:par>
                          <p:cTn id="12" fill="hold" nodeType="afterGroup">
                            <p:stCondLst>
                              <p:cond delay="1000"/>
                            </p:stCondLst>
                            <p:childTnLst>
                              <p:par>
                                <p:cTn id="13" presetID="3" presetClass="entr" presetSubtype="10" fill="hold" nodeType="after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Effect transition="in" filter="blinds(horizontal)">
                                      <p:cBhvr>
                                        <p:cTn id="15" dur="500"/>
                                        <p:tgtEl>
                                          <p:spTgt spid="4">
                                            <p:txEl>
                                              <p:pRg st="4" end="4"/>
                                            </p:txEl>
                                          </p:spTgt>
                                        </p:tgtEl>
                                      </p:cBhvr>
                                    </p:animEffect>
                                  </p:childTnLst>
                                </p:cTn>
                              </p:par>
                            </p:childTnLst>
                          </p:cTn>
                        </p:par>
                        <p:par>
                          <p:cTn id="16" fill="hold" nodeType="afterGroup">
                            <p:stCondLst>
                              <p:cond delay="1500"/>
                            </p:stCondLst>
                            <p:childTnLst>
                              <p:par>
                                <p:cTn id="17" presetID="3" presetClass="entr" presetSubtype="10" fill="hold" nodeType="after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animEffect transition="in" filter="blinds(horizontal)">
                                      <p:cBhvr>
                                        <p:cTn id="19" dur="500"/>
                                        <p:tgtEl>
                                          <p:spTgt spid="4">
                                            <p:txEl>
                                              <p:pRg st="5" end="5"/>
                                            </p:txEl>
                                          </p:spTgt>
                                        </p:tgtEl>
                                      </p:cBhvr>
                                    </p:animEffect>
                                  </p:childTnLst>
                                </p:cTn>
                              </p:par>
                            </p:childTnLst>
                          </p:cTn>
                        </p:par>
                        <p:par>
                          <p:cTn id="20" fill="hold" nodeType="afterGroup">
                            <p:stCondLst>
                              <p:cond delay="2000"/>
                            </p:stCondLst>
                            <p:childTnLst>
                              <p:par>
                                <p:cTn id="21" presetID="3" presetClass="entr" presetSubtype="10" fill="hold" nodeType="after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animEffect transition="in" filter="blinds(horizontal)">
                                      <p:cBhvr>
                                        <p:cTn id="23" dur="500"/>
                                        <p:tgtEl>
                                          <p:spTgt spid="4">
                                            <p:txEl>
                                              <p:pRg st="6" end="6"/>
                                            </p:txEl>
                                          </p:spTgt>
                                        </p:tgtEl>
                                      </p:cBhvr>
                                    </p:animEffect>
                                  </p:childTnLst>
                                </p:cTn>
                              </p:par>
                            </p:childTnLst>
                          </p:cTn>
                        </p:par>
                        <p:par>
                          <p:cTn id="24" fill="hold" nodeType="afterGroup">
                            <p:stCondLst>
                              <p:cond delay="2500"/>
                            </p:stCondLst>
                            <p:childTnLst>
                              <p:par>
                                <p:cTn id="25" presetID="3" presetClass="entr" presetSubtype="10" fill="hold" nodeType="after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animEffect transition="in" filter="blinds(horizontal)">
                                      <p:cBhvr>
                                        <p:cTn id="27" dur="500"/>
                                        <p:tgtEl>
                                          <p:spTgt spid="4">
                                            <p:txEl>
                                              <p:pRg st="7" end="7"/>
                                            </p:txEl>
                                          </p:spTgt>
                                        </p:tgtEl>
                                      </p:cBhvr>
                                    </p:animEffect>
                                  </p:childTnLst>
                                </p:cTn>
                              </p:par>
                            </p:childTnLst>
                          </p:cTn>
                        </p:par>
                        <p:par>
                          <p:cTn id="28" fill="hold" nodeType="afterGroup">
                            <p:stCondLst>
                              <p:cond delay="3000"/>
                            </p:stCondLst>
                            <p:childTnLst>
                              <p:par>
                                <p:cTn id="29" presetID="3" presetClass="entr" presetSubtype="10" fill="hold" nodeType="after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animEffect transition="in" filter="blinds(horizontal)">
                                      <p:cBhvr>
                                        <p:cTn id="31" dur="500"/>
                                        <p:tgtEl>
                                          <p:spTgt spid="4">
                                            <p:txEl>
                                              <p:pRg st="8" end="8"/>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blinds(horizontal)">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9" name="Rectangle 3"/>
          <p:cNvSpPr txBox="1">
            <a:spLocks noChangeArrowheads="1"/>
          </p:cNvSpPr>
          <p:nvPr/>
        </p:nvSpPr>
        <p:spPr bwMode="auto">
          <a:xfrm>
            <a:off x="928688" y="2000250"/>
            <a:ext cx="7143750" cy="150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ct val="120000"/>
              </a:lnSpc>
            </a:pPr>
            <a:r>
              <a:rPr lang="en-US" altLang="zh-CN" sz="3200" b="1"/>
              <a:t>for(</a:t>
            </a:r>
            <a:r>
              <a:rPr lang="zh-CN" altLang="zh-CN" sz="3200" b="1"/>
              <a:t>表达式</a:t>
            </a:r>
            <a:r>
              <a:rPr lang="en-US" altLang="zh-CN" sz="3200" b="1"/>
              <a:t>1</a:t>
            </a:r>
            <a:r>
              <a:rPr lang="zh-CN" altLang="zh-CN" sz="3200" b="1"/>
              <a:t>；表达式</a:t>
            </a:r>
            <a:r>
              <a:rPr lang="en-US" altLang="zh-CN" sz="3200" b="1"/>
              <a:t>2</a:t>
            </a:r>
            <a:r>
              <a:rPr lang="zh-CN" altLang="zh-CN" sz="3200" b="1"/>
              <a:t>；表达式</a:t>
            </a:r>
            <a:r>
              <a:rPr lang="en-US" altLang="zh-CN" sz="3200" b="1"/>
              <a:t>3) </a:t>
            </a:r>
            <a:endParaRPr lang="zh-CN" altLang="zh-CN" sz="3200" b="1"/>
          </a:p>
          <a:p>
            <a:pPr eaLnBrk="1" hangingPunct="1">
              <a:lnSpc>
                <a:spcPct val="120000"/>
              </a:lnSpc>
            </a:pPr>
            <a:r>
              <a:rPr lang="en-US" altLang="zh-CN" sz="3200" b="1"/>
              <a:t>                </a:t>
            </a:r>
            <a:r>
              <a:rPr lang="zh-CN" altLang="zh-CN" sz="3200" b="1"/>
              <a:t>语句</a:t>
            </a:r>
          </a:p>
        </p:txBody>
      </p:sp>
      <p:sp>
        <p:nvSpPr>
          <p:cNvPr id="29700"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 name="线形标注 2 7"/>
          <p:cNvSpPr>
            <a:spLocks/>
          </p:cNvSpPr>
          <p:nvPr/>
        </p:nvSpPr>
        <p:spPr bwMode="auto">
          <a:xfrm>
            <a:off x="3000375" y="3643313"/>
            <a:ext cx="3357563" cy="1143000"/>
          </a:xfrm>
          <a:prstGeom prst="borderCallout2">
            <a:avLst>
              <a:gd name="adj1" fmla="val -1741"/>
              <a:gd name="adj2" fmla="val 51801"/>
              <a:gd name="adj3" fmla="val -21690"/>
              <a:gd name="adj4" fmla="val 53606"/>
              <a:gd name="adj5" fmla="val -66435"/>
              <a:gd name="adj6" fmla="val 43935"/>
            </a:avLst>
          </a:prstGeom>
          <a:solidFill>
            <a:schemeClr val="accent1"/>
          </a:solidFill>
          <a:ln w="38100" algn="ctr">
            <a:solidFill>
              <a:srgbClr val="FF0000"/>
            </a:solidFill>
            <a:miter lim="800000"/>
            <a:headEnd/>
            <a:tailEnd/>
          </a:ln>
        </p:spPr>
        <p:txBody>
          <a:bodyPr/>
          <a:lstStyle/>
          <a:p>
            <a:r>
              <a:rPr lang="zh-CN" altLang="en-US" sz="2800" b="1">
                <a:solidFill>
                  <a:srgbClr val="0000CC"/>
                </a:solidFill>
              </a:rPr>
              <a:t>一个或两个或三个表达式均可以省略</a:t>
            </a:r>
            <a:endParaRPr lang="zh-CN" altLang="en-US" sz="2800"/>
          </a:p>
        </p:txBody>
      </p:sp>
      <p:sp>
        <p:nvSpPr>
          <p:cNvPr id="7" name="矩形 6"/>
          <p:cNvSpPr>
            <a:spLocks noChangeArrowheads="1"/>
          </p:cNvSpPr>
          <p:nvPr/>
        </p:nvSpPr>
        <p:spPr bwMode="auto">
          <a:xfrm>
            <a:off x="1714500" y="2071688"/>
            <a:ext cx="1500188" cy="57150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 name="矩形 8"/>
          <p:cNvSpPr>
            <a:spLocks noChangeArrowheads="1"/>
          </p:cNvSpPr>
          <p:nvPr/>
        </p:nvSpPr>
        <p:spPr bwMode="auto">
          <a:xfrm>
            <a:off x="3571875" y="2071688"/>
            <a:ext cx="1500188" cy="57150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0" name="矩形 9"/>
          <p:cNvSpPr>
            <a:spLocks noChangeArrowheads="1"/>
          </p:cNvSpPr>
          <p:nvPr/>
        </p:nvSpPr>
        <p:spPr bwMode="auto">
          <a:xfrm>
            <a:off x="5357813" y="2071688"/>
            <a:ext cx="1500187" cy="57150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1" name="Rectangle 2"/>
          <p:cNvSpPr txBox="1">
            <a:spLocks noChangeArrowheads="1"/>
          </p:cNvSpPr>
          <p:nvPr/>
        </p:nvSpPr>
        <p:spPr bwMode="auto">
          <a:xfrm>
            <a:off x="-76697" y="549896"/>
            <a:ext cx="8429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200" b="1">
                <a:solidFill>
                  <a:schemeClr val="tx1"/>
                </a:solidFill>
                <a:latin typeface="+mj-lt"/>
                <a:ea typeface="+mj-ea"/>
                <a:cs typeface="+mj-cs"/>
              </a:defRPr>
            </a:lvl1pPr>
            <a:lvl2pPr algn="ctr" rtl="0" eaLnBrk="0" fontAlgn="base" hangingPunct="0">
              <a:spcBef>
                <a:spcPct val="0"/>
              </a:spcBef>
              <a:spcAft>
                <a:spcPct val="0"/>
              </a:spcAft>
              <a:defRPr sz="4200" b="1">
                <a:solidFill>
                  <a:schemeClr val="tx1"/>
                </a:solidFill>
                <a:latin typeface="Arial" pitchFamily="34" charset="0"/>
                <a:ea typeface="楷体_GB2312" pitchFamily="49" charset="-122"/>
              </a:defRPr>
            </a:lvl2pPr>
            <a:lvl3pPr algn="ctr" rtl="0" eaLnBrk="0" fontAlgn="base" hangingPunct="0">
              <a:spcBef>
                <a:spcPct val="0"/>
              </a:spcBef>
              <a:spcAft>
                <a:spcPct val="0"/>
              </a:spcAft>
              <a:defRPr sz="4200" b="1">
                <a:solidFill>
                  <a:schemeClr val="tx1"/>
                </a:solidFill>
                <a:latin typeface="Arial" pitchFamily="34" charset="0"/>
                <a:ea typeface="楷体_GB2312" pitchFamily="49" charset="-122"/>
              </a:defRPr>
            </a:lvl3pPr>
            <a:lvl4pPr algn="ctr" rtl="0" eaLnBrk="0" fontAlgn="base" hangingPunct="0">
              <a:spcBef>
                <a:spcPct val="0"/>
              </a:spcBef>
              <a:spcAft>
                <a:spcPct val="0"/>
              </a:spcAft>
              <a:defRPr sz="4200" b="1">
                <a:solidFill>
                  <a:schemeClr val="tx1"/>
                </a:solidFill>
                <a:latin typeface="Arial" pitchFamily="34" charset="0"/>
                <a:ea typeface="楷体_GB2312" pitchFamily="49" charset="-122"/>
              </a:defRPr>
            </a:lvl4pPr>
            <a:lvl5pPr algn="ctr" rtl="0" eaLnBrk="0" fontAlgn="base" hangingPunct="0">
              <a:spcBef>
                <a:spcPct val="0"/>
              </a:spcBef>
              <a:spcAft>
                <a:spcPct val="0"/>
              </a:spcAft>
              <a:defRPr sz="4200" b="1">
                <a:solidFill>
                  <a:schemeClr val="tx1"/>
                </a:solidFill>
                <a:latin typeface="Arial" pitchFamily="34" charset="0"/>
                <a:ea typeface="楷体_GB2312" pitchFamily="49" charset="-122"/>
              </a:defRPr>
            </a:lvl5pPr>
            <a:lvl6pPr marL="457200" algn="ctr" rtl="0" eaLnBrk="1" fontAlgn="base" hangingPunct="1">
              <a:spcBef>
                <a:spcPct val="0"/>
              </a:spcBef>
              <a:spcAft>
                <a:spcPct val="0"/>
              </a:spcAft>
              <a:defRPr sz="4200" b="1">
                <a:solidFill>
                  <a:schemeClr val="tx1"/>
                </a:solidFill>
                <a:latin typeface="Arial" pitchFamily="34" charset="0"/>
                <a:ea typeface="楷体_GB2312" pitchFamily="49" charset="-122"/>
              </a:defRPr>
            </a:lvl6pPr>
            <a:lvl7pPr marL="914400" algn="ctr" rtl="0" eaLnBrk="1" fontAlgn="base" hangingPunct="1">
              <a:spcBef>
                <a:spcPct val="0"/>
              </a:spcBef>
              <a:spcAft>
                <a:spcPct val="0"/>
              </a:spcAft>
              <a:defRPr sz="4200" b="1">
                <a:solidFill>
                  <a:schemeClr val="tx1"/>
                </a:solidFill>
                <a:latin typeface="Arial" pitchFamily="34" charset="0"/>
                <a:ea typeface="楷体_GB2312" pitchFamily="49" charset="-122"/>
              </a:defRPr>
            </a:lvl7pPr>
            <a:lvl8pPr marL="1371600" algn="ctr" rtl="0" eaLnBrk="1" fontAlgn="base" hangingPunct="1">
              <a:spcBef>
                <a:spcPct val="0"/>
              </a:spcBef>
              <a:spcAft>
                <a:spcPct val="0"/>
              </a:spcAft>
              <a:defRPr sz="4200" b="1">
                <a:solidFill>
                  <a:schemeClr val="tx1"/>
                </a:solidFill>
                <a:latin typeface="Arial" pitchFamily="34" charset="0"/>
                <a:ea typeface="楷体_GB2312" pitchFamily="49" charset="-122"/>
              </a:defRPr>
            </a:lvl8pPr>
            <a:lvl9pPr marL="1828800" algn="ctr" rtl="0" eaLnBrk="1" fontAlgn="base" hangingPunct="1">
              <a:spcBef>
                <a:spcPct val="0"/>
              </a:spcBef>
              <a:spcAft>
                <a:spcPct val="0"/>
              </a:spcAft>
              <a:defRPr sz="4200" b="1">
                <a:solidFill>
                  <a:schemeClr val="tx1"/>
                </a:solidFill>
                <a:latin typeface="Arial" pitchFamily="34" charset="0"/>
                <a:ea typeface="楷体_GB2312" pitchFamily="49" charset="-122"/>
              </a:defRPr>
            </a:lvl9pPr>
          </a:lstStyle>
          <a:p>
            <a:pPr eaLnBrk="1" hangingPunct="1">
              <a:defRPr/>
            </a:pPr>
            <a:r>
              <a:rPr lang="en-US" altLang="zh-CN" sz="4800" smtClean="0">
                <a:solidFill>
                  <a:srgbClr val="800000"/>
                </a:solidFill>
                <a:effectLst>
                  <a:outerShdw blurRad="38100" dist="38100" dir="2700000" algn="tl">
                    <a:srgbClr val="000000"/>
                  </a:outerShdw>
                </a:effectLst>
                <a:ea typeface="黑体" pitchFamily="2" charset="-122"/>
              </a:rPr>
              <a:t>5.3  for</a:t>
            </a:r>
            <a:r>
              <a:rPr lang="zh-CN" altLang="zh-CN" sz="4800" smtClean="0">
                <a:solidFill>
                  <a:srgbClr val="800000"/>
                </a:solidFill>
                <a:effectLst>
                  <a:outerShdw blurRad="38100" dist="38100" dir="2700000" algn="tl">
                    <a:srgbClr val="000000"/>
                  </a:outerShdw>
                </a:effectLst>
                <a:ea typeface="黑体" pitchFamily="2" charset="-122"/>
              </a:rPr>
              <a:t>循环</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linds(horizontal)">
                                      <p:cBhvr>
                                        <p:cTn id="11" dur="500"/>
                                        <p:tgtEl>
                                          <p:spTgt spid="9"/>
                                        </p:tgtEl>
                                      </p:cBhvr>
                                    </p:animEffect>
                                  </p:childTnLst>
                                </p:cTn>
                              </p:par>
                            </p:childTnLst>
                          </p:cTn>
                        </p:par>
                        <p:par>
                          <p:cTn id="12" fill="hold" nodeType="afterGroup">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linds(horizontal)">
                                      <p:cBhvr>
                                        <p:cTn id="15" dur="500"/>
                                        <p:tgtEl>
                                          <p:spTgt spid="10"/>
                                        </p:tgtEl>
                                      </p:cBhvr>
                                    </p:animEffect>
                                  </p:childTnLst>
                                </p:cTn>
                              </p:par>
                            </p:childTnLst>
                          </p:cTn>
                        </p:par>
                        <p:par>
                          <p:cTn id="16" fill="hold" nodeType="afterGroup">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linds(horizontal)">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9" grpId="0" animBg="1"/>
      <p:bldP spid="10"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3" name="Rectangle 3"/>
          <p:cNvSpPr txBox="1">
            <a:spLocks noChangeArrowheads="1"/>
          </p:cNvSpPr>
          <p:nvPr/>
        </p:nvSpPr>
        <p:spPr bwMode="auto">
          <a:xfrm>
            <a:off x="1357313" y="1714500"/>
            <a:ext cx="6072187" cy="135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ct val="120000"/>
              </a:lnSpc>
            </a:pPr>
            <a:r>
              <a:rPr lang="en-US" altLang="zh-CN" sz="3200" b="1"/>
              <a:t>for (sum=0 ;  i&lt;=100;  i++) </a:t>
            </a:r>
          </a:p>
          <a:p>
            <a:pPr eaLnBrk="1" hangingPunct="1">
              <a:lnSpc>
                <a:spcPct val="120000"/>
              </a:lnSpc>
            </a:pPr>
            <a:r>
              <a:rPr lang="en-US" altLang="zh-CN" sz="3200" b="1"/>
              <a:t>             sum=sum+i;              </a:t>
            </a:r>
            <a:endParaRPr lang="zh-CN" altLang="zh-CN" sz="3200" b="1"/>
          </a:p>
        </p:txBody>
      </p:sp>
      <p:sp>
        <p:nvSpPr>
          <p:cNvPr id="30724"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 name="线形标注 2 7"/>
          <p:cNvSpPr>
            <a:spLocks/>
          </p:cNvSpPr>
          <p:nvPr/>
        </p:nvSpPr>
        <p:spPr bwMode="auto">
          <a:xfrm>
            <a:off x="1571625" y="3214688"/>
            <a:ext cx="3143250" cy="1000125"/>
          </a:xfrm>
          <a:prstGeom prst="borderCallout2">
            <a:avLst>
              <a:gd name="adj1" fmla="val -2176"/>
              <a:gd name="adj2" fmla="val 21921"/>
              <a:gd name="adj3" fmla="val -39644"/>
              <a:gd name="adj4" fmla="val 17463"/>
              <a:gd name="adj5" fmla="val -85866"/>
              <a:gd name="adj6" fmla="val 32486"/>
            </a:avLst>
          </a:prstGeom>
          <a:solidFill>
            <a:schemeClr val="accent1"/>
          </a:solidFill>
          <a:ln w="38100" algn="ctr">
            <a:solidFill>
              <a:srgbClr val="FF0000"/>
            </a:solidFill>
            <a:miter lim="800000"/>
            <a:headEnd/>
            <a:tailEnd/>
          </a:ln>
        </p:spPr>
        <p:txBody>
          <a:bodyPr/>
          <a:lstStyle/>
          <a:p>
            <a:r>
              <a:rPr lang="zh-CN" altLang="zh-CN" sz="2800" b="1">
                <a:solidFill>
                  <a:srgbClr val="0000CC"/>
                </a:solidFill>
              </a:rPr>
              <a:t>与循环变量无关</a:t>
            </a:r>
            <a:endParaRPr lang="en-US" altLang="zh-CN" sz="2800" b="1">
              <a:solidFill>
                <a:srgbClr val="0000CC"/>
              </a:solidFill>
            </a:endParaRPr>
          </a:p>
          <a:p>
            <a:r>
              <a:rPr lang="zh-CN" altLang="en-US" sz="2800" b="1">
                <a:solidFill>
                  <a:srgbClr val="9D138D"/>
                </a:solidFill>
              </a:rPr>
              <a:t>合法</a:t>
            </a:r>
          </a:p>
        </p:txBody>
      </p:sp>
      <p:sp>
        <p:nvSpPr>
          <p:cNvPr id="7" name="矩形 6"/>
          <p:cNvSpPr>
            <a:spLocks noChangeArrowheads="1"/>
          </p:cNvSpPr>
          <p:nvPr/>
        </p:nvSpPr>
        <p:spPr bwMode="auto">
          <a:xfrm>
            <a:off x="2143125" y="1785938"/>
            <a:ext cx="1428750" cy="57150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 name="Rectangle 2"/>
          <p:cNvSpPr>
            <a:spLocks noGrp="1" noChangeArrowheads="1"/>
          </p:cNvSpPr>
          <p:nvPr>
            <p:ph type="title"/>
          </p:nvPr>
        </p:nvSpPr>
        <p:spPr>
          <a:xfrm>
            <a:off x="-76697" y="549896"/>
            <a:ext cx="8429625" cy="831850"/>
          </a:xfrm>
        </p:spPr>
        <p:txBody>
          <a:bodyPr/>
          <a:lstStyle/>
          <a:p>
            <a:pPr eaLnBrk="1" hangingPunct="1">
              <a:defRPr/>
            </a:pPr>
            <a:r>
              <a:rPr lang="en-US" altLang="zh-CN" sz="4800" dirty="0" smtClean="0">
                <a:solidFill>
                  <a:srgbClr val="800000"/>
                </a:solidFill>
                <a:effectLst>
                  <a:outerShdw blurRad="38100" dist="38100" dir="2700000" algn="tl">
                    <a:srgbClr val="000000"/>
                  </a:outerShdw>
                </a:effectLst>
                <a:ea typeface="黑体" pitchFamily="2" charset="-122"/>
              </a:rPr>
              <a:t>5.3  for</a:t>
            </a:r>
            <a:r>
              <a:rPr lang="zh-CN" altLang="zh-CN" sz="4800" dirty="0" smtClean="0">
                <a:solidFill>
                  <a:srgbClr val="800000"/>
                </a:solidFill>
                <a:effectLst>
                  <a:outerShdw blurRad="38100" dist="38100" dir="2700000" algn="tl">
                    <a:srgbClr val="000000"/>
                  </a:outerShdw>
                </a:effectLst>
                <a:ea typeface="黑体" pitchFamily="2" charset="-122"/>
              </a:rPr>
              <a:t>循环</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7" name="Rectangle 3"/>
          <p:cNvSpPr txBox="1">
            <a:spLocks noChangeArrowheads="1"/>
          </p:cNvSpPr>
          <p:nvPr/>
        </p:nvSpPr>
        <p:spPr bwMode="auto">
          <a:xfrm>
            <a:off x="1357313" y="1597868"/>
            <a:ext cx="6072187" cy="135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ct val="120000"/>
              </a:lnSpc>
            </a:pPr>
            <a:r>
              <a:rPr lang="en-US" altLang="zh-CN" sz="3200" b="1"/>
              <a:t>for(sum=0,i=1 ; i&lt;=100; i++)       </a:t>
            </a:r>
          </a:p>
          <a:p>
            <a:pPr eaLnBrk="1" hangingPunct="1">
              <a:lnSpc>
                <a:spcPct val="120000"/>
              </a:lnSpc>
            </a:pPr>
            <a:r>
              <a:rPr lang="en-US" altLang="zh-CN" sz="3200" b="1"/>
              <a:t>         sum=sum+i;              </a:t>
            </a:r>
            <a:endParaRPr lang="zh-CN" altLang="zh-CN" sz="3200" b="1"/>
          </a:p>
        </p:txBody>
      </p:sp>
      <p:sp>
        <p:nvSpPr>
          <p:cNvPr id="31748" name="Rectangle 2"/>
          <p:cNvSpPr>
            <a:spLocks noChangeArrowheads="1"/>
          </p:cNvSpPr>
          <p:nvPr/>
        </p:nvSpPr>
        <p:spPr bwMode="auto">
          <a:xfrm>
            <a:off x="0" y="-116632"/>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 name="线形标注 2 7"/>
          <p:cNvSpPr>
            <a:spLocks/>
          </p:cNvSpPr>
          <p:nvPr/>
        </p:nvSpPr>
        <p:spPr bwMode="auto">
          <a:xfrm>
            <a:off x="5214938" y="4669681"/>
            <a:ext cx="2286000" cy="1000125"/>
          </a:xfrm>
          <a:prstGeom prst="borderCallout2">
            <a:avLst>
              <a:gd name="adj1" fmla="val -926"/>
              <a:gd name="adj2" fmla="val 42644"/>
              <a:gd name="adj3" fmla="val -49662"/>
              <a:gd name="adj4" fmla="val 34199"/>
              <a:gd name="adj5" fmla="val -79602"/>
              <a:gd name="adj6" fmla="val 15301"/>
            </a:avLst>
          </a:prstGeom>
          <a:solidFill>
            <a:schemeClr val="accent1"/>
          </a:solidFill>
          <a:ln w="38100" algn="ctr">
            <a:solidFill>
              <a:srgbClr val="FF0000"/>
            </a:solidFill>
            <a:miter lim="800000"/>
            <a:headEnd/>
            <a:tailEnd/>
          </a:ln>
        </p:spPr>
        <p:txBody>
          <a:bodyPr/>
          <a:lstStyle/>
          <a:p>
            <a:r>
              <a:rPr lang="zh-CN" altLang="zh-CN" sz="2800" b="1">
                <a:solidFill>
                  <a:srgbClr val="0000CC"/>
                </a:solidFill>
              </a:rPr>
              <a:t>逗号表达式</a:t>
            </a:r>
            <a:endParaRPr lang="en-US" altLang="zh-CN" sz="2800" b="1">
              <a:solidFill>
                <a:srgbClr val="0000CC"/>
              </a:solidFill>
            </a:endParaRPr>
          </a:p>
          <a:p>
            <a:r>
              <a:rPr lang="zh-CN" altLang="en-US" sz="2800" b="1">
                <a:solidFill>
                  <a:srgbClr val="9D138D"/>
                </a:solidFill>
              </a:rPr>
              <a:t>合法</a:t>
            </a:r>
          </a:p>
        </p:txBody>
      </p:sp>
      <p:sp>
        <p:nvSpPr>
          <p:cNvPr id="7" name="矩形 6"/>
          <p:cNvSpPr>
            <a:spLocks noChangeArrowheads="1"/>
          </p:cNvSpPr>
          <p:nvPr/>
        </p:nvSpPr>
        <p:spPr bwMode="auto">
          <a:xfrm>
            <a:off x="2143125" y="1669306"/>
            <a:ext cx="2000250" cy="57150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31751" name="Rectangle 3"/>
          <p:cNvSpPr txBox="1">
            <a:spLocks noChangeArrowheads="1"/>
          </p:cNvSpPr>
          <p:nvPr/>
        </p:nvSpPr>
        <p:spPr bwMode="auto">
          <a:xfrm>
            <a:off x="1357313" y="3169493"/>
            <a:ext cx="5357812" cy="135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ct val="120000"/>
              </a:lnSpc>
            </a:pPr>
            <a:r>
              <a:rPr lang="en-US" altLang="zh-CN" sz="3200" b="1" dirty="0"/>
              <a:t>for(i=0,j=100 ; i&lt;=j;  i++,j--  ) </a:t>
            </a:r>
          </a:p>
          <a:p>
            <a:pPr eaLnBrk="1" hangingPunct="1">
              <a:lnSpc>
                <a:spcPct val="120000"/>
              </a:lnSpc>
            </a:pPr>
            <a:r>
              <a:rPr lang="en-US" altLang="zh-CN" sz="3200" b="1" dirty="0"/>
              <a:t>       k=</a:t>
            </a:r>
            <a:r>
              <a:rPr lang="en-US" altLang="zh-CN" sz="3200" b="1" dirty="0" err="1"/>
              <a:t>i+j</a:t>
            </a:r>
            <a:r>
              <a:rPr lang="zh-CN" altLang="zh-CN" sz="3200" b="1" dirty="0"/>
              <a:t>；</a:t>
            </a:r>
            <a:r>
              <a:rPr lang="en-US" altLang="zh-CN" sz="3200" b="1" dirty="0"/>
              <a:t>                      </a:t>
            </a:r>
            <a:endParaRPr lang="zh-CN" altLang="zh-CN" sz="3200" b="1" dirty="0"/>
          </a:p>
        </p:txBody>
      </p:sp>
      <p:sp>
        <p:nvSpPr>
          <p:cNvPr id="12" name="矩形 11"/>
          <p:cNvSpPr>
            <a:spLocks noChangeArrowheads="1"/>
          </p:cNvSpPr>
          <p:nvPr/>
        </p:nvSpPr>
        <p:spPr bwMode="auto">
          <a:xfrm>
            <a:off x="2117725" y="3220293"/>
            <a:ext cx="1785938" cy="57150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3" name="矩形 12"/>
          <p:cNvSpPr>
            <a:spLocks noChangeArrowheads="1"/>
          </p:cNvSpPr>
          <p:nvPr/>
        </p:nvSpPr>
        <p:spPr bwMode="auto">
          <a:xfrm>
            <a:off x="5072063" y="3240931"/>
            <a:ext cx="1357312" cy="57150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4" name="Rectangle 2"/>
          <p:cNvSpPr>
            <a:spLocks noGrp="1" noChangeArrowheads="1"/>
          </p:cNvSpPr>
          <p:nvPr>
            <p:ph type="title"/>
          </p:nvPr>
        </p:nvSpPr>
        <p:spPr>
          <a:xfrm>
            <a:off x="-76697" y="433264"/>
            <a:ext cx="8429625" cy="831850"/>
          </a:xfrm>
        </p:spPr>
        <p:txBody>
          <a:bodyPr/>
          <a:lstStyle/>
          <a:p>
            <a:pPr eaLnBrk="1" hangingPunct="1">
              <a:defRPr/>
            </a:pPr>
            <a:r>
              <a:rPr lang="en-US" altLang="zh-CN" sz="4800" dirty="0" smtClean="0">
                <a:solidFill>
                  <a:srgbClr val="800000"/>
                </a:solidFill>
                <a:effectLst>
                  <a:outerShdw blurRad="38100" dist="38100" dir="2700000" algn="tl">
                    <a:srgbClr val="000000"/>
                  </a:outerShdw>
                </a:effectLst>
                <a:ea typeface="黑体" pitchFamily="2" charset="-122"/>
              </a:rPr>
              <a:t>5.3  for</a:t>
            </a:r>
            <a:r>
              <a:rPr lang="zh-CN" altLang="zh-CN" sz="4800" dirty="0" smtClean="0">
                <a:solidFill>
                  <a:srgbClr val="800000"/>
                </a:solidFill>
                <a:effectLst>
                  <a:outerShdw blurRad="38100" dist="38100" dir="2700000" algn="tl">
                    <a:srgbClr val="000000"/>
                  </a:outerShdw>
                </a:effectLst>
                <a:ea typeface="黑体" pitchFamily="2" charset="-122"/>
              </a:rPr>
              <a:t>循环</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linds(horizontal)">
                                      <p:cBhvr>
                                        <p:cTn id="11" dur="500"/>
                                        <p:tgtEl>
                                          <p:spTgt spid="12"/>
                                        </p:tgtEl>
                                      </p:cBhvr>
                                    </p:animEffect>
                                  </p:childTnLst>
                                </p:cTn>
                              </p:par>
                            </p:childTnLst>
                          </p:cTn>
                        </p:par>
                        <p:par>
                          <p:cTn id="12" fill="hold" nodeType="afterGroup">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linds(horizontal)">
                                      <p:cBhvr>
                                        <p:cTn id="15" dur="500"/>
                                        <p:tgtEl>
                                          <p:spTgt spid="13"/>
                                        </p:tgtEl>
                                      </p:cBhvr>
                                    </p:animEffect>
                                  </p:childTnLst>
                                </p:cTn>
                              </p:par>
                            </p:childTnLst>
                          </p:cTn>
                        </p:par>
                        <p:par>
                          <p:cTn id="16" fill="hold" nodeType="afterGroup">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linds(horizontal)">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12"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857250" y="1052736"/>
            <a:ext cx="7500938" cy="4357688"/>
          </a:xfrm>
        </p:spPr>
        <p:txBody>
          <a:bodyPr/>
          <a:lstStyle/>
          <a:p>
            <a:pPr eaLnBrk="1" hangingPunct="1">
              <a:spcBef>
                <a:spcPct val="50000"/>
              </a:spcBef>
            </a:pPr>
            <a:r>
              <a:rPr lang="zh-CN" altLang="zh-CN" dirty="0" smtClean="0"/>
              <a:t>在日常生活中或是在程序所处理的问题中常常遇到需要重复处理的问题</a:t>
            </a:r>
            <a:endParaRPr lang="en-US" altLang="zh-CN" dirty="0" smtClean="0"/>
          </a:p>
          <a:p>
            <a:pPr lvl="1" eaLnBrk="1" hangingPunct="1">
              <a:spcBef>
                <a:spcPct val="50000"/>
              </a:spcBef>
            </a:pPr>
            <a:r>
              <a:rPr lang="zh-CN" altLang="zh-CN" dirty="0" smtClean="0"/>
              <a:t>要向计算机输入全班</a:t>
            </a:r>
            <a:r>
              <a:rPr lang="en-US" altLang="zh-CN" dirty="0" smtClean="0"/>
              <a:t>50</a:t>
            </a:r>
            <a:r>
              <a:rPr lang="zh-CN" altLang="zh-CN" dirty="0" smtClean="0"/>
              <a:t>个学生的成绩</a:t>
            </a:r>
            <a:endParaRPr lang="en-US" altLang="zh-CN" dirty="0" smtClean="0"/>
          </a:p>
          <a:p>
            <a:pPr lvl="1" eaLnBrk="1" hangingPunct="1">
              <a:spcBef>
                <a:spcPct val="50000"/>
              </a:spcBef>
            </a:pPr>
            <a:r>
              <a:rPr lang="zh-CN" altLang="zh-CN" dirty="0" smtClean="0"/>
              <a:t>分别统计全班</a:t>
            </a:r>
            <a:r>
              <a:rPr lang="en-US" altLang="zh-CN" dirty="0" smtClean="0"/>
              <a:t>50</a:t>
            </a:r>
            <a:r>
              <a:rPr lang="zh-CN" altLang="zh-CN" dirty="0" smtClean="0"/>
              <a:t>个学生的平均成绩</a:t>
            </a:r>
            <a:endParaRPr lang="en-US" altLang="zh-CN" dirty="0" smtClean="0"/>
          </a:p>
          <a:p>
            <a:pPr lvl="1" eaLnBrk="1" hangingPunct="1">
              <a:spcBef>
                <a:spcPct val="50000"/>
              </a:spcBef>
            </a:pPr>
            <a:r>
              <a:rPr lang="zh-CN" altLang="zh-CN" dirty="0" smtClean="0"/>
              <a:t>求</a:t>
            </a:r>
            <a:r>
              <a:rPr lang="en-US" altLang="zh-CN" dirty="0" smtClean="0"/>
              <a:t>30</a:t>
            </a:r>
            <a:r>
              <a:rPr lang="zh-CN" altLang="zh-CN" dirty="0" smtClean="0"/>
              <a:t>个整数之和</a:t>
            </a:r>
            <a:endParaRPr lang="en-US" altLang="zh-CN" dirty="0" smtClean="0"/>
          </a:p>
          <a:p>
            <a:pPr lvl="1" eaLnBrk="1" hangingPunct="1">
              <a:spcBef>
                <a:spcPct val="50000"/>
              </a:spcBef>
            </a:pPr>
            <a:r>
              <a:rPr lang="zh-CN" altLang="en-US" dirty="0" smtClean="0"/>
              <a:t>判断素数</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1267">
                                            <p:txEl>
                                              <p:pRg st="1" end="1"/>
                                            </p:txEl>
                                          </p:spTgt>
                                        </p:tgtEl>
                                        <p:attrNameLst>
                                          <p:attrName>style.visibility</p:attrName>
                                        </p:attrNameLst>
                                      </p:cBhvr>
                                      <p:to>
                                        <p:strVal val="visible"/>
                                      </p:to>
                                    </p:set>
                                    <p:animEffect transition="in" filter="blinds(horizontal)">
                                      <p:cBhvr>
                                        <p:cTn id="7" dur="500"/>
                                        <p:tgtEl>
                                          <p:spTgt spid="11267">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1267">
                                            <p:txEl>
                                              <p:pRg st="2" end="2"/>
                                            </p:txEl>
                                          </p:spTgt>
                                        </p:tgtEl>
                                        <p:attrNameLst>
                                          <p:attrName>style.visibility</p:attrName>
                                        </p:attrNameLst>
                                      </p:cBhvr>
                                      <p:to>
                                        <p:strVal val="visible"/>
                                      </p:to>
                                    </p:set>
                                    <p:animEffect transition="in" filter="blinds(horizontal)">
                                      <p:cBhvr>
                                        <p:cTn id="10" dur="500"/>
                                        <p:tgtEl>
                                          <p:spTgt spid="11267">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11267">
                                            <p:txEl>
                                              <p:pRg st="3" end="3"/>
                                            </p:txEl>
                                          </p:spTgt>
                                        </p:tgtEl>
                                        <p:attrNameLst>
                                          <p:attrName>style.visibility</p:attrName>
                                        </p:attrNameLst>
                                      </p:cBhvr>
                                      <p:to>
                                        <p:strVal val="visible"/>
                                      </p:to>
                                    </p:set>
                                    <p:animEffect transition="in" filter="blinds(horizontal)">
                                      <p:cBhvr>
                                        <p:cTn id="13" dur="500"/>
                                        <p:tgtEl>
                                          <p:spTgt spid="11267">
                                            <p:txEl>
                                              <p:pRg st="3" end="3"/>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11267">
                                            <p:txEl>
                                              <p:pRg st="4" end="4"/>
                                            </p:txEl>
                                          </p:spTgt>
                                        </p:tgtEl>
                                        <p:attrNameLst>
                                          <p:attrName>style.visibility</p:attrName>
                                        </p:attrNameLst>
                                      </p:cBhvr>
                                      <p:to>
                                        <p:strVal val="visible"/>
                                      </p:to>
                                    </p:set>
                                    <p:animEffect transition="in" filter="blinds(horizontal)">
                                      <p:cBhvr>
                                        <p:cTn id="16" dur="500"/>
                                        <p:tgtEl>
                                          <p:spTgt spid="112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1" name="Rectangle 3"/>
          <p:cNvSpPr txBox="1">
            <a:spLocks noChangeArrowheads="1"/>
          </p:cNvSpPr>
          <p:nvPr/>
        </p:nvSpPr>
        <p:spPr bwMode="auto">
          <a:xfrm>
            <a:off x="1357313" y="1714500"/>
            <a:ext cx="6572250" cy="135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ct val="120000"/>
              </a:lnSpc>
            </a:pPr>
            <a:r>
              <a:rPr lang="en-US" altLang="zh-CN" sz="3200" b="1" dirty="0">
                <a:solidFill>
                  <a:srgbClr val="FF0000"/>
                </a:solidFill>
              </a:rPr>
              <a:t>for(</a:t>
            </a:r>
            <a:r>
              <a:rPr lang="en-US" altLang="zh-CN" sz="3200" b="1" dirty="0" err="1">
                <a:solidFill>
                  <a:srgbClr val="FF0000"/>
                </a:solidFill>
              </a:rPr>
              <a:t>i</a:t>
            </a:r>
            <a:r>
              <a:rPr lang="en-US" altLang="zh-CN" sz="3200" b="1" dirty="0">
                <a:solidFill>
                  <a:srgbClr val="FF0000"/>
                </a:solidFill>
              </a:rPr>
              <a:t>=0; (c=</a:t>
            </a:r>
            <a:r>
              <a:rPr lang="en-US" altLang="zh-CN" sz="3200" b="1" dirty="0" err="1">
                <a:solidFill>
                  <a:srgbClr val="FF0000"/>
                </a:solidFill>
              </a:rPr>
              <a:t>getchar</a:t>
            </a:r>
            <a:r>
              <a:rPr lang="en-US" altLang="zh-CN" sz="3200" b="1" dirty="0">
                <a:solidFill>
                  <a:srgbClr val="FF0000"/>
                </a:solidFill>
              </a:rPr>
              <a:t>())!=’\n</a:t>
            </a:r>
            <a:r>
              <a:rPr lang="zh-CN" altLang="zh-CN" sz="3200" b="1" dirty="0">
                <a:solidFill>
                  <a:srgbClr val="FF0000"/>
                </a:solidFill>
              </a:rPr>
              <a:t>′</a:t>
            </a:r>
            <a:r>
              <a:rPr lang="en-US" altLang="zh-CN" sz="3200" b="1" dirty="0">
                <a:solidFill>
                  <a:srgbClr val="FF0000"/>
                </a:solidFill>
              </a:rPr>
              <a:t>; </a:t>
            </a:r>
            <a:r>
              <a:rPr lang="en-US" altLang="zh-CN" sz="3200" b="1" dirty="0" err="1">
                <a:solidFill>
                  <a:srgbClr val="FF0000"/>
                </a:solidFill>
              </a:rPr>
              <a:t>i</a:t>
            </a:r>
            <a:r>
              <a:rPr lang="en-US" altLang="zh-CN" sz="3200" b="1" dirty="0">
                <a:solidFill>
                  <a:srgbClr val="FF0000"/>
                </a:solidFill>
              </a:rPr>
              <a:t>+=c)</a:t>
            </a:r>
          </a:p>
          <a:p>
            <a:pPr eaLnBrk="1" hangingPunct="1">
              <a:lnSpc>
                <a:spcPct val="120000"/>
              </a:lnSpc>
            </a:pPr>
            <a:r>
              <a:rPr lang="en-US" altLang="zh-CN" sz="3600" b="1" dirty="0">
                <a:solidFill>
                  <a:srgbClr val="FF0000"/>
                </a:solidFill>
              </a:rPr>
              <a:t>         ;     </a:t>
            </a:r>
            <a:endParaRPr lang="zh-CN" altLang="zh-CN" sz="3600" b="1" dirty="0">
              <a:solidFill>
                <a:srgbClr val="FF0000"/>
              </a:solidFill>
            </a:endParaRPr>
          </a:p>
        </p:txBody>
      </p:sp>
      <p:sp>
        <p:nvSpPr>
          <p:cNvPr id="32772"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 name="线形标注 2 7"/>
          <p:cNvSpPr>
            <a:spLocks/>
          </p:cNvSpPr>
          <p:nvPr/>
        </p:nvSpPr>
        <p:spPr bwMode="auto">
          <a:xfrm>
            <a:off x="6143625" y="5143500"/>
            <a:ext cx="1857375" cy="642938"/>
          </a:xfrm>
          <a:prstGeom prst="borderCallout2">
            <a:avLst>
              <a:gd name="adj1" fmla="val -926"/>
              <a:gd name="adj2" fmla="val 42644"/>
              <a:gd name="adj3" fmla="val -84731"/>
              <a:gd name="adj4" fmla="val 50384"/>
              <a:gd name="adj5" fmla="val -165324"/>
              <a:gd name="adj6" fmla="val 16648"/>
            </a:avLst>
          </a:prstGeom>
          <a:solidFill>
            <a:schemeClr val="accent1"/>
          </a:solidFill>
          <a:ln w="38100" algn="ctr">
            <a:solidFill>
              <a:srgbClr val="FF0000"/>
            </a:solidFill>
            <a:miter lim="800000"/>
            <a:headEnd/>
            <a:tailEnd/>
          </a:ln>
        </p:spPr>
        <p:txBody>
          <a:bodyPr/>
          <a:lstStyle/>
          <a:p>
            <a:pPr algn="ctr"/>
            <a:r>
              <a:rPr lang="zh-CN" altLang="en-US" sz="3200" b="1">
                <a:solidFill>
                  <a:srgbClr val="0000CC"/>
                </a:solidFill>
              </a:rPr>
              <a:t>合法</a:t>
            </a:r>
          </a:p>
        </p:txBody>
      </p:sp>
      <p:sp>
        <p:nvSpPr>
          <p:cNvPr id="32774" name="Rectangle 3"/>
          <p:cNvSpPr txBox="1">
            <a:spLocks noChangeArrowheads="1"/>
          </p:cNvSpPr>
          <p:nvPr/>
        </p:nvSpPr>
        <p:spPr bwMode="auto">
          <a:xfrm>
            <a:off x="1357313" y="3286125"/>
            <a:ext cx="6215062" cy="135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solidFill>
                  <a:srgbClr val="9D138D"/>
                </a:solidFill>
              </a:rPr>
              <a:t>for(      ; (c=getchar())!=’\n’;     )</a:t>
            </a:r>
            <a:endParaRPr lang="zh-CN" altLang="zh-CN" sz="3200" b="1">
              <a:solidFill>
                <a:srgbClr val="9D138D"/>
              </a:solidFill>
            </a:endParaRPr>
          </a:p>
          <a:p>
            <a:pPr eaLnBrk="1" hangingPunct="1"/>
            <a:r>
              <a:rPr lang="en-US" altLang="zh-CN" sz="3200" b="1">
                <a:solidFill>
                  <a:srgbClr val="9D138D"/>
                </a:solidFill>
              </a:rPr>
              <a:t>          printf(</a:t>
            </a:r>
            <a:r>
              <a:rPr lang="zh-CN" altLang="zh-CN" sz="3200" b="1">
                <a:solidFill>
                  <a:srgbClr val="9D138D"/>
                </a:solidFill>
              </a:rPr>
              <a:t>″</a:t>
            </a:r>
            <a:r>
              <a:rPr lang="en-US" altLang="zh-CN" sz="3200" b="1">
                <a:solidFill>
                  <a:srgbClr val="9D138D"/>
                </a:solidFill>
              </a:rPr>
              <a:t>%c</a:t>
            </a:r>
            <a:r>
              <a:rPr lang="zh-CN" altLang="zh-CN" sz="3200" b="1">
                <a:solidFill>
                  <a:srgbClr val="9D138D"/>
                </a:solidFill>
              </a:rPr>
              <a:t>″，</a:t>
            </a:r>
            <a:r>
              <a:rPr lang="en-US" altLang="zh-CN" sz="3200" b="1">
                <a:solidFill>
                  <a:srgbClr val="9D138D"/>
                </a:solidFill>
              </a:rPr>
              <a:t>c);        </a:t>
            </a:r>
            <a:endParaRPr lang="zh-CN" altLang="zh-CN" sz="3200" b="1">
              <a:solidFill>
                <a:srgbClr val="9D138D"/>
              </a:solidFill>
            </a:endParaRPr>
          </a:p>
        </p:txBody>
      </p:sp>
      <p:sp>
        <p:nvSpPr>
          <p:cNvPr id="9" name="Rectangle 2"/>
          <p:cNvSpPr txBox="1">
            <a:spLocks noChangeArrowheads="1"/>
          </p:cNvSpPr>
          <p:nvPr/>
        </p:nvSpPr>
        <p:spPr bwMode="auto">
          <a:xfrm>
            <a:off x="-76697" y="549896"/>
            <a:ext cx="8429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200" b="1">
                <a:solidFill>
                  <a:schemeClr val="tx1"/>
                </a:solidFill>
                <a:latin typeface="+mj-lt"/>
                <a:ea typeface="+mj-ea"/>
                <a:cs typeface="+mj-cs"/>
              </a:defRPr>
            </a:lvl1pPr>
            <a:lvl2pPr algn="ctr" rtl="0" eaLnBrk="0" fontAlgn="base" hangingPunct="0">
              <a:spcBef>
                <a:spcPct val="0"/>
              </a:spcBef>
              <a:spcAft>
                <a:spcPct val="0"/>
              </a:spcAft>
              <a:defRPr sz="4200" b="1">
                <a:solidFill>
                  <a:schemeClr val="tx1"/>
                </a:solidFill>
                <a:latin typeface="Arial" pitchFamily="34" charset="0"/>
                <a:ea typeface="楷体_GB2312" pitchFamily="49" charset="-122"/>
              </a:defRPr>
            </a:lvl2pPr>
            <a:lvl3pPr algn="ctr" rtl="0" eaLnBrk="0" fontAlgn="base" hangingPunct="0">
              <a:spcBef>
                <a:spcPct val="0"/>
              </a:spcBef>
              <a:spcAft>
                <a:spcPct val="0"/>
              </a:spcAft>
              <a:defRPr sz="4200" b="1">
                <a:solidFill>
                  <a:schemeClr val="tx1"/>
                </a:solidFill>
                <a:latin typeface="Arial" pitchFamily="34" charset="0"/>
                <a:ea typeface="楷体_GB2312" pitchFamily="49" charset="-122"/>
              </a:defRPr>
            </a:lvl3pPr>
            <a:lvl4pPr algn="ctr" rtl="0" eaLnBrk="0" fontAlgn="base" hangingPunct="0">
              <a:spcBef>
                <a:spcPct val="0"/>
              </a:spcBef>
              <a:spcAft>
                <a:spcPct val="0"/>
              </a:spcAft>
              <a:defRPr sz="4200" b="1">
                <a:solidFill>
                  <a:schemeClr val="tx1"/>
                </a:solidFill>
                <a:latin typeface="Arial" pitchFamily="34" charset="0"/>
                <a:ea typeface="楷体_GB2312" pitchFamily="49" charset="-122"/>
              </a:defRPr>
            </a:lvl4pPr>
            <a:lvl5pPr algn="ctr" rtl="0" eaLnBrk="0" fontAlgn="base" hangingPunct="0">
              <a:spcBef>
                <a:spcPct val="0"/>
              </a:spcBef>
              <a:spcAft>
                <a:spcPct val="0"/>
              </a:spcAft>
              <a:defRPr sz="4200" b="1">
                <a:solidFill>
                  <a:schemeClr val="tx1"/>
                </a:solidFill>
                <a:latin typeface="Arial" pitchFamily="34" charset="0"/>
                <a:ea typeface="楷体_GB2312" pitchFamily="49" charset="-122"/>
              </a:defRPr>
            </a:lvl5pPr>
            <a:lvl6pPr marL="457200" algn="ctr" rtl="0" eaLnBrk="1" fontAlgn="base" hangingPunct="1">
              <a:spcBef>
                <a:spcPct val="0"/>
              </a:spcBef>
              <a:spcAft>
                <a:spcPct val="0"/>
              </a:spcAft>
              <a:defRPr sz="4200" b="1">
                <a:solidFill>
                  <a:schemeClr val="tx1"/>
                </a:solidFill>
                <a:latin typeface="Arial" pitchFamily="34" charset="0"/>
                <a:ea typeface="楷体_GB2312" pitchFamily="49" charset="-122"/>
              </a:defRPr>
            </a:lvl6pPr>
            <a:lvl7pPr marL="914400" algn="ctr" rtl="0" eaLnBrk="1" fontAlgn="base" hangingPunct="1">
              <a:spcBef>
                <a:spcPct val="0"/>
              </a:spcBef>
              <a:spcAft>
                <a:spcPct val="0"/>
              </a:spcAft>
              <a:defRPr sz="4200" b="1">
                <a:solidFill>
                  <a:schemeClr val="tx1"/>
                </a:solidFill>
                <a:latin typeface="Arial" pitchFamily="34" charset="0"/>
                <a:ea typeface="楷体_GB2312" pitchFamily="49" charset="-122"/>
              </a:defRPr>
            </a:lvl7pPr>
            <a:lvl8pPr marL="1371600" algn="ctr" rtl="0" eaLnBrk="1" fontAlgn="base" hangingPunct="1">
              <a:spcBef>
                <a:spcPct val="0"/>
              </a:spcBef>
              <a:spcAft>
                <a:spcPct val="0"/>
              </a:spcAft>
              <a:defRPr sz="4200" b="1">
                <a:solidFill>
                  <a:schemeClr val="tx1"/>
                </a:solidFill>
                <a:latin typeface="Arial" pitchFamily="34" charset="0"/>
                <a:ea typeface="楷体_GB2312" pitchFamily="49" charset="-122"/>
              </a:defRPr>
            </a:lvl8pPr>
            <a:lvl9pPr marL="1828800" algn="ctr" rtl="0" eaLnBrk="1" fontAlgn="base" hangingPunct="1">
              <a:spcBef>
                <a:spcPct val="0"/>
              </a:spcBef>
              <a:spcAft>
                <a:spcPct val="0"/>
              </a:spcAft>
              <a:defRPr sz="4200" b="1">
                <a:solidFill>
                  <a:schemeClr val="tx1"/>
                </a:solidFill>
                <a:latin typeface="Arial" pitchFamily="34" charset="0"/>
                <a:ea typeface="楷体_GB2312" pitchFamily="49" charset="-122"/>
              </a:defRPr>
            </a:lvl9pPr>
          </a:lstStyle>
          <a:p>
            <a:pPr eaLnBrk="1" hangingPunct="1">
              <a:defRPr/>
            </a:pPr>
            <a:r>
              <a:rPr lang="en-US" altLang="zh-CN" sz="4800" smtClean="0">
                <a:solidFill>
                  <a:srgbClr val="800000"/>
                </a:solidFill>
                <a:effectLst>
                  <a:outerShdw blurRad="38100" dist="38100" dir="2700000" algn="tl">
                    <a:srgbClr val="000000"/>
                  </a:outerShdw>
                </a:effectLst>
                <a:ea typeface="黑体" pitchFamily="2" charset="-122"/>
              </a:rPr>
              <a:t>5.3  for</a:t>
            </a:r>
            <a:r>
              <a:rPr lang="zh-CN" altLang="zh-CN" sz="4800" smtClean="0">
                <a:solidFill>
                  <a:srgbClr val="800000"/>
                </a:solidFill>
                <a:effectLst>
                  <a:outerShdw blurRad="38100" dist="38100" dir="2700000" algn="tl">
                    <a:srgbClr val="000000"/>
                  </a:outerShdw>
                </a:effectLst>
                <a:ea typeface="黑体" pitchFamily="2" charset="-122"/>
              </a:rPr>
              <a:t>循环</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827584" y="548680"/>
            <a:ext cx="8429625" cy="831850"/>
          </a:xfrm>
        </p:spPr>
        <p:txBody>
          <a:bodyPr/>
          <a:lstStyle/>
          <a:p>
            <a:pPr algn="l" eaLnBrk="1" hangingPunct="1">
              <a:defRPr/>
            </a:pPr>
            <a:r>
              <a:rPr lang="zh-CN" altLang="zh-CN" sz="4400" b="0" dirty="0" smtClean="0">
                <a:solidFill>
                  <a:srgbClr val="800000"/>
                </a:solidFill>
                <a:effectLst>
                  <a:outerShdw blurRad="38100" dist="38100" dir="2700000" algn="tl">
                    <a:srgbClr val="000000"/>
                  </a:outerShdw>
                </a:effectLst>
                <a:ea typeface="黑体" pitchFamily="2" charset="-122"/>
              </a:rPr>
              <a:t>几种循环的比较</a:t>
            </a:r>
            <a:endParaRPr lang="zh-CN" altLang="en-US" sz="4400" b="0" dirty="0" smtClean="0">
              <a:solidFill>
                <a:srgbClr val="800000"/>
              </a:solidFill>
              <a:effectLst>
                <a:outerShdw blurRad="38100" dist="38100" dir="2700000" algn="tl">
                  <a:srgbClr val="000000"/>
                </a:outerShdw>
              </a:effectLst>
              <a:ea typeface="黑体" pitchFamily="2" charset="-122"/>
            </a:endParaRPr>
          </a:p>
        </p:txBody>
      </p:sp>
      <p:sp>
        <p:nvSpPr>
          <p:cNvPr id="37891" name="Rectangle 3"/>
          <p:cNvSpPr txBox="1">
            <a:spLocks noChangeArrowheads="1"/>
          </p:cNvSpPr>
          <p:nvPr/>
        </p:nvSpPr>
        <p:spPr bwMode="auto">
          <a:xfrm>
            <a:off x="827584" y="1556792"/>
            <a:ext cx="7500938" cy="435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ct val="120000"/>
              </a:lnSpc>
            </a:pPr>
            <a:r>
              <a:rPr lang="en-US" altLang="zh-CN" sz="3200" b="1" dirty="0"/>
              <a:t>(1)</a:t>
            </a:r>
            <a:r>
              <a:rPr lang="zh-CN" altLang="zh-CN" sz="3200" b="1" dirty="0"/>
              <a:t>一般情况下</a:t>
            </a:r>
            <a:r>
              <a:rPr lang="zh-CN" altLang="en-US" sz="3200" b="1" dirty="0"/>
              <a:t>，</a:t>
            </a:r>
            <a:r>
              <a:rPr lang="en-US" altLang="zh-CN" sz="3200" b="1" dirty="0"/>
              <a:t>3</a:t>
            </a:r>
            <a:r>
              <a:rPr lang="zh-CN" altLang="zh-CN" sz="3200" b="1" dirty="0"/>
              <a:t>种循环可以互相代替</a:t>
            </a:r>
          </a:p>
          <a:p>
            <a:pPr eaLnBrk="1" hangingPunct="1">
              <a:lnSpc>
                <a:spcPct val="120000"/>
              </a:lnSpc>
            </a:pPr>
            <a:r>
              <a:rPr lang="en-US" altLang="zh-CN" sz="3200" b="1" dirty="0"/>
              <a:t>(2) </a:t>
            </a:r>
            <a:r>
              <a:rPr lang="zh-CN" altLang="zh-CN" sz="3200" b="1" dirty="0"/>
              <a:t>在</a:t>
            </a:r>
            <a:r>
              <a:rPr lang="en-US" altLang="zh-CN" sz="3200" b="1" dirty="0"/>
              <a:t>while</a:t>
            </a:r>
            <a:r>
              <a:rPr lang="zh-CN" altLang="zh-CN" sz="3200" b="1" dirty="0"/>
              <a:t>和</a:t>
            </a:r>
            <a:r>
              <a:rPr lang="en-US" altLang="zh-CN" sz="3200" b="1" dirty="0"/>
              <a:t>do---while</a:t>
            </a:r>
            <a:r>
              <a:rPr lang="zh-CN" altLang="zh-CN" sz="3200" b="1" dirty="0"/>
              <a:t>循环中，循环体</a:t>
            </a:r>
            <a:r>
              <a:rPr lang="zh-CN" altLang="en-US" sz="3200" b="1" dirty="0"/>
              <a:t>应</a:t>
            </a:r>
            <a:r>
              <a:rPr lang="zh-CN" altLang="zh-CN" sz="3200" b="1" dirty="0"/>
              <a:t>包含使循环趋于结束的语句。</a:t>
            </a:r>
          </a:p>
          <a:p>
            <a:pPr eaLnBrk="1" hangingPunct="1">
              <a:lnSpc>
                <a:spcPct val="120000"/>
              </a:lnSpc>
            </a:pPr>
            <a:r>
              <a:rPr lang="en-US" altLang="zh-CN" sz="3200" b="1" dirty="0"/>
              <a:t>(3) </a:t>
            </a:r>
            <a:r>
              <a:rPr lang="zh-CN" altLang="zh-CN" sz="3200" b="1" dirty="0"/>
              <a:t>用</a:t>
            </a:r>
            <a:r>
              <a:rPr lang="en-US" altLang="zh-CN" sz="3200" b="1" dirty="0"/>
              <a:t>while</a:t>
            </a:r>
            <a:r>
              <a:rPr lang="zh-CN" altLang="zh-CN" sz="3200" b="1" dirty="0"/>
              <a:t>和</a:t>
            </a:r>
            <a:r>
              <a:rPr lang="en-US" altLang="zh-CN" sz="3200" b="1" dirty="0"/>
              <a:t>do---while</a:t>
            </a:r>
            <a:r>
              <a:rPr lang="zh-CN" altLang="zh-CN" sz="3200" b="1" dirty="0"/>
              <a:t>循环时，循环变量初始化的操作应在</a:t>
            </a:r>
            <a:r>
              <a:rPr lang="en-US" altLang="zh-CN" sz="3200" b="1" dirty="0"/>
              <a:t>while</a:t>
            </a:r>
            <a:r>
              <a:rPr lang="zh-CN" altLang="zh-CN" sz="3200" b="1" dirty="0"/>
              <a:t>和</a:t>
            </a:r>
            <a:r>
              <a:rPr lang="en-US" altLang="zh-CN" sz="3200" b="1" dirty="0"/>
              <a:t>do---while</a:t>
            </a:r>
            <a:r>
              <a:rPr lang="zh-CN" altLang="zh-CN" sz="3200" b="1" dirty="0"/>
              <a:t>语句之前完成。而</a:t>
            </a:r>
            <a:r>
              <a:rPr lang="en-US" altLang="zh-CN" sz="3200" b="1" dirty="0"/>
              <a:t>for</a:t>
            </a:r>
            <a:r>
              <a:rPr lang="zh-CN" altLang="zh-CN" sz="3200" b="1" dirty="0"/>
              <a:t>语句可以在表达式</a:t>
            </a:r>
            <a:r>
              <a:rPr lang="en-US" altLang="zh-CN" sz="3200" b="1" dirty="0"/>
              <a:t>1</a:t>
            </a:r>
            <a:r>
              <a:rPr lang="zh-CN" altLang="zh-CN" sz="3200" b="1" dirty="0"/>
              <a:t>中实现循环变量的初始化。</a:t>
            </a:r>
          </a:p>
        </p:txBody>
      </p:sp>
      <p:sp>
        <p:nvSpPr>
          <p:cNvPr id="34820"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Effect transition="in" filter="blinds(horizontal)">
                                      <p:cBhvr>
                                        <p:cTn id="7" dur="500"/>
                                        <p:tgtEl>
                                          <p:spTgt spid="378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7891">
                                            <p:txEl>
                                              <p:pRg st="1" end="1"/>
                                            </p:txEl>
                                          </p:spTgt>
                                        </p:tgtEl>
                                        <p:attrNameLst>
                                          <p:attrName>style.visibility</p:attrName>
                                        </p:attrNameLst>
                                      </p:cBhvr>
                                      <p:to>
                                        <p:strVal val="visible"/>
                                      </p:to>
                                    </p:set>
                                    <p:animEffect transition="in" filter="blinds(horizontal)">
                                      <p:cBhvr>
                                        <p:cTn id="12" dur="500"/>
                                        <p:tgtEl>
                                          <p:spTgt spid="3789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7891">
                                            <p:txEl>
                                              <p:pRg st="2" end="2"/>
                                            </p:txEl>
                                          </p:spTgt>
                                        </p:tgtEl>
                                        <p:attrNameLst>
                                          <p:attrName>style.visibility</p:attrName>
                                        </p:attrNameLst>
                                      </p:cBhvr>
                                      <p:to>
                                        <p:strVal val="visible"/>
                                      </p:to>
                                    </p:set>
                                    <p:animEffect transition="in" filter="blinds(horizontal)">
                                      <p:cBhvr>
                                        <p:cTn id="17" dur="500"/>
                                        <p:tgtEl>
                                          <p:spTgt spid="378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428625" y="477888"/>
            <a:ext cx="8429625" cy="831850"/>
          </a:xfrm>
        </p:spPr>
        <p:txBody>
          <a:bodyPr/>
          <a:lstStyle/>
          <a:p>
            <a:pPr eaLnBrk="1" hangingPunct="1">
              <a:defRPr/>
            </a:pPr>
            <a:r>
              <a:rPr lang="en-US" altLang="zh-CN" sz="4800" dirty="0" smtClean="0">
                <a:solidFill>
                  <a:srgbClr val="800000"/>
                </a:solidFill>
                <a:effectLst>
                  <a:outerShdw blurRad="38100" dist="38100" dir="2700000" algn="tl">
                    <a:srgbClr val="000000"/>
                  </a:outerShdw>
                </a:effectLst>
                <a:ea typeface="黑体" pitchFamily="2" charset="-122"/>
              </a:rPr>
              <a:t>5.4 </a:t>
            </a:r>
            <a:r>
              <a:rPr lang="zh-CN" altLang="zh-CN" sz="4800" dirty="0" smtClean="0">
                <a:solidFill>
                  <a:srgbClr val="800000"/>
                </a:solidFill>
                <a:effectLst>
                  <a:outerShdw blurRad="38100" dist="38100" dir="2700000" algn="tl">
                    <a:srgbClr val="000000"/>
                  </a:outerShdw>
                </a:effectLst>
                <a:ea typeface="黑体" pitchFamily="2" charset="-122"/>
              </a:rPr>
              <a:t>循环的嵌套</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
        <p:nvSpPr>
          <p:cNvPr id="33795" name="Rectangle 3"/>
          <p:cNvSpPr txBox="1">
            <a:spLocks noChangeArrowheads="1"/>
          </p:cNvSpPr>
          <p:nvPr/>
        </p:nvSpPr>
        <p:spPr bwMode="auto">
          <a:xfrm>
            <a:off x="857250" y="1543100"/>
            <a:ext cx="7500938" cy="421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ct val="120000"/>
              </a:lnSpc>
              <a:buFont typeface="Wingdings" pitchFamily="2" charset="2"/>
              <a:buChar char="Ø"/>
            </a:pPr>
            <a:r>
              <a:rPr lang="zh-CN" altLang="zh-CN" sz="3200" b="1"/>
              <a:t>一个循环体内又包含另一个完整的循环结构，称为</a:t>
            </a:r>
            <a:r>
              <a:rPr lang="zh-CN" altLang="zh-CN" sz="3200" b="1">
                <a:solidFill>
                  <a:srgbClr val="C00000"/>
                </a:solidFill>
              </a:rPr>
              <a:t>循环的嵌套</a:t>
            </a:r>
            <a:endParaRPr lang="en-US" altLang="zh-CN" sz="3200" b="1">
              <a:solidFill>
                <a:srgbClr val="C00000"/>
              </a:solidFill>
            </a:endParaRPr>
          </a:p>
          <a:p>
            <a:pPr eaLnBrk="1" hangingPunct="1">
              <a:lnSpc>
                <a:spcPct val="120000"/>
              </a:lnSpc>
              <a:buFont typeface="Wingdings" pitchFamily="2" charset="2"/>
              <a:buChar char="Ø"/>
            </a:pPr>
            <a:r>
              <a:rPr lang="zh-CN" altLang="zh-CN" sz="3200" b="1"/>
              <a:t>内嵌的循环中还可以嵌套循环，这就是多层循环</a:t>
            </a:r>
            <a:endParaRPr lang="en-US" altLang="zh-CN" sz="3200" b="1"/>
          </a:p>
          <a:p>
            <a:pPr eaLnBrk="1" hangingPunct="1">
              <a:lnSpc>
                <a:spcPct val="120000"/>
              </a:lnSpc>
              <a:buFont typeface="Wingdings" pitchFamily="2" charset="2"/>
              <a:buChar char="Ø"/>
            </a:pPr>
            <a:r>
              <a:rPr lang="en-US" altLang="zh-CN" sz="3200" b="1"/>
              <a:t>3</a:t>
            </a:r>
            <a:r>
              <a:rPr lang="zh-CN" altLang="zh-CN" sz="3200" b="1"/>
              <a:t>种循环</a:t>
            </a:r>
            <a:r>
              <a:rPr lang="en-US" altLang="zh-CN" sz="3200" b="1"/>
              <a:t>(while</a:t>
            </a:r>
            <a:r>
              <a:rPr lang="zh-CN" altLang="zh-CN" sz="3200" b="1"/>
              <a:t>循环、</a:t>
            </a:r>
            <a:r>
              <a:rPr lang="en-US" altLang="zh-CN" sz="3200" b="1"/>
              <a:t>do</a:t>
            </a:r>
            <a:r>
              <a:rPr lang="zh-CN" altLang="zh-CN" sz="3200" b="1"/>
              <a:t>…</a:t>
            </a:r>
            <a:r>
              <a:rPr lang="en-US" altLang="zh-CN" sz="3200" b="1"/>
              <a:t>while</a:t>
            </a:r>
            <a:r>
              <a:rPr lang="zh-CN" altLang="zh-CN" sz="3200" b="1"/>
              <a:t>循环和</a:t>
            </a:r>
            <a:r>
              <a:rPr lang="en-US" altLang="zh-CN" sz="3200" b="1"/>
              <a:t>for</a:t>
            </a:r>
            <a:r>
              <a:rPr lang="zh-CN" altLang="zh-CN" sz="3200" b="1"/>
              <a:t>循环</a:t>
            </a:r>
            <a:r>
              <a:rPr lang="en-US" altLang="zh-CN" sz="3200" b="1"/>
              <a:t>)</a:t>
            </a:r>
            <a:r>
              <a:rPr lang="zh-CN" altLang="zh-CN" sz="3200" b="1"/>
              <a:t>可以互相嵌套</a:t>
            </a:r>
            <a:endParaRPr lang="en-US" altLang="zh-CN" sz="2800" b="1"/>
          </a:p>
        </p:txBody>
      </p:sp>
      <p:sp>
        <p:nvSpPr>
          <p:cNvPr id="33796" name="Rectangle 2"/>
          <p:cNvSpPr>
            <a:spLocks noChangeArrowheads="1"/>
          </p:cNvSpPr>
          <p:nvPr/>
        </p:nvSpPr>
        <p:spPr bwMode="auto">
          <a:xfrm>
            <a:off x="0" y="-171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Tree>
  </p:cSld>
  <p:clrMapOvr>
    <a:masterClrMapping/>
  </p:clrMapOvr>
  <p:transition spd="med">
    <p:blinds/>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714375" y="785813"/>
            <a:ext cx="8001000" cy="830262"/>
          </a:xfrm>
        </p:spPr>
        <p:txBody>
          <a:bodyPr/>
          <a:lstStyle/>
          <a:p>
            <a:pPr eaLnBrk="1" hangingPunct="1">
              <a:defRPr/>
            </a:pPr>
            <a:r>
              <a:rPr lang="en-US" altLang="zh-CN" sz="4800" dirty="0" smtClean="0">
                <a:solidFill>
                  <a:srgbClr val="800000"/>
                </a:solidFill>
                <a:effectLst>
                  <a:outerShdw blurRad="38100" dist="38100" dir="2700000" algn="tl">
                    <a:srgbClr val="000000"/>
                  </a:outerShdw>
                </a:effectLst>
                <a:ea typeface="黑体" pitchFamily="2" charset="-122"/>
              </a:rPr>
              <a:t>5.5 </a:t>
            </a:r>
            <a:r>
              <a:rPr lang="zh-CN" altLang="zh-CN" sz="4800" dirty="0" smtClean="0">
                <a:solidFill>
                  <a:srgbClr val="800000"/>
                </a:solidFill>
                <a:effectLst>
                  <a:outerShdw blurRad="38100" dist="38100" dir="2700000" algn="tl">
                    <a:srgbClr val="000000"/>
                  </a:outerShdw>
                </a:effectLst>
                <a:ea typeface="黑体" pitchFamily="2" charset="-122"/>
              </a:rPr>
              <a:t>循环的</a:t>
            </a:r>
            <a:r>
              <a:rPr lang="zh-CN" altLang="en-US" sz="4800" dirty="0" smtClean="0">
                <a:solidFill>
                  <a:srgbClr val="800000"/>
                </a:solidFill>
                <a:effectLst>
                  <a:outerShdw blurRad="38100" dist="38100" dir="2700000" algn="tl">
                    <a:srgbClr val="000000"/>
                  </a:outerShdw>
                </a:effectLst>
                <a:ea typeface="黑体" pitchFamily="2" charset="-122"/>
              </a:rPr>
              <a:t>退出</a:t>
            </a:r>
          </a:p>
        </p:txBody>
      </p:sp>
      <p:sp>
        <p:nvSpPr>
          <p:cNvPr id="35843" name="Rectangle 3"/>
          <p:cNvSpPr>
            <a:spLocks noGrp="1" noChangeArrowheads="1"/>
          </p:cNvSpPr>
          <p:nvPr>
            <p:ph idx="1"/>
          </p:nvPr>
        </p:nvSpPr>
        <p:spPr>
          <a:xfrm>
            <a:off x="642938" y="2071688"/>
            <a:ext cx="8286750" cy="2571750"/>
          </a:xfrm>
        </p:spPr>
        <p:txBody>
          <a:bodyPr/>
          <a:lstStyle/>
          <a:p>
            <a:pPr eaLnBrk="1" hangingPunct="1">
              <a:spcBef>
                <a:spcPct val="50000"/>
              </a:spcBef>
              <a:buNone/>
            </a:pPr>
            <a:r>
              <a:rPr lang="en-US" altLang="zh-CN" dirty="0" smtClean="0">
                <a:hlinkClick r:id="rId2" action="ppaction://hlinksldjump"/>
              </a:rPr>
              <a:t>5.5.1 </a:t>
            </a:r>
            <a:r>
              <a:rPr lang="en-US" altLang="zh-CN" dirty="0">
                <a:hlinkClick r:id="rId2" action="ppaction://hlinksldjump"/>
              </a:rPr>
              <a:t> </a:t>
            </a:r>
            <a:r>
              <a:rPr lang="en-US" altLang="zh-CN" dirty="0" smtClean="0">
                <a:hlinkClick r:id="rId2" action="ppaction://hlinksldjump"/>
              </a:rPr>
              <a:t>break</a:t>
            </a:r>
            <a:r>
              <a:rPr lang="zh-CN" altLang="zh-CN" dirty="0" smtClean="0">
                <a:hlinkClick r:id="rId2" action="ppaction://hlinksldjump"/>
              </a:rPr>
              <a:t>语句</a:t>
            </a:r>
            <a:r>
              <a:rPr lang="zh-CN" altLang="en-US" dirty="0" smtClean="0">
                <a:hlinkClick r:id="rId2" action="ppaction://hlinksldjump"/>
              </a:rPr>
              <a:t>（</a:t>
            </a:r>
            <a:r>
              <a:rPr lang="zh-CN" altLang="zh-CN" dirty="0" smtClean="0">
                <a:hlinkClick r:id="rId2" action="ppaction://hlinksldjump"/>
              </a:rPr>
              <a:t>提前终止循环</a:t>
            </a:r>
            <a:r>
              <a:rPr lang="zh-CN" altLang="en-US" dirty="0" smtClean="0">
                <a:hlinkClick r:id="rId2" action="ppaction://hlinksldjump"/>
              </a:rPr>
              <a:t>）</a:t>
            </a:r>
            <a:endParaRPr lang="en-US" altLang="zh-CN" dirty="0" smtClean="0"/>
          </a:p>
          <a:p>
            <a:pPr eaLnBrk="1" hangingPunct="1">
              <a:spcBef>
                <a:spcPct val="50000"/>
              </a:spcBef>
              <a:buNone/>
            </a:pPr>
            <a:r>
              <a:rPr lang="en-US" altLang="zh-CN" dirty="0" smtClean="0">
                <a:hlinkClick r:id="rId3" action="ppaction://hlinksldjump"/>
              </a:rPr>
              <a:t>5.5.2 </a:t>
            </a:r>
            <a:r>
              <a:rPr lang="en-US" altLang="zh-CN" dirty="0">
                <a:hlinkClick r:id="rId3" action="ppaction://hlinksldjump"/>
              </a:rPr>
              <a:t> </a:t>
            </a:r>
            <a:r>
              <a:rPr lang="en-US" altLang="zh-CN" dirty="0" smtClean="0">
                <a:hlinkClick r:id="rId3" action="ppaction://hlinksldjump"/>
              </a:rPr>
              <a:t>continue</a:t>
            </a:r>
            <a:r>
              <a:rPr lang="zh-CN" altLang="zh-CN" dirty="0" smtClean="0">
                <a:hlinkClick r:id="rId3" action="ppaction://hlinksldjump"/>
              </a:rPr>
              <a:t>语句</a:t>
            </a:r>
            <a:r>
              <a:rPr lang="zh-CN" altLang="en-US" dirty="0" smtClean="0">
                <a:hlinkClick r:id="rId3" action="ppaction://hlinksldjump"/>
              </a:rPr>
              <a:t>（</a:t>
            </a:r>
            <a:r>
              <a:rPr lang="zh-CN" altLang="zh-CN" dirty="0" smtClean="0">
                <a:hlinkClick r:id="rId3" action="ppaction://hlinksldjump"/>
              </a:rPr>
              <a:t>提前结束本次循环</a:t>
            </a:r>
            <a:r>
              <a:rPr lang="zh-CN" altLang="en-US" dirty="0" smtClean="0">
                <a:hlinkClick r:id="rId2" action="ppaction://hlinksldjump"/>
              </a:rPr>
              <a:t>）</a:t>
            </a:r>
            <a:endParaRPr lang="en-US" altLang="zh-CN" dirty="0" smtClean="0"/>
          </a:p>
          <a:p>
            <a:pPr eaLnBrk="1" hangingPunct="1">
              <a:spcBef>
                <a:spcPct val="50000"/>
              </a:spcBef>
              <a:buFont typeface="Wingdings" pitchFamily="2" charset="2"/>
              <a:buNone/>
            </a:pPr>
            <a:r>
              <a:rPr lang="en-US" altLang="zh-CN" dirty="0" smtClean="0">
                <a:hlinkClick r:id="rId4" action="ppaction://hlinksldjump"/>
              </a:rPr>
              <a:t>5.5.3  break</a:t>
            </a:r>
            <a:r>
              <a:rPr lang="zh-CN" altLang="zh-CN" dirty="0" smtClean="0">
                <a:hlinkClick r:id="rId4" action="ppaction://hlinksldjump"/>
              </a:rPr>
              <a:t>语句和</a:t>
            </a:r>
            <a:r>
              <a:rPr lang="en-US" altLang="zh-CN" dirty="0" smtClean="0">
                <a:hlinkClick r:id="rId4" action="ppaction://hlinksldjump"/>
              </a:rPr>
              <a:t>continue</a:t>
            </a:r>
            <a:r>
              <a:rPr lang="zh-CN" altLang="zh-CN" dirty="0" smtClean="0">
                <a:hlinkClick r:id="rId4" action="ppaction://hlinksldjump"/>
              </a:rPr>
              <a:t>语句的区别</a:t>
            </a:r>
            <a:endParaRPr lang="en-US" altLang="zh-CN" dirty="0" smtClean="0"/>
          </a:p>
        </p:txBody>
      </p:sp>
    </p:spTree>
  </p:cSld>
  <p:clrMapOvr>
    <a:masterClrMapping/>
  </p:clrMapOvr>
  <p:transition spd="med">
    <p:blinds/>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500063" y="815975"/>
            <a:ext cx="8215312" cy="769938"/>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5.5.1 break</a:t>
            </a:r>
            <a:r>
              <a:rPr lang="zh-CN" altLang="zh-CN" dirty="0" smtClean="0">
                <a:solidFill>
                  <a:srgbClr val="800000"/>
                </a:solidFill>
                <a:effectLst>
                  <a:outerShdw blurRad="38100" dist="38100" dir="2700000" algn="tl">
                    <a:srgbClr val="000000"/>
                  </a:outerShdw>
                </a:effectLst>
                <a:ea typeface="黑体" pitchFamily="2" charset="-122"/>
              </a:rPr>
              <a:t>语句</a:t>
            </a:r>
            <a:r>
              <a:rPr lang="zh-CN" altLang="en-US" dirty="0" smtClean="0">
                <a:solidFill>
                  <a:srgbClr val="800000"/>
                </a:solidFill>
                <a:effectLst>
                  <a:outerShdw blurRad="38100" dist="38100" dir="2700000" algn="tl">
                    <a:srgbClr val="000000"/>
                  </a:outerShdw>
                </a:effectLst>
                <a:ea typeface="黑体" pitchFamily="2" charset="-122"/>
              </a:rPr>
              <a:t>（</a:t>
            </a:r>
            <a:r>
              <a:rPr lang="zh-CN" altLang="zh-CN" dirty="0" smtClean="0">
                <a:solidFill>
                  <a:srgbClr val="800000"/>
                </a:solidFill>
                <a:effectLst>
                  <a:outerShdw blurRad="38100" dist="38100" dir="2700000" algn="tl">
                    <a:srgbClr val="000000"/>
                  </a:outerShdw>
                </a:effectLst>
                <a:ea typeface="黑体" pitchFamily="2" charset="-122"/>
              </a:rPr>
              <a:t>提前终止循环</a:t>
            </a:r>
            <a:r>
              <a:rPr lang="zh-CN" altLang="en-US" dirty="0" smtClean="0">
                <a:solidFill>
                  <a:srgbClr val="800000"/>
                </a:solidFill>
                <a:effectLst>
                  <a:outerShdw blurRad="38100" dist="38100" dir="2700000" algn="tl">
                    <a:srgbClr val="000000"/>
                  </a:outerShdw>
                </a:effectLst>
                <a:ea typeface="黑体" pitchFamily="2" charset="-122"/>
              </a:rPr>
              <a:t>）</a:t>
            </a:r>
          </a:p>
        </p:txBody>
      </p:sp>
      <p:sp>
        <p:nvSpPr>
          <p:cNvPr id="36867" name="Rectangle 3"/>
          <p:cNvSpPr>
            <a:spLocks noGrp="1" noChangeArrowheads="1"/>
          </p:cNvSpPr>
          <p:nvPr>
            <p:ph idx="1"/>
          </p:nvPr>
        </p:nvSpPr>
        <p:spPr>
          <a:xfrm>
            <a:off x="642938" y="2071688"/>
            <a:ext cx="7429500" cy="2571750"/>
          </a:xfrm>
        </p:spPr>
        <p:txBody>
          <a:bodyPr/>
          <a:lstStyle/>
          <a:p>
            <a:pPr eaLnBrk="1" hangingPunct="1">
              <a:spcBef>
                <a:spcPct val="50000"/>
              </a:spcBef>
            </a:pPr>
            <a:r>
              <a:rPr lang="en-US" altLang="zh-CN" smtClean="0"/>
              <a:t>break</a:t>
            </a:r>
            <a:r>
              <a:rPr lang="zh-CN" altLang="zh-CN" smtClean="0"/>
              <a:t>语句可以用来从循环体内跳出循环体，即提前结束循环，接着执行循环下面的语句</a:t>
            </a:r>
            <a:endParaRPr lang="en-US" altLang="zh-CN" smtClean="0"/>
          </a:p>
        </p:txBody>
      </p:sp>
    </p:spTree>
  </p:cSld>
  <p:clrMapOvr>
    <a:masterClrMapping/>
  </p:clrMapOvr>
  <p:transition spd="med">
    <p:blinds/>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1" name="Rectangle 3"/>
          <p:cNvSpPr>
            <a:spLocks noGrp="1" noChangeArrowheads="1"/>
          </p:cNvSpPr>
          <p:nvPr>
            <p:ph idx="1"/>
          </p:nvPr>
        </p:nvSpPr>
        <p:spPr>
          <a:xfrm>
            <a:off x="670892" y="1937370"/>
            <a:ext cx="7429500" cy="2571750"/>
          </a:xfrm>
        </p:spPr>
        <p:txBody>
          <a:bodyPr/>
          <a:lstStyle/>
          <a:p>
            <a:pPr eaLnBrk="1" hangingPunct="1">
              <a:spcBef>
                <a:spcPct val="50000"/>
              </a:spcBef>
              <a:buFont typeface="Wingdings" pitchFamily="2" charset="2"/>
              <a:buNone/>
            </a:pPr>
            <a:r>
              <a:rPr lang="en-US" altLang="zh-CN" dirty="0" smtClean="0"/>
              <a:t>  </a:t>
            </a:r>
            <a:r>
              <a:rPr lang="zh-CN" altLang="zh-CN" dirty="0" smtClean="0"/>
              <a:t>例</a:t>
            </a:r>
            <a:r>
              <a:rPr lang="en-US" altLang="zh-CN" dirty="0" smtClean="0"/>
              <a:t>5.4 </a:t>
            </a:r>
            <a:r>
              <a:rPr lang="zh-CN" altLang="zh-CN" dirty="0" smtClean="0"/>
              <a:t>在全系</a:t>
            </a:r>
            <a:r>
              <a:rPr lang="en-US" altLang="zh-CN" dirty="0" smtClean="0"/>
              <a:t>1000</a:t>
            </a:r>
            <a:r>
              <a:rPr lang="zh-CN" altLang="zh-CN" dirty="0" smtClean="0"/>
              <a:t>学生中，征集慈善募捐，当总数达到</a:t>
            </a:r>
            <a:r>
              <a:rPr lang="en-US" altLang="zh-CN" dirty="0" smtClean="0"/>
              <a:t>10</a:t>
            </a:r>
            <a:r>
              <a:rPr lang="zh-CN" altLang="zh-CN" dirty="0" smtClean="0"/>
              <a:t>万元时就结束，统计此时捐款的人数，以及平均每人捐款的数目。</a:t>
            </a:r>
            <a:endParaRPr lang="en-US" altLang="zh-CN" dirty="0" smtClean="0"/>
          </a:p>
        </p:txBody>
      </p:sp>
      <p:sp>
        <p:nvSpPr>
          <p:cNvPr id="6" name="Rectangle 2"/>
          <p:cNvSpPr txBox="1">
            <a:spLocks noChangeArrowheads="1"/>
          </p:cNvSpPr>
          <p:nvPr/>
        </p:nvSpPr>
        <p:spPr bwMode="auto">
          <a:xfrm>
            <a:off x="500063" y="815975"/>
            <a:ext cx="8215312"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200" b="1">
                <a:solidFill>
                  <a:schemeClr val="tx1"/>
                </a:solidFill>
                <a:latin typeface="+mj-lt"/>
                <a:ea typeface="+mj-ea"/>
                <a:cs typeface="+mj-cs"/>
              </a:defRPr>
            </a:lvl1pPr>
            <a:lvl2pPr algn="ctr" rtl="0" eaLnBrk="0" fontAlgn="base" hangingPunct="0">
              <a:spcBef>
                <a:spcPct val="0"/>
              </a:spcBef>
              <a:spcAft>
                <a:spcPct val="0"/>
              </a:spcAft>
              <a:defRPr sz="4200" b="1">
                <a:solidFill>
                  <a:schemeClr val="tx1"/>
                </a:solidFill>
                <a:latin typeface="Arial" pitchFamily="34" charset="0"/>
                <a:ea typeface="楷体_GB2312" pitchFamily="49" charset="-122"/>
              </a:defRPr>
            </a:lvl2pPr>
            <a:lvl3pPr algn="ctr" rtl="0" eaLnBrk="0" fontAlgn="base" hangingPunct="0">
              <a:spcBef>
                <a:spcPct val="0"/>
              </a:spcBef>
              <a:spcAft>
                <a:spcPct val="0"/>
              </a:spcAft>
              <a:defRPr sz="4200" b="1">
                <a:solidFill>
                  <a:schemeClr val="tx1"/>
                </a:solidFill>
                <a:latin typeface="Arial" pitchFamily="34" charset="0"/>
                <a:ea typeface="楷体_GB2312" pitchFamily="49" charset="-122"/>
              </a:defRPr>
            </a:lvl3pPr>
            <a:lvl4pPr algn="ctr" rtl="0" eaLnBrk="0" fontAlgn="base" hangingPunct="0">
              <a:spcBef>
                <a:spcPct val="0"/>
              </a:spcBef>
              <a:spcAft>
                <a:spcPct val="0"/>
              </a:spcAft>
              <a:defRPr sz="4200" b="1">
                <a:solidFill>
                  <a:schemeClr val="tx1"/>
                </a:solidFill>
                <a:latin typeface="Arial" pitchFamily="34" charset="0"/>
                <a:ea typeface="楷体_GB2312" pitchFamily="49" charset="-122"/>
              </a:defRPr>
            </a:lvl4pPr>
            <a:lvl5pPr algn="ctr" rtl="0" eaLnBrk="0" fontAlgn="base" hangingPunct="0">
              <a:spcBef>
                <a:spcPct val="0"/>
              </a:spcBef>
              <a:spcAft>
                <a:spcPct val="0"/>
              </a:spcAft>
              <a:defRPr sz="4200" b="1">
                <a:solidFill>
                  <a:schemeClr val="tx1"/>
                </a:solidFill>
                <a:latin typeface="Arial" pitchFamily="34" charset="0"/>
                <a:ea typeface="楷体_GB2312" pitchFamily="49" charset="-122"/>
              </a:defRPr>
            </a:lvl5pPr>
            <a:lvl6pPr marL="457200" algn="ctr" rtl="0" eaLnBrk="1" fontAlgn="base" hangingPunct="1">
              <a:spcBef>
                <a:spcPct val="0"/>
              </a:spcBef>
              <a:spcAft>
                <a:spcPct val="0"/>
              </a:spcAft>
              <a:defRPr sz="4200" b="1">
                <a:solidFill>
                  <a:schemeClr val="tx1"/>
                </a:solidFill>
                <a:latin typeface="Arial" pitchFamily="34" charset="0"/>
                <a:ea typeface="楷体_GB2312" pitchFamily="49" charset="-122"/>
              </a:defRPr>
            </a:lvl6pPr>
            <a:lvl7pPr marL="914400" algn="ctr" rtl="0" eaLnBrk="1" fontAlgn="base" hangingPunct="1">
              <a:spcBef>
                <a:spcPct val="0"/>
              </a:spcBef>
              <a:spcAft>
                <a:spcPct val="0"/>
              </a:spcAft>
              <a:defRPr sz="4200" b="1">
                <a:solidFill>
                  <a:schemeClr val="tx1"/>
                </a:solidFill>
                <a:latin typeface="Arial" pitchFamily="34" charset="0"/>
                <a:ea typeface="楷体_GB2312" pitchFamily="49" charset="-122"/>
              </a:defRPr>
            </a:lvl7pPr>
            <a:lvl8pPr marL="1371600" algn="ctr" rtl="0" eaLnBrk="1" fontAlgn="base" hangingPunct="1">
              <a:spcBef>
                <a:spcPct val="0"/>
              </a:spcBef>
              <a:spcAft>
                <a:spcPct val="0"/>
              </a:spcAft>
              <a:defRPr sz="4200" b="1">
                <a:solidFill>
                  <a:schemeClr val="tx1"/>
                </a:solidFill>
                <a:latin typeface="Arial" pitchFamily="34" charset="0"/>
                <a:ea typeface="楷体_GB2312" pitchFamily="49" charset="-122"/>
              </a:defRPr>
            </a:lvl8pPr>
            <a:lvl9pPr marL="1828800" algn="ctr" rtl="0" eaLnBrk="1" fontAlgn="base" hangingPunct="1">
              <a:spcBef>
                <a:spcPct val="0"/>
              </a:spcBef>
              <a:spcAft>
                <a:spcPct val="0"/>
              </a:spcAft>
              <a:defRPr sz="4200" b="1">
                <a:solidFill>
                  <a:schemeClr val="tx1"/>
                </a:solidFill>
                <a:latin typeface="Arial" pitchFamily="34" charset="0"/>
                <a:ea typeface="楷体_GB2312" pitchFamily="49" charset="-122"/>
              </a:defRPr>
            </a:lvl9pPr>
          </a:lstStyle>
          <a:p>
            <a:pPr eaLnBrk="1" hangingPunct="1">
              <a:defRPr/>
            </a:pPr>
            <a:r>
              <a:rPr lang="en-US" altLang="zh-CN" smtClean="0">
                <a:solidFill>
                  <a:srgbClr val="800000"/>
                </a:solidFill>
                <a:effectLst>
                  <a:outerShdw blurRad="38100" dist="38100" dir="2700000" algn="tl">
                    <a:srgbClr val="000000"/>
                  </a:outerShdw>
                </a:effectLst>
                <a:ea typeface="黑体" pitchFamily="2" charset="-122"/>
              </a:rPr>
              <a:t>5.5.1 break</a:t>
            </a:r>
            <a:r>
              <a:rPr lang="zh-CN" altLang="zh-CN" smtClean="0">
                <a:solidFill>
                  <a:srgbClr val="800000"/>
                </a:solidFill>
                <a:effectLst>
                  <a:outerShdw blurRad="38100" dist="38100" dir="2700000" algn="tl">
                    <a:srgbClr val="000000"/>
                  </a:outerShdw>
                </a:effectLst>
                <a:ea typeface="黑体" pitchFamily="2" charset="-122"/>
              </a:rPr>
              <a:t>语句</a:t>
            </a:r>
            <a:r>
              <a:rPr lang="zh-CN" altLang="en-US" smtClean="0">
                <a:solidFill>
                  <a:srgbClr val="800000"/>
                </a:solidFill>
                <a:effectLst>
                  <a:outerShdw blurRad="38100" dist="38100" dir="2700000" algn="tl">
                    <a:srgbClr val="000000"/>
                  </a:outerShdw>
                </a:effectLst>
                <a:ea typeface="黑体" pitchFamily="2" charset="-122"/>
              </a:rPr>
              <a:t>（</a:t>
            </a:r>
            <a:r>
              <a:rPr lang="zh-CN" altLang="zh-CN" smtClean="0">
                <a:solidFill>
                  <a:srgbClr val="800000"/>
                </a:solidFill>
                <a:effectLst>
                  <a:outerShdw blurRad="38100" dist="38100" dir="2700000" algn="tl">
                    <a:srgbClr val="000000"/>
                  </a:outerShdw>
                </a:effectLst>
                <a:ea typeface="黑体" pitchFamily="2" charset="-122"/>
              </a:rPr>
              <a:t>提前终止循环</a:t>
            </a:r>
            <a:r>
              <a:rPr lang="zh-CN" altLang="en-US" smtClean="0">
                <a:solidFill>
                  <a:srgbClr val="800000"/>
                </a:solidFill>
                <a:effectLst>
                  <a:outerShdw blurRad="38100" dist="38100" dir="2700000" algn="tl">
                    <a:srgbClr val="000000"/>
                  </a:outerShdw>
                </a:effectLst>
                <a:ea typeface="黑体" pitchFamily="2" charset="-122"/>
              </a:rPr>
              <a:t>）</a:t>
            </a:r>
            <a:endParaRPr lang="zh-CN" altLang="en-US" dirty="0" smtClean="0">
              <a:solidFill>
                <a:srgbClr val="800000"/>
              </a:solidFill>
              <a:effectLst>
                <a:outerShdw blurRad="38100" dist="38100" dir="2700000" algn="tl">
                  <a:srgbClr val="000000"/>
                </a:outerShdw>
              </a:effectLst>
              <a:ea typeface="黑体" pitchFamily="2" charset="-122"/>
            </a:endParaRPr>
          </a:p>
        </p:txBody>
      </p:sp>
    </p:spTree>
  </p:cSld>
  <p:clrMapOvr>
    <a:masterClrMapping/>
  </p:clrMapOvr>
  <p:transition spd="med">
    <p:blinds/>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7" name="Rectangle 3"/>
          <p:cNvSpPr>
            <a:spLocks noGrp="1" noChangeArrowheads="1"/>
          </p:cNvSpPr>
          <p:nvPr>
            <p:ph idx="1"/>
          </p:nvPr>
        </p:nvSpPr>
        <p:spPr>
          <a:xfrm>
            <a:off x="747464" y="620688"/>
            <a:ext cx="8001000" cy="4500562"/>
          </a:xfrm>
        </p:spPr>
        <p:txBody>
          <a:bodyPr/>
          <a:lstStyle/>
          <a:p>
            <a:pPr eaLnBrk="1" hangingPunct="1">
              <a:spcBef>
                <a:spcPct val="50000"/>
              </a:spcBef>
            </a:pPr>
            <a:r>
              <a:rPr lang="zh-CN" altLang="zh-CN" dirty="0" smtClean="0"/>
              <a:t>思路：</a:t>
            </a:r>
            <a:endParaRPr lang="en-US" altLang="zh-CN" dirty="0" smtClean="0"/>
          </a:p>
          <a:p>
            <a:pPr lvl="1" eaLnBrk="1" hangingPunct="1">
              <a:spcBef>
                <a:spcPct val="50000"/>
              </a:spcBef>
            </a:pPr>
            <a:r>
              <a:rPr lang="zh-CN" altLang="zh-CN" dirty="0" smtClean="0"/>
              <a:t>循环次数不确定，</a:t>
            </a:r>
            <a:r>
              <a:rPr lang="zh-CN" altLang="en-US" dirty="0" smtClean="0"/>
              <a:t>但最多循环</a:t>
            </a:r>
            <a:r>
              <a:rPr lang="en-US" altLang="zh-CN" dirty="0" smtClean="0"/>
              <a:t>1000</a:t>
            </a:r>
            <a:r>
              <a:rPr lang="zh-CN" altLang="en-US" dirty="0" smtClean="0"/>
              <a:t>次</a:t>
            </a:r>
            <a:endParaRPr lang="en-US" altLang="zh-CN" dirty="0" smtClean="0"/>
          </a:p>
          <a:p>
            <a:pPr lvl="2" eaLnBrk="1" hangingPunct="1">
              <a:spcBef>
                <a:spcPct val="50000"/>
              </a:spcBef>
            </a:pPr>
            <a:r>
              <a:rPr lang="zh-CN" altLang="zh-CN" dirty="0" smtClean="0"/>
              <a:t>在循环体中累计捐款总数</a:t>
            </a:r>
            <a:endParaRPr lang="en-US" altLang="zh-CN" dirty="0" smtClean="0"/>
          </a:p>
          <a:p>
            <a:pPr lvl="2" eaLnBrk="1" hangingPunct="1">
              <a:spcBef>
                <a:spcPct val="50000"/>
              </a:spcBef>
            </a:pPr>
            <a:r>
              <a:rPr lang="zh-CN" altLang="zh-CN" dirty="0" smtClean="0"/>
              <a:t>用</a:t>
            </a:r>
            <a:r>
              <a:rPr lang="en-US" altLang="zh-CN" dirty="0" smtClean="0"/>
              <a:t>if</a:t>
            </a:r>
            <a:r>
              <a:rPr lang="zh-CN" altLang="zh-CN" dirty="0" smtClean="0"/>
              <a:t>语句检查是否达到</a:t>
            </a:r>
            <a:r>
              <a:rPr lang="en-US" altLang="zh-CN" dirty="0" smtClean="0"/>
              <a:t>10</a:t>
            </a:r>
            <a:r>
              <a:rPr lang="zh-CN" altLang="zh-CN" dirty="0" smtClean="0"/>
              <a:t>万元</a:t>
            </a:r>
            <a:endParaRPr lang="en-US" altLang="zh-CN" dirty="0" smtClean="0"/>
          </a:p>
          <a:p>
            <a:pPr lvl="2" eaLnBrk="1" hangingPunct="1">
              <a:spcBef>
                <a:spcPct val="50000"/>
              </a:spcBef>
            </a:pPr>
            <a:r>
              <a:rPr lang="zh-CN" altLang="zh-CN" dirty="0" smtClean="0"/>
              <a:t>如果达到就不再继续执行循环，终止累加</a:t>
            </a:r>
            <a:endParaRPr lang="en-US" altLang="zh-CN" dirty="0" smtClean="0"/>
          </a:p>
          <a:p>
            <a:pPr lvl="1" eaLnBrk="1" hangingPunct="1">
              <a:spcBef>
                <a:spcPct val="50000"/>
              </a:spcBef>
            </a:pPr>
            <a:r>
              <a:rPr lang="zh-CN" altLang="en-US" dirty="0" smtClean="0"/>
              <a:t>计算</a:t>
            </a:r>
            <a:r>
              <a:rPr lang="zh-CN" altLang="zh-CN" dirty="0" smtClean="0"/>
              <a:t>人均捐款数</a:t>
            </a:r>
            <a:endParaRPr lang="en-US" altLang="zh-CN" dirty="0" smtClean="0"/>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1987">
                                            <p:txEl>
                                              <p:pRg st="1" end="1"/>
                                            </p:txEl>
                                          </p:spTgt>
                                        </p:tgtEl>
                                        <p:attrNameLst>
                                          <p:attrName>style.visibility</p:attrName>
                                        </p:attrNameLst>
                                      </p:cBhvr>
                                      <p:to>
                                        <p:strVal val="visible"/>
                                      </p:to>
                                    </p:set>
                                    <p:animEffect transition="in" filter="blinds(horizontal)">
                                      <p:cBhvr>
                                        <p:cTn id="7" dur="500"/>
                                        <p:tgtEl>
                                          <p:spTgt spid="41987">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1987">
                                            <p:txEl>
                                              <p:pRg st="2" end="2"/>
                                            </p:txEl>
                                          </p:spTgt>
                                        </p:tgtEl>
                                        <p:attrNameLst>
                                          <p:attrName>style.visibility</p:attrName>
                                        </p:attrNameLst>
                                      </p:cBhvr>
                                      <p:to>
                                        <p:strVal val="visible"/>
                                      </p:to>
                                    </p:set>
                                    <p:animEffect transition="in" filter="blinds(horizontal)">
                                      <p:cBhvr>
                                        <p:cTn id="12" dur="500"/>
                                        <p:tgtEl>
                                          <p:spTgt spid="41987">
                                            <p:txEl>
                                              <p:pRg st="2" end="2"/>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41987">
                                            <p:txEl>
                                              <p:pRg st="3" end="3"/>
                                            </p:txEl>
                                          </p:spTgt>
                                        </p:tgtEl>
                                        <p:attrNameLst>
                                          <p:attrName>style.visibility</p:attrName>
                                        </p:attrNameLst>
                                      </p:cBhvr>
                                      <p:to>
                                        <p:strVal val="visible"/>
                                      </p:to>
                                    </p:set>
                                    <p:animEffect transition="in" filter="blinds(horizontal)">
                                      <p:cBhvr>
                                        <p:cTn id="15" dur="500"/>
                                        <p:tgtEl>
                                          <p:spTgt spid="41987">
                                            <p:txEl>
                                              <p:pRg st="3" end="3"/>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41987">
                                            <p:txEl>
                                              <p:pRg st="4" end="4"/>
                                            </p:txEl>
                                          </p:spTgt>
                                        </p:tgtEl>
                                        <p:attrNameLst>
                                          <p:attrName>style.visibility</p:attrName>
                                        </p:attrNameLst>
                                      </p:cBhvr>
                                      <p:to>
                                        <p:strVal val="visible"/>
                                      </p:to>
                                    </p:set>
                                    <p:animEffect transition="in" filter="blinds(horizontal)">
                                      <p:cBhvr>
                                        <p:cTn id="18" dur="500"/>
                                        <p:tgtEl>
                                          <p:spTgt spid="41987">
                                            <p:txEl>
                                              <p:pRg st="4" end="4"/>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nodeType="clickEffect">
                                  <p:stCondLst>
                                    <p:cond delay="0"/>
                                  </p:stCondLst>
                                  <p:childTnLst>
                                    <p:set>
                                      <p:cBhvr>
                                        <p:cTn id="22" dur="1" fill="hold">
                                          <p:stCondLst>
                                            <p:cond delay="0"/>
                                          </p:stCondLst>
                                        </p:cTn>
                                        <p:tgtEl>
                                          <p:spTgt spid="41987">
                                            <p:txEl>
                                              <p:pRg st="5" end="5"/>
                                            </p:txEl>
                                          </p:spTgt>
                                        </p:tgtEl>
                                        <p:attrNameLst>
                                          <p:attrName>style.visibility</p:attrName>
                                        </p:attrNameLst>
                                      </p:cBhvr>
                                      <p:to>
                                        <p:strVal val="visible"/>
                                      </p:to>
                                    </p:set>
                                    <p:animEffect transition="in" filter="blinds(horizontal)">
                                      <p:cBhvr>
                                        <p:cTn id="23" dur="500"/>
                                        <p:tgtEl>
                                          <p:spTgt spid="419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1" name="Rectangle 3"/>
          <p:cNvSpPr>
            <a:spLocks noGrp="1" noChangeArrowheads="1"/>
          </p:cNvSpPr>
          <p:nvPr>
            <p:ph idx="1"/>
          </p:nvPr>
        </p:nvSpPr>
        <p:spPr>
          <a:xfrm>
            <a:off x="707901" y="1518643"/>
            <a:ext cx="7643812" cy="3929062"/>
          </a:xfrm>
        </p:spPr>
        <p:txBody>
          <a:bodyPr/>
          <a:lstStyle/>
          <a:p>
            <a:pPr eaLnBrk="1" hangingPunct="1">
              <a:spcBef>
                <a:spcPct val="50000"/>
              </a:spcBef>
            </a:pPr>
            <a:r>
              <a:rPr lang="zh-CN" altLang="zh-CN" dirty="0" smtClean="0"/>
              <a:t>思路：</a:t>
            </a:r>
            <a:endParaRPr lang="en-US" altLang="zh-CN" dirty="0" smtClean="0"/>
          </a:p>
          <a:p>
            <a:pPr lvl="1" eaLnBrk="1" hangingPunct="1">
              <a:spcBef>
                <a:spcPct val="50000"/>
              </a:spcBef>
            </a:pPr>
            <a:r>
              <a:rPr lang="zh-CN" altLang="zh-CN" dirty="0" smtClean="0"/>
              <a:t>变量</a:t>
            </a:r>
            <a:r>
              <a:rPr lang="en-US" altLang="zh-CN" dirty="0" smtClean="0"/>
              <a:t>amount</a:t>
            </a:r>
            <a:r>
              <a:rPr lang="zh-CN" altLang="zh-CN" dirty="0" smtClean="0"/>
              <a:t>，用来存放捐款数</a:t>
            </a:r>
            <a:endParaRPr lang="en-US" altLang="zh-CN" dirty="0" smtClean="0"/>
          </a:p>
          <a:p>
            <a:pPr lvl="1" eaLnBrk="1" hangingPunct="1">
              <a:spcBef>
                <a:spcPct val="50000"/>
              </a:spcBef>
            </a:pPr>
            <a:r>
              <a:rPr lang="zh-CN" altLang="zh-CN" dirty="0" smtClean="0"/>
              <a:t>变量</a:t>
            </a:r>
            <a:r>
              <a:rPr lang="en-US" altLang="zh-CN" dirty="0" smtClean="0"/>
              <a:t>total</a:t>
            </a:r>
            <a:r>
              <a:rPr lang="zh-CN" altLang="zh-CN" dirty="0" smtClean="0"/>
              <a:t>，用来存放累加后的总捐款数</a:t>
            </a:r>
            <a:endParaRPr lang="en-US" altLang="zh-CN" dirty="0" smtClean="0"/>
          </a:p>
          <a:p>
            <a:pPr lvl="1" eaLnBrk="1" hangingPunct="1">
              <a:spcBef>
                <a:spcPct val="50000"/>
              </a:spcBef>
            </a:pPr>
            <a:r>
              <a:rPr lang="zh-CN" altLang="zh-CN" dirty="0" smtClean="0"/>
              <a:t>变量</a:t>
            </a:r>
            <a:r>
              <a:rPr lang="en-US" altLang="zh-CN" dirty="0" smtClean="0"/>
              <a:t>aver</a:t>
            </a:r>
            <a:r>
              <a:rPr lang="zh-CN" altLang="zh-CN" dirty="0" smtClean="0"/>
              <a:t>，用来存放人均捐款数</a:t>
            </a:r>
            <a:endParaRPr lang="en-US" altLang="zh-CN" dirty="0" smtClean="0"/>
          </a:p>
          <a:p>
            <a:pPr lvl="1" eaLnBrk="1" hangingPunct="1">
              <a:spcBef>
                <a:spcPct val="50000"/>
              </a:spcBef>
            </a:pPr>
            <a:r>
              <a:rPr lang="zh-CN" altLang="zh-CN" dirty="0" smtClean="0"/>
              <a:t>定义符号常量</a:t>
            </a:r>
            <a:r>
              <a:rPr lang="en-US" altLang="zh-CN" dirty="0" smtClean="0"/>
              <a:t>SUM</a:t>
            </a:r>
            <a:r>
              <a:rPr lang="zh-CN" altLang="zh-CN" dirty="0" smtClean="0"/>
              <a:t>代表</a:t>
            </a:r>
            <a:r>
              <a:rPr lang="en-US" altLang="zh-CN" dirty="0" smtClean="0"/>
              <a:t>100000</a:t>
            </a:r>
          </a:p>
        </p:txBody>
      </p:sp>
      <p:sp>
        <p:nvSpPr>
          <p:cNvPr id="6" name="Rectangle 2"/>
          <p:cNvSpPr>
            <a:spLocks noGrp="1" noChangeArrowheads="1"/>
          </p:cNvSpPr>
          <p:nvPr>
            <p:ph type="title"/>
          </p:nvPr>
        </p:nvSpPr>
        <p:spPr>
          <a:xfrm>
            <a:off x="565026" y="548680"/>
            <a:ext cx="8215312" cy="769938"/>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5.5.1 break</a:t>
            </a:r>
            <a:r>
              <a:rPr lang="zh-CN" altLang="zh-CN" dirty="0" smtClean="0">
                <a:solidFill>
                  <a:srgbClr val="800000"/>
                </a:solidFill>
                <a:effectLst>
                  <a:outerShdw blurRad="38100" dist="38100" dir="2700000" algn="tl">
                    <a:srgbClr val="000000"/>
                  </a:outerShdw>
                </a:effectLst>
                <a:ea typeface="黑体" pitchFamily="2" charset="-122"/>
              </a:rPr>
              <a:t>语句</a:t>
            </a:r>
            <a:r>
              <a:rPr lang="zh-CN" altLang="en-US" dirty="0" smtClean="0">
                <a:solidFill>
                  <a:srgbClr val="800000"/>
                </a:solidFill>
                <a:effectLst>
                  <a:outerShdw blurRad="38100" dist="38100" dir="2700000" algn="tl">
                    <a:srgbClr val="000000"/>
                  </a:outerShdw>
                </a:effectLst>
                <a:ea typeface="黑体" pitchFamily="2" charset="-122"/>
              </a:rPr>
              <a:t>（</a:t>
            </a:r>
            <a:r>
              <a:rPr lang="zh-CN" altLang="zh-CN" dirty="0" smtClean="0">
                <a:solidFill>
                  <a:srgbClr val="800000"/>
                </a:solidFill>
                <a:effectLst>
                  <a:outerShdw blurRad="38100" dist="38100" dir="2700000" algn="tl">
                    <a:srgbClr val="000000"/>
                  </a:outerShdw>
                </a:effectLst>
                <a:ea typeface="黑体" pitchFamily="2" charset="-122"/>
              </a:rPr>
              <a:t>提前终止循环</a:t>
            </a:r>
            <a:r>
              <a:rPr lang="zh-CN" altLang="en-US" dirty="0" smtClean="0">
                <a:solidFill>
                  <a:srgbClr val="800000"/>
                </a:solidFill>
                <a:effectLst>
                  <a:outerShdw blurRad="38100" dist="38100" dir="2700000" algn="tl">
                    <a:srgbClr val="000000"/>
                  </a:outerShdw>
                </a:effectLst>
                <a:ea typeface="黑体" pitchFamily="2" charset="-122"/>
              </a:rPr>
              <a:t>）</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3011">
                                            <p:txEl>
                                              <p:pRg st="4" end="4"/>
                                            </p:txEl>
                                          </p:spTgt>
                                        </p:tgtEl>
                                        <p:attrNameLst>
                                          <p:attrName>style.visibility</p:attrName>
                                        </p:attrNameLst>
                                      </p:cBhvr>
                                      <p:to>
                                        <p:strVal val="visible"/>
                                      </p:to>
                                    </p:set>
                                    <p:animEffect transition="in" filter="blinds(horizontal)">
                                      <p:cBhvr>
                                        <p:cTn id="7" dur="500"/>
                                        <p:tgtEl>
                                          <p:spTgt spid="430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3"/>
          <p:cNvSpPr>
            <a:spLocks noGrp="1" noChangeArrowheads="1"/>
          </p:cNvSpPr>
          <p:nvPr>
            <p:ph idx="1"/>
          </p:nvPr>
        </p:nvSpPr>
        <p:spPr>
          <a:xfrm>
            <a:off x="214313" y="71438"/>
            <a:ext cx="8715375" cy="6786562"/>
          </a:xfrm>
        </p:spPr>
        <p:txBody>
          <a:bodyPr/>
          <a:lstStyle/>
          <a:p>
            <a:pPr eaLnBrk="1" hangingPunct="1">
              <a:lnSpc>
                <a:spcPts val="2900"/>
              </a:lnSpc>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lnSpc>
                <a:spcPts val="2900"/>
              </a:lnSpc>
              <a:buFont typeface="Wingdings" pitchFamily="2" charset="2"/>
              <a:buNone/>
            </a:pPr>
            <a:r>
              <a:rPr lang="en-US" altLang="zh-CN" sz="2800" dirty="0" smtClean="0"/>
              <a:t>#define SUM 100000</a:t>
            </a:r>
            <a:endParaRPr lang="zh-CN" altLang="zh-CN" sz="2800" dirty="0" smtClean="0"/>
          </a:p>
          <a:p>
            <a:pPr eaLnBrk="1" hangingPunct="1">
              <a:lnSpc>
                <a:spcPts val="2900"/>
              </a:lnSpc>
              <a:buFont typeface="Wingdings" pitchFamily="2" charset="2"/>
              <a:buNone/>
            </a:pPr>
            <a:r>
              <a:rPr lang="en-US" altLang="zh-CN" sz="2800" dirty="0"/>
              <a:t>void</a:t>
            </a:r>
            <a:r>
              <a:rPr lang="en-US" altLang="zh-CN" sz="2800" dirty="0" smtClean="0"/>
              <a:t> main()</a:t>
            </a:r>
            <a:endParaRPr lang="zh-CN" altLang="zh-CN" sz="2800" dirty="0" smtClean="0"/>
          </a:p>
          <a:p>
            <a:pPr eaLnBrk="1" hangingPunct="1">
              <a:lnSpc>
                <a:spcPts val="2900"/>
              </a:lnSpc>
              <a:buFont typeface="Wingdings" pitchFamily="2" charset="2"/>
              <a:buNone/>
            </a:pPr>
            <a:r>
              <a:rPr lang="en-US" altLang="zh-CN" sz="2800" dirty="0" smtClean="0"/>
              <a:t>{  float </a:t>
            </a:r>
            <a:r>
              <a:rPr lang="en-US" altLang="zh-CN" sz="2800" dirty="0" err="1" smtClean="0"/>
              <a:t>amount,aver,total</a:t>
            </a:r>
            <a:r>
              <a:rPr lang="en-US" altLang="zh-CN" sz="2800" dirty="0" smtClean="0"/>
              <a:t>;   </a:t>
            </a:r>
            <a:r>
              <a:rPr lang="en-US" altLang="zh-CN" sz="2800" dirty="0" err="1" smtClean="0"/>
              <a:t>int</a:t>
            </a:r>
            <a:r>
              <a:rPr lang="en-US" altLang="zh-CN" sz="2800" dirty="0" smtClean="0"/>
              <a:t> </a:t>
            </a:r>
            <a:r>
              <a:rPr lang="en-US" altLang="zh-CN" sz="2800" dirty="0" err="1" smtClean="0"/>
              <a:t>i</a:t>
            </a:r>
            <a:r>
              <a:rPr lang="en-US" altLang="zh-CN" sz="2800" dirty="0" smtClean="0"/>
              <a:t>;</a:t>
            </a:r>
            <a:endParaRPr lang="zh-CN" altLang="zh-CN" sz="2800" dirty="0" smtClean="0"/>
          </a:p>
          <a:p>
            <a:pPr eaLnBrk="1" hangingPunct="1">
              <a:lnSpc>
                <a:spcPts val="2900"/>
              </a:lnSpc>
              <a:buFont typeface="Wingdings" pitchFamily="2" charset="2"/>
              <a:buNone/>
            </a:pPr>
            <a:r>
              <a:rPr lang="en-US" altLang="zh-CN" sz="2800" dirty="0" smtClean="0"/>
              <a:t>    for (</a:t>
            </a:r>
            <a:r>
              <a:rPr lang="en-US" altLang="zh-CN" sz="2800" dirty="0" err="1" smtClean="0"/>
              <a:t>i</a:t>
            </a:r>
            <a:r>
              <a:rPr lang="en-US" altLang="zh-CN" sz="2800" dirty="0" smtClean="0"/>
              <a:t>=1,total=0;i&lt;=</a:t>
            </a:r>
            <a:r>
              <a:rPr lang="en-US" altLang="zh-CN" sz="2800" dirty="0" smtClean="0">
                <a:solidFill>
                  <a:srgbClr val="9D138D"/>
                </a:solidFill>
              </a:rPr>
              <a:t>1000</a:t>
            </a:r>
            <a:r>
              <a:rPr lang="en-US" altLang="zh-CN" sz="2800" dirty="0" smtClean="0"/>
              <a:t>;i++)                      </a:t>
            </a:r>
            <a:endParaRPr lang="zh-CN" altLang="zh-CN" sz="2800" dirty="0" smtClean="0"/>
          </a:p>
          <a:p>
            <a:pPr eaLnBrk="1" hangingPunct="1">
              <a:lnSpc>
                <a:spcPts val="2900"/>
              </a:lnSpc>
              <a:buFont typeface="Wingdings" pitchFamily="2" charset="2"/>
              <a:buNone/>
            </a:pPr>
            <a:r>
              <a:rPr lang="en-US" altLang="zh-CN" sz="2800" dirty="0" smtClean="0"/>
              <a:t>   { </a:t>
            </a:r>
            <a:r>
              <a:rPr lang="en-US" altLang="zh-CN" sz="2800" dirty="0" err="1" smtClean="0"/>
              <a:t>printf</a:t>
            </a:r>
            <a:r>
              <a:rPr lang="en-US" altLang="zh-CN" sz="2800" dirty="0" smtClean="0"/>
              <a:t>("please enter amount:");</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scanf</a:t>
            </a:r>
            <a:r>
              <a:rPr lang="en-US" altLang="zh-CN" sz="2800" dirty="0" smtClean="0"/>
              <a:t>("%</a:t>
            </a:r>
            <a:r>
              <a:rPr lang="en-US" altLang="zh-CN" sz="2800" dirty="0" err="1" smtClean="0"/>
              <a:t>f",&amp;amount</a:t>
            </a:r>
            <a:r>
              <a:rPr lang="en-US" altLang="zh-CN" sz="2800" dirty="0" smtClean="0"/>
              <a:t>);</a:t>
            </a:r>
            <a:endParaRPr lang="zh-CN" altLang="zh-CN" sz="2800" dirty="0" smtClean="0"/>
          </a:p>
          <a:p>
            <a:pPr eaLnBrk="1" hangingPunct="1">
              <a:lnSpc>
                <a:spcPts val="2900"/>
              </a:lnSpc>
              <a:buFont typeface="Wingdings" pitchFamily="2" charset="2"/>
              <a:buNone/>
            </a:pPr>
            <a:r>
              <a:rPr lang="en-US" altLang="zh-CN" sz="2800" dirty="0" smtClean="0"/>
              <a:t>      total= </a:t>
            </a:r>
            <a:r>
              <a:rPr lang="en-US" altLang="zh-CN" sz="2800" dirty="0" err="1" smtClean="0"/>
              <a:t>total+amount</a:t>
            </a: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      if (total&gt;=SUM) </a:t>
            </a:r>
            <a:r>
              <a:rPr lang="en-US" altLang="zh-CN" sz="2800" dirty="0" smtClean="0">
                <a:solidFill>
                  <a:srgbClr val="00B050"/>
                </a:solidFill>
              </a:rPr>
              <a:t>break</a:t>
            </a: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   aver=total / </a:t>
            </a:r>
            <a:r>
              <a:rPr lang="en-US" altLang="zh-CN" sz="2800" dirty="0" err="1" smtClean="0"/>
              <a:t>i</a:t>
            </a:r>
            <a:r>
              <a:rPr lang="en-US" altLang="zh-CN" sz="2800" dirty="0" smtClean="0"/>
              <a:t> ;  </a:t>
            </a:r>
            <a:r>
              <a:rPr lang="en-US" altLang="zh-CN" sz="2800" dirty="0" err="1" smtClean="0"/>
              <a:t>printf</a:t>
            </a:r>
            <a:r>
              <a:rPr lang="en-US" altLang="zh-CN" sz="2800" dirty="0" smtClean="0"/>
              <a:t>(“</a:t>
            </a:r>
            <a:r>
              <a:rPr lang="en-US" altLang="zh-CN" sz="2800" dirty="0" err="1" smtClean="0"/>
              <a:t>num</a:t>
            </a:r>
            <a:r>
              <a:rPr lang="en-US" altLang="zh-CN" sz="2800" dirty="0" smtClean="0"/>
              <a:t>=%d\</a:t>
            </a:r>
            <a:r>
              <a:rPr lang="en-US" altLang="zh-CN" sz="2800" dirty="0" err="1" smtClean="0"/>
              <a:t>naver</a:t>
            </a:r>
            <a:r>
              <a:rPr lang="en-US" altLang="zh-CN" sz="2800" dirty="0" smtClean="0"/>
              <a:t>=%10.2f\n“</a:t>
            </a:r>
          </a:p>
          <a:p>
            <a:pPr eaLnBrk="1" hangingPunct="1">
              <a:lnSpc>
                <a:spcPts val="2900"/>
              </a:lnSpc>
              <a:buFont typeface="Wingdings" pitchFamily="2" charset="2"/>
              <a:buNone/>
            </a:pPr>
            <a:r>
              <a:rPr lang="en-US" altLang="zh-CN" sz="2800" dirty="0" smtClean="0"/>
              <a:t>                                                    ,</a:t>
            </a:r>
            <a:r>
              <a:rPr lang="en-US" altLang="zh-CN" sz="2800" dirty="0" err="1" smtClean="0"/>
              <a:t>i,aver</a:t>
            </a: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a:t>
            </a:r>
            <a:endParaRPr lang="zh-CN" altLang="zh-CN" sz="2800" dirty="0" smtClean="0"/>
          </a:p>
        </p:txBody>
      </p:sp>
      <p:sp>
        <p:nvSpPr>
          <p:cNvPr id="5" name="TextBox 4"/>
          <p:cNvSpPr txBox="1">
            <a:spLocks noChangeArrowheads="1"/>
          </p:cNvSpPr>
          <p:nvPr/>
        </p:nvSpPr>
        <p:spPr bwMode="auto">
          <a:xfrm>
            <a:off x="3779838" y="476250"/>
            <a:ext cx="55006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solidFill>
                  <a:srgbClr val="0000CC"/>
                </a:solidFill>
              </a:rPr>
              <a:t>指定符号常量</a:t>
            </a:r>
            <a:r>
              <a:rPr lang="en-US" altLang="zh-CN" sz="2800" b="1">
                <a:solidFill>
                  <a:srgbClr val="0000CC"/>
                </a:solidFill>
              </a:rPr>
              <a:t>SUM</a:t>
            </a:r>
            <a:r>
              <a:rPr lang="zh-CN" altLang="zh-CN" sz="2800" b="1">
                <a:solidFill>
                  <a:srgbClr val="0000CC"/>
                </a:solidFill>
              </a:rPr>
              <a:t>代表</a:t>
            </a:r>
            <a:r>
              <a:rPr lang="en-US" altLang="zh-CN" sz="2800" b="1">
                <a:solidFill>
                  <a:srgbClr val="0000CC"/>
                </a:solidFill>
              </a:rPr>
              <a:t>100000</a:t>
            </a:r>
            <a:endParaRPr lang="zh-CN" altLang="en-US" sz="2800" b="1">
              <a:solidFill>
                <a:srgbClr val="0000CC"/>
              </a:solidFill>
            </a:endParaRPr>
          </a:p>
        </p:txBody>
      </p:sp>
      <p:cxnSp>
        <p:nvCxnSpPr>
          <p:cNvPr id="6" name="直接连接符 5"/>
          <p:cNvCxnSpPr>
            <a:cxnSpLocks noChangeShapeType="1"/>
          </p:cNvCxnSpPr>
          <p:nvPr/>
        </p:nvCxnSpPr>
        <p:spPr bwMode="auto">
          <a:xfrm>
            <a:off x="285750" y="928688"/>
            <a:ext cx="3349625"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Left)">
                                      <p:cBhvr>
                                        <p:cTn id="7" dur="500"/>
                                        <p:tgtEl>
                                          <p:spTgt spid="6"/>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3"/>
          <p:cNvSpPr>
            <a:spLocks noGrp="1" noChangeArrowheads="1"/>
          </p:cNvSpPr>
          <p:nvPr>
            <p:ph idx="1"/>
          </p:nvPr>
        </p:nvSpPr>
        <p:spPr>
          <a:xfrm>
            <a:off x="214313" y="71438"/>
            <a:ext cx="8715375" cy="6786562"/>
          </a:xfrm>
        </p:spPr>
        <p:txBody>
          <a:bodyPr/>
          <a:lstStyle/>
          <a:p>
            <a:pPr eaLnBrk="1" hangingPunct="1">
              <a:lnSpc>
                <a:spcPts val="2900"/>
              </a:lnSpc>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lnSpc>
                <a:spcPts val="2900"/>
              </a:lnSpc>
              <a:buFont typeface="Wingdings" pitchFamily="2" charset="2"/>
              <a:buNone/>
            </a:pPr>
            <a:r>
              <a:rPr lang="en-US" altLang="zh-CN" sz="2800" dirty="0" smtClean="0"/>
              <a:t>#define SUM 100000</a:t>
            </a:r>
            <a:endParaRPr lang="zh-CN" altLang="zh-CN" sz="2800" dirty="0" smtClean="0"/>
          </a:p>
          <a:p>
            <a:pPr eaLnBrk="1" hangingPunct="1">
              <a:lnSpc>
                <a:spcPts val="2900"/>
              </a:lnSpc>
              <a:buFont typeface="Wingdings" pitchFamily="2" charset="2"/>
              <a:buNone/>
            </a:pPr>
            <a:r>
              <a:rPr lang="en-US" altLang="zh-CN" sz="2800" dirty="0" smtClean="0"/>
              <a:t>void main()</a:t>
            </a:r>
            <a:endParaRPr lang="zh-CN" altLang="zh-CN" sz="2800" dirty="0" smtClean="0"/>
          </a:p>
          <a:p>
            <a:pPr eaLnBrk="1" hangingPunct="1">
              <a:lnSpc>
                <a:spcPts val="2900"/>
              </a:lnSpc>
              <a:buFont typeface="Wingdings" pitchFamily="2" charset="2"/>
              <a:buNone/>
            </a:pPr>
            <a:r>
              <a:rPr lang="en-US" altLang="zh-CN" sz="2800" dirty="0" smtClean="0"/>
              <a:t>{  float </a:t>
            </a:r>
            <a:r>
              <a:rPr lang="en-US" altLang="zh-CN" sz="2800" dirty="0" err="1" smtClean="0"/>
              <a:t>amount,aver,total</a:t>
            </a:r>
            <a:r>
              <a:rPr lang="en-US" altLang="zh-CN" sz="2800" dirty="0" smtClean="0"/>
              <a:t>;   </a:t>
            </a:r>
            <a:r>
              <a:rPr lang="en-US" altLang="zh-CN" sz="2800" dirty="0" err="1" smtClean="0"/>
              <a:t>int</a:t>
            </a:r>
            <a:r>
              <a:rPr lang="en-US" altLang="zh-CN" sz="2800" dirty="0" smtClean="0"/>
              <a:t> </a:t>
            </a:r>
            <a:r>
              <a:rPr lang="en-US" altLang="zh-CN" sz="2800" dirty="0" err="1" smtClean="0"/>
              <a:t>i</a:t>
            </a:r>
            <a:r>
              <a:rPr lang="en-US" altLang="zh-CN" sz="2800" dirty="0" smtClean="0"/>
              <a:t>;</a:t>
            </a:r>
            <a:endParaRPr lang="zh-CN" altLang="zh-CN" sz="2800" dirty="0" smtClean="0"/>
          </a:p>
          <a:p>
            <a:pPr eaLnBrk="1" hangingPunct="1">
              <a:lnSpc>
                <a:spcPts val="2900"/>
              </a:lnSpc>
              <a:buFont typeface="Wingdings" pitchFamily="2" charset="2"/>
              <a:buNone/>
            </a:pPr>
            <a:r>
              <a:rPr lang="en-US" altLang="zh-CN" sz="2800" dirty="0" smtClean="0"/>
              <a:t>    for (</a:t>
            </a:r>
            <a:r>
              <a:rPr lang="en-US" altLang="zh-CN" sz="2800" dirty="0" err="1" smtClean="0"/>
              <a:t>i</a:t>
            </a:r>
            <a:r>
              <a:rPr lang="en-US" altLang="zh-CN" sz="2800" dirty="0" smtClean="0"/>
              <a:t>=1,total=0;i&lt;=</a:t>
            </a:r>
            <a:r>
              <a:rPr lang="en-US" altLang="zh-CN" sz="2800" dirty="0" smtClean="0">
                <a:solidFill>
                  <a:srgbClr val="9D138D"/>
                </a:solidFill>
              </a:rPr>
              <a:t>1000</a:t>
            </a:r>
            <a:r>
              <a:rPr lang="en-US" altLang="zh-CN" sz="2800" dirty="0" smtClean="0"/>
              <a:t>;i++)                      </a:t>
            </a:r>
            <a:endParaRPr lang="zh-CN" altLang="zh-CN" sz="2800" dirty="0" smtClean="0"/>
          </a:p>
          <a:p>
            <a:pPr eaLnBrk="1" hangingPunct="1">
              <a:lnSpc>
                <a:spcPts val="2900"/>
              </a:lnSpc>
              <a:buFont typeface="Wingdings" pitchFamily="2" charset="2"/>
              <a:buNone/>
            </a:pPr>
            <a:r>
              <a:rPr lang="en-US" altLang="zh-CN" sz="2800" dirty="0" smtClean="0"/>
              <a:t>   { </a:t>
            </a:r>
            <a:r>
              <a:rPr lang="en-US" altLang="zh-CN" sz="2800" dirty="0" err="1" smtClean="0"/>
              <a:t>printf</a:t>
            </a:r>
            <a:r>
              <a:rPr lang="en-US" altLang="zh-CN" sz="2800" dirty="0" smtClean="0"/>
              <a:t>("please enter amount:");</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scanf</a:t>
            </a:r>
            <a:r>
              <a:rPr lang="en-US" altLang="zh-CN" sz="2800" dirty="0" smtClean="0"/>
              <a:t>("%</a:t>
            </a:r>
            <a:r>
              <a:rPr lang="en-US" altLang="zh-CN" sz="2800" dirty="0" err="1" smtClean="0"/>
              <a:t>f",&amp;amount</a:t>
            </a:r>
            <a:r>
              <a:rPr lang="en-US" altLang="zh-CN" sz="2800" dirty="0" smtClean="0"/>
              <a:t>);</a:t>
            </a:r>
            <a:endParaRPr lang="zh-CN" altLang="zh-CN" sz="2800" dirty="0" smtClean="0"/>
          </a:p>
          <a:p>
            <a:pPr eaLnBrk="1" hangingPunct="1">
              <a:lnSpc>
                <a:spcPts val="2900"/>
              </a:lnSpc>
              <a:buFont typeface="Wingdings" pitchFamily="2" charset="2"/>
              <a:buNone/>
            </a:pPr>
            <a:r>
              <a:rPr lang="en-US" altLang="zh-CN" sz="2800" dirty="0" smtClean="0"/>
              <a:t>      total= </a:t>
            </a:r>
            <a:r>
              <a:rPr lang="en-US" altLang="zh-CN" sz="2800" dirty="0" err="1" smtClean="0"/>
              <a:t>total+amount</a:t>
            </a: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      if (total&gt;=SUM) </a:t>
            </a:r>
            <a:r>
              <a:rPr lang="en-US" altLang="zh-CN" sz="2800" dirty="0" smtClean="0">
                <a:solidFill>
                  <a:srgbClr val="00B050"/>
                </a:solidFill>
              </a:rPr>
              <a:t>break</a:t>
            </a: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   aver=total / </a:t>
            </a:r>
            <a:r>
              <a:rPr lang="en-US" altLang="zh-CN" sz="2800" dirty="0" err="1" smtClean="0"/>
              <a:t>i</a:t>
            </a:r>
            <a:r>
              <a:rPr lang="en-US" altLang="zh-CN" sz="2800" dirty="0" smtClean="0"/>
              <a:t> ;  </a:t>
            </a:r>
            <a:r>
              <a:rPr lang="en-US" altLang="zh-CN" sz="2800" dirty="0" err="1" smtClean="0"/>
              <a:t>printf</a:t>
            </a:r>
            <a:r>
              <a:rPr lang="en-US" altLang="zh-CN" sz="2800" dirty="0" smtClean="0"/>
              <a:t>(“</a:t>
            </a:r>
            <a:r>
              <a:rPr lang="en-US" altLang="zh-CN" sz="2800" dirty="0" err="1" smtClean="0"/>
              <a:t>num</a:t>
            </a:r>
            <a:r>
              <a:rPr lang="en-US" altLang="zh-CN" sz="2800" dirty="0" smtClean="0"/>
              <a:t>=%d\</a:t>
            </a:r>
            <a:r>
              <a:rPr lang="en-US" altLang="zh-CN" sz="2800" dirty="0" err="1" smtClean="0"/>
              <a:t>naver</a:t>
            </a:r>
            <a:r>
              <a:rPr lang="en-US" altLang="zh-CN" sz="2800" dirty="0" smtClean="0"/>
              <a:t>=%10.2f\n“</a:t>
            </a:r>
          </a:p>
          <a:p>
            <a:pPr eaLnBrk="1" hangingPunct="1">
              <a:lnSpc>
                <a:spcPts val="2900"/>
              </a:lnSpc>
              <a:buFont typeface="Wingdings" pitchFamily="2" charset="2"/>
              <a:buNone/>
            </a:pPr>
            <a:r>
              <a:rPr lang="en-US" altLang="zh-CN" sz="2800" dirty="0" smtClean="0"/>
              <a:t>                                                    ,</a:t>
            </a:r>
            <a:r>
              <a:rPr lang="en-US" altLang="zh-CN" sz="2800" dirty="0" err="1" smtClean="0"/>
              <a:t>i,aver</a:t>
            </a: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a:t>
            </a:r>
            <a:endParaRPr lang="zh-CN" altLang="zh-CN" sz="2800" dirty="0" smtClean="0"/>
          </a:p>
        </p:txBody>
      </p:sp>
      <p:sp>
        <p:nvSpPr>
          <p:cNvPr id="5" name="TextBox 4"/>
          <p:cNvSpPr txBox="1">
            <a:spLocks noChangeArrowheads="1"/>
          </p:cNvSpPr>
          <p:nvPr/>
        </p:nvSpPr>
        <p:spPr bwMode="auto">
          <a:xfrm>
            <a:off x="5292725" y="1773238"/>
            <a:ext cx="32146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应该执行</a:t>
            </a:r>
            <a:r>
              <a:rPr lang="en-US" altLang="zh-CN" sz="2800" b="1">
                <a:solidFill>
                  <a:srgbClr val="0000CC"/>
                </a:solidFill>
              </a:rPr>
              <a:t>1000</a:t>
            </a:r>
            <a:r>
              <a:rPr lang="zh-CN" altLang="en-US" sz="2800" b="1">
                <a:solidFill>
                  <a:srgbClr val="0000CC"/>
                </a:solidFill>
              </a:rPr>
              <a:t>次</a:t>
            </a:r>
          </a:p>
        </p:txBody>
      </p:sp>
      <p:cxnSp>
        <p:nvCxnSpPr>
          <p:cNvPr id="6" name="直接连接符 5"/>
          <p:cNvCxnSpPr>
            <a:cxnSpLocks noChangeShapeType="1"/>
          </p:cNvCxnSpPr>
          <p:nvPr/>
        </p:nvCxnSpPr>
        <p:spPr bwMode="auto">
          <a:xfrm>
            <a:off x="3419475" y="2276475"/>
            <a:ext cx="1008063"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Left)">
                                      <p:cBhvr>
                                        <p:cTn id="7" dur="500"/>
                                        <p:tgtEl>
                                          <p:spTgt spid="6"/>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857250" y="1772816"/>
            <a:ext cx="7500938" cy="1428750"/>
          </a:xfrm>
          <a:prstGeom prst="rect">
            <a:avLst/>
          </a:prstGeom>
          <a:noFill/>
          <a:ln w="9525">
            <a:noFill/>
            <a:miter lim="800000"/>
            <a:headEnd/>
            <a:tailEnd/>
          </a:ln>
        </p:spPr>
        <p:txBody>
          <a:bodyPr/>
          <a:lstStyle/>
          <a:p>
            <a:pPr marL="342900" indent="-342900" eaLnBrk="0" hangingPunct="0">
              <a:lnSpc>
                <a:spcPct val="120000"/>
              </a:lnSpc>
              <a:spcBef>
                <a:spcPct val="20000"/>
              </a:spcBef>
              <a:buFont typeface="Wingdings" pitchFamily="2" charset="2"/>
              <a:buChar char="Ø"/>
              <a:defRPr/>
            </a:pPr>
            <a:r>
              <a:rPr lang="zh-CN" altLang="en-US" sz="3200" b="1" kern="0" dirty="0" smtClean="0">
                <a:latin typeface="+mn-lt"/>
                <a:ea typeface="+mn-ea"/>
              </a:rPr>
              <a:t>例：</a:t>
            </a:r>
            <a:r>
              <a:rPr lang="zh-CN" altLang="en-US" sz="3200" b="1" kern="0" dirty="0">
                <a:latin typeface="+mn-lt"/>
                <a:ea typeface="+mn-ea"/>
              </a:rPr>
              <a:t>全班有</a:t>
            </a:r>
            <a:r>
              <a:rPr lang="en-US" altLang="zh-CN" sz="3200" b="1" kern="0" dirty="0">
                <a:latin typeface="+mn-lt"/>
                <a:ea typeface="+mn-ea"/>
              </a:rPr>
              <a:t>50</a:t>
            </a:r>
            <a:r>
              <a:rPr lang="zh-CN" altLang="zh-CN" sz="3200" b="1" kern="0" dirty="0">
                <a:latin typeface="+mn-lt"/>
                <a:ea typeface="+mn-ea"/>
              </a:rPr>
              <a:t>个学生</a:t>
            </a:r>
            <a:r>
              <a:rPr lang="zh-CN" altLang="en-US" sz="3200" b="1" kern="0" dirty="0">
                <a:latin typeface="+mn-lt"/>
                <a:ea typeface="+mn-ea"/>
              </a:rPr>
              <a:t>，统计各学生三门课</a:t>
            </a:r>
            <a:r>
              <a:rPr lang="zh-CN" altLang="zh-CN" sz="3200" b="1" kern="0" dirty="0">
                <a:latin typeface="+mn-lt"/>
                <a:ea typeface="+mn-ea"/>
              </a:rPr>
              <a:t>的平均成绩</a:t>
            </a:r>
            <a:r>
              <a:rPr lang="zh-CN" altLang="en-US" sz="3200" b="1" kern="0" dirty="0">
                <a:latin typeface="+mn-lt"/>
                <a:ea typeface="+mn-ea"/>
              </a:rPr>
              <a:t>。</a:t>
            </a:r>
            <a:endParaRPr lang="en-US" altLang="zh-CN" sz="3200" b="1" kern="0" dirty="0">
              <a:latin typeface="+mn-lt"/>
              <a:ea typeface="+mn-ea"/>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3"/>
          <p:cNvSpPr>
            <a:spLocks noGrp="1" noChangeArrowheads="1"/>
          </p:cNvSpPr>
          <p:nvPr>
            <p:ph idx="1"/>
          </p:nvPr>
        </p:nvSpPr>
        <p:spPr>
          <a:xfrm>
            <a:off x="214313" y="71438"/>
            <a:ext cx="8715375" cy="6786562"/>
          </a:xfrm>
        </p:spPr>
        <p:txBody>
          <a:bodyPr/>
          <a:lstStyle/>
          <a:p>
            <a:pPr eaLnBrk="1" hangingPunct="1">
              <a:lnSpc>
                <a:spcPts val="2900"/>
              </a:lnSpc>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lnSpc>
                <a:spcPts val="2900"/>
              </a:lnSpc>
              <a:buFont typeface="Wingdings" pitchFamily="2" charset="2"/>
              <a:buNone/>
            </a:pPr>
            <a:r>
              <a:rPr lang="en-US" altLang="zh-CN" sz="2800" dirty="0" smtClean="0"/>
              <a:t>#define SUM 100000</a:t>
            </a:r>
            <a:endParaRPr lang="zh-CN" altLang="zh-CN" sz="2800" dirty="0" smtClean="0"/>
          </a:p>
          <a:p>
            <a:pPr eaLnBrk="1" hangingPunct="1">
              <a:lnSpc>
                <a:spcPts val="2900"/>
              </a:lnSpc>
              <a:buFont typeface="Wingdings" pitchFamily="2" charset="2"/>
              <a:buNone/>
            </a:pPr>
            <a:r>
              <a:rPr lang="en-US" altLang="zh-CN" sz="2800" dirty="0"/>
              <a:t>void</a:t>
            </a:r>
            <a:r>
              <a:rPr lang="en-US" altLang="zh-CN" sz="2800" dirty="0" smtClean="0"/>
              <a:t> main()</a:t>
            </a:r>
            <a:endParaRPr lang="zh-CN" altLang="zh-CN" sz="2800" dirty="0" smtClean="0"/>
          </a:p>
          <a:p>
            <a:pPr eaLnBrk="1" hangingPunct="1">
              <a:lnSpc>
                <a:spcPts val="2900"/>
              </a:lnSpc>
              <a:buFont typeface="Wingdings" pitchFamily="2" charset="2"/>
              <a:buNone/>
            </a:pPr>
            <a:r>
              <a:rPr lang="en-US" altLang="zh-CN" sz="2800" dirty="0" smtClean="0"/>
              <a:t>{  float </a:t>
            </a:r>
            <a:r>
              <a:rPr lang="en-US" altLang="zh-CN" sz="2800" dirty="0" err="1" smtClean="0"/>
              <a:t>amount,aver,total</a:t>
            </a:r>
            <a:r>
              <a:rPr lang="en-US" altLang="zh-CN" sz="2800" dirty="0" smtClean="0"/>
              <a:t>;   </a:t>
            </a:r>
            <a:r>
              <a:rPr lang="en-US" altLang="zh-CN" sz="2800" dirty="0" err="1" smtClean="0"/>
              <a:t>int</a:t>
            </a:r>
            <a:r>
              <a:rPr lang="en-US" altLang="zh-CN" sz="2800" dirty="0" smtClean="0"/>
              <a:t> </a:t>
            </a:r>
            <a:r>
              <a:rPr lang="en-US" altLang="zh-CN" sz="2800" dirty="0" err="1" smtClean="0"/>
              <a:t>i</a:t>
            </a:r>
            <a:r>
              <a:rPr lang="en-US" altLang="zh-CN" sz="2800" dirty="0" smtClean="0"/>
              <a:t>;</a:t>
            </a:r>
            <a:endParaRPr lang="zh-CN" altLang="zh-CN" sz="2800" dirty="0" smtClean="0"/>
          </a:p>
          <a:p>
            <a:pPr eaLnBrk="1" hangingPunct="1">
              <a:lnSpc>
                <a:spcPts val="2900"/>
              </a:lnSpc>
              <a:buFont typeface="Wingdings" pitchFamily="2" charset="2"/>
              <a:buNone/>
            </a:pPr>
            <a:r>
              <a:rPr lang="en-US" altLang="zh-CN" sz="2800" dirty="0" smtClean="0"/>
              <a:t>    for (</a:t>
            </a:r>
            <a:r>
              <a:rPr lang="en-US" altLang="zh-CN" sz="2800" dirty="0" err="1" smtClean="0"/>
              <a:t>i</a:t>
            </a:r>
            <a:r>
              <a:rPr lang="en-US" altLang="zh-CN" sz="2800" dirty="0" smtClean="0"/>
              <a:t>=1,total=0;i&lt;=</a:t>
            </a:r>
            <a:r>
              <a:rPr lang="en-US" altLang="zh-CN" sz="2800" dirty="0" smtClean="0">
                <a:solidFill>
                  <a:srgbClr val="9D138D"/>
                </a:solidFill>
              </a:rPr>
              <a:t>1000</a:t>
            </a:r>
            <a:r>
              <a:rPr lang="en-US" altLang="zh-CN" sz="2800" dirty="0" smtClean="0"/>
              <a:t>;i++)                      </a:t>
            </a:r>
            <a:endParaRPr lang="zh-CN" altLang="zh-CN" sz="2800" dirty="0" smtClean="0"/>
          </a:p>
          <a:p>
            <a:pPr eaLnBrk="1" hangingPunct="1">
              <a:lnSpc>
                <a:spcPts val="2900"/>
              </a:lnSpc>
              <a:buFont typeface="Wingdings" pitchFamily="2" charset="2"/>
              <a:buNone/>
            </a:pPr>
            <a:r>
              <a:rPr lang="en-US" altLang="zh-CN" sz="2800" dirty="0" smtClean="0"/>
              <a:t>   { </a:t>
            </a:r>
            <a:r>
              <a:rPr lang="en-US" altLang="zh-CN" sz="2800" dirty="0" err="1" smtClean="0"/>
              <a:t>printf</a:t>
            </a:r>
            <a:r>
              <a:rPr lang="en-US" altLang="zh-CN" sz="2800" dirty="0" smtClean="0"/>
              <a:t>("please enter amount:");</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scanf</a:t>
            </a:r>
            <a:r>
              <a:rPr lang="en-US" altLang="zh-CN" sz="2800" dirty="0" smtClean="0"/>
              <a:t>("%</a:t>
            </a:r>
            <a:r>
              <a:rPr lang="en-US" altLang="zh-CN" sz="2800" dirty="0" err="1" smtClean="0"/>
              <a:t>f",&amp;amount</a:t>
            </a:r>
            <a:r>
              <a:rPr lang="en-US" altLang="zh-CN" sz="2800" dirty="0" smtClean="0"/>
              <a:t>);</a:t>
            </a:r>
            <a:endParaRPr lang="zh-CN" altLang="zh-CN" sz="2800" dirty="0" smtClean="0"/>
          </a:p>
          <a:p>
            <a:pPr eaLnBrk="1" hangingPunct="1">
              <a:lnSpc>
                <a:spcPts val="2900"/>
              </a:lnSpc>
              <a:buFont typeface="Wingdings" pitchFamily="2" charset="2"/>
              <a:buNone/>
            </a:pPr>
            <a:r>
              <a:rPr lang="en-US" altLang="zh-CN" sz="2800" dirty="0" smtClean="0"/>
              <a:t>      total= </a:t>
            </a:r>
            <a:r>
              <a:rPr lang="en-US" altLang="zh-CN" sz="2800" dirty="0" err="1" smtClean="0"/>
              <a:t>total+amount</a:t>
            </a: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      if (total&gt;=SUM) </a:t>
            </a:r>
            <a:r>
              <a:rPr lang="en-US" altLang="zh-CN" sz="2800" dirty="0" smtClean="0">
                <a:solidFill>
                  <a:srgbClr val="00B050"/>
                </a:solidFill>
              </a:rPr>
              <a:t>break</a:t>
            </a: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   aver=total / </a:t>
            </a:r>
            <a:r>
              <a:rPr lang="en-US" altLang="zh-CN" sz="2800" dirty="0" err="1" smtClean="0"/>
              <a:t>i</a:t>
            </a:r>
            <a:r>
              <a:rPr lang="en-US" altLang="zh-CN" sz="2800" dirty="0" smtClean="0"/>
              <a:t> ;  </a:t>
            </a:r>
            <a:r>
              <a:rPr lang="en-US" altLang="zh-CN" sz="2800" dirty="0" err="1" smtClean="0"/>
              <a:t>printf</a:t>
            </a:r>
            <a:r>
              <a:rPr lang="en-US" altLang="zh-CN" sz="2800" dirty="0" smtClean="0"/>
              <a:t>(“</a:t>
            </a:r>
            <a:r>
              <a:rPr lang="en-US" altLang="zh-CN" sz="2800" dirty="0" err="1" smtClean="0"/>
              <a:t>num</a:t>
            </a:r>
            <a:r>
              <a:rPr lang="en-US" altLang="zh-CN" sz="2800" dirty="0" smtClean="0"/>
              <a:t>=%d\</a:t>
            </a:r>
            <a:r>
              <a:rPr lang="en-US" altLang="zh-CN" sz="2800" dirty="0" err="1" smtClean="0"/>
              <a:t>naver</a:t>
            </a:r>
            <a:r>
              <a:rPr lang="en-US" altLang="zh-CN" sz="2800" dirty="0" smtClean="0"/>
              <a:t>=%10.2f\n“</a:t>
            </a:r>
          </a:p>
          <a:p>
            <a:pPr eaLnBrk="1" hangingPunct="1">
              <a:lnSpc>
                <a:spcPts val="2900"/>
              </a:lnSpc>
              <a:buFont typeface="Wingdings" pitchFamily="2" charset="2"/>
              <a:buNone/>
            </a:pPr>
            <a:r>
              <a:rPr lang="en-US" altLang="zh-CN" sz="2800" dirty="0" smtClean="0"/>
              <a:t>                                                    ,</a:t>
            </a:r>
            <a:r>
              <a:rPr lang="en-US" altLang="zh-CN" sz="2800" dirty="0" err="1" smtClean="0"/>
              <a:t>i,aver</a:t>
            </a: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a:t>
            </a:r>
            <a:endParaRPr lang="zh-CN" altLang="zh-CN" sz="2800" dirty="0" smtClean="0"/>
          </a:p>
        </p:txBody>
      </p:sp>
      <p:sp>
        <p:nvSpPr>
          <p:cNvPr id="5" name="TextBox 4"/>
          <p:cNvSpPr txBox="1">
            <a:spLocks noChangeArrowheads="1"/>
          </p:cNvSpPr>
          <p:nvPr/>
        </p:nvSpPr>
        <p:spPr bwMode="auto">
          <a:xfrm>
            <a:off x="4537075" y="3644900"/>
            <a:ext cx="457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达到</a:t>
            </a:r>
            <a:r>
              <a:rPr lang="en-US" altLang="zh-CN" sz="2800" b="1">
                <a:solidFill>
                  <a:srgbClr val="0000CC"/>
                </a:solidFill>
              </a:rPr>
              <a:t>10</a:t>
            </a:r>
            <a:r>
              <a:rPr lang="zh-CN" altLang="en-US" sz="2800" b="1">
                <a:solidFill>
                  <a:srgbClr val="0000CC"/>
                </a:solidFill>
              </a:rPr>
              <a:t>万，</a:t>
            </a:r>
            <a:r>
              <a:rPr lang="zh-CN" altLang="zh-CN" sz="2800" b="1">
                <a:solidFill>
                  <a:srgbClr val="0000CC"/>
                </a:solidFill>
              </a:rPr>
              <a:t>提前结束循环</a:t>
            </a:r>
            <a:endParaRPr lang="zh-CN" altLang="en-US" sz="2800" b="1">
              <a:solidFill>
                <a:srgbClr val="0000CC"/>
              </a:solidFill>
            </a:endParaRPr>
          </a:p>
        </p:txBody>
      </p:sp>
      <p:cxnSp>
        <p:nvCxnSpPr>
          <p:cNvPr id="6" name="直接连接符 5"/>
          <p:cNvCxnSpPr>
            <a:cxnSpLocks noChangeShapeType="1"/>
          </p:cNvCxnSpPr>
          <p:nvPr/>
        </p:nvCxnSpPr>
        <p:spPr bwMode="auto">
          <a:xfrm>
            <a:off x="900113" y="4149725"/>
            <a:ext cx="3455987"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Left)">
                                      <p:cBhvr>
                                        <p:cTn id="7" dur="500"/>
                                        <p:tgtEl>
                                          <p:spTgt spid="6"/>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3"/>
          <p:cNvSpPr>
            <a:spLocks noGrp="1" noChangeArrowheads="1"/>
          </p:cNvSpPr>
          <p:nvPr>
            <p:ph idx="1"/>
          </p:nvPr>
        </p:nvSpPr>
        <p:spPr>
          <a:xfrm>
            <a:off x="214313" y="71438"/>
            <a:ext cx="8715375" cy="6786562"/>
          </a:xfrm>
        </p:spPr>
        <p:txBody>
          <a:bodyPr/>
          <a:lstStyle/>
          <a:p>
            <a:pPr eaLnBrk="1" hangingPunct="1">
              <a:lnSpc>
                <a:spcPts val="2900"/>
              </a:lnSpc>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lnSpc>
                <a:spcPts val="2900"/>
              </a:lnSpc>
              <a:buFont typeface="Wingdings" pitchFamily="2" charset="2"/>
              <a:buNone/>
            </a:pPr>
            <a:r>
              <a:rPr lang="en-US" altLang="zh-CN" sz="2800" dirty="0" smtClean="0"/>
              <a:t>#define SUM 100000</a:t>
            </a:r>
            <a:endParaRPr lang="zh-CN" altLang="zh-CN" sz="2800" dirty="0" smtClean="0"/>
          </a:p>
          <a:p>
            <a:pPr eaLnBrk="1" hangingPunct="1">
              <a:lnSpc>
                <a:spcPts val="2900"/>
              </a:lnSpc>
              <a:buFont typeface="Wingdings" pitchFamily="2" charset="2"/>
              <a:buNone/>
            </a:pPr>
            <a:r>
              <a:rPr lang="en-US" altLang="zh-CN" sz="2800" dirty="0"/>
              <a:t>void</a:t>
            </a:r>
            <a:r>
              <a:rPr lang="en-US" altLang="zh-CN" sz="2800" dirty="0" smtClean="0"/>
              <a:t> main()</a:t>
            </a:r>
            <a:endParaRPr lang="zh-CN" altLang="zh-CN" sz="2800" dirty="0" smtClean="0"/>
          </a:p>
          <a:p>
            <a:pPr eaLnBrk="1" hangingPunct="1">
              <a:lnSpc>
                <a:spcPts val="2900"/>
              </a:lnSpc>
              <a:buFont typeface="Wingdings" pitchFamily="2" charset="2"/>
              <a:buNone/>
            </a:pPr>
            <a:r>
              <a:rPr lang="en-US" altLang="zh-CN" sz="2800" dirty="0" smtClean="0"/>
              <a:t>{  float </a:t>
            </a:r>
            <a:r>
              <a:rPr lang="en-US" altLang="zh-CN" sz="2800" dirty="0" err="1" smtClean="0"/>
              <a:t>amount,aver,total</a:t>
            </a:r>
            <a:r>
              <a:rPr lang="en-US" altLang="zh-CN" sz="2800" dirty="0" smtClean="0"/>
              <a:t>;   </a:t>
            </a:r>
            <a:r>
              <a:rPr lang="en-US" altLang="zh-CN" sz="2800" dirty="0" err="1" smtClean="0"/>
              <a:t>int</a:t>
            </a:r>
            <a:r>
              <a:rPr lang="en-US" altLang="zh-CN" sz="2800" dirty="0" smtClean="0"/>
              <a:t> </a:t>
            </a:r>
            <a:r>
              <a:rPr lang="en-US" altLang="zh-CN" sz="2800" dirty="0" err="1" smtClean="0"/>
              <a:t>i</a:t>
            </a:r>
            <a:r>
              <a:rPr lang="en-US" altLang="zh-CN" sz="2800" dirty="0" smtClean="0"/>
              <a:t>;</a:t>
            </a:r>
            <a:endParaRPr lang="zh-CN" altLang="zh-CN" sz="2800" dirty="0" smtClean="0"/>
          </a:p>
          <a:p>
            <a:pPr eaLnBrk="1" hangingPunct="1">
              <a:lnSpc>
                <a:spcPts val="2900"/>
              </a:lnSpc>
              <a:buFont typeface="Wingdings" pitchFamily="2" charset="2"/>
              <a:buNone/>
            </a:pPr>
            <a:r>
              <a:rPr lang="en-US" altLang="zh-CN" sz="2800" dirty="0" smtClean="0"/>
              <a:t>    for (</a:t>
            </a:r>
            <a:r>
              <a:rPr lang="en-US" altLang="zh-CN" sz="2800" dirty="0" err="1" smtClean="0"/>
              <a:t>i</a:t>
            </a:r>
            <a:r>
              <a:rPr lang="en-US" altLang="zh-CN" sz="2800" dirty="0" smtClean="0"/>
              <a:t>=1,total=0;i&lt;=</a:t>
            </a:r>
            <a:r>
              <a:rPr lang="en-US" altLang="zh-CN" sz="2800" dirty="0" smtClean="0">
                <a:solidFill>
                  <a:srgbClr val="9D138D"/>
                </a:solidFill>
              </a:rPr>
              <a:t>1000</a:t>
            </a:r>
            <a:r>
              <a:rPr lang="en-US" altLang="zh-CN" sz="2800" dirty="0" smtClean="0"/>
              <a:t>;i++)                      </a:t>
            </a:r>
            <a:endParaRPr lang="zh-CN" altLang="zh-CN" sz="2800" dirty="0" smtClean="0"/>
          </a:p>
          <a:p>
            <a:pPr eaLnBrk="1" hangingPunct="1">
              <a:lnSpc>
                <a:spcPts val="2900"/>
              </a:lnSpc>
              <a:buFont typeface="Wingdings" pitchFamily="2" charset="2"/>
              <a:buNone/>
            </a:pPr>
            <a:r>
              <a:rPr lang="en-US" altLang="zh-CN" sz="2800" dirty="0" smtClean="0"/>
              <a:t>   { </a:t>
            </a:r>
            <a:r>
              <a:rPr lang="en-US" altLang="zh-CN" sz="2800" dirty="0" err="1" smtClean="0"/>
              <a:t>printf</a:t>
            </a:r>
            <a:r>
              <a:rPr lang="en-US" altLang="zh-CN" sz="2800" dirty="0" smtClean="0"/>
              <a:t>("please enter amount:");</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scanf</a:t>
            </a:r>
            <a:r>
              <a:rPr lang="en-US" altLang="zh-CN" sz="2800" dirty="0" smtClean="0"/>
              <a:t>("%</a:t>
            </a:r>
            <a:r>
              <a:rPr lang="en-US" altLang="zh-CN" sz="2800" dirty="0" err="1" smtClean="0"/>
              <a:t>f",&amp;amount</a:t>
            </a:r>
            <a:r>
              <a:rPr lang="en-US" altLang="zh-CN" sz="2800" dirty="0" smtClean="0"/>
              <a:t>);</a:t>
            </a:r>
            <a:endParaRPr lang="zh-CN" altLang="zh-CN" sz="2800" dirty="0" smtClean="0"/>
          </a:p>
          <a:p>
            <a:pPr eaLnBrk="1" hangingPunct="1">
              <a:lnSpc>
                <a:spcPts val="2900"/>
              </a:lnSpc>
              <a:buFont typeface="Wingdings" pitchFamily="2" charset="2"/>
              <a:buNone/>
            </a:pPr>
            <a:r>
              <a:rPr lang="en-US" altLang="zh-CN" sz="2800" dirty="0" smtClean="0"/>
              <a:t>      total= </a:t>
            </a:r>
            <a:r>
              <a:rPr lang="en-US" altLang="zh-CN" sz="2800" dirty="0" err="1" smtClean="0"/>
              <a:t>total+amount</a:t>
            </a: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      if (total&gt;=SUM) </a:t>
            </a:r>
            <a:r>
              <a:rPr lang="en-US" altLang="zh-CN" sz="2800" dirty="0" smtClean="0">
                <a:solidFill>
                  <a:srgbClr val="00B050"/>
                </a:solidFill>
              </a:rPr>
              <a:t>break</a:t>
            </a: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   aver=total / </a:t>
            </a:r>
            <a:r>
              <a:rPr lang="en-US" altLang="zh-CN" sz="2800" dirty="0" err="1" smtClean="0"/>
              <a:t>i</a:t>
            </a:r>
            <a:r>
              <a:rPr lang="en-US" altLang="zh-CN" sz="2800" dirty="0" smtClean="0"/>
              <a:t> ; </a:t>
            </a:r>
          </a:p>
          <a:p>
            <a:pPr eaLnBrk="1" hangingPunct="1">
              <a:lnSpc>
                <a:spcPts val="2900"/>
              </a:lnSpc>
              <a:buFont typeface="Wingdings" pitchFamily="2" charset="2"/>
              <a:buNone/>
            </a:pPr>
            <a:r>
              <a:rPr lang="en-US" altLang="zh-CN" sz="2800" dirty="0" smtClean="0"/>
              <a:t>   </a:t>
            </a:r>
            <a:r>
              <a:rPr lang="en-US" altLang="zh-CN" sz="2800" dirty="0" err="1" smtClean="0"/>
              <a:t>printf</a:t>
            </a:r>
            <a:r>
              <a:rPr lang="en-US" altLang="zh-CN" sz="2800" dirty="0" smtClean="0"/>
              <a:t>(“</a:t>
            </a:r>
            <a:r>
              <a:rPr lang="en-US" altLang="zh-CN" sz="2800" dirty="0" err="1" smtClean="0"/>
              <a:t>num</a:t>
            </a:r>
            <a:r>
              <a:rPr lang="en-US" altLang="zh-CN" sz="2800" dirty="0" smtClean="0"/>
              <a:t>=%d\</a:t>
            </a:r>
            <a:r>
              <a:rPr lang="en-US" altLang="zh-CN" sz="2800" dirty="0" err="1" smtClean="0"/>
              <a:t>naver</a:t>
            </a:r>
            <a:r>
              <a:rPr lang="en-US" altLang="zh-CN" sz="2800" dirty="0" smtClean="0"/>
              <a:t>=%10.2f\n”,</a:t>
            </a:r>
            <a:r>
              <a:rPr lang="en-US" altLang="zh-CN" sz="2800" dirty="0" err="1" smtClean="0"/>
              <a:t>i,aver</a:t>
            </a: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a:t>
            </a:r>
            <a:endParaRPr lang="zh-CN" altLang="zh-CN" sz="2800" dirty="0" smtClean="0"/>
          </a:p>
        </p:txBody>
      </p:sp>
      <p:sp>
        <p:nvSpPr>
          <p:cNvPr id="5" name="TextBox 4"/>
          <p:cNvSpPr txBox="1">
            <a:spLocks noChangeArrowheads="1"/>
          </p:cNvSpPr>
          <p:nvPr/>
        </p:nvSpPr>
        <p:spPr bwMode="auto">
          <a:xfrm>
            <a:off x="3370263" y="4581525"/>
            <a:ext cx="2714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实际捐款人数</a:t>
            </a:r>
          </a:p>
        </p:txBody>
      </p:sp>
      <p:sp>
        <p:nvSpPr>
          <p:cNvPr id="7" name="矩形 6"/>
          <p:cNvSpPr>
            <a:spLocks noChangeArrowheads="1"/>
          </p:cNvSpPr>
          <p:nvPr/>
        </p:nvSpPr>
        <p:spPr bwMode="auto">
          <a:xfrm>
            <a:off x="2339975" y="4579938"/>
            <a:ext cx="431800" cy="504825"/>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pic>
        <p:nvPicPr>
          <p:cNvPr id="501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3925" y="0"/>
            <a:ext cx="4410075"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500"/>
                                        <p:tgtEl>
                                          <p:spTgt spid="5"/>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nodeType="clickEffect">
                                  <p:stCondLst>
                                    <p:cond delay="0"/>
                                  </p:stCondLst>
                                  <p:childTnLst>
                                    <p:set>
                                      <p:cBhvr>
                                        <p:cTn id="15" dur="1" fill="hold">
                                          <p:stCondLst>
                                            <p:cond delay="0"/>
                                          </p:stCondLst>
                                        </p:cTn>
                                        <p:tgtEl>
                                          <p:spTgt spid="50178"/>
                                        </p:tgtEl>
                                        <p:attrNameLst>
                                          <p:attrName>style.visibility</p:attrName>
                                        </p:attrNameLst>
                                      </p:cBhvr>
                                      <p:to>
                                        <p:strVal val="visible"/>
                                      </p:to>
                                    </p:set>
                                    <p:animEffect transition="in" filter="blinds(horizontal)">
                                      <p:cBhvr>
                                        <p:cTn id="16" dur="500"/>
                                        <p:tgtEl>
                                          <p:spTgt spid="50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3"/>
          <p:cNvSpPr>
            <a:spLocks noGrp="1" noChangeArrowheads="1"/>
          </p:cNvSpPr>
          <p:nvPr>
            <p:ph idx="1"/>
          </p:nvPr>
        </p:nvSpPr>
        <p:spPr>
          <a:xfrm>
            <a:off x="214313" y="71438"/>
            <a:ext cx="8715375" cy="6786562"/>
          </a:xfrm>
        </p:spPr>
        <p:txBody>
          <a:bodyPr/>
          <a:lstStyle/>
          <a:p>
            <a:pPr eaLnBrk="1" hangingPunct="1">
              <a:lnSpc>
                <a:spcPts val="2900"/>
              </a:lnSpc>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lnSpc>
                <a:spcPts val="2900"/>
              </a:lnSpc>
              <a:buFont typeface="Wingdings" pitchFamily="2" charset="2"/>
              <a:buNone/>
            </a:pPr>
            <a:r>
              <a:rPr lang="en-US" altLang="zh-CN" sz="2800" dirty="0" smtClean="0"/>
              <a:t>#define SUM 100000</a:t>
            </a:r>
            <a:endParaRPr lang="zh-CN" altLang="zh-CN" sz="2800" dirty="0" smtClean="0"/>
          </a:p>
          <a:p>
            <a:pPr eaLnBrk="1" hangingPunct="1">
              <a:lnSpc>
                <a:spcPts val="2900"/>
              </a:lnSpc>
              <a:buFont typeface="Wingdings" pitchFamily="2" charset="2"/>
              <a:buNone/>
            </a:pPr>
            <a:r>
              <a:rPr lang="en-US" altLang="zh-CN" sz="2800" dirty="0"/>
              <a:t>void</a:t>
            </a:r>
            <a:r>
              <a:rPr lang="en-US" altLang="zh-CN" sz="2800" dirty="0" smtClean="0"/>
              <a:t> main()</a:t>
            </a:r>
            <a:endParaRPr lang="zh-CN" altLang="zh-CN" sz="2800" dirty="0" smtClean="0"/>
          </a:p>
          <a:p>
            <a:pPr eaLnBrk="1" hangingPunct="1">
              <a:lnSpc>
                <a:spcPts val="2900"/>
              </a:lnSpc>
              <a:buFont typeface="Wingdings" pitchFamily="2" charset="2"/>
              <a:buNone/>
            </a:pPr>
            <a:r>
              <a:rPr lang="en-US" altLang="zh-CN" sz="2800" dirty="0" smtClean="0"/>
              <a:t>{  float </a:t>
            </a:r>
            <a:r>
              <a:rPr lang="en-US" altLang="zh-CN" sz="2800" dirty="0" err="1" smtClean="0"/>
              <a:t>amount,aver,total</a:t>
            </a:r>
            <a:r>
              <a:rPr lang="en-US" altLang="zh-CN" sz="2800" dirty="0" smtClean="0"/>
              <a:t>;   </a:t>
            </a:r>
            <a:r>
              <a:rPr lang="en-US" altLang="zh-CN" sz="2800" dirty="0" err="1" smtClean="0"/>
              <a:t>int</a:t>
            </a:r>
            <a:r>
              <a:rPr lang="en-US" altLang="zh-CN" sz="2800" dirty="0" smtClean="0"/>
              <a:t> </a:t>
            </a:r>
            <a:r>
              <a:rPr lang="en-US" altLang="zh-CN" sz="2800" dirty="0" err="1" smtClean="0"/>
              <a:t>i</a:t>
            </a:r>
            <a:r>
              <a:rPr lang="en-US" altLang="zh-CN" sz="2800" dirty="0" smtClean="0"/>
              <a:t>;</a:t>
            </a:r>
            <a:endParaRPr lang="zh-CN" altLang="zh-CN" sz="2800" dirty="0" smtClean="0"/>
          </a:p>
          <a:p>
            <a:pPr eaLnBrk="1" hangingPunct="1">
              <a:lnSpc>
                <a:spcPts val="2900"/>
              </a:lnSpc>
              <a:buFont typeface="Wingdings" pitchFamily="2" charset="2"/>
              <a:buNone/>
            </a:pPr>
            <a:r>
              <a:rPr lang="en-US" altLang="zh-CN" sz="2800" dirty="0" smtClean="0"/>
              <a:t>    for (</a:t>
            </a:r>
            <a:r>
              <a:rPr lang="en-US" altLang="zh-CN" sz="2800" dirty="0" err="1" smtClean="0"/>
              <a:t>i</a:t>
            </a:r>
            <a:r>
              <a:rPr lang="en-US" altLang="zh-CN" sz="2800" dirty="0" smtClean="0"/>
              <a:t>=1,total=0;i&lt;=</a:t>
            </a:r>
            <a:r>
              <a:rPr lang="en-US" altLang="zh-CN" sz="2800" dirty="0" smtClean="0">
                <a:solidFill>
                  <a:srgbClr val="9D138D"/>
                </a:solidFill>
              </a:rPr>
              <a:t>1000</a:t>
            </a:r>
            <a:r>
              <a:rPr lang="en-US" altLang="zh-CN" sz="2800" dirty="0" smtClean="0"/>
              <a:t>;i++)                      </a:t>
            </a:r>
            <a:endParaRPr lang="zh-CN" altLang="zh-CN" sz="2800" dirty="0" smtClean="0"/>
          </a:p>
          <a:p>
            <a:pPr eaLnBrk="1" hangingPunct="1">
              <a:lnSpc>
                <a:spcPts val="2900"/>
              </a:lnSpc>
              <a:buFont typeface="Wingdings" pitchFamily="2" charset="2"/>
              <a:buNone/>
            </a:pPr>
            <a:r>
              <a:rPr lang="en-US" altLang="zh-CN" sz="2800" dirty="0" smtClean="0"/>
              <a:t>   { </a:t>
            </a:r>
            <a:r>
              <a:rPr lang="en-US" altLang="zh-CN" sz="2800" dirty="0" err="1" smtClean="0"/>
              <a:t>printf</a:t>
            </a:r>
            <a:r>
              <a:rPr lang="en-US" altLang="zh-CN" sz="2800" dirty="0" smtClean="0"/>
              <a:t>("please enter amount:");</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scanf</a:t>
            </a:r>
            <a:r>
              <a:rPr lang="en-US" altLang="zh-CN" sz="2800" dirty="0" smtClean="0"/>
              <a:t>("%</a:t>
            </a:r>
            <a:r>
              <a:rPr lang="en-US" altLang="zh-CN" sz="2800" dirty="0" err="1" smtClean="0"/>
              <a:t>f",&amp;amount</a:t>
            </a:r>
            <a:r>
              <a:rPr lang="en-US" altLang="zh-CN" sz="2800" dirty="0" smtClean="0"/>
              <a:t>);</a:t>
            </a:r>
            <a:endParaRPr lang="zh-CN" altLang="zh-CN" sz="2800" dirty="0" smtClean="0"/>
          </a:p>
          <a:p>
            <a:pPr eaLnBrk="1" hangingPunct="1">
              <a:lnSpc>
                <a:spcPts val="2900"/>
              </a:lnSpc>
              <a:buFont typeface="Wingdings" pitchFamily="2" charset="2"/>
              <a:buNone/>
            </a:pPr>
            <a:r>
              <a:rPr lang="en-US" altLang="zh-CN" sz="2800" dirty="0" smtClean="0"/>
              <a:t>      total= </a:t>
            </a:r>
            <a:r>
              <a:rPr lang="en-US" altLang="zh-CN" sz="2800" dirty="0" err="1" smtClean="0"/>
              <a:t>total+amount</a:t>
            </a: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      if (total&gt;=SUM) </a:t>
            </a:r>
            <a:r>
              <a:rPr lang="en-US" altLang="zh-CN" sz="2800" dirty="0" smtClean="0">
                <a:solidFill>
                  <a:srgbClr val="00B050"/>
                </a:solidFill>
              </a:rPr>
              <a:t>break</a:t>
            </a: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   aver=total / </a:t>
            </a:r>
            <a:r>
              <a:rPr lang="en-US" altLang="zh-CN" sz="2800" dirty="0" err="1" smtClean="0"/>
              <a:t>i</a:t>
            </a:r>
            <a:r>
              <a:rPr lang="en-US" altLang="zh-CN" sz="2800" dirty="0" smtClean="0"/>
              <a:t> ;  </a:t>
            </a:r>
            <a:r>
              <a:rPr lang="en-US" altLang="zh-CN" sz="2800" dirty="0" err="1" smtClean="0"/>
              <a:t>printf</a:t>
            </a:r>
            <a:r>
              <a:rPr lang="en-US" altLang="zh-CN" sz="2800" dirty="0" smtClean="0"/>
              <a:t>(“</a:t>
            </a:r>
            <a:r>
              <a:rPr lang="en-US" altLang="zh-CN" sz="2800" dirty="0" err="1" smtClean="0"/>
              <a:t>num</a:t>
            </a:r>
            <a:r>
              <a:rPr lang="en-US" altLang="zh-CN" sz="2800" dirty="0" smtClean="0"/>
              <a:t>=%d\</a:t>
            </a:r>
            <a:r>
              <a:rPr lang="en-US" altLang="zh-CN" sz="2800" dirty="0" err="1" smtClean="0"/>
              <a:t>naver</a:t>
            </a:r>
            <a:r>
              <a:rPr lang="en-US" altLang="zh-CN" sz="2800" dirty="0" smtClean="0"/>
              <a:t>=%10.2f\n“</a:t>
            </a:r>
          </a:p>
          <a:p>
            <a:pPr eaLnBrk="1" hangingPunct="1">
              <a:lnSpc>
                <a:spcPts val="2900"/>
              </a:lnSpc>
              <a:buFont typeface="Wingdings" pitchFamily="2" charset="2"/>
              <a:buNone/>
            </a:pPr>
            <a:r>
              <a:rPr lang="en-US" altLang="zh-CN" sz="2800" dirty="0" smtClean="0"/>
              <a:t>                                                    ,</a:t>
            </a:r>
            <a:r>
              <a:rPr lang="en-US" altLang="zh-CN" sz="2800" dirty="0" err="1" smtClean="0"/>
              <a:t>i,aver</a:t>
            </a: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a:t>
            </a:r>
            <a:endParaRPr lang="zh-CN" altLang="zh-CN" sz="2800" dirty="0" smtClean="0"/>
          </a:p>
        </p:txBody>
      </p:sp>
      <p:sp>
        <p:nvSpPr>
          <p:cNvPr id="5" name="TextBox 4"/>
          <p:cNvSpPr txBox="1">
            <a:spLocks noChangeArrowheads="1"/>
          </p:cNvSpPr>
          <p:nvPr/>
        </p:nvSpPr>
        <p:spPr bwMode="auto">
          <a:xfrm>
            <a:off x="3571875" y="4286250"/>
            <a:ext cx="4786313" cy="954088"/>
          </a:xfrm>
          <a:prstGeom prst="rect">
            <a:avLst/>
          </a:prstGeom>
          <a:solidFill>
            <a:srgbClr val="FF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solidFill>
                  <a:srgbClr val="0000CC"/>
                </a:solidFill>
              </a:rPr>
              <a:t>只能用于循环语句和</a:t>
            </a:r>
            <a:r>
              <a:rPr lang="en-US" altLang="zh-CN" sz="2800" b="1">
                <a:solidFill>
                  <a:srgbClr val="0000CC"/>
                </a:solidFill>
              </a:rPr>
              <a:t>switch</a:t>
            </a:r>
            <a:r>
              <a:rPr lang="zh-CN" altLang="zh-CN" sz="2800" b="1">
                <a:solidFill>
                  <a:srgbClr val="0000CC"/>
                </a:solidFill>
              </a:rPr>
              <a:t>语句之中，而不能</a:t>
            </a:r>
            <a:r>
              <a:rPr lang="zh-CN" altLang="en-US" sz="2800" b="1">
                <a:solidFill>
                  <a:srgbClr val="0000CC"/>
                </a:solidFill>
              </a:rPr>
              <a:t>单独</a:t>
            </a:r>
            <a:r>
              <a:rPr lang="zh-CN" altLang="zh-CN" sz="2800" b="1">
                <a:solidFill>
                  <a:srgbClr val="0000CC"/>
                </a:solidFill>
              </a:rPr>
              <a:t>使用</a:t>
            </a:r>
            <a:endParaRPr lang="zh-CN" altLang="en-US" sz="2800" b="1">
              <a:solidFill>
                <a:srgbClr val="0000CC"/>
              </a:solidFill>
            </a:endParaRPr>
          </a:p>
        </p:txBody>
      </p:sp>
      <p:sp>
        <p:nvSpPr>
          <p:cNvPr id="7" name="矩形 6"/>
          <p:cNvSpPr>
            <a:spLocks noChangeArrowheads="1"/>
          </p:cNvSpPr>
          <p:nvPr/>
        </p:nvSpPr>
        <p:spPr bwMode="auto">
          <a:xfrm>
            <a:off x="3348038" y="3644900"/>
            <a:ext cx="1214437" cy="57150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0" y="714375"/>
            <a:ext cx="9144000" cy="646113"/>
          </a:xfrm>
        </p:spPr>
        <p:txBody>
          <a:bodyPr/>
          <a:lstStyle/>
          <a:p>
            <a:pPr eaLnBrk="1" hangingPunct="1">
              <a:defRPr/>
            </a:pPr>
            <a:r>
              <a:rPr lang="en-US" altLang="zh-CN" sz="3600" dirty="0" smtClean="0">
                <a:solidFill>
                  <a:srgbClr val="800000"/>
                </a:solidFill>
                <a:effectLst>
                  <a:outerShdw blurRad="38100" dist="38100" dir="2700000" algn="tl">
                    <a:srgbClr val="000000"/>
                  </a:outerShdw>
                </a:effectLst>
                <a:ea typeface="黑体" pitchFamily="2" charset="-122"/>
              </a:rPr>
              <a:t>5.5.2 continue</a:t>
            </a:r>
            <a:r>
              <a:rPr lang="zh-CN" altLang="zh-CN" sz="3600" dirty="0" smtClean="0">
                <a:solidFill>
                  <a:srgbClr val="800000"/>
                </a:solidFill>
                <a:effectLst>
                  <a:outerShdw blurRad="38100" dist="38100" dir="2700000" algn="tl">
                    <a:srgbClr val="000000"/>
                  </a:outerShdw>
                </a:effectLst>
                <a:ea typeface="黑体" pitchFamily="2" charset="-122"/>
              </a:rPr>
              <a:t>语句</a:t>
            </a:r>
            <a:r>
              <a:rPr lang="en-US" altLang="zh-CN" sz="3600" dirty="0">
                <a:solidFill>
                  <a:srgbClr val="800000"/>
                </a:solidFill>
                <a:effectLst>
                  <a:outerShdw blurRad="38100" dist="38100" dir="2700000" algn="tl">
                    <a:srgbClr val="000000"/>
                  </a:outerShdw>
                </a:effectLst>
                <a:ea typeface="黑体" pitchFamily="2" charset="-122"/>
              </a:rPr>
              <a:t>(</a:t>
            </a:r>
            <a:r>
              <a:rPr lang="zh-CN" altLang="zh-CN" sz="3600" dirty="0" smtClean="0">
                <a:solidFill>
                  <a:srgbClr val="800000"/>
                </a:solidFill>
                <a:effectLst>
                  <a:outerShdw blurRad="38100" dist="38100" dir="2700000" algn="tl">
                    <a:srgbClr val="000000"/>
                  </a:outerShdw>
                </a:effectLst>
                <a:ea typeface="黑体" pitchFamily="2" charset="-122"/>
              </a:rPr>
              <a:t>提前结束本次循环</a:t>
            </a:r>
            <a:r>
              <a:rPr lang="en-US" altLang="zh-CN" sz="3600" dirty="0">
                <a:solidFill>
                  <a:srgbClr val="800000"/>
                </a:solidFill>
                <a:effectLst>
                  <a:outerShdw blurRad="38100" dist="38100" dir="2700000" algn="tl">
                    <a:srgbClr val="000000"/>
                  </a:outerShdw>
                </a:effectLst>
                <a:ea typeface="黑体" pitchFamily="2" charset="-122"/>
              </a:rPr>
              <a:t>)</a:t>
            </a:r>
            <a:endParaRPr lang="zh-CN" altLang="en-US" sz="3600" dirty="0" smtClean="0">
              <a:solidFill>
                <a:srgbClr val="800000"/>
              </a:solidFill>
              <a:effectLst>
                <a:outerShdw blurRad="38100" dist="38100" dir="2700000" algn="tl">
                  <a:srgbClr val="000000"/>
                </a:outerShdw>
              </a:effectLst>
              <a:ea typeface="黑体" pitchFamily="2" charset="-122"/>
            </a:endParaRPr>
          </a:p>
        </p:txBody>
      </p:sp>
      <p:sp>
        <p:nvSpPr>
          <p:cNvPr id="46083" name="Rectangle 3"/>
          <p:cNvSpPr>
            <a:spLocks noGrp="1" noChangeArrowheads="1"/>
          </p:cNvSpPr>
          <p:nvPr>
            <p:ph idx="1"/>
          </p:nvPr>
        </p:nvSpPr>
        <p:spPr>
          <a:xfrm>
            <a:off x="642938" y="1785938"/>
            <a:ext cx="7643812" cy="2214562"/>
          </a:xfrm>
        </p:spPr>
        <p:txBody>
          <a:bodyPr/>
          <a:lstStyle/>
          <a:p>
            <a:pPr eaLnBrk="1" hangingPunct="1"/>
            <a:r>
              <a:rPr lang="zh-CN" altLang="zh-CN" smtClean="0"/>
              <a:t>有时并不希望终止整个循环的操作，而只希望提前结束本次循环，而接着执行下次循环。这时可以用</a:t>
            </a:r>
            <a:r>
              <a:rPr lang="en-US" altLang="zh-CN" smtClean="0"/>
              <a:t>continue</a:t>
            </a:r>
            <a:r>
              <a:rPr lang="zh-CN" altLang="zh-CN" smtClean="0"/>
              <a:t>语句</a:t>
            </a:r>
            <a:endParaRPr lang="en-US" altLang="zh-CN" smtClean="0"/>
          </a:p>
        </p:txBody>
      </p:sp>
    </p:spTree>
  </p:cSld>
  <p:clrMapOvr>
    <a:masterClrMapping/>
  </p:clrMapOvr>
  <p:transition spd="med">
    <p:blinds/>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7" name="Rectangle 3"/>
          <p:cNvSpPr>
            <a:spLocks noGrp="1" noChangeArrowheads="1"/>
          </p:cNvSpPr>
          <p:nvPr>
            <p:ph idx="1"/>
          </p:nvPr>
        </p:nvSpPr>
        <p:spPr>
          <a:xfrm>
            <a:off x="679450" y="1477938"/>
            <a:ext cx="7643812" cy="4643438"/>
          </a:xfrm>
        </p:spPr>
        <p:txBody>
          <a:bodyPr/>
          <a:lstStyle/>
          <a:p>
            <a:pPr eaLnBrk="1" hangingPunct="1">
              <a:buFont typeface="Wingdings" pitchFamily="2" charset="2"/>
              <a:buNone/>
            </a:pPr>
            <a:r>
              <a:rPr lang="en-US" altLang="zh-CN" dirty="0" smtClean="0"/>
              <a:t>  </a:t>
            </a:r>
            <a:r>
              <a:rPr lang="zh-CN" altLang="zh-CN" dirty="0" smtClean="0"/>
              <a:t>例</a:t>
            </a:r>
            <a:r>
              <a:rPr lang="en-US" altLang="zh-CN" dirty="0" smtClean="0"/>
              <a:t>5.5 </a:t>
            </a:r>
            <a:r>
              <a:rPr lang="zh-CN" altLang="zh-CN" dirty="0" smtClean="0"/>
              <a:t>要求输出</a:t>
            </a:r>
            <a:r>
              <a:rPr lang="en-US" altLang="zh-CN" dirty="0" smtClean="0"/>
              <a:t>100</a:t>
            </a:r>
            <a:r>
              <a:rPr lang="zh-CN" altLang="zh-CN" dirty="0" smtClean="0"/>
              <a:t>～</a:t>
            </a:r>
            <a:r>
              <a:rPr lang="en-US" altLang="zh-CN" dirty="0" smtClean="0"/>
              <a:t>200</a:t>
            </a:r>
            <a:r>
              <a:rPr lang="zh-CN" altLang="zh-CN" dirty="0" smtClean="0"/>
              <a:t>之间的不能被</a:t>
            </a:r>
            <a:r>
              <a:rPr lang="en-US" altLang="zh-CN" dirty="0" smtClean="0"/>
              <a:t>3</a:t>
            </a:r>
            <a:r>
              <a:rPr lang="zh-CN" altLang="zh-CN" dirty="0" smtClean="0"/>
              <a:t>整除的数。</a:t>
            </a:r>
            <a:endParaRPr lang="en-US" altLang="zh-CN" dirty="0" smtClean="0"/>
          </a:p>
          <a:p>
            <a:pPr eaLnBrk="1" hangingPunct="1"/>
            <a:r>
              <a:rPr lang="zh-CN" altLang="zh-CN" dirty="0" smtClean="0"/>
              <a:t>思路：</a:t>
            </a:r>
            <a:endParaRPr lang="en-US" altLang="zh-CN" dirty="0" smtClean="0"/>
          </a:p>
          <a:p>
            <a:pPr lvl="1" eaLnBrk="1" hangingPunct="1"/>
            <a:r>
              <a:rPr lang="zh-CN" altLang="zh-CN" dirty="0" smtClean="0"/>
              <a:t>对</a:t>
            </a:r>
            <a:r>
              <a:rPr lang="en-US" altLang="zh-CN" dirty="0" smtClean="0"/>
              <a:t>100</a:t>
            </a:r>
            <a:r>
              <a:rPr lang="zh-CN" altLang="zh-CN" dirty="0" smtClean="0"/>
              <a:t>到</a:t>
            </a:r>
            <a:r>
              <a:rPr lang="en-US" altLang="zh-CN" dirty="0" smtClean="0"/>
              <a:t>200</a:t>
            </a:r>
            <a:r>
              <a:rPr lang="zh-CN" altLang="zh-CN" dirty="0" smtClean="0"/>
              <a:t>之间的每一个整数进行检查</a:t>
            </a:r>
            <a:endParaRPr lang="en-US" altLang="zh-CN" dirty="0" smtClean="0"/>
          </a:p>
          <a:p>
            <a:pPr lvl="1" eaLnBrk="1" hangingPunct="1"/>
            <a:r>
              <a:rPr lang="zh-CN" altLang="zh-CN" dirty="0" smtClean="0"/>
              <a:t>如果不能被</a:t>
            </a:r>
            <a:r>
              <a:rPr lang="en-US" altLang="zh-CN" dirty="0" smtClean="0"/>
              <a:t>3</a:t>
            </a:r>
            <a:r>
              <a:rPr lang="zh-CN" altLang="zh-CN" dirty="0" smtClean="0"/>
              <a:t>整除，输出，</a:t>
            </a:r>
            <a:r>
              <a:rPr lang="zh-CN" altLang="en-US" dirty="0" smtClean="0"/>
              <a:t>否则</a:t>
            </a:r>
            <a:r>
              <a:rPr lang="zh-CN" altLang="zh-CN" dirty="0" smtClean="0"/>
              <a:t>不输出</a:t>
            </a:r>
            <a:endParaRPr lang="en-US" altLang="zh-CN" dirty="0" smtClean="0"/>
          </a:p>
          <a:p>
            <a:pPr lvl="1" eaLnBrk="1" hangingPunct="1"/>
            <a:r>
              <a:rPr lang="zh-CN" altLang="zh-CN" dirty="0" smtClean="0"/>
              <a:t>无论是否输出此数，都要接着检查下一个数</a:t>
            </a:r>
            <a:r>
              <a:rPr lang="en-US" altLang="zh-CN" dirty="0" smtClean="0"/>
              <a:t>(</a:t>
            </a:r>
            <a:r>
              <a:rPr lang="zh-CN" altLang="zh-CN" dirty="0" smtClean="0"/>
              <a:t>直到</a:t>
            </a:r>
            <a:r>
              <a:rPr lang="en-US" altLang="zh-CN" dirty="0" smtClean="0"/>
              <a:t>200</a:t>
            </a:r>
            <a:r>
              <a:rPr lang="zh-CN" altLang="zh-CN" dirty="0" smtClean="0"/>
              <a:t>为止</a:t>
            </a:r>
            <a:r>
              <a:rPr lang="en-US" altLang="zh-CN" dirty="0" smtClean="0"/>
              <a:t>)</a:t>
            </a:r>
            <a:r>
              <a:rPr lang="zh-CN" altLang="zh-CN" dirty="0" smtClean="0"/>
              <a:t>。</a:t>
            </a:r>
            <a:endParaRPr lang="en-US" altLang="zh-CN" dirty="0" smtClean="0"/>
          </a:p>
        </p:txBody>
      </p:sp>
      <p:sp>
        <p:nvSpPr>
          <p:cNvPr id="6" name="Rectangle 2"/>
          <p:cNvSpPr txBox="1">
            <a:spLocks noChangeArrowheads="1"/>
          </p:cNvSpPr>
          <p:nvPr/>
        </p:nvSpPr>
        <p:spPr bwMode="auto">
          <a:xfrm>
            <a:off x="36512" y="620688"/>
            <a:ext cx="9144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200" b="1">
                <a:solidFill>
                  <a:schemeClr val="tx1"/>
                </a:solidFill>
                <a:latin typeface="+mj-lt"/>
                <a:ea typeface="+mj-ea"/>
                <a:cs typeface="+mj-cs"/>
              </a:defRPr>
            </a:lvl1pPr>
            <a:lvl2pPr algn="ctr" rtl="0" eaLnBrk="0" fontAlgn="base" hangingPunct="0">
              <a:spcBef>
                <a:spcPct val="0"/>
              </a:spcBef>
              <a:spcAft>
                <a:spcPct val="0"/>
              </a:spcAft>
              <a:defRPr sz="4200" b="1">
                <a:solidFill>
                  <a:schemeClr val="tx1"/>
                </a:solidFill>
                <a:latin typeface="Arial" pitchFamily="34" charset="0"/>
                <a:ea typeface="楷体_GB2312" pitchFamily="49" charset="-122"/>
              </a:defRPr>
            </a:lvl2pPr>
            <a:lvl3pPr algn="ctr" rtl="0" eaLnBrk="0" fontAlgn="base" hangingPunct="0">
              <a:spcBef>
                <a:spcPct val="0"/>
              </a:spcBef>
              <a:spcAft>
                <a:spcPct val="0"/>
              </a:spcAft>
              <a:defRPr sz="4200" b="1">
                <a:solidFill>
                  <a:schemeClr val="tx1"/>
                </a:solidFill>
                <a:latin typeface="Arial" pitchFamily="34" charset="0"/>
                <a:ea typeface="楷体_GB2312" pitchFamily="49" charset="-122"/>
              </a:defRPr>
            </a:lvl3pPr>
            <a:lvl4pPr algn="ctr" rtl="0" eaLnBrk="0" fontAlgn="base" hangingPunct="0">
              <a:spcBef>
                <a:spcPct val="0"/>
              </a:spcBef>
              <a:spcAft>
                <a:spcPct val="0"/>
              </a:spcAft>
              <a:defRPr sz="4200" b="1">
                <a:solidFill>
                  <a:schemeClr val="tx1"/>
                </a:solidFill>
                <a:latin typeface="Arial" pitchFamily="34" charset="0"/>
                <a:ea typeface="楷体_GB2312" pitchFamily="49" charset="-122"/>
              </a:defRPr>
            </a:lvl4pPr>
            <a:lvl5pPr algn="ctr" rtl="0" eaLnBrk="0" fontAlgn="base" hangingPunct="0">
              <a:spcBef>
                <a:spcPct val="0"/>
              </a:spcBef>
              <a:spcAft>
                <a:spcPct val="0"/>
              </a:spcAft>
              <a:defRPr sz="4200" b="1">
                <a:solidFill>
                  <a:schemeClr val="tx1"/>
                </a:solidFill>
                <a:latin typeface="Arial" pitchFamily="34" charset="0"/>
                <a:ea typeface="楷体_GB2312" pitchFamily="49" charset="-122"/>
              </a:defRPr>
            </a:lvl5pPr>
            <a:lvl6pPr marL="457200" algn="ctr" rtl="0" eaLnBrk="1" fontAlgn="base" hangingPunct="1">
              <a:spcBef>
                <a:spcPct val="0"/>
              </a:spcBef>
              <a:spcAft>
                <a:spcPct val="0"/>
              </a:spcAft>
              <a:defRPr sz="4200" b="1">
                <a:solidFill>
                  <a:schemeClr val="tx1"/>
                </a:solidFill>
                <a:latin typeface="Arial" pitchFamily="34" charset="0"/>
                <a:ea typeface="楷体_GB2312" pitchFamily="49" charset="-122"/>
              </a:defRPr>
            </a:lvl6pPr>
            <a:lvl7pPr marL="914400" algn="ctr" rtl="0" eaLnBrk="1" fontAlgn="base" hangingPunct="1">
              <a:spcBef>
                <a:spcPct val="0"/>
              </a:spcBef>
              <a:spcAft>
                <a:spcPct val="0"/>
              </a:spcAft>
              <a:defRPr sz="4200" b="1">
                <a:solidFill>
                  <a:schemeClr val="tx1"/>
                </a:solidFill>
                <a:latin typeface="Arial" pitchFamily="34" charset="0"/>
                <a:ea typeface="楷体_GB2312" pitchFamily="49" charset="-122"/>
              </a:defRPr>
            </a:lvl7pPr>
            <a:lvl8pPr marL="1371600" algn="ctr" rtl="0" eaLnBrk="1" fontAlgn="base" hangingPunct="1">
              <a:spcBef>
                <a:spcPct val="0"/>
              </a:spcBef>
              <a:spcAft>
                <a:spcPct val="0"/>
              </a:spcAft>
              <a:defRPr sz="4200" b="1">
                <a:solidFill>
                  <a:schemeClr val="tx1"/>
                </a:solidFill>
                <a:latin typeface="Arial" pitchFamily="34" charset="0"/>
                <a:ea typeface="楷体_GB2312" pitchFamily="49" charset="-122"/>
              </a:defRPr>
            </a:lvl8pPr>
            <a:lvl9pPr marL="1828800" algn="ctr" rtl="0" eaLnBrk="1" fontAlgn="base" hangingPunct="1">
              <a:spcBef>
                <a:spcPct val="0"/>
              </a:spcBef>
              <a:spcAft>
                <a:spcPct val="0"/>
              </a:spcAft>
              <a:defRPr sz="4200" b="1">
                <a:solidFill>
                  <a:schemeClr val="tx1"/>
                </a:solidFill>
                <a:latin typeface="Arial" pitchFamily="34" charset="0"/>
                <a:ea typeface="楷体_GB2312" pitchFamily="49" charset="-122"/>
              </a:defRPr>
            </a:lvl9pPr>
          </a:lstStyle>
          <a:p>
            <a:pPr eaLnBrk="1" hangingPunct="1">
              <a:defRPr/>
            </a:pPr>
            <a:r>
              <a:rPr lang="en-US" altLang="zh-CN" sz="3600" smtClean="0">
                <a:solidFill>
                  <a:srgbClr val="800000"/>
                </a:solidFill>
                <a:effectLst>
                  <a:outerShdw blurRad="38100" dist="38100" dir="2700000" algn="tl">
                    <a:srgbClr val="000000"/>
                  </a:outerShdw>
                </a:effectLst>
                <a:ea typeface="黑体" pitchFamily="2" charset="-122"/>
              </a:rPr>
              <a:t>5.5.2 continue</a:t>
            </a:r>
            <a:r>
              <a:rPr lang="zh-CN" altLang="zh-CN" sz="3600" smtClean="0">
                <a:solidFill>
                  <a:srgbClr val="800000"/>
                </a:solidFill>
                <a:effectLst>
                  <a:outerShdw blurRad="38100" dist="38100" dir="2700000" algn="tl">
                    <a:srgbClr val="000000"/>
                  </a:outerShdw>
                </a:effectLst>
                <a:ea typeface="黑体" pitchFamily="2" charset="-122"/>
              </a:rPr>
              <a:t>语句</a:t>
            </a:r>
            <a:r>
              <a:rPr lang="en-US" altLang="zh-CN" sz="3600" smtClean="0">
                <a:solidFill>
                  <a:srgbClr val="800000"/>
                </a:solidFill>
                <a:effectLst>
                  <a:outerShdw blurRad="38100" dist="38100" dir="2700000" algn="tl">
                    <a:srgbClr val="000000"/>
                  </a:outerShdw>
                </a:effectLst>
                <a:ea typeface="黑体" pitchFamily="2" charset="-122"/>
              </a:rPr>
              <a:t>(</a:t>
            </a:r>
            <a:r>
              <a:rPr lang="zh-CN" altLang="zh-CN" sz="3600" smtClean="0">
                <a:solidFill>
                  <a:srgbClr val="800000"/>
                </a:solidFill>
                <a:effectLst>
                  <a:outerShdw blurRad="38100" dist="38100" dir="2700000" algn="tl">
                    <a:srgbClr val="000000"/>
                  </a:outerShdw>
                </a:effectLst>
                <a:ea typeface="黑体" pitchFamily="2" charset="-122"/>
              </a:rPr>
              <a:t>提前结束本次循环</a:t>
            </a:r>
            <a:r>
              <a:rPr lang="en-US" altLang="zh-CN" sz="3600" smtClean="0">
                <a:solidFill>
                  <a:srgbClr val="800000"/>
                </a:solidFill>
                <a:effectLst>
                  <a:outerShdw blurRad="38100" dist="38100" dir="2700000" algn="tl">
                    <a:srgbClr val="000000"/>
                  </a:outerShdw>
                </a:effectLst>
                <a:ea typeface="黑体" pitchFamily="2" charset="-122"/>
              </a:rPr>
              <a:t>)</a:t>
            </a:r>
            <a:endParaRPr lang="zh-CN" altLang="en-US" sz="3600" dirty="0" smtClean="0">
              <a:solidFill>
                <a:srgbClr val="800000"/>
              </a:solidFill>
              <a:effectLst>
                <a:outerShdw blurRad="38100" dist="38100" dir="2700000" algn="tl">
                  <a:srgbClr val="000000"/>
                </a:outerShdw>
              </a:effectLst>
              <a:ea typeface="黑体" pitchFamily="2" charset="-122"/>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7107">
                                            <p:txEl>
                                              <p:pRg st="1" end="1"/>
                                            </p:txEl>
                                          </p:spTgt>
                                        </p:tgtEl>
                                        <p:attrNameLst>
                                          <p:attrName>style.visibility</p:attrName>
                                        </p:attrNameLst>
                                      </p:cBhvr>
                                      <p:to>
                                        <p:strVal val="visible"/>
                                      </p:to>
                                    </p:set>
                                    <p:animEffect transition="in" filter="blinds(horizontal)">
                                      <p:cBhvr>
                                        <p:cTn id="7" dur="500"/>
                                        <p:tgtEl>
                                          <p:spTgt spid="47107">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47107">
                                            <p:txEl>
                                              <p:pRg st="2" end="2"/>
                                            </p:txEl>
                                          </p:spTgt>
                                        </p:tgtEl>
                                        <p:attrNameLst>
                                          <p:attrName>style.visibility</p:attrName>
                                        </p:attrNameLst>
                                      </p:cBhvr>
                                      <p:to>
                                        <p:strVal val="visible"/>
                                      </p:to>
                                    </p:set>
                                    <p:animEffect transition="in" filter="blinds(horizontal)">
                                      <p:cBhvr>
                                        <p:cTn id="10" dur="500"/>
                                        <p:tgtEl>
                                          <p:spTgt spid="47107">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47107">
                                            <p:txEl>
                                              <p:pRg st="3" end="3"/>
                                            </p:txEl>
                                          </p:spTgt>
                                        </p:tgtEl>
                                        <p:attrNameLst>
                                          <p:attrName>style.visibility</p:attrName>
                                        </p:attrNameLst>
                                      </p:cBhvr>
                                      <p:to>
                                        <p:strVal val="visible"/>
                                      </p:to>
                                    </p:set>
                                    <p:animEffect transition="in" filter="blinds(horizontal)">
                                      <p:cBhvr>
                                        <p:cTn id="13" dur="500"/>
                                        <p:tgtEl>
                                          <p:spTgt spid="47107">
                                            <p:txEl>
                                              <p:pRg st="3" end="3"/>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47107">
                                            <p:txEl>
                                              <p:pRg st="4" end="4"/>
                                            </p:txEl>
                                          </p:spTgt>
                                        </p:tgtEl>
                                        <p:attrNameLst>
                                          <p:attrName>style.visibility</p:attrName>
                                        </p:attrNameLst>
                                      </p:cBhvr>
                                      <p:to>
                                        <p:strVal val="visible"/>
                                      </p:to>
                                    </p:set>
                                    <p:animEffect transition="in" filter="blinds(horizontal)">
                                      <p:cBhvr>
                                        <p:cTn id="16" dur="500"/>
                                        <p:tgtEl>
                                          <p:spTgt spid="4710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TextBox 6"/>
          <p:cNvSpPr txBox="1">
            <a:spLocks noChangeArrowheads="1"/>
          </p:cNvSpPr>
          <p:nvPr/>
        </p:nvSpPr>
        <p:spPr bwMode="auto">
          <a:xfrm>
            <a:off x="3857625" y="2476500"/>
            <a:ext cx="500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N</a:t>
            </a:r>
            <a:endParaRPr lang="zh-CN" altLang="en-US" sz="2800" b="1"/>
          </a:p>
        </p:txBody>
      </p:sp>
      <p:cxnSp>
        <p:nvCxnSpPr>
          <p:cNvPr id="12" name="直接箭头连接符 11"/>
          <p:cNvCxnSpPr>
            <a:cxnSpLocks noChangeShapeType="1"/>
          </p:cNvCxnSpPr>
          <p:nvPr/>
        </p:nvCxnSpPr>
        <p:spPr bwMode="auto">
          <a:xfrm rot="16200000" flipH="1">
            <a:off x="2286000" y="6572251"/>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14" name="直接箭头连接符 13"/>
          <p:cNvCxnSpPr>
            <a:cxnSpLocks noChangeShapeType="1"/>
          </p:cNvCxnSpPr>
          <p:nvPr/>
        </p:nvCxnSpPr>
        <p:spPr bwMode="auto">
          <a:xfrm>
            <a:off x="142875" y="1928813"/>
            <a:ext cx="2438400" cy="1587"/>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20" name="直接连接符 19"/>
          <p:cNvCxnSpPr>
            <a:cxnSpLocks noChangeShapeType="1"/>
          </p:cNvCxnSpPr>
          <p:nvPr/>
        </p:nvCxnSpPr>
        <p:spPr bwMode="auto">
          <a:xfrm rot="5400000">
            <a:off x="3429000" y="4429126"/>
            <a:ext cx="385762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1" name="直接连接符 20"/>
          <p:cNvCxnSpPr>
            <a:cxnSpLocks noChangeShapeType="1"/>
          </p:cNvCxnSpPr>
          <p:nvPr/>
        </p:nvCxnSpPr>
        <p:spPr bwMode="auto">
          <a:xfrm rot="10800000" flipV="1">
            <a:off x="2500313" y="6357938"/>
            <a:ext cx="285750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2" name="直接连接符 21"/>
          <p:cNvCxnSpPr>
            <a:cxnSpLocks noChangeShapeType="1"/>
            <a:endCxn id="25" idx="3"/>
          </p:cNvCxnSpPr>
          <p:nvPr/>
        </p:nvCxnSpPr>
        <p:spPr bwMode="auto">
          <a:xfrm rot="10800000">
            <a:off x="3954463" y="2500313"/>
            <a:ext cx="1423987" cy="1270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3" name="流程图: 过程 22"/>
          <p:cNvSpPr>
            <a:spLocks noChangeArrowheads="1"/>
          </p:cNvSpPr>
          <p:nvPr/>
        </p:nvSpPr>
        <p:spPr bwMode="auto">
          <a:xfrm>
            <a:off x="1811338" y="1285875"/>
            <a:ext cx="1463675" cy="500063"/>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n=100</a:t>
            </a:r>
            <a:endParaRPr lang="zh-CN" altLang="en-US" sz="2800" b="1"/>
          </a:p>
        </p:txBody>
      </p:sp>
      <p:cxnSp>
        <p:nvCxnSpPr>
          <p:cNvPr id="24" name="直接箭头连接符 23"/>
          <p:cNvCxnSpPr>
            <a:cxnSpLocks noChangeShapeType="1"/>
          </p:cNvCxnSpPr>
          <p:nvPr/>
        </p:nvCxnSpPr>
        <p:spPr bwMode="auto">
          <a:xfrm rot="16200000" flipH="1">
            <a:off x="2320925" y="1071563"/>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25" name="流程图: 决策 24"/>
          <p:cNvSpPr>
            <a:spLocks noChangeArrowheads="1"/>
          </p:cNvSpPr>
          <p:nvPr/>
        </p:nvSpPr>
        <p:spPr bwMode="auto">
          <a:xfrm>
            <a:off x="1096963" y="2143125"/>
            <a:ext cx="2857500" cy="714375"/>
          </a:xfrm>
          <a:prstGeom prst="flowChartDecision">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n</a:t>
            </a:r>
            <a:r>
              <a:rPr lang="zh-CN" altLang="zh-CN" sz="2800" b="1"/>
              <a:t>≤</a:t>
            </a:r>
            <a:r>
              <a:rPr lang="en-US" altLang="zh-CN" sz="2800" b="1"/>
              <a:t>200</a:t>
            </a:r>
            <a:endParaRPr lang="zh-CN" altLang="en-US" sz="2800" b="1"/>
          </a:p>
        </p:txBody>
      </p:sp>
      <p:cxnSp>
        <p:nvCxnSpPr>
          <p:cNvPr id="26" name="直接箭头连接符 25"/>
          <p:cNvCxnSpPr>
            <a:cxnSpLocks noChangeShapeType="1"/>
          </p:cNvCxnSpPr>
          <p:nvPr/>
        </p:nvCxnSpPr>
        <p:spPr bwMode="auto">
          <a:xfrm rot="16200000" flipH="1">
            <a:off x="2311400" y="1974851"/>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27" name="TextBox 26"/>
          <p:cNvSpPr txBox="1">
            <a:spLocks noChangeArrowheads="1"/>
          </p:cNvSpPr>
          <p:nvPr/>
        </p:nvSpPr>
        <p:spPr bwMode="auto">
          <a:xfrm>
            <a:off x="2597150" y="2786063"/>
            <a:ext cx="500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Y</a:t>
            </a:r>
            <a:endParaRPr lang="zh-CN" altLang="en-US" sz="2800" b="1"/>
          </a:p>
        </p:txBody>
      </p:sp>
      <p:cxnSp>
        <p:nvCxnSpPr>
          <p:cNvPr id="28" name="直接箭头连接符 27"/>
          <p:cNvCxnSpPr>
            <a:cxnSpLocks noChangeShapeType="1"/>
          </p:cNvCxnSpPr>
          <p:nvPr/>
        </p:nvCxnSpPr>
        <p:spPr bwMode="auto">
          <a:xfrm rot="16200000" flipH="1">
            <a:off x="2311400" y="3033713"/>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29" name="流程图: 决策 28"/>
          <p:cNvSpPr>
            <a:spLocks noChangeArrowheads="1"/>
          </p:cNvSpPr>
          <p:nvPr/>
        </p:nvSpPr>
        <p:spPr bwMode="auto">
          <a:xfrm>
            <a:off x="428625" y="3214688"/>
            <a:ext cx="4214813" cy="857250"/>
          </a:xfrm>
          <a:prstGeom prst="flowChartDecision">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n</a:t>
            </a:r>
            <a:r>
              <a:rPr lang="zh-CN" altLang="en-US" sz="2800" b="1"/>
              <a:t>能被</a:t>
            </a:r>
            <a:r>
              <a:rPr lang="en-US" altLang="zh-CN" sz="2800" b="1"/>
              <a:t>3</a:t>
            </a:r>
            <a:r>
              <a:rPr lang="zh-CN" altLang="en-US" sz="2800" b="1"/>
              <a:t>整除</a:t>
            </a:r>
          </a:p>
        </p:txBody>
      </p:sp>
      <p:sp>
        <p:nvSpPr>
          <p:cNvPr id="30" name="TextBox 29"/>
          <p:cNvSpPr txBox="1">
            <a:spLocks noChangeArrowheads="1"/>
          </p:cNvSpPr>
          <p:nvPr/>
        </p:nvSpPr>
        <p:spPr bwMode="auto">
          <a:xfrm>
            <a:off x="2597150" y="4000500"/>
            <a:ext cx="500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N</a:t>
            </a:r>
            <a:endParaRPr lang="zh-CN" altLang="en-US" sz="2800" b="1"/>
          </a:p>
        </p:txBody>
      </p:sp>
      <p:cxnSp>
        <p:nvCxnSpPr>
          <p:cNvPr id="31" name="直接箭头连接符 30"/>
          <p:cNvCxnSpPr>
            <a:cxnSpLocks noChangeShapeType="1"/>
          </p:cNvCxnSpPr>
          <p:nvPr/>
        </p:nvCxnSpPr>
        <p:spPr bwMode="auto">
          <a:xfrm rot="16200000" flipH="1">
            <a:off x="2311400" y="4286251"/>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32" name="流程图: 过程 31"/>
          <p:cNvSpPr>
            <a:spLocks noChangeArrowheads="1"/>
          </p:cNvSpPr>
          <p:nvPr/>
        </p:nvSpPr>
        <p:spPr bwMode="auto">
          <a:xfrm>
            <a:off x="1651000" y="5373688"/>
            <a:ext cx="1714500" cy="500062"/>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n=n+1</a:t>
            </a:r>
            <a:endParaRPr lang="zh-CN" altLang="en-US" sz="2800" b="1"/>
          </a:p>
        </p:txBody>
      </p:sp>
      <p:cxnSp>
        <p:nvCxnSpPr>
          <p:cNvPr id="33" name="直接连接符 32"/>
          <p:cNvCxnSpPr>
            <a:cxnSpLocks noChangeShapeType="1"/>
          </p:cNvCxnSpPr>
          <p:nvPr/>
        </p:nvCxnSpPr>
        <p:spPr bwMode="auto">
          <a:xfrm rot="10800000">
            <a:off x="142875" y="6143625"/>
            <a:ext cx="2365375" cy="158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34" name="直接连接符 33"/>
          <p:cNvCxnSpPr>
            <a:cxnSpLocks noChangeShapeType="1"/>
          </p:cNvCxnSpPr>
          <p:nvPr/>
        </p:nvCxnSpPr>
        <p:spPr bwMode="auto">
          <a:xfrm rot="16200000" flipV="1">
            <a:off x="-1972469" y="4044157"/>
            <a:ext cx="423068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35" name="平行四边形 34"/>
          <p:cNvSpPr>
            <a:spLocks noChangeArrowheads="1"/>
          </p:cNvSpPr>
          <p:nvPr/>
        </p:nvSpPr>
        <p:spPr bwMode="auto">
          <a:xfrm>
            <a:off x="1651000" y="4478338"/>
            <a:ext cx="1714500" cy="500062"/>
          </a:xfrm>
          <a:prstGeom prst="parallelogram">
            <a:avLst>
              <a:gd name="adj" fmla="val 25000"/>
            </a:avLst>
          </a:prstGeom>
          <a:solidFill>
            <a:schemeClr val="accent1"/>
          </a:solidFill>
          <a:ln w="38100" algn="ctr">
            <a:solidFill>
              <a:schemeClr val="tx1"/>
            </a:solidFill>
            <a:miter lim="800000"/>
            <a:headEnd/>
            <a:tailEnd/>
          </a:ln>
        </p:spPr>
        <p:txBody>
          <a:bodyPr wrap="none" lIns="0" tIns="0" rIns="0" bIns="0"/>
          <a:lstStyle/>
          <a:p>
            <a:pPr algn="ctr"/>
            <a:r>
              <a:rPr lang="zh-CN" altLang="en-US" sz="2800" b="1"/>
              <a:t>输出</a:t>
            </a:r>
            <a:r>
              <a:rPr lang="en-US" altLang="zh-CN" sz="2800" b="1"/>
              <a:t>n</a:t>
            </a:r>
            <a:endParaRPr lang="zh-CN" altLang="en-US" sz="2800" b="1"/>
          </a:p>
        </p:txBody>
      </p:sp>
      <p:cxnSp>
        <p:nvCxnSpPr>
          <p:cNvPr id="36" name="直接箭头连接符 35"/>
          <p:cNvCxnSpPr>
            <a:cxnSpLocks noChangeShapeType="1"/>
          </p:cNvCxnSpPr>
          <p:nvPr/>
        </p:nvCxnSpPr>
        <p:spPr bwMode="auto">
          <a:xfrm rot="16200000" flipH="1">
            <a:off x="2293937" y="5184776"/>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37" name="直接连接符 36"/>
          <p:cNvCxnSpPr>
            <a:cxnSpLocks noChangeShapeType="1"/>
            <a:stCxn id="32" idx="2"/>
          </p:cNvCxnSpPr>
          <p:nvPr/>
        </p:nvCxnSpPr>
        <p:spPr bwMode="auto">
          <a:xfrm rot="5400000">
            <a:off x="2365375" y="6016625"/>
            <a:ext cx="2857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46" name="直接连接符 45"/>
          <p:cNvCxnSpPr>
            <a:cxnSpLocks noChangeShapeType="1"/>
          </p:cNvCxnSpPr>
          <p:nvPr/>
        </p:nvCxnSpPr>
        <p:spPr bwMode="auto">
          <a:xfrm rot="10800000">
            <a:off x="4643438" y="3643313"/>
            <a:ext cx="42862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47" name="直接连接符 46"/>
          <p:cNvCxnSpPr>
            <a:cxnSpLocks noChangeShapeType="1"/>
          </p:cNvCxnSpPr>
          <p:nvPr/>
        </p:nvCxnSpPr>
        <p:spPr bwMode="auto">
          <a:xfrm rot="5400000">
            <a:off x="4321969" y="4393407"/>
            <a:ext cx="150018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49" name="直接箭头连接符 48"/>
          <p:cNvCxnSpPr>
            <a:cxnSpLocks noChangeShapeType="1"/>
          </p:cNvCxnSpPr>
          <p:nvPr/>
        </p:nvCxnSpPr>
        <p:spPr bwMode="auto">
          <a:xfrm rot="10800000">
            <a:off x="2500313" y="5143500"/>
            <a:ext cx="2571750" cy="1588"/>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51" name="TextBox 50"/>
          <p:cNvSpPr txBox="1">
            <a:spLocks noChangeArrowheads="1"/>
          </p:cNvSpPr>
          <p:nvPr/>
        </p:nvSpPr>
        <p:spPr bwMode="auto">
          <a:xfrm>
            <a:off x="4449763" y="3143250"/>
            <a:ext cx="4492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Y</a:t>
            </a:r>
            <a:endParaRPr lang="zh-CN" altLang="en-US" sz="2800" b="1"/>
          </a:p>
        </p:txBody>
      </p:sp>
      <p:sp>
        <p:nvSpPr>
          <p:cNvPr id="56" name="Rectangle 3"/>
          <p:cNvSpPr txBox="1">
            <a:spLocks noChangeArrowheads="1"/>
          </p:cNvSpPr>
          <p:nvPr/>
        </p:nvSpPr>
        <p:spPr bwMode="auto">
          <a:xfrm>
            <a:off x="3786188" y="0"/>
            <a:ext cx="5357812" cy="2214563"/>
          </a:xfrm>
          <a:prstGeom prst="rect">
            <a:avLst/>
          </a:prstGeom>
          <a:solidFill>
            <a:srgbClr val="FFFFCC"/>
          </a:solidFill>
          <a:ln w="9525">
            <a:noFill/>
            <a:miter lim="800000"/>
            <a:headEnd/>
            <a:tailEnd/>
          </a:ln>
        </p:spPr>
        <p:txBody>
          <a:bodyPr/>
          <a:lstStyle/>
          <a:p>
            <a:pPr>
              <a:defRPr/>
            </a:pPr>
            <a:r>
              <a:rPr lang="en-US" altLang="zh-CN" sz="2800" b="1" kern="0" dirty="0">
                <a:solidFill>
                  <a:srgbClr val="C00000"/>
                </a:solidFill>
                <a:latin typeface="Verdana" pitchFamily="34" charset="0"/>
                <a:ea typeface="+mn-ea"/>
              </a:rPr>
              <a:t>for(n=100;n&lt;=200;n++)</a:t>
            </a:r>
            <a:endParaRPr lang="zh-CN" altLang="zh-CN" sz="2800" b="1" kern="0" dirty="0">
              <a:solidFill>
                <a:srgbClr val="C00000"/>
              </a:solidFill>
              <a:latin typeface="Verdana" pitchFamily="34" charset="0"/>
              <a:ea typeface="+mn-ea"/>
            </a:endParaRPr>
          </a:p>
          <a:p>
            <a:pPr>
              <a:defRPr/>
            </a:pPr>
            <a:r>
              <a:rPr lang="en-US" altLang="zh-CN" sz="2800" b="1" kern="0" dirty="0">
                <a:solidFill>
                  <a:srgbClr val="C00000"/>
                </a:solidFill>
                <a:latin typeface="Verdana" pitchFamily="34" charset="0"/>
                <a:ea typeface="+mn-ea"/>
              </a:rPr>
              <a:t>     {  if (n%3==0)</a:t>
            </a:r>
            <a:endParaRPr lang="zh-CN" altLang="zh-CN" sz="2800" b="1" kern="0" dirty="0">
              <a:solidFill>
                <a:srgbClr val="C00000"/>
              </a:solidFill>
              <a:latin typeface="Verdana" pitchFamily="34" charset="0"/>
              <a:ea typeface="+mn-ea"/>
            </a:endParaRPr>
          </a:p>
          <a:p>
            <a:pPr>
              <a:defRPr/>
            </a:pPr>
            <a:r>
              <a:rPr lang="en-US" altLang="zh-CN" sz="2800" b="1" kern="0" dirty="0">
                <a:solidFill>
                  <a:srgbClr val="C00000"/>
                </a:solidFill>
                <a:latin typeface="Verdana" pitchFamily="34" charset="0"/>
                <a:ea typeface="+mn-ea"/>
              </a:rPr>
              <a:t>             continue;</a:t>
            </a:r>
            <a:endParaRPr lang="zh-CN" altLang="zh-CN" sz="2800" b="1" kern="0" dirty="0">
              <a:solidFill>
                <a:srgbClr val="C00000"/>
              </a:solidFill>
              <a:latin typeface="Verdana" pitchFamily="34" charset="0"/>
              <a:ea typeface="+mn-ea"/>
            </a:endParaRPr>
          </a:p>
          <a:p>
            <a:pPr>
              <a:defRPr/>
            </a:pPr>
            <a:r>
              <a:rPr lang="en-US" altLang="zh-CN" sz="2800" b="1" kern="0" dirty="0">
                <a:solidFill>
                  <a:srgbClr val="C00000"/>
                </a:solidFill>
                <a:latin typeface="Verdana" pitchFamily="34" charset="0"/>
                <a:ea typeface="+mn-ea"/>
              </a:rPr>
              <a:t>         </a:t>
            </a:r>
            <a:r>
              <a:rPr lang="en-US" altLang="zh-CN" sz="2800" b="1" kern="0" dirty="0" err="1">
                <a:solidFill>
                  <a:srgbClr val="C00000"/>
                </a:solidFill>
                <a:latin typeface="Verdana" pitchFamily="34" charset="0"/>
                <a:ea typeface="+mn-ea"/>
              </a:rPr>
              <a:t>printf</a:t>
            </a:r>
            <a:r>
              <a:rPr lang="en-US" altLang="zh-CN" sz="2800" b="1" kern="0" dirty="0">
                <a:solidFill>
                  <a:srgbClr val="C00000"/>
                </a:solidFill>
                <a:latin typeface="Verdana" pitchFamily="34" charset="0"/>
                <a:ea typeface="+mn-ea"/>
              </a:rPr>
              <a:t>("%d  ",n);</a:t>
            </a:r>
            <a:endParaRPr lang="zh-CN" altLang="zh-CN" sz="2800" b="1" kern="0" dirty="0">
              <a:solidFill>
                <a:srgbClr val="C00000"/>
              </a:solidFill>
              <a:latin typeface="Verdana" pitchFamily="34" charset="0"/>
              <a:ea typeface="+mn-ea"/>
            </a:endParaRPr>
          </a:p>
          <a:p>
            <a:pPr>
              <a:defRPr/>
            </a:pPr>
            <a:r>
              <a:rPr lang="en-US" altLang="zh-CN" sz="2800" b="1" kern="0" dirty="0">
                <a:solidFill>
                  <a:srgbClr val="C00000"/>
                </a:solidFill>
                <a:latin typeface="Verdana" pitchFamily="34" charset="0"/>
                <a:ea typeface="+mn-ea"/>
              </a:rPr>
              <a:t>      }</a:t>
            </a:r>
          </a:p>
        </p:txBody>
      </p:sp>
      <p:pic>
        <p:nvPicPr>
          <p:cNvPr id="60418" name="Picture 2" descr="pic5-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875" y="2286000"/>
            <a:ext cx="8929688"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linds(horizontal)">
                                      <p:cBhvr>
                                        <p:cTn id="7" dur="500"/>
                                        <p:tgtEl>
                                          <p:spTgt spid="24"/>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blinds(horizontal)">
                                      <p:cBhvr>
                                        <p:cTn id="11" dur="500"/>
                                        <p:tgtEl>
                                          <p:spTgt spid="2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nodeType="click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linds(horizontal)">
                                      <p:cBhvr>
                                        <p:cTn id="16" dur="500"/>
                                        <p:tgtEl>
                                          <p:spTgt spid="26"/>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blinds(horizontal)">
                                      <p:cBhvr>
                                        <p:cTn id="19" dur="500"/>
                                        <p:tgtEl>
                                          <p:spTgt spid="25"/>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blinds(horizontal)">
                                      <p:cBhvr>
                                        <p:cTn id="24" dur="500"/>
                                        <p:tgtEl>
                                          <p:spTgt spid="27"/>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nodeType="click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blinds(horizontal)">
                                      <p:cBhvr>
                                        <p:cTn id="29" dur="500"/>
                                        <p:tgtEl>
                                          <p:spTgt spid="28"/>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blinds(horizontal)">
                                      <p:cBhvr>
                                        <p:cTn id="32" dur="500"/>
                                        <p:tgtEl>
                                          <p:spTgt spid="29"/>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blinds(horizontal)">
                                      <p:cBhvr>
                                        <p:cTn id="37" dur="500"/>
                                        <p:tgtEl>
                                          <p:spTgt spid="30"/>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blinds(horizontal)">
                                      <p:cBhvr>
                                        <p:cTn id="42" dur="500"/>
                                        <p:tgtEl>
                                          <p:spTgt spid="31"/>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linds(horizontal)">
                                      <p:cBhvr>
                                        <p:cTn id="45" dur="500"/>
                                        <p:tgtEl>
                                          <p:spTgt spid="35"/>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3" presetClass="entr" presetSubtype="10" fill="hold" nodeType="click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blinds(horizontal)">
                                      <p:cBhvr>
                                        <p:cTn id="50" dur="500"/>
                                        <p:tgtEl>
                                          <p:spTgt spid="36"/>
                                        </p:tgtEl>
                                      </p:cBhvr>
                                    </p:animEffect>
                                  </p:childTnLst>
                                </p:cTn>
                              </p:par>
                              <p:par>
                                <p:cTn id="51" presetID="3" presetClass="entr" presetSubtype="10"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blinds(horizontal)">
                                      <p:cBhvr>
                                        <p:cTn id="53" dur="500"/>
                                        <p:tgtEl>
                                          <p:spTgt spid="32"/>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51"/>
                                        </p:tgtEl>
                                        <p:attrNameLst>
                                          <p:attrName>style.visibility</p:attrName>
                                        </p:attrNameLst>
                                      </p:cBhvr>
                                      <p:to>
                                        <p:strVal val="visible"/>
                                      </p:to>
                                    </p:set>
                                    <p:animEffect transition="in" filter="blinds(horizontal)">
                                      <p:cBhvr>
                                        <p:cTn id="58" dur="500"/>
                                        <p:tgtEl>
                                          <p:spTgt spid="51"/>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12" presetClass="entr" presetSubtype="8" fill="hold" nodeType="clickEffect">
                                  <p:stCondLst>
                                    <p:cond delay="0"/>
                                  </p:stCondLst>
                                  <p:childTnLst>
                                    <p:set>
                                      <p:cBhvr>
                                        <p:cTn id="62" dur="1" fill="hold">
                                          <p:stCondLst>
                                            <p:cond delay="0"/>
                                          </p:stCondLst>
                                        </p:cTn>
                                        <p:tgtEl>
                                          <p:spTgt spid="46"/>
                                        </p:tgtEl>
                                        <p:attrNameLst>
                                          <p:attrName>style.visibility</p:attrName>
                                        </p:attrNameLst>
                                      </p:cBhvr>
                                      <p:to>
                                        <p:strVal val="visible"/>
                                      </p:to>
                                    </p:set>
                                    <p:animEffect transition="in" filter="slide(fromLeft)">
                                      <p:cBhvr>
                                        <p:cTn id="63" dur="500"/>
                                        <p:tgtEl>
                                          <p:spTgt spid="46"/>
                                        </p:tgtEl>
                                      </p:cBhvr>
                                    </p:animEffect>
                                  </p:childTnLst>
                                </p:cTn>
                              </p:par>
                            </p:childTnLst>
                          </p:cTn>
                        </p:par>
                        <p:par>
                          <p:cTn id="64" fill="hold" nodeType="afterGroup">
                            <p:stCondLst>
                              <p:cond delay="500"/>
                            </p:stCondLst>
                            <p:childTnLst>
                              <p:par>
                                <p:cTn id="65" presetID="12" presetClass="entr" presetSubtype="1" fill="hold"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slide(fromTop)">
                                      <p:cBhvr>
                                        <p:cTn id="67" dur="500"/>
                                        <p:tgtEl>
                                          <p:spTgt spid="47"/>
                                        </p:tgtEl>
                                      </p:cBhvr>
                                    </p:animEffect>
                                  </p:childTnLst>
                                </p:cTn>
                              </p:par>
                            </p:childTnLst>
                          </p:cTn>
                        </p:par>
                        <p:par>
                          <p:cTn id="68" fill="hold" nodeType="afterGroup">
                            <p:stCondLst>
                              <p:cond delay="1000"/>
                            </p:stCondLst>
                            <p:childTnLst>
                              <p:par>
                                <p:cTn id="69" presetID="12" presetClass="entr" presetSubtype="2" fill="hold" nodeType="after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slide(fromRight)">
                                      <p:cBhvr>
                                        <p:cTn id="71" dur="500"/>
                                        <p:tgtEl>
                                          <p:spTgt spid="49"/>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12" presetClass="entr" presetSubtype="1" fill="hold" nodeType="clickEffect">
                                  <p:stCondLst>
                                    <p:cond delay="0"/>
                                  </p:stCondLst>
                                  <p:childTnLst>
                                    <p:set>
                                      <p:cBhvr>
                                        <p:cTn id="75" dur="1" fill="hold">
                                          <p:stCondLst>
                                            <p:cond delay="0"/>
                                          </p:stCondLst>
                                        </p:cTn>
                                        <p:tgtEl>
                                          <p:spTgt spid="37"/>
                                        </p:tgtEl>
                                        <p:attrNameLst>
                                          <p:attrName>style.visibility</p:attrName>
                                        </p:attrNameLst>
                                      </p:cBhvr>
                                      <p:to>
                                        <p:strVal val="visible"/>
                                      </p:to>
                                    </p:set>
                                    <p:animEffect transition="in" filter="slide(fromTop)">
                                      <p:cBhvr>
                                        <p:cTn id="76" dur="500"/>
                                        <p:tgtEl>
                                          <p:spTgt spid="37"/>
                                        </p:tgtEl>
                                      </p:cBhvr>
                                    </p:animEffect>
                                  </p:childTnLst>
                                </p:cTn>
                              </p:par>
                            </p:childTnLst>
                          </p:cTn>
                        </p:par>
                        <p:par>
                          <p:cTn id="77" fill="hold" nodeType="afterGroup">
                            <p:stCondLst>
                              <p:cond delay="500"/>
                            </p:stCondLst>
                            <p:childTnLst>
                              <p:par>
                                <p:cTn id="78" presetID="12" presetClass="entr" presetSubtype="2" fill="hold" nodeType="afterEffect">
                                  <p:stCondLst>
                                    <p:cond delay="0"/>
                                  </p:stCondLst>
                                  <p:childTnLst>
                                    <p:set>
                                      <p:cBhvr>
                                        <p:cTn id="79" dur="1" fill="hold">
                                          <p:stCondLst>
                                            <p:cond delay="0"/>
                                          </p:stCondLst>
                                        </p:cTn>
                                        <p:tgtEl>
                                          <p:spTgt spid="33"/>
                                        </p:tgtEl>
                                        <p:attrNameLst>
                                          <p:attrName>style.visibility</p:attrName>
                                        </p:attrNameLst>
                                      </p:cBhvr>
                                      <p:to>
                                        <p:strVal val="visible"/>
                                      </p:to>
                                    </p:set>
                                    <p:animEffect transition="in" filter="slide(fromRight)">
                                      <p:cBhvr>
                                        <p:cTn id="80" dur="500"/>
                                        <p:tgtEl>
                                          <p:spTgt spid="33"/>
                                        </p:tgtEl>
                                      </p:cBhvr>
                                    </p:animEffect>
                                  </p:childTnLst>
                                </p:cTn>
                              </p:par>
                            </p:childTnLst>
                          </p:cTn>
                        </p:par>
                        <p:par>
                          <p:cTn id="81" fill="hold" nodeType="afterGroup">
                            <p:stCondLst>
                              <p:cond delay="1000"/>
                            </p:stCondLst>
                            <p:childTnLst>
                              <p:par>
                                <p:cTn id="82" presetID="12" presetClass="entr" presetSubtype="4" fill="hold" nodeType="afterEffect">
                                  <p:stCondLst>
                                    <p:cond delay="0"/>
                                  </p:stCondLst>
                                  <p:childTnLst>
                                    <p:set>
                                      <p:cBhvr>
                                        <p:cTn id="83" dur="1" fill="hold">
                                          <p:stCondLst>
                                            <p:cond delay="0"/>
                                          </p:stCondLst>
                                        </p:cTn>
                                        <p:tgtEl>
                                          <p:spTgt spid="34"/>
                                        </p:tgtEl>
                                        <p:attrNameLst>
                                          <p:attrName>style.visibility</p:attrName>
                                        </p:attrNameLst>
                                      </p:cBhvr>
                                      <p:to>
                                        <p:strVal val="visible"/>
                                      </p:to>
                                    </p:set>
                                    <p:animEffect transition="in" filter="slide(fromBottom)">
                                      <p:cBhvr>
                                        <p:cTn id="84" dur="500"/>
                                        <p:tgtEl>
                                          <p:spTgt spid="34"/>
                                        </p:tgtEl>
                                      </p:cBhvr>
                                    </p:animEffect>
                                  </p:childTnLst>
                                </p:cTn>
                              </p:par>
                            </p:childTnLst>
                          </p:cTn>
                        </p:par>
                        <p:par>
                          <p:cTn id="85" fill="hold" nodeType="afterGroup">
                            <p:stCondLst>
                              <p:cond delay="1500"/>
                            </p:stCondLst>
                            <p:childTnLst>
                              <p:par>
                                <p:cTn id="86" presetID="12" presetClass="entr" presetSubtype="8" fill="hold" nodeType="afterEffect">
                                  <p:stCondLst>
                                    <p:cond delay="0"/>
                                  </p:stCondLst>
                                  <p:childTnLst>
                                    <p:set>
                                      <p:cBhvr>
                                        <p:cTn id="87" dur="1" fill="hold">
                                          <p:stCondLst>
                                            <p:cond delay="0"/>
                                          </p:stCondLst>
                                        </p:cTn>
                                        <p:tgtEl>
                                          <p:spTgt spid="14"/>
                                        </p:tgtEl>
                                        <p:attrNameLst>
                                          <p:attrName>style.visibility</p:attrName>
                                        </p:attrNameLst>
                                      </p:cBhvr>
                                      <p:to>
                                        <p:strVal val="visible"/>
                                      </p:to>
                                    </p:set>
                                    <p:animEffect transition="in" filter="slide(fromLeft)">
                                      <p:cBhvr>
                                        <p:cTn id="88" dur="500"/>
                                        <p:tgtEl>
                                          <p:spTgt spid="14"/>
                                        </p:tgtEl>
                                      </p:cBhvr>
                                    </p:animEffect>
                                  </p:childTnLst>
                                </p:cTn>
                              </p:par>
                            </p:childTnLst>
                          </p:cTn>
                        </p:par>
                      </p:childTnLst>
                    </p:cTn>
                  </p:par>
                  <p:par>
                    <p:cTn id="89" fill="hold" nodeType="clickPar">
                      <p:stCondLst>
                        <p:cond delay="indefinite"/>
                      </p:stCondLst>
                      <p:childTnLst>
                        <p:par>
                          <p:cTn id="90" fill="hold" nodeType="withGroup">
                            <p:stCondLst>
                              <p:cond delay="0"/>
                            </p:stCondLst>
                            <p:childTnLst>
                              <p:par>
                                <p:cTn id="91" presetID="3" presetClass="entr" presetSubtype="10" fill="hold" grpId="0" nodeType="clickEffect">
                                  <p:stCondLst>
                                    <p:cond delay="0"/>
                                  </p:stCondLst>
                                  <p:childTnLst>
                                    <p:set>
                                      <p:cBhvr>
                                        <p:cTn id="92" dur="1" fill="hold">
                                          <p:stCondLst>
                                            <p:cond delay="0"/>
                                          </p:stCondLst>
                                        </p:cTn>
                                        <p:tgtEl>
                                          <p:spTgt spid="7"/>
                                        </p:tgtEl>
                                        <p:attrNameLst>
                                          <p:attrName>style.visibility</p:attrName>
                                        </p:attrNameLst>
                                      </p:cBhvr>
                                      <p:to>
                                        <p:strVal val="visible"/>
                                      </p:to>
                                    </p:set>
                                    <p:animEffect transition="in" filter="blinds(horizontal)">
                                      <p:cBhvr>
                                        <p:cTn id="93" dur="500"/>
                                        <p:tgtEl>
                                          <p:spTgt spid="7"/>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12" presetClass="entr" presetSubtype="8" fill="hold" nodeType="clickEffect">
                                  <p:stCondLst>
                                    <p:cond delay="0"/>
                                  </p:stCondLst>
                                  <p:childTnLst>
                                    <p:set>
                                      <p:cBhvr>
                                        <p:cTn id="97" dur="1" fill="hold">
                                          <p:stCondLst>
                                            <p:cond delay="0"/>
                                          </p:stCondLst>
                                        </p:cTn>
                                        <p:tgtEl>
                                          <p:spTgt spid="22"/>
                                        </p:tgtEl>
                                        <p:attrNameLst>
                                          <p:attrName>style.visibility</p:attrName>
                                        </p:attrNameLst>
                                      </p:cBhvr>
                                      <p:to>
                                        <p:strVal val="visible"/>
                                      </p:to>
                                    </p:set>
                                    <p:animEffect transition="in" filter="slide(fromLeft)">
                                      <p:cBhvr>
                                        <p:cTn id="98" dur="500"/>
                                        <p:tgtEl>
                                          <p:spTgt spid="22"/>
                                        </p:tgtEl>
                                      </p:cBhvr>
                                    </p:animEffect>
                                  </p:childTnLst>
                                </p:cTn>
                              </p:par>
                            </p:childTnLst>
                          </p:cTn>
                        </p:par>
                        <p:par>
                          <p:cTn id="99" fill="hold" nodeType="afterGroup">
                            <p:stCondLst>
                              <p:cond delay="500"/>
                            </p:stCondLst>
                            <p:childTnLst>
                              <p:par>
                                <p:cTn id="100" presetID="12" presetClass="entr" presetSubtype="1" fill="hold" nodeType="afterEffect">
                                  <p:stCondLst>
                                    <p:cond delay="0"/>
                                  </p:stCondLst>
                                  <p:childTnLst>
                                    <p:set>
                                      <p:cBhvr>
                                        <p:cTn id="101" dur="1" fill="hold">
                                          <p:stCondLst>
                                            <p:cond delay="0"/>
                                          </p:stCondLst>
                                        </p:cTn>
                                        <p:tgtEl>
                                          <p:spTgt spid="20"/>
                                        </p:tgtEl>
                                        <p:attrNameLst>
                                          <p:attrName>style.visibility</p:attrName>
                                        </p:attrNameLst>
                                      </p:cBhvr>
                                      <p:to>
                                        <p:strVal val="visible"/>
                                      </p:to>
                                    </p:set>
                                    <p:animEffect transition="in" filter="slide(fromTop)">
                                      <p:cBhvr>
                                        <p:cTn id="102" dur="500"/>
                                        <p:tgtEl>
                                          <p:spTgt spid="20"/>
                                        </p:tgtEl>
                                      </p:cBhvr>
                                    </p:animEffect>
                                  </p:childTnLst>
                                </p:cTn>
                              </p:par>
                            </p:childTnLst>
                          </p:cTn>
                        </p:par>
                        <p:par>
                          <p:cTn id="103" fill="hold" nodeType="afterGroup">
                            <p:stCondLst>
                              <p:cond delay="1000"/>
                            </p:stCondLst>
                            <p:childTnLst>
                              <p:par>
                                <p:cTn id="104" presetID="12" presetClass="entr" presetSubtype="2" fill="hold" nodeType="afterEffect">
                                  <p:stCondLst>
                                    <p:cond delay="0"/>
                                  </p:stCondLst>
                                  <p:childTnLst>
                                    <p:set>
                                      <p:cBhvr>
                                        <p:cTn id="105" dur="1" fill="hold">
                                          <p:stCondLst>
                                            <p:cond delay="0"/>
                                          </p:stCondLst>
                                        </p:cTn>
                                        <p:tgtEl>
                                          <p:spTgt spid="21"/>
                                        </p:tgtEl>
                                        <p:attrNameLst>
                                          <p:attrName>style.visibility</p:attrName>
                                        </p:attrNameLst>
                                      </p:cBhvr>
                                      <p:to>
                                        <p:strVal val="visible"/>
                                      </p:to>
                                    </p:set>
                                    <p:animEffect transition="in" filter="slide(fromRight)">
                                      <p:cBhvr>
                                        <p:cTn id="106" dur="500"/>
                                        <p:tgtEl>
                                          <p:spTgt spid="21"/>
                                        </p:tgtEl>
                                      </p:cBhvr>
                                    </p:animEffect>
                                  </p:childTnLst>
                                </p:cTn>
                              </p:par>
                            </p:childTnLst>
                          </p:cTn>
                        </p:par>
                        <p:par>
                          <p:cTn id="107" fill="hold" nodeType="afterGroup">
                            <p:stCondLst>
                              <p:cond delay="1500"/>
                            </p:stCondLst>
                            <p:childTnLst>
                              <p:par>
                                <p:cTn id="108" presetID="12" presetClass="entr" presetSubtype="1" fill="hold" nodeType="afterEffect">
                                  <p:stCondLst>
                                    <p:cond delay="0"/>
                                  </p:stCondLst>
                                  <p:childTnLst>
                                    <p:set>
                                      <p:cBhvr>
                                        <p:cTn id="109" dur="1" fill="hold">
                                          <p:stCondLst>
                                            <p:cond delay="0"/>
                                          </p:stCondLst>
                                        </p:cTn>
                                        <p:tgtEl>
                                          <p:spTgt spid="12"/>
                                        </p:tgtEl>
                                        <p:attrNameLst>
                                          <p:attrName>style.visibility</p:attrName>
                                        </p:attrNameLst>
                                      </p:cBhvr>
                                      <p:to>
                                        <p:strVal val="visible"/>
                                      </p:to>
                                    </p:set>
                                    <p:animEffect transition="in" filter="slide(fromTop)">
                                      <p:cBhvr>
                                        <p:cTn id="110" dur="500"/>
                                        <p:tgtEl>
                                          <p:spTgt spid="12"/>
                                        </p:tgtEl>
                                      </p:cBhvr>
                                    </p:animEffect>
                                  </p:childTnLst>
                                </p:cTn>
                              </p:par>
                            </p:childTnLst>
                          </p:cTn>
                        </p:par>
                      </p:childTnLst>
                    </p:cTn>
                  </p:par>
                  <p:par>
                    <p:cTn id="111" fill="hold" nodeType="clickPar">
                      <p:stCondLst>
                        <p:cond delay="indefinite"/>
                      </p:stCondLst>
                      <p:childTnLst>
                        <p:par>
                          <p:cTn id="112" fill="hold" nodeType="withGroup">
                            <p:stCondLst>
                              <p:cond delay="0"/>
                            </p:stCondLst>
                            <p:childTnLst>
                              <p:par>
                                <p:cTn id="113" presetID="3" presetClass="entr" presetSubtype="10" fill="hold" grpId="0" nodeType="clickEffect">
                                  <p:stCondLst>
                                    <p:cond delay="0"/>
                                  </p:stCondLst>
                                  <p:childTnLst>
                                    <p:set>
                                      <p:cBhvr>
                                        <p:cTn id="114" dur="1" fill="hold">
                                          <p:stCondLst>
                                            <p:cond delay="0"/>
                                          </p:stCondLst>
                                        </p:cTn>
                                        <p:tgtEl>
                                          <p:spTgt spid="56"/>
                                        </p:tgtEl>
                                        <p:attrNameLst>
                                          <p:attrName>style.visibility</p:attrName>
                                        </p:attrNameLst>
                                      </p:cBhvr>
                                      <p:to>
                                        <p:strVal val="visible"/>
                                      </p:to>
                                    </p:set>
                                    <p:animEffect transition="in" filter="blinds(horizontal)">
                                      <p:cBhvr>
                                        <p:cTn id="115" dur="500"/>
                                        <p:tgtEl>
                                          <p:spTgt spid="56"/>
                                        </p:tgtEl>
                                      </p:cBhvr>
                                    </p:animEffect>
                                  </p:childTnLst>
                                </p:cTn>
                              </p:par>
                            </p:childTnLst>
                          </p:cTn>
                        </p:par>
                      </p:childTnLst>
                    </p:cTn>
                  </p:par>
                  <p:par>
                    <p:cTn id="116" fill="hold" nodeType="clickPar">
                      <p:stCondLst>
                        <p:cond delay="indefinite"/>
                      </p:stCondLst>
                      <p:childTnLst>
                        <p:par>
                          <p:cTn id="117" fill="hold" nodeType="withGroup">
                            <p:stCondLst>
                              <p:cond delay="0"/>
                            </p:stCondLst>
                            <p:childTnLst>
                              <p:par>
                                <p:cTn id="118" presetID="3" presetClass="entr" presetSubtype="10" fill="hold" nodeType="clickEffect">
                                  <p:stCondLst>
                                    <p:cond delay="0"/>
                                  </p:stCondLst>
                                  <p:childTnLst>
                                    <p:set>
                                      <p:cBhvr>
                                        <p:cTn id="119" dur="1" fill="hold">
                                          <p:stCondLst>
                                            <p:cond delay="0"/>
                                          </p:stCondLst>
                                        </p:cTn>
                                        <p:tgtEl>
                                          <p:spTgt spid="60418"/>
                                        </p:tgtEl>
                                        <p:attrNameLst>
                                          <p:attrName>style.visibility</p:attrName>
                                        </p:attrNameLst>
                                      </p:cBhvr>
                                      <p:to>
                                        <p:strVal val="visible"/>
                                      </p:to>
                                    </p:set>
                                    <p:animEffect transition="in" filter="blinds(horizontal)">
                                      <p:cBhvr>
                                        <p:cTn id="120" dur="500"/>
                                        <p:tgtEl>
                                          <p:spTgt spid="60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3" grpId="0" animBg="1"/>
      <p:bldP spid="25" grpId="0" animBg="1"/>
      <p:bldP spid="27" grpId="0"/>
      <p:bldP spid="29" grpId="0" animBg="1"/>
      <p:bldP spid="30" grpId="0"/>
      <p:bldP spid="32" grpId="0" animBg="1"/>
      <p:bldP spid="35" grpId="0" animBg="1"/>
      <p:bldP spid="51" grpId="0"/>
      <p:bldP spid="56"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0" y="714375"/>
            <a:ext cx="9144000" cy="646113"/>
          </a:xfrm>
        </p:spPr>
        <p:txBody>
          <a:bodyPr/>
          <a:lstStyle/>
          <a:p>
            <a:pPr eaLnBrk="1" hangingPunct="1">
              <a:defRPr/>
            </a:pPr>
            <a:r>
              <a:rPr lang="en-US" altLang="zh-CN" sz="3600" dirty="0" smtClean="0">
                <a:solidFill>
                  <a:srgbClr val="800000"/>
                </a:solidFill>
                <a:effectLst>
                  <a:outerShdw blurRad="38100" dist="38100" dir="2700000" algn="tl">
                    <a:srgbClr val="000000"/>
                  </a:outerShdw>
                </a:effectLst>
                <a:ea typeface="黑体" pitchFamily="2" charset="-122"/>
              </a:rPr>
              <a:t>5.5.3 break</a:t>
            </a:r>
            <a:r>
              <a:rPr lang="zh-CN" altLang="zh-CN" sz="3600" dirty="0" smtClean="0">
                <a:solidFill>
                  <a:srgbClr val="800000"/>
                </a:solidFill>
                <a:effectLst>
                  <a:outerShdw blurRad="38100" dist="38100" dir="2700000" algn="tl">
                    <a:srgbClr val="000000"/>
                  </a:outerShdw>
                </a:effectLst>
                <a:ea typeface="黑体" pitchFamily="2" charset="-122"/>
              </a:rPr>
              <a:t>语句和</a:t>
            </a:r>
            <a:r>
              <a:rPr lang="en-US" altLang="zh-CN" sz="3600" dirty="0" smtClean="0">
                <a:solidFill>
                  <a:srgbClr val="800000"/>
                </a:solidFill>
                <a:effectLst>
                  <a:outerShdw blurRad="38100" dist="38100" dir="2700000" algn="tl">
                    <a:srgbClr val="000000"/>
                  </a:outerShdw>
                </a:effectLst>
                <a:ea typeface="黑体" pitchFamily="2" charset="-122"/>
              </a:rPr>
              <a:t>continue</a:t>
            </a:r>
            <a:r>
              <a:rPr lang="zh-CN" altLang="zh-CN" sz="3600" dirty="0" smtClean="0">
                <a:solidFill>
                  <a:srgbClr val="800000"/>
                </a:solidFill>
                <a:effectLst>
                  <a:outerShdw blurRad="38100" dist="38100" dir="2700000" algn="tl">
                    <a:srgbClr val="000000"/>
                  </a:outerShdw>
                </a:effectLst>
                <a:ea typeface="黑体" pitchFamily="2" charset="-122"/>
              </a:rPr>
              <a:t>语句的区别</a:t>
            </a:r>
            <a:endParaRPr lang="zh-CN" altLang="en-US" sz="3600" dirty="0" smtClean="0">
              <a:solidFill>
                <a:srgbClr val="800000"/>
              </a:solidFill>
              <a:effectLst>
                <a:outerShdw blurRad="38100" dist="38100" dir="2700000" algn="tl">
                  <a:srgbClr val="000000"/>
                </a:outerShdw>
              </a:effectLst>
              <a:ea typeface="黑体" pitchFamily="2" charset="-122"/>
            </a:endParaRPr>
          </a:p>
        </p:txBody>
      </p:sp>
      <p:sp>
        <p:nvSpPr>
          <p:cNvPr id="49155" name="Rectangle 3"/>
          <p:cNvSpPr>
            <a:spLocks noGrp="1" noChangeArrowheads="1"/>
          </p:cNvSpPr>
          <p:nvPr>
            <p:ph idx="1"/>
          </p:nvPr>
        </p:nvSpPr>
        <p:spPr>
          <a:xfrm>
            <a:off x="642938" y="1785938"/>
            <a:ext cx="7643812" cy="3000375"/>
          </a:xfrm>
        </p:spPr>
        <p:txBody>
          <a:bodyPr/>
          <a:lstStyle/>
          <a:p>
            <a:pPr eaLnBrk="1" hangingPunct="1"/>
            <a:r>
              <a:rPr lang="en-US" altLang="zh-CN" smtClean="0">
                <a:solidFill>
                  <a:srgbClr val="C00000"/>
                </a:solidFill>
              </a:rPr>
              <a:t>continue</a:t>
            </a:r>
            <a:r>
              <a:rPr lang="zh-CN" altLang="zh-CN" smtClean="0"/>
              <a:t>语句只结束本次循环，而不是终止整个循环的执行</a:t>
            </a:r>
            <a:endParaRPr lang="en-US" altLang="zh-CN" smtClean="0"/>
          </a:p>
          <a:p>
            <a:pPr eaLnBrk="1" hangingPunct="1"/>
            <a:r>
              <a:rPr lang="en-US" altLang="zh-CN" smtClean="0">
                <a:solidFill>
                  <a:srgbClr val="C00000"/>
                </a:solidFill>
              </a:rPr>
              <a:t>break</a:t>
            </a:r>
            <a:r>
              <a:rPr lang="zh-CN" altLang="zh-CN" smtClean="0"/>
              <a:t>语句结束整个循环过程，不再判断执行循环的条件是否成立</a:t>
            </a:r>
            <a:endParaRPr lang="en-US" altLang="zh-CN" smtClean="0"/>
          </a:p>
        </p:txBody>
      </p:sp>
    </p:spTree>
  </p:cSld>
  <p:clrMapOvr>
    <a:masterClrMapping/>
  </p:clrMapOvr>
  <p:transition spd="med">
    <p:blinds/>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TextBox 5"/>
          <p:cNvSpPr txBox="1">
            <a:spLocks noChangeArrowheads="1"/>
          </p:cNvSpPr>
          <p:nvPr/>
        </p:nvSpPr>
        <p:spPr bwMode="auto">
          <a:xfrm>
            <a:off x="7715250" y="1143000"/>
            <a:ext cx="500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N</a:t>
            </a:r>
            <a:endParaRPr lang="zh-CN" altLang="en-US" sz="2800" b="1"/>
          </a:p>
        </p:txBody>
      </p:sp>
      <p:cxnSp>
        <p:nvCxnSpPr>
          <p:cNvPr id="50179" name="直接箭头连接符 6"/>
          <p:cNvCxnSpPr>
            <a:cxnSpLocks noChangeShapeType="1"/>
          </p:cNvCxnSpPr>
          <p:nvPr/>
        </p:nvCxnSpPr>
        <p:spPr bwMode="auto">
          <a:xfrm rot="16200000" flipH="1">
            <a:off x="6551612" y="6572251"/>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50180" name="直接箭头连接符 7"/>
          <p:cNvCxnSpPr>
            <a:cxnSpLocks noChangeShapeType="1"/>
          </p:cNvCxnSpPr>
          <p:nvPr/>
        </p:nvCxnSpPr>
        <p:spPr bwMode="auto">
          <a:xfrm>
            <a:off x="4500563" y="1071563"/>
            <a:ext cx="1917700" cy="26987"/>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50181" name="直接连接符 8"/>
          <p:cNvCxnSpPr>
            <a:cxnSpLocks noChangeShapeType="1"/>
          </p:cNvCxnSpPr>
          <p:nvPr/>
        </p:nvCxnSpPr>
        <p:spPr bwMode="auto">
          <a:xfrm rot="5400000">
            <a:off x="6036469" y="4036219"/>
            <a:ext cx="46434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50182" name="直接连接符 9"/>
          <p:cNvCxnSpPr>
            <a:cxnSpLocks noChangeShapeType="1"/>
          </p:cNvCxnSpPr>
          <p:nvPr/>
        </p:nvCxnSpPr>
        <p:spPr bwMode="auto">
          <a:xfrm rot="10800000" flipV="1">
            <a:off x="6337300" y="6357938"/>
            <a:ext cx="202088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50183" name="直接连接符 10"/>
          <p:cNvCxnSpPr>
            <a:cxnSpLocks noChangeShapeType="1"/>
            <a:endCxn id="50184" idx="3"/>
          </p:cNvCxnSpPr>
          <p:nvPr/>
        </p:nvCxnSpPr>
        <p:spPr bwMode="auto">
          <a:xfrm rot="10800000">
            <a:off x="7791450" y="1668463"/>
            <a:ext cx="566738" cy="4762"/>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50184" name="流程图: 决策 13"/>
          <p:cNvSpPr>
            <a:spLocks noChangeArrowheads="1"/>
          </p:cNvSpPr>
          <p:nvPr/>
        </p:nvSpPr>
        <p:spPr bwMode="auto">
          <a:xfrm>
            <a:off x="4933950" y="1311275"/>
            <a:ext cx="2857500" cy="714375"/>
          </a:xfrm>
          <a:prstGeom prst="flowChartDecision">
            <a:avLst/>
          </a:prstGeom>
          <a:solidFill>
            <a:schemeClr val="accent1"/>
          </a:solidFill>
          <a:ln w="38100" algn="ctr">
            <a:solidFill>
              <a:schemeClr val="tx1"/>
            </a:solidFill>
            <a:miter lim="800000"/>
            <a:headEnd/>
            <a:tailEnd/>
          </a:ln>
        </p:spPr>
        <p:txBody>
          <a:bodyPr wrap="none" lIns="0" tIns="0" rIns="0" bIns="0"/>
          <a:lstStyle/>
          <a:p>
            <a:pPr algn="ctr"/>
            <a:r>
              <a:rPr lang="zh-CN" altLang="en-US" sz="2800" b="1"/>
              <a:t>表达式</a:t>
            </a:r>
            <a:r>
              <a:rPr lang="en-US" altLang="zh-CN" sz="2800" b="1"/>
              <a:t>1</a:t>
            </a:r>
            <a:endParaRPr lang="zh-CN" altLang="en-US" sz="2800" b="1"/>
          </a:p>
        </p:txBody>
      </p:sp>
      <p:cxnSp>
        <p:nvCxnSpPr>
          <p:cNvPr id="50185" name="直接箭头连接符 14"/>
          <p:cNvCxnSpPr>
            <a:cxnSpLocks noChangeShapeType="1"/>
          </p:cNvCxnSpPr>
          <p:nvPr/>
        </p:nvCxnSpPr>
        <p:spPr bwMode="auto">
          <a:xfrm rot="16200000" flipH="1">
            <a:off x="6148387" y="1143001"/>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50186" name="TextBox 15"/>
          <p:cNvSpPr txBox="1">
            <a:spLocks noChangeArrowheads="1"/>
          </p:cNvSpPr>
          <p:nvPr/>
        </p:nvSpPr>
        <p:spPr bwMode="auto">
          <a:xfrm>
            <a:off x="6434138" y="1954213"/>
            <a:ext cx="500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Y</a:t>
            </a:r>
            <a:endParaRPr lang="zh-CN" altLang="en-US" sz="2800" b="1"/>
          </a:p>
        </p:txBody>
      </p:sp>
      <p:cxnSp>
        <p:nvCxnSpPr>
          <p:cNvPr id="50187" name="直接箭头连接符 16"/>
          <p:cNvCxnSpPr>
            <a:cxnSpLocks noChangeShapeType="1"/>
          </p:cNvCxnSpPr>
          <p:nvPr/>
        </p:nvCxnSpPr>
        <p:spPr bwMode="auto">
          <a:xfrm rot="16200000" flipH="1">
            <a:off x="6148387" y="2201863"/>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50188" name="流程图: 决策 17"/>
          <p:cNvSpPr>
            <a:spLocks noChangeArrowheads="1"/>
          </p:cNvSpPr>
          <p:nvPr/>
        </p:nvSpPr>
        <p:spPr bwMode="auto">
          <a:xfrm>
            <a:off x="4857750" y="3357563"/>
            <a:ext cx="3000375" cy="714375"/>
          </a:xfrm>
          <a:prstGeom prst="flowChartDecision">
            <a:avLst/>
          </a:prstGeom>
          <a:solidFill>
            <a:schemeClr val="accent1"/>
          </a:solidFill>
          <a:ln w="38100" algn="ctr">
            <a:solidFill>
              <a:schemeClr val="tx1"/>
            </a:solidFill>
            <a:miter lim="800000"/>
            <a:headEnd/>
            <a:tailEnd/>
          </a:ln>
        </p:spPr>
        <p:txBody>
          <a:bodyPr wrap="none" lIns="0" tIns="0" rIns="0" bIns="0"/>
          <a:lstStyle/>
          <a:p>
            <a:pPr algn="ctr"/>
            <a:r>
              <a:rPr lang="zh-CN" altLang="en-US" sz="2800" b="1"/>
              <a:t>表达式</a:t>
            </a:r>
            <a:r>
              <a:rPr lang="en-US" altLang="zh-CN" sz="2800" b="1"/>
              <a:t>2</a:t>
            </a:r>
            <a:endParaRPr lang="zh-CN" altLang="en-US" sz="2800" b="1"/>
          </a:p>
        </p:txBody>
      </p:sp>
      <p:sp>
        <p:nvSpPr>
          <p:cNvPr id="50189" name="TextBox 18"/>
          <p:cNvSpPr txBox="1">
            <a:spLocks noChangeArrowheads="1"/>
          </p:cNvSpPr>
          <p:nvPr/>
        </p:nvSpPr>
        <p:spPr bwMode="auto">
          <a:xfrm>
            <a:off x="6434138" y="4000500"/>
            <a:ext cx="500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N</a:t>
            </a:r>
            <a:endParaRPr lang="zh-CN" altLang="en-US" sz="2800" b="1"/>
          </a:p>
        </p:txBody>
      </p:sp>
      <p:cxnSp>
        <p:nvCxnSpPr>
          <p:cNvPr id="50190" name="直接箭头连接符 19"/>
          <p:cNvCxnSpPr>
            <a:cxnSpLocks noChangeShapeType="1"/>
          </p:cNvCxnSpPr>
          <p:nvPr/>
        </p:nvCxnSpPr>
        <p:spPr bwMode="auto">
          <a:xfrm rot="16200000" flipH="1">
            <a:off x="6148387" y="4286251"/>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50191" name="流程图: 过程 20"/>
          <p:cNvSpPr>
            <a:spLocks noChangeArrowheads="1"/>
          </p:cNvSpPr>
          <p:nvPr/>
        </p:nvSpPr>
        <p:spPr bwMode="auto">
          <a:xfrm>
            <a:off x="5487988" y="5373688"/>
            <a:ext cx="1714500" cy="500062"/>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a:t>
            </a:r>
            <a:endParaRPr lang="zh-CN" altLang="en-US" sz="2800" b="1"/>
          </a:p>
        </p:txBody>
      </p:sp>
      <p:cxnSp>
        <p:nvCxnSpPr>
          <p:cNvPr id="50192" name="直接连接符 21"/>
          <p:cNvCxnSpPr>
            <a:cxnSpLocks noChangeShapeType="1"/>
          </p:cNvCxnSpPr>
          <p:nvPr/>
        </p:nvCxnSpPr>
        <p:spPr bwMode="auto">
          <a:xfrm rot="10800000">
            <a:off x="4500563" y="6143625"/>
            <a:ext cx="1844675" cy="158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50193" name="直接连接符 22"/>
          <p:cNvCxnSpPr>
            <a:cxnSpLocks noChangeShapeType="1"/>
          </p:cNvCxnSpPr>
          <p:nvPr/>
        </p:nvCxnSpPr>
        <p:spPr bwMode="auto">
          <a:xfrm rot="5400000" flipH="1" flipV="1">
            <a:off x="1956594" y="3615532"/>
            <a:ext cx="50879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50194" name="直接箭头连接符 24"/>
          <p:cNvCxnSpPr>
            <a:cxnSpLocks noChangeShapeType="1"/>
          </p:cNvCxnSpPr>
          <p:nvPr/>
        </p:nvCxnSpPr>
        <p:spPr bwMode="auto">
          <a:xfrm rot="16200000" flipH="1">
            <a:off x="6130925" y="5184776"/>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50195" name="直接连接符 25"/>
          <p:cNvCxnSpPr>
            <a:cxnSpLocks noChangeShapeType="1"/>
            <a:stCxn id="50191" idx="2"/>
          </p:cNvCxnSpPr>
          <p:nvPr/>
        </p:nvCxnSpPr>
        <p:spPr bwMode="auto">
          <a:xfrm rot="5400000">
            <a:off x="6202363" y="6016625"/>
            <a:ext cx="2857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50196" name="直接连接符 26"/>
          <p:cNvCxnSpPr>
            <a:cxnSpLocks noChangeShapeType="1"/>
          </p:cNvCxnSpPr>
          <p:nvPr/>
        </p:nvCxnSpPr>
        <p:spPr bwMode="auto">
          <a:xfrm rot="10800000">
            <a:off x="7929563" y="3714750"/>
            <a:ext cx="1428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50197" name="直接连接符 27"/>
          <p:cNvCxnSpPr>
            <a:cxnSpLocks noChangeShapeType="1"/>
          </p:cNvCxnSpPr>
          <p:nvPr/>
        </p:nvCxnSpPr>
        <p:spPr bwMode="auto">
          <a:xfrm rot="5400000">
            <a:off x="7358063" y="4429125"/>
            <a:ext cx="14287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50198" name="直接箭头连接符 28"/>
          <p:cNvCxnSpPr>
            <a:cxnSpLocks noChangeShapeType="1"/>
          </p:cNvCxnSpPr>
          <p:nvPr/>
        </p:nvCxnSpPr>
        <p:spPr bwMode="auto">
          <a:xfrm rot="10800000" flipV="1">
            <a:off x="6350000" y="5143500"/>
            <a:ext cx="1722438" cy="1270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50199" name="TextBox 29"/>
          <p:cNvSpPr txBox="1">
            <a:spLocks noChangeArrowheads="1"/>
          </p:cNvSpPr>
          <p:nvPr/>
        </p:nvSpPr>
        <p:spPr bwMode="auto">
          <a:xfrm>
            <a:off x="7715250" y="3190875"/>
            <a:ext cx="4492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Y</a:t>
            </a:r>
            <a:endParaRPr lang="zh-CN" altLang="en-US" sz="2800" b="1"/>
          </a:p>
        </p:txBody>
      </p:sp>
      <p:sp>
        <p:nvSpPr>
          <p:cNvPr id="50200" name="流程图: 过程 30"/>
          <p:cNvSpPr>
            <a:spLocks noChangeArrowheads="1"/>
          </p:cNvSpPr>
          <p:nvPr/>
        </p:nvSpPr>
        <p:spPr bwMode="auto">
          <a:xfrm>
            <a:off x="5534025" y="2420938"/>
            <a:ext cx="1714500" cy="500062"/>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a:t>
            </a:r>
            <a:endParaRPr lang="zh-CN" altLang="en-US" sz="2800" b="1"/>
          </a:p>
        </p:txBody>
      </p:sp>
      <p:cxnSp>
        <p:nvCxnSpPr>
          <p:cNvPr id="50201" name="直接箭头连接符 31"/>
          <p:cNvCxnSpPr>
            <a:cxnSpLocks noChangeShapeType="1"/>
          </p:cNvCxnSpPr>
          <p:nvPr/>
        </p:nvCxnSpPr>
        <p:spPr bwMode="auto">
          <a:xfrm rot="16200000" flipH="1">
            <a:off x="6143625" y="3143251"/>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50202" name="流程图: 过程 34"/>
          <p:cNvSpPr>
            <a:spLocks noChangeArrowheads="1"/>
          </p:cNvSpPr>
          <p:nvPr/>
        </p:nvSpPr>
        <p:spPr bwMode="auto">
          <a:xfrm>
            <a:off x="5521325" y="4467225"/>
            <a:ext cx="1714500" cy="500063"/>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a:t>
            </a:r>
            <a:endParaRPr lang="zh-CN" altLang="en-US" sz="2800" b="1"/>
          </a:p>
        </p:txBody>
      </p:sp>
      <p:sp>
        <p:nvSpPr>
          <p:cNvPr id="50203" name="TextBox 46"/>
          <p:cNvSpPr txBox="1">
            <a:spLocks noChangeArrowheads="1"/>
          </p:cNvSpPr>
          <p:nvPr/>
        </p:nvSpPr>
        <p:spPr bwMode="auto">
          <a:xfrm>
            <a:off x="3571875" y="1071563"/>
            <a:ext cx="500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N</a:t>
            </a:r>
            <a:endParaRPr lang="zh-CN" altLang="en-US" sz="2800" b="1"/>
          </a:p>
        </p:txBody>
      </p:sp>
      <p:cxnSp>
        <p:nvCxnSpPr>
          <p:cNvPr id="50204" name="直接箭头连接符 47"/>
          <p:cNvCxnSpPr>
            <a:cxnSpLocks noChangeShapeType="1"/>
          </p:cNvCxnSpPr>
          <p:nvPr/>
        </p:nvCxnSpPr>
        <p:spPr bwMode="auto">
          <a:xfrm rot="16200000" flipH="1">
            <a:off x="1979612" y="5643563"/>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50205" name="直接箭头连接符 48"/>
          <p:cNvCxnSpPr>
            <a:cxnSpLocks noChangeShapeType="1"/>
          </p:cNvCxnSpPr>
          <p:nvPr/>
        </p:nvCxnSpPr>
        <p:spPr bwMode="auto">
          <a:xfrm>
            <a:off x="357188" y="1000125"/>
            <a:ext cx="1917700" cy="26988"/>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50206" name="直接连接符 49"/>
          <p:cNvCxnSpPr>
            <a:cxnSpLocks noChangeShapeType="1"/>
          </p:cNvCxnSpPr>
          <p:nvPr/>
        </p:nvCxnSpPr>
        <p:spPr bwMode="auto">
          <a:xfrm rot="5400000">
            <a:off x="2321719" y="3536157"/>
            <a:ext cx="378618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50207" name="直接连接符 50"/>
          <p:cNvCxnSpPr>
            <a:cxnSpLocks noChangeShapeType="1"/>
          </p:cNvCxnSpPr>
          <p:nvPr/>
        </p:nvCxnSpPr>
        <p:spPr bwMode="auto">
          <a:xfrm rot="10800000" flipV="1">
            <a:off x="2193925" y="5429250"/>
            <a:ext cx="202088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50208" name="直接连接符 51"/>
          <p:cNvCxnSpPr>
            <a:cxnSpLocks noChangeShapeType="1"/>
            <a:endCxn id="50209" idx="3"/>
          </p:cNvCxnSpPr>
          <p:nvPr/>
        </p:nvCxnSpPr>
        <p:spPr bwMode="auto">
          <a:xfrm rot="10800000">
            <a:off x="3648075" y="1597025"/>
            <a:ext cx="566738" cy="4763"/>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50209" name="流程图: 决策 52"/>
          <p:cNvSpPr>
            <a:spLocks noChangeArrowheads="1"/>
          </p:cNvSpPr>
          <p:nvPr/>
        </p:nvSpPr>
        <p:spPr bwMode="auto">
          <a:xfrm>
            <a:off x="790575" y="1239838"/>
            <a:ext cx="2857500" cy="714375"/>
          </a:xfrm>
          <a:prstGeom prst="flowChartDecision">
            <a:avLst/>
          </a:prstGeom>
          <a:solidFill>
            <a:schemeClr val="accent1"/>
          </a:solidFill>
          <a:ln w="38100" algn="ctr">
            <a:solidFill>
              <a:schemeClr val="tx1"/>
            </a:solidFill>
            <a:miter lim="800000"/>
            <a:headEnd/>
            <a:tailEnd/>
          </a:ln>
        </p:spPr>
        <p:txBody>
          <a:bodyPr wrap="none" lIns="0" tIns="0" rIns="0" bIns="0"/>
          <a:lstStyle/>
          <a:p>
            <a:pPr algn="ctr"/>
            <a:r>
              <a:rPr lang="zh-CN" altLang="en-US" sz="2800" b="1"/>
              <a:t>表达式</a:t>
            </a:r>
            <a:r>
              <a:rPr lang="en-US" altLang="zh-CN" sz="2800" b="1"/>
              <a:t>1</a:t>
            </a:r>
            <a:endParaRPr lang="zh-CN" altLang="en-US" sz="2800" b="1"/>
          </a:p>
        </p:txBody>
      </p:sp>
      <p:cxnSp>
        <p:nvCxnSpPr>
          <p:cNvPr id="50210" name="直接箭头连接符 53"/>
          <p:cNvCxnSpPr>
            <a:cxnSpLocks noChangeShapeType="1"/>
          </p:cNvCxnSpPr>
          <p:nvPr/>
        </p:nvCxnSpPr>
        <p:spPr bwMode="auto">
          <a:xfrm rot="16200000" flipH="1">
            <a:off x="2005012" y="1071563"/>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50211" name="TextBox 54"/>
          <p:cNvSpPr txBox="1">
            <a:spLocks noChangeArrowheads="1"/>
          </p:cNvSpPr>
          <p:nvPr/>
        </p:nvSpPr>
        <p:spPr bwMode="auto">
          <a:xfrm>
            <a:off x="2290763" y="1882775"/>
            <a:ext cx="500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Y</a:t>
            </a:r>
            <a:endParaRPr lang="zh-CN" altLang="en-US" sz="2800" b="1"/>
          </a:p>
        </p:txBody>
      </p:sp>
      <p:cxnSp>
        <p:nvCxnSpPr>
          <p:cNvPr id="50212" name="直接箭头连接符 55"/>
          <p:cNvCxnSpPr>
            <a:cxnSpLocks noChangeShapeType="1"/>
          </p:cNvCxnSpPr>
          <p:nvPr/>
        </p:nvCxnSpPr>
        <p:spPr bwMode="auto">
          <a:xfrm rot="16200000" flipH="1">
            <a:off x="2005012" y="2130426"/>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50213" name="流程图: 决策 56"/>
          <p:cNvSpPr>
            <a:spLocks noChangeArrowheads="1"/>
          </p:cNvSpPr>
          <p:nvPr/>
        </p:nvSpPr>
        <p:spPr bwMode="auto">
          <a:xfrm>
            <a:off x="714375" y="3286125"/>
            <a:ext cx="3000375" cy="714375"/>
          </a:xfrm>
          <a:prstGeom prst="flowChartDecision">
            <a:avLst/>
          </a:prstGeom>
          <a:solidFill>
            <a:schemeClr val="accent1"/>
          </a:solidFill>
          <a:ln w="38100" algn="ctr">
            <a:solidFill>
              <a:schemeClr val="tx1"/>
            </a:solidFill>
            <a:miter lim="800000"/>
            <a:headEnd/>
            <a:tailEnd/>
          </a:ln>
        </p:spPr>
        <p:txBody>
          <a:bodyPr wrap="none" lIns="0" tIns="0" rIns="0" bIns="0"/>
          <a:lstStyle/>
          <a:p>
            <a:pPr algn="ctr"/>
            <a:r>
              <a:rPr lang="zh-CN" altLang="en-US" sz="2800" b="1"/>
              <a:t>表达式</a:t>
            </a:r>
            <a:r>
              <a:rPr lang="en-US" altLang="zh-CN" sz="2800" b="1"/>
              <a:t>2</a:t>
            </a:r>
            <a:endParaRPr lang="zh-CN" altLang="en-US" sz="2800" b="1"/>
          </a:p>
        </p:txBody>
      </p:sp>
      <p:sp>
        <p:nvSpPr>
          <p:cNvPr id="50214" name="TextBox 57"/>
          <p:cNvSpPr txBox="1">
            <a:spLocks noChangeArrowheads="1"/>
          </p:cNvSpPr>
          <p:nvPr/>
        </p:nvSpPr>
        <p:spPr bwMode="auto">
          <a:xfrm>
            <a:off x="2290763" y="3929063"/>
            <a:ext cx="500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N</a:t>
            </a:r>
            <a:endParaRPr lang="zh-CN" altLang="en-US" sz="2800" b="1"/>
          </a:p>
        </p:txBody>
      </p:sp>
      <p:cxnSp>
        <p:nvCxnSpPr>
          <p:cNvPr id="50215" name="直接箭头连接符 58"/>
          <p:cNvCxnSpPr>
            <a:cxnSpLocks noChangeShapeType="1"/>
          </p:cNvCxnSpPr>
          <p:nvPr/>
        </p:nvCxnSpPr>
        <p:spPr bwMode="auto">
          <a:xfrm rot="16200000" flipH="1">
            <a:off x="2005012" y="4214813"/>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50216" name="直接连接符 60"/>
          <p:cNvCxnSpPr>
            <a:cxnSpLocks noChangeShapeType="1"/>
          </p:cNvCxnSpPr>
          <p:nvPr/>
        </p:nvCxnSpPr>
        <p:spPr bwMode="auto">
          <a:xfrm rot="10800000">
            <a:off x="357188" y="5199063"/>
            <a:ext cx="1844675" cy="158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50217" name="直接连接符 61"/>
          <p:cNvCxnSpPr>
            <a:cxnSpLocks noChangeShapeType="1"/>
          </p:cNvCxnSpPr>
          <p:nvPr/>
        </p:nvCxnSpPr>
        <p:spPr bwMode="auto">
          <a:xfrm rot="16200000" flipV="1">
            <a:off x="-1750219" y="3107532"/>
            <a:ext cx="4214813"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50218" name="直接连接符 63"/>
          <p:cNvCxnSpPr>
            <a:cxnSpLocks noChangeShapeType="1"/>
          </p:cNvCxnSpPr>
          <p:nvPr/>
        </p:nvCxnSpPr>
        <p:spPr bwMode="auto">
          <a:xfrm rot="5400000">
            <a:off x="2058988" y="5072063"/>
            <a:ext cx="2857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50219" name="直接连接符 64"/>
          <p:cNvCxnSpPr>
            <a:cxnSpLocks noChangeShapeType="1"/>
          </p:cNvCxnSpPr>
          <p:nvPr/>
        </p:nvCxnSpPr>
        <p:spPr bwMode="auto">
          <a:xfrm rot="10800000">
            <a:off x="3786188" y="3643313"/>
            <a:ext cx="42862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50220" name="TextBox 67"/>
          <p:cNvSpPr txBox="1">
            <a:spLocks noChangeArrowheads="1"/>
          </p:cNvSpPr>
          <p:nvPr/>
        </p:nvSpPr>
        <p:spPr bwMode="auto">
          <a:xfrm>
            <a:off x="3643313" y="3143250"/>
            <a:ext cx="4492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Y</a:t>
            </a:r>
            <a:endParaRPr lang="zh-CN" altLang="en-US" sz="2800" b="1"/>
          </a:p>
        </p:txBody>
      </p:sp>
      <p:sp>
        <p:nvSpPr>
          <p:cNvPr id="50221" name="流程图: 过程 68"/>
          <p:cNvSpPr>
            <a:spLocks noChangeArrowheads="1"/>
          </p:cNvSpPr>
          <p:nvPr/>
        </p:nvSpPr>
        <p:spPr bwMode="auto">
          <a:xfrm>
            <a:off x="1390650" y="2349500"/>
            <a:ext cx="1714500" cy="500063"/>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a:t>
            </a:r>
            <a:endParaRPr lang="zh-CN" altLang="en-US" sz="2800" b="1"/>
          </a:p>
        </p:txBody>
      </p:sp>
      <p:cxnSp>
        <p:nvCxnSpPr>
          <p:cNvPr id="50222" name="直接箭头连接符 69"/>
          <p:cNvCxnSpPr>
            <a:cxnSpLocks noChangeShapeType="1"/>
          </p:cNvCxnSpPr>
          <p:nvPr/>
        </p:nvCxnSpPr>
        <p:spPr bwMode="auto">
          <a:xfrm rot="16200000" flipH="1">
            <a:off x="2000250" y="3071813"/>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50223" name="流程图: 过程 70"/>
          <p:cNvSpPr>
            <a:spLocks noChangeArrowheads="1"/>
          </p:cNvSpPr>
          <p:nvPr/>
        </p:nvSpPr>
        <p:spPr bwMode="auto">
          <a:xfrm>
            <a:off x="1377950" y="4395788"/>
            <a:ext cx="1714500" cy="500062"/>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a:t>
            </a:r>
            <a:endParaRPr lang="zh-CN" altLang="en-US" sz="2800" b="1"/>
          </a:p>
        </p:txBody>
      </p:sp>
      <p:sp>
        <p:nvSpPr>
          <p:cNvPr id="75" name="TextBox 74"/>
          <p:cNvSpPr txBox="1">
            <a:spLocks noChangeArrowheads="1"/>
          </p:cNvSpPr>
          <p:nvPr/>
        </p:nvSpPr>
        <p:spPr bwMode="auto">
          <a:xfrm>
            <a:off x="1071563" y="142875"/>
            <a:ext cx="2500312" cy="58420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3200" b="1">
                <a:solidFill>
                  <a:srgbClr val="FF0000"/>
                </a:solidFill>
              </a:rPr>
              <a:t>break</a:t>
            </a:r>
            <a:r>
              <a:rPr lang="zh-CN" altLang="zh-CN" sz="3200" b="1">
                <a:solidFill>
                  <a:srgbClr val="FF0000"/>
                </a:solidFill>
              </a:rPr>
              <a:t>语句</a:t>
            </a:r>
            <a:endParaRPr lang="zh-CN" altLang="en-US" sz="3200" b="1">
              <a:solidFill>
                <a:srgbClr val="FF0000"/>
              </a:solidFill>
            </a:endParaRPr>
          </a:p>
        </p:txBody>
      </p:sp>
      <p:sp>
        <p:nvSpPr>
          <p:cNvPr id="76" name="TextBox 75"/>
          <p:cNvSpPr txBox="1">
            <a:spLocks noChangeArrowheads="1"/>
          </p:cNvSpPr>
          <p:nvPr/>
        </p:nvSpPr>
        <p:spPr bwMode="auto">
          <a:xfrm>
            <a:off x="5286375" y="142875"/>
            <a:ext cx="2928938" cy="58420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3200" b="1">
                <a:solidFill>
                  <a:srgbClr val="FF0000"/>
                </a:solidFill>
              </a:rPr>
              <a:t>continue</a:t>
            </a:r>
            <a:r>
              <a:rPr lang="zh-CN" altLang="zh-CN" sz="3200" b="1">
                <a:solidFill>
                  <a:srgbClr val="FF0000"/>
                </a:solidFill>
              </a:rPr>
              <a:t>语句</a:t>
            </a:r>
            <a:endParaRPr lang="zh-CN" altLang="en-US" sz="3200" b="1">
              <a:solidFill>
                <a:srgbClr val="FF0000"/>
              </a:solidFill>
            </a:endParaRPr>
          </a:p>
        </p:txBody>
      </p:sp>
      <p:sp>
        <p:nvSpPr>
          <p:cNvPr id="77" name="圆角矩形标注 76"/>
          <p:cNvSpPr>
            <a:spLocks noChangeArrowheads="1"/>
          </p:cNvSpPr>
          <p:nvPr/>
        </p:nvSpPr>
        <p:spPr bwMode="auto">
          <a:xfrm>
            <a:off x="1643063" y="5857875"/>
            <a:ext cx="2571750" cy="571500"/>
          </a:xfrm>
          <a:prstGeom prst="wedgeRoundRectCallout">
            <a:avLst>
              <a:gd name="adj1" fmla="val 42292"/>
              <a:gd name="adj2" fmla="val -445116"/>
              <a:gd name="adj3" fmla="val 16667"/>
            </a:avLst>
          </a:prstGeom>
          <a:solidFill>
            <a:srgbClr val="FFCCFF"/>
          </a:solidFill>
          <a:ln w="9525" algn="ctr">
            <a:solidFill>
              <a:schemeClr val="tx1"/>
            </a:solidFill>
            <a:miter lim="800000"/>
            <a:headEnd/>
            <a:tailEnd/>
          </a:ln>
        </p:spPr>
        <p:txBody>
          <a:bodyPr wrap="none"/>
          <a:lstStyle/>
          <a:p>
            <a:pPr algn="ctr"/>
            <a:r>
              <a:rPr lang="zh-CN" altLang="en-US" sz="2800" b="1">
                <a:solidFill>
                  <a:srgbClr val="FF0000"/>
                </a:solidFill>
              </a:rPr>
              <a:t>强行退出循环</a:t>
            </a:r>
          </a:p>
        </p:txBody>
      </p:sp>
      <p:sp>
        <p:nvSpPr>
          <p:cNvPr id="78" name="圆角矩形标注 77"/>
          <p:cNvSpPr>
            <a:spLocks noChangeArrowheads="1"/>
          </p:cNvSpPr>
          <p:nvPr/>
        </p:nvSpPr>
        <p:spPr bwMode="auto">
          <a:xfrm>
            <a:off x="5072063" y="6072188"/>
            <a:ext cx="2786062" cy="571500"/>
          </a:xfrm>
          <a:prstGeom prst="wedgeRoundRectCallout">
            <a:avLst>
              <a:gd name="adj1" fmla="val 26361"/>
              <a:gd name="adj2" fmla="val -212787"/>
              <a:gd name="adj3" fmla="val 16667"/>
            </a:avLst>
          </a:prstGeom>
          <a:solidFill>
            <a:srgbClr val="FFCCFF"/>
          </a:solidFill>
          <a:ln w="9525" algn="ctr">
            <a:solidFill>
              <a:schemeClr val="tx1"/>
            </a:solidFill>
            <a:miter lim="800000"/>
            <a:headEnd/>
            <a:tailEnd/>
          </a:ln>
        </p:spPr>
        <p:txBody>
          <a:bodyPr wrap="none"/>
          <a:lstStyle/>
          <a:p>
            <a:pPr algn="ctr"/>
            <a:r>
              <a:rPr lang="zh-CN" altLang="en-US" sz="2800" b="1">
                <a:solidFill>
                  <a:srgbClr val="FF0000"/>
                </a:solidFill>
              </a:rPr>
              <a:t>只结束本次循环</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blinds(horizontal)">
                                      <p:cBhvr>
                                        <p:cTn id="7" dur="500"/>
                                        <p:tgtEl>
                                          <p:spTgt spid="7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7"/>
                                        </p:tgtEl>
                                        <p:attrNameLst>
                                          <p:attrName>style.visibility</p:attrName>
                                        </p:attrNameLst>
                                      </p:cBhvr>
                                      <p:to>
                                        <p:strVal val="visible"/>
                                      </p:to>
                                    </p:set>
                                    <p:animEffect transition="in" filter="blinds(horizontal)">
                                      <p:cBhvr>
                                        <p:cTn id="12" dur="500"/>
                                        <p:tgtEl>
                                          <p:spTgt spid="7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6"/>
                                        </p:tgtEl>
                                        <p:attrNameLst>
                                          <p:attrName>style.visibility</p:attrName>
                                        </p:attrNameLst>
                                      </p:cBhvr>
                                      <p:to>
                                        <p:strVal val="visible"/>
                                      </p:to>
                                    </p:set>
                                    <p:animEffect transition="in" filter="blinds(horizontal)">
                                      <p:cBhvr>
                                        <p:cTn id="17" dur="500"/>
                                        <p:tgtEl>
                                          <p:spTgt spid="7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8"/>
                                        </p:tgtEl>
                                        <p:attrNameLst>
                                          <p:attrName>style.visibility</p:attrName>
                                        </p:attrNameLst>
                                      </p:cBhvr>
                                      <p:to>
                                        <p:strVal val="visible"/>
                                      </p:to>
                                    </p:set>
                                    <p:animEffect transition="in" filter="blinds(horizontal)">
                                      <p:cBhvr>
                                        <p:cTn id="22"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animBg="1"/>
      <p:bldP spid="77" grpId="0" animBg="1"/>
      <p:bldP spid="78"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3"/>
          <p:cNvSpPr>
            <a:spLocks noGrp="1" noChangeArrowheads="1"/>
          </p:cNvSpPr>
          <p:nvPr>
            <p:ph idx="1"/>
          </p:nvPr>
        </p:nvSpPr>
        <p:spPr>
          <a:xfrm>
            <a:off x="1597298" y="1196752"/>
            <a:ext cx="6215062" cy="3714750"/>
          </a:xfrm>
        </p:spPr>
        <p:txBody>
          <a:bodyPr/>
          <a:lstStyle/>
          <a:p>
            <a:pPr eaLnBrk="1" hangingPunct="1">
              <a:buFont typeface="Wingdings" pitchFamily="2" charset="2"/>
              <a:buNone/>
            </a:pPr>
            <a:r>
              <a:rPr lang="zh-CN" altLang="zh-CN" dirty="0" smtClean="0"/>
              <a:t>例</a:t>
            </a:r>
            <a:r>
              <a:rPr lang="en-US" altLang="zh-CN" dirty="0" smtClean="0"/>
              <a:t>5.6 </a:t>
            </a:r>
            <a:r>
              <a:rPr lang="zh-CN" altLang="zh-CN" dirty="0" smtClean="0"/>
              <a:t>输出以下</a:t>
            </a:r>
            <a:r>
              <a:rPr lang="en-US" altLang="zh-CN" dirty="0" smtClean="0"/>
              <a:t>4*5</a:t>
            </a:r>
            <a:r>
              <a:rPr lang="zh-CN" altLang="zh-CN" dirty="0" smtClean="0"/>
              <a:t>的矩阵。</a:t>
            </a:r>
          </a:p>
          <a:p>
            <a:pPr eaLnBrk="1" hangingPunct="1">
              <a:buFont typeface="Wingdings" pitchFamily="2" charset="2"/>
              <a:buNone/>
            </a:pPr>
            <a:r>
              <a:rPr lang="en-US" altLang="zh-CN" dirty="0" smtClean="0"/>
              <a:t>       1    2    3    4   5</a:t>
            </a:r>
            <a:endParaRPr lang="zh-CN" altLang="zh-CN" dirty="0" smtClean="0"/>
          </a:p>
          <a:p>
            <a:pPr eaLnBrk="1" hangingPunct="1">
              <a:buFont typeface="Wingdings" pitchFamily="2" charset="2"/>
              <a:buNone/>
            </a:pPr>
            <a:r>
              <a:rPr lang="en-US" altLang="zh-CN" dirty="0" smtClean="0"/>
              <a:t>       2    4    6    8  10</a:t>
            </a:r>
            <a:endParaRPr lang="zh-CN" altLang="zh-CN" dirty="0" smtClean="0"/>
          </a:p>
          <a:p>
            <a:pPr eaLnBrk="1" hangingPunct="1">
              <a:buFont typeface="Wingdings" pitchFamily="2" charset="2"/>
              <a:buNone/>
            </a:pPr>
            <a:r>
              <a:rPr lang="en-US" altLang="zh-CN" dirty="0" smtClean="0"/>
              <a:t>       3    6    9  12  15</a:t>
            </a:r>
            <a:endParaRPr lang="zh-CN" altLang="zh-CN" dirty="0" smtClean="0"/>
          </a:p>
          <a:p>
            <a:pPr eaLnBrk="1" hangingPunct="1">
              <a:buFont typeface="Wingdings" pitchFamily="2" charset="2"/>
              <a:buNone/>
            </a:pPr>
            <a:r>
              <a:rPr lang="en-US" altLang="zh-CN" dirty="0" smtClean="0"/>
              <a:t>       4    8  12  16  20</a:t>
            </a:r>
            <a:endParaRPr lang="zh-CN" altLang="zh-CN" dirty="0" smtClean="0"/>
          </a:p>
        </p:txBody>
      </p:sp>
    </p:spTree>
  </p:cSld>
  <p:clrMapOvr>
    <a:masterClrMapping/>
  </p:clrMapOvr>
  <p:transition spd="med">
    <p:blinds/>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3"/>
          <p:cNvSpPr>
            <a:spLocks noGrp="1" noChangeArrowheads="1"/>
          </p:cNvSpPr>
          <p:nvPr>
            <p:ph idx="1"/>
          </p:nvPr>
        </p:nvSpPr>
        <p:spPr>
          <a:xfrm>
            <a:off x="785813" y="1285875"/>
            <a:ext cx="7429500" cy="4143375"/>
          </a:xfrm>
        </p:spPr>
        <p:txBody>
          <a:bodyPr/>
          <a:lstStyle/>
          <a:p>
            <a:pPr eaLnBrk="1" hangingPunct="1"/>
            <a:r>
              <a:rPr lang="zh-CN" altLang="zh-CN" dirty="0" smtClean="0"/>
              <a:t>思路：</a:t>
            </a:r>
            <a:endParaRPr lang="en-US" altLang="zh-CN" dirty="0" smtClean="0"/>
          </a:p>
          <a:p>
            <a:pPr lvl="1" eaLnBrk="1" hangingPunct="1"/>
            <a:r>
              <a:rPr lang="zh-CN" altLang="zh-CN" sz="3200" dirty="0" smtClean="0"/>
              <a:t>可以用循环的嵌套来处理此问题</a:t>
            </a:r>
            <a:endParaRPr lang="en-US" altLang="zh-CN" sz="3200" dirty="0" smtClean="0"/>
          </a:p>
          <a:p>
            <a:pPr lvl="1" eaLnBrk="1" hangingPunct="1"/>
            <a:r>
              <a:rPr lang="zh-CN" altLang="zh-CN" sz="3200" dirty="0" smtClean="0"/>
              <a:t>用外循环来输出一行数据</a:t>
            </a:r>
            <a:endParaRPr lang="en-US" altLang="zh-CN" sz="3200" dirty="0" smtClean="0"/>
          </a:p>
          <a:p>
            <a:pPr lvl="1" eaLnBrk="1" hangingPunct="1"/>
            <a:r>
              <a:rPr lang="zh-CN" altLang="zh-CN" sz="3200" dirty="0" smtClean="0"/>
              <a:t>用内循环来输出一列数据</a:t>
            </a:r>
            <a:endParaRPr lang="en-US" altLang="zh-CN" sz="3200" dirty="0" smtClean="0"/>
          </a:p>
          <a:p>
            <a:pPr lvl="1" eaLnBrk="1" hangingPunct="1"/>
            <a:r>
              <a:rPr lang="zh-CN" altLang="en-US" sz="3200" dirty="0" smtClean="0"/>
              <a:t>按</a:t>
            </a:r>
            <a:r>
              <a:rPr lang="zh-CN" altLang="zh-CN" sz="3200" dirty="0" smtClean="0"/>
              <a:t>矩阵的格式</a:t>
            </a:r>
            <a:r>
              <a:rPr lang="en-US" altLang="zh-CN" sz="3200" dirty="0" smtClean="0"/>
              <a:t>(</a:t>
            </a:r>
            <a:r>
              <a:rPr lang="zh-CN" altLang="zh-CN" sz="3200" dirty="0" smtClean="0"/>
              <a:t>每行</a:t>
            </a:r>
            <a:r>
              <a:rPr lang="en-US" altLang="zh-CN" sz="3200" dirty="0" smtClean="0"/>
              <a:t>5</a:t>
            </a:r>
            <a:r>
              <a:rPr lang="zh-CN" altLang="zh-CN" sz="3200" dirty="0" smtClean="0"/>
              <a:t>个数据</a:t>
            </a:r>
            <a:r>
              <a:rPr lang="en-US" altLang="zh-CN" sz="3200" dirty="0" smtClean="0"/>
              <a:t>)</a:t>
            </a:r>
            <a:r>
              <a:rPr lang="zh-CN" altLang="zh-CN" sz="3200" dirty="0" smtClean="0"/>
              <a:t>输出</a:t>
            </a:r>
          </a:p>
        </p:txBody>
      </p:sp>
    </p:spTree>
  </p:cSld>
  <p:clrMapOvr>
    <a:masterClrMapping/>
  </p:clrMapOvr>
  <p:transition spd="med">
    <p:blind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642938" y="1214438"/>
            <a:ext cx="7500937" cy="1857375"/>
          </a:xfrm>
        </p:spPr>
        <p:txBody>
          <a:bodyPr/>
          <a:lstStyle/>
          <a:p>
            <a:pPr lvl="1" eaLnBrk="1" hangingPunct="1">
              <a:buFont typeface="Wingdings" pitchFamily="2" charset="2"/>
              <a:buNone/>
            </a:pPr>
            <a:r>
              <a:rPr lang="en-US" altLang="zh-CN" smtClean="0"/>
              <a:t>scanf(“%f,%f,%f”,&amp;s1,&amp;s2,&amp;s3);</a:t>
            </a:r>
            <a:endParaRPr lang="zh-CN" altLang="zh-CN" smtClean="0"/>
          </a:p>
          <a:p>
            <a:pPr lvl="1" eaLnBrk="1" hangingPunct="1">
              <a:buFont typeface="Wingdings" pitchFamily="2" charset="2"/>
              <a:buNone/>
            </a:pPr>
            <a:r>
              <a:rPr lang="en-US" altLang="zh-CN" smtClean="0"/>
              <a:t>aver=(s1+s2+s3)/3;</a:t>
            </a:r>
            <a:endParaRPr lang="zh-CN" altLang="zh-CN" smtClean="0"/>
          </a:p>
          <a:p>
            <a:pPr lvl="1" eaLnBrk="1" hangingPunct="1">
              <a:buFont typeface="Wingdings" pitchFamily="2" charset="2"/>
              <a:buNone/>
            </a:pPr>
            <a:r>
              <a:rPr lang="en-US" altLang="zh-CN" smtClean="0"/>
              <a:t>printf(“aver=%7.2f”,aver); </a:t>
            </a:r>
            <a:endParaRPr lang="zh-CN" altLang="en-US" smtClean="0"/>
          </a:p>
        </p:txBody>
      </p:sp>
      <p:sp>
        <p:nvSpPr>
          <p:cNvPr id="5" name="Rectangle 3"/>
          <p:cNvSpPr txBox="1">
            <a:spLocks noChangeArrowheads="1"/>
          </p:cNvSpPr>
          <p:nvPr/>
        </p:nvSpPr>
        <p:spPr bwMode="auto">
          <a:xfrm>
            <a:off x="571500" y="642938"/>
            <a:ext cx="7929563" cy="642937"/>
          </a:xfrm>
          <a:prstGeom prst="rect">
            <a:avLst/>
          </a:prstGeom>
          <a:noFill/>
          <a:ln w="9525">
            <a:noFill/>
            <a:miter lim="800000"/>
            <a:headEnd/>
            <a:tailEnd/>
          </a:ln>
        </p:spPr>
        <p:txBody>
          <a:bodyPr/>
          <a:lstStyle/>
          <a:p>
            <a:pPr marL="285750" indent="-285750" eaLnBrk="0" hangingPunct="0">
              <a:lnSpc>
                <a:spcPct val="120000"/>
              </a:lnSpc>
              <a:spcBef>
                <a:spcPct val="20000"/>
              </a:spcBef>
              <a:defRPr/>
            </a:pPr>
            <a:r>
              <a:rPr lang="zh-CN" altLang="en-US" sz="2800" b="1" kern="0" dirty="0">
                <a:latin typeface="+mn-lt"/>
                <a:ea typeface="+mn-ea"/>
              </a:rPr>
              <a:t>输入学生</a:t>
            </a:r>
            <a:r>
              <a:rPr lang="en-US" altLang="zh-CN" sz="2800" b="1" kern="0" dirty="0">
                <a:solidFill>
                  <a:srgbClr val="FF0000"/>
                </a:solidFill>
                <a:latin typeface="+mn-lt"/>
                <a:ea typeface="+mn-ea"/>
              </a:rPr>
              <a:t>1</a:t>
            </a:r>
            <a:r>
              <a:rPr lang="zh-CN" altLang="en-US" sz="2800" b="1" kern="0" dirty="0">
                <a:latin typeface="+mn-lt"/>
                <a:ea typeface="+mn-ea"/>
              </a:rPr>
              <a:t>的三门课成绩，并计算平均值后输出</a:t>
            </a:r>
          </a:p>
        </p:txBody>
      </p:sp>
      <p:sp>
        <p:nvSpPr>
          <p:cNvPr id="7" name="Rectangle 3"/>
          <p:cNvSpPr txBox="1">
            <a:spLocks noChangeArrowheads="1"/>
          </p:cNvSpPr>
          <p:nvPr/>
        </p:nvSpPr>
        <p:spPr bwMode="auto">
          <a:xfrm>
            <a:off x="642938" y="3643313"/>
            <a:ext cx="7500937" cy="1857375"/>
          </a:xfrm>
          <a:prstGeom prst="rect">
            <a:avLst/>
          </a:prstGeom>
          <a:noFill/>
          <a:ln w="9525">
            <a:noFill/>
            <a:miter lim="800000"/>
            <a:headEnd/>
            <a:tailEnd/>
          </a:ln>
        </p:spPr>
        <p:txBody>
          <a:bodyPr/>
          <a:lstStyle/>
          <a:p>
            <a:pPr marL="742950" lvl="1" indent="-285750" eaLnBrk="0" hangingPunct="0">
              <a:lnSpc>
                <a:spcPct val="120000"/>
              </a:lnSpc>
              <a:spcBef>
                <a:spcPct val="20000"/>
              </a:spcBef>
              <a:buFont typeface="Wingdings" pitchFamily="2" charset="2"/>
              <a:buNone/>
              <a:defRPr/>
            </a:pPr>
            <a:r>
              <a:rPr lang="en-US" altLang="zh-CN" sz="2800" b="1" kern="0" dirty="0" err="1">
                <a:latin typeface="+mn-lt"/>
                <a:ea typeface="+mn-ea"/>
              </a:rPr>
              <a:t>scanf</a:t>
            </a:r>
            <a:r>
              <a:rPr lang="en-US" altLang="zh-CN" sz="2800" b="1" kern="0" dirty="0">
                <a:latin typeface="+mn-lt"/>
                <a:ea typeface="+mn-ea"/>
              </a:rPr>
              <a:t>(“%f,%f,%f”,&amp;s1,&amp;s2,&amp;s3);</a:t>
            </a:r>
            <a:endParaRPr lang="zh-CN" altLang="zh-CN" sz="2800" b="1" kern="0" dirty="0">
              <a:latin typeface="+mn-lt"/>
              <a:ea typeface="+mn-ea"/>
            </a:endParaRPr>
          </a:p>
          <a:p>
            <a:pPr marL="742950" lvl="1" indent="-285750" eaLnBrk="0" hangingPunct="0">
              <a:lnSpc>
                <a:spcPct val="120000"/>
              </a:lnSpc>
              <a:spcBef>
                <a:spcPct val="20000"/>
              </a:spcBef>
              <a:buFont typeface="Wingdings" pitchFamily="2" charset="2"/>
              <a:buNone/>
              <a:defRPr/>
            </a:pPr>
            <a:r>
              <a:rPr lang="en-US" altLang="zh-CN" sz="2800" b="1" kern="0" dirty="0">
                <a:latin typeface="+mn-lt"/>
                <a:ea typeface="+mn-ea"/>
              </a:rPr>
              <a:t>aver=(s1+s2+s3)/3;</a:t>
            </a:r>
            <a:endParaRPr lang="zh-CN" altLang="zh-CN" sz="2800" b="1" kern="0" dirty="0">
              <a:latin typeface="+mn-lt"/>
              <a:ea typeface="+mn-ea"/>
            </a:endParaRPr>
          </a:p>
          <a:p>
            <a:pPr marL="742950" lvl="1" indent="-285750" eaLnBrk="0" hangingPunct="0">
              <a:lnSpc>
                <a:spcPct val="120000"/>
              </a:lnSpc>
              <a:spcBef>
                <a:spcPct val="20000"/>
              </a:spcBef>
              <a:buFont typeface="Wingdings" pitchFamily="2" charset="2"/>
              <a:buNone/>
              <a:defRPr/>
            </a:pPr>
            <a:r>
              <a:rPr lang="en-US" altLang="zh-CN" sz="2800" b="1" kern="0" dirty="0" err="1">
                <a:latin typeface="+mn-lt"/>
                <a:ea typeface="+mn-ea"/>
              </a:rPr>
              <a:t>printf</a:t>
            </a:r>
            <a:r>
              <a:rPr lang="en-US" altLang="zh-CN" sz="2800" b="1" kern="0" dirty="0">
                <a:latin typeface="+mn-lt"/>
                <a:ea typeface="+mn-ea"/>
              </a:rPr>
              <a:t>(“aver=%7.2f”,aver); </a:t>
            </a:r>
            <a:endParaRPr lang="zh-CN" altLang="en-US" sz="2800" b="1" kern="0" dirty="0">
              <a:latin typeface="+mn-lt"/>
              <a:ea typeface="+mn-ea"/>
            </a:endParaRPr>
          </a:p>
        </p:txBody>
      </p:sp>
      <p:sp>
        <p:nvSpPr>
          <p:cNvPr id="8" name="Rectangle 3"/>
          <p:cNvSpPr txBox="1">
            <a:spLocks noChangeArrowheads="1"/>
          </p:cNvSpPr>
          <p:nvPr/>
        </p:nvSpPr>
        <p:spPr bwMode="auto">
          <a:xfrm>
            <a:off x="571500" y="3071813"/>
            <a:ext cx="7929563" cy="642937"/>
          </a:xfrm>
          <a:prstGeom prst="rect">
            <a:avLst/>
          </a:prstGeom>
          <a:noFill/>
          <a:ln w="9525">
            <a:noFill/>
            <a:miter lim="800000"/>
            <a:headEnd/>
            <a:tailEnd/>
          </a:ln>
        </p:spPr>
        <p:txBody>
          <a:bodyPr/>
          <a:lstStyle/>
          <a:p>
            <a:pPr marL="285750" indent="-285750" eaLnBrk="0" hangingPunct="0">
              <a:lnSpc>
                <a:spcPct val="120000"/>
              </a:lnSpc>
              <a:spcBef>
                <a:spcPct val="20000"/>
              </a:spcBef>
              <a:defRPr/>
            </a:pPr>
            <a:r>
              <a:rPr lang="zh-CN" altLang="en-US" sz="2800" b="1" kern="0" dirty="0">
                <a:latin typeface="+mn-lt"/>
                <a:ea typeface="+mn-ea"/>
              </a:rPr>
              <a:t>输入学生</a:t>
            </a:r>
            <a:r>
              <a:rPr lang="en-US" altLang="zh-CN" sz="2800" b="1" kern="0" dirty="0">
                <a:solidFill>
                  <a:srgbClr val="FF0000"/>
                </a:solidFill>
                <a:latin typeface="+mn-lt"/>
                <a:ea typeface="+mn-ea"/>
              </a:rPr>
              <a:t>2</a:t>
            </a:r>
            <a:r>
              <a:rPr lang="zh-CN" altLang="en-US" sz="2800" b="1" kern="0" dirty="0">
                <a:latin typeface="+mn-lt"/>
                <a:ea typeface="+mn-ea"/>
              </a:rPr>
              <a:t>的三门课成绩，并计算平均值后输出</a:t>
            </a:r>
          </a:p>
        </p:txBody>
      </p:sp>
      <p:sp>
        <p:nvSpPr>
          <p:cNvPr id="9" name="Rectangle 3"/>
          <p:cNvSpPr txBox="1">
            <a:spLocks noChangeArrowheads="1"/>
          </p:cNvSpPr>
          <p:nvPr/>
        </p:nvSpPr>
        <p:spPr bwMode="auto">
          <a:xfrm>
            <a:off x="1285875" y="5500688"/>
            <a:ext cx="5000625" cy="642937"/>
          </a:xfrm>
          <a:prstGeom prst="rect">
            <a:avLst/>
          </a:prstGeom>
          <a:noFill/>
          <a:ln w="9525">
            <a:noFill/>
            <a:miter lim="800000"/>
            <a:headEnd/>
            <a:tailEnd/>
          </a:ln>
        </p:spPr>
        <p:txBody>
          <a:bodyPr/>
          <a:lstStyle/>
          <a:p>
            <a:pPr marL="285750" indent="-285750" eaLnBrk="0" hangingPunct="0">
              <a:lnSpc>
                <a:spcPct val="120000"/>
              </a:lnSpc>
              <a:spcBef>
                <a:spcPct val="20000"/>
              </a:spcBef>
              <a:defRPr/>
            </a:pPr>
            <a:r>
              <a:rPr lang="zh-CN" altLang="en-US" sz="2800" b="1" kern="0" dirty="0">
                <a:solidFill>
                  <a:srgbClr val="00B050"/>
                </a:solidFill>
                <a:latin typeface="+mn-lt"/>
                <a:ea typeface="+mn-ea"/>
              </a:rPr>
              <a:t>要对</a:t>
            </a:r>
            <a:r>
              <a:rPr lang="en-US" altLang="zh-CN" sz="2800" b="1" kern="0" dirty="0">
                <a:solidFill>
                  <a:srgbClr val="00B050"/>
                </a:solidFill>
                <a:latin typeface="+mn-lt"/>
                <a:ea typeface="+mn-ea"/>
              </a:rPr>
              <a:t>50</a:t>
            </a:r>
            <a:r>
              <a:rPr lang="zh-CN" altLang="en-US" sz="2800" b="1" kern="0" dirty="0">
                <a:solidFill>
                  <a:srgbClr val="00B050"/>
                </a:solidFill>
                <a:latin typeface="+mn-lt"/>
                <a:ea typeface="+mn-ea"/>
              </a:rPr>
              <a:t>个学生进行相同操作</a:t>
            </a:r>
          </a:p>
        </p:txBody>
      </p:sp>
      <p:sp>
        <p:nvSpPr>
          <p:cNvPr id="10" name="TextBox 9"/>
          <p:cNvSpPr txBox="1">
            <a:spLocks noChangeArrowheads="1"/>
          </p:cNvSpPr>
          <p:nvPr/>
        </p:nvSpPr>
        <p:spPr bwMode="auto">
          <a:xfrm>
            <a:off x="6072188" y="5500688"/>
            <a:ext cx="2311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3200" b="1">
                <a:solidFill>
                  <a:srgbClr val="FF0000"/>
                </a:solidFill>
              </a:rPr>
              <a:t>重复</a:t>
            </a:r>
            <a:r>
              <a:rPr lang="en-US" altLang="zh-CN" sz="3200" b="1">
                <a:solidFill>
                  <a:srgbClr val="FF0000"/>
                </a:solidFill>
              </a:rPr>
              <a:t>50</a:t>
            </a:r>
            <a:r>
              <a:rPr lang="zh-CN" altLang="en-US" sz="3200" b="1">
                <a:solidFill>
                  <a:srgbClr val="FF0000"/>
                </a:solidFill>
              </a:rPr>
              <a:t>次</a:t>
            </a:r>
          </a:p>
        </p:txBody>
      </p:sp>
      <p:sp>
        <p:nvSpPr>
          <p:cNvPr id="11" name="矩形 10"/>
          <p:cNvSpPr>
            <a:spLocks noChangeArrowheads="1"/>
          </p:cNvSpPr>
          <p:nvPr/>
        </p:nvSpPr>
        <p:spPr bwMode="auto">
          <a:xfrm>
            <a:off x="831850" y="3643313"/>
            <a:ext cx="7500938" cy="1857375"/>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Effect transition="in" filter="blinds(horizontal)">
                                      <p:cBhvr>
                                        <p:cTn id="12" dur="500"/>
                                        <p:tgtEl>
                                          <p:spTgt spid="11267">
                                            <p:txEl>
                                              <p:pRg st="0" end="0"/>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1267">
                                            <p:txEl>
                                              <p:pRg st="1" end="1"/>
                                            </p:txEl>
                                          </p:spTgt>
                                        </p:tgtEl>
                                        <p:attrNameLst>
                                          <p:attrName>style.visibility</p:attrName>
                                        </p:attrNameLst>
                                      </p:cBhvr>
                                      <p:to>
                                        <p:strVal val="visible"/>
                                      </p:to>
                                    </p:set>
                                    <p:animEffect transition="in" filter="blinds(horizontal)">
                                      <p:cBhvr>
                                        <p:cTn id="15" dur="500"/>
                                        <p:tgtEl>
                                          <p:spTgt spid="11267">
                                            <p:txEl>
                                              <p:pRg st="1" end="1"/>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1267">
                                            <p:txEl>
                                              <p:pRg st="2" end="2"/>
                                            </p:txEl>
                                          </p:spTgt>
                                        </p:tgtEl>
                                        <p:attrNameLst>
                                          <p:attrName>style.visibility</p:attrName>
                                        </p:attrNameLst>
                                      </p:cBhvr>
                                      <p:to>
                                        <p:strVal val="visible"/>
                                      </p:to>
                                    </p:set>
                                    <p:animEffect transition="in" filter="blinds(horizontal)">
                                      <p:cBhvr>
                                        <p:cTn id="18" dur="500"/>
                                        <p:tgtEl>
                                          <p:spTgt spid="11267">
                                            <p:txEl>
                                              <p:pRg st="2" end="2"/>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blinds(horizontal)">
                                      <p:cBhvr>
                                        <p:cTn id="23" dur="500"/>
                                        <p:tgtEl>
                                          <p:spTgt spid="8">
                                            <p:txEl>
                                              <p:pRg st="0" end="0"/>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7">
                                            <p:txEl>
                                              <p:pRg st="0" end="0"/>
                                            </p:txEl>
                                          </p:spTgt>
                                        </p:tgtEl>
                                        <p:attrNameLst>
                                          <p:attrName>style.visibility</p:attrName>
                                        </p:attrNameLst>
                                      </p:cBhvr>
                                      <p:to>
                                        <p:strVal val="visible"/>
                                      </p:to>
                                    </p:set>
                                    <p:animEffect transition="in" filter="blinds(horizontal)">
                                      <p:cBhvr>
                                        <p:cTn id="28" dur="500"/>
                                        <p:tgtEl>
                                          <p:spTgt spid="7">
                                            <p:txEl>
                                              <p:pRg st="0" end="0"/>
                                            </p:tx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animEffect transition="in" filter="blinds(horizontal)">
                                      <p:cBhvr>
                                        <p:cTn id="31" dur="500"/>
                                        <p:tgtEl>
                                          <p:spTgt spid="7">
                                            <p:txEl>
                                              <p:pRg st="1" end="1"/>
                                            </p:txEl>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7">
                                            <p:txEl>
                                              <p:pRg st="2" end="2"/>
                                            </p:txEl>
                                          </p:spTgt>
                                        </p:tgtEl>
                                        <p:attrNameLst>
                                          <p:attrName>style.visibility</p:attrName>
                                        </p:attrNameLst>
                                      </p:cBhvr>
                                      <p:to>
                                        <p:strVal val="visible"/>
                                      </p:to>
                                    </p:set>
                                    <p:animEffect transition="in" filter="blinds(horizontal)">
                                      <p:cBhvr>
                                        <p:cTn id="34" dur="500"/>
                                        <p:tgtEl>
                                          <p:spTgt spid="7">
                                            <p:txEl>
                                              <p:pRg st="2" end="2"/>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 presetClass="entr" presetSubtype="10" fill="hold" nodeType="clickEffect">
                                  <p:stCondLst>
                                    <p:cond delay="0"/>
                                  </p:stCondLst>
                                  <p:childTnLst>
                                    <p:set>
                                      <p:cBhvr>
                                        <p:cTn id="38" dur="1" fill="hold">
                                          <p:stCondLst>
                                            <p:cond delay="0"/>
                                          </p:stCondLst>
                                        </p:cTn>
                                        <p:tgtEl>
                                          <p:spTgt spid="9">
                                            <p:txEl>
                                              <p:pRg st="0" end="0"/>
                                            </p:txEl>
                                          </p:spTgt>
                                        </p:tgtEl>
                                        <p:attrNameLst>
                                          <p:attrName>style.visibility</p:attrName>
                                        </p:attrNameLst>
                                      </p:cBhvr>
                                      <p:to>
                                        <p:strVal val="visible"/>
                                      </p:to>
                                    </p:set>
                                    <p:animEffect transition="in" filter="blinds(horizontal)">
                                      <p:cBhvr>
                                        <p:cTn id="39" dur="500"/>
                                        <p:tgtEl>
                                          <p:spTgt spid="9">
                                            <p:txEl>
                                              <p:pRg st="0" end="0"/>
                                            </p:txEl>
                                          </p:spTgt>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3" presetClass="entr" presetSubtype="10"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blinds(horizontal)">
                                      <p:cBhvr>
                                        <p:cTn id="44" dur="500"/>
                                        <p:tgtEl>
                                          <p:spTgt spid="11"/>
                                        </p:tgtEl>
                                      </p:cBhvr>
                                    </p:animEffect>
                                  </p:childTnLst>
                                </p:cTn>
                              </p:par>
                            </p:childTnLst>
                          </p:cTn>
                        </p:par>
                        <p:par>
                          <p:cTn id="45" fill="hold" nodeType="afterGroup">
                            <p:stCondLst>
                              <p:cond delay="500"/>
                            </p:stCondLst>
                            <p:childTnLst>
                              <p:par>
                                <p:cTn id="46" presetID="3" presetClass="entr" presetSubtype="1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blinds(horizontal)">
                                      <p:cBhvr>
                                        <p:cTn id="4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P spid="7" grpId="0" build="p"/>
      <p:bldP spid="10" grpId="0"/>
      <p:bldP spid="11" grpId="0" animBg="1"/>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3"/>
          <p:cNvSpPr>
            <a:spLocks noGrp="1" noChangeArrowheads="1"/>
          </p:cNvSpPr>
          <p:nvPr>
            <p:ph idx="1"/>
          </p:nvPr>
        </p:nvSpPr>
        <p:spPr>
          <a:xfrm>
            <a:off x="785813" y="571500"/>
            <a:ext cx="7429500" cy="5786438"/>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smtClean="0"/>
              <a:t>void main()</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err="1" smtClean="0"/>
              <a:t>i,j,n</a:t>
            </a:r>
            <a:r>
              <a:rPr lang="en-US" altLang="zh-CN" sz="2800" dirty="0" smtClean="0"/>
              <a:t>=0;</a:t>
            </a:r>
            <a:endParaRPr lang="zh-CN" altLang="zh-CN" sz="2800" dirty="0" smtClean="0"/>
          </a:p>
          <a:p>
            <a:pPr eaLnBrk="1" hangingPunct="1">
              <a:buFont typeface="Wingdings" pitchFamily="2" charset="2"/>
              <a:buNone/>
            </a:pPr>
            <a:r>
              <a:rPr lang="en-US" altLang="zh-CN" sz="2800" dirty="0" smtClean="0"/>
              <a:t>    for (</a:t>
            </a:r>
            <a:r>
              <a:rPr lang="en-US" altLang="zh-CN" sz="2800" dirty="0" err="1" smtClean="0"/>
              <a:t>i</a:t>
            </a:r>
            <a:r>
              <a:rPr lang="en-US" altLang="zh-CN" sz="2800" dirty="0" smtClean="0"/>
              <a:t>=1;i&lt;=4;i++)                      </a:t>
            </a:r>
            <a:endParaRPr lang="zh-CN" altLang="zh-CN" sz="2800" dirty="0" smtClean="0"/>
          </a:p>
          <a:p>
            <a:pPr eaLnBrk="1" hangingPunct="1">
              <a:buFont typeface="Wingdings" pitchFamily="2" charset="2"/>
              <a:buNone/>
            </a:pPr>
            <a:r>
              <a:rPr lang="en-US" altLang="zh-CN" sz="2800" dirty="0" smtClean="0"/>
              <a:t>        for (j=1;j&lt;=5;j++,n++) </a:t>
            </a:r>
            <a:endParaRPr lang="zh-CN" altLang="zh-CN" sz="2800" dirty="0" smtClean="0"/>
          </a:p>
          <a:p>
            <a:pPr eaLnBrk="1" hangingPunct="1">
              <a:buFont typeface="Wingdings" pitchFamily="2" charset="2"/>
              <a:buNone/>
            </a:pPr>
            <a:r>
              <a:rPr lang="en-US" altLang="zh-CN" sz="2800" dirty="0" smtClean="0"/>
              <a:t>        {  if (n%5==0) </a:t>
            </a:r>
            <a:r>
              <a:rPr lang="en-US" altLang="zh-CN" sz="2800" dirty="0" err="1" smtClean="0"/>
              <a:t>printf</a:t>
            </a:r>
            <a:r>
              <a:rPr lang="en-US" altLang="zh-CN" sz="2800" dirty="0" smtClean="0"/>
              <a:t> (“\n”);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 ("%d\t",</a:t>
            </a:r>
            <a:r>
              <a:rPr lang="en-US" altLang="zh-CN" sz="2800" dirty="0" err="1" smtClean="0"/>
              <a:t>i</a:t>
            </a:r>
            <a:r>
              <a:rPr lang="en-US" altLang="zh-CN" sz="2800" dirty="0" smtClean="0"/>
              <a:t>*j);</a:t>
            </a:r>
            <a:endParaRPr lang="zh-CN" altLang="zh-CN" sz="2800" dirty="0" smtClean="0"/>
          </a:p>
          <a:p>
            <a:pPr eaLnBrk="1" hangingPunct="1">
              <a:buFont typeface="Wingdings" pitchFamily="2" charset="2"/>
              <a:buNone/>
            </a:pPr>
            <a:r>
              <a:rPr lang="en-US" altLang="zh-CN" sz="2800" dirty="0" smtClean="0"/>
              <a:t>        }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("\n");	</a:t>
            </a:r>
            <a:endParaRPr lang="zh-CN" altLang="zh-CN" sz="2800" dirty="0" smtClean="0"/>
          </a:p>
          <a:p>
            <a:pPr eaLnBrk="1" hangingPunct="1">
              <a:buFont typeface="Wingdings" pitchFamily="2" charset="2"/>
              <a:buNone/>
            </a:pPr>
            <a:r>
              <a:rPr lang="en-US" altLang="zh-CN" sz="2800" dirty="0" smtClean="0"/>
              <a:t>}</a:t>
            </a:r>
            <a:endParaRPr lang="zh-CN" altLang="zh-CN" sz="2800" dirty="0" smtClean="0"/>
          </a:p>
        </p:txBody>
      </p:sp>
      <p:sp>
        <p:nvSpPr>
          <p:cNvPr id="3" name="TextBox 2"/>
          <p:cNvSpPr txBox="1">
            <a:spLocks noChangeArrowheads="1"/>
          </p:cNvSpPr>
          <p:nvPr/>
        </p:nvSpPr>
        <p:spPr bwMode="auto">
          <a:xfrm>
            <a:off x="5143500" y="2544763"/>
            <a:ext cx="3643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solidFill>
                  <a:srgbClr val="0000CC"/>
                </a:solidFill>
              </a:rPr>
              <a:t>累计输出数据的个数</a:t>
            </a:r>
            <a:endParaRPr lang="zh-CN" altLang="en-US" sz="2800" b="1">
              <a:solidFill>
                <a:srgbClr val="0000CC"/>
              </a:solidFill>
            </a:endParaRPr>
          </a:p>
        </p:txBody>
      </p:sp>
      <p:sp>
        <p:nvSpPr>
          <p:cNvPr id="4" name="矩形 3"/>
          <p:cNvSpPr>
            <a:spLocks noChangeArrowheads="1"/>
          </p:cNvSpPr>
          <p:nvPr/>
        </p:nvSpPr>
        <p:spPr bwMode="auto">
          <a:xfrm>
            <a:off x="4211638" y="2636838"/>
            <a:ext cx="720725" cy="428625"/>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5" name="矩形 4"/>
          <p:cNvSpPr>
            <a:spLocks noChangeArrowheads="1"/>
          </p:cNvSpPr>
          <p:nvPr/>
        </p:nvSpPr>
        <p:spPr bwMode="auto">
          <a:xfrm>
            <a:off x="1835150" y="3141663"/>
            <a:ext cx="4237038" cy="57150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7" name="圆角矩形标注 6"/>
          <p:cNvSpPr>
            <a:spLocks noChangeArrowheads="1"/>
          </p:cNvSpPr>
          <p:nvPr/>
        </p:nvSpPr>
        <p:spPr bwMode="auto">
          <a:xfrm>
            <a:off x="4572000" y="4344988"/>
            <a:ext cx="2428875" cy="1000125"/>
          </a:xfrm>
          <a:prstGeom prst="wedgeRoundRectCallout">
            <a:avLst>
              <a:gd name="adj1" fmla="val 5218"/>
              <a:gd name="adj2" fmla="val -108833"/>
              <a:gd name="adj3" fmla="val 16667"/>
            </a:avLst>
          </a:prstGeom>
          <a:solidFill>
            <a:schemeClr val="accent1"/>
          </a:solidFill>
          <a:ln w="9525" algn="ctr">
            <a:solidFill>
              <a:schemeClr val="tx1"/>
            </a:solidFill>
            <a:miter lim="800000"/>
            <a:headEnd/>
            <a:tailEnd/>
          </a:ln>
        </p:spPr>
        <p:txBody>
          <a:bodyPr/>
          <a:lstStyle/>
          <a:p>
            <a:r>
              <a:rPr lang="zh-CN" altLang="zh-CN" sz="2800" b="1">
                <a:solidFill>
                  <a:srgbClr val="FF0000"/>
                </a:solidFill>
              </a:rPr>
              <a:t>控制</a:t>
            </a:r>
            <a:r>
              <a:rPr lang="zh-CN" altLang="en-US" sz="2800" b="1">
                <a:solidFill>
                  <a:srgbClr val="FF0000"/>
                </a:solidFill>
              </a:rPr>
              <a:t>一行内</a:t>
            </a:r>
            <a:r>
              <a:rPr lang="zh-CN" altLang="zh-CN" sz="2800" b="1">
                <a:solidFill>
                  <a:srgbClr val="FF0000"/>
                </a:solidFill>
              </a:rPr>
              <a:t>输出</a:t>
            </a:r>
            <a:r>
              <a:rPr lang="en-US" altLang="zh-CN" sz="2800" b="1">
                <a:solidFill>
                  <a:srgbClr val="FF0000"/>
                </a:solidFill>
              </a:rPr>
              <a:t>5</a:t>
            </a:r>
            <a:r>
              <a:rPr lang="zh-CN" altLang="zh-CN" sz="2800" b="1">
                <a:solidFill>
                  <a:srgbClr val="FF0000"/>
                </a:solidFill>
              </a:rPr>
              <a:t>个数据</a:t>
            </a:r>
            <a:endParaRPr lang="zh-CN" altLang="en-US" sz="2800" b="1">
              <a:solidFill>
                <a:srgbClr val="FF0000"/>
              </a:solidFill>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linds(horizontal)">
                                      <p:cBhvr>
                                        <p:cTn id="16" dur="500"/>
                                        <p:tgtEl>
                                          <p:spTgt spid="5"/>
                                        </p:tgtEl>
                                      </p:cBhvr>
                                    </p:animEffect>
                                  </p:childTnLst>
                                </p:cTn>
                              </p:par>
                            </p:childTnLst>
                          </p:cTn>
                        </p:par>
                        <p:par>
                          <p:cTn id="17" fill="hold" nodeType="afterGroup">
                            <p:stCondLst>
                              <p:cond delay="500"/>
                            </p:stCondLst>
                            <p:childTnLst>
                              <p:par>
                                <p:cTn id="18" presetID="3" presetClass="entr" presetSubtype="1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linds(horizontal)">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3"/>
          <p:cNvSpPr>
            <a:spLocks noGrp="1" noChangeArrowheads="1"/>
          </p:cNvSpPr>
          <p:nvPr>
            <p:ph idx="1"/>
          </p:nvPr>
        </p:nvSpPr>
        <p:spPr>
          <a:xfrm>
            <a:off x="785813" y="571500"/>
            <a:ext cx="7429500" cy="5786438"/>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smtClean="0"/>
              <a:t>void main()</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err="1" smtClean="0"/>
              <a:t>i,j,n</a:t>
            </a:r>
            <a:r>
              <a:rPr lang="en-US" altLang="zh-CN" sz="2800" dirty="0" smtClean="0"/>
              <a:t>=0;</a:t>
            </a:r>
            <a:endParaRPr lang="zh-CN" altLang="zh-CN" sz="2800" dirty="0" smtClean="0"/>
          </a:p>
          <a:p>
            <a:pPr eaLnBrk="1" hangingPunct="1">
              <a:buFont typeface="Wingdings" pitchFamily="2" charset="2"/>
              <a:buNone/>
            </a:pPr>
            <a:r>
              <a:rPr lang="en-US" altLang="zh-CN" sz="2800" dirty="0" smtClean="0"/>
              <a:t>    for (</a:t>
            </a:r>
            <a:r>
              <a:rPr lang="en-US" altLang="zh-CN" sz="2800" dirty="0" err="1" smtClean="0"/>
              <a:t>i</a:t>
            </a:r>
            <a:r>
              <a:rPr lang="en-US" altLang="zh-CN" sz="2800" dirty="0" smtClean="0"/>
              <a:t>=1;i&lt;=4;i++)                      </a:t>
            </a:r>
            <a:endParaRPr lang="zh-CN" altLang="zh-CN" sz="2800" dirty="0" smtClean="0"/>
          </a:p>
          <a:p>
            <a:pPr eaLnBrk="1" hangingPunct="1">
              <a:buFont typeface="Wingdings" pitchFamily="2" charset="2"/>
              <a:buNone/>
            </a:pPr>
            <a:r>
              <a:rPr lang="en-US" altLang="zh-CN" sz="2800" dirty="0" smtClean="0"/>
              <a:t>        for (j=1;j&lt;=5;j++,n++) </a:t>
            </a:r>
            <a:endParaRPr lang="zh-CN" altLang="zh-CN" sz="2800" dirty="0" smtClean="0"/>
          </a:p>
          <a:p>
            <a:pPr eaLnBrk="1" hangingPunct="1">
              <a:buFont typeface="Wingdings" pitchFamily="2" charset="2"/>
              <a:buNone/>
            </a:pPr>
            <a:r>
              <a:rPr lang="en-US" altLang="zh-CN" sz="2800" dirty="0" smtClean="0"/>
              <a:t>        {  if (n%5==0) </a:t>
            </a:r>
            <a:r>
              <a:rPr lang="en-US" altLang="zh-CN" sz="2800" dirty="0" err="1" smtClean="0"/>
              <a:t>printf</a:t>
            </a:r>
            <a:r>
              <a:rPr lang="en-US" altLang="zh-CN" sz="2800" dirty="0" smtClean="0"/>
              <a:t> (“\n”);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 ("%d\t",</a:t>
            </a:r>
            <a:r>
              <a:rPr lang="en-US" altLang="zh-CN" sz="2800" dirty="0" err="1" smtClean="0"/>
              <a:t>i</a:t>
            </a:r>
            <a:r>
              <a:rPr lang="en-US" altLang="zh-CN" sz="2800" dirty="0" smtClean="0"/>
              <a:t>*j);</a:t>
            </a:r>
            <a:endParaRPr lang="zh-CN" altLang="zh-CN" sz="2800" dirty="0" smtClean="0"/>
          </a:p>
          <a:p>
            <a:pPr eaLnBrk="1" hangingPunct="1">
              <a:buFont typeface="Wingdings" pitchFamily="2" charset="2"/>
              <a:buNone/>
            </a:pPr>
            <a:r>
              <a:rPr lang="en-US" altLang="zh-CN" sz="2800" dirty="0" smtClean="0"/>
              <a:t>        }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("\n");	</a:t>
            </a:r>
            <a:endParaRPr lang="zh-CN" altLang="zh-CN" sz="2800" dirty="0" smtClean="0"/>
          </a:p>
          <a:p>
            <a:pPr eaLnBrk="1" hangingPunct="1">
              <a:buFont typeface="Wingdings" pitchFamily="2" charset="2"/>
              <a:buNone/>
            </a:pPr>
            <a:r>
              <a:rPr lang="en-US" altLang="zh-CN" sz="2800" dirty="0" smtClean="0"/>
              <a:t>     return 0;</a:t>
            </a:r>
            <a:endParaRPr lang="zh-CN" altLang="zh-CN" sz="2800" dirty="0" smtClean="0"/>
          </a:p>
          <a:p>
            <a:pPr eaLnBrk="1" hangingPunct="1">
              <a:buFont typeface="Wingdings" pitchFamily="2" charset="2"/>
              <a:buNone/>
            </a:pPr>
            <a:r>
              <a:rPr lang="en-US" altLang="zh-CN" sz="2800" dirty="0" smtClean="0"/>
              <a:t>}</a:t>
            </a:r>
            <a:endParaRPr lang="zh-CN" altLang="zh-CN" sz="2800" dirty="0" smtClean="0"/>
          </a:p>
        </p:txBody>
      </p:sp>
      <p:sp>
        <p:nvSpPr>
          <p:cNvPr id="3" name="TextBox 2"/>
          <p:cNvSpPr txBox="1">
            <a:spLocks noChangeArrowheads="1"/>
          </p:cNvSpPr>
          <p:nvPr/>
        </p:nvSpPr>
        <p:spPr bwMode="auto">
          <a:xfrm>
            <a:off x="4143375" y="1357313"/>
            <a:ext cx="21431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solidFill>
                  <a:srgbClr val="0000CC"/>
                </a:solidFill>
              </a:rPr>
              <a:t>双重循环</a:t>
            </a:r>
            <a:endParaRPr lang="zh-CN" altLang="en-US" sz="2800" b="1">
              <a:solidFill>
                <a:srgbClr val="0000CC"/>
              </a:solidFill>
            </a:endParaRPr>
          </a:p>
        </p:txBody>
      </p:sp>
      <p:sp>
        <p:nvSpPr>
          <p:cNvPr id="4" name="矩形 3"/>
          <p:cNvSpPr>
            <a:spLocks noChangeArrowheads="1"/>
          </p:cNvSpPr>
          <p:nvPr/>
        </p:nvSpPr>
        <p:spPr bwMode="auto">
          <a:xfrm>
            <a:off x="1214438" y="2143125"/>
            <a:ext cx="6643687" cy="257175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3"/>
          <p:cNvSpPr>
            <a:spLocks noGrp="1" noChangeArrowheads="1"/>
          </p:cNvSpPr>
          <p:nvPr>
            <p:ph idx="1"/>
          </p:nvPr>
        </p:nvSpPr>
        <p:spPr>
          <a:xfrm>
            <a:off x="785813" y="571500"/>
            <a:ext cx="7429500" cy="5786438"/>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smtClean="0"/>
              <a:t>void main()</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err="1" smtClean="0"/>
              <a:t>i,j,n</a:t>
            </a:r>
            <a:r>
              <a:rPr lang="en-US" altLang="zh-CN" sz="2800" dirty="0" smtClean="0"/>
              <a:t>=0;</a:t>
            </a:r>
            <a:endParaRPr lang="zh-CN" altLang="zh-CN" sz="2800" dirty="0" smtClean="0"/>
          </a:p>
          <a:p>
            <a:pPr eaLnBrk="1" hangingPunct="1">
              <a:buFont typeface="Wingdings" pitchFamily="2" charset="2"/>
              <a:buNone/>
            </a:pPr>
            <a:r>
              <a:rPr lang="en-US" altLang="zh-CN" sz="2800" dirty="0" smtClean="0"/>
              <a:t>    for (</a:t>
            </a:r>
            <a:r>
              <a:rPr lang="en-US" altLang="zh-CN" sz="2800" dirty="0" err="1" smtClean="0"/>
              <a:t>i</a:t>
            </a:r>
            <a:r>
              <a:rPr lang="en-US" altLang="zh-CN" sz="2800" dirty="0" smtClean="0"/>
              <a:t>=1;i&lt;=4;i++)                      </a:t>
            </a:r>
            <a:endParaRPr lang="zh-CN" altLang="zh-CN" sz="2800" dirty="0" smtClean="0"/>
          </a:p>
          <a:p>
            <a:pPr eaLnBrk="1" hangingPunct="1">
              <a:buFont typeface="Wingdings" pitchFamily="2" charset="2"/>
              <a:buNone/>
            </a:pPr>
            <a:r>
              <a:rPr lang="en-US" altLang="zh-CN" sz="2800" dirty="0" smtClean="0"/>
              <a:t>        for (j=1;j&lt;=5;j++,n++) </a:t>
            </a:r>
            <a:endParaRPr lang="zh-CN" altLang="zh-CN" sz="2800" dirty="0" smtClean="0"/>
          </a:p>
          <a:p>
            <a:pPr eaLnBrk="1" hangingPunct="1">
              <a:buFont typeface="Wingdings" pitchFamily="2" charset="2"/>
              <a:buNone/>
            </a:pPr>
            <a:r>
              <a:rPr lang="en-US" altLang="zh-CN" sz="2800" dirty="0" smtClean="0"/>
              <a:t>        {  if (n%5==0) </a:t>
            </a:r>
            <a:r>
              <a:rPr lang="en-US" altLang="zh-CN" sz="2800" dirty="0" err="1" smtClean="0"/>
              <a:t>printf</a:t>
            </a:r>
            <a:r>
              <a:rPr lang="en-US" altLang="zh-CN" sz="2800" dirty="0" smtClean="0"/>
              <a:t> (“\n”);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 ("%d\t",</a:t>
            </a:r>
            <a:r>
              <a:rPr lang="en-US" altLang="zh-CN" sz="2800" dirty="0" err="1" smtClean="0"/>
              <a:t>i</a:t>
            </a:r>
            <a:r>
              <a:rPr lang="en-US" altLang="zh-CN" sz="2800" dirty="0" smtClean="0"/>
              <a:t>*j);</a:t>
            </a:r>
            <a:endParaRPr lang="zh-CN" altLang="zh-CN" sz="2800" dirty="0" smtClean="0"/>
          </a:p>
          <a:p>
            <a:pPr eaLnBrk="1" hangingPunct="1">
              <a:buFont typeface="Wingdings" pitchFamily="2" charset="2"/>
              <a:buNone/>
            </a:pPr>
            <a:r>
              <a:rPr lang="en-US" altLang="zh-CN" sz="2800" dirty="0" smtClean="0"/>
              <a:t>        }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("\n");	</a:t>
            </a:r>
            <a:endParaRPr lang="zh-CN" altLang="zh-CN" sz="2800" dirty="0" smtClean="0"/>
          </a:p>
          <a:p>
            <a:pPr eaLnBrk="1" hangingPunct="1">
              <a:buFont typeface="Wingdings" pitchFamily="2" charset="2"/>
              <a:buNone/>
            </a:pPr>
            <a:r>
              <a:rPr lang="en-US" altLang="zh-CN" sz="2800" dirty="0" smtClean="0"/>
              <a:t>}</a:t>
            </a:r>
            <a:endParaRPr lang="zh-CN" altLang="zh-CN" sz="2800" dirty="0" smtClean="0"/>
          </a:p>
        </p:txBody>
      </p:sp>
      <p:sp>
        <p:nvSpPr>
          <p:cNvPr id="3" name="TextBox 2"/>
          <p:cNvSpPr txBox="1">
            <a:spLocks noChangeArrowheads="1"/>
          </p:cNvSpPr>
          <p:nvPr/>
        </p:nvSpPr>
        <p:spPr bwMode="auto">
          <a:xfrm>
            <a:off x="4572000" y="2119313"/>
            <a:ext cx="2500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solidFill>
                  <a:srgbClr val="0000CC"/>
                </a:solidFill>
              </a:rPr>
              <a:t>控制输出</a:t>
            </a:r>
            <a:r>
              <a:rPr lang="en-US" altLang="zh-CN" sz="2800" b="1">
                <a:solidFill>
                  <a:srgbClr val="0000CC"/>
                </a:solidFill>
              </a:rPr>
              <a:t>4</a:t>
            </a:r>
            <a:r>
              <a:rPr lang="zh-CN" altLang="zh-CN" sz="2800" b="1">
                <a:solidFill>
                  <a:srgbClr val="0000CC"/>
                </a:solidFill>
              </a:rPr>
              <a:t>行</a:t>
            </a:r>
            <a:endParaRPr lang="zh-CN" altLang="en-US" sz="2800" b="1">
              <a:solidFill>
                <a:srgbClr val="0000CC"/>
              </a:solidFill>
            </a:endParaRPr>
          </a:p>
        </p:txBody>
      </p:sp>
      <p:sp>
        <p:nvSpPr>
          <p:cNvPr id="4" name="矩形 3"/>
          <p:cNvSpPr>
            <a:spLocks noChangeArrowheads="1"/>
          </p:cNvSpPr>
          <p:nvPr/>
        </p:nvSpPr>
        <p:spPr bwMode="auto">
          <a:xfrm>
            <a:off x="1214438" y="2143125"/>
            <a:ext cx="3070225" cy="500063"/>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3"/>
          <p:cNvSpPr>
            <a:spLocks noGrp="1" noChangeArrowheads="1"/>
          </p:cNvSpPr>
          <p:nvPr>
            <p:ph idx="1"/>
          </p:nvPr>
        </p:nvSpPr>
        <p:spPr>
          <a:xfrm>
            <a:off x="785813" y="571500"/>
            <a:ext cx="7429500" cy="5786438"/>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smtClean="0"/>
              <a:t>void main()</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err="1" smtClean="0"/>
              <a:t>i,j,n</a:t>
            </a:r>
            <a:r>
              <a:rPr lang="en-US" altLang="zh-CN" sz="2800" dirty="0" smtClean="0"/>
              <a:t>=0;</a:t>
            </a:r>
            <a:endParaRPr lang="zh-CN" altLang="zh-CN" sz="2800" dirty="0" smtClean="0"/>
          </a:p>
          <a:p>
            <a:pPr eaLnBrk="1" hangingPunct="1">
              <a:buFont typeface="Wingdings" pitchFamily="2" charset="2"/>
              <a:buNone/>
            </a:pPr>
            <a:r>
              <a:rPr lang="en-US" altLang="zh-CN" sz="2800" dirty="0" smtClean="0"/>
              <a:t>    for (</a:t>
            </a:r>
            <a:r>
              <a:rPr lang="en-US" altLang="zh-CN" sz="2800" dirty="0" err="1" smtClean="0"/>
              <a:t>i</a:t>
            </a:r>
            <a:r>
              <a:rPr lang="en-US" altLang="zh-CN" sz="2800" dirty="0" smtClean="0"/>
              <a:t>=1;i&lt;=4;i++)                      </a:t>
            </a:r>
            <a:endParaRPr lang="zh-CN" altLang="zh-CN" sz="2800" dirty="0" smtClean="0"/>
          </a:p>
          <a:p>
            <a:pPr eaLnBrk="1" hangingPunct="1">
              <a:buFont typeface="Wingdings" pitchFamily="2" charset="2"/>
              <a:buNone/>
            </a:pPr>
            <a:r>
              <a:rPr lang="en-US" altLang="zh-CN" sz="2800" dirty="0" smtClean="0"/>
              <a:t>        for (j=1;j&lt;=5;j++,n++) </a:t>
            </a:r>
            <a:endParaRPr lang="zh-CN" altLang="zh-CN" sz="2800" dirty="0" smtClean="0"/>
          </a:p>
          <a:p>
            <a:pPr eaLnBrk="1" hangingPunct="1">
              <a:buFont typeface="Wingdings" pitchFamily="2" charset="2"/>
              <a:buNone/>
            </a:pPr>
            <a:r>
              <a:rPr lang="en-US" altLang="zh-CN" sz="2800" dirty="0" smtClean="0"/>
              <a:t>        {  if (n%5==0) </a:t>
            </a:r>
            <a:r>
              <a:rPr lang="en-US" altLang="zh-CN" sz="2800" dirty="0" err="1" smtClean="0"/>
              <a:t>printf</a:t>
            </a:r>
            <a:r>
              <a:rPr lang="en-US" altLang="zh-CN" sz="2800" dirty="0" smtClean="0"/>
              <a:t> (“\n”);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 ("%d\t",</a:t>
            </a:r>
            <a:r>
              <a:rPr lang="en-US" altLang="zh-CN" sz="2800" dirty="0" err="1" smtClean="0"/>
              <a:t>i</a:t>
            </a:r>
            <a:r>
              <a:rPr lang="en-US" altLang="zh-CN" sz="2800" dirty="0" smtClean="0"/>
              <a:t>*j);</a:t>
            </a:r>
            <a:endParaRPr lang="zh-CN" altLang="zh-CN" sz="2800" dirty="0" smtClean="0"/>
          </a:p>
          <a:p>
            <a:pPr eaLnBrk="1" hangingPunct="1">
              <a:buFont typeface="Wingdings" pitchFamily="2" charset="2"/>
              <a:buNone/>
            </a:pPr>
            <a:r>
              <a:rPr lang="en-US" altLang="zh-CN" sz="2800" dirty="0" smtClean="0"/>
              <a:t>        }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("\n");	</a:t>
            </a:r>
            <a:endParaRPr lang="zh-CN" altLang="zh-CN" sz="2800" dirty="0" smtClean="0"/>
          </a:p>
          <a:p>
            <a:pPr eaLnBrk="1" hangingPunct="1">
              <a:buFont typeface="Wingdings" pitchFamily="2" charset="2"/>
              <a:buNone/>
            </a:pPr>
            <a:r>
              <a:rPr lang="en-US" altLang="zh-CN" sz="2800" dirty="0" smtClean="0"/>
              <a:t>}</a:t>
            </a:r>
            <a:endParaRPr lang="zh-CN" altLang="zh-CN" sz="2800" dirty="0" smtClean="0"/>
          </a:p>
        </p:txBody>
      </p:sp>
      <p:sp>
        <p:nvSpPr>
          <p:cNvPr id="3" name="TextBox 2"/>
          <p:cNvSpPr txBox="1">
            <a:spLocks noChangeArrowheads="1"/>
          </p:cNvSpPr>
          <p:nvPr/>
        </p:nvSpPr>
        <p:spPr bwMode="auto">
          <a:xfrm>
            <a:off x="5672138" y="2619375"/>
            <a:ext cx="2500312"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solidFill>
                  <a:srgbClr val="0000CC"/>
                </a:solidFill>
              </a:rPr>
              <a:t>控制每行中输出</a:t>
            </a:r>
            <a:r>
              <a:rPr lang="en-US" altLang="zh-CN" sz="2800" b="1">
                <a:solidFill>
                  <a:srgbClr val="0000CC"/>
                </a:solidFill>
              </a:rPr>
              <a:t>5</a:t>
            </a:r>
            <a:r>
              <a:rPr lang="zh-CN" altLang="zh-CN" sz="2800" b="1">
                <a:solidFill>
                  <a:srgbClr val="0000CC"/>
                </a:solidFill>
              </a:rPr>
              <a:t>个数据</a:t>
            </a:r>
            <a:endParaRPr lang="zh-CN" altLang="en-US" sz="2800" b="1">
              <a:solidFill>
                <a:srgbClr val="0000CC"/>
              </a:solidFill>
            </a:endParaRPr>
          </a:p>
        </p:txBody>
      </p:sp>
      <p:sp>
        <p:nvSpPr>
          <p:cNvPr id="4" name="矩形 3"/>
          <p:cNvSpPr>
            <a:spLocks noChangeArrowheads="1"/>
          </p:cNvSpPr>
          <p:nvPr/>
        </p:nvSpPr>
        <p:spPr bwMode="auto">
          <a:xfrm>
            <a:off x="1643063" y="2643188"/>
            <a:ext cx="3505200" cy="500062"/>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3"/>
          <p:cNvSpPr>
            <a:spLocks noGrp="1" noChangeArrowheads="1"/>
          </p:cNvSpPr>
          <p:nvPr>
            <p:ph idx="1"/>
          </p:nvPr>
        </p:nvSpPr>
        <p:spPr>
          <a:xfrm>
            <a:off x="785813" y="571500"/>
            <a:ext cx="7429500" cy="5786438"/>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smtClean="0"/>
              <a:t>void main()</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err="1" smtClean="0"/>
              <a:t>i,j,n</a:t>
            </a:r>
            <a:r>
              <a:rPr lang="en-US" altLang="zh-CN" sz="2800" dirty="0" smtClean="0"/>
              <a:t>=0;</a:t>
            </a:r>
            <a:endParaRPr lang="zh-CN" altLang="zh-CN" sz="2800" dirty="0" smtClean="0"/>
          </a:p>
          <a:p>
            <a:pPr eaLnBrk="1" hangingPunct="1">
              <a:buFont typeface="Wingdings" pitchFamily="2" charset="2"/>
              <a:buNone/>
            </a:pPr>
            <a:r>
              <a:rPr lang="en-US" altLang="zh-CN" sz="2800" dirty="0" smtClean="0"/>
              <a:t>    for (</a:t>
            </a:r>
            <a:r>
              <a:rPr lang="en-US" altLang="zh-CN" sz="2800" dirty="0" err="1" smtClean="0"/>
              <a:t>i</a:t>
            </a:r>
            <a:r>
              <a:rPr lang="en-US" altLang="zh-CN" sz="2800" dirty="0" smtClean="0"/>
              <a:t>=1;i&lt;=4;i++)                      </a:t>
            </a:r>
            <a:endParaRPr lang="zh-CN" altLang="zh-CN" sz="2800" dirty="0" smtClean="0"/>
          </a:p>
          <a:p>
            <a:pPr eaLnBrk="1" hangingPunct="1">
              <a:buFont typeface="Wingdings" pitchFamily="2" charset="2"/>
              <a:buNone/>
            </a:pPr>
            <a:r>
              <a:rPr lang="en-US" altLang="zh-CN" sz="2800" dirty="0" smtClean="0"/>
              <a:t>        for (j=1;j&lt;=5;j++,n++) </a:t>
            </a:r>
            <a:endParaRPr lang="zh-CN" altLang="zh-CN" sz="2800" dirty="0" smtClean="0"/>
          </a:p>
          <a:p>
            <a:pPr eaLnBrk="1" hangingPunct="1">
              <a:buFont typeface="Wingdings" pitchFamily="2" charset="2"/>
              <a:buNone/>
            </a:pPr>
            <a:r>
              <a:rPr lang="en-US" altLang="zh-CN" sz="2800" dirty="0" smtClean="0"/>
              <a:t>        {  if (n%5==0) </a:t>
            </a:r>
            <a:r>
              <a:rPr lang="en-US" altLang="zh-CN" sz="2800" dirty="0" err="1" smtClean="0"/>
              <a:t>printf</a:t>
            </a:r>
            <a:r>
              <a:rPr lang="en-US" altLang="zh-CN" sz="2800" dirty="0" smtClean="0"/>
              <a:t> (“\n”);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 ("%d\t",</a:t>
            </a:r>
            <a:r>
              <a:rPr lang="en-US" altLang="zh-CN" sz="2800" dirty="0" err="1" smtClean="0"/>
              <a:t>i</a:t>
            </a:r>
            <a:r>
              <a:rPr lang="en-US" altLang="zh-CN" sz="2800" dirty="0" smtClean="0"/>
              <a:t>*j);</a:t>
            </a:r>
            <a:endParaRPr lang="zh-CN" altLang="zh-CN" sz="2800" dirty="0" smtClean="0"/>
          </a:p>
          <a:p>
            <a:pPr eaLnBrk="1" hangingPunct="1">
              <a:buFont typeface="Wingdings" pitchFamily="2" charset="2"/>
              <a:buNone/>
            </a:pPr>
            <a:r>
              <a:rPr lang="en-US" altLang="zh-CN" sz="2800" dirty="0" smtClean="0"/>
              <a:t>        }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("\n");	</a:t>
            </a:r>
            <a:endParaRPr lang="zh-CN" altLang="zh-CN" sz="2800" dirty="0" smtClean="0"/>
          </a:p>
          <a:p>
            <a:pPr eaLnBrk="1" hangingPunct="1">
              <a:buFont typeface="Wingdings" pitchFamily="2" charset="2"/>
              <a:buNone/>
            </a:pPr>
            <a:r>
              <a:rPr lang="en-US" altLang="zh-CN" sz="2800" dirty="0" smtClean="0"/>
              <a:t>}</a:t>
            </a:r>
            <a:endParaRPr lang="zh-CN" altLang="zh-CN" sz="2800" dirty="0" smtClean="0"/>
          </a:p>
        </p:txBody>
      </p:sp>
      <p:sp>
        <p:nvSpPr>
          <p:cNvPr id="3" name="TextBox 2"/>
          <p:cNvSpPr txBox="1">
            <a:spLocks noChangeArrowheads="1"/>
          </p:cNvSpPr>
          <p:nvPr/>
        </p:nvSpPr>
        <p:spPr bwMode="auto">
          <a:xfrm>
            <a:off x="5500688" y="2071688"/>
            <a:ext cx="1285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solidFill>
                  <a:srgbClr val="0000CC"/>
                </a:solidFill>
              </a:rPr>
              <a:t>i=1</a:t>
            </a:r>
            <a:r>
              <a:rPr lang="zh-CN" altLang="en-US" sz="2800" b="1">
                <a:solidFill>
                  <a:srgbClr val="0000CC"/>
                </a:solidFill>
              </a:rPr>
              <a:t>时</a:t>
            </a:r>
          </a:p>
        </p:txBody>
      </p:sp>
      <p:sp>
        <p:nvSpPr>
          <p:cNvPr id="5" name="TextBox 4"/>
          <p:cNvSpPr txBox="1">
            <a:spLocks noChangeArrowheads="1"/>
          </p:cNvSpPr>
          <p:nvPr/>
        </p:nvSpPr>
        <p:spPr bwMode="auto">
          <a:xfrm>
            <a:off x="4286250" y="4286250"/>
            <a:ext cx="350043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solidFill>
                  <a:srgbClr val="0000CC"/>
                </a:solidFill>
              </a:rPr>
              <a:t>j</a:t>
            </a:r>
            <a:r>
              <a:rPr lang="zh-CN" altLang="zh-CN" sz="2800" b="1">
                <a:solidFill>
                  <a:srgbClr val="0000CC"/>
                </a:solidFill>
              </a:rPr>
              <a:t>由</a:t>
            </a:r>
            <a:r>
              <a:rPr lang="en-US" altLang="zh-CN" sz="2800" b="1">
                <a:solidFill>
                  <a:srgbClr val="0000CC"/>
                </a:solidFill>
              </a:rPr>
              <a:t>1</a:t>
            </a:r>
            <a:r>
              <a:rPr lang="zh-CN" altLang="zh-CN" sz="2800" b="1">
                <a:solidFill>
                  <a:srgbClr val="0000CC"/>
                </a:solidFill>
              </a:rPr>
              <a:t>变到</a:t>
            </a:r>
            <a:r>
              <a:rPr lang="en-US" altLang="zh-CN" sz="2800" b="1">
                <a:solidFill>
                  <a:srgbClr val="0000CC"/>
                </a:solidFill>
              </a:rPr>
              <a:t>5</a:t>
            </a:r>
          </a:p>
          <a:p>
            <a:pPr eaLnBrk="1" hangingPunct="1"/>
            <a:r>
              <a:rPr lang="en-US" altLang="zh-CN" sz="2800" b="1">
                <a:solidFill>
                  <a:srgbClr val="0000CC"/>
                </a:solidFill>
              </a:rPr>
              <a:t>i*j</a:t>
            </a:r>
            <a:r>
              <a:rPr lang="zh-CN" altLang="zh-CN" sz="2800" b="1">
                <a:solidFill>
                  <a:srgbClr val="0000CC"/>
                </a:solidFill>
              </a:rPr>
              <a:t>的值是</a:t>
            </a:r>
            <a:r>
              <a:rPr lang="en-US" altLang="zh-CN" sz="2800" b="1">
                <a:solidFill>
                  <a:srgbClr val="0000CC"/>
                </a:solidFill>
              </a:rPr>
              <a:t>1,2,3,4,5</a:t>
            </a:r>
            <a:endParaRPr lang="zh-CN" altLang="en-US" sz="2800" b="1">
              <a:solidFill>
                <a:srgbClr val="0000CC"/>
              </a:solidFill>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3"/>
          <p:cNvSpPr>
            <a:spLocks noGrp="1" noChangeArrowheads="1"/>
          </p:cNvSpPr>
          <p:nvPr>
            <p:ph idx="1"/>
          </p:nvPr>
        </p:nvSpPr>
        <p:spPr>
          <a:xfrm>
            <a:off x="785813" y="571500"/>
            <a:ext cx="7429500" cy="5786438"/>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smtClean="0"/>
              <a:t>void main()</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err="1" smtClean="0"/>
              <a:t>i,j,n</a:t>
            </a:r>
            <a:r>
              <a:rPr lang="en-US" altLang="zh-CN" sz="2800" dirty="0" smtClean="0"/>
              <a:t>=0;</a:t>
            </a:r>
            <a:endParaRPr lang="zh-CN" altLang="zh-CN" sz="2800" dirty="0" smtClean="0"/>
          </a:p>
          <a:p>
            <a:pPr eaLnBrk="1" hangingPunct="1">
              <a:buFont typeface="Wingdings" pitchFamily="2" charset="2"/>
              <a:buNone/>
            </a:pPr>
            <a:r>
              <a:rPr lang="en-US" altLang="zh-CN" sz="2800" dirty="0" smtClean="0"/>
              <a:t>    for (</a:t>
            </a:r>
            <a:r>
              <a:rPr lang="en-US" altLang="zh-CN" sz="2800" dirty="0" err="1" smtClean="0"/>
              <a:t>i</a:t>
            </a:r>
            <a:r>
              <a:rPr lang="en-US" altLang="zh-CN" sz="2800" dirty="0" smtClean="0"/>
              <a:t>=1;i&lt;=4;i++)                      </a:t>
            </a:r>
            <a:endParaRPr lang="zh-CN" altLang="zh-CN" sz="2800" dirty="0" smtClean="0"/>
          </a:p>
          <a:p>
            <a:pPr eaLnBrk="1" hangingPunct="1">
              <a:buFont typeface="Wingdings" pitchFamily="2" charset="2"/>
              <a:buNone/>
            </a:pPr>
            <a:r>
              <a:rPr lang="en-US" altLang="zh-CN" sz="2800" dirty="0" smtClean="0"/>
              <a:t>        for (j=1;j&lt;=5;j++,n++) </a:t>
            </a:r>
            <a:endParaRPr lang="zh-CN" altLang="zh-CN" sz="2800" dirty="0" smtClean="0"/>
          </a:p>
          <a:p>
            <a:pPr eaLnBrk="1" hangingPunct="1">
              <a:buFont typeface="Wingdings" pitchFamily="2" charset="2"/>
              <a:buNone/>
            </a:pPr>
            <a:r>
              <a:rPr lang="en-US" altLang="zh-CN" sz="2800" dirty="0" smtClean="0"/>
              <a:t>        {  if (n%5==0) </a:t>
            </a:r>
            <a:r>
              <a:rPr lang="en-US" altLang="zh-CN" sz="2800" dirty="0" err="1" smtClean="0"/>
              <a:t>printf</a:t>
            </a:r>
            <a:r>
              <a:rPr lang="en-US" altLang="zh-CN" sz="2800" dirty="0" smtClean="0"/>
              <a:t> (“\n”);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 ("%d\t",</a:t>
            </a:r>
            <a:r>
              <a:rPr lang="en-US" altLang="zh-CN" sz="2800" dirty="0" err="1" smtClean="0"/>
              <a:t>i</a:t>
            </a:r>
            <a:r>
              <a:rPr lang="en-US" altLang="zh-CN" sz="2800" dirty="0" smtClean="0"/>
              <a:t>*j);</a:t>
            </a:r>
            <a:endParaRPr lang="zh-CN" altLang="zh-CN" sz="2800" dirty="0" smtClean="0"/>
          </a:p>
          <a:p>
            <a:pPr eaLnBrk="1" hangingPunct="1">
              <a:buFont typeface="Wingdings" pitchFamily="2" charset="2"/>
              <a:buNone/>
            </a:pPr>
            <a:r>
              <a:rPr lang="en-US" altLang="zh-CN" sz="2800" dirty="0" smtClean="0"/>
              <a:t>        }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("\n");	</a:t>
            </a:r>
            <a:endParaRPr lang="zh-CN" altLang="zh-CN" sz="2800" dirty="0" smtClean="0"/>
          </a:p>
          <a:p>
            <a:pPr eaLnBrk="1" hangingPunct="1">
              <a:buFont typeface="Wingdings" pitchFamily="2" charset="2"/>
              <a:buNone/>
            </a:pPr>
            <a:r>
              <a:rPr lang="en-US" altLang="zh-CN" sz="2800" dirty="0" smtClean="0"/>
              <a:t>}</a:t>
            </a:r>
            <a:endParaRPr lang="zh-CN" altLang="zh-CN" sz="2800" dirty="0" smtClean="0"/>
          </a:p>
        </p:txBody>
      </p:sp>
      <p:sp>
        <p:nvSpPr>
          <p:cNvPr id="3" name="TextBox 2"/>
          <p:cNvSpPr txBox="1">
            <a:spLocks noChangeArrowheads="1"/>
          </p:cNvSpPr>
          <p:nvPr/>
        </p:nvSpPr>
        <p:spPr bwMode="auto">
          <a:xfrm>
            <a:off x="5500688" y="2071688"/>
            <a:ext cx="1285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solidFill>
                  <a:srgbClr val="0000CC"/>
                </a:solidFill>
              </a:rPr>
              <a:t>i=</a:t>
            </a:r>
            <a:r>
              <a:rPr lang="en-US" altLang="zh-CN" sz="2800" b="1">
                <a:solidFill>
                  <a:srgbClr val="FF0000"/>
                </a:solidFill>
              </a:rPr>
              <a:t>2</a:t>
            </a:r>
            <a:r>
              <a:rPr lang="zh-CN" altLang="en-US" sz="2800" b="1">
                <a:solidFill>
                  <a:srgbClr val="0000CC"/>
                </a:solidFill>
              </a:rPr>
              <a:t>时</a:t>
            </a:r>
          </a:p>
        </p:txBody>
      </p:sp>
      <p:sp>
        <p:nvSpPr>
          <p:cNvPr id="5" name="TextBox 4"/>
          <p:cNvSpPr txBox="1">
            <a:spLocks noChangeArrowheads="1"/>
          </p:cNvSpPr>
          <p:nvPr/>
        </p:nvSpPr>
        <p:spPr bwMode="auto">
          <a:xfrm>
            <a:off x="4286250" y="4286250"/>
            <a:ext cx="350043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solidFill>
                  <a:srgbClr val="0000CC"/>
                </a:solidFill>
              </a:rPr>
              <a:t>j</a:t>
            </a:r>
            <a:r>
              <a:rPr lang="zh-CN" altLang="en-US" sz="2800" b="1">
                <a:solidFill>
                  <a:srgbClr val="0000CC"/>
                </a:solidFill>
              </a:rPr>
              <a:t>也</a:t>
            </a:r>
            <a:r>
              <a:rPr lang="zh-CN" altLang="zh-CN" sz="2800" b="1">
                <a:solidFill>
                  <a:srgbClr val="0000CC"/>
                </a:solidFill>
              </a:rPr>
              <a:t>由</a:t>
            </a:r>
            <a:r>
              <a:rPr lang="en-US" altLang="zh-CN" sz="2800" b="1">
                <a:solidFill>
                  <a:srgbClr val="0000CC"/>
                </a:solidFill>
              </a:rPr>
              <a:t>1</a:t>
            </a:r>
            <a:r>
              <a:rPr lang="zh-CN" altLang="zh-CN" sz="2800" b="1">
                <a:solidFill>
                  <a:srgbClr val="0000CC"/>
                </a:solidFill>
              </a:rPr>
              <a:t>变到</a:t>
            </a:r>
            <a:r>
              <a:rPr lang="en-US" altLang="zh-CN" sz="2800" b="1">
                <a:solidFill>
                  <a:srgbClr val="0000CC"/>
                </a:solidFill>
              </a:rPr>
              <a:t>5</a:t>
            </a:r>
          </a:p>
          <a:p>
            <a:pPr eaLnBrk="1" hangingPunct="1"/>
            <a:r>
              <a:rPr lang="en-US" altLang="zh-CN" sz="2800" b="1">
                <a:solidFill>
                  <a:srgbClr val="0000CC"/>
                </a:solidFill>
              </a:rPr>
              <a:t>i*j</a:t>
            </a:r>
            <a:r>
              <a:rPr lang="zh-CN" altLang="zh-CN" sz="2800" b="1">
                <a:solidFill>
                  <a:srgbClr val="0000CC"/>
                </a:solidFill>
              </a:rPr>
              <a:t>的值是</a:t>
            </a:r>
            <a:r>
              <a:rPr lang="en-US" altLang="zh-CN" sz="2800" b="1">
                <a:solidFill>
                  <a:srgbClr val="0000CC"/>
                </a:solidFill>
              </a:rPr>
              <a:t>2,4,6,8,10</a:t>
            </a:r>
            <a:endParaRPr lang="zh-CN" altLang="en-US" sz="2800" b="1">
              <a:solidFill>
                <a:srgbClr val="0000CC"/>
              </a:solidFill>
            </a:endParaRPr>
          </a:p>
        </p:txBody>
      </p:sp>
      <p:pic>
        <p:nvPicPr>
          <p:cNvPr id="2" name="Picture 2" descr="pic5-6-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8538" y="0"/>
            <a:ext cx="6875462" cy="178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圆角矩形标注 5"/>
          <p:cNvSpPr>
            <a:spLocks noChangeArrowheads="1"/>
          </p:cNvSpPr>
          <p:nvPr/>
        </p:nvSpPr>
        <p:spPr bwMode="auto">
          <a:xfrm>
            <a:off x="5000625" y="1643063"/>
            <a:ext cx="3819525" cy="1000125"/>
          </a:xfrm>
          <a:prstGeom prst="wedgeRoundRectCallout">
            <a:avLst>
              <a:gd name="adj1" fmla="val -29509"/>
              <a:gd name="adj2" fmla="val -190319"/>
              <a:gd name="adj3" fmla="val 16667"/>
            </a:avLst>
          </a:prstGeom>
          <a:solidFill>
            <a:schemeClr val="accent1"/>
          </a:solidFill>
          <a:ln w="9525" algn="ctr">
            <a:solidFill>
              <a:schemeClr val="tx1"/>
            </a:solidFill>
            <a:miter lim="800000"/>
            <a:headEnd/>
            <a:tailEnd/>
          </a:ln>
        </p:spPr>
        <p:txBody>
          <a:bodyPr/>
          <a:lstStyle/>
          <a:p>
            <a:r>
              <a:rPr lang="zh-CN" altLang="en-US" sz="2800" b="1">
                <a:solidFill>
                  <a:srgbClr val="FF0000"/>
                </a:solidFill>
              </a:rPr>
              <a:t>如何修改程序，不输出第一行的空行？</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linds(horizontal)">
                                      <p:cBhvr>
                                        <p:cTn id="17" dur="5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animBg="1"/>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3"/>
          <p:cNvSpPr>
            <a:spLocks noGrp="1" noChangeArrowheads="1"/>
          </p:cNvSpPr>
          <p:nvPr>
            <p:ph idx="1"/>
          </p:nvPr>
        </p:nvSpPr>
        <p:spPr>
          <a:xfrm>
            <a:off x="785813" y="571500"/>
            <a:ext cx="7429500" cy="6143625"/>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smtClean="0"/>
              <a:t>void main()</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err="1" smtClean="0"/>
              <a:t>i,j,n</a:t>
            </a:r>
            <a:r>
              <a:rPr lang="en-US" altLang="zh-CN" sz="2800" dirty="0" smtClean="0"/>
              <a:t>=0;</a:t>
            </a:r>
            <a:endParaRPr lang="zh-CN" altLang="zh-CN" sz="2800" dirty="0" smtClean="0"/>
          </a:p>
          <a:p>
            <a:pPr eaLnBrk="1" hangingPunct="1">
              <a:buFont typeface="Wingdings" pitchFamily="2" charset="2"/>
              <a:buNone/>
            </a:pPr>
            <a:r>
              <a:rPr lang="en-US" altLang="zh-CN" sz="2800" dirty="0" smtClean="0"/>
              <a:t>    for (</a:t>
            </a:r>
            <a:r>
              <a:rPr lang="en-US" altLang="zh-CN" sz="2800" dirty="0" err="1" smtClean="0"/>
              <a:t>i</a:t>
            </a:r>
            <a:r>
              <a:rPr lang="en-US" altLang="zh-CN" sz="2800" dirty="0" smtClean="0"/>
              <a:t>=1;i&lt;=4;i++)                      </a:t>
            </a:r>
            <a:endParaRPr lang="zh-CN" altLang="zh-CN" sz="2800" dirty="0" smtClean="0"/>
          </a:p>
          <a:p>
            <a:pPr eaLnBrk="1" hangingPunct="1">
              <a:buFont typeface="Wingdings" pitchFamily="2" charset="2"/>
              <a:buNone/>
            </a:pPr>
            <a:r>
              <a:rPr lang="en-US" altLang="zh-CN" sz="2800" dirty="0" smtClean="0"/>
              <a:t>        for (j=1;j&lt;=5;j++,n++) </a:t>
            </a:r>
            <a:endParaRPr lang="zh-CN" altLang="zh-CN" sz="2800" dirty="0" smtClean="0"/>
          </a:p>
          <a:p>
            <a:pPr eaLnBrk="1" hangingPunct="1">
              <a:buFont typeface="Wingdings" pitchFamily="2" charset="2"/>
              <a:buNone/>
            </a:pPr>
            <a:r>
              <a:rPr lang="en-US" altLang="zh-CN" sz="2800" dirty="0" smtClean="0"/>
              <a:t>        {  if (n%5==0) </a:t>
            </a:r>
            <a:r>
              <a:rPr lang="en-US" altLang="zh-CN" sz="2800" dirty="0" err="1" smtClean="0"/>
              <a:t>printf</a:t>
            </a:r>
            <a:r>
              <a:rPr lang="en-US" altLang="zh-CN" sz="2800" dirty="0" smtClean="0"/>
              <a:t> (“\n”);</a:t>
            </a:r>
          </a:p>
          <a:p>
            <a:pPr eaLnBrk="1" hangingPunct="1">
              <a:buFont typeface="Wingdings" pitchFamily="2" charset="2"/>
              <a:buNone/>
            </a:pPr>
            <a:r>
              <a:rPr lang="en-US" altLang="zh-CN" sz="2800" dirty="0" smtClean="0"/>
              <a:t>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 ("%d\t",</a:t>
            </a:r>
            <a:r>
              <a:rPr lang="en-US" altLang="zh-CN" sz="2800" dirty="0" err="1" smtClean="0"/>
              <a:t>i</a:t>
            </a:r>
            <a:r>
              <a:rPr lang="en-US" altLang="zh-CN" sz="2800" dirty="0" smtClean="0"/>
              <a:t>*j);</a:t>
            </a:r>
            <a:endParaRPr lang="zh-CN" altLang="zh-CN" sz="2800" dirty="0" smtClean="0"/>
          </a:p>
          <a:p>
            <a:pPr eaLnBrk="1" hangingPunct="1">
              <a:buFont typeface="Wingdings" pitchFamily="2" charset="2"/>
              <a:buNone/>
            </a:pPr>
            <a:r>
              <a:rPr lang="en-US" altLang="zh-CN" sz="2800" dirty="0" smtClean="0"/>
              <a:t>        }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("\n");	</a:t>
            </a:r>
            <a:endParaRPr lang="zh-CN" altLang="zh-CN" sz="2800" dirty="0" smtClean="0"/>
          </a:p>
          <a:p>
            <a:pPr eaLnBrk="1" hangingPunct="1">
              <a:buFont typeface="Wingdings" pitchFamily="2" charset="2"/>
              <a:buNone/>
            </a:pPr>
            <a:r>
              <a:rPr lang="en-US" altLang="zh-CN" sz="2800" dirty="0" smtClean="0"/>
              <a:t>}</a:t>
            </a:r>
            <a:endParaRPr lang="zh-CN" altLang="zh-CN" sz="2800" dirty="0" smtClean="0"/>
          </a:p>
        </p:txBody>
      </p:sp>
      <p:sp>
        <p:nvSpPr>
          <p:cNvPr id="6" name="TextBox 5"/>
          <p:cNvSpPr txBox="1">
            <a:spLocks noChangeArrowheads="1"/>
          </p:cNvSpPr>
          <p:nvPr/>
        </p:nvSpPr>
        <p:spPr bwMode="auto">
          <a:xfrm>
            <a:off x="2286000" y="3643313"/>
            <a:ext cx="52149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solidFill>
                  <a:srgbClr val="9D138D"/>
                </a:solidFill>
              </a:rPr>
              <a:t>if (i==3 &amp;&amp; j==1) break; </a:t>
            </a:r>
            <a:endParaRPr lang="zh-CN" altLang="en-US" sz="3200" b="1">
              <a:solidFill>
                <a:srgbClr val="9D138D"/>
              </a:solidFill>
            </a:endParaRPr>
          </a:p>
        </p:txBody>
      </p:sp>
      <p:sp>
        <p:nvSpPr>
          <p:cNvPr id="7" name="圆角矩形标注 6"/>
          <p:cNvSpPr>
            <a:spLocks noChangeArrowheads="1"/>
          </p:cNvSpPr>
          <p:nvPr/>
        </p:nvSpPr>
        <p:spPr bwMode="auto">
          <a:xfrm>
            <a:off x="5643563" y="4786313"/>
            <a:ext cx="3249612" cy="1000125"/>
          </a:xfrm>
          <a:prstGeom prst="wedgeRoundRectCallout">
            <a:avLst>
              <a:gd name="adj1" fmla="val -23866"/>
              <a:gd name="adj2" fmla="val -111269"/>
              <a:gd name="adj3" fmla="val 16667"/>
            </a:avLst>
          </a:prstGeom>
          <a:solidFill>
            <a:schemeClr val="accent1"/>
          </a:solidFill>
          <a:ln w="9525" algn="ctr">
            <a:solidFill>
              <a:schemeClr val="tx1"/>
            </a:solidFill>
            <a:miter lim="800000"/>
            <a:headEnd/>
            <a:tailEnd/>
          </a:ln>
        </p:spPr>
        <p:txBody>
          <a:bodyPr/>
          <a:lstStyle/>
          <a:p>
            <a:r>
              <a:rPr lang="zh-CN" altLang="zh-CN" sz="2800" b="1">
                <a:solidFill>
                  <a:srgbClr val="FF0000"/>
                </a:solidFill>
              </a:rPr>
              <a:t>遇到第</a:t>
            </a:r>
            <a:r>
              <a:rPr lang="en-US" altLang="zh-CN" sz="2800" b="1">
                <a:solidFill>
                  <a:srgbClr val="FF0000"/>
                </a:solidFill>
              </a:rPr>
              <a:t>3</a:t>
            </a:r>
            <a:r>
              <a:rPr lang="zh-CN" altLang="zh-CN" sz="2800" b="1">
                <a:solidFill>
                  <a:srgbClr val="FF0000"/>
                </a:solidFill>
              </a:rPr>
              <a:t>行第</a:t>
            </a:r>
            <a:r>
              <a:rPr lang="en-US" altLang="zh-CN" sz="2800" b="1">
                <a:solidFill>
                  <a:srgbClr val="FF0000"/>
                </a:solidFill>
              </a:rPr>
              <a:t>1</a:t>
            </a:r>
            <a:r>
              <a:rPr lang="zh-CN" altLang="zh-CN" sz="2800" b="1">
                <a:solidFill>
                  <a:srgbClr val="FF0000"/>
                </a:solidFill>
              </a:rPr>
              <a:t>列，终止内循环</a:t>
            </a:r>
            <a:endParaRPr lang="zh-CN" altLang="en-US" sz="2800" b="1">
              <a:solidFill>
                <a:srgbClr val="FF0000"/>
              </a:solidFill>
            </a:endParaRPr>
          </a:p>
        </p:txBody>
      </p:sp>
      <p:pic>
        <p:nvPicPr>
          <p:cNvPr id="2" name="Picture 2" descr="pic5-6-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6875" y="0"/>
            <a:ext cx="6207125"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linds(horizontal)">
                                      <p:cBhvr>
                                        <p:cTn id="11" dur="500"/>
                                        <p:tgtEl>
                                          <p:spTgt spid="7"/>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blinds(horizontal)">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3"/>
          <p:cNvSpPr>
            <a:spLocks noGrp="1" noChangeArrowheads="1"/>
          </p:cNvSpPr>
          <p:nvPr>
            <p:ph idx="1"/>
          </p:nvPr>
        </p:nvSpPr>
        <p:spPr>
          <a:xfrm>
            <a:off x="785813" y="571500"/>
            <a:ext cx="7429500" cy="6143625"/>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smtClean="0"/>
              <a:t>void main()</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err="1" smtClean="0"/>
              <a:t>i,j,n</a:t>
            </a:r>
            <a:r>
              <a:rPr lang="en-US" altLang="zh-CN" sz="2800" dirty="0" smtClean="0"/>
              <a:t>=0;</a:t>
            </a:r>
            <a:endParaRPr lang="zh-CN" altLang="zh-CN" sz="2800" dirty="0" smtClean="0"/>
          </a:p>
          <a:p>
            <a:pPr eaLnBrk="1" hangingPunct="1">
              <a:buFont typeface="Wingdings" pitchFamily="2" charset="2"/>
              <a:buNone/>
            </a:pPr>
            <a:r>
              <a:rPr lang="en-US" altLang="zh-CN" sz="2800" dirty="0" smtClean="0"/>
              <a:t>    for (</a:t>
            </a:r>
            <a:r>
              <a:rPr lang="en-US" altLang="zh-CN" sz="2800" dirty="0" err="1" smtClean="0"/>
              <a:t>i</a:t>
            </a:r>
            <a:r>
              <a:rPr lang="en-US" altLang="zh-CN" sz="2800" dirty="0" smtClean="0"/>
              <a:t>=1;i&lt;=4;i++)                      </a:t>
            </a:r>
            <a:endParaRPr lang="zh-CN" altLang="zh-CN" sz="2800" dirty="0" smtClean="0"/>
          </a:p>
          <a:p>
            <a:pPr eaLnBrk="1" hangingPunct="1">
              <a:buFont typeface="Wingdings" pitchFamily="2" charset="2"/>
              <a:buNone/>
            </a:pPr>
            <a:r>
              <a:rPr lang="en-US" altLang="zh-CN" sz="2800" dirty="0" smtClean="0"/>
              <a:t>        for (j=1;j&lt;=5;j++,n++) </a:t>
            </a:r>
            <a:endParaRPr lang="zh-CN" altLang="zh-CN" sz="2800" dirty="0" smtClean="0"/>
          </a:p>
          <a:p>
            <a:pPr eaLnBrk="1" hangingPunct="1">
              <a:buFont typeface="Wingdings" pitchFamily="2" charset="2"/>
              <a:buNone/>
            </a:pPr>
            <a:r>
              <a:rPr lang="en-US" altLang="zh-CN" sz="2800" dirty="0" smtClean="0"/>
              <a:t>        {  if (n%5==0) </a:t>
            </a:r>
            <a:r>
              <a:rPr lang="en-US" altLang="zh-CN" sz="2800" dirty="0" err="1" smtClean="0"/>
              <a:t>printf</a:t>
            </a:r>
            <a:r>
              <a:rPr lang="en-US" altLang="zh-CN" sz="2800" dirty="0" smtClean="0"/>
              <a:t> (“\n”);</a:t>
            </a:r>
          </a:p>
          <a:p>
            <a:pPr eaLnBrk="1" hangingPunct="1">
              <a:buFont typeface="Wingdings" pitchFamily="2" charset="2"/>
              <a:buNone/>
            </a:pPr>
            <a:r>
              <a:rPr lang="en-US" altLang="zh-CN" sz="2800" dirty="0" smtClean="0"/>
              <a:t>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 ("%d\t",</a:t>
            </a:r>
            <a:r>
              <a:rPr lang="en-US" altLang="zh-CN" sz="2800" dirty="0" err="1" smtClean="0"/>
              <a:t>i</a:t>
            </a:r>
            <a:r>
              <a:rPr lang="en-US" altLang="zh-CN" sz="2800" dirty="0" smtClean="0"/>
              <a:t>*j);</a:t>
            </a:r>
            <a:endParaRPr lang="zh-CN" altLang="zh-CN" sz="2800" dirty="0" smtClean="0"/>
          </a:p>
          <a:p>
            <a:pPr eaLnBrk="1" hangingPunct="1">
              <a:buFont typeface="Wingdings" pitchFamily="2" charset="2"/>
              <a:buNone/>
            </a:pPr>
            <a:r>
              <a:rPr lang="en-US" altLang="zh-CN" sz="2800" dirty="0" smtClean="0"/>
              <a:t>        }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("\n");	</a:t>
            </a:r>
            <a:endParaRPr lang="zh-CN" altLang="zh-CN" sz="2800" dirty="0" smtClean="0"/>
          </a:p>
          <a:p>
            <a:pPr eaLnBrk="1" hangingPunct="1">
              <a:buFont typeface="Wingdings" pitchFamily="2" charset="2"/>
              <a:buNone/>
            </a:pPr>
            <a:r>
              <a:rPr lang="en-US" altLang="zh-CN" sz="2800" dirty="0" smtClean="0"/>
              <a:t>}</a:t>
            </a:r>
            <a:endParaRPr lang="zh-CN" altLang="zh-CN" sz="2800" dirty="0" smtClean="0"/>
          </a:p>
        </p:txBody>
      </p:sp>
      <p:sp>
        <p:nvSpPr>
          <p:cNvPr id="6" name="TextBox 5"/>
          <p:cNvSpPr txBox="1">
            <a:spLocks noChangeArrowheads="1"/>
          </p:cNvSpPr>
          <p:nvPr/>
        </p:nvSpPr>
        <p:spPr bwMode="auto">
          <a:xfrm>
            <a:off x="2286000" y="3643313"/>
            <a:ext cx="52149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solidFill>
                  <a:srgbClr val="00B050"/>
                </a:solidFill>
              </a:rPr>
              <a:t>if (i==3 &amp;&amp; j==1) continue; </a:t>
            </a:r>
            <a:endParaRPr lang="zh-CN" altLang="en-US" sz="3200" b="1">
              <a:solidFill>
                <a:srgbClr val="00B050"/>
              </a:solidFill>
            </a:endParaRPr>
          </a:p>
        </p:txBody>
      </p:sp>
      <p:sp>
        <p:nvSpPr>
          <p:cNvPr id="7" name="圆角矩形标注 6"/>
          <p:cNvSpPr>
            <a:spLocks noChangeArrowheads="1"/>
          </p:cNvSpPr>
          <p:nvPr/>
        </p:nvSpPr>
        <p:spPr bwMode="auto">
          <a:xfrm>
            <a:off x="0" y="1714500"/>
            <a:ext cx="3071813" cy="1000125"/>
          </a:xfrm>
          <a:prstGeom prst="wedgeRoundRectCallout">
            <a:avLst>
              <a:gd name="adj1" fmla="val 33093"/>
              <a:gd name="adj2" fmla="val -98815"/>
              <a:gd name="adj3" fmla="val 16667"/>
            </a:avLst>
          </a:prstGeom>
          <a:solidFill>
            <a:schemeClr val="accent1"/>
          </a:solidFill>
          <a:ln w="9525" algn="ctr">
            <a:solidFill>
              <a:schemeClr val="tx1"/>
            </a:solidFill>
            <a:miter lim="800000"/>
            <a:headEnd/>
            <a:tailEnd/>
          </a:ln>
        </p:spPr>
        <p:txBody>
          <a:bodyPr/>
          <a:lstStyle/>
          <a:p>
            <a:r>
              <a:rPr lang="zh-CN" altLang="zh-CN" sz="2800" b="1">
                <a:solidFill>
                  <a:srgbClr val="FF0000"/>
                </a:solidFill>
              </a:rPr>
              <a:t>原来第</a:t>
            </a:r>
            <a:r>
              <a:rPr lang="en-US" altLang="zh-CN" sz="2800" b="1">
                <a:solidFill>
                  <a:srgbClr val="FF0000"/>
                </a:solidFill>
              </a:rPr>
              <a:t>3</a:t>
            </a:r>
            <a:r>
              <a:rPr lang="zh-CN" altLang="zh-CN" sz="2800" b="1">
                <a:solidFill>
                  <a:srgbClr val="FF0000"/>
                </a:solidFill>
              </a:rPr>
              <a:t>行第</a:t>
            </a:r>
            <a:r>
              <a:rPr lang="en-US" altLang="zh-CN" sz="2800" b="1">
                <a:solidFill>
                  <a:srgbClr val="FF0000"/>
                </a:solidFill>
              </a:rPr>
              <a:t>1</a:t>
            </a:r>
            <a:r>
              <a:rPr lang="zh-CN" altLang="zh-CN" sz="2800" b="1">
                <a:solidFill>
                  <a:srgbClr val="FF0000"/>
                </a:solidFill>
              </a:rPr>
              <a:t>个数据</a:t>
            </a:r>
            <a:r>
              <a:rPr lang="en-US" altLang="zh-CN" sz="2800" b="1">
                <a:solidFill>
                  <a:srgbClr val="FF0000"/>
                </a:solidFill>
              </a:rPr>
              <a:t>3</a:t>
            </a:r>
            <a:r>
              <a:rPr lang="zh-CN" altLang="zh-CN" sz="2800" b="1">
                <a:solidFill>
                  <a:srgbClr val="FF0000"/>
                </a:solidFill>
              </a:rPr>
              <a:t>没有输出</a:t>
            </a:r>
            <a:endParaRPr lang="zh-CN" altLang="en-US" sz="2800" b="1">
              <a:solidFill>
                <a:srgbClr val="FF0000"/>
              </a:solidFill>
            </a:endParaRPr>
          </a:p>
        </p:txBody>
      </p:sp>
      <p:pic>
        <p:nvPicPr>
          <p:cNvPr id="2" name="Picture 2" descr="pic5-6-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1750" y="0"/>
            <a:ext cx="6572250" cy="164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par>
                          <p:cTn id="13" fill="hold" nodeType="afterGroup">
                            <p:stCondLst>
                              <p:cond delay="500"/>
                            </p:stCondLst>
                            <p:childTnLst>
                              <p:par>
                                <p:cTn id="14" presetID="3" presetClass="entr" presetSubtype="1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linds(horizontal)">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dirty="0" smtClean="0"/>
              <a:t>在程序设计时，把不易理解的、复杂的求解过程设计成简单动作的多次重复</a:t>
            </a:r>
            <a:endParaRPr lang="en-US" altLang="zh-CN" dirty="0" smtClean="0"/>
          </a:p>
          <a:p>
            <a:r>
              <a:rPr lang="zh-CN" altLang="en-US" dirty="0" smtClean="0"/>
              <a:t>优点：</a:t>
            </a:r>
            <a:r>
              <a:rPr lang="zh-CN" altLang="en-US" b="1" u="sng" dirty="0" smtClean="0">
                <a:solidFill>
                  <a:srgbClr val="0000CC"/>
                </a:solidFill>
              </a:rPr>
              <a:t>降低程序复杂程度</a:t>
            </a:r>
            <a:r>
              <a:rPr lang="zh-CN" altLang="en-US" dirty="0" smtClean="0"/>
              <a:t>、</a:t>
            </a:r>
            <a:r>
              <a:rPr lang="zh-CN" altLang="en-US" b="1" u="sng" dirty="0" smtClean="0">
                <a:solidFill>
                  <a:srgbClr val="0000CC"/>
                </a:solidFill>
              </a:rPr>
              <a:t>充分发挥计算机及运行速度快的特点</a:t>
            </a:r>
            <a:endParaRPr lang="en-US" altLang="zh-CN" b="1" u="sng" dirty="0" smtClean="0">
              <a:solidFill>
                <a:srgbClr val="0000CC"/>
              </a:solidFill>
            </a:endParaRPr>
          </a:p>
          <a:p>
            <a:r>
              <a:rPr lang="zh-CN" altLang="en-US" dirty="0" smtClean="0"/>
              <a:t>两大类：</a:t>
            </a:r>
            <a:endParaRPr lang="en-US" altLang="zh-CN" dirty="0" smtClean="0"/>
          </a:p>
          <a:p>
            <a:r>
              <a:rPr lang="zh-CN" altLang="en-US" sz="4400" b="1" dirty="0" smtClean="0">
                <a:solidFill>
                  <a:srgbClr val="FF0000"/>
                </a:solidFill>
              </a:rPr>
              <a:t>迭代</a:t>
            </a:r>
            <a:endParaRPr lang="en-US" altLang="zh-CN" sz="4000" b="1" dirty="0" smtClean="0"/>
          </a:p>
          <a:p>
            <a:r>
              <a:rPr lang="zh-CN" altLang="en-US" sz="4400" b="1" dirty="0">
                <a:solidFill>
                  <a:srgbClr val="FF0000"/>
                </a:solidFill>
              </a:rPr>
              <a:t>穷举</a:t>
            </a:r>
          </a:p>
        </p:txBody>
      </p:sp>
      <p:sp>
        <p:nvSpPr>
          <p:cNvPr id="4" name="Rectangle 2"/>
          <p:cNvSpPr txBox="1">
            <a:spLocks noChangeArrowheads="1"/>
          </p:cNvSpPr>
          <p:nvPr/>
        </p:nvSpPr>
        <p:spPr bwMode="auto">
          <a:xfrm>
            <a:off x="1240110" y="260648"/>
            <a:ext cx="65722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200" b="1">
                <a:solidFill>
                  <a:schemeClr val="tx1"/>
                </a:solidFill>
                <a:latin typeface="+mj-lt"/>
                <a:ea typeface="+mj-ea"/>
                <a:cs typeface="+mj-cs"/>
              </a:defRPr>
            </a:lvl1pPr>
            <a:lvl2pPr algn="ctr" rtl="0" eaLnBrk="0" fontAlgn="base" hangingPunct="0">
              <a:spcBef>
                <a:spcPct val="0"/>
              </a:spcBef>
              <a:spcAft>
                <a:spcPct val="0"/>
              </a:spcAft>
              <a:defRPr sz="4200" b="1">
                <a:solidFill>
                  <a:schemeClr val="tx1"/>
                </a:solidFill>
                <a:latin typeface="Arial" pitchFamily="34" charset="0"/>
                <a:ea typeface="楷体_GB2312" pitchFamily="49" charset="-122"/>
              </a:defRPr>
            </a:lvl2pPr>
            <a:lvl3pPr algn="ctr" rtl="0" eaLnBrk="0" fontAlgn="base" hangingPunct="0">
              <a:spcBef>
                <a:spcPct val="0"/>
              </a:spcBef>
              <a:spcAft>
                <a:spcPct val="0"/>
              </a:spcAft>
              <a:defRPr sz="4200" b="1">
                <a:solidFill>
                  <a:schemeClr val="tx1"/>
                </a:solidFill>
                <a:latin typeface="Arial" pitchFamily="34" charset="0"/>
                <a:ea typeface="楷体_GB2312" pitchFamily="49" charset="-122"/>
              </a:defRPr>
            </a:lvl3pPr>
            <a:lvl4pPr algn="ctr" rtl="0" eaLnBrk="0" fontAlgn="base" hangingPunct="0">
              <a:spcBef>
                <a:spcPct val="0"/>
              </a:spcBef>
              <a:spcAft>
                <a:spcPct val="0"/>
              </a:spcAft>
              <a:defRPr sz="4200" b="1">
                <a:solidFill>
                  <a:schemeClr val="tx1"/>
                </a:solidFill>
                <a:latin typeface="Arial" pitchFamily="34" charset="0"/>
                <a:ea typeface="楷体_GB2312" pitchFamily="49" charset="-122"/>
              </a:defRPr>
            </a:lvl4pPr>
            <a:lvl5pPr algn="ctr" rtl="0" eaLnBrk="0" fontAlgn="base" hangingPunct="0">
              <a:spcBef>
                <a:spcPct val="0"/>
              </a:spcBef>
              <a:spcAft>
                <a:spcPct val="0"/>
              </a:spcAft>
              <a:defRPr sz="4200" b="1">
                <a:solidFill>
                  <a:schemeClr val="tx1"/>
                </a:solidFill>
                <a:latin typeface="Arial" pitchFamily="34" charset="0"/>
                <a:ea typeface="楷体_GB2312" pitchFamily="49" charset="-122"/>
              </a:defRPr>
            </a:lvl5pPr>
            <a:lvl6pPr marL="457200" algn="ctr" rtl="0" eaLnBrk="1" fontAlgn="base" hangingPunct="1">
              <a:spcBef>
                <a:spcPct val="0"/>
              </a:spcBef>
              <a:spcAft>
                <a:spcPct val="0"/>
              </a:spcAft>
              <a:defRPr sz="4200" b="1">
                <a:solidFill>
                  <a:schemeClr val="tx1"/>
                </a:solidFill>
                <a:latin typeface="Arial" pitchFamily="34" charset="0"/>
                <a:ea typeface="楷体_GB2312" pitchFamily="49" charset="-122"/>
              </a:defRPr>
            </a:lvl6pPr>
            <a:lvl7pPr marL="914400" algn="ctr" rtl="0" eaLnBrk="1" fontAlgn="base" hangingPunct="1">
              <a:spcBef>
                <a:spcPct val="0"/>
              </a:spcBef>
              <a:spcAft>
                <a:spcPct val="0"/>
              </a:spcAft>
              <a:defRPr sz="4200" b="1">
                <a:solidFill>
                  <a:schemeClr val="tx1"/>
                </a:solidFill>
                <a:latin typeface="Arial" pitchFamily="34" charset="0"/>
                <a:ea typeface="楷体_GB2312" pitchFamily="49" charset="-122"/>
              </a:defRPr>
            </a:lvl7pPr>
            <a:lvl8pPr marL="1371600" algn="ctr" rtl="0" eaLnBrk="1" fontAlgn="base" hangingPunct="1">
              <a:spcBef>
                <a:spcPct val="0"/>
              </a:spcBef>
              <a:spcAft>
                <a:spcPct val="0"/>
              </a:spcAft>
              <a:defRPr sz="4200" b="1">
                <a:solidFill>
                  <a:schemeClr val="tx1"/>
                </a:solidFill>
                <a:latin typeface="Arial" pitchFamily="34" charset="0"/>
                <a:ea typeface="楷体_GB2312" pitchFamily="49" charset="-122"/>
              </a:defRPr>
            </a:lvl8pPr>
            <a:lvl9pPr marL="1828800" algn="ctr" rtl="0" eaLnBrk="1" fontAlgn="base" hangingPunct="1">
              <a:spcBef>
                <a:spcPct val="0"/>
              </a:spcBef>
              <a:spcAft>
                <a:spcPct val="0"/>
              </a:spcAft>
              <a:defRPr sz="4200" b="1">
                <a:solidFill>
                  <a:schemeClr val="tx1"/>
                </a:solidFill>
                <a:latin typeface="Arial" pitchFamily="34" charset="0"/>
                <a:ea typeface="楷体_GB2312" pitchFamily="49" charset="-122"/>
              </a:defRPr>
            </a:lvl9p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5.7 </a:t>
            </a:r>
            <a:r>
              <a:rPr lang="zh-CN" altLang="zh-CN" dirty="0" smtClean="0">
                <a:solidFill>
                  <a:srgbClr val="800000"/>
                </a:solidFill>
                <a:effectLst>
                  <a:outerShdw blurRad="38100" dist="38100" dir="2700000" algn="tl">
                    <a:srgbClr val="000000"/>
                  </a:outerShdw>
                </a:effectLst>
                <a:ea typeface="黑体" pitchFamily="2" charset="-122"/>
              </a:rPr>
              <a:t>循环程序举例</a:t>
            </a:r>
            <a:endParaRPr lang="zh-CN" altLang="en-US" dirty="0" smtClean="0">
              <a:solidFill>
                <a:srgbClr val="800000"/>
              </a:solidFill>
              <a:effectLst>
                <a:outerShdw blurRad="38100" dist="38100" dir="2700000" algn="tl">
                  <a:srgbClr val="000000"/>
                </a:outerShdw>
              </a:effectLst>
              <a:ea typeface="黑体" pitchFamily="2" charset="-122"/>
            </a:endParaRPr>
          </a:p>
        </p:txBody>
      </p:sp>
    </p:spTree>
    <p:extLst>
      <p:ext uri="{BB962C8B-B14F-4D97-AF65-F5344CB8AC3E}">
        <p14:creationId xmlns:p14="http://schemas.microsoft.com/office/powerpoint/2010/main" val="3237620484"/>
      </p:ext>
    </p:extLst>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285875" y="652463"/>
            <a:ext cx="6572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5.7 </a:t>
            </a:r>
            <a:r>
              <a:rPr lang="zh-CN" altLang="zh-CN" dirty="0" smtClean="0">
                <a:solidFill>
                  <a:srgbClr val="800000"/>
                </a:solidFill>
                <a:effectLst>
                  <a:outerShdw blurRad="38100" dist="38100" dir="2700000" algn="tl">
                    <a:srgbClr val="000000"/>
                  </a:outerShdw>
                </a:effectLst>
                <a:ea typeface="黑体" pitchFamily="2" charset="-122"/>
              </a:rPr>
              <a:t>循环程序举例</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61443" name="Rectangle 3"/>
          <p:cNvSpPr>
            <a:spLocks noGrp="1" noChangeArrowheads="1"/>
          </p:cNvSpPr>
          <p:nvPr>
            <p:ph idx="1"/>
          </p:nvPr>
        </p:nvSpPr>
        <p:spPr>
          <a:xfrm>
            <a:off x="642938" y="1785938"/>
            <a:ext cx="7817494" cy="2435150"/>
          </a:xfrm>
        </p:spPr>
        <p:txBody>
          <a:bodyPr/>
          <a:lstStyle/>
          <a:p>
            <a:pPr eaLnBrk="1" hangingPunct="1">
              <a:buFont typeface="Wingdings" pitchFamily="2" charset="2"/>
              <a:buNone/>
            </a:pPr>
            <a:r>
              <a:rPr lang="en-US" altLang="zh-CN" dirty="0" smtClean="0"/>
              <a:t>  </a:t>
            </a:r>
            <a:r>
              <a:rPr lang="zh-CN" altLang="zh-CN" dirty="0" smtClean="0"/>
              <a:t>例</a:t>
            </a:r>
            <a:r>
              <a:rPr lang="en-US" altLang="zh-CN" dirty="0" smtClean="0"/>
              <a:t>5.7</a:t>
            </a:r>
            <a:r>
              <a:rPr lang="zh-CN" altLang="zh-CN" dirty="0" smtClean="0"/>
              <a:t>用</a:t>
            </a:r>
            <a:r>
              <a:rPr lang="en-US" altLang="zh-CN" dirty="0" smtClean="0"/>
              <a:t>                            </a:t>
            </a:r>
            <a:r>
              <a:rPr lang="zh-CN" altLang="zh-CN" dirty="0" smtClean="0"/>
              <a:t>公式求</a:t>
            </a:r>
            <a:r>
              <a:rPr lang="en-US" altLang="zh-CN" dirty="0" smtClean="0"/>
              <a:t>    </a:t>
            </a:r>
            <a:r>
              <a:rPr lang="zh-CN" altLang="zh-CN" dirty="0" smtClean="0"/>
              <a:t>的近似值，直到发现某一项的绝对值小于</a:t>
            </a:r>
            <a:r>
              <a:rPr lang="en-US" altLang="zh-CN" dirty="0" smtClean="0"/>
              <a:t>10</a:t>
            </a:r>
            <a:r>
              <a:rPr lang="en-US" altLang="zh-CN" baseline="30000" dirty="0" smtClean="0"/>
              <a:t>-6</a:t>
            </a:r>
            <a:r>
              <a:rPr lang="en-US" altLang="zh-CN" dirty="0" smtClean="0"/>
              <a:t> </a:t>
            </a:r>
            <a:r>
              <a:rPr lang="zh-CN" altLang="zh-CN" dirty="0" smtClean="0"/>
              <a:t>为止</a:t>
            </a:r>
            <a:r>
              <a:rPr lang="en-US" altLang="zh-CN" dirty="0" smtClean="0"/>
              <a:t>(</a:t>
            </a:r>
            <a:r>
              <a:rPr lang="zh-CN" altLang="zh-CN" dirty="0" smtClean="0"/>
              <a:t>该项不累计加</a:t>
            </a:r>
            <a:r>
              <a:rPr lang="en-US" altLang="zh-CN" dirty="0" smtClean="0"/>
              <a:t>)</a:t>
            </a:r>
            <a:r>
              <a:rPr lang="zh-CN" altLang="zh-CN" dirty="0" smtClean="0"/>
              <a:t>。</a:t>
            </a:r>
            <a:endParaRPr lang="en-US" altLang="zh-CN" dirty="0" smtClean="0"/>
          </a:p>
        </p:txBody>
      </p:sp>
      <p:sp>
        <p:nvSpPr>
          <p:cNvPr id="61444"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1445"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61446" name="Object 1"/>
          <p:cNvGraphicFramePr>
            <a:graphicFrameLocks noChangeAspect="1"/>
          </p:cNvGraphicFramePr>
          <p:nvPr/>
        </p:nvGraphicFramePr>
        <p:xfrm>
          <a:off x="6659563" y="1844675"/>
          <a:ext cx="500062" cy="492125"/>
        </p:xfrm>
        <a:graphic>
          <a:graphicData uri="http://schemas.openxmlformats.org/presentationml/2006/ole">
            <mc:AlternateContent xmlns:mc="http://schemas.openxmlformats.org/markup-compatibility/2006">
              <mc:Choice xmlns:v="urn:schemas-microsoft-com:vml" Requires="v">
                <p:oleObj spid="_x0000_s61486" name="公式" r:id="rId3" imgW="139700" imgH="139700" progId="Equation.3">
                  <p:embed/>
                </p:oleObj>
              </mc:Choice>
              <mc:Fallback>
                <p:oleObj name="公式" r:id="rId3" imgW="139700" imgH="1397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59563" y="1844675"/>
                        <a:ext cx="50006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1447"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1448"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61449" name="Object 11"/>
          <p:cNvGraphicFramePr>
            <a:graphicFrameLocks noChangeAspect="1"/>
          </p:cNvGraphicFramePr>
          <p:nvPr/>
        </p:nvGraphicFramePr>
        <p:xfrm>
          <a:off x="2411413" y="1557338"/>
          <a:ext cx="3143250" cy="895350"/>
        </p:xfrm>
        <a:graphic>
          <a:graphicData uri="http://schemas.openxmlformats.org/presentationml/2006/ole">
            <mc:AlternateContent xmlns:mc="http://schemas.openxmlformats.org/markup-compatibility/2006">
              <mc:Choice xmlns:v="urn:schemas-microsoft-com:vml" Requires="v">
                <p:oleObj spid="_x0000_s61487" name="公式" r:id="rId5" imgW="1371600" imgH="393700" progId="Equation.3">
                  <p:embed/>
                </p:oleObj>
              </mc:Choice>
              <mc:Fallback>
                <p:oleObj name="公式" r:id="rId5" imgW="1371600" imgH="393700" progId="Equation.3">
                  <p:embed/>
                  <p:pic>
                    <p:nvPicPr>
                      <p:cNvPr id="0" name="Objec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11413" y="1557338"/>
                        <a:ext cx="3143250"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med">
    <p:blind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857250" y="1340768"/>
            <a:ext cx="7500938" cy="3071813"/>
          </a:xfrm>
          <a:prstGeom prst="rect">
            <a:avLst/>
          </a:prstGeom>
          <a:noFill/>
          <a:ln w="9525">
            <a:noFill/>
            <a:miter lim="800000"/>
            <a:headEnd/>
            <a:tailEnd/>
          </a:ln>
        </p:spPr>
        <p:txBody>
          <a:bodyPr/>
          <a:lstStyle/>
          <a:p>
            <a:pPr marL="342900" indent="-342900" eaLnBrk="0" hangingPunct="0">
              <a:lnSpc>
                <a:spcPct val="120000"/>
              </a:lnSpc>
              <a:spcBef>
                <a:spcPct val="20000"/>
              </a:spcBef>
              <a:buFont typeface="Wingdings" pitchFamily="2" charset="2"/>
              <a:buChar char="Ø"/>
              <a:defRPr/>
            </a:pPr>
            <a:r>
              <a:rPr lang="zh-CN" altLang="zh-CN" sz="3200" b="1" kern="0" dirty="0">
                <a:latin typeface="+mn-lt"/>
                <a:ea typeface="+mn-ea"/>
              </a:rPr>
              <a:t>大多数的应用程序都会包含循环结构</a:t>
            </a:r>
            <a:endParaRPr lang="en-US" altLang="zh-CN" sz="3200" b="1" kern="0" dirty="0">
              <a:latin typeface="+mn-lt"/>
              <a:ea typeface="+mn-ea"/>
            </a:endParaRPr>
          </a:p>
          <a:p>
            <a:pPr marL="342900" indent="-342900" eaLnBrk="0" hangingPunct="0">
              <a:lnSpc>
                <a:spcPct val="120000"/>
              </a:lnSpc>
              <a:spcBef>
                <a:spcPct val="20000"/>
              </a:spcBef>
              <a:buFont typeface="Wingdings" pitchFamily="2" charset="2"/>
              <a:buChar char="Ø"/>
              <a:defRPr/>
            </a:pPr>
            <a:r>
              <a:rPr lang="zh-CN" altLang="zh-CN" sz="3200" b="1" kern="0" dirty="0">
                <a:latin typeface="+mn-lt"/>
                <a:ea typeface="+mn-ea"/>
              </a:rPr>
              <a:t>循环结构和顺序结构、选择结构是结构化程序设计的</a:t>
            </a:r>
            <a:r>
              <a:rPr lang="zh-CN" altLang="zh-CN" sz="3200" b="1" kern="0" dirty="0">
                <a:solidFill>
                  <a:srgbClr val="FF0000"/>
                </a:solidFill>
                <a:latin typeface="+mn-lt"/>
                <a:ea typeface="+mn-ea"/>
              </a:rPr>
              <a:t>三种基本结构</a:t>
            </a:r>
            <a:r>
              <a:rPr lang="zh-CN" altLang="zh-CN" sz="3200" b="1" kern="0" dirty="0">
                <a:latin typeface="+mn-lt"/>
                <a:ea typeface="+mn-ea"/>
              </a:rPr>
              <a:t>，它们是各种复杂程序的基本构造单元</a:t>
            </a:r>
            <a:endParaRPr lang="en-US" altLang="zh-CN" sz="3200" b="1" kern="0" dirty="0">
              <a:latin typeface="+mn-lt"/>
              <a:ea typeface="+mn-ea"/>
            </a:endParaRPr>
          </a:p>
        </p:txBody>
      </p:sp>
    </p:spTree>
  </p:cSld>
  <p:clrMapOvr>
    <a:masterClrMapping/>
  </p:clrMapOvr>
  <p:transition spd="med">
    <p:blinds/>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285875" y="260648"/>
            <a:ext cx="6572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5.7 </a:t>
            </a:r>
            <a:r>
              <a:rPr lang="zh-CN" altLang="zh-CN" dirty="0" smtClean="0">
                <a:solidFill>
                  <a:srgbClr val="800000"/>
                </a:solidFill>
                <a:effectLst>
                  <a:outerShdw blurRad="38100" dist="38100" dir="2700000" algn="tl">
                    <a:srgbClr val="000000"/>
                  </a:outerShdw>
                </a:effectLst>
                <a:ea typeface="黑体" pitchFamily="2" charset="-122"/>
              </a:rPr>
              <a:t>循环程序举例</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62467" name="Rectangle 3"/>
          <p:cNvSpPr>
            <a:spLocks noGrp="1" noChangeArrowheads="1"/>
          </p:cNvSpPr>
          <p:nvPr>
            <p:ph idx="1"/>
          </p:nvPr>
        </p:nvSpPr>
        <p:spPr>
          <a:xfrm>
            <a:off x="642938" y="1052736"/>
            <a:ext cx="8001000" cy="3000375"/>
          </a:xfrm>
        </p:spPr>
        <p:txBody>
          <a:bodyPr/>
          <a:lstStyle/>
          <a:p>
            <a:pPr eaLnBrk="1" hangingPunct="1"/>
            <a:r>
              <a:rPr lang="zh-CN" altLang="zh-CN" smtClean="0"/>
              <a:t>解题思路：</a:t>
            </a:r>
            <a:endParaRPr lang="en-US" altLang="zh-CN" smtClean="0"/>
          </a:p>
          <a:p>
            <a:pPr lvl="1" eaLnBrk="1" hangingPunct="1"/>
            <a:r>
              <a:rPr lang="zh-CN" altLang="en-US" sz="3200" smtClean="0"/>
              <a:t>求   </a:t>
            </a:r>
            <a:r>
              <a:rPr lang="zh-CN" altLang="zh-CN" sz="3200" smtClean="0"/>
              <a:t>近似</a:t>
            </a:r>
            <a:r>
              <a:rPr lang="zh-CN" altLang="en-US" sz="3200" smtClean="0"/>
              <a:t>值的</a:t>
            </a:r>
            <a:r>
              <a:rPr lang="zh-CN" altLang="zh-CN" sz="3200" smtClean="0"/>
              <a:t>方法</a:t>
            </a:r>
            <a:r>
              <a:rPr lang="zh-CN" altLang="en-US" sz="3200" smtClean="0"/>
              <a:t>很多，本题是</a:t>
            </a:r>
            <a:r>
              <a:rPr lang="zh-CN" altLang="zh-CN" sz="3200" smtClean="0"/>
              <a:t>一种</a:t>
            </a:r>
            <a:endParaRPr lang="en-US" altLang="zh-CN" sz="3200" smtClean="0"/>
          </a:p>
          <a:p>
            <a:pPr lvl="1" eaLnBrk="1" hangingPunct="1"/>
            <a:r>
              <a:rPr lang="zh-CN" altLang="en-US" sz="3200" smtClean="0"/>
              <a:t>其他方法：</a:t>
            </a:r>
            <a:endParaRPr lang="en-US" altLang="zh-CN" sz="3200" smtClean="0"/>
          </a:p>
        </p:txBody>
      </p:sp>
      <p:sp>
        <p:nvSpPr>
          <p:cNvPr id="62468"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2469"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62470" name="Object 1"/>
          <p:cNvGraphicFramePr>
            <a:graphicFrameLocks noChangeAspect="1"/>
          </p:cNvGraphicFramePr>
          <p:nvPr>
            <p:extLst>
              <p:ext uri="{D42A27DB-BD31-4B8C-83A1-F6EECF244321}">
                <p14:modId xmlns:p14="http://schemas.microsoft.com/office/powerpoint/2010/main" val="2793556385"/>
              </p:ext>
            </p:extLst>
          </p:nvPr>
        </p:nvGraphicFramePr>
        <p:xfrm>
          <a:off x="1839913" y="1686149"/>
          <a:ext cx="500062" cy="492125"/>
        </p:xfrm>
        <a:graphic>
          <a:graphicData uri="http://schemas.openxmlformats.org/presentationml/2006/ole">
            <mc:AlternateContent xmlns:mc="http://schemas.openxmlformats.org/markup-compatibility/2006">
              <mc:Choice xmlns:v="urn:schemas-microsoft-com:vml" Requires="v">
                <p:oleObj spid="_x0000_s62544" name="公式" r:id="rId3" imgW="139700" imgH="139700" progId="Equation.3">
                  <p:embed/>
                </p:oleObj>
              </mc:Choice>
              <mc:Fallback>
                <p:oleObj name="公式" r:id="rId3" imgW="139700" imgH="1397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9913" y="1686149"/>
                        <a:ext cx="50006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2471"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2472"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62473" name="Object 8"/>
          <p:cNvGraphicFramePr>
            <a:graphicFrameLocks noChangeAspect="1"/>
          </p:cNvGraphicFramePr>
          <p:nvPr>
            <p:extLst>
              <p:ext uri="{D42A27DB-BD31-4B8C-83A1-F6EECF244321}">
                <p14:modId xmlns:p14="http://schemas.microsoft.com/office/powerpoint/2010/main" val="3329718947"/>
              </p:ext>
            </p:extLst>
          </p:nvPr>
        </p:nvGraphicFramePr>
        <p:xfrm>
          <a:off x="2071688" y="3695924"/>
          <a:ext cx="3929062" cy="955675"/>
        </p:xfrm>
        <a:graphic>
          <a:graphicData uri="http://schemas.openxmlformats.org/presentationml/2006/ole">
            <mc:AlternateContent xmlns:mc="http://schemas.openxmlformats.org/markup-compatibility/2006">
              <mc:Choice xmlns:v="urn:schemas-microsoft-com:vml" Requires="v">
                <p:oleObj spid="_x0000_s62545" name="公式" r:id="rId5" imgW="1727200" imgH="419100" progId="Equation.3">
                  <p:embed/>
                </p:oleObj>
              </mc:Choice>
              <mc:Fallback>
                <p:oleObj name="公式" r:id="rId5" imgW="1727200" imgH="419100"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71688" y="3695924"/>
                        <a:ext cx="3929062"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2474"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62475" name="Object 10"/>
          <p:cNvGraphicFramePr>
            <a:graphicFrameLocks noChangeAspect="1"/>
          </p:cNvGraphicFramePr>
          <p:nvPr>
            <p:extLst>
              <p:ext uri="{D42A27DB-BD31-4B8C-83A1-F6EECF244321}">
                <p14:modId xmlns:p14="http://schemas.microsoft.com/office/powerpoint/2010/main" val="1591838906"/>
              </p:ext>
            </p:extLst>
          </p:nvPr>
        </p:nvGraphicFramePr>
        <p:xfrm>
          <a:off x="2143125" y="3052986"/>
          <a:ext cx="1000125" cy="803275"/>
        </p:xfrm>
        <a:graphic>
          <a:graphicData uri="http://schemas.openxmlformats.org/presentationml/2006/ole">
            <mc:AlternateContent xmlns:mc="http://schemas.openxmlformats.org/markup-compatibility/2006">
              <mc:Choice xmlns:v="urn:schemas-microsoft-com:vml" Requires="v">
                <p:oleObj spid="_x0000_s62546" name="公式" r:id="rId7" imgW="482391" imgH="393529" progId="Equation.3">
                  <p:embed/>
                </p:oleObj>
              </mc:Choice>
              <mc:Fallback>
                <p:oleObj name="公式" r:id="rId7" imgW="482391" imgH="393529" progId="Equation.3">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43125" y="3052986"/>
                        <a:ext cx="1000125"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2476"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62477" name="Object 12"/>
          <p:cNvGraphicFramePr>
            <a:graphicFrameLocks noChangeAspect="1"/>
          </p:cNvGraphicFramePr>
          <p:nvPr>
            <p:extLst>
              <p:ext uri="{D42A27DB-BD31-4B8C-83A1-F6EECF244321}">
                <p14:modId xmlns:p14="http://schemas.microsoft.com/office/powerpoint/2010/main" val="1255585158"/>
              </p:ext>
            </p:extLst>
          </p:nvPr>
        </p:nvGraphicFramePr>
        <p:xfrm>
          <a:off x="2000250" y="4696049"/>
          <a:ext cx="5618163" cy="1000125"/>
        </p:xfrm>
        <a:graphic>
          <a:graphicData uri="http://schemas.openxmlformats.org/presentationml/2006/ole">
            <mc:AlternateContent xmlns:mc="http://schemas.openxmlformats.org/markup-compatibility/2006">
              <mc:Choice xmlns:v="urn:schemas-microsoft-com:vml" Requires="v">
                <p:oleObj spid="_x0000_s62547" name="公式" r:id="rId9" imgW="2514600" imgH="444500" progId="Equation.3">
                  <p:embed/>
                </p:oleObj>
              </mc:Choice>
              <mc:Fallback>
                <p:oleObj name="公式" r:id="rId9" imgW="2514600" imgH="444500" progId="Equation.3">
                  <p:embed/>
                  <p:pic>
                    <p:nvPicPr>
                      <p:cNvPr id="0" name="Object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000250" y="4696049"/>
                        <a:ext cx="5618163"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med">
    <p:blinds/>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285875" y="193031"/>
            <a:ext cx="6572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5.7 </a:t>
            </a:r>
            <a:r>
              <a:rPr lang="zh-CN" altLang="zh-CN" dirty="0" smtClean="0">
                <a:solidFill>
                  <a:srgbClr val="800000"/>
                </a:solidFill>
                <a:effectLst>
                  <a:outerShdw blurRad="38100" dist="38100" dir="2700000" algn="tl">
                    <a:srgbClr val="000000"/>
                  </a:outerShdw>
                </a:effectLst>
                <a:ea typeface="黑体" pitchFamily="2" charset="-122"/>
              </a:rPr>
              <a:t>循环程序举例</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3079" name="Rectangle 3"/>
          <p:cNvSpPr>
            <a:spLocks noGrp="1" noChangeArrowheads="1"/>
          </p:cNvSpPr>
          <p:nvPr>
            <p:ph idx="1"/>
          </p:nvPr>
        </p:nvSpPr>
        <p:spPr>
          <a:xfrm>
            <a:off x="500063" y="2183756"/>
            <a:ext cx="7643812" cy="2357437"/>
          </a:xfrm>
        </p:spPr>
        <p:txBody>
          <a:bodyPr/>
          <a:lstStyle/>
          <a:p>
            <a:pPr eaLnBrk="1" hangingPunct="1"/>
            <a:r>
              <a:rPr lang="zh-CN" altLang="zh-CN" sz="2800" smtClean="0"/>
              <a:t>每项的分子都是</a:t>
            </a:r>
            <a:r>
              <a:rPr lang="en-US" altLang="zh-CN" sz="2800" smtClean="0"/>
              <a:t>1</a:t>
            </a:r>
          </a:p>
          <a:p>
            <a:pPr eaLnBrk="1" hangingPunct="1"/>
            <a:r>
              <a:rPr lang="zh-CN" altLang="zh-CN" sz="2800" smtClean="0"/>
              <a:t>后一项的分母是前一项的分母加</a:t>
            </a:r>
            <a:r>
              <a:rPr lang="en-US" altLang="zh-CN" sz="2800" smtClean="0"/>
              <a:t>2</a:t>
            </a:r>
          </a:p>
          <a:p>
            <a:pPr eaLnBrk="1" hangingPunct="1"/>
            <a:r>
              <a:rPr lang="zh-CN" altLang="zh-CN" sz="2800" smtClean="0"/>
              <a:t>第</a:t>
            </a:r>
            <a:r>
              <a:rPr lang="en-US" altLang="zh-CN" sz="2800" smtClean="0"/>
              <a:t>1</a:t>
            </a:r>
            <a:r>
              <a:rPr lang="zh-CN" altLang="zh-CN" sz="2800" smtClean="0"/>
              <a:t>项的符号为正，从第</a:t>
            </a:r>
            <a:r>
              <a:rPr lang="en-US" altLang="zh-CN" sz="2800" smtClean="0"/>
              <a:t>2</a:t>
            </a:r>
            <a:r>
              <a:rPr lang="zh-CN" altLang="zh-CN" sz="2800" smtClean="0"/>
              <a:t>项起，每一项的符号与前一项的符号相反</a:t>
            </a:r>
            <a:endParaRPr lang="en-US" altLang="zh-CN" sz="2800" smtClean="0"/>
          </a:p>
        </p:txBody>
      </p:sp>
      <p:sp>
        <p:nvSpPr>
          <p:cNvPr id="63492" name="Rectangle 2"/>
          <p:cNvSpPr>
            <a:spLocks noChangeArrowheads="1"/>
          </p:cNvSpPr>
          <p:nvPr/>
        </p:nvSpPr>
        <p:spPr bwMode="auto">
          <a:xfrm>
            <a:off x="0" y="-459432"/>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3493" name="Rectangle 4"/>
          <p:cNvSpPr>
            <a:spLocks noChangeArrowheads="1"/>
          </p:cNvSpPr>
          <p:nvPr/>
        </p:nvSpPr>
        <p:spPr bwMode="auto">
          <a:xfrm>
            <a:off x="0" y="-459432"/>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3494" name="Rectangle 7"/>
          <p:cNvSpPr>
            <a:spLocks noChangeArrowheads="1"/>
          </p:cNvSpPr>
          <p:nvPr/>
        </p:nvSpPr>
        <p:spPr bwMode="auto">
          <a:xfrm>
            <a:off x="0" y="-459432"/>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3495" name="Rectangle 12"/>
          <p:cNvSpPr>
            <a:spLocks noChangeArrowheads="1"/>
          </p:cNvSpPr>
          <p:nvPr/>
        </p:nvSpPr>
        <p:spPr bwMode="auto">
          <a:xfrm>
            <a:off x="0" y="-459432"/>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63496" name="Object 11"/>
          <p:cNvGraphicFramePr>
            <a:graphicFrameLocks noChangeAspect="1"/>
          </p:cNvGraphicFramePr>
          <p:nvPr>
            <p:extLst>
              <p:ext uri="{D42A27DB-BD31-4B8C-83A1-F6EECF244321}">
                <p14:modId xmlns:p14="http://schemas.microsoft.com/office/powerpoint/2010/main" val="3773117108"/>
              </p:ext>
            </p:extLst>
          </p:nvPr>
        </p:nvGraphicFramePr>
        <p:xfrm>
          <a:off x="714375" y="1040756"/>
          <a:ext cx="3513138" cy="1000125"/>
        </p:xfrm>
        <a:graphic>
          <a:graphicData uri="http://schemas.openxmlformats.org/presentationml/2006/ole">
            <mc:AlternateContent xmlns:mc="http://schemas.openxmlformats.org/markup-compatibility/2006">
              <mc:Choice xmlns:v="urn:schemas-microsoft-com:vml" Requires="v">
                <p:oleObj spid="_x0000_s63552" name="公式" r:id="rId3" imgW="1371600" imgH="393700" progId="Equation.3">
                  <p:embed/>
                </p:oleObj>
              </mc:Choice>
              <mc:Fallback>
                <p:oleObj name="公式" r:id="rId3" imgW="1371600" imgH="393700" progId="Equation.3">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375" y="1040756"/>
                        <a:ext cx="3513138"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3497" name="Rectangle 6"/>
          <p:cNvSpPr>
            <a:spLocks noChangeArrowheads="1"/>
          </p:cNvSpPr>
          <p:nvPr/>
        </p:nvSpPr>
        <p:spPr bwMode="auto">
          <a:xfrm>
            <a:off x="0" y="-459432"/>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90117" name="Object 5"/>
          <p:cNvGraphicFramePr>
            <a:graphicFrameLocks noChangeAspect="1"/>
          </p:cNvGraphicFramePr>
          <p:nvPr>
            <p:extLst>
              <p:ext uri="{D42A27DB-BD31-4B8C-83A1-F6EECF244321}">
                <p14:modId xmlns:p14="http://schemas.microsoft.com/office/powerpoint/2010/main" val="2810751097"/>
              </p:ext>
            </p:extLst>
          </p:nvPr>
        </p:nvGraphicFramePr>
        <p:xfrm>
          <a:off x="2214563" y="4612631"/>
          <a:ext cx="428625" cy="1098550"/>
        </p:xfrm>
        <a:graphic>
          <a:graphicData uri="http://schemas.openxmlformats.org/presentationml/2006/ole">
            <mc:AlternateContent xmlns:mc="http://schemas.openxmlformats.org/markup-compatibility/2006">
              <mc:Choice xmlns:v="urn:schemas-microsoft-com:vml" Requires="v">
                <p:oleObj spid="_x0000_s63553" name="公式" r:id="rId5" imgW="152334" imgH="393529" progId="Equation.3">
                  <p:embed/>
                </p:oleObj>
              </mc:Choice>
              <mc:Fallback>
                <p:oleObj name="公式" r:id="rId5" imgW="152334" imgH="393529"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14563" y="4612631"/>
                        <a:ext cx="428625"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右箭头 12"/>
          <p:cNvSpPr>
            <a:spLocks noChangeArrowheads="1"/>
          </p:cNvSpPr>
          <p:nvPr/>
        </p:nvSpPr>
        <p:spPr bwMode="auto">
          <a:xfrm>
            <a:off x="3000375" y="5041256"/>
            <a:ext cx="1071563" cy="428625"/>
          </a:xfrm>
          <a:prstGeom prst="rightArrow">
            <a:avLst>
              <a:gd name="adj1" fmla="val 50000"/>
              <a:gd name="adj2" fmla="val 50000"/>
            </a:avLst>
          </a:prstGeom>
          <a:solidFill>
            <a:schemeClr val="accent1"/>
          </a:solidFill>
          <a:ln w="38100" algn="ctr">
            <a:solidFill>
              <a:srgbClr val="FF0000"/>
            </a:solidFill>
            <a:miter lim="800000"/>
            <a:headEnd/>
            <a:tailEnd/>
          </a:ln>
        </p:spPr>
        <p:txBody>
          <a:bodyPr wrap="none"/>
          <a:lstStyle/>
          <a:p>
            <a:endParaRPr lang="zh-CN" altLang="en-US"/>
          </a:p>
        </p:txBody>
      </p:sp>
      <p:sp>
        <p:nvSpPr>
          <p:cNvPr id="63500" name="Rectangle 8"/>
          <p:cNvSpPr>
            <a:spLocks noChangeArrowheads="1"/>
          </p:cNvSpPr>
          <p:nvPr/>
        </p:nvSpPr>
        <p:spPr bwMode="auto">
          <a:xfrm>
            <a:off x="0" y="-459432"/>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90119" name="Object 7"/>
          <p:cNvGraphicFramePr>
            <a:graphicFrameLocks noChangeAspect="1"/>
          </p:cNvGraphicFramePr>
          <p:nvPr>
            <p:extLst>
              <p:ext uri="{D42A27DB-BD31-4B8C-83A1-F6EECF244321}">
                <p14:modId xmlns:p14="http://schemas.microsoft.com/office/powerpoint/2010/main" val="3359340859"/>
              </p:ext>
            </p:extLst>
          </p:nvPr>
        </p:nvGraphicFramePr>
        <p:xfrm>
          <a:off x="4214813" y="4684068"/>
          <a:ext cx="1357312" cy="1090613"/>
        </p:xfrm>
        <a:graphic>
          <a:graphicData uri="http://schemas.openxmlformats.org/presentationml/2006/ole">
            <mc:AlternateContent xmlns:mc="http://schemas.openxmlformats.org/markup-compatibility/2006">
              <mc:Choice xmlns:v="urn:schemas-microsoft-com:vml" Requires="v">
                <p:oleObj spid="_x0000_s63554" name="公式" r:id="rId7" imgW="482391" imgH="393529" progId="Equation.3">
                  <p:embed/>
                </p:oleObj>
              </mc:Choice>
              <mc:Fallback>
                <p:oleObj name="公式" r:id="rId7" imgW="482391" imgH="393529"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14813" y="4684068"/>
                        <a:ext cx="1357312" cy="1090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079">
                                            <p:txEl>
                                              <p:pRg st="0" end="0"/>
                                            </p:txEl>
                                          </p:spTgt>
                                        </p:tgtEl>
                                        <p:attrNameLst>
                                          <p:attrName>style.visibility</p:attrName>
                                        </p:attrNameLst>
                                      </p:cBhvr>
                                      <p:to>
                                        <p:strVal val="visible"/>
                                      </p:to>
                                    </p:set>
                                    <p:animEffect transition="in" filter="blinds(horizontal)">
                                      <p:cBhvr>
                                        <p:cTn id="7" dur="500"/>
                                        <p:tgtEl>
                                          <p:spTgt spid="30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079">
                                            <p:txEl>
                                              <p:pRg st="1" end="1"/>
                                            </p:txEl>
                                          </p:spTgt>
                                        </p:tgtEl>
                                        <p:attrNameLst>
                                          <p:attrName>style.visibility</p:attrName>
                                        </p:attrNameLst>
                                      </p:cBhvr>
                                      <p:to>
                                        <p:strVal val="visible"/>
                                      </p:to>
                                    </p:set>
                                    <p:animEffect transition="in" filter="blinds(horizontal)">
                                      <p:cBhvr>
                                        <p:cTn id="12" dur="500"/>
                                        <p:tgtEl>
                                          <p:spTgt spid="307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079">
                                            <p:txEl>
                                              <p:pRg st="2" end="2"/>
                                            </p:txEl>
                                          </p:spTgt>
                                        </p:tgtEl>
                                        <p:attrNameLst>
                                          <p:attrName>style.visibility</p:attrName>
                                        </p:attrNameLst>
                                      </p:cBhvr>
                                      <p:to>
                                        <p:strVal val="visible"/>
                                      </p:to>
                                    </p:set>
                                    <p:animEffect transition="in" filter="blinds(horizontal)">
                                      <p:cBhvr>
                                        <p:cTn id="17" dur="500"/>
                                        <p:tgtEl>
                                          <p:spTgt spid="307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90117"/>
                                        </p:tgtEl>
                                        <p:attrNameLst>
                                          <p:attrName>style.visibility</p:attrName>
                                        </p:attrNameLst>
                                      </p:cBhvr>
                                      <p:to>
                                        <p:strVal val="visible"/>
                                      </p:to>
                                    </p:set>
                                    <p:animEffect transition="in" filter="blinds(horizontal)">
                                      <p:cBhvr>
                                        <p:cTn id="22" dur="500"/>
                                        <p:tgtEl>
                                          <p:spTgt spid="90117"/>
                                        </p:tgtEl>
                                      </p:cBhvr>
                                    </p:animEffect>
                                  </p:childTnLst>
                                </p:cTn>
                              </p:par>
                            </p:childTnLst>
                          </p:cTn>
                        </p:par>
                        <p:par>
                          <p:cTn id="23" fill="hold" nodeType="afterGroup">
                            <p:stCondLst>
                              <p:cond delay="500"/>
                            </p:stCondLst>
                            <p:childTnLst>
                              <p:par>
                                <p:cTn id="24" presetID="3" presetClass="entr" presetSubtype="10"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blinds(horizontal)">
                                      <p:cBhvr>
                                        <p:cTn id="26" dur="500"/>
                                        <p:tgtEl>
                                          <p:spTgt spid="13"/>
                                        </p:tgtEl>
                                      </p:cBhvr>
                                    </p:animEffect>
                                  </p:childTnLst>
                                </p:cTn>
                              </p:par>
                            </p:childTnLst>
                          </p:cTn>
                        </p:par>
                        <p:par>
                          <p:cTn id="27" fill="hold" nodeType="afterGroup">
                            <p:stCondLst>
                              <p:cond delay="1000"/>
                            </p:stCondLst>
                            <p:childTnLst>
                              <p:par>
                                <p:cTn id="28" presetID="3" presetClass="entr" presetSubtype="10" fill="hold" nodeType="afterEffect">
                                  <p:stCondLst>
                                    <p:cond delay="0"/>
                                  </p:stCondLst>
                                  <p:childTnLst>
                                    <p:set>
                                      <p:cBhvr>
                                        <p:cTn id="29" dur="1" fill="hold">
                                          <p:stCondLst>
                                            <p:cond delay="0"/>
                                          </p:stCondLst>
                                        </p:cTn>
                                        <p:tgtEl>
                                          <p:spTgt spid="90119"/>
                                        </p:tgtEl>
                                        <p:attrNameLst>
                                          <p:attrName>style.visibility</p:attrName>
                                        </p:attrNameLst>
                                      </p:cBhvr>
                                      <p:to>
                                        <p:strVal val="visible"/>
                                      </p:to>
                                    </p:set>
                                    <p:animEffect transition="in" filter="blinds(horizontal)">
                                      <p:cBhvr>
                                        <p:cTn id="30" dur="500"/>
                                        <p:tgtEl>
                                          <p:spTgt spid="90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285875" y="481013"/>
            <a:ext cx="6572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5.7 </a:t>
            </a:r>
            <a:r>
              <a:rPr lang="zh-CN" altLang="zh-CN" dirty="0" smtClean="0">
                <a:solidFill>
                  <a:srgbClr val="800000"/>
                </a:solidFill>
                <a:effectLst>
                  <a:outerShdw blurRad="38100" dist="38100" dir="2700000" algn="tl">
                    <a:srgbClr val="000000"/>
                  </a:outerShdw>
                </a:effectLst>
                <a:ea typeface="黑体" pitchFamily="2" charset="-122"/>
              </a:rPr>
              <a:t>循环程序举例</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64515" name="Rectangle 2"/>
          <p:cNvSpPr>
            <a:spLocks noChangeArrowheads="1"/>
          </p:cNvSpPr>
          <p:nvPr/>
        </p:nvSpPr>
        <p:spPr bwMode="auto">
          <a:xfrm>
            <a:off x="0" y="-171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4516" name="Rectangle 4"/>
          <p:cNvSpPr>
            <a:spLocks noChangeArrowheads="1"/>
          </p:cNvSpPr>
          <p:nvPr/>
        </p:nvSpPr>
        <p:spPr bwMode="auto">
          <a:xfrm>
            <a:off x="0" y="-171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4517" name="Rectangle 7"/>
          <p:cNvSpPr>
            <a:spLocks noChangeArrowheads="1"/>
          </p:cNvSpPr>
          <p:nvPr/>
        </p:nvSpPr>
        <p:spPr bwMode="auto">
          <a:xfrm>
            <a:off x="0" y="-171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4518" name="Rectangle 12"/>
          <p:cNvSpPr>
            <a:spLocks noChangeArrowheads="1"/>
          </p:cNvSpPr>
          <p:nvPr/>
        </p:nvSpPr>
        <p:spPr bwMode="auto">
          <a:xfrm>
            <a:off x="0" y="-171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4519" name="Rectangle 6"/>
          <p:cNvSpPr>
            <a:spLocks noChangeArrowheads="1"/>
          </p:cNvSpPr>
          <p:nvPr/>
        </p:nvSpPr>
        <p:spPr bwMode="auto">
          <a:xfrm>
            <a:off x="0" y="-171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4520" name="Rectangle 8"/>
          <p:cNvSpPr>
            <a:spLocks noChangeArrowheads="1"/>
          </p:cNvSpPr>
          <p:nvPr/>
        </p:nvSpPr>
        <p:spPr bwMode="auto">
          <a:xfrm>
            <a:off x="0" y="-171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pSp>
        <p:nvGrpSpPr>
          <p:cNvPr id="64521" name="组合 24"/>
          <p:cNvGrpSpPr>
            <a:grpSpLocks/>
          </p:cNvGrpSpPr>
          <p:nvPr/>
        </p:nvGrpSpPr>
        <p:grpSpPr bwMode="auto">
          <a:xfrm>
            <a:off x="1714500" y="1328738"/>
            <a:ext cx="5143500" cy="5000625"/>
            <a:chOff x="1714480" y="1500174"/>
            <a:chExt cx="5143536" cy="5000660"/>
          </a:xfrm>
        </p:grpSpPr>
        <p:sp>
          <p:nvSpPr>
            <p:cNvPr id="64523" name="流程图: 过程 14"/>
            <p:cNvSpPr>
              <a:spLocks noChangeArrowheads="1"/>
            </p:cNvSpPr>
            <p:nvPr/>
          </p:nvSpPr>
          <p:spPr bwMode="auto">
            <a:xfrm>
              <a:off x="1714480" y="1500174"/>
              <a:ext cx="5143536" cy="5000660"/>
            </a:xfrm>
            <a:prstGeom prst="flowChartProcess">
              <a:avLst/>
            </a:prstGeom>
            <a:solidFill>
              <a:schemeClr val="accent1"/>
            </a:solidFill>
            <a:ln w="38100" algn="ctr">
              <a:solidFill>
                <a:srgbClr val="0000CC"/>
              </a:solidFill>
              <a:miter lim="800000"/>
              <a:headEnd/>
              <a:tailEnd/>
            </a:ln>
          </p:spPr>
          <p:txBody>
            <a:bodyPr wrap="none"/>
            <a:lstStyle/>
            <a:p>
              <a:endParaRPr lang="zh-CN" altLang="en-US"/>
            </a:p>
          </p:txBody>
        </p:sp>
        <p:sp>
          <p:nvSpPr>
            <p:cNvPr id="64524" name="矩形 15"/>
            <p:cNvSpPr>
              <a:spLocks noChangeArrowheads="1"/>
            </p:cNvSpPr>
            <p:nvPr/>
          </p:nvSpPr>
          <p:spPr bwMode="auto">
            <a:xfrm>
              <a:off x="1714480" y="1500174"/>
              <a:ext cx="5143536" cy="571504"/>
            </a:xfrm>
            <a:prstGeom prst="rect">
              <a:avLst/>
            </a:prstGeom>
            <a:solidFill>
              <a:schemeClr val="accent1"/>
            </a:solidFill>
            <a:ln w="38100" algn="ctr">
              <a:solidFill>
                <a:srgbClr val="0000CC"/>
              </a:solidFill>
              <a:miter lim="800000"/>
              <a:headEnd/>
              <a:tailEnd/>
            </a:ln>
          </p:spPr>
          <p:txBody>
            <a:bodyPr wrap="none"/>
            <a:lstStyle/>
            <a:p>
              <a:pPr algn="ctr"/>
              <a:r>
                <a:rPr lang="en-US" altLang="zh-CN" sz="3200" b="1"/>
                <a:t>sign=1,pi=0,n=1,term=1</a:t>
              </a:r>
              <a:endParaRPr lang="zh-CN" altLang="en-US" sz="3200" b="1"/>
            </a:p>
          </p:txBody>
        </p:sp>
        <p:sp>
          <p:nvSpPr>
            <p:cNvPr id="64525" name="矩形 16"/>
            <p:cNvSpPr>
              <a:spLocks noChangeArrowheads="1"/>
            </p:cNvSpPr>
            <p:nvPr/>
          </p:nvSpPr>
          <p:spPr bwMode="auto">
            <a:xfrm>
              <a:off x="1714480" y="2071678"/>
              <a:ext cx="5143536" cy="3143272"/>
            </a:xfrm>
            <a:prstGeom prst="rect">
              <a:avLst/>
            </a:prstGeom>
            <a:solidFill>
              <a:schemeClr val="accent1"/>
            </a:solidFill>
            <a:ln w="38100" algn="ctr">
              <a:solidFill>
                <a:srgbClr val="0000CC"/>
              </a:solidFill>
              <a:miter lim="800000"/>
              <a:headEnd/>
              <a:tailEnd/>
            </a:ln>
          </p:spPr>
          <p:txBody>
            <a:bodyPr wrap="none"/>
            <a:lstStyle/>
            <a:p>
              <a:r>
                <a:rPr lang="zh-CN" altLang="en-US" sz="3200" b="1"/>
                <a:t>当</a:t>
              </a:r>
              <a:r>
                <a:rPr lang="en-US" altLang="zh-CN" sz="3200" b="1"/>
                <a:t>term ≥10</a:t>
              </a:r>
              <a:r>
                <a:rPr lang="en-US" altLang="zh-CN" sz="3200" b="1" baseline="30000"/>
                <a:t>-6</a:t>
              </a:r>
              <a:endParaRPr lang="zh-CN" altLang="en-US" sz="3200" b="1" baseline="30000"/>
            </a:p>
          </p:txBody>
        </p:sp>
        <p:sp>
          <p:nvSpPr>
            <p:cNvPr id="64526" name="流程图: 过程 17"/>
            <p:cNvSpPr>
              <a:spLocks noChangeArrowheads="1"/>
            </p:cNvSpPr>
            <p:nvPr/>
          </p:nvSpPr>
          <p:spPr bwMode="auto">
            <a:xfrm>
              <a:off x="2786050" y="2643182"/>
              <a:ext cx="4071966" cy="2571768"/>
            </a:xfrm>
            <a:prstGeom prst="flowChartProcess">
              <a:avLst/>
            </a:prstGeom>
            <a:solidFill>
              <a:schemeClr val="accent1"/>
            </a:solidFill>
            <a:ln w="38100" algn="ctr">
              <a:solidFill>
                <a:srgbClr val="0000CC"/>
              </a:solidFill>
              <a:miter lim="800000"/>
              <a:headEnd/>
              <a:tailEnd/>
            </a:ln>
          </p:spPr>
          <p:txBody>
            <a:bodyPr wrap="none"/>
            <a:lstStyle/>
            <a:p>
              <a:endParaRPr lang="en-US" altLang="zh-CN"/>
            </a:p>
            <a:p>
              <a:endParaRPr lang="en-US" altLang="zh-CN"/>
            </a:p>
            <a:p>
              <a:endParaRPr lang="en-US" altLang="zh-CN"/>
            </a:p>
            <a:p>
              <a:endParaRPr lang="zh-CN" altLang="en-US" sz="3200"/>
            </a:p>
          </p:txBody>
        </p:sp>
        <p:sp>
          <p:nvSpPr>
            <p:cNvPr id="64527" name="流程图: 过程 18"/>
            <p:cNvSpPr>
              <a:spLocks noChangeArrowheads="1"/>
            </p:cNvSpPr>
            <p:nvPr/>
          </p:nvSpPr>
          <p:spPr bwMode="auto">
            <a:xfrm>
              <a:off x="2786050" y="2643182"/>
              <a:ext cx="4071966" cy="642942"/>
            </a:xfrm>
            <a:prstGeom prst="flowChartProcess">
              <a:avLst/>
            </a:prstGeom>
            <a:solidFill>
              <a:schemeClr val="accent1"/>
            </a:solidFill>
            <a:ln w="38100" algn="ctr">
              <a:solidFill>
                <a:srgbClr val="0000CC"/>
              </a:solidFill>
              <a:miter lim="800000"/>
              <a:headEnd/>
              <a:tailEnd/>
            </a:ln>
          </p:spPr>
          <p:txBody>
            <a:bodyPr wrap="none"/>
            <a:lstStyle/>
            <a:p>
              <a:r>
                <a:rPr lang="en-US" altLang="zh-CN" sz="3200" b="1"/>
                <a:t>pi=pi+term</a:t>
              </a:r>
              <a:endParaRPr lang="zh-CN" altLang="en-US" sz="3200" b="1"/>
            </a:p>
          </p:txBody>
        </p:sp>
        <p:sp>
          <p:nvSpPr>
            <p:cNvPr id="64528" name="流程图: 过程 19"/>
            <p:cNvSpPr>
              <a:spLocks noChangeArrowheads="1"/>
            </p:cNvSpPr>
            <p:nvPr/>
          </p:nvSpPr>
          <p:spPr bwMode="auto">
            <a:xfrm>
              <a:off x="2786050" y="3286124"/>
              <a:ext cx="4071966" cy="642942"/>
            </a:xfrm>
            <a:prstGeom prst="flowChartProcess">
              <a:avLst/>
            </a:prstGeom>
            <a:solidFill>
              <a:schemeClr val="accent1"/>
            </a:solidFill>
            <a:ln w="38100" algn="ctr">
              <a:solidFill>
                <a:srgbClr val="0000CC"/>
              </a:solidFill>
              <a:miter lim="800000"/>
              <a:headEnd/>
              <a:tailEnd/>
            </a:ln>
          </p:spPr>
          <p:txBody>
            <a:bodyPr wrap="none"/>
            <a:lstStyle/>
            <a:p>
              <a:r>
                <a:rPr lang="en-US" altLang="zh-CN" sz="3200" b="1"/>
                <a:t>n=n+2</a:t>
              </a:r>
              <a:endParaRPr lang="zh-CN" altLang="en-US" sz="3200" b="1"/>
            </a:p>
          </p:txBody>
        </p:sp>
        <p:sp>
          <p:nvSpPr>
            <p:cNvPr id="64529" name="流程图: 过程 20"/>
            <p:cNvSpPr>
              <a:spLocks noChangeArrowheads="1"/>
            </p:cNvSpPr>
            <p:nvPr/>
          </p:nvSpPr>
          <p:spPr bwMode="auto">
            <a:xfrm>
              <a:off x="2786050" y="3929066"/>
              <a:ext cx="4071966" cy="642942"/>
            </a:xfrm>
            <a:prstGeom prst="flowChartProcess">
              <a:avLst/>
            </a:prstGeom>
            <a:solidFill>
              <a:schemeClr val="accent1"/>
            </a:solidFill>
            <a:ln w="38100" algn="ctr">
              <a:solidFill>
                <a:srgbClr val="0000CC"/>
              </a:solidFill>
              <a:miter lim="800000"/>
              <a:headEnd/>
              <a:tailEnd/>
            </a:ln>
          </p:spPr>
          <p:txBody>
            <a:bodyPr wrap="none"/>
            <a:lstStyle/>
            <a:p>
              <a:r>
                <a:rPr lang="en-US" altLang="zh-CN" sz="3200" b="1"/>
                <a:t>sign=-sign</a:t>
              </a:r>
              <a:endParaRPr lang="zh-CN" altLang="en-US" sz="3200" b="1"/>
            </a:p>
          </p:txBody>
        </p:sp>
        <p:sp>
          <p:nvSpPr>
            <p:cNvPr id="64530" name="流程图: 过程 21"/>
            <p:cNvSpPr>
              <a:spLocks noChangeArrowheads="1"/>
            </p:cNvSpPr>
            <p:nvPr/>
          </p:nvSpPr>
          <p:spPr bwMode="auto">
            <a:xfrm>
              <a:off x="2786050" y="4572008"/>
              <a:ext cx="4071966" cy="642942"/>
            </a:xfrm>
            <a:prstGeom prst="flowChartProcess">
              <a:avLst/>
            </a:prstGeom>
            <a:solidFill>
              <a:schemeClr val="accent1"/>
            </a:solidFill>
            <a:ln w="38100" algn="ctr">
              <a:solidFill>
                <a:srgbClr val="0000CC"/>
              </a:solidFill>
              <a:miter lim="800000"/>
              <a:headEnd/>
              <a:tailEnd/>
            </a:ln>
          </p:spPr>
          <p:txBody>
            <a:bodyPr wrap="none"/>
            <a:lstStyle/>
            <a:p>
              <a:r>
                <a:rPr lang="en-US" altLang="zh-CN" sz="3200" b="1"/>
                <a:t>term=sign/n</a:t>
              </a:r>
              <a:endParaRPr lang="zh-CN" altLang="en-US" sz="3200" b="1"/>
            </a:p>
          </p:txBody>
        </p:sp>
        <p:sp>
          <p:nvSpPr>
            <p:cNvPr id="64531" name="流程图: 过程 22"/>
            <p:cNvSpPr>
              <a:spLocks noChangeArrowheads="1"/>
            </p:cNvSpPr>
            <p:nvPr/>
          </p:nvSpPr>
          <p:spPr bwMode="auto">
            <a:xfrm>
              <a:off x="1714480" y="5214950"/>
              <a:ext cx="5143536" cy="642942"/>
            </a:xfrm>
            <a:prstGeom prst="flowChartProcess">
              <a:avLst/>
            </a:prstGeom>
            <a:solidFill>
              <a:schemeClr val="accent1"/>
            </a:solidFill>
            <a:ln w="38100" algn="ctr">
              <a:solidFill>
                <a:srgbClr val="0000CC"/>
              </a:solidFill>
              <a:miter lim="800000"/>
              <a:headEnd/>
              <a:tailEnd/>
            </a:ln>
          </p:spPr>
          <p:txBody>
            <a:bodyPr wrap="none"/>
            <a:lstStyle/>
            <a:p>
              <a:pPr algn="ctr"/>
              <a:r>
                <a:rPr lang="en-US" altLang="zh-CN" sz="3200" b="1"/>
                <a:t>pi=pi*4</a:t>
              </a:r>
              <a:endParaRPr lang="zh-CN" altLang="en-US" sz="3200" b="1"/>
            </a:p>
          </p:txBody>
        </p:sp>
        <p:sp>
          <p:nvSpPr>
            <p:cNvPr id="64532" name="流程图: 过程 23"/>
            <p:cNvSpPr>
              <a:spLocks noChangeArrowheads="1"/>
            </p:cNvSpPr>
            <p:nvPr/>
          </p:nvSpPr>
          <p:spPr bwMode="auto">
            <a:xfrm>
              <a:off x="1714480" y="5857892"/>
              <a:ext cx="5143536" cy="642942"/>
            </a:xfrm>
            <a:prstGeom prst="flowChartProcess">
              <a:avLst/>
            </a:prstGeom>
            <a:solidFill>
              <a:schemeClr val="accent1"/>
            </a:solidFill>
            <a:ln w="38100" algn="ctr">
              <a:solidFill>
                <a:srgbClr val="0000CC"/>
              </a:solidFill>
              <a:miter lim="800000"/>
              <a:headEnd/>
              <a:tailEnd/>
            </a:ln>
          </p:spPr>
          <p:txBody>
            <a:bodyPr wrap="none"/>
            <a:lstStyle/>
            <a:p>
              <a:pPr algn="ctr"/>
              <a:r>
                <a:rPr lang="zh-CN" altLang="en-US" sz="3200" b="1"/>
                <a:t>输出</a:t>
              </a:r>
              <a:r>
                <a:rPr lang="en-US" altLang="zh-CN" sz="3200" b="1"/>
                <a:t>pi</a:t>
              </a:r>
              <a:endParaRPr lang="zh-CN" altLang="en-US" sz="3200" b="1"/>
            </a:p>
          </p:txBody>
        </p:sp>
      </p:grpSp>
    </p:spTree>
  </p:cSld>
  <p:clrMapOvr>
    <a:masterClrMapping/>
  </p:clrMapOvr>
  <p:transition spd="med">
    <p:blinds/>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3"/>
          <p:cNvSpPr>
            <a:spLocks noGrp="1" noChangeArrowheads="1"/>
          </p:cNvSpPr>
          <p:nvPr>
            <p:ph idx="1"/>
          </p:nvPr>
        </p:nvSpPr>
        <p:spPr>
          <a:xfrm>
            <a:off x="285750" y="285750"/>
            <a:ext cx="8572500" cy="6357938"/>
          </a:xfrm>
        </p:spPr>
        <p:txBody>
          <a:bodyPr/>
          <a:lstStyle/>
          <a:p>
            <a:pPr eaLnBrk="1" hangingPunct="1">
              <a:lnSpc>
                <a:spcPts val="2900"/>
              </a:lnSpc>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lnSpc>
                <a:spcPts val="2900"/>
              </a:lnSpc>
              <a:buFont typeface="Wingdings" pitchFamily="2" charset="2"/>
              <a:buNone/>
            </a:pPr>
            <a:r>
              <a:rPr lang="en-US" altLang="zh-CN" sz="2800" dirty="0" smtClean="0"/>
              <a:t>#include &lt;</a:t>
            </a:r>
            <a:r>
              <a:rPr lang="en-US" altLang="zh-CN" sz="2800" dirty="0" err="1" smtClean="0"/>
              <a:t>math.h</a:t>
            </a:r>
            <a:r>
              <a:rPr lang="en-US" altLang="zh-CN" sz="2800" dirty="0" smtClean="0"/>
              <a:t>&gt;</a:t>
            </a:r>
          </a:p>
          <a:p>
            <a:pPr eaLnBrk="1" hangingPunct="1">
              <a:lnSpc>
                <a:spcPts val="2900"/>
              </a:lnSpc>
              <a:buFont typeface="Wingdings" pitchFamily="2" charset="2"/>
              <a:buNone/>
            </a:pPr>
            <a:r>
              <a:rPr lang="en-US" altLang="zh-CN" sz="2800" dirty="0"/>
              <a:t>void</a:t>
            </a:r>
            <a:r>
              <a:rPr lang="en-US" altLang="zh-CN" sz="2800" dirty="0" smtClean="0"/>
              <a:t> main()</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int</a:t>
            </a:r>
            <a:r>
              <a:rPr lang="en-US" altLang="zh-CN" sz="2800" dirty="0" smtClean="0"/>
              <a:t> sign=1; double pi=0,n=1,term=1;</a:t>
            </a:r>
          </a:p>
          <a:p>
            <a:pPr eaLnBrk="1" hangingPunct="1">
              <a:lnSpc>
                <a:spcPts val="2900"/>
              </a:lnSpc>
              <a:buFont typeface="Wingdings" pitchFamily="2" charset="2"/>
              <a:buNone/>
            </a:pPr>
            <a:r>
              <a:rPr lang="en-US" altLang="zh-CN" sz="2800" dirty="0" smtClean="0"/>
              <a:t>    while(</a:t>
            </a:r>
            <a:r>
              <a:rPr lang="en-US" altLang="zh-CN" sz="2800" dirty="0" err="1" smtClean="0"/>
              <a:t>fabs</a:t>
            </a:r>
            <a:r>
              <a:rPr lang="en-US" altLang="zh-CN" sz="2800" dirty="0" smtClean="0"/>
              <a:t>(term)&gt;=1e-6) </a:t>
            </a:r>
            <a:endParaRPr lang="zh-CN" altLang="zh-CN" sz="2800" dirty="0" smtClean="0"/>
          </a:p>
          <a:p>
            <a:pPr eaLnBrk="1" hangingPunct="1">
              <a:lnSpc>
                <a:spcPts val="2900"/>
              </a:lnSpc>
              <a:buFont typeface="Wingdings" pitchFamily="2" charset="2"/>
              <a:buNone/>
            </a:pPr>
            <a:r>
              <a:rPr lang="en-US" altLang="zh-CN" sz="2800" dirty="0" smtClean="0"/>
              <a:t>    {  pi=</a:t>
            </a:r>
            <a:r>
              <a:rPr lang="en-US" altLang="zh-CN" sz="2800" dirty="0" err="1" smtClean="0"/>
              <a:t>pi+term</a:t>
            </a:r>
            <a:r>
              <a:rPr lang="en-US" altLang="zh-CN" sz="2800" dirty="0" smtClean="0"/>
              <a:t>;</a:t>
            </a:r>
          </a:p>
          <a:p>
            <a:pPr eaLnBrk="1" hangingPunct="1">
              <a:lnSpc>
                <a:spcPts val="2900"/>
              </a:lnSpc>
              <a:buFont typeface="Wingdings" pitchFamily="2" charset="2"/>
              <a:buNone/>
            </a:pPr>
            <a:r>
              <a:rPr lang="en-US" altLang="zh-CN" sz="2800" dirty="0" smtClean="0"/>
              <a:t>        n=n+2; </a:t>
            </a:r>
            <a:endParaRPr lang="zh-CN" altLang="zh-CN" sz="2800" dirty="0" smtClean="0"/>
          </a:p>
          <a:p>
            <a:pPr eaLnBrk="1" hangingPunct="1">
              <a:lnSpc>
                <a:spcPts val="2900"/>
              </a:lnSpc>
              <a:buFont typeface="Wingdings" pitchFamily="2" charset="2"/>
              <a:buNone/>
            </a:pPr>
            <a:r>
              <a:rPr lang="en-US" altLang="zh-CN" sz="2800" dirty="0" smtClean="0"/>
              <a:t>        sign=-sign; </a:t>
            </a:r>
            <a:endParaRPr lang="zh-CN" altLang="zh-CN" sz="2800" dirty="0" smtClean="0"/>
          </a:p>
          <a:p>
            <a:pPr eaLnBrk="1" hangingPunct="1">
              <a:lnSpc>
                <a:spcPts val="2900"/>
              </a:lnSpc>
              <a:buFont typeface="Wingdings" pitchFamily="2" charset="2"/>
              <a:buNone/>
            </a:pPr>
            <a:r>
              <a:rPr lang="en-US" altLang="zh-CN" sz="2800" dirty="0" smtClean="0"/>
              <a:t>        term=sign/n;    </a:t>
            </a:r>
            <a:endParaRPr lang="zh-CN" altLang="zh-CN" sz="2800" dirty="0" smtClean="0"/>
          </a:p>
          <a:p>
            <a:pPr eaLnBrk="1" hangingPunct="1">
              <a:lnSpc>
                <a:spcPts val="2900"/>
              </a:lnSpc>
              <a:buFont typeface="Wingdings" pitchFamily="2" charset="2"/>
              <a:buNone/>
            </a:pP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    pi=pi*4;          </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printf</a:t>
            </a:r>
            <a:r>
              <a:rPr lang="en-US" altLang="zh-CN" sz="2800" dirty="0" smtClean="0"/>
              <a:t>("pi=%10.8f\</a:t>
            </a:r>
            <a:r>
              <a:rPr lang="en-US" altLang="zh-CN" sz="2800" dirty="0" err="1" smtClean="0"/>
              <a:t>n",pi</a:t>
            </a: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a:t>
            </a:r>
            <a:endParaRPr lang="zh-CN" altLang="zh-CN" sz="2800" dirty="0" smtClean="0"/>
          </a:p>
          <a:p>
            <a:pPr eaLnBrk="1" hangingPunct="1">
              <a:lnSpc>
                <a:spcPts val="2900"/>
              </a:lnSpc>
              <a:buFont typeface="Wingdings" pitchFamily="2" charset="2"/>
              <a:buNone/>
            </a:pPr>
            <a:endParaRPr lang="en-US" altLang="zh-CN" sz="2800" dirty="0" smtClean="0"/>
          </a:p>
        </p:txBody>
      </p:sp>
      <p:sp>
        <p:nvSpPr>
          <p:cNvPr id="6553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5540"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5541"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5542"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5543"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5544"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6" name="TextBox 15"/>
          <p:cNvSpPr txBox="1">
            <a:spLocks noChangeArrowheads="1"/>
          </p:cNvSpPr>
          <p:nvPr/>
        </p:nvSpPr>
        <p:spPr bwMode="auto">
          <a:xfrm>
            <a:off x="4643438" y="2060575"/>
            <a:ext cx="2928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求绝对值的函数</a:t>
            </a:r>
            <a:endParaRPr lang="en-US" altLang="zh-CN" sz="2800" b="1">
              <a:solidFill>
                <a:srgbClr val="0000CC"/>
              </a:solidFill>
            </a:endParaRPr>
          </a:p>
        </p:txBody>
      </p:sp>
      <p:sp>
        <p:nvSpPr>
          <p:cNvPr id="17" name="矩形 16"/>
          <p:cNvSpPr>
            <a:spLocks noChangeArrowheads="1"/>
          </p:cNvSpPr>
          <p:nvPr/>
        </p:nvSpPr>
        <p:spPr bwMode="auto">
          <a:xfrm>
            <a:off x="1619250" y="2060575"/>
            <a:ext cx="792163" cy="500063"/>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pic>
        <p:nvPicPr>
          <p:cNvPr id="92167"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7750" y="3786188"/>
            <a:ext cx="3894138"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矩形 12"/>
          <p:cNvSpPr>
            <a:spLocks noChangeArrowheads="1"/>
          </p:cNvSpPr>
          <p:nvPr/>
        </p:nvSpPr>
        <p:spPr bwMode="auto">
          <a:xfrm>
            <a:off x="4786313" y="3714750"/>
            <a:ext cx="2928937" cy="928688"/>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4" name="TextBox 13"/>
          <p:cNvSpPr txBox="1">
            <a:spLocks noChangeArrowheads="1"/>
          </p:cNvSpPr>
          <p:nvPr/>
        </p:nvSpPr>
        <p:spPr bwMode="auto">
          <a:xfrm>
            <a:off x="4357688" y="4714875"/>
            <a:ext cx="457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只保证前</a:t>
            </a:r>
            <a:r>
              <a:rPr lang="en-US" altLang="zh-CN" sz="2800" b="1">
                <a:solidFill>
                  <a:srgbClr val="0000CC"/>
                </a:solidFill>
              </a:rPr>
              <a:t>5</a:t>
            </a:r>
            <a:r>
              <a:rPr lang="zh-CN" altLang="en-US" sz="2800" b="1">
                <a:solidFill>
                  <a:srgbClr val="0000CC"/>
                </a:solidFill>
              </a:rPr>
              <a:t>位小数是准确的</a:t>
            </a:r>
            <a:endParaRPr lang="en-US" altLang="zh-CN" sz="2800" b="1">
              <a:solidFill>
                <a:srgbClr val="0000CC"/>
              </a:solidFill>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linds(horizontal)">
                                      <p:cBhvr>
                                        <p:cTn id="11" dur="500"/>
                                        <p:tgtEl>
                                          <p:spTgt spid="1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nodeType="clickEffect">
                                  <p:stCondLst>
                                    <p:cond delay="0"/>
                                  </p:stCondLst>
                                  <p:childTnLst>
                                    <p:set>
                                      <p:cBhvr>
                                        <p:cTn id="15" dur="1" fill="hold">
                                          <p:stCondLst>
                                            <p:cond delay="0"/>
                                          </p:stCondLst>
                                        </p:cTn>
                                        <p:tgtEl>
                                          <p:spTgt spid="92167"/>
                                        </p:tgtEl>
                                        <p:attrNameLst>
                                          <p:attrName>style.visibility</p:attrName>
                                        </p:attrNameLst>
                                      </p:cBhvr>
                                      <p:to>
                                        <p:strVal val="visible"/>
                                      </p:to>
                                    </p:set>
                                    <p:animEffect transition="in" filter="blinds(horizontal)">
                                      <p:cBhvr>
                                        <p:cTn id="16" dur="500"/>
                                        <p:tgtEl>
                                          <p:spTgt spid="9216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blinds(horizontal)">
                                      <p:cBhvr>
                                        <p:cTn id="21" dur="500"/>
                                        <p:tgtEl>
                                          <p:spTgt spid="13"/>
                                        </p:tgtEl>
                                      </p:cBhvr>
                                    </p:animEffect>
                                  </p:childTnLst>
                                </p:cTn>
                              </p:par>
                            </p:childTnLst>
                          </p:cTn>
                        </p:par>
                        <p:par>
                          <p:cTn id="22" fill="hold" nodeType="afterGroup">
                            <p:stCondLst>
                              <p:cond delay="500"/>
                            </p:stCondLst>
                            <p:childTnLst>
                              <p:par>
                                <p:cTn id="23" presetID="3" presetClass="entr" presetSubtype="1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blinds(horizontal)">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3" grpId="0" animBg="1"/>
      <p:bldP spid="14" grpId="0"/>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3"/>
          <p:cNvSpPr>
            <a:spLocks noGrp="1" noChangeArrowheads="1"/>
          </p:cNvSpPr>
          <p:nvPr>
            <p:ph idx="1"/>
          </p:nvPr>
        </p:nvSpPr>
        <p:spPr>
          <a:xfrm>
            <a:off x="285750" y="285750"/>
            <a:ext cx="8572500" cy="6357938"/>
          </a:xfrm>
        </p:spPr>
        <p:txBody>
          <a:bodyPr/>
          <a:lstStyle/>
          <a:p>
            <a:pPr eaLnBrk="1" hangingPunct="1">
              <a:lnSpc>
                <a:spcPts val="2900"/>
              </a:lnSpc>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lnSpc>
                <a:spcPts val="2900"/>
              </a:lnSpc>
              <a:buFont typeface="Wingdings" pitchFamily="2" charset="2"/>
              <a:buNone/>
            </a:pPr>
            <a:r>
              <a:rPr lang="en-US" altLang="zh-CN" sz="2800" dirty="0" smtClean="0"/>
              <a:t>#include &lt;</a:t>
            </a:r>
            <a:r>
              <a:rPr lang="en-US" altLang="zh-CN" sz="2800" dirty="0" err="1" smtClean="0"/>
              <a:t>math.h</a:t>
            </a:r>
            <a:r>
              <a:rPr lang="en-US" altLang="zh-CN" sz="2800" dirty="0" smtClean="0"/>
              <a:t>&gt;</a:t>
            </a:r>
          </a:p>
          <a:p>
            <a:pPr eaLnBrk="1" hangingPunct="1">
              <a:lnSpc>
                <a:spcPts val="2900"/>
              </a:lnSpc>
              <a:buFont typeface="Wingdings" pitchFamily="2" charset="2"/>
              <a:buNone/>
            </a:pPr>
            <a:r>
              <a:rPr lang="en-US" altLang="zh-CN" sz="2800" dirty="0"/>
              <a:t>void</a:t>
            </a:r>
            <a:r>
              <a:rPr lang="en-US" altLang="zh-CN" sz="2800" dirty="0" smtClean="0"/>
              <a:t> main()</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int</a:t>
            </a:r>
            <a:r>
              <a:rPr lang="en-US" altLang="zh-CN" sz="2800" dirty="0" smtClean="0"/>
              <a:t> sign=1; double pi=0,n=1,term=1;</a:t>
            </a:r>
          </a:p>
          <a:p>
            <a:pPr eaLnBrk="1" hangingPunct="1">
              <a:lnSpc>
                <a:spcPts val="2900"/>
              </a:lnSpc>
              <a:buFont typeface="Wingdings" pitchFamily="2" charset="2"/>
              <a:buNone/>
            </a:pPr>
            <a:r>
              <a:rPr lang="en-US" altLang="zh-CN" sz="2800" dirty="0" smtClean="0"/>
              <a:t>    while(</a:t>
            </a:r>
            <a:r>
              <a:rPr lang="en-US" altLang="zh-CN" sz="2800" dirty="0" err="1" smtClean="0"/>
              <a:t>fabs</a:t>
            </a:r>
            <a:r>
              <a:rPr lang="en-US" altLang="zh-CN" sz="2800" dirty="0" smtClean="0"/>
              <a:t>(term)&gt;=1e-6) </a:t>
            </a:r>
            <a:endParaRPr lang="zh-CN" altLang="zh-CN" sz="2800" dirty="0" smtClean="0"/>
          </a:p>
          <a:p>
            <a:pPr eaLnBrk="1" hangingPunct="1">
              <a:lnSpc>
                <a:spcPts val="2900"/>
              </a:lnSpc>
              <a:buFont typeface="Wingdings" pitchFamily="2" charset="2"/>
              <a:buNone/>
            </a:pPr>
            <a:r>
              <a:rPr lang="en-US" altLang="zh-CN" sz="2800" dirty="0" smtClean="0"/>
              <a:t>    {  pi=</a:t>
            </a:r>
            <a:r>
              <a:rPr lang="en-US" altLang="zh-CN" sz="2800" dirty="0" err="1" smtClean="0"/>
              <a:t>pi+term</a:t>
            </a:r>
            <a:r>
              <a:rPr lang="en-US" altLang="zh-CN" sz="2800" dirty="0" smtClean="0"/>
              <a:t>;</a:t>
            </a:r>
          </a:p>
          <a:p>
            <a:pPr eaLnBrk="1" hangingPunct="1">
              <a:lnSpc>
                <a:spcPts val="2900"/>
              </a:lnSpc>
              <a:buFont typeface="Wingdings" pitchFamily="2" charset="2"/>
              <a:buNone/>
            </a:pPr>
            <a:r>
              <a:rPr lang="en-US" altLang="zh-CN" sz="2800" dirty="0" smtClean="0"/>
              <a:t>        n=n+2; </a:t>
            </a:r>
            <a:endParaRPr lang="zh-CN" altLang="zh-CN" sz="2800" dirty="0" smtClean="0"/>
          </a:p>
          <a:p>
            <a:pPr eaLnBrk="1" hangingPunct="1">
              <a:lnSpc>
                <a:spcPts val="2900"/>
              </a:lnSpc>
              <a:buFont typeface="Wingdings" pitchFamily="2" charset="2"/>
              <a:buNone/>
            </a:pPr>
            <a:r>
              <a:rPr lang="en-US" altLang="zh-CN" sz="2800" dirty="0" smtClean="0"/>
              <a:t>        sign=-sign; </a:t>
            </a:r>
            <a:endParaRPr lang="zh-CN" altLang="zh-CN" sz="2800" dirty="0" smtClean="0"/>
          </a:p>
          <a:p>
            <a:pPr eaLnBrk="1" hangingPunct="1">
              <a:lnSpc>
                <a:spcPts val="2900"/>
              </a:lnSpc>
              <a:buFont typeface="Wingdings" pitchFamily="2" charset="2"/>
              <a:buNone/>
            </a:pPr>
            <a:r>
              <a:rPr lang="en-US" altLang="zh-CN" sz="2800" dirty="0" smtClean="0"/>
              <a:t>        term=sign/n;    </a:t>
            </a:r>
            <a:endParaRPr lang="zh-CN" altLang="zh-CN" sz="2800" dirty="0" smtClean="0"/>
          </a:p>
          <a:p>
            <a:pPr eaLnBrk="1" hangingPunct="1">
              <a:lnSpc>
                <a:spcPts val="2900"/>
              </a:lnSpc>
              <a:buFont typeface="Wingdings" pitchFamily="2" charset="2"/>
              <a:buNone/>
            </a:pP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    pi=pi*4;          </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printf</a:t>
            </a:r>
            <a:r>
              <a:rPr lang="en-US" altLang="zh-CN" sz="2800" dirty="0" smtClean="0"/>
              <a:t>("pi=%10.8f\</a:t>
            </a:r>
            <a:r>
              <a:rPr lang="en-US" altLang="zh-CN" sz="2800" dirty="0" err="1" smtClean="0"/>
              <a:t>n",pi</a:t>
            </a: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a:t>
            </a:r>
            <a:endParaRPr lang="zh-CN" altLang="zh-CN" sz="2800" dirty="0" smtClean="0"/>
          </a:p>
          <a:p>
            <a:pPr eaLnBrk="1" hangingPunct="1">
              <a:lnSpc>
                <a:spcPts val="2900"/>
              </a:lnSpc>
              <a:buFont typeface="Wingdings" pitchFamily="2" charset="2"/>
              <a:buNone/>
            </a:pPr>
            <a:endParaRPr lang="en-US" altLang="zh-CN" sz="2800" dirty="0" smtClean="0"/>
          </a:p>
        </p:txBody>
      </p:sp>
      <p:sp>
        <p:nvSpPr>
          <p:cNvPr id="66563"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6564"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6565"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6566"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6567"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6568"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pic>
        <p:nvPicPr>
          <p:cNvPr id="9216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7750" y="4643438"/>
            <a:ext cx="39116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a:spLocks noChangeArrowheads="1"/>
          </p:cNvSpPr>
          <p:nvPr/>
        </p:nvSpPr>
        <p:spPr bwMode="auto">
          <a:xfrm>
            <a:off x="5076825" y="2060575"/>
            <a:ext cx="2000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3200" b="1">
                <a:solidFill>
                  <a:srgbClr val="FF0000"/>
                </a:solidFill>
              </a:rPr>
              <a:t>改为</a:t>
            </a:r>
            <a:r>
              <a:rPr lang="en-US" altLang="zh-CN" sz="3200" b="1">
                <a:solidFill>
                  <a:srgbClr val="FF0000"/>
                </a:solidFill>
              </a:rPr>
              <a:t>1e-8</a:t>
            </a:r>
          </a:p>
        </p:txBody>
      </p:sp>
      <p:sp>
        <p:nvSpPr>
          <p:cNvPr id="17" name="矩形 16"/>
          <p:cNvSpPr>
            <a:spLocks noChangeArrowheads="1"/>
          </p:cNvSpPr>
          <p:nvPr/>
        </p:nvSpPr>
        <p:spPr bwMode="auto">
          <a:xfrm>
            <a:off x="3708400" y="2060575"/>
            <a:ext cx="1071563" cy="500063"/>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pic>
        <p:nvPicPr>
          <p:cNvPr id="66572"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7750" y="3786188"/>
            <a:ext cx="3894138"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linds(horizontal)">
                                      <p:cBhvr>
                                        <p:cTn id="11" dur="500"/>
                                        <p:tgtEl>
                                          <p:spTgt spid="1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nodeType="clickEffect">
                                  <p:stCondLst>
                                    <p:cond delay="0"/>
                                  </p:stCondLst>
                                  <p:childTnLst>
                                    <p:set>
                                      <p:cBhvr>
                                        <p:cTn id="15" dur="1" fill="hold">
                                          <p:stCondLst>
                                            <p:cond delay="0"/>
                                          </p:stCondLst>
                                        </p:cTn>
                                        <p:tgtEl>
                                          <p:spTgt spid="92166"/>
                                        </p:tgtEl>
                                        <p:attrNameLst>
                                          <p:attrName>style.visibility</p:attrName>
                                        </p:attrNameLst>
                                      </p:cBhvr>
                                      <p:to>
                                        <p:strVal val="visible"/>
                                      </p:to>
                                    </p:set>
                                    <p:animEffect transition="in" filter="blinds(horizontal)">
                                      <p:cBhvr>
                                        <p:cTn id="16" dur="500"/>
                                        <p:tgtEl>
                                          <p:spTgt spid="921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3"/>
          <p:cNvSpPr>
            <a:spLocks noGrp="1" noChangeArrowheads="1"/>
          </p:cNvSpPr>
          <p:nvPr>
            <p:ph idx="1"/>
          </p:nvPr>
        </p:nvSpPr>
        <p:spPr>
          <a:xfrm>
            <a:off x="642938" y="827014"/>
            <a:ext cx="8001000" cy="2571750"/>
          </a:xfrm>
        </p:spPr>
        <p:txBody>
          <a:bodyPr/>
          <a:lstStyle/>
          <a:p>
            <a:pPr eaLnBrk="1" hangingPunct="1">
              <a:buFont typeface="Wingdings" pitchFamily="2" charset="2"/>
              <a:buNone/>
            </a:pPr>
            <a:r>
              <a:rPr lang="en-US" altLang="zh-CN" dirty="0" smtClean="0"/>
              <a:t>   </a:t>
            </a:r>
            <a:r>
              <a:rPr lang="zh-CN" altLang="zh-CN" dirty="0" smtClean="0"/>
              <a:t>例</a:t>
            </a:r>
            <a:r>
              <a:rPr lang="en-US" altLang="zh-CN" dirty="0" smtClean="0"/>
              <a:t>5.8 </a:t>
            </a:r>
            <a:r>
              <a:rPr lang="zh-CN" altLang="zh-CN" dirty="0" smtClean="0"/>
              <a:t>求费波那西</a:t>
            </a:r>
            <a:r>
              <a:rPr lang="en-US" altLang="zh-CN" dirty="0" smtClean="0"/>
              <a:t>(Fibonacci)</a:t>
            </a:r>
            <a:r>
              <a:rPr lang="zh-CN" altLang="zh-CN" dirty="0" smtClean="0"/>
              <a:t>数列的前</a:t>
            </a:r>
            <a:r>
              <a:rPr lang="en-US" altLang="zh-CN" dirty="0" smtClean="0"/>
              <a:t>40</a:t>
            </a:r>
            <a:r>
              <a:rPr lang="zh-CN" altLang="zh-CN" dirty="0" smtClean="0"/>
              <a:t>个数。这个数列有如下特点：第</a:t>
            </a:r>
            <a:r>
              <a:rPr lang="en-US" altLang="zh-CN" dirty="0" smtClean="0"/>
              <a:t>1</a:t>
            </a:r>
            <a:r>
              <a:rPr lang="zh-CN" altLang="zh-CN" dirty="0" smtClean="0"/>
              <a:t>、</a:t>
            </a:r>
            <a:r>
              <a:rPr lang="en-US" altLang="zh-CN" dirty="0" smtClean="0"/>
              <a:t>2</a:t>
            </a:r>
            <a:r>
              <a:rPr lang="zh-CN" altLang="zh-CN" dirty="0" smtClean="0"/>
              <a:t>两个数为</a:t>
            </a:r>
            <a:r>
              <a:rPr lang="en-US" altLang="zh-CN" dirty="0" smtClean="0"/>
              <a:t>1</a:t>
            </a:r>
            <a:r>
              <a:rPr lang="zh-CN" altLang="zh-CN" dirty="0" smtClean="0"/>
              <a:t>、</a:t>
            </a:r>
            <a:r>
              <a:rPr lang="en-US" altLang="zh-CN" dirty="0" smtClean="0"/>
              <a:t>1</a:t>
            </a:r>
            <a:r>
              <a:rPr lang="zh-CN" altLang="zh-CN" dirty="0" smtClean="0"/>
              <a:t>。从第</a:t>
            </a:r>
            <a:r>
              <a:rPr lang="en-US" altLang="zh-CN" dirty="0" smtClean="0"/>
              <a:t>3</a:t>
            </a:r>
            <a:r>
              <a:rPr lang="zh-CN" altLang="zh-CN" dirty="0" smtClean="0"/>
              <a:t>个数开始，该数是其前面两个数之和。即</a:t>
            </a:r>
            <a:r>
              <a:rPr lang="en-US" altLang="zh-CN" dirty="0" smtClean="0"/>
              <a:t>:</a:t>
            </a:r>
          </a:p>
        </p:txBody>
      </p:sp>
      <p:sp>
        <p:nvSpPr>
          <p:cNvPr id="67587" name="Rectangle 2"/>
          <p:cNvSpPr>
            <a:spLocks noChangeArrowheads="1"/>
          </p:cNvSpPr>
          <p:nvPr/>
        </p:nvSpPr>
        <p:spPr bwMode="auto">
          <a:xfrm>
            <a:off x="0" y="-387424"/>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7588" name="Rectangle 4"/>
          <p:cNvSpPr>
            <a:spLocks noChangeArrowheads="1"/>
          </p:cNvSpPr>
          <p:nvPr/>
        </p:nvSpPr>
        <p:spPr bwMode="auto">
          <a:xfrm>
            <a:off x="0" y="-387424"/>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7589" name="Rectangle 7"/>
          <p:cNvSpPr>
            <a:spLocks noChangeArrowheads="1"/>
          </p:cNvSpPr>
          <p:nvPr/>
        </p:nvSpPr>
        <p:spPr bwMode="auto">
          <a:xfrm>
            <a:off x="0" y="-387424"/>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7590" name="Rectangle 9"/>
          <p:cNvSpPr>
            <a:spLocks noChangeArrowheads="1"/>
          </p:cNvSpPr>
          <p:nvPr/>
        </p:nvSpPr>
        <p:spPr bwMode="auto">
          <a:xfrm>
            <a:off x="0" y="-387424"/>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7591" name="Rectangle 11"/>
          <p:cNvSpPr>
            <a:spLocks noChangeArrowheads="1"/>
          </p:cNvSpPr>
          <p:nvPr/>
        </p:nvSpPr>
        <p:spPr bwMode="auto">
          <a:xfrm>
            <a:off x="0" y="-387424"/>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7592" name="Rectangle 13"/>
          <p:cNvSpPr>
            <a:spLocks noChangeArrowheads="1"/>
          </p:cNvSpPr>
          <p:nvPr/>
        </p:nvSpPr>
        <p:spPr bwMode="auto">
          <a:xfrm>
            <a:off x="0" y="-387424"/>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7593" name="Rectangle 7"/>
          <p:cNvSpPr>
            <a:spLocks noChangeArrowheads="1"/>
          </p:cNvSpPr>
          <p:nvPr/>
        </p:nvSpPr>
        <p:spPr bwMode="auto">
          <a:xfrm>
            <a:off x="0" y="-387424"/>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67594" name="Object 6"/>
          <p:cNvGraphicFramePr>
            <a:graphicFrameLocks noChangeAspect="1"/>
          </p:cNvGraphicFramePr>
          <p:nvPr>
            <p:extLst>
              <p:ext uri="{D42A27DB-BD31-4B8C-83A1-F6EECF244321}">
                <p14:modId xmlns:p14="http://schemas.microsoft.com/office/powerpoint/2010/main" val="3129519918"/>
              </p:ext>
            </p:extLst>
          </p:nvPr>
        </p:nvGraphicFramePr>
        <p:xfrm>
          <a:off x="2143125" y="3398764"/>
          <a:ext cx="4397375" cy="1928812"/>
        </p:xfrm>
        <a:graphic>
          <a:graphicData uri="http://schemas.openxmlformats.org/presentationml/2006/ole">
            <mc:AlternateContent xmlns:mc="http://schemas.openxmlformats.org/markup-compatibility/2006">
              <mc:Choice xmlns:v="urn:schemas-microsoft-com:vml" Requires="v">
                <p:oleObj spid="_x0000_s67612" name="公式" r:id="rId3" imgW="1625600" imgH="711200" progId="Equation.3">
                  <p:embed/>
                </p:oleObj>
              </mc:Choice>
              <mc:Fallback>
                <p:oleObj name="公式" r:id="rId3" imgW="1625600" imgH="71120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3125" y="3398764"/>
                        <a:ext cx="4397375" cy="192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med">
    <p:blinds/>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3"/>
          <p:cNvSpPr>
            <a:spLocks noGrp="1" noChangeArrowheads="1"/>
          </p:cNvSpPr>
          <p:nvPr>
            <p:ph idx="1"/>
          </p:nvPr>
        </p:nvSpPr>
        <p:spPr>
          <a:xfrm>
            <a:off x="642938" y="1214438"/>
            <a:ext cx="8215312" cy="4000500"/>
          </a:xfrm>
        </p:spPr>
        <p:txBody>
          <a:bodyPr/>
          <a:lstStyle/>
          <a:p>
            <a:pPr eaLnBrk="1" hangingPunct="1"/>
            <a:r>
              <a:rPr lang="zh-CN" altLang="zh-CN" smtClean="0"/>
              <a:t>这是一个有趣的古典数学问题：</a:t>
            </a:r>
            <a:endParaRPr lang="en-US" altLang="zh-CN" smtClean="0"/>
          </a:p>
          <a:p>
            <a:pPr lvl="1" eaLnBrk="1" hangingPunct="1"/>
            <a:r>
              <a:rPr lang="zh-CN" altLang="zh-CN" smtClean="0"/>
              <a:t>有一对兔子，从出生后第</a:t>
            </a:r>
            <a:r>
              <a:rPr lang="en-US" altLang="zh-CN" smtClean="0"/>
              <a:t>3</a:t>
            </a:r>
            <a:r>
              <a:rPr lang="zh-CN" altLang="zh-CN" smtClean="0"/>
              <a:t>个月起每个月都生一对兔子。</a:t>
            </a:r>
            <a:endParaRPr lang="en-US" altLang="zh-CN" smtClean="0"/>
          </a:p>
          <a:p>
            <a:pPr lvl="1" eaLnBrk="1" hangingPunct="1"/>
            <a:r>
              <a:rPr lang="zh-CN" altLang="zh-CN" smtClean="0"/>
              <a:t>小兔子长到第</a:t>
            </a:r>
            <a:r>
              <a:rPr lang="en-US" altLang="zh-CN" smtClean="0"/>
              <a:t>3</a:t>
            </a:r>
            <a:r>
              <a:rPr lang="zh-CN" altLang="zh-CN" smtClean="0"/>
              <a:t>个月后每个月又生一对兔子。</a:t>
            </a:r>
            <a:endParaRPr lang="en-US" altLang="zh-CN" smtClean="0"/>
          </a:p>
          <a:p>
            <a:pPr lvl="1" eaLnBrk="1" hangingPunct="1"/>
            <a:r>
              <a:rPr lang="zh-CN" altLang="zh-CN" smtClean="0"/>
              <a:t>假设所有兔子都不死，问每个月的兔子总数为多少？</a:t>
            </a:r>
            <a:endParaRPr lang="en-US" altLang="zh-CN" smtClean="0"/>
          </a:p>
        </p:txBody>
      </p:sp>
      <p:sp>
        <p:nvSpPr>
          <p:cNvPr id="68611"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8612"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8613"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8614"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8615"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8616"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8617"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Tree>
  </p:cSld>
  <p:clrMapOvr>
    <a:masterClrMapping/>
  </p:clrMapOvr>
  <p:transition spd="med">
    <p:blinds/>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9635"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9636"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9637"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9638"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9639"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69640"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11" name="表格 10"/>
          <p:cNvGraphicFramePr>
            <a:graphicFrameLocks noGrp="1"/>
          </p:cNvGraphicFramePr>
          <p:nvPr/>
        </p:nvGraphicFramePr>
        <p:xfrm>
          <a:off x="1214438" y="1143000"/>
          <a:ext cx="6786562" cy="4876800"/>
        </p:xfrm>
        <a:graphic>
          <a:graphicData uri="http://schemas.openxmlformats.org/drawingml/2006/table">
            <a:tbl>
              <a:tblPr/>
              <a:tblGrid>
                <a:gridCol w="1322785"/>
                <a:gridCol w="1391840"/>
                <a:gridCol w="1500187"/>
                <a:gridCol w="1428750"/>
                <a:gridCol w="1143000"/>
              </a:tblGrid>
              <a:tr h="484191">
                <a:tc>
                  <a:txBody>
                    <a:bodyPr/>
                    <a:lstStyle/>
                    <a:p>
                      <a:pPr algn="ctr">
                        <a:spcAft>
                          <a:spcPts val="0"/>
                        </a:spcAft>
                      </a:pPr>
                      <a:r>
                        <a:rPr lang="zh-CN" sz="3200" b="1" kern="100" dirty="0">
                          <a:latin typeface="Times New Roman"/>
                          <a:ea typeface="宋体"/>
                          <a:cs typeface="Times New Roman"/>
                        </a:rPr>
                        <a:t>第几个月</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3200" b="1" kern="100" dirty="0">
                          <a:latin typeface="Times New Roman"/>
                          <a:ea typeface="宋体"/>
                          <a:cs typeface="Times New Roman"/>
                        </a:rPr>
                        <a:t>小兔子对数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3200" b="1" kern="100">
                          <a:latin typeface="Times New Roman"/>
                          <a:ea typeface="宋体"/>
                          <a:cs typeface="Times New Roman"/>
                        </a:rPr>
                        <a:t>中兔子对数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3200" b="1" kern="100">
                          <a:latin typeface="Times New Roman"/>
                          <a:ea typeface="宋体"/>
                          <a:cs typeface="Times New Roman"/>
                        </a:rPr>
                        <a:t>老兔子对数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3200" b="1" kern="100">
                          <a:latin typeface="Times New Roman"/>
                          <a:ea typeface="宋体"/>
                          <a:cs typeface="Times New Roman"/>
                        </a:rPr>
                        <a:t>兔子总数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4191">
                <a:tc>
                  <a:txBody>
                    <a:bodyPr/>
                    <a:lstStyle/>
                    <a:p>
                      <a:pPr algn="ctr">
                        <a:spcAft>
                          <a:spcPts val="0"/>
                        </a:spcAft>
                      </a:pPr>
                      <a:r>
                        <a:rPr lang="en-US" sz="3200" b="1" kern="100">
                          <a:latin typeface="Times New Roman"/>
                          <a:ea typeface="宋体"/>
                          <a:cs typeface="Times New Roman"/>
                        </a:rPr>
                        <a:t>1</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dirty="0">
                          <a:latin typeface="Times New Roman"/>
                          <a:ea typeface="宋体"/>
                          <a:cs typeface="Times New Roman"/>
                        </a:rPr>
                        <a:t>1</a:t>
                      </a:r>
                      <a:endParaRPr lang="zh-CN" sz="3200" b="1"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a:latin typeface="Times New Roman"/>
                          <a:ea typeface="宋体"/>
                          <a:cs typeface="Times New Roman"/>
                        </a:rPr>
                        <a:t>0</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a:latin typeface="Times New Roman"/>
                          <a:ea typeface="宋体"/>
                          <a:cs typeface="Times New Roman"/>
                        </a:rPr>
                        <a:t>0</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a:latin typeface="Times New Roman"/>
                          <a:ea typeface="宋体"/>
                          <a:cs typeface="Times New Roman"/>
                        </a:rPr>
                        <a:t>1</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4191">
                <a:tc>
                  <a:txBody>
                    <a:bodyPr/>
                    <a:lstStyle/>
                    <a:p>
                      <a:pPr algn="ctr">
                        <a:spcAft>
                          <a:spcPts val="0"/>
                        </a:spcAft>
                      </a:pPr>
                      <a:r>
                        <a:rPr lang="en-US" sz="3200" b="1" kern="100">
                          <a:latin typeface="Times New Roman"/>
                          <a:ea typeface="宋体"/>
                          <a:cs typeface="Times New Roman"/>
                        </a:rPr>
                        <a:t>2</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dirty="0">
                          <a:latin typeface="Times New Roman"/>
                          <a:ea typeface="宋体"/>
                          <a:cs typeface="Times New Roman"/>
                        </a:rPr>
                        <a:t>0</a:t>
                      </a:r>
                      <a:endParaRPr lang="zh-CN" sz="3200" b="1"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dirty="0">
                          <a:latin typeface="Times New Roman"/>
                          <a:ea typeface="宋体"/>
                          <a:cs typeface="Times New Roman"/>
                        </a:rPr>
                        <a:t>1</a:t>
                      </a:r>
                      <a:endParaRPr lang="zh-CN" sz="3200" b="1"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a:latin typeface="Times New Roman"/>
                          <a:ea typeface="宋体"/>
                          <a:cs typeface="Times New Roman"/>
                        </a:rPr>
                        <a:t>0</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a:latin typeface="Times New Roman"/>
                          <a:ea typeface="宋体"/>
                          <a:cs typeface="Times New Roman"/>
                        </a:rPr>
                        <a:t>1</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4191">
                <a:tc>
                  <a:txBody>
                    <a:bodyPr/>
                    <a:lstStyle/>
                    <a:p>
                      <a:pPr algn="ctr">
                        <a:spcAft>
                          <a:spcPts val="0"/>
                        </a:spcAft>
                      </a:pPr>
                      <a:r>
                        <a:rPr lang="en-US" sz="3200" b="1" kern="100">
                          <a:latin typeface="Times New Roman"/>
                          <a:ea typeface="宋体"/>
                          <a:cs typeface="Times New Roman"/>
                        </a:rPr>
                        <a:t>3</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dirty="0">
                          <a:latin typeface="Times New Roman"/>
                          <a:ea typeface="宋体"/>
                          <a:cs typeface="Times New Roman"/>
                        </a:rPr>
                        <a:t>1</a:t>
                      </a:r>
                      <a:endParaRPr lang="zh-CN" sz="3200" b="1"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dirty="0">
                          <a:latin typeface="Times New Roman"/>
                          <a:ea typeface="宋体"/>
                          <a:cs typeface="Times New Roman"/>
                        </a:rPr>
                        <a:t>0</a:t>
                      </a:r>
                      <a:endParaRPr lang="zh-CN" sz="3200" b="1"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dirty="0">
                          <a:latin typeface="Times New Roman"/>
                          <a:ea typeface="宋体"/>
                          <a:cs typeface="Times New Roman"/>
                        </a:rPr>
                        <a:t>1</a:t>
                      </a:r>
                      <a:endParaRPr lang="zh-CN" sz="3200" b="1"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a:latin typeface="Times New Roman"/>
                          <a:ea typeface="宋体"/>
                          <a:cs typeface="Times New Roman"/>
                        </a:rPr>
                        <a:t>2</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4191">
                <a:tc>
                  <a:txBody>
                    <a:bodyPr/>
                    <a:lstStyle/>
                    <a:p>
                      <a:pPr algn="ctr">
                        <a:spcAft>
                          <a:spcPts val="0"/>
                        </a:spcAft>
                      </a:pPr>
                      <a:r>
                        <a:rPr lang="en-US" sz="3200" b="1" kern="100">
                          <a:latin typeface="Times New Roman"/>
                          <a:ea typeface="宋体"/>
                          <a:cs typeface="Times New Roman"/>
                        </a:rPr>
                        <a:t>4</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a:latin typeface="Times New Roman"/>
                          <a:ea typeface="宋体"/>
                          <a:cs typeface="Times New Roman"/>
                        </a:rPr>
                        <a:t>1</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dirty="0">
                          <a:latin typeface="Times New Roman"/>
                          <a:ea typeface="宋体"/>
                          <a:cs typeface="Times New Roman"/>
                        </a:rPr>
                        <a:t>1</a:t>
                      </a:r>
                      <a:endParaRPr lang="zh-CN" sz="3200" b="1"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a:latin typeface="Times New Roman"/>
                          <a:ea typeface="宋体"/>
                          <a:cs typeface="Times New Roman"/>
                        </a:rPr>
                        <a:t>1</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a:latin typeface="Times New Roman"/>
                          <a:ea typeface="宋体"/>
                          <a:cs typeface="Times New Roman"/>
                        </a:rPr>
                        <a:t>3</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4191">
                <a:tc>
                  <a:txBody>
                    <a:bodyPr/>
                    <a:lstStyle/>
                    <a:p>
                      <a:pPr algn="ctr">
                        <a:spcAft>
                          <a:spcPts val="0"/>
                        </a:spcAft>
                      </a:pPr>
                      <a:r>
                        <a:rPr lang="en-US" sz="3200" b="1" kern="100">
                          <a:latin typeface="Times New Roman"/>
                          <a:ea typeface="宋体"/>
                          <a:cs typeface="Times New Roman"/>
                        </a:rPr>
                        <a:t>5</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a:latin typeface="Times New Roman"/>
                          <a:ea typeface="宋体"/>
                          <a:cs typeface="Times New Roman"/>
                        </a:rPr>
                        <a:t>2</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dirty="0">
                          <a:latin typeface="Times New Roman"/>
                          <a:ea typeface="宋体"/>
                          <a:cs typeface="Times New Roman"/>
                        </a:rPr>
                        <a:t>1</a:t>
                      </a:r>
                      <a:endParaRPr lang="zh-CN" sz="3200" b="1"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dirty="0">
                          <a:latin typeface="Times New Roman"/>
                          <a:ea typeface="宋体"/>
                          <a:cs typeface="Times New Roman"/>
                        </a:rPr>
                        <a:t>2</a:t>
                      </a:r>
                      <a:endParaRPr lang="zh-CN" sz="3200" b="1"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a:latin typeface="Times New Roman"/>
                          <a:ea typeface="宋体"/>
                          <a:cs typeface="Times New Roman"/>
                        </a:rPr>
                        <a:t>5</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4191">
                <a:tc>
                  <a:txBody>
                    <a:bodyPr/>
                    <a:lstStyle/>
                    <a:p>
                      <a:pPr algn="ctr">
                        <a:spcAft>
                          <a:spcPts val="0"/>
                        </a:spcAft>
                      </a:pPr>
                      <a:r>
                        <a:rPr lang="en-US" sz="3200" b="1" kern="100">
                          <a:latin typeface="Times New Roman"/>
                          <a:ea typeface="宋体"/>
                          <a:cs typeface="Times New Roman"/>
                        </a:rPr>
                        <a:t>6</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a:latin typeface="Times New Roman"/>
                          <a:ea typeface="宋体"/>
                          <a:cs typeface="Times New Roman"/>
                        </a:rPr>
                        <a:t>3</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a:latin typeface="Times New Roman"/>
                          <a:ea typeface="宋体"/>
                          <a:cs typeface="Times New Roman"/>
                        </a:rPr>
                        <a:t>2</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dirty="0">
                          <a:latin typeface="Times New Roman"/>
                          <a:ea typeface="宋体"/>
                          <a:cs typeface="Times New Roman"/>
                        </a:rPr>
                        <a:t>3</a:t>
                      </a:r>
                      <a:endParaRPr lang="zh-CN" sz="3200" b="1"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dirty="0">
                          <a:latin typeface="Times New Roman"/>
                          <a:ea typeface="宋体"/>
                          <a:cs typeface="Times New Roman"/>
                        </a:rPr>
                        <a:t>8</a:t>
                      </a:r>
                      <a:endParaRPr lang="zh-CN" sz="3200" b="1"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4191">
                <a:tc>
                  <a:txBody>
                    <a:bodyPr/>
                    <a:lstStyle/>
                    <a:p>
                      <a:pPr algn="ctr">
                        <a:spcAft>
                          <a:spcPts val="0"/>
                        </a:spcAft>
                      </a:pPr>
                      <a:r>
                        <a:rPr lang="en-US" sz="3200" b="1" kern="100">
                          <a:latin typeface="Times New Roman"/>
                          <a:ea typeface="宋体"/>
                          <a:cs typeface="Times New Roman"/>
                        </a:rPr>
                        <a:t>7</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a:latin typeface="Times New Roman"/>
                          <a:ea typeface="宋体"/>
                          <a:cs typeface="Times New Roman"/>
                        </a:rPr>
                        <a:t>5</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a:latin typeface="Times New Roman"/>
                          <a:ea typeface="宋体"/>
                          <a:cs typeface="Times New Roman"/>
                        </a:rPr>
                        <a:t>3</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a:latin typeface="Times New Roman"/>
                          <a:ea typeface="宋体"/>
                          <a:cs typeface="Times New Roman"/>
                        </a:rPr>
                        <a:t>5</a:t>
                      </a:r>
                      <a:endParaRPr lang="zh-CN" sz="32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3200" b="1" kern="100" dirty="0">
                          <a:latin typeface="Times New Roman"/>
                          <a:ea typeface="宋体"/>
                          <a:cs typeface="Times New Roman"/>
                        </a:rPr>
                        <a:t>13</a:t>
                      </a:r>
                      <a:endParaRPr lang="zh-CN" sz="3200" b="1"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4191">
                <a:tc>
                  <a:txBody>
                    <a:bodyPr/>
                    <a:lstStyle/>
                    <a:p>
                      <a:pPr algn="ctr">
                        <a:spcAft>
                          <a:spcPts val="0"/>
                        </a:spcAft>
                      </a:pPr>
                      <a:r>
                        <a:rPr lang="zh-CN" sz="3200" b="1" kern="100">
                          <a:latin typeface="Times New Roman"/>
                          <a:ea typeface="宋体"/>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3200" b="1" kern="100">
                          <a:latin typeface="Times New Roman"/>
                          <a:ea typeface="宋体"/>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3200" b="1" kern="100">
                          <a:latin typeface="Times New Roman"/>
                          <a:ea typeface="宋体"/>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3200" b="1" kern="100">
                          <a:latin typeface="Times New Roman"/>
                          <a:ea typeface="宋体"/>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3200" b="1" kern="100" dirty="0">
                          <a:latin typeface="Times New Roman"/>
                          <a:ea typeface="宋体"/>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2" name="矩形 11"/>
          <p:cNvSpPr>
            <a:spLocks noChangeArrowheads="1"/>
          </p:cNvSpPr>
          <p:nvPr/>
        </p:nvSpPr>
        <p:spPr bwMode="auto">
          <a:xfrm>
            <a:off x="7000875" y="2143125"/>
            <a:ext cx="857250" cy="3857625"/>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0659"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0660"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0661"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0662"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0663"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pSp>
        <p:nvGrpSpPr>
          <p:cNvPr id="70664" name="组合 26"/>
          <p:cNvGrpSpPr>
            <a:grpSpLocks/>
          </p:cNvGrpSpPr>
          <p:nvPr/>
        </p:nvGrpSpPr>
        <p:grpSpPr bwMode="auto">
          <a:xfrm>
            <a:off x="1714500" y="1143000"/>
            <a:ext cx="5143500" cy="4286250"/>
            <a:chOff x="1714480" y="928670"/>
            <a:chExt cx="5143536" cy="4286280"/>
          </a:xfrm>
        </p:grpSpPr>
        <p:sp>
          <p:nvSpPr>
            <p:cNvPr id="70666" name="流程图: 过程 14"/>
            <p:cNvSpPr>
              <a:spLocks noChangeArrowheads="1"/>
            </p:cNvSpPr>
            <p:nvPr/>
          </p:nvSpPr>
          <p:spPr bwMode="auto">
            <a:xfrm>
              <a:off x="1714480" y="928670"/>
              <a:ext cx="5143536" cy="4286280"/>
            </a:xfrm>
            <a:prstGeom prst="flowChartProcess">
              <a:avLst/>
            </a:prstGeom>
            <a:solidFill>
              <a:schemeClr val="accent1"/>
            </a:solidFill>
            <a:ln w="38100" algn="ctr">
              <a:solidFill>
                <a:srgbClr val="0000CC"/>
              </a:solidFill>
              <a:miter lim="800000"/>
              <a:headEnd/>
              <a:tailEnd/>
            </a:ln>
          </p:spPr>
          <p:txBody>
            <a:bodyPr wrap="none"/>
            <a:lstStyle/>
            <a:p>
              <a:endParaRPr lang="zh-CN" altLang="en-US"/>
            </a:p>
          </p:txBody>
        </p:sp>
        <p:sp>
          <p:nvSpPr>
            <p:cNvPr id="70667" name="矩形 15"/>
            <p:cNvSpPr>
              <a:spLocks noChangeArrowheads="1"/>
            </p:cNvSpPr>
            <p:nvPr/>
          </p:nvSpPr>
          <p:spPr bwMode="auto">
            <a:xfrm>
              <a:off x="1714480" y="1500174"/>
              <a:ext cx="5143536" cy="571504"/>
            </a:xfrm>
            <a:prstGeom prst="rect">
              <a:avLst/>
            </a:prstGeom>
            <a:solidFill>
              <a:schemeClr val="accent1"/>
            </a:solidFill>
            <a:ln w="38100" algn="ctr">
              <a:solidFill>
                <a:srgbClr val="0000CC"/>
              </a:solidFill>
              <a:miter lim="800000"/>
              <a:headEnd/>
              <a:tailEnd/>
            </a:ln>
          </p:spPr>
          <p:txBody>
            <a:bodyPr wrap="none"/>
            <a:lstStyle/>
            <a:p>
              <a:pPr algn="ctr"/>
              <a:r>
                <a:rPr lang="zh-CN" altLang="en-US" sz="3200" b="1"/>
                <a:t>输出</a:t>
              </a:r>
              <a:r>
                <a:rPr lang="en-US" altLang="zh-CN" sz="3200" b="1"/>
                <a:t>f1,f2</a:t>
              </a:r>
              <a:endParaRPr lang="zh-CN" altLang="en-US" sz="3200" b="1"/>
            </a:p>
          </p:txBody>
        </p:sp>
        <p:sp>
          <p:nvSpPr>
            <p:cNvPr id="70668" name="矩形 16"/>
            <p:cNvSpPr>
              <a:spLocks noChangeArrowheads="1"/>
            </p:cNvSpPr>
            <p:nvPr/>
          </p:nvSpPr>
          <p:spPr bwMode="auto">
            <a:xfrm>
              <a:off x="1714480" y="2071678"/>
              <a:ext cx="5143536" cy="3143272"/>
            </a:xfrm>
            <a:prstGeom prst="rect">
              <a:avLst/>
            </a:prstGeom>
            <a:solidFill>
              <a:schemeClr val="accent1"/>
            </a:solidFill>
            <a:ln w="38100" algn="ctr">
              <a:solidFill>
                <a:srgbClr val="0000CC"/>
              </a:solidFill>
              <a:miter lim="800000"/>
              <a:headEnd/>
              <a:tailEnd/>
            </a:ln>
          </p:spPr>
          <p:txBody>
            <a:bodyPr wrap="none"/>
            <a:lstStyle/>
            <a:p>
              <a:r>
                <a:rPr lang="en-US" altLang="zh-CN" sz="3200" b="1"/>
                <a:t>For i=1 to 38</a:t>
              </a:r>
              <a:endParaRPr lang="zh-CN" altLang="en-US" sz="3200" b="1" baseline="30000"/>
            </a:p>
          </p:txBody>
        </p:sp>
        <p:sp>
          <p:nvSpPr>
            <p:cNvPr id="70669" name="流程图: 过程 17"/>
            <p:cNvSpPr>
              <a:spLocks noChangeArrowheads="1"/>
            </p:cNvSpPr>
            <p:nvPr/>
          </p:nvSpPr>
          <p:spPr bwMode="auto">
            <a:xfrm>
              <a:off x="2786050" y="2643182"/>
              <a:ext cx="4071966" cy="2571768"/>
            </a:xfrm>
            <a:prstGeom prst="flowChartProcess">
              <a:avLst/>
            </a:prstGeom>
            <a:solidFill>
              <a:schemeClr val="accent1"/>
            </a:solidFill>
            <a:ln w="38100" algn="ctr">
              <a:solidFill>
                <a:srgbClr val="0000CC"/>
              </a:solidFill>
              <a:miter lim="800000"/>
              <a:headEnd/>
              <a:tailEnd/>
            </a:ln>
          </p:spPr>
          <p:txBody>
            <a:bodyPr wrap="none"/>
            <a:lstStyle/>
            <a:p>
              <a:endParaRPr lang="en-US" altLang="zh-CN"/>
            </a:p>
            <a:p>
              <a:endParaRPr lang="en-US" altLang="zh-CN"/>
            </a:p>
            <a:p>
              <a:endParaRPr lang="en-US" altLang="zh-CN"/>
            </a:p>
            <a:p>
              <a:endParaRPr lang="zh-CN" altLang="en-US" sz="3200"/>
            </a:p>
          </p:txBody>
        </p:sp>
        <p:sp>
          <p:nvSpPr>
            <p:cNvPr id="70670" name="流程图: 过程 18"/>
            <p:cNvSpPr>
              <a:spLocks noChangeArrowheads="1"/>
            </p:cNvSpPr>
            <p:nvPr/>
          </p:nvSpPr>
          <p:spPr bwMode="auto">
            <a:xfrm>
              <a:off x="2786050" y="2643182"/>
              <a:ext cx="4071966" cy="642942"/>
            </a:xfrm>
            <a:prstGeom prst="flowChartProcess">
              <a:avLst/>
            </a:prstGeom>
            <a:solidFill>
              <a:schemeClr val="accent1"/>
            </a:solidFill>
            <a:ln w="38100" algn="ctr">
              <a:solidFill>
                <a:srgbClr val="0000CC"/>
              </a:solidFill>
              <a:miter lim="800000"/>
              <a:headEnd/>
              <a:tailEnd/>
            </a:ln>
          </p:spPr>
          <p:txBody>
            <a:bodyPr wrap="none"/>
            <a:lstStyle/>
            <a:p>
              <a:r>
                <a:rPr lang="en-US" altLang="zh-CN" sz="3200" b="1"/>
                <a:t>f3=f1+f2</a:t>
              </a:r>
              <a:endParaRPr lang="zh-CN" altLang="en-US" sz="3200" b="1"/>
            </a:p>
          </p:txBody>
        </p:sp>
        <p:sp>
          <p:nvSpPr>
            <p:cNvPr id="70671" name="流程图: 过程 19"/>
            <p:cNvSpPr>
              <a:spLocks noChangeArrowheads="1"/>
            </p:cNvSpPr>
            <p:nvPr/>
          </p:nvSpPr>
          <p:spPr bwMode="auto">
            <a:xfrm>
              <a:off x="2786050" y="3286124"/>
              <a:ext cx="4071966" cy="642942"/>
            </a:xfrm>
            <a:prstGeom prst="flowChartProcess">
              <a:avLst/>
            </a:prstGeom>
            <a:solidFill>
              <a:schemeClr val="accent1"/>
            </a:solidFill>
            <a:ln w="38100" algn="ctr">
              <a:solidFill>
                <a:srgbClr val="0000CC"/>
              </a:solidFill>
              <a:miter lim="800000"/>
              <a:headEnd/>
              <a:tailEnd/>
            </a:ln>
          </p:spPr>
          <p:txBody>
            <a:bodyPr wrap="none"/>
            <a:lstStyle/>
            <a:p>
              <a:r>
                <a:rPr lang="zh-CN" altLang="en-US" sz="3200" b="1"/>
                <a:t>输出</a:t>
              </a:r>
              <a:r>
                <a:rPr lang="en-US" altLang="zh-CN" sz="3200" b="1"/>
                <a:t>f3</a:t>
              </a:r>
              <a:endParaRPr lang="zh-CN" altLang="en-US" sz="3200" b="1"/>
            </a:p>
          </p:txBody>
        </p:sp>
        <p:sp>
          <p:nvSpPr>
            <p:cNvPr id="70672" name="流程图: 过程 20"/>
            <p:cNvSpPr>
              <a:spLocks noChangeArrowheads="1"/>
            </p:cNvSpPr>
            <p:nvPr/>
          </p:nvSpPr>
          <p:spPr bwMode="auto">
            <a:xfrm>
              <a:off x="2786050" y="3929066"/>
              <a:ext cx="4071966" cy="642942"/>
            </a:xfrm>
            <a:prstGeom prst="flowChartProcess">
              <a:avLst/>
            </a:prstGeom>
            <a:solidFill>
              <a:schemeClr val="accent1"/>
            </a:solidFill>
            <a:ln w="38100" algn="ctr">
              <a:solidFill>
                <a:srgbClr val="0000CC"/>
              </a:solidFill>
              <a:miter lim="800000"/>
              <a:headEnd/>
              <a:tailEnd/>
            </a:ln>
          </p:spPr>
          <p:txBody>
            <a:bodyPr wrap="none"/>
            <a:lstStyle/>
            <a:p>
              <a:r>
                <a:rPr lang="en-US" altLang="zh-CN" sz="3200" b="1"/>
                <a:t>f1=f2</a:t>
              </a:r>
              <a:endParaRPr lang="zh-CN" altLang="en-US" sz="3200" b="1"/>
            </a:p>
          </p:txBody>
        </p:sp>
        <p:sp>
          <p:nvSpPr>
            <p:cNvPr id="70673" name="流程图: 过程 21"/>
            <p:cNvSpPr>
              <a:spLocks noChangeArrowheads="1"/>
            </p:cNvSpPr>
            <p:nvPr/>
          </p:nvSpPr>
          <p:spPr bwMode="auto">
            <a:xfrm>
              <a:off x="2786050" y="4572008"/>
              <a:ext cx="4071966" cy="642942"/>
            </a:xfrm>
            <a:prstGeom prst="flowChartProcess">
              <a:avLst/>
            </a:prstGeom>
            <a:solidFill>
              <a:schemeClr val="accent1"/>
            </a:solidFill>
            <a:ln w="38100" algn="ctr">
              <a:solidFill>
                <a:srgbClr val="0000CC"/>
              </a:solidFill>
              <a:miter lim="800000"/>
              <a:headEnd/>
              <a:tailEnd/>
            </a:ln>
          </p:spPr>
          <p:txBody>
            <a:bodyPr wrap="none"/>
            <a:lstStyle/>
            <a:p>
              <a:r>
                <a:rPr lang="en-US" altLang="zh-CN" sz="3200" b="1"/>
                <a:t>f2=f3</a:t>
              </a:r>
              <a:endParaRPr lang="zh-CN" altLang="en-US" sz="3200" b="1"/>
            </a:p>
          </p:txBody>
        </p:sp>
        <p:sp>
          <p:nvSpPr>
            <p:cNvPr id="70674" name="矩形 25"/>
            <p:cNvSpPr>
              <a:spLocks noChangeArrowheads="1"/>
            </p:cNvSpPr>
            <p:nvPr/>
          </p:nvSpPr>
          <p:spPr bwMode="auto">
            <a:xfrm>
              <a:off x="1714480" y="928670"/>
              <a:ext cx="5143536" cy="571504"/>
            </a:xfrm>
            <a:prstGeom prst="rect">
              <a:avLst/>
            </a:prstGeom>
            <a:solidFill>
              <a:schemeClr val="accent1"/>
            </a:solidFill>
            <a:ln w="38100" algn="ctr">
              <a:solidFill>
                <a:srgbClr val="0000CC"/>
              </a:solidFill>
              <a:miter lim="800000"/>
              <a:headEnd/>
              <a:tailEnd/>
            </a:ln>
          </p:spPr>
          <p:txBody>
            <a:bodyPr wrap="none"/>
            <a:lstStyle/>
            <a:p>
              <a:pPr algn="ctr"/>
              <a:r>
                <a:rPr lang="en-US" altLang="zh-CN" sz="3200" b="1"/>
                <a:t>f1=1,f2=1</a:t>
              </a:r>
              <a:endParaRPr lang="zh-CN" altLang="en-US" sz="3200" b="1"/>
            </a:p>
          </p:txBody>
        </p:sp>
      </p:grpSp>
    </p:spTree>
  </p:cSld>
  <p:clrMapOvr>
    <a:masterClrMapping/>
  </p:clrMapOvr>
  <p:transition spd="med">
    <p:blinds/>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3"/>
          <p:cNvSpPr>
            <a:spLocks noGrp="1" noChangeArrowheads="1"/>
          </p:cNvSpPr>
          <p:nvPr>
            <p:ph idx="1"/>
          </p:nvPr>
        </p:nvSpPr>
        <p:spPr>
          <a:xfrm>
            <a:off x="642938" y="332656"/>
            <a:ext cx="7715250" cy="6215062"/>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a:t>void</a:t>
            </a:r>
            <a:r>
              <a:rPr lang="en-US" altLang="zh-CN" sz="2800" dirty="0" smtClean="0"/>
              <a:t> main()</a:t>
            </a:r>
            <a:endParaRPr lang="zh-CN" altLang="zh-CN" sz="2800" dirty="0" smtClean="0"/>
          </a:p>
          <a:p>
            <a:pPr eaLnBrk="1" hangingPunct="1">
              <a:buFont typeface="Wingdings" pitchFamily="2" charset="2"/>
              <a:buNone/>
            </a:pPr>
            <a:r>
              <a:rPr lang="en-US" altLang="zh-CN" sz="2800" dirty="0" smtClean="0"/>
              <a:t> { </a:t>
            </a:r>
          </a:p>
          <a:p>
            <a:pPr eaLnBrk="1" hangingPunct="1">
              <a:buFont typeface="Wingdings" pitchFamily="2" charset="2"/>
              <a:buNone/>
            </a:pPr>
            <a:r>
              <a:rPr lang="en-US" altLang="zh-CN" sz="2800" dirty="0"/>
              <a:t> </a:t>
            </a:r>
            <a:r>
              <a:rPr lang="en-US" altLang="zh-CN" sz="2800" dirty="0" smtClean="0"/>
              <a:t>   </a:t>
            </a:r>
            <a:r>
              <a:rPr lang="en-US" altLang="zh-CN" sz="2800" dirty="0" err="1" smtClean="0"/>
              <a:t>int</a:t>
            </a:r>
            <a:r>
              <a:rPr lang="en-US" altLang="zh-CN" sz="2800" dirty="0" smtClean="0"/>
              <a:t> f1=1,f2=1,f3;  </a:t>
            </a:r>
            <a:r>
              <a:rPr lang="en-US" altLang="zh-CN" sz="2800" dirty="0" err="1" smtClean="0"/>
              <a:t>int</a:t>
            </a:r>
            <a:r>
              <a:rPr lang="en-US" altLang="zh-CN" sz="2800" dirty="0" smtClean="0"/>
              <a:t> </a:t>
            </a:r>
            <a:r>
              <a:rPr lang="en-US" altLang="zh-CN" sz="2800" dirty="0" err="1" smtClean="0"/>
              <a:t>i</a:t>
            </a:r>
            <a:r>
              <a:rPr lang="en-US" altLang="zh-CN" sz="2800" dirty="0" smtClean="0"/>
              <a:t>;</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("%12d\n%12d\n",f1,f2);</a:t>
            </a:r>
            <a:endParaRPr lang="zh-CN" altLang="zh-CN" sz="2800" dirty="0" smtClean="0"/>
          </a:p>
          <a:p>
            <a:pPr eaLnBrk="1" hangingPunct="1">
              <a:buFont typeface="Wingdings" pitchFamily="2" charset="2"/>
              <a:buNone/>
            </a:pPr>
            <a:r>
              <a:rPr lang="en-US" altLang="zh-CN" sz="2800" dirty="0" smtClean="0"/>
              <a:t>    for(</a:t>
            </a:r>
            <a:r>
              <a:rPr lang="en-US" altLang="zh-CN" sz="2800" dirty="0" err="1" smtClean="0"/>
              <a:t>i</a:t>
            </a:r>
            <a:r>
              <a:rPr lang="en-US" altLang="zh-CN" sz="2800" dirty="0" smtClean="0"/>
              <a:t>=1; </a:t>
            </a:r>
            <a:r>
              <a:rPr lang="en-US" altLang="zh-CN" sz="2800" dirty="0" err="1" smtClean="0"/>
              <a:t>i</a:t>
            </a:r>
            <a:r>
              <a:rPr lang="en-US" altLang="zh-CN" sz="2800" dirty="0" smtClean="0"/>
              <a:t>&lt;=38; </a:t>
            </a:r>
            <a:r>
              <a:rPr lang="en-US" altLang="zh-CN" sz="2800" dirty="0" err="1" smtClean="0"/>
              <a:t>i</a:t>
            </a:r>
            <a:r>
              <a:rPr lang="en-US" altLang="zh-CN" sz="2800" dirty="0" smtClean="0"/>
              <a:t>++)</a:t>
            </a:r>
            <a:endParaRPr lang="zh-CN" altLang="zh-CN" sz="2800" dirty="0" smtClean="0"/>
          </a:p>
          <a:p>
            <a:pPr eaLnBrk="1" hangingPunct="1">
              <a:buFont typeface="Wingdings" pitchFamily="2" charset="2"/>
              <a:buNone/>
            </a:pPr>
            <a:r>
              <a:rPr lang="en-US" altLang="zh-CN" sz="2800" dirty="0" smtClean="0"/>
              <a:t>    {  f3=f1+f2;</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("%12d\n",f3);</a:t>
            </a:r>
            <a:endParaRPr lang="zh-CN" altLang="zh-CN" sz="2800" dirty="0" smtClean="0"/>
          </a:p>
          <a:p>
            <a:pPr eaLnBrk="1" hangingPunct="1">
              <a:buFont typeface="Wingdings" pitchFamily="2" charset="2"/>
              <a:buNone/>
            </a:pPr>
            <a:r>
              <a:rPr lang="en-US" altLang="zh-CN" sz="2800" dirty="0" smtClean="0"/>
              <a:t>	     f1=f2;</a:t>
            </a:r>
            <a:endParaRPr lang="zh-CN" altLang="zh-CN" sz="2800" dirty="0" smtClean="0"/>
          </a:p>
          <a:p>
            <a:pPr eaLnBrk="1" hangingPunct="1">
              <a:buFont typeface="Wingdings" pitchFamily="2" charset="2"/>
              <a:buNone/>
            </a:pPr>
            <a:r>
              <a:rPr lang="en-US" altLang="zh-CN" sz="2800" dirty="0" smtClean="0"/>
              <a:t>	     f2=f3;</a:t>
            </a:r>
            <a:endParaRPr lang="zh-CN" altLang="zh-CN" sz="2800" dirty="0" smtClean="0"/>
          </a:p>
          <a:p>
            <a:pPr eaLnBrk="1" hangingPunct="1">
              <a:buFont typeface="Wingdings" pitchFamily="2" charset="2"/>
              <a:buNone/>
            </a:pPr>
            <a:r>
              <a:rPr lang="en-US" altLang="zh-CN" sz="2800" dirty="0" smtClean="0"/>
              <a:t>    }</a:t>
            </a:r>
            <a:endParaRPr lang="zh-CN" altLang="zh-CN" sz="2800" dirty="0" smtClean="0"/>
          </a:p>
          <a:p>
            <a:pPr eaLnBrk="1" hangingPunct="1">
              <a:buFont typeface="Wingdings" pitchFamily="2" charset="2"/>
              <a:buNone/>
            </a:pPr>
            <a:r>
              <a:rPr lang="en-US" altLang="zh-CN" sz="2800" dirty="0" smtClean="0"/>
              <a:t>}</a:t>
            </a:r>
            <a:endParaRPr lang="zh-CN" altLang="zh-CN" sz="2800" dirty="0" smtClean="0"/>
          </a:p>
        </p:txBody>
      </p:sp>
      <p:sp>
        <p:nvSpPr>
          <p:cNvPr id="71683"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1684"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1685"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1686"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1687"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1688"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1689"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pSp>
        <p:nvGrpSpPr>
          <p:cNvPr id="2" name="组合 11"/>
          <p:cNvGrpSpPr>
            <a:grpSpLocks/>
          </p:cNvGrpSpPr>
          <p:nvPr/>
        </p:nvGrpSpPr>
        <p:grpSpPr bwMode="auto">
          <a:xfrm>
            <a:off x="6072188" y="2643188"/>
            <a:ext cx="2500312" cy="3376612"/>
            <a:chOff x="6215074" y="3000372"/>
            <a:chExt cx="2500330" cy="3376364"/>
          </a:xfrm>
        </p:grpSpPr>
        <p:pic>
          <p:nvPicPr>
            <p:cNvPr id="71693" name="Picture 2" descr="pic5-8-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5074" y="3000372"/>
              <a:ext cx="2500330" cy="2714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94" name="TextBox 10"/>
            <p:cNvSpPr txBox="1">
              <a:spLocks noChangeArrowheads="1"/>
            </p:cNvSpPr>
            <p:nvPr/>
          </p:nvSpPr>
          <p:spPr bwMode="auto">
            <a:xfrm>
              <a:off x="6215074" y="5715016"/>
              <a:ext cx="2500330" cy="66172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tIns="0">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a:solidFill>
                    <a:schemeClr val="accent1"/>
                  </a:solidFill>
                </a:rPr>
                <a:t>…</a:t>
              </a:r>
              <a:endParaRPr lang="zh-CN" altLang="en-US">
                <a:solidFill>
                  <a:schemeClr val="accent1"/>
                </a:solidFill>
              </a:endParaRPr>
            </a:p>
          </p:txBody>
        </p:sp>
      </p:grpSp>
      <p:sp>
        <p:nvSpPr>
          <p:cNvPr id="13" name="TextBox 12"/>
          <p:cNvSpPr txBox="1">
            <a:spLocks noChangeArrowheads="1"/>
          </p:cNvSpPr>
          <p:nvPr/>
        </p:nvSpPr>
        <p:spPr bwMode="auto">
          <a:xfrm>
            <a:off x="3143250" y="4929188"/>
            <a:ext cx="29289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代码可改进</a:t>
            </a:r>
            <a:endParaRPr lang="en-US" altLang="zh-CN" sz="2800" b="1">
              <a:solidFill>
                <a:srgbClr val="0000CC"/>
              </a:solidFill>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7"/>
          <p:cNvSpPr>
            <a:spLocks noGrp="1" noChangeArrowheads="1"/>
          </p:cNvSpPr>
          <p:nvPr>
            <p:ph type="body" sz="half" idx="1"/>
          </p:nvPr>
        </p:nvSpPr>
        <p:spPr>
          <a:xfrm>
            <a:off x="755650" y="1412875"/>
            <a:ext cx="7777163" cy="3600450"/>
          </a:xfrm>
        </p:spPr>
        <p:txBody>
          <a:bodyPr/>
          <a:lstStyle/>
          <a:p>
            <a:pPr eaLnBrk="1" hangingPunct="1"/>
            <a:r>
              <a:rPr lang="zh-CN" altLang="zh-CN" sz="3600" smtClean="0"/>
              <a:t>要构成一个有效的循环，应当指定两个条件：</a:t>
            </a:r>
            <a:endParaRPr lang="en-US" altLang="zh-CN" sz="3600" smtClean="0"/>
          </a:p>
          <a:p>
            <a:pPr lvl="1" eaLnBrk="1" hangingPunct="1">
              <a:buFont typeface="Wingdings" pitchFamily="2" charset="2"/>
              <a:buNone/>
            </a:pPr>
            <a:r>
              <a:rPr lang="en-US" altLang="zh-CN" sz="3200" smtClean="0"/>
              <a:t>(1)</a:t>
            </a:r>
            <a:r>
              <a:rPr lang="zh-CN" altLang="zh-CN" sz="3200" smtClean="0"/>
              <a:t>需要重复执行的操作，这称为循环体</a:t>
            </a:r>
            <a:endParaRPr lang="en-US" altLang="zh-CN" sz="3200" smtClean="0"/>
          </a:p>
          <a:p>
            <a:pPr lvl="1" eaLnBrk="1" hangingPunct="1">
              <a:buFont typeface="Wingdings" pitchFamily="2" charset="2"/>
              <a:buNone/>
            </a:pPr>
            <a:r>
              <a:rPr lang="en-US" altLang="zh-CN" sz="3200" smtClean="0"/>
              <a:t>(2)</a:t>
            </a:r>
            <a:r>
              <a:rPr lang="zh-CN" altLang="zh-CN" sz="3200" smtClean="0"/>
              <a:t>循环结束的条件，即在什么情况下停止重复的操作</a:t>
            </a:r>
            <a:endParaRPr lang="en-US" altLang="zh-CN" sz="3200" smtClean="0"/>
          </a:p>
        </p:txBody>
      </p:sp>
    </p:spTree>
  </p:cSld>
  <p:clrMapOvr>
    <a:masterClrMapping/>
  </p:clrMapOvr>
  <p:transition>
    <p:checker dir="vert"/>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3"/>
          <p:cNvSpPr>
            <a:spLocks noGrp="1" noChangeArrowheads="1"/>
          </p:cNvSpPr>
          <p:nvPr>
            <p:ph idx="1"/>
          </p:nvPr>
        </p:nvSpPr>
        <p:spPr>
          <a:xfrm>
            <a:off x="642938" y="642938"/>
            <a:ext cx="7143750" cy="5857875"/>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a:t>void</a:t>
            </a:r>
            <a:r>
              <a:rPr lang="en-US" altLang="zh-CN" sz="2800" dirty="0" smtClean="0"/>
              <a:t> main()</a:t>
            </a:r>
            <a:endParaRPr lang="zh-CN" altLang="zh-CN" sz="2800" dirty="0" smtClean="0"/>
          </a:p>
          <a:p>
            <a:pPr eaLnBrk="1" hangingPunct="1">
              <a:buFont typeface="Wingdings" pitchFamily="2" charset="2"/>
              <a:buNone/>
            </a:pPr>
            <a:r>
              <a:rPr lang="en-US" altLang="zh-CN" sz="2800" dirty="0" smtClean="0"/>
              <a:t> {  </a:t>
            </a:r>
            <a:r>
              <a:rPr lang="en-US" altLang="zh-CN" sz="2800" dirty="0" err="1" smtClean="0"/>
              <a:t>int</a:t>
            </a:r>
            <a:r>
              <a:rPr lang="en-US" altLang="zh-CN" sz="2800" dirty="0" smtClean="0"/>
              <a:t> f1=1,f2=1, </a:t>
            </a:r>
            <a:r>
              <a:rPr lang="en-US" altLang="zh-CN" sz="2800" dirty="0" err="1" smtClean="0"/>
              <a:t>i</a:t>
            </a:r>
            <a:r>
              <a:rPr lang="en-US" altLang="zh-CN" sz="2800" dirty="0" smtClean="0"/>
              <a:t>;</a:t>
            </a:r>
            <a:endParaRPr lang="zh-CN" altLang="zh-CN" sz="2800" dirty="0" smtClean="0"/>
          </a:p>
          <a:p>
            <a:pPr eaLnBrk="1" hangingPunct="1">
              <a:buFont typeface="Wingdings" pitchFamily="2" charset="2"/>
              <a:buNone/>
            </a:pPr>
            <a:r>
              <a:rPr lang="en-US" altLang="zh-CN" sz="2800" dirty="0" smtClean="0"/>
              <a:t>     for(</a:t>
            </a:r>
            <a:r>
              <a:rPr lang="en-US" altLang="zh-CN" sz="2800" dirty="0" err="1" smtClean="0"/>
              <a:t>i</a:t>
            </a:r>
            <a:r>
              <a:rPr lang="en-US" altLang="zh-CN" sz="2800" dirty="0" smtClean="0"/>
              <a:t>=1; </a:t>
            </a:r>
            <a:r>
              <a:rPr lang="en-US" altLang="zh-CN" sz="2800" dirty="0" err="1" smtClean="0"/>
              <a:t>i</a:t>
            </a:r>
            <a:r>
              <a:rPr lang="en-US" altLang="zh-CN" sz="2800" dirty="0" smtClean="0"/>
              <a:t>&lt;=</a:t>
            </a:r>
            <a:r>
              <a:rPr lang="en-US" altLang="zh-CN" sz="2800" dirty="0" smtClean="0">
                <a:solidFill>
                  <a:srgbClr val="FF0000"/>
                </a:solidFill>
              </a:rPr>
              <a:t>20</a:t>
            </a:r>
            <a:r>
              <a:rPr lang="en-US" altLang="zh-CN" sz="2800" dirty="0" smtClean="0"/>
              <a:t>; </a:t>
            </a:r>
            <a:r>
              <a:rPr lang="en-US" altLang="zh-CN" sz="2800" dirty="0" err="1" smtClean="0"/>
              <a:t>i</a:t>
            </a:r>
            <a:r>
              <a:rPr lang="en-US" altLang="zh-CN" sz="2800" dirty="0" smtClean="0"/>
              <a:t>++)</a:t>
            </a:r>
            <a:endParaRPr lang="zh-CN" altLang="zh-CN" sz="2800" dirty="0" smtClean="0"/>
          </a:p>
          <a:p>
            <a:pPr eaLnBrk="1" hangingPunct="1">
              <a:buFont typeface="Wingdings" pitchFamily="2" charset="2"/>
              <a:buNone/>
            </a:pPr>
            <a:r>
              <a:rPr lang="en-US" altLang="zh-CN" sz="2800" dirty="0" smtClean="0"/>
              <a:t>    { </a:t>
            </a:r>
            <a:r>
              <a:rPr lang="en-US" altLang="zh-CN" sz="2800" dirty="0" err="1" smtClean="0"/>
              <a:t>printf</a:t>
            </a:r>
            <a:r>
              <a:rPr lang="en-US" altLang="zh-CN" sz="2800" dirty="0" smtClean="0"/>
              <a:t>("%12d %12d ",</a:t>
            </a:r>
            <a:r>
              <a:rPr lang="en-US" altLang="zh-CN" sz="2800" dirty="0" smtClean="0">
                <a:solidFill>
                  <a:srgbClr val="FF0000"/>
                </a:solidFill>
              </a:rPr>
              <a:t>f1,f2</a:t>
            </a:r>
            <a:r>
              <a:rPr lang="en-US" altLang="zh-CN" sz="2800" dirty="0" smtClean="0"/>
              <a:t>);         </a:t>
            </a:r>
            <a:endParaRPr lang="zh-CN" altLang="zh-CN" sz="2800" dirty="0" smtClean="0"/>
          </a:p>
          <a:p>
            <a:pPr eaLnBrk="1" hangingPunct="1">
              <a:buFont typeface="Wingdings" pitchFamily="2" charset="2"/>
              <a:buNone/>
            </a:pPr>
            <a:r>
              <a:rPr lang="en-US" altLang="zh-CN" sz="2800" dirty="0" smtClean="0"/>
              <a:t>       if(i%2==0) </a:t>
            </a:r>
            <a:r>
              <a:rPr lang="en-US" altLang="zh-CN" sz="2800" dirty="0" err="1" smtClean="0"/>
              <a:t>printf</a:t>
            </a:r>
            <a:r>
              <a:rPr lang="en-US" altLang="zh-CN" sz="2800" dirty="0" smtClean="0"/>
              <a:t>("\n");</a:t>
            </a:r>
            <a:endParaRPr lang="zh-CN" altLang="zh-CN" sz="2800" dirty="0" smtClean="0"/>
          </a:p>
          <a:p>
            <a:pPr eaLnBrk="1" hangingPunct="1">
              <a:buFont typeface="Wingdings" pitchFamily="2" charset="2"/>
              <a:buNone/>
            </a:pPr>
            <a:r>
              <a:rPr lang="en-US" altLang="zh-CN" sz="2800" dirty="0" smtClean="0"/>
              <a:t>       f1=f1+f2;                       </a:t>
            </a:r>
            <a:endParaRPr lang="zh-CN" altLang="zh-CN" sz="2800" dirty="0" smtClean="0"/>
          </a:p>
          <a:p>
            <a:pPr eaLnBrk="1" hangingPunct="1">
              <a:buFont typeface="Wingdings" pitchFamily="2" charset="2"/>
              <a:buNone/>
            </a:pPr>
            <a:r>
              <a:rPr lang="en-US" altLang="zh-CN" sz="2800" dirty="0" smtClean="0"/>
              <a:t>       f2=f2+f1;                      </a:t>
            </a:r>
            <a:endParaRPr lang="zh-CN" altLang="zh-CN" sz="2800" dirty="0" smtClean="0"/>
          </a:p>
          <a:p>
            <a:pPr eaLnBrk="1" hangingPunct="1">
              <a:buFont typeface="Wingdings" pitchFamily="2" charset="2"/>
              <a:buNone/>
            </a:pPr>
            <a:r>
              <a:rPr lang="en-US" altLang="zh-CN" sz="2800" dirty="0" smtClean="0"/>
              <a:t>     }</a:t>
            </a:r>
            <a:endParaRPr lang="zh-CN" altLang="zh-CN" sz="2800" dirty="0" smtClean="0"/>
          </a:p>
          <a:p>
            <a:pPr eaLnBrk="1" hangingPunct="1">
              <a:buFont typeface="Wingdings" pitchFamily="2" charset="2"/>
              <a:buNone/>
            </a:pPr>
            <a:r>
              <a:rPr lang="en-US" altLang="zh-CN" sz="2800" dirty="0" smtClean="0"/>
              <a:t> }</a:t>
            </a:r>
            <a:endParaRPr lang="zh-CN" altLang="zh-CN" sz="2800" dirty="0" smtClean="0"/>
          </a:p>
        </p:txBody>
      </p:sp>
      <p:sp>
        <p:nvSpPr>
          <p:cNvPr id="72707"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2708"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2709"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2710"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2711"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2712"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2713"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pic>
        <p:nvPicPr>
          <p:cNvPr id="983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156" y="3140968"/>
            <a:ext cx="7659688" cy="292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98306"/>
                                        </p:tgtEl>
                                        <p:attrNameLst>
                                          <p:attrName>style.visibility</p:attrName>
                                        </p:attrNameLst>
                                      </p:cBhvr>
                                      <p:to>
                                        <p:strVal val="visible"/>
                                      </p:to>
                                    </p:set>
                                    <p:animEffect transition="in" filter="blinds(horizontal)">
                                      <p:cBhvr>
                                        <p:cTn id="7" dur="500"/>
                                        <p:tgtEl>
                                          <p:spTgt spid="983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3"/>
          <p:cNvSpPr>
            <a:spLocks noGrp="1" noChangeArrowheads="1"/>
          </p:cNvSpPr>
          <p:nvPr>
            <p:ph idx="1"/>
          </p:nvPr>
        </p:nvSpPr>
        <p:spPr>
          <a:xfrm>
            <a:off x="675456" y="620688"/>
            <a:ext cx="8001000" cy="5000625"/>
          </a:xfrm>
        </p:spPr>
        <p:txBody>
          <a:bodyPr/>
          <a:lstStyle/>
          <a:p>
            <a:pPr eaLnBrk="1" hangingPunct="1">
              <a:buFont typeface="Wingdings" pitchFamily="2" charset="2"/>
              <a:buNone/>
            </a:pPr>
            <a:r>
              <a:rPr lang="en-US" altLang="zh-CN" dirty="0" smtClean="0"/>
              <a:t>   </a:t>
            </a:r>
            <a:r>
              <a:rPr lang="zh-CN" altLang="zh-CN" dirty="0" smtClean="0"/>
              <a:t>例</a:t>
            </a:r>
            <a:r>
              <a:rPr lang="en-US" altLang="zh-CN" dirty="0" smtClean="0"/>
              <a:t>5.9 </a:t>
            </a:r>
            <a:r>
              <a:rPr lang="zh-CN" altLang="zh-CN" dirty="0" smtClean="0"/>
              <a:t>输入一个大于</a:t>
            </a:r>
            <a:r>
              <a:rPr lang="en-US" altLang="zh-CN" dirty="0" smtClean="0"/>
              <a:t>3</a:t>
            </a:r>
            <a:r>
              <a:rPr lang="zh-CN" altLang="zh-CN" dirty="0" smtClean="0"/>
              <a:t>的整数</a:t>
            </a:r>
            <a:r>
              <a:rPr lang="en-US" altLang="zh-CN" dirty="0" smtClean="0"/>
              <a:t>n</a:t>
            </a:r>
            <a:r>
              <a:rPr lang="zh-CN" altLang="zh-CN" dirty="0" smtClean="0"/>
              <a:t>，判定它是否素数</a:t>
            </a:r>
            <a:r>
              <a:rPr lang="en-US" altLang="zh-CN" dirty="0" smtClean="0"/>
              <a:t>(prime</a:t>
            </a:r>
            <a:r>
              <a:rPr lang="zh-CN" altLang="zh-CN" dirty="0" smtClean="0"/>
              <a:t>，又称质数</a:t>
            </a:r>
            <a:r>
              <a:rPr lang="en-US" altLang="zh-CN" dirty="0" smtClean="0"/>
              <a:t>)</a:t>
            </a:r>
            <a:r>
              <a:rPr lang="zh-CN" altLang="zh-CN" dirty="0" smtClean="0"/>
              <a:t>。</a:t>
            </a:r>
            <a:endParaRPr lang="en-US" altLang="zh-CN" dirty="0" smtClean="0"/>
          </a:p>
          <a:p>
            <a:pPr eaLnBrk="1" hangingPunct="1"/>
            <a:r>
              <a:rPr lang="zh-CN" altLang="zh-CN" dirty="0" smtClean="0"/>
              <a:t>解题思路：</a:t>
            </a:r>
          </a:p>
          <a:p>
            <a:pPr lvl="1" eaLnBrk="1" hangingPunct="1"/>
            <a:r>
              <a:rPr lang="zh-CN" altLang="zh-CN" dirty="0" smtClean="0"/>
              <a:t>让</a:t>
            </a:r>
            <a:r>
              <a:rPr lang="en-US" altLang="zh-CN" dirty="0" smtClean="0"/>
              <a:t>n</a:t>
            </a:r>
            <a:r>
              <a:rPr lang="zh-CN" altLang="zh-CN" dirty="0" smtClean="0"/>
              <a:t>被</a:t>
            </a:r>
            <a:r>
              <a:rPr lang="en-US" altLang="zh-CN" dirty="0" err="1" smtClean="0"/>
              <a:t>i</a:t>
            </a:r>
            <a:r>
              <a:rPr lang="zh-CN" altLang="en-US" dirty="0" smtClean="0"/>
              <a:t>整</a:t>
            </a:r>
            <a:r>
              <a:rPr lang="zh-CN" altLang="zh-CN" dirty="0" smtClean="0"/>
              <a:t>除</a:t>
            </a:r>
            <a:r>
              <a:rPr lang="en-US" altLang="zh-CN" dirty="0" smtClean="0"/>
              <a:t>(</a:t>
            </a:r>
            <a:r>
              <a:rPr lang="en-US" altLang="zh-CN" dirty="0" err="1" smtClean="0"/>
              <a:t>i</a:t>
            </a:r>
            <a:r>
              <a:rPr lang="zh-CN" altLang="zh-CN" dirty="0" smtClean="0"/>
              <a:t>的值从</a:t>
            </a:r>
            <a:r>
              <a:rPr lang="en-US" altLang="zh-CN" dirty="0" smtClean="0"/>
              <a:t>2</a:t>
            </a:r>
            <a:r>
              <a:rPr lang="zh-CN" altLang="zh-CN" dirty="0" smtClean="0"/>
              <a:t>变到</a:t>
            </a:r>
            <a:r>
              <a:rPr lang="en-US" altLang="zh-CN" dirty="0" smtClean="0"/>
              <a:t>n-1)</a:t>
            </a:r>
          </a:p>
          <a:p>
            <a:pPr lvl="1" eaLnBrk="1" hangingPunct="1"/>
            <a:r>
              <a:rPr lang="zh-CN" altLang="zh-CN" dirty="0" smtClean="0"/>
              <a:t>如果</a:t>
            </a:r>
            <a:r>
              <a:rPr lang="en-US" altLang="zh-CN" dirty="0" smtClean="0"/>
              <a:t>n</a:t>
            </a:r>
            <a:r>
              <a:rPr lang="zh-CN" altLang="zh-CN" dirty="0" smtClean="0"/>
              <a:t>能被</a:t>
            </a:r>
            <a:r>
              <a:rPr lang="en-US" altLang="zh-CN" dirty="0" smtClean="0"/>
              <a:t>2</a:t>
            </a:r>
            <a:r>
              <a:rPr lang="zh-CN" altLang="zh-CN" dirty="0" smtClean="0"/>
              <a:t>～</a:t>
            </a:r>
            <a:r>
              <a:rPr lang="en-US" altLang="zh-CN" dirty="0" smtClean="0"/>
              <a:t>(n-1)</a:t>
            </a:r>
            <a:r>
              <a:rPr lang="zh-CN" altLang="zh-CN" dirty="0" smtClean="0"/>
              <a:t>之中任何一个整数整除，则表示</a:t>
            </a:r>
            <a:r>
              <a:rPr lang="en-US" altLang="zh-CN" dirty="0" smtClean="0"/>
              <a:t>n</a:t>
            </a:r>
            <a:r>
              <a:rPr lang="zh-CN" altLang="zh-CN" dirty="0" smtClean="0"/>
              <a:t>肯定不是素数，不必再继续被后面的整数除，因此，可以提前结束循环</a:t>
            </a:r>
            <a:endParaRPr lang="en-US" altLang="zh-CN" dirty="0" smtClean="0"/>
          </a:p>
          <a:p>
            <a:pPr lvl="1" eaLnBrk="1" hangingPunct="1"/>
            <a:r>
              <a:rPr lang="zh-CN" altLang="zh-CN" dirty="0" smtClean="0"/>
              <a:t>注意：此时</a:t>
            </a:r>
            <a:r>
              <a:rPr lang="en-US" altLang="zh-CN" dirty="0" err="1" smtClean="0"/>
              <a:t>i</a:t>
            </a:r>
            <a:r>
              <a:rPr lang="zh-CN" altLang="zh-CN" dirty="0" smtClean="0"/>
              <a:t>的值必然小于</a:t>
            </a:r>
            <a:r>
              <a:rPr lang="en-US" altLang="zh-CN" dirty="0" smtClean="0"/>
              <a:t>n</a:t>
            </a:r>
            <a:endParaRPr lang="zh-CN" altLang="zh-CN" dirty="0" smtClean="0"/>
          </a:p>
          <a:p>
            <a:pPr eaLnBrk="1" hangingPunct="1">
              <a:buFont typeface="Wingdings" pitchFamily="2" charset="2"/>
              <a:buNone/>
            </a:pPr>
            <a:endParaRPr lang="en-US" altLang="zh-CN" dirty="0" smtClean="0"/>
          </a:p>
        </p:txBody>
      </p:sp>
      <p:sp>
        <p:nvSpPr>
          <p:cNvPr id="73731"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3732"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3733"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3734"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3735"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3736"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3737"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100">
                                            <p:txEl>
                                              <p:pRg st="1" end="1"/>
                                            </p:txEl>
                                          </p:spTgt>
                                        </p:tgtEl>
                                        <p:attrNameLst>
                                          <p:attrName>style.visibility</p:attrName>
                                        </p:attrNameLst>
                                      </p:cBhvr>
                                      <p:to>
                                        <p:strVal val="visible"/>
                                      </p:to>
                                    </p:set>
                                    <p:animEffect transition="in" filter="blinds(horizontal)">
                                      <p:cBhvr>
                                        <p:cTn id="7" dur="500"/>
                                        <p:tgtEl>
                                          <p:spTgt spid="4100">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4100">
                                            <p:txEl>
                                              <p:pRg st="2" end="2"/>
                                            </p:txEl>
                                          </p:spTgt>
                                        </p:tgtEl>
                                        <p:attrNameLst>
                                          <p:attrName>style.visibility</p:attrName>
                                        </p:attrNameLst>
                                      </p:cBhvr>
                                      <p:to>
                                        <p:strVal val="visible"/>
                                      </p:to>
                                    </p:set>
                                    <p:animEffect transition="in" filter="blinds(horizontal)">
                                      <p:cBhvr>
                                        <p:cTn id="10" dur="500"/>
                                        <p:tgtEl>
                                          <p:spTgt spid="4100">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4100">
                                            <p:txEl>
                                              <p:pRg st="3" end="3"/>
                                            </p:txEl>
                                          </p:spTgt>
                                        </p:tgtEl>
                                        <p:attrNameLst>
                                          <p:attrName>style.visibility</p:attrName>
                                        </p:attrNameLst>
                                      </p:cBhvr>
                                      <p:to>
                                        <p:strVal val="visible"/>
                                      </p:to>
                                    </p:set>
                                    <p:animEffect transition="in" filter="blinds(horizontal)">
                                      <p:cBhvr>
                                        <p:cTn id="13" dur="500"/>
                                        <p:tgtEl>
                                          <p:spTgt spid="4100">
                                            <p:txEl>
                                              <p:pRg st="3" end="3"/>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4100">
                                            <p:txEl>
                                              <p:pRg st="4" end="4"/>
                                            </p:txEl>
                                          </p:spTgt>
                                        </p:tgtEl>
                                        <p:attrNameLst>
                                          <p:attrName>style.visibility</p:attrName>
                                        </p:attrNameLst>
                                      </p:cBhvr>
                                      <p:to>
                                        <p:strVal val="visible"/>
                                      </p:to>
                                    </p:set>
                                    <p:animEffect transition="in" filter="blinds(horizontal)">
                                      <p:cBhvr>
                                        <p:cTn id="16" dur="500"/>
                                        <p:tgtEl>
                                          <p:spTgt spid="410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Rectangle 2"/>
          <p:cNvSpPr>
            <a:spLocks noChangeArrowheads="1"/>
          </p:cNvSpPr>
          <p:nvPr/>
        </p:nvSpPr>
        <p:spPr bwMode="auto">
          <a:xfrm>
            <a:off x="571500" y="-142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4755" name="Rectangle 4"/>
          <p:cNvSpPr>
            <a:spLocks noChangeArrowheads="1"/>
          </p:cNvSpPr>
          <p:nvPr/>
        </p:nvSpPr>
        <p:spPr bwMode="auto">
          <a:xfrm>
            <a:off x="571500" y="-142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4756" name="Rectangle 7"/>
          <p:cNvSpPr>
            <a:spLocks noChangeArrowheads="1"/>
          </p:cNvSpPr>
          <p:nvPr/>
        </p:nvSpPr>
        <p:spPr bwMode="auto">
          <a:xfrm>
            <a:off x="571500" y="-142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4757" name="Rectangle 9"/>
          <p:cNvSpPr>
            <a:spLocks noChangeArrowheads="1"/>
          </p:cNvSpPr>
          <p:nvPr/>
        </p:nvSpPr>
        <p:spPr bwMode="auto">
          <a:xfrm>
            <a:off x="571500" y="-142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4758" name="Rectangle 11"/>
          <p:cNvSpPr>
            <a:spLocks noChangeArrowheads="1"/>
          </p:cNvSpPr>
          <p:nvPr/>
        </p:nvSpPr>
        <p:spPr bwMode="auto">
          <a:xfrm>
            <a:off x="571500" y="-142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4759" name="Rectangle 13"/>
          <p:cNvSpPr>
            <a:spLocks noChangeArrowheads="1"/>
          </p:cNvSpPr>
          <p:nvPr/>
        </p:nvSpPr>
        <p:spPr bwMode="auto">
          <a:xfrm>
            <a:off x="571500" y="-142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4760" name="Rectangle 7"/>
          <p:cNvSpPr>
            <a:spLocks noChangeArrowheads="1"/>
          </p:cNvSpPr>
          <p:nvPr/>
        </p:nvSpPr>
        <p:spPr bwMode="auto">
          <a:xfrm>
            <a:off x="571500" y="-142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1" name="TextBox 46"/>
          <p:cNvSpPr txBox="1">
            <a:spLocks noChangeArrowheads="1"/>
          </p:cNvSpPr>
          <p:nvPr/>
        </p:nvSpPr>
        <p:spPr bwMode="auto">
          <a:xfrm>
            <a:off x="5916613" y="1609725"/>
            <a:ext cx="500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N</a:t>
            </a:r>
            <a:endParaRPr lang="zh-CN" altLang="en-US" sz="2800" b="1"/>
          </a:p>
        </p:txBody>
      </p:sp>
      <p:cxnSp>
        <p:nvCxnSpPr>
          <p:cNvPr id="12" name="直接箭头连接符 47"/>
          <p:cNvCxnSpPr>
            <a:cxnSpLocks noChangeShapeType="1"/>
          </p:cNvCxnSpPr>
          <p:nvPr/>
        </p:nvCxnSpPr>
        <p:spPr bwMode="auto">
          <a:xfrm rot="16200000" flipH="1">
            <a:off x="4411663" y="4929188"/>
            <a:ext cx="303212" cy="17462"/>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13" name="直接箭头连接符 48"/>
          <p:cNvCxnSpPr>
            <a:cxnSpLocks noChangeShapeType="1"/>
          </p:cNvCxnSpPr>
          <p:nvPr/>
        </p:nvCxnSpPr>
        <p:spPr bwMode="auto">
          <a:xfrm>
            <a:off x="2627313" y="1557338"/>
            <a:ext cx="1873250"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14" name="直接连接符 49"/>
          <p:cNvCxnSpPr>
            <a:cxnSpLocks noChangeShapeType="1"/>
          </p:cNvCxnSpPr>
          <p:nvPr/>
        </p:nvCxnSpPr>
        <p:spPr bwMode="auto">
          <a:xfrm rot="16200000" flipH="1">
            <a:off x="5200650" y="3414713"/>
            <a:ext cx="2730500" cy="1270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5" name="直接连接符 50"/>
          <p:cNvCxnSpPr>
            <a:cxnSpLocks noChangeShapeType="1"/>
          </p:cNvCxnSpPr>
          <p:nvPr/>
        </p:nvCxnSpPr>
        <p:spPr bwMode="auto">
          <a:xfrm rot="10800000" flipV="1">
            <a:off x="4538663" y="4786313"/>
            <a:ext cx="202088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6" name="直接连接符 51"/>
          <p:cNvCxnSpPr>
            <a:cxnSpLocks noChangeShapeType="1"/>
          </p:cNvCxnSpPr>
          <p:nvPr/>
        </p:nvCxnSpPr>
        <p:spPr bwMode="auto">
          <a:xfrm rot="10800000">
            <a:off x="5992813" y="2046288"/>
            <a:ext cx="566737" cy="4762"/>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2" name="TextBox 57"/>
          <p:cNvSpPr txBox="1">
            <a:spLocks noChangeArrowheads="1"/>
          </p:cNvSpPr>
          <p:nvPr/>
        </p:nvSpPr>
        <p:spPr bwMode="auto">
          <a:xfrm>
            <a:off x="4576763" y="3484563"/>
            <a:ext cx="500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N</a:t>
            </a:r>
            <a:endParaRPr lang="zh-CN" altLang="en-US" sz="2800" b="1"/>
          </a:p>
        </p:txBody>
      </p:sp>
      <p:cxnSp>
        <p:nvCxnSpPr>
          <p:cNvPr id="23" name="直接箭头连接符 58"/>
          <p:cNvCxnSpPr>
            <a:cxnSpLocks noChangeShapeType="1"/>
          </p:cNvCxnSpPr>
          <p:nvPr/>
        </p:nvCxnSpPr>
        <p:spPr bwMode="auto">
          <a:xfrm rot="16200000" flipH="1">
            <a:off x="4291012" y="3770313"/>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24" name="直接连接符 60"/>
          <p:cNvCxnSpPr>
            <a:cxnSpLocks noChangeShapeType="1"/>
          </p:cNvCxnSpPr>
          <p:nvPr/>
        </p:nvCxnSpPr>
        <p:spPr bwMode="auto">
          <a:xfrm rot="10800000">
            <a:off x="2643188" y="4643438"/>
            <a:ext cx="1844675" cy="158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5" name="直接连接符 61"/>
          <p:cNvCxnSpPr>
            <a:cxnSpLocks noChangeShapeType="1"/>
          </p:cNvCxnSpPr>
          <p:nvPr/>
        </p:nvCxnSpPr>
        <p:spPr bwMode="auto">
          <a:xfrm flipH="1" flipV="1">
            <a:off x="2627313" y="1557338"/>
            <a:ext cx="15875" cy="308610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6" name="直接连接符 63"/>
          <p:cNvCxnSpPr>
            <a:cxnSpLocks noChangeShapeType="1"/>
          </p:cNvCxnSpPr>
          <p:nvPr/>
        </p:nvCxnSpPr>
        <p:spPr bwMode="auto">
          <a:xfrm rot="16200000" flipH="1">
            <a:off x="4393406" y="4536282"/>
            <a:ext cx="201613" cy="1270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8" name="TextBox 67"/>
          <p:cNvSpPr txBox="1">
            <a:spLocks noChangeArrowheads="1"/>
          </p:cNvSpPr>
          <p:nvPr/>
        </p:nvSpPr>
        <p:spPr bwMode="auto">
          <a:xfrm>
            <a:off x="6059488" y="2705100"/>
            <a:ext cx="4492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Y</a:t>
            </a:r>
            <a:endParaRPr lang="zh-CN" altLang="en-US" sz="2800" b="1"/>
          </a:p>
        </p:txBody>
      </p:sp>
      <p:sp>
        <p:nvSpPr>
          <p:cNvPr id="31" name="流程图: 过程 70"/>
          <p:cNvSpPr>
            <a:spLocks noChangeArrowheads="1"/>
          </p:cNvSpPr>
          <p:nvPr/>
        </p:nvSpPr>
        <p:spPr bwMode="auto">
          <a:xfrm>
            <a:off x="3663950" y="3951288"/>
            <a:ext cx="1714500" cy="500062"/>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i=i+1</a:t>
            </a:r>
            <a:endParaRPr lang="zh-CN" altLang="en-US" sz="2800" b="1"/>
          </a:p>
        </p:txBody>
      </p:sp>
      <p:sp>
        <p:nvSpPr>
          <p:cNvPr id="32" name="平行四边形 31"/>
          <p:cNvSpPr>
            <a:spLocks noChangeArrowheads="1"/>
          </p:cNvSpPr>
          <p:nvPr/>
        </p:nvSpPr>
        <p:spPr bwMode="auto">
          <a:xfrm>
            <a:off x="3579813" y="0"/>
            <a:ext cx="1714500" cy="500063"/>
          </a:xfrm>
          <a:prstGeom prst="parallelogram">
            <a:avLst>
              <a:gd name="adj" fmla="val 25000"/>
            </a:avLst>
          </a:prstGeom>
          <a:solidFill>
            <a:schemeClr val="accent1"/>
          </a:solidFill>
          <a:ln w="38100" algn="ctr">
            <a:solidFill>
              <a:schemeClr val="tx1"/>
            </a:solidFill>
            <a:miter lim="800000"/>
            <a:headEnd/>
            <a:tailEnd/>
          </a:ln>
        </p:spPr>
        <p:txBody>
          <a:bodyPr wrap="none" lIns="0" tIns="0" rIns="0" bIns="0"/>
          <a:lstStyle/>
          <a:p>
            <a:pPr algn="ctr"/>
            <a:r>
              <a:rPr lang="zh-CN" altLang="en-US" sz="2800" b="1"/>
              <a:t>输入</a:t>
            </a:r>
            <a:r>
              <a:rPr lang="en-US" altLang="zh-CN" sz="2800" b="1"/>
              <a:t>n</a:t>
            </a:r>
            <a:endParaRPr lang="zh-CN" altLang="en-US" sz="2800" b="1"/>
          </a:p>
        </p:txBody>
      </p:sp>
      <p:cxnSp>
        <p:nvCxnSpPr>
          <p:cNvPr id="34" name="直接箭头连接符 55"/>
          <p:cNvCxnSpPr>
            <a:cxnSpLocks noChangeShapeType="1"/>
          </p:cNvCxnSpPr>
          <p:nvPr/>
        </p:nvCxnSpPr>
        <p:spPr bwMode="auto">
          <a:xfrm rot="16200000" flipH="1">
            <a:off x="4265612" y="709613"/>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35" name="流程图: 过程 68"/>
          <p:cNvSpPr>
            <a:spLocks noChangeArrowheads="1"/>
          </p:cNvSpPr>
          <p:nvPr/>
        </p:nvSpPr>
        <p:spPr bwMode="auto">
          <a:xfrm>
            <a:off x="3651250" y="928688"/>
            <a:ext cx="1714500" cy="500062"/>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i=2</a:t>
            </a:r>
            <a:endParaRPr lang="zh-CN" altLang="en-US" sz="2800" b="1"/>
          </a:p>
        </p:txBody>
      </p:sp>
      <p:sp>
        <p:nvSpPr>
          <p:cNvPr id="36" name="流程图: 决策 52"/>
          <p:cNvSpPr>
            <a:spLocks noChangeArrowheads="1"/>
          </p:cNvSpPr>
          <p:nvPr/>
        </p:nvSpPr>
        <p:spPr bwMode="auto">
          <a:xfrm>
            <a:off x="3079750" y="1698625"/>
            <a:ext cx="2857500" cy="714375"/>
          </a:xfrm>
          <a:prstGeom prst="flowChartDecision">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i ≤n-1</a:t>
            </a:r>
            <a:endParaRPr lang="zh-CN" altLang="en-US" sz="2800" b="1"/>
          </a:p>
        </p:txBody>
      </p:sp>
      <p:cxnSp>
        <p:nvCxnSpPr>
          <p:cNvPr id="37" name="直接箭头连接符 53"/>
          <p:cNvCxnSpPr>
            <a:cxnSpLocks noChangeShapeType="1"/>
          </p:cNvCxnSpPr>
          <p:nvPr/>
        </p:nvCxnSpPr>
        <p:spPr bwMode="auto">
          <a:xfrm rot="5400000">
            <a:off x="4348957" y="1554956"/>
            <a:ext cx="311150" cy="7937"/>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38" name="TextBox 54"/>
          <p:cNvSpPr txBox="1">
            <a:spLocks noChangeArrowheads="1"/>
          </p:cNvSpPr>
          <p:nvPr/>
        </p:nvSpPr>
        <p:spPr bwMode="auto">
          <a:xfrm>
            <a:off x="4579938" y="2341563"/>
            <a:ext cx="500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Y</a:t>
            </a:r>
            <a:endParaRPr lang="zh-CN" altLang="en-US" sz="2800" b="1"/>
          </a:p>
        </p:txBody>
      </p:sp>
      <p:cxnSp>
        <p:nvCxnSpPr>
          <p:cNvPr id="39" name="直接箭头连接符 55"/>
          <p:cNvCxnSpPr>
            <a:cxnSpLocks noChangeShapeType="1"/>
          </p:cNvCxnSpPr>
          <p:nvPr/>
        </p:nvCxnSpPr>
        <p:spPr bwMode="auto">
          <a:xfrm rot="16200000" flipH="1">
            <a:off x="4294187" y="2627313"/>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40" name="流程图: 决策 56"/>
          <p:cNvSpPr>
            <a:spLocks noChangeArrowheads="1"/>
          </p:cNvSpPr>
          <p:nvPr/>
        </p:nvSpPr>
        <p:spPr bwMode="auto">
          <a:xfrm>
            <a:off x="2794000" y="2841625"/>
            <a:ext cx="3429000" cy="714375"/>
          </a:xfrm>
          <a:prstGeom prst="flowChartDecision">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n</a:t>
            </a:r>
            <a:r>
              <a:rPr lang="zh-CN" altLang="en-US" sz="2800" b="1"/>
              <a:t>被</a:t>
            </a:r>
            <a:r>
              <a:rPr lang="en-US" altLang="zh-CN" sz="2800" b="1"/>
              <a:t>i</a:t>
            </a:r>
            <a:r>
              <a:rPr lang="zh-CN" altLang="en-US" sz="2800" b="1"/>
              <a:t>整除</a:t>
            </a:r>
          </a:p>
        </p:txBody>
      </p:sp>
      <p:cxnSp>
        <p:nvCxnSpPr>
          <p:cNvPr id="45" name="直接连接符 51"/>
          <p:cNvCxnSpPr>
            <a:cxnSpLocks noChangeShapeType="1"/>
            <a:endCxn id="40" idx="3"/>
          </p:cNvCxnSpPr>
          <p:nvPr/>
        </p:nvCxnSpPr>
        <p:spPr bwMode="auto">
          <a:xfrm rot="10800000">
            <a:off x="6223000" y="3198813"/>
            <a:ext cx="352425" cy="4762"/>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48" name="流程图: 决策 52"/>
          <p:cNvSpPr>
            <a:spLocks noChangeArrowheads="1"/>
          </p:cNvSpPr>
          <p:nvPr/>
        </p:nvSpPr>
        <p:spPr bwMode="auto">
          <a:xfrm>
            <a:off x="3097213" y="5089525"/>
            <a:ext cx="2857500" cy="714375"/>
          </a:xfrm>
          <a:prstGeom prst="flowChartDecision">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i &lt;n</a:t>
            </a:r>
            <a:endParaRPr lang="zh-CN" altLang="en-US" sz="2800" b="1"/>
          </a:p>
        </p:txBody>
      </p:sp>
      <p:cxnSp>
        <p:nvCxnSpPr>
          <p:cNvPr id="49" name="直接连接符 51"/>
          <p:cNvCxnSpPr>
            <a:cxnSpLocks noChangeShapeType="1"/>
          </p:cNvCxnSpPr>
          <p:nvPr/>
        </p:nvCxnSpPr>
        <p:spPr bwMode="auto">
          <a:xfrm rot="10800000">
            <a:off x="2168525" y="5446713"/>
            <a:ext cx="923925" cy="4762"/>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51" name="直接箭头连接符 53"/>
          <p:cNvCxnSpPr>
            <a:cxnSpLocks noChangeShapeType="1"/>
          </p:cNvCxnSpPr>
          <p:nvPr/>
        </p:nvCxnSpPr>
        <p:spPr bwMode="auto">
          <a:xfrm rot="16200000" flipH="1">
            <a:off x="1954212" y="5661026"/>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52" name="平行四边形 51"/>
          <p:cNvSpPr>
            <a:spLocks noChangeArrowheads="1"/>
          </p:cNvSpPr>
          <p:nvPr/>
        </p:nvSpPr>
        <p:spPr bwMode="auto">
          <a:xfrm>
            <a:off x="811213" y="5875338"/>
            <a:ext cx="2643187" cy="500062"/>
          </a:xfrm>
          <a:prstGeom prst="parallelogram">
            <a:avLst>
              <a:gd name="adj" fmla="val 25009"/>
            </a:avLst>
          </a:prstGeom>
          <a:solidFill>
            <a:schemeClr val="accent1"/>
          </a:solidFill>
          <a:ln w="38100" algn="ctr">
            <a:solidFill>
              <a:schemeClr val="tx1"/>
            </a:solidFill>
            <a:miter lim="800000"/>
            <a:headEnd/>
            <a:tailEnd/>
          </a:ln>
        </p:spPr>
        <p:txBody>
          <a:bodyPr wrap="none" lIns="0" tIns="0" rIns="0" bIns="0"/>
          <a:lstStyle/>
          <a:p>
            <a:pPr algn="ctr"/>
            <a:r>
              <a:rPr lang="zh-CN" altLang="en-US" sz="2800" b="1"/>
              <a:t>输出不是素数</a:t>
            </a:r>
          </a:p>
        </p:txBody>
      </p:sp>
      <p:sp>
        <p:nvSpPr>
          <p:cNvPr id="53" name="TextBox 67"/>
          <p:cNvSpPr txBox="1">
            <a:spLocks noChangeArrowheads="1"/>
          </p:cNvSpPr>
          <p:nvPr/>
        </p:nvSpPr>
        <p:spPr bwMode="auto">
          <a:xfrm>
            <a:off x="2525713" y="4875213"/>
            <a:ext cx="4492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Y</a:t>
            </a:r>
            <a:endParaRPr lang="zh-CN" altLang="en-US" sz="2800" b="1"/>
          </a:p>
        </p:txBody>
      </p:sp>
      <p:cxnSp>
        <p:nvCxnSpPr>
          <p:cNvPr id="54" name="直接连接符 51"/>
          <p:cNvCxnSpPr>
            <a:cxnSpLocks noChangeShapeType="1"/>
          </p:cNvCxnSpPr>
          <p:nvPr/>
        </p:nvCxnSpPr>
        <p:spPr bwMode="auto">
          <a:xfrm rot="10800000">
            <a:off x="5954713" y="5446713"/>
            <a:ext cx="923925" cy="4762"/>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55" name="直接箭头连接符 53"/>
          <p:cNvCxnSpPr>
            <a:cxnSpLocks noChangeShapeType="1"/>
          </p:cNvCxnSpPr>
          <p:nvPr/>
        </p:nvCxnSpPr>
        <p:spPr bwMode="auto">
          <a:xfrm rot="16200000" flipH="1">
            <a:off x="6669087" y="5661026"/>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56" name="平行四边形 55"/>
          <p:cNvSpPr>
            <a:spLocks noChangeArrowheads="1"/>
          </p:cNvSpPr>
          <p:nvPr/>
        </p:nvSpPr>
        <p:spPr bwMode="auto">
          <a:xfrm>
            <a:off x="5526088" y="5875338"/>
            <a:ext cx="2643187" cy="500062"/>
          </a:xfrm>
          <a:prstGeom prst="parallelogram">
            <a:avLst>
              <a:gd name="adj" fmla="val 25009"/>
            </a:avLst>
          </a:prstGeom>
          <a:solidFill>
            <a:schemeClr val="accent1"/>
          </a:solidFill>
          <a:ln w="38100" algn="ctr">
            <a:solidFill>
              <a:schemeClr val="tx1"/>
            </a:solidFill>
            <a:miter lim="800000"/>
            <a:headEnd/>
            <a:tailEnd/>
          </a:ln>
        </p:spPr>
        <p:txBody>
          <a:bodyPr wrap="none" lIns="0" tIns="0" rIns="0" bIns="0"/>
          <a:lstStyle/>
          <a:p>
            <a:pPr algn="ctr"/>
            <a:r>
              <a:rPr lang="zh-CN" altLang="en-US" sz="2800" b="1"/>
              <a:t>输出是素数</a:t>
            </a:r>
          </a:p>
        </p:txBody>
      </p:sp>
      <p:sp>
        <p:nvSpPr>
          <p:cNvPr id="57" name="TextBox 46"/>
          <p:cNvSpPr txBox="1">
            <a:spLocks noChangeArrowheads="1"/>
          </p:cNvSpPr>
          <p:nvPr/>
        </p:nvSpPr>
        <p:spPr bwMode="auto">
          <a:xfrm>
            <a:off x="6169025" y="4946650"/>
            <a:ext cx="500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N</a:t>
            </a:r>
            <a:endParaRPr lang="zh-CN" altLang="en-US" sz="2800" b="1"/>
          </a:p>
        </p:txBody>
      </p:sp>
      <p:cxnSp>
        <p:nvCxnSpPr>
          <p:cNvPr id="64" name="直接连接符 63"/>
          <p:cNvCxnSpPr>
            <a:cxnSpLocks noChangeShapeType="1"/>
          </p:cNvCxnSpPr>
          <p:nvPr/>
        </p:nvCxnSpPr>
        <p:spPr bwMode="auto">
          <a:xfrm rot="5400000">
            <a:off x="2035969" y="6480969"/>
            <a:ext cx="214312"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68" name="直接连接符 51"/>
          <p:cNvCxnSpPr>
            <a:cxnSpLocks noChangeShapeType="1"/>
          </p:cNvCxnSpPr>
          <p:nvPr/>
        </p:nvCxnSpPr>
        <p:spPr bwMode="auto">
          <a:xfrm rot="10800000">
            <a:off x="2143125" y="6588125"/>
            <a:ext cx="4786313"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71" name="直接连接符 70"/>
          <p:cNvCxnSpPr>
            <a:cxnSpLocks noChangeShapeType="1"/>
          </p:cNvCxnSpPr>
          <p:nvPr/>
        </p:nvCxnSpPr>
        <p:spPr bwMode="auto">
          <a:xfrm rot="5400000">
            <a:off x="6822282" y="6480969"/>
            <a:ext cx="214312"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72" name="直接箭头连接符 47"/>
          <p:cNvCxnSpPr>
            <a:cxnSpLocks noChangeShapeType="1"/>
          </p:cNvCxnSpPr>
          <p:nvPr/>
        </p:nvCxnSpPr>
        <p:spPr bwMode="auto">
          <a:xfrm rot="16200000" flipH="1">
            <a:off x="4429126" y="6713537"/>
            <a:ext cx="303212" cy="17463"/>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linds(horizontal)">
                                      <p:cBhvr>
                                        <p:cTn id="7" dur="500"/>
                                        <p:tgtEl>
                                          <p:spTgt spid="3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blinds(horizontal)">
                                      <p:cBhvr>
                                        <p:cTn id="12" dur="500"/>
                                        <p:tgtEl>
                                          <p:spTgt spid="34"/>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blinds(horizontal)">
                                      <p:cBhvr>
                                        <p:cTn id="15" dur="500"/>
                                        <p:tgtEl>
                                          <p:spTgt spid="35"/>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nodeType="click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blinds(horizontal)">
                                      <p:cBhvr>
                                        <p:cTn id="20" dur="500"/>
                                        <p:tgtEl>
                                          <p:spTgt spid="37"/>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blinds(horizontal)">
                                      <p:cBhvr>
                                        <p:cTn id="23" dur="500"/>
                                        <p:tgtEl>
                                          <p:spTgt spid="36"/>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blinds(horizontal)">
                                      <p:cBhvr>
                                        <p:cTn id="28" dur="500"/>
                                        <p:tgtEl>
                                          <p:spTgt spid="38"/>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nodeType="click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blinds(horizontal)">
                                      <p:cBhvr>
                                        <p:cTn id="33" dur="500"/>
                                        <p:tgtEl>
                                          <p:spTgt spid="39"/>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blinds(horizontal)">
                                      <p:cBhvr>
                                        <p:cTn id="36" dur="500"/>
                                        <p:tgtEl>
                                          <p:spTgt spid="40"/>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blinds(horizontal)">
                                      <p:cBhvr>
                                        <p:cTn id="41" dur="500"/>
                                        <p:tgtEl>
                                          <p:spTgt spid="22"/>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3" presetClass="entr" presetSubtype="10" fill="hold" nodeType="click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blinds(horizontal)">
                                      <p:cBhvr>
                                        <p:cTn id="46" dur="500"/>
                                        <p:tgtEl>
                                          <p:spTgt spid="23"/>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blinds(horizontal)">
                                      <p:cBhvr>
                                        <p:cTn id="49" dur="500"/>
                                        <p:tgtEl>
                                          <p:spTgt spid="31"/>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12" presetClass="entr" presetSubtype="1" fill="hold" nodeType="click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slide(fromTop)">
                                      <p:cBhvr>
                                        <p:cTn id="54" dur="500"/>
                                        <p:tgtEl>
                                          <p:spTgt spid="26"/>
                                        </p:tgtEl>
                                      </p:cBhvr>
                                    </p:animEffect>
                                  </p:childTnLst>
                                </p:cTn>
                              </p:par>
                            </p:childTnLst>
                          </p:cTn>
                        </p:par>
                        <p:par>
                          <p:cTn id="55" fill="hold" nodeType="afterGroup">
                            <p:stCondLst>
                              <p:cond delay="500"/>
                            </p:stCondLst>
                            <p:childTnLst>
                              <p:par>
                                <p:cTn id="56" presetID="12" presetClass="entr" presetSubtype="2" fill="hold" nodeType="after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slide(fromRight)">
                                      <p:cBhvr>
                                        <p:cTn id="58" dur="500"/>
                                        <p:tgtEl>
                                          <p:spTgt spid="24"/>
                                        </p:tgtEl>
                                      </p:cBhvr>
                                    </p:animEffect>
                                  </p:childTnLst>
                                </p:cTn>
                              </p:par>
                            </p:childTnLst>
                          </p:cTn>
                        </p:par>
                        <p:par>
                          <p:cTn id="59" fill="hold" nodeType="afterGroup">
                            <p:stCondLst>
                              <p:cond delay="1000"/>
                            </p:stCondLst>
                            <p:childTnLst>
                              <p:par>
                                <p:cTn id="60" presetID="12" presetClass="entr" presetSubtype="4" fill="hold" nodeType="after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slide(fromBottom)">
                                      <p:cBhvr>
                                        <p:cTn id="62" dur="500"/>
                                        <p:tgtEl>
                                          <p:spTgt spid="25"/>
                                        </p:tgtEl>
                                      </p:cBhvr>
                                    </p:animEffect>
                                  </p:childTnLst>
                                </p:cTn>
                              </p:par>
                            </p:childTnLst>
                          </p:cTn>
                        </p:par>
                        <p:par>
                          <p:cTn id="63" fill="hold" nodeType="afterGroup">
                            <p:stCondLst>
                              <p:cond delay="1500"/>
                            </p:stCondLst>
                            <p:childTnLst>
                              <p:par>
                                <p:cTn id="64" presetID="12" presetClass="entr" presetSubtype="8" fill="hold"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slide(fromLeft)">
                                      <p:cBhvr>
                                        <p:cTn id="66" dur="500"/>
                                        <p:tgtEl>
                                          <p:spTgt spid="13"/>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3" presetClass="entr" presetSubtype="10" fill="hold" grpId="0" nodeType="click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blinds(horizontal)">
                                      <p:cBhvr>
                                        <p:cTn id="71" dur="500"/>
                                        <p:tgtEl>
                                          <p:spTgt spid="11"/>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12" presetClass="entr" presetSubtype="8" fill="hold" nodeType="click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slide(fromLeft)">
                                      <p:cBhvr>
                                        <p:cTn id="76" dur="500"/>
                                        <p:tgtEl>
                                          <p:spTgt spid="16"/>
                                        </p:tgtEl>
                                      </p:cBhvr>
                                    </p:animEffect>
                                  </p:childTnLst>
                                </p:cTn>
                              </p:par>
                            </p:childTnLst>
                          </p:cTn>
                        </p:par>
                        <p:par>
                          <p:cTn id="77" fill="hold" nodeType="afterGroup">
                            <p:stCondLst>
                              <p:cond delay="500"/>
                            </p:stCondLst>
                            <p:childTnLst>
                              <p:par>
                                <p:cTn id="78" presetID="12" presetClass="entr" presetSubtype="1" fill="hold" nodeType="afterEffect">
                                  <p:stCondLst>
                                    <p:cond delay="0"/>
                                  </p:stCondLst>
                                  <p:childTnLst>
                                    <p:set>
                                      <p:cBhvr>
                                        <p:cTn id="79" dur="1" fill="hold">
                                          <p:stCondLst>
                                            <p:cond delay="0"/>
                                          </p:stCondLst>
                                        </p:cTn>
                                        <p:tgtEl>
                                          <p:spTgt spid="14"/>
                                        </p:tgtEl>
                                        <p:attrNameLst>
                                          <p:attrName>style.visibility</p:attrName>
                                        </p:attrNameLst>
                                      </p:cBhvr>
                                      <p:to>
                                        <p:strVal val="visible"/>
                                      </p:to>
                                    </p:set>
                                    <p:animEffect transition="in" filter="slide(fromTop)">
                                      <p:cBhvr>
                                        <p:cTn id="80" dur="500"/>
                                        <p:tgtEl>
                                          <p:spTgt spid="14"/>
                                        </p:tgtEl>
                                      </p:cBhvr>
                                    </p:animEffect>
                                  </p:childTnLst>
                                </p:cTn>
                              </p:par>
                            </p:childTnLst>
                          </p:cTn>
                        </p:par>
                        <p:par>
                          <p:cTn id="81" fill="hold" nodeType="afterGroup">
                            <p:stCondLst>
                              <p:cond delay="1000"/>
                            </p:stCondLst>
                            <p:childTnLst>
                              <p:par>
                                <p:cTn id="82" presetID="12" presetClass="entr" presetSubtype="2" fill="hold" nodeType="afterEffect">
                                  <p:stCondLst>
                                    <p:cond delay="0"/>
                                  </p:stCondLst>
                                  <p:childTnLst>
                                    <p:set>
                                      <p:cBhvr>
                                        <p:cTn id="83" dur="1" fill="hold">
                                          <p:stCondLst>
                                            <p:cond delay="0"/>
                                          </p:stCondLst>
                                        </p:cTn>
                                        <p:tgtEl>
                                          <p:spTgt spid="15"/>
                                        </p:tgtEl>
                                        <p:attrNameLst>
                                          <p:attrName>style.visibility</p:attrName>
                                        </p:attrNameLst>
                                      </p:cBhvr>
                                      <p:to>
                                        <p:strVal val="visible"/>
                                      </p:to>
                                    </p:set>
                                    <p:animEffect transition="in" filter="slide(fromRight)">
                                      <p:cBhvr>
                                        <p:cTn id="84" dur="500"/>
                                        <p:tgtEl>
                                          <p:spTgt spid="15"/>
                                        </p:tgtEl>
                                      </p:cBhvr>
                                    </p:animEffect>
                                  </p:childTnLst>
                                </p:cTn>
                              </p:par>
                            </p:childTnLst>
                          </p:cTn>
                        </p:par>
                        <p:par>
                          <p:cTn id="85" fill="hold" nodeType="afterGroup">
                            <p:stCondLst>
                              <p:cond delay="1500"/>
                            </p:stCondLst>
                            <p:childTnLst>
                              <p:par>
                                <p:cTn id="86" presetID="12" presetClass="entr" presetSubtype="1" fill="hold" nodeType="afterEffect">
                                  <p:stCondLst>
                                    <p:cond delay="0"/>
                                  </p:stCondLst>
                                  <p:childTnLst>
                                    <p:set>
                                      <p:cBhvr>
                                        <p:cTn id="87" dur="1" fill="hold">
                                          <p:stCondLst>
                                            <p:cond delay="0"/>
                                          </p:stCondLst>
                                        </p:cTn>
                                        <p:tgtEl>
                                          <p:spTgt spid="12"/>
                                        </p:tgtEl>
                                        <p:attrNameLst>
                                          <p:attrName>style.visibility</p:attrName>
                                        </p:attrNameLst>
                                      </p:cBhvr>
                                      <p:to>
                                        <p:strVal val="visible"/>
                                      </p:to>
                                    </p:set>
                                    <p:animEffect transition="in" filter="slide(fromTop)">
                                      <p:cBhvr>
                                        <p:cTn id="88" dur="500"/>
                                        <p:tgtEl>
                                          <p:spTgt spid="12"/>
                                        </p:tgtEl>
                                      </p:cBhvr>
                                    </p:animEffect>
                                  </p:childTnLst>
                                </p:cTn>
                              </p:par>
                            </p:childTnLst>
                          </p:cTn>
                        </p:par>
                      </p:childTnLst>
                    </p:cTn>
                  </p:par>
                  <p:par>
                    <p:cTn id="89" fill="hold" nodeType="clickPar">
                      <p:stCondLst>
                        <p:cond delay="indefinite"/>
                      </p:stCondLst>
                      <p:childTnLst>
                        <p:par>
                          <p:cTn id="90" fill="hold" nodeType="withGroup">
                            <p:stCondLst>
                              <p:cond delay="0"/>
                            </p:stCondLst>
                            <p:childTnLst>
                              <p:par>
                                <p:cTn id="91" presetID="3" presetClass="entr" presetSubtype="10" fill="hold" grpId="0" nodeType="click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blinds(horizontal)">
                                      <p:cBhvr>
                                        <p:cTn id="93" dur="500"/>
                                        <p:tgtEl>
                                          <p:spTgt spid="28"/>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12" presetClass="entr" presetSubtype="8" fill="hold" nodeType="click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slide(fromLeft)">
                                      <p:cBhvr>
                                        <p:cTn id="98" dur="500"/>
                                        <p:tgtEl>
                                          <p:spTgt spid="45"/>
                                        </p:tgtEl>
                                      </p:cBhvr>
                                    </p:animEffect>
                                  </p:childTnLst>
                                </p:cTn>
                              </p:par>
                            </p:childTnLst>
                          </p:cTn>
                        </p:par>
                      </p:childTnLst>
                    </p:cTn>
                  </p:par>
                  <p:par>
                    <p:cTn id="99" fill="hold" nodeType="clickPar">
                      <p:stCondLst>
                        <p:cond delay="indefinite"/>
                      </p:stCondLst>
                      <p:childTnLst>
                        <p:par>
                          <p:cTn id="100" fill="hold" nodeType="withGroup">
                            <p:stCondLst>
                              <p:cond delay="0"/>
                            </p:stCondLst>
                            <p:childTnLst>
                              <p:par>
                                <p:cTn id="101" presetID="3" presetClass="entr" presetSubtype="10" fill="hold" grpId="0" nodeType="clickEffect">
                                  <p:stCondLst>
                                    <p:cond delay="0"/>
                                  </p:stCondLst>
                                  <p:childTnLst>
                                    <p:set>
                                      <p:cBhvr>
                                        <p:cTn id="102" dur="1" fill="hold">
                                          <p:stCondLst>
                                            <p:cond delay="0"/>
                                          </p:stCondLst>
                                        </p:cTn>
                                        <p:tgtEl>
                                          <p:spTgt spid="48"/>
                                        </p:tgtEl>
                                        <p:attrNameLst>
                                          <p:attrName>style.visibility</p:attrName>
                                        </p:attrNameLst>
                                      </p:cBhvr>
                                      <p:to>
                                        <p:strVal val="visible"/>
                                      </p:to>
                                    </p:set>
                                    <p:animEffect transition="in" filter="blinds(horizontal)">
                                      <p:cBhvr>
                                        <p:cTn id="103" dur="500"/>
                                        <p:tgtEl>
                                          <p:spTgt spid="48"/>
                                        </p:tgtEl>
                                      </p:cBhvr>
                                    </p:animEffect>
                                  </p:childTnLst>
                                </p:cTn>
                              </p:par>
                            </p:childTnLst>
                          </p:cTn>
                        </p:par>
                      </p:childTnLst>
                    </p:cTn>
                  </p:par>
                  <p:par>
                    <p:cTn id="104" fill="hold" nodeType="clickPar">
                      <p:stCondLst>
                        <p:cond delay="indefinite"/>
                      </p:stCondLst>
                      <p:childTnLst>
                        <p:par>
                          <p:cTn id="105" fill="hold" nodeType="withGroup">
                            <p:stCondLst>
                              <p:cond delay="0"/>
                            </p:stCondLst>
                            <p:childTnLst>
                              <p:par>
                                <p:cTn id="106" presetID="3" presetClass="entr" presetSubtype="10" fill="hold" grpId="0" nodeType="clickEffect">
                                  <p:stCondLst>
                                    <p:cond delay="0"/>
                                  </p:stCondLst>
                                  <p:childTnLst>
                                    <p:set>
                                      <p:cBhvr>
                                        <p:cTn id="107" dur="1" fill="hold">
                                          <p:stCondLst>
                                            <p:cond delay="0"/>
                                          </p:stCondLst>
                                        </p:cTn>
                                        <p:tgtEl>
                                          <p:spTgt spid="53"/>
                                        </p:tgtEl>
                                        <p:attrNameLst>
                                          <p:attrName>style.visibility</p:attrName>
                                        </p:attrNameLst>
                                      </p:cBhvr>
                                      <p:to>
                                        <p:strVal val="visible"/>
                                      </p:to>
                                    </p:set>
                                    <p:animEffect transition="in" filter="blinds(horizontal)">
                                      <p:cBhvr>
                                        <p:cTn id="108" dur="500"/>
                                        <p:tgtEl>
                                          <p:spTgt spid="53"/>
                                        </p:tgtEl>
                                      </p:cBhvr>
                                    </p:animEffect>
                                  </p:childTnLst>
                                </p:cTn>
                              </p:par>
                            </p:childTnLst>
                          </p:cTn>
                        </p:par>
                      </p:childTnLst>
                    </p:cTn>
                  </p:par>
                  <p:par>
                    <p:cTn id="109" fill="hold" nodeType="clickPar">
                      <p:stCondLst>
                        <p:cond delay="indefinite"/>
                      </p:stCondLst>
                      <p:childTnLst>
                        <p:par>
                          <p:cTn id="110" fill="hold" nodeType="withGroup">
                            <p:stCondLst>
                              <p:cond delay="0"/>
                            </p:stCondLst>
                            <p:childTnLst>
                              <p:par>
                                <p:cTn id="111" presetID="12" presetClass="entr" presetSubtype="2" fill="hold" nodeType="clickEffect">
                                  <p:stCondLst>
                                    <p:cond delay="0"/>
                                  </p:stCondLst>
                                  <p:childTnLst>
                                    <p:set>
                                      <p:cBhvr>
                                        <p:cTn id="112" dur="1" fill="hold">
                                          <p:stCondLst>
                                            <p:cond delay="0"/>
                                          </p:stCondLst>
                                        </p:cTn>
                                        <p:tgtEl>
                                          <p:spTgt spid="49"/>
                                        </p:tgtEl>
                                        <p:attrNameLst>
                                          <p:attrName>style.visibility</p:attrName>
                                        </p:attrNameLst>
                                      </p:cBhvr>
                                      <p:to>
                                        <p:strVal val="visible"/>
                                      </p:to>
                                    </p:set>
                                    <p:animEffect transition="in" filter="slide(fromRight)">
                                      <p:cBhvr>
                                        <p:cTn id="113" dur="500"/>
                                        <p:tgtEl>
                                          <p:spTgt spid="49"/>
                                        </p:tgtEl>
                                      </p:cBhvr>
                                    </p:animEffect>
                                  </p:childTnLst>
                                </p:cTn>
                              </p:par>
                            </p:childTnLst>
                          </p:cTn>
                        </p:par>
                        <p:par>
                          <p:cTn id="114" fill="hold" nodeType="afterGroup">
                            <p:stCondLst>
                              <p:cond delay="500"/>
                            </p:stCondLst>
                            <p:childTnLst>
                              <p:par>
                                <p:cTn id="115" presetID="12" presetClass="entr" presetSubtype="1" fill="hold" nodeType="afterEffect">
                                  <p:stCondLst>
                                    <p:cond delay="0"/>
                                  </p:stCondLst>
                                  <p:childTnLst>
                                    <p:set>
                                      <p:cBhvr>
                                        <p:cTn id="116" dur="1" fill="hold">
                                          <p:stCondLst>
                                            <p:cond delay="0"/>
                                          </p:stCondLst>
                                        </p:cTn>
                                        <p:tgtEl>
                                          <p:spTgt spid="51"/>
                                        </p:tgtEl>
                                        <p:attrNameLst>
                                          <p:attrName>style.visibility</p:attrName>
                                        </p:attrNameLst>
                                      </p:cBhvr>
                                      <p:to>
                                        <p:strVal val="visible"/>
                                      </p:to>
                                    </p:set>
                                    <p:animEffect transition="in" filter="slide(fromTop)">
                                      <p:cBhvr>
                                        <p:cTn id="117" dur="500"/>
                                        <p:tgtEl>
                                          <p:spTgt spid="51"/>
                                        </p:tgtEl>
                                      </p:cBhvr>
                                    </p:animEffect>
                                  </p:childTnLst>
                                </p:cTn>
                              </p:par>
                            </p:childTnLst>
                          </p:cTn>
                        </p:par>
                        <p:par>
                          <p:cTn id="118" fill="hold" nodeType="afterGroup">
                            <p:stCondLst>
                              <p:cond delay="1000"/>
                            </p:stCondLst>
                            <p:childTnLst>
                              <p:par>
                                <p:cTn id="119" presetID="3" presetClass="entr" presetSubtype="10" fill="hold" grpId="0" nodeType="afterEffect">
                                  <p:stCondLst>
                                    <p:cond delay="0"/>
                                  </p:stCondLst>
                                  <p:childTnLst>
                                    <p:set>
                                      <p:cBhvr>
                                        <p:cTn id="120" dur="1" fill="hold">
                                          <p:stCondLst>
                                            <p:cond delay="0"/>
                                          </p:stCondLst>
                                        </p:cTn>
                                        <p:tgtEl>
                                          <p:spTgt spid="52"/>
                                        </p:tgtEl>
                                        <p:attrNameLst>
                                          <p:attrName>style.visibility</p:attrName>
                                        </p:attrNameLst>
                                      </p:cBhvr>
                                      <p:to>
                                        <p:strVal val="visible"/>
                                      </p:to>
                                    </p:set>
                                    <p:animEffect transition="in" filter="blinds(horizontal)">
                                      <p:cBhvr>
                                        <p:cTn id="121" dur="500"/>
                                        <p:tgtEl>
                                          <p:spTgt spid="52"/>
                                        </p:tgtEl>
                                      </p:cBhvr>
                                    </p:animEffect>
                                  </p:childTnLst>
                                </p:cTn>
                              </p:par>
                            </p:childTnLst>
                          </p:cTn>
                        </p:par>
                      </p:childTnLst>
                    </p:cTn>
                  </p:par>
                  <p:par>
                    <p:cTn id="122" fill="hold" nodeType="clickPar">
                      <p:stCondLst>
                        <p:cond delay="indefinite"/>
                      </p:stCondLst>
                      <p:childTnLst>
                        <p:par>
                          <p:cTn id="123" fill="hold" nodeType="withGroup">
                            <p:stCondLst>
                              <p:cond delay="0"/>
                            </p:stCondLst>
                            <p:childTnLst>
                              <p:par>
                                <p:cTn id="124" presetID="3" presetClass="entr" presetSubtype="10" fill="hold" grpId="0" nodeType="clickEffect">
                                  <p:stCondLst>
                                    <p:cond delay="0"/>
                                  </p:stCondLst>
                                  <p:childTnLst>
                                    <p:set>
                                      <p:cBhvr>
                                        <p:cTn id="125" dur="1" fill="hold">
                                          <p:stCondLst>
                                            <p:cond delay="0"/>
                                          </p:stCondLst>
                                        </p:cTn>
                                        <p:tgtEl>
                                          <p:spTgt spid="57"/>
                                        </p:tgtEl>
                                        <p:attrNameLst>
                                          <p:attrName>style.visibility</p:attrName>
                                        </p:attrNameLst>
                                      </p:cBhvr>
                                      <p:to>
                                        <p:strVal val="visible"/>
                                      </p:to>
                                    </p:set>
                                    <p:animEffect transition="in" filter="blinds(horizontal)">
                                      <p:cBhvr>
                                        <p:cTn id="126" dur="500"/>
                                        <p:tgtEl>
                                          <p:spTgt spid="57"/>
                                        </p:tgtEl>
                                      </p:cBhvr>
                                    </p:animEffect>
                                  </p:childTnLst>
                                </p:cTn>
                              </p:par>
                            </p:childTnLst>
                          </p:cTn>
                        </p:par>
                      </p:childTnLst>
                    </p:cTn>
                  </p:par>
                  <p:par>
                    <p:cTn id="127" fill="hold" nodeType="clickPar">
                      <p:stCondLst>
                        <p:cond delay="indefinite"/>
                      </p:stCondLst>
                      <p:childTnLst>
                        <p:par>
                          <p:cTn id="128" fill="hold" nodeType="withGroup">
                            <p:stCondLst>
                              <p:cond delay="0"/>
                            </p:stCondLst>
                            <p:childTnLst>
                              <p:par>
                                <p:cTn id="129" presetID="12" presetClass="entr" presetSubtype="8" fill="hold" nodeType="clickEffect">
                                  <p:stCondLst>
                                    <p:cond delay="0"/>
                                  </p:stCondLst>
                                  <p:childTnLst>
                                    <p:set>
                                      <p:cBhvr>
                                        <p:cTn id="130" dur="1" fill="hold">
                                          <p:stCondLst>
                                            <p:cond delay="0"/>
                                          </p:stCondLst>
                                        </p:cTn>
                                        <p:tgtEl>
                                          <p:spTgt spid="54"/>
                                        </p:tgtEl>
                                        <p:attrNameLst>
                                          <p:attrName>style.visibility</p:attrName>
                                        </p:attrNameLst>
                                      </p:cBhvr>
                                      <p:to>
                                        <p:strVal val="visible"/>
                                      </p:to>
                                    </p:set>
                                    <p:animEffect transition="in" filter="slide(fromLeft)">
                                      <p:cBhvr>
                                        <p:cTn id="131" dur="500"/>
                                        <p:tgtEl>
                                          <p:spTgt spid="54"/>
                                        </p:tgtEl>
                                      </p:cBhvr>
                                    </p:animEffect>
                                  </p:childTnLst>
                                </p:cTn>
                              </p:par>
                            </p:childTnLst>
                          </p:cTn>
                        </p:par>
                        <p:par>
                          <p:cTn id="132" fill="hold" nodeType="afterGroup">
                            <p:stCondLst>
                              <p:cond delay="500"/>
                            </p:stCondLst>
                            <p:childTnLst>
                              <p:par>
                                <p:cTn id="133" presetID="12" presetClass="entr" presetSubtype="1" fill="hold" nodeType="afterEffect">
                                  <p:stCondLst>
                                    <p:cond delay="0"/>
                                  </p:stCondLst>
                                  <p:childTnLst>
                                    <p:set>
                                      <p:cBhvr>
                                        <p:cTn id="134" dur="1" fill="hold">
                                          <p:stCondLst>
                                            <p:cond delay="0"/>
                                          </p:stCondLst>
                                        </p:cTn>
                                        <p:tgtEl>
                                          <p:spTgt spid="55"/>
                                        </p:tgtEl>
                                        <p:attrNameLst>
                                          <p:attrName>style.visibility</p:attrName>
                                        </p:attrNameLst>
                                      </p:cBhvr>
                                      <p:to>
                                        <p:strVal val="visible"/>
                                      </p:to>
                                    </p:set>
                                    <p:animEffect transition="in" filter="slide(fromTop)">
                                      <p:cBhvr>
                                        <p:cTn id="135" dur="500"/>
                                        <p:tgtEl>
                                          <p:spTgt spid="55"/>
                                        </p:tgtEl>
                                      </p:cBhvr>
                                    </p:animEffect>
                                  </p:childTnLst>
                                </p:cTn>
                              </p:par>
                            </p:childTnLst>
                          </p:cTn>
                        </p:par>
                        <p:par>
                          <p:cTn id="136" fill="hold" nodeType="afterGroup">
                            <p:stCondLst>
                              <p:cond delay="1000"/>
                            </p:stCondLst>
                            <p:childTnLst>
                              <p:par>
                                <p:cTn id="137" presetID="3" presetClass="entr" presetSubtype="10" fill="hold" grpId="0" nodeType="afterEffect">
                                  <p:stCondLst>
                                    <p:cond delay="0"/>
                                  </p:stCondLst>
                                  <p:childTnLst>
                                    <p:set>
                                      <p:cBhvr>
                                        <p:cTn id="138" dur="1" fill="hold">
                                          <p:stCondLst>
                                            <p:cond delay="0"/>
                                          </p:stCondLst>
                                        </p:cTn>
                                        <p:tgtEl>
                                          <p:spTgt spid="56"/>
                                        </p:tgtEl>
                                        <p:attrNameLst>
                                          <p:attrName>style.visibility</p:attrName>
                                        </p:attrNameLst>
                                      </p:cBhvr>
                                      <p:to>
                                        <p:strVal val="visible"/>
                                      </p:to>
                                    </p:set>
                                    <p:animEffect transition="in" filter="blinds(horizontal)">
                                      <p:cBhvr>
                                        <p:cTn id="139" dur="500"/>
                                        <p:tgtEl>
                                          <p:spTgt spid="56"/>
                                        </p:tgtEl>
                                      </p:cBhvr>
                                    </p:animEffect>
                                  </p:childTnLst>
                                </p:cTn>
                              </p:par>
                            </p:childTnLst>
                          </p:cTn>
                        </p:par>
                      </p:childTnLst>
                    </p:cTn>
                  </p:par>
                  <p:par>
                    <p:cTn id="140" fill="hold" nodeType="clickPar">
                      <p:stCondLst>
                        <p:cond delay="indefinite"/>
                      </p:stCondLst>
                      <p:childTnLst>
                        <p:par>
                          <p:cTn id="141" fill="hold" nodeType="withGroup">
                            <p:stCondLst>
                              <p:cond delay="0"/>
                            </p:stCondLst>
                            <p:childTnLst>
                              <p:par>
                                <p:cTn id="142" presetID="3" presetClass="entr" presetSubtype="10" fill="hold" nodeType="clickEffect">
                                  <p:stCondLst>
                                    <p:cond delay="0"/>
                                  </p:stCondLst>
                                  <p:childTnLst>
                                    <p:set>
                                      <p:cBhvr>
                                        <p:cTn id="143" dur="1" fill="hold">
                                          <p:stCondLst>
                                            <p:cond delay="0"/>
                                          </p:stCondLst>
                                        </p:cTn>
                                        <p:tgtEl>
                                          <p:spTgt spid="64"/>
                                        </p:tgtEl>
                                        <p:attrNameLst>
                                          <p:attrName>style.visibility</p:attrName>
                                        </p:attrNameLst>
                                      </p:cBhvr>
                                      <p:to>
                                        <p:strVal val="visible"/>
                                      </p:to>
                                    </p:set>
                                    <p:animEffect transition="in" filter="blinds(horizontal)">
                                      <p:cBhvr>
                                        <p:cTn id="144" dur="500"/>
                                        <p:tgtEl>
                                          <p:spTgt spid="64"/>
                                        </p:tgtEl>
                                      </p:cBhvr>
                                    </p:animEffect>
                                  </p:childTnLst>
                                </p:cTn>
                              </p:par>
                              <p:par>
                                <p:cTn id="145" presetID="3" presetClass="entr" presetSubtype="10" fill="hold" nodeType="withEffect">
                                  <p:stCondLst>
                                    <p:cond delay="0"/>
                                  </p:stCondLst>
                                  <p:childTnLst>
                                    <p:set>
                                      <p:cBhvr>
                                        <p:cTn id="146" dur="1" fill="hold">
                                          <p:stCondLst>
                                            <p:cond delay="0"/>
                                          </p:stCondLst>
                                        </p:cTn>
                                        <p:tgtEl>
                                          <p:spTgt spid="71"/>
                                        </p:tgtEl>
                                        <p:attrNameLst>
                                          <p:attrName>style.visibility</p:attrName>
                                        </p:attrNameLst>
                                      </p:cBhvr>
                                      <p:to>
                                        <p:strVal val="visible"/>
                                      </p:to>
                                    </p:set>
                                    <p:animEffect transition="in" filter="blinds(horizontal)">
                                      <p:cBhvr>
                                        <p:cTn id="147" dur="500"/>
                                        <p:tgtEl>
                                          <p:spTgt spid="71"/>
                                        </p:tgtEl>
                                      </p:cBhvr>
                                    </p:animEffect>
                                  </p:childTnLst>
                                </p:cTn>
                              </p:par>
                              <p:par>
                                <p:cTn id="148" presetID="3" presetClass="entr" presetSubtype="10" fill="hold" nodeType="withEffect">
                                  <p:stCondLst>
                                    <p:cond delay="0"/>
                                  </p:stCondLst>
                                  <p:childTnLst>
                                    <p:set>
                                      <p:cBhvr>
                                        <p:cTn id="149" dur="1" fill="hold">
                                          <p:stCondLst>
                                            <p:cond delay="0"/>
                                          </p:stCondLst>
                                        </p:cTn>
                                        <p:tgtEl>
                                          <p:spTgt spid="68"/>
                                        </p:tgtEl>
                                        <p:attrNameLst>
                                          <p:attrName>style.visibility</p:attrName>
                                        </p:attrNameLst>
                                      </p:cBhvr>
                                      <p:to>
                                        <p:strVal val="visible"/>
                                      </p:to>
                                    </p:set>
                                    <p:animEffect transition="in" filter="blinds(horizontal)">
                                      <p:cBhvr>
                                        <p:cTn id="150" dur="500"/>
                                        <p:tgtEl>
                                          <p:spTgt spid="68"/>
                                        </p:tgtEl>
                                      </p:cBhvr>
                                    </p:animEffect>
                                  </p:childTnLst>
                                </p:cTn>
                              </p:par>
                              <p:par>
                                <p:cTn id="151" presetID="3" presetClass="entr" presetSubtype="10" fill="hold" nodeType="withEffect">
                                  <p:stCondLst>
                                    <p:cond delay="0"/>
                                  </p:stCondLst>
                                  <p:childTnLst>
                                    <p:set>
                                      <p:cBhvr>
                                        <p:cTn id="152" dur="1" fill="hold">
                                          <p:stCondLst>
                                            <p:cond delay="0"/>
                                          </p:stCondLst>
                                        </p:cTn>
                                        <p:tgtEl>
                                          <p:spTgt spid="72"/>
                                        </p:tgtEl>
                                        <p:attrNameLst>
                                          <p:attrName>style.visibility</p:attrName>
                                        </p:attrNameLst>
                                      </p:cBhvr>
                                      <p:to>
                                        <p:strVal val="visible"/>
                                      </p:to>
                                    </p:set>
                                    <p:animEffect transition="in" filter="blinds(horizontal)">
                                      <p:cBhvr>
                                        <p:cTn id="15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2" grpId="0"/>
      <p:bldP spid="28" grpId="0"/>
      <p:bldP spid="31" grpId="0" animBg="1"/>
      <p:bldP spid="32" grpId="0" animBg="1"/>
      <p:bldP spid="35" grpId="0" animBg="1"/>
      <p:bldP spid="36" grpId="0" animBg="1"/>
      <p:bldP spid="38" grpId="0"/>
      <p:bldP spid="40" grpId="0" animBg="1"/>
      <p:bldP spid="48" grpId="0" animBg="1"/>
      <p:bldP spid="52" grpId="0" animBg="1"/>
      <p:bldP spid="53" grpId="0"/>
      <p:bldP spid="56" grpId="0" animBg="1"/>
      <p:bldP spid="57" grpId="0"/>
    </p:bld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3"/>
          <p:cNvSpPr>
            <a:spLocks noGrp="1" noChangeArrowheads="1"/>
          </p:cNvSpPr>
          <p:nvPr>
            <p:ph idx="1"/>
          </p:nvPr>
        </p:nvSpPr>
        <p:spPr>
          <a:xfrm>
            <a:off x="642938" y="857250"/>
            <a:ext cx="8001000" cy="5500688"/>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smtClean="0"/>
              <a:t>void main()</a:t>
            </a:r>
            <a:endParaRPr lang="zh-CN" altLang="zh-CN" sz="2800" dirty="0" smtClean="0"/>
          </a:p>
          <a:p>
            <a:pPr eaLnBrk="1" hangingPunct="1">
              <a:buFont typeface="Wingdings" pitchFamily="2" charset="2"/>
              <a:buNone/>
            </a:pPr>
            <a:r>
              <a:rPr lang="en-US" altLang="zh-CN" sz="2800" dirty="0" smtClean="0"/>
              <a:t> { </a:t>
            </a:r>
            <a:r>
              <a:rPr lang="en-US" altLang="zh-CN" sz="2800" dirty="0" err="1" smtClean="0"/>
              <a:t>int</a:t>
            </a:r>
            <a:r>
              <a:rPr lang="en-US" altLang="zh-CN" sz="2800" dirty="0" smtClean="0"/>
              <a:t> </a:t>
            </a:r>
            <a:r>
              <a:rPr lang="en-US" altLang="zh-CN" sz="2800" dirty="0" err="1" smtClean="0"/>
              <a:t>n,i</a:t>
            </a:r>
            <a:r>
              <a:rPr lang="en-US" altLang="zh-CN" sz="2800" dirty="0" smtClean="0"/>
              <a:t>;</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(“n=?");  </a:t>
            </a:r>
            <a:r>
              <a:rPr lang="en-US" altLang="zh-CN" sz="2800" dirty="0" err="1" smtClean="0"/>
              <a:t>scanf</a:t>
            </a:r>
            <a:r>
              <a:rPr lang="en-US" altLang="zh-CN" sz="2800" dirty="0" smtClean="0"/>
              <a:t>("%</a:t>
            </a:r>
            <a:r>
              <a:rPr lang="en-US" altLang="zh-CN" sz="2800" dirty="0" err="1" smtClean="0"/>
              <a:t>d",&amp;n</a:t>
            </a:r>
            <a:r>
              <a:rPr lang="en-US" altLang="zh-CN" sz="2800" dirty="0" smtClean="0"/>
              <a:t>);</a:t>
            </a:r>
            <a:endParaRPr lang="zh-CN" altLang="zh-CN" sz="2800" dirty="0" smtClean="0"/>
          </a:p>
          <a:p>
            <a:pPr eaLnBrk="1" hangingPunct="1">
              <a:buFont typeface="Wingdings" pitchFamily="2" charset="2"/>
              <a:buNone/>
            </a:pPr>
            <a:r>
              <a:rPr lang="en-US" altLang="zh-CN" sz="2800" dirty="0" smtClean="0"/>
              <a:t>    for (</a:t>
            </a:r>
            <a:r>
              <a:rPr lang="en-US" altLang="zh-CN" sz="2800" dirty="0" err="1" smtClean="0"/>
              <a:t>i</a:t>
            </a:r>
            <a:r>
              <a:rPr lang="en-US" altLang="zh-CN" sz="2800" dirty="0" smtClean="0"/>
              <a:t>=2;i&lt;=n-1;i++)</a:t>
            </a:r>
            <a:endParaRPr lang="zh-CN" altLang="zh-CN" sz="2800" dirty="0" smtClean="0"/>
          </a:p>
          <a:p>
            <a:pPr eaLnBrk="1" hangingPunct="1">
              <a:buFont typeface="Wingdings" pitchFamily="2" charset="2"/>
              <a:buNone/>
            </a:pPr>
            <a:r>
              <a:rPr lang="en-US" altLang="zh-CN" sz="2800" dirty="0" smtClean="0"/>
              <a:t>        if(</a:t>
            </a:r>
            <a:r>
              <a:rPr lang="en-US" altLang="zh-CN" sz="2800" dirty="0" err="1" smtClean="0"/>
              <a:t>n%i</a:t>
            </a:r>
            <a:r>
              <a:rPr lang="en-US" altLang="zh-CN" sz="2800" dirty="0" smtClean="0"/>
              <a:t>==0) break;</a:t>
            </a:r>
            <a:endParaRPr lang="zh-CN" altLang="zh-CN" sz="2800" dirty="0" smtClean="0"/>
          </a:p>
          <a:p>
            <a:pPr eaLnBrk="1" hangingPunct="1">
              <a:buFont typeface="Wingdings" pitchFamily="2" charset="2"/>
              <a:buNone/>
            </a:pPr>
            <a:r>
              <a:rPr lang="en-US" altLang="zh-CN" sz="2800" dirty="0" smtClean="0"/>
              <a:t>    if(</a:t>
            </a:r>
            <a:r>
              <a:rPr lang="en-US" altLang="zh-CN" sz="2800" dirty="0" err="1" smtClean="0"/>
              <a:t>i</a:t>
            </a:r>
            <a:r>
              <a:rPr lang="en-US" altLang="zh-CN" sz="2800" dirty="0" smtClean="0"/>
              <a:t>&lt;n) </a:t>
            </a:r>
            <a:r>
              <a:rPr lang="en-US" altLang="zh-CN" sz="2800" dirty="0" err="1" smtClean="0"/>
              <a:t>printf</a:t>
            </a:r>
            <a:r>
              <a:rPr lang="en-US" altLang="zh-CN" sz="2800" dirty="0" smtClean="0"/>
              <a:t>("%d is not\</a:t>
            </a:r>
            <a:r>
              <a:rPr lang="en-US" altLang="zh-CN" sz="2800" dirty="0" err="1" smtClean="0"/>
              <a:t>n",n</a:t>
            </a:r>
            <a:r>
              <a:rPr lang="en-US" altLang="zh-CN" sz="2800" dirty="0" smtClean="0"/>
              <a:t>);</a:t>
            </a:r>
            <a:endParaRPr lang="zh-CN" altLang="zh-CN" sz="2800" dirty="0" smtClean="0"/>
          </a:p>
          <a:p>
            <a:pPr eaLnBrk="1" hangingPunct="1">
              <a:buFont typeface="Wingdings" pitchFamily="2" charset="2"/>
              <a:buNone/>
            </a:pPr>
            <a:r>
              <a:rPr lang="en-US" altLang="zh-CN" sz="2800" dirty="0" smtClean="0"/>
              <a:t>    else </a:t>
            </a:r>
            <a:r>
              <a:rPr lang="en-US" altLang="zh-CN" sz="2800" dirty="0" err="1" smtClean="0"/>
              <a:t>printf</a:t>
            </a:r>
            <a:r>
              <a:rPr lang="en-US" altLang="zh-CN" sz="2800" dirty="0" smtClean="0"/>
              <a:t>("%d is\</a:t>
            </a:r>
            <a:r>
              <a:rPr lang="en-US" altLang="zh-CN" sz="2800" dirty="0" err="1" smtClean="0"/>
              <a:t>n",n</a:t>
            </a:r>
            <a:r>
              <a:rPr lang="en-US" altLang="zh-CN" sz="2800" dirty="0" smtClean="0"/>
              <a:t>);</a:t>
            </a:r>
            <a:endParaRPr lang="zh-CN" altLang="zh-CN" sz="2800" dirty="0" smtClean="0"/>
          </a:p>
          <a:p>
            <a:pPr eaLnBrk="1" hangingPunct="1">
              <a:buFont typeface="Wingdings" pitchFamily="2" charset="2"/>
              <a:buNone/>
            </a:pPr>
            <a:r>
              <a:rPr lang="en-US" altLang="zh-CN" sz="2800" dirty="0" smtClean="0"/>
              <a:t>}</a:t>
            </a:r>
            <a:endParaRPr lang="zh-CN" altLang="zh-CN" sz="2800" dirty="0" smtClean="0"/>
          </a:p>
          <a:p>
            <a:pPr eaLnBrk="1" hangingPunct="1">
              <a:buFont typeface="Wingdings" pitchFamily="2" charset="2"/>
              <a:buNone/>
            </a:pPr>
            <a:endParaRPr lang="en-US" altLang="zh-CN" sz="2800" dirty="0" smtClean="0"/>
          </a:p>
        </p:txBody>
      </p:sp>
      <p:sp>
        <p:nvSpPr>
          <p:cNvPr id="7577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5780"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5781"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5782"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5783"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5784"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5785"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pic>
        <p:nvPicPr>
          <p:cNvPr id="1003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7563" y="5264150"/>
            <a:ext cx="1571625"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3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2125" y="5246688"/>
            <a:ext cx="2500313"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0354"/>
                                        </p:tgtEl>
                                        <p:attrNameLst>
                                          <p:attrName>style.visibility</p:attrName>
                                        </p:attrNameLst>
                                      </p:cBhvr>
                                      <p:to>
                                        <p:strVal val="visible"/>
                                      </p:to>
                                    </p:set>
                                    <p:animEffect transition="in" filter="blinds(horizontal)">
                                      <p:cBhvr>
                                        <p:cTn id="7" dur="500"/>
                                        <p:tgtEl>
                                          <p:spTgt spid="10035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0355"/>
                                        </p:tgtEl>
                                        <p:attrNameLst>
                                          <p:attrName>style.visibility</p:attrName>
                                        </p:attrNameLst>
                                      </p:cBhvr>
                                      <p:to>
                                        <p:strVal val="visible"/>
                                      </p:to>
                                    </p:set>
                                    <p:animEffect transition="in" filter="blinds(horizontal)">
                                      <p:cBhvr>
                                        <p:cTn id="12" dur="500"/>
                                        <p:tgtEl>
                                          <p:spTgt spid="1003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Rectangle 3"/>
          <p:cNvSpPr>
            <a:spLocks noGrp="1" noChangeArrowheads="1"/>
          </p:cNvSpPr>
          <p:nvPr>
            <p:ph idx="1"/>
          </p:nvPr>
        </p:nvSpPr>
        <p:spPr>
          <a:xfrm>
            <a:off x="642938" y="857250"/>
            <a:ext cx="8001000" cy="5500688"/>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smtClean="0"/>
              <a:t>void main()</a:t>
            </a:r>
            <a:endParaRPr lang="zh-CN" altLang="zh-CN" sz="2800" dirty="0" smtClean="0"/>
          </a:p>
          <a:p>
            <a:pPr eaLnBrk="1" hangingPunct="1">
              <a:buFont typeface="Wingdings" pitchFamily="2" charset="2"/>
              <a:buNone/>
            </a:pPr>
            <a:r>
              <a:rPr lang="en-US" altLang="zh-CN" sz="2800" dirty="0" smtClean="0"/>
              <a:t> { </a:t>
            </a:r>
            <a:r>
              <a:rPr lang="en-US" altLang="zh-CN" sz="2800" dirty="0" err="1" smtClean="0"/>
              <a:t>int</a:t>
            </a:r>
            <a:r>
              <a:rPr lang="en-US" altLang="zh-CN" sz="2800" dirty="0" smtClean="0"/>
              <a:t> </a:t>
            </a:r>
            <a:r>
              <a:rPr lang="en-US" altLang="zh-CN" sz="2800" dirty="0" err="1" smtClean="0"/>
              <a:t>n,i</a:t>
            </a:r>
            <a:r>
              <a:rPr lang="en-US" altLang="zh-CN" sz="2800" dirty="0" smtClean="0"/>
              <a:t>;</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(“n=?");  </a:t>
            </a:r>
            <a:r>
              <a:rPr lang="en-US" altLang="zh-CN" sz="2800" dirty="0" err="1" smtClean="0"/>
              <a:t>scanf</a:t>
            </a:r>
            <a:r>
              <a:rPr lang="en-US" altLang="zh-CN" sz="2800" dirty="0" smtClean="0"/>
              <a:t>("%</a:t>
            </a:r>
            <a:r>
              <a:rPr lang="en-US" altLang="zh-CN" sz="2800" dirty="0" err="1" smtClean="0"/>
              <a:t>d",&amp;n</a:t>
            </a:r>
            <a:r>
              <a:rPr lang="en-US" altLang="zh-CN" sz="2800" dirty="0" smtClean="0"/>
              <a:t>);</a:t>
            </a:r>
            <a:endParaRPr lang="zh-CN" altLang="zh-CN" sz="2800" dirty="0" smtClean="0"/>
          </a:p>
          <a:p>
            <a:pPr eaLnBrk="1" hangingPunct="1">
              <a:buFont typeface="Wingdings" pitchFamily="2" charset="2"/>
              <a:buNone/>
            </a:pPr>
            <a:r>
              <a:rPr lang="en-US" altLang="zh-CN" sz="2800" dirty="0" smtClean="0"/>
              <a:t>    for (</a:t>
            </a:r>
            <a:r>
              <a:rPr lang="en-US" altLang="zh-CN" sz="2800" dirty="0" err="1" smtClean="0"/>
              <a:t>i</a:t>
            </a:r>
            <a:r>
              <a:rPr lang="en-US" altLang="zh-CN" sz="2800" dirty="0" smtClean="0"/>
              <a:t>=2;i&lt;=n-1;i++)</a:t>
            </a:r>
            <a:endParaRPr lang="zh-CN" altLang="zh-CN" sz="2800" dirty="0" smtClean="0"/>
          </a:p>
          <a:p>
            <a:pPr eaLnBrk="1" hangingPunct="1">
              <a:buFont typeface="Wingdings" pitchFamily="2" charset="2"/>
              <a:buNone/>
            </a:pPr>
            <a:r>
              <a:rPr lang="en-US" altLang="zh-CN" sz="2800" dirty="0" smtClean="0"/>
              <a:t>        if(</a:t>
            </a:r>
            <a:r>
              <a:rPr lang="en-US" altLang="zh-CN" sz="2800" dirty="0" err="1" smtClean="0"/>
              <a:t>n%i</a:t>
            </a:r>
            <a:r>
              <a:rPr lang="en-US" altLang="zh-CN" sz="2800" dirty="0" smtClean="0"/>
              <a:t>==0) break;</a:t>
            </a:r>
            <a:endParaRPr lang="zh-CN" altLang="zh-CN" sz="2800" dirty="0" smtClean="0"/>
          </a:p>
          <a:p>
            <a:pPr eaLnBrk="1" hangingPunct="1">
              <a:buFont typeface="Wingdings" pitchFamily="2" charset="2"/>
              <a:buNone/>
            </a:pPr>
            <a:r>
              <a:rPr lang="en-US" altLang="zh-CN" sz="2800" dirty="0" smtClean="0"/>
              <a:t>    if(</a:t>
            </a:r>
            <a:r>
              <a:rPr lang="en-US" altLang="zh-CN" sz="2800" dirty="0" err="1" smtClean="0"/>
              <a:t>i</a:t>
            </a:r>
            <a:r>
              <a:rPr lang="en-US" altLang="zh-CN" sz="2800" dirty="0" smtClean="0"/>
              <a:t>&lt;n) </a:t>
            </a:r>
            <a:r>
              <a:rPr lang="en-US" altLang="zh-CN" sz="2800" dirty="0" err="1" smtClean="0"/>
              <a:t>printf</a:t>
            </a:r>
            <a:r>
              <a:rPr lang="en-US" altLang="zh-CN" sz="2800" dirty="0" smtClean="0"/>
              <a:t>("%d is not\</a:t>
            </a:r>
            <a:r>
              <a:rPr lang="en-US" altLang="zh-CN" sz="2800" dirty="0" err="1" smtClean="0"/>
              <a:t>n",n</a:t>
            </a:r>
            <a:r>
              <a:rPr lang="en-US" altLang="zh-CN" sz="2800" dirty="0" smtClean="0"/>
              <a:t>);</a:t>
            </a:r>
            <a:endParaRPr lang="zh-CN" altLang="zh-CN" sz="2800" dirty="0" smtClean="0"/>
          </a:p>
          <a:p>
            <a:pPr eaLnBrk="1" hangingPunct="1">
              <a:buFont typeface="Wingdings" pitchFamily="2" charset="2"/>
              <a:buNone/>
            </a:pPr>
            <a:r>
              <a:rPr lang="en-US" altLang="zh-CN" sz="2800" dirty="0" smtClean="0"/>
              <a:t>    else </a:t>
            </a:r>
            <a:r>
              <a:rPr lang="en-US" altLang="zh-CN" sz="2800" dirty="0" err="1" smtClean="0"/>
              <a:t>printf</a:t>
            </a:r>
            <a:r>
              <a:rPr lang="en-US" altLang="zh-CN" sz="2800" dirty="0" smtClean="0"/>
              <a:t>("%d is\</a:t>
            </a:r>
            <a:r>
              <a:rPr lang="en-US" altLang="zh-CN" sz="2800" dirty="0" err="1" smtClean="0"/>
              <a:t>n",n</a:t>
            </a:r>
            <a:r>
              <a:rPr lang="en-US" altLang="zh-CN" sz="2800" dirty="0" smtClean="0"/>
              <a:t>);</a:t>
            </a:r>
            <a:endParaRPr lang="zh-CN" altLang="zh-CN" sz="2800" dirty="0" smtClean="0"/>
          </a:p>
          <a:p>
            <a:pPr eaLnBrk="1" hangingPunct="1">
              <a:buFont typeface="Wingdings" pitchFamily="2" charset="2"/>
              <a:buNone/>
            </a:pPr>
            <a:r>
              <a:rPr lang="en-US" altLang="zh-CN" sz="2800" dirty="0" smtClean="0"/>
              <a:t>}</a:t>
            </a:r>
            <a:endParaRPr lang="zh-CN" altLang="zh-CN" sz="2800" dirty="0" smtClean="0"/>
          </a:p>
          <a:p>
            <a:pPr eaLnBrk="1" hangingPunct="1">
              <a:buFont typeface="Wingdings" pitchFamily="2" charset="2"/>
              <a:buNone/>
            </a:pPr>
            <a:endParaRPr lang="en-US" altLang="zh-CN" sz="2800" dirty="0" smtClean="0"/>
          </a:p>
        </p:txBody>
      </p:sp>
      <p:sp>
        <p:nvSpPr>
          <p:cNvPr id="76803"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6804"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6805"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6806"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6807"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6808"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6809"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3" name="矩形 12"/>
          <p:cNvSpPr>
            <a:spLocks noChangeArrowheads="1"/>
          </p:cNvSpPr>
          <p:nvPr/>
        </p:nvSpPr>
        <p:spPr bwMode="auto">
          <a:xfrm>
            <a:off x="2771775" y="2924175"/>
            <a:ext cx="576263" cy="433388"/>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76811"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101377" name="Object 1"/>
          <p:cNvGraphicFramePr>
            <a:graphicFrameLocks noChangeAspect="1"/>
          </p:cNvGraphicFramePr>
          <p:nvPr/>
        </p:nvGraphicFramePr>
        <p:xfrm>
          <a:off x="4000500" y="1643063"/>
          <a:ext cx="857250" cy="822325"/>
        </p:xfrm>
        <a:graphic>
          <a:graphicData uri="http://schemas.openxmlformats.org/presentationml/2006/ole">
            <mc:AlternateContent xmlns:mc="http://schemas.openxmlformats.org/markup-compatibility/2006">
              <mc:Choice xmlns:v="urn:schemas-microsoft-com:vml" Requires="v">
                <p:oleObj spid="_x0000_s76834" name="公式" r:id="rId3" imgW="241300" imgH="228600" progId="Equation.3">
                  <p:embed/>
                </p:oleObj>
              </mc:Choice>
              <mc:Fallback>
                <p:oleObj name="公式" r:id="rId3" imgW="241300" imgH="2286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0500" y="1643063"/>
                        <a:ext cx="8572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TextBox 15"/>
          <p:cNvSpPr txBox="1">
            <a:spLocks noChangeArrowheads="1"/>
          </p:cNvSpPr>
          <p:nvPr/>
        </p:nvSpPr>
        <p:spPr bwMode="auto">
          <a:xfrm>
            <a:off x="5786438" y="2928938"/>
            <a:ext cx="23574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dirty="0">
                <a:solidFill>
                  <a:srgbClr val="0000CC"/>
                </a:solidFill>
              </a:rPr>
              <a:t>k=</a:t>
            </a:r>
            <a:r>
              <a:rPr lang="en-US" altLang="zh-CN" sz="2800" b="1" dirty="0" err="1">
                <a:solidFill>
                  <a:srgbClr val="0000CC"/>
                </a:solidFill>
              </a:rPr>
              <a:t>sqrt</a:t>
            </a:r>
            <a:r>
              <a:rPr lang="en-US" altLang="zh-CN" sz="2800" b="1" dirty="0">
                <a:solidFill>
                  <a:srgbClr val="0000CC"/>
                </a:solidFill>
              </a:rPr>
              <a:t>(n);</a:t>
            </a:r>
          </a:p>
        </p:txBody>
      </p:sp>
      <p:cxnSp>
        <p:nvCxnSpPr>
          <p:cNvPr id="18" name="直接连接符 17"/>
          <p:cNvCxnSpPr>
            <a:cxnSpLocks noChangeShapeType="1"/>
          </p:cNvCxnSpPr>
          <p:nvPr/>
        </p:nvCxnSpPr>
        <p:spPr bwMode="auto">
          <a:xfrm>
            <a:off x="5357813" y="3000375"/>
            <a:ext cx="714375" cy="57150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cxnSp>
        <p:nvCxnSpPr>
          <p:cNvPr id="19" name="直接连接符 18"/>
          <p:cNvCxnSpPr>
            <a:cxnSpLocks noChangeShapeType="1"/>
          </p:cNvCxnSpPr>
          <p:nvPr/>
        </p:nvCxnSpPr>
        <p:spPr bwMode="auto">
          <a:xfrm flipV="1">
            <a:off x="5357813" y="2928938"/>
            <a:ext cx="1071562" cy="71437"/>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1377"/>
                                        </p:tgtEl>
                                        <p:attrNameLst>
                                          <p:attrName>style.visibility</p:attrName>
                                        </p:attrNameLst>
                                      </p:cBhvr>
                                      <p:to>
                                        <p:strVal val="visible"/>
                                      </p:to>
                                    </p:set>
                                    <p:animEffect transition="in" filter="blinds(horizontal)">
                                      <p:cBhvr>
                                        <p:cTn id="12" dur="500"/>
                                        <p:tgtEl>
                                          <p:spTgt spid="10137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blinds(horizontal)">
                                      <p:cBhvr>
                                        <p:cTn id="17" dur="500"/>
                                        <p:tgtEl>
                                          <p:spTgt spid="18"/>
                                        </p:tgtEl>
                                      </p:cBhvr>
                                    </p:animEffect>
                                  </p:childTnLst>
                                </p:cTn>
                              </p:par>
                              <p:par>
                                <p:cTn id="18" presetID="3" presetClass="entr" presetSubtype="10" fill="hold"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blinds(horizontal)">
                                      <p:cBhvr>
                                        <p:cTn id="20" dur="500"/>
                                        <p:tgtEl>
                                          <p:spTgt spid="19"/>
                                        </p:tgtEl>
                                      </p:cBhvr>
                                    </p:animEffect>
                                  </p:childTnLst>
                                </p:cTn>
                              </p:par>
                            </p:childTnLst>
                          </p:cTn>
                        </p:par>
                        <p:par>
                          <p:cTn id="21" fill="hold" nodeType="afterGroup">
                            <p:stCondLst>
                              <p:cond delay="500"/>
                            </p:stCondLst>
                            <p:childTnLst>
                              <p:par>
                                <p:cTn id="22" presetID="3" presetClass="entr" presetSubtype="1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blinds(horizontal)">
                                      <p:cBhvr>
                                        <p:cTn id="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p:bld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3"/>
          <p:cNvSpPr>
            <a:spLocks noGrp="1" noChangeArrowheads="1"/>
          </p:cNvSpPr>
          <p:nvPr>
            <p:ph idx="1"/>
          </p:nvPr>
        </p:nvSpPr>
        <p:spPr>
          <a:xfrm>
            <a:off x="642938" y="857250"/>
            <a:ext cx="8001000" cy="5500688"/>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smtClean="0"/>
              <a:t>void main()</a:t>
            </a:r>
            <a:endParaRPr lang="zh-CN" altLang="zh-CN" sz="2800" dirty="0" smtClean="0"/>
          </a:p>
          <a:p>
            <a:pPr eaLnBrk="1" hangingPunct="1">
              <a:buFont typeface="Wingdings" pitchFamily="2" charset="2"/>
              <a:buNone/>
            </a:pPr>
            <a:r>
              <a:rPr lang="en-US" altLang="zh-CN" sz="2800" dirty="0" smtClean="0"/>
              <a:t> { </a:t>
            </a:r>
            <a:r>
              <a:rPr lang="en-US" altLang="zh-CN" sz="2800" dirty="0" err="1" smtClean="0"/>
              <a:t>int</a:t>
            </a:r>
            <a:r>
              <a:rPr lang="en-US" altLang="zh-CN" sz="2800" dirty="0" smtClean="0"/>
              <a:t> </a:t>
            </a:r>
            <a:r>
              <a:rPr lang="en-US" altLang="zh-CN" sz="2800" dirty="0" err="1" smtClean="0"/>
              <a:t>n,i,</a:t>
            </a:r>
            <a:r>
              <a:rPr lang="en-US" altLang="zh-CN" sz="2800" dirty="0" err="1" smtClean="0">
                <a:solidFill>
                  <a:srgbClr val="FF0000"/>
                </a:solidFill>
              </a:rPr>
              <a:t>k</a:t>
            </a:r>
            <a:r>
              <a:rPr lang="en-US" altLang="zh-CN" sz="2800" dirty="0" smtClean="0"/>
              <a:t>;</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(“n=?");  </a:t>
            </a:r>
            <a:r>
              <a:rPr lang="en-US" altLang="zh-CN" sz="2800" dirty="0" err="1" smtClean="0"/>
              <a:t>scanf</a:t>
            </a:r>
            <a:r>
              <a:rPr lang="en-US" altLang="zh-CN" sz="2800" dirty="0" smtClean="0"/>
              <a:t>("%</a:t>
            </a:r>
            <a:r>
              <a:rPr lang="en-US" altLang="zh-CN" sz="2800" dirty="0" err="1" smtClean="0"/>
              <a:t>d",&amp;n</a:t>
            </a:r>
            <a:r>
              <a:rPr lang="en-US" altLang="zh-CN" sz="2800" dirty="0" smtClean="0"/>
              <a:t>);</a:t>
            </a:r>
            <a:endParaRPr lang="zh-CN" altLang="zh-CN" sz="2800" dirty="0" smtClean="0"/>
          </a:p>
          <a:p>
            <a:pPr eaLnBrk="1" hangingPunct="1">
              <a:buFont typeface="Wingdings" pitchFamily="2" charset="2"/>
              <a:buNone/>
            </a:pPr>
            <a:r>
              <a:rPr lang="en-US" altLang="zh-CN" sz="2800" dirty="0" smtClean="0"/>
              <a:t>    for (</a:t>
            </a:r>
            <a:r>
              <a:rPr lang="en-US" altLang="zh-CN" sz="2800" dirty="0" err="1" smtClean="0"/>
              <a:t>i</a:t>
            </a:r>
            <a:r>
              <a:rPr lang="en-US" altLang="zh-CN" sz="2800" dirty="0" smtClean="0"/>
              <a:t>=2; </a:t>
            </a:r>
            <a:r>
              <a:rPr lang="en-US" altLang="zh-CN" sz="2800" dirty="0" err="1" smtClean="0"/>
              <a:t>i</a:t>
            </a:r>
            <a:r>
              <a:rPr lang="en-US" altLang="zh-CN" sz="2800" dirty="0" smtClean="0"/>
              <a:t>&lt;=</a:t>
            </a:r>
            <a:r>
              <a:rPr lang="en-US" altLang="zh-CN" sz="2800" dirty="0" smtClean="0">
                <a:solidFill>
                  <a:srgbClr val="FF0000"/>
                </a:solidFill>
              </a:rPr>
              <a:t>k</a:t>
            </a:r>
            <a:r>
              <a:rPr lang="en-US" altLang="zh-CN" sz="2800" dirty="0" smtClean="0"/>
              <a:t>; </a:t>
            </a:r>
            <a:r>
              <a:rPr lang="en-US" altLang="zh-CN" sz="2800" dirty="0" err="1" smtClean="0"/>
              <a:t>i</a:t>
            </a:r>
            <a:r>
              <a:rPr lang="en-US" altLang="zh-CN" sz="2800" dirty="0" smtClean="0"/>
              <a:t>++)</a:t>
            </a:r>
            <a:endParaRPr lang="zh-CN" altLang="zh-CN" sz="2800" dirty="0" smtClean="0"/>
          </a:p>
          <a:p>
            <a:pPr eaLnBrk="1" hangingPunct="1">
              <a:buFont typeface="Wingdings" pitchFamily="2" charset="2"/>
              <a:buNone/>
            </a:pPr>
            <a:r>
              <a:rPr lang="en-US" altLang="zh-CN" sz="2800" dirty="0" smtClean="0"/>
              <a:t>        if(</a:t>
            </a:r>
            <a:r>
              <a:rPr lang="en-US" altLang="zh-CN" sz="2800" dirty="0" err="1" smtClean="0"/>
              <a:t>n%i</a:t>
            </a:r>
            <a:r>
              <a:rPr lang="en-US" altLang="zh-CN" sz="2800" dirty="0" smtClean="0"/>
              <a:t>==0) break;</a:t>
            </a:r>
            <a:endParaRPr lang="zh-CN" altLang="zh-CN" sz="2800" dirty="0" smtClean="0"/>
          </a:p>
          <a:p>
            <a:pPr eaLnBrk="1" hangingPunct="1">
              <a:buFont typeface="Wingdings" pitchFamily="2" charset="2"/>
              <a:buNone/>
            </a:pPr>
            <a:r>
              <a:rPr lang="en-US" altLang="zh-CN" sz="2800" dirty="0" smtClean="0"/>
              <a:t>    if(</a:t>
            </a:r>
            <a:r>
              <a:rPr lang="en-US" altLang="zh-CN" sz="2800" dirty="0" err="1" smtClean="0"/>
              <a:t>i</a:t>
            </a:r>
            <a:r>
              <a:rPr lang="en-US" altLang="zh-CN" sz="2800" dirty="0" smtClean="0"/>
              <a:t>&lt;n) </a:t>
            </a:r>
            <a:r>
              <a:rPr lang="en-US" altLang="zh-CN" sz="2800" dirty="0" err="1" smtClean="0"/>
              <a:t>printf</a:t>
            </a:r>
            <a:r>
              <a:rPr lang="en-US" altLang="zh-CN" sz="2800" dirty="0" smtClean="0"/>
              <a:t>("%d is not\</a:t>
            </a:r>
            <a:r>
              <a:rPr lang="en-US" altLang="zh-CN" sz="2800" dirty="0" err="1" smtClean="0"/>
              <a:t>n",n</a:t>
            </a:r>
            <a:r>
              <a:rPr lang="en-US" altLang="zh-CN" sz="2800" dirty="0" smtClean="0"/>
              <a:t>);</a:t>
            </a:r>
            <a:endParaRPr lang="zh-CN" altLang="zh-CN" sz="2800" dirty="0" smtClean="0"/>
          </a:p>
          <a:p>
            <a:pPr eaLnBrk="1" hangingPunct="1">
              <a:buFont typeface="Wingdings" pitchFamily="2" charset="2"/>
              <a:buNone/>
            </a:pPr>
            <a:r>
              <a:rPr lang="en-US" altLang="zh-CN" sz="2800" dirty="0" smtClean="0"/>
              <a:t>    else </a:t>
            </a:r>
            <a:r>
              <a:rPr lang="en-US" altLang="zh-CN" sz="2800" dirty="0" err="1" smtClean="0"/>
              <a:t>printf</a:t>
            </a:r>
            <a:r>
              <a:rPr lang="en-US" altLang="zh-CN" sz="2800" dirty="0" smtClean="0"/>
              <a:t>("%d is\</a:t>
            </a:r>
            <a:r>
              <a:rPr lang="en-US" altLang="zh-CN" sz="2800" dirty="0" err="1" smtClean="0"/>
              <a:t>n",n</a:t>
            </a:r>
            <a:r>
              <a:rPr lang="en-US" altLang="zh-CN" sz="2800" dirty="0" smtClean="0"/>
              <a:t>);</a:t>
            </a:r>
            <a:endParaRPr lang="zh-CN" altLang="zh-CN" sz="2800" dirty="0" smtClean="0"/>
          </a:p>
          <a:p>
            <a:pPr eaLnBrk="1" hangingPunct="1">
              <a:buFont typeface="Wingdings" pitchFamily="2" charset="2"/>
              <a:buNone/>
            </a:pPr>
            <a:r>
              <a:rPr lang="en-US" altLang="zh-CN" sz="2800" dirty="0" smtClean="0"/>
              <a:t>}</a:t>
            </a:r>
            <a:endParaRPr lang="zh-CN" altLang="zh-CN" sz="2800" dirty="0" smtClean="0"/>
          </a:p>
          <a:p>
            <a:pPr eaLnBrk="1" hangingPunct="1">
              <a:buFont typeface="Wingdings" pitchFamily="2" charset="2"/>
              <a:buNone/>
            </a:pPr>
            <a:endParaRPr lang="en-US" altLang="zh-CN" sz="2800" dirty="0" smtClean="0"/>
          </a:p>
        </p:txBody>
      </p:sp>
      <p:sp>
        <p:nvSpPr>
          <p:cNvPr id="77827"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7828"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7829"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7830"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7831"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7832"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7833"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7834"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7835" name="TextBox 15"/>
          <p:cNvSpPr txBox="1">
            <a:spLocks noChangeArrowheads="1"/>
          </p:cNvSpPr>
          <p:nvPr/>
        </p:nvSpPr>
        <p:spPr bwMode="auto">
          <a:xfrm>
            <a:off x="5786438" y="2928938"/>
            <a:ext cx="23574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solidFill>
                  <a:srgbClr val="0000CC"/>
                </a:solidFill>
              </a:rPr>
              <a:t>k=sqrt(n);</a:t>
            </a:r>
          </a:p>
        </p:txBody>
      </p:sp>
      <p:cxnSp>
        <p:nvCxnSpPr>
          <p:cNvPr id="77836" name="直接连接符 17"/>
          <p:cNvCxnSpPr>
            <a:cxnSpLocks noChangeShapeType="1"/>
          </p:cNvCxnSpPr>
          <p:nvPr/>
        </p:nvCxnSpPr>
        <p:spPr bwMode="auto">
          <a:xfrm>
            <a:off x="5357813" y="3000375"/>
            <a:ext cx="714375" cy="57150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cxnSp>
        <p:nvCxnSpPr>
          <p:cNvPr id="77837" name="直接连接符 18"/>
          <p:cNvCxnSpPr>
            <a:cxnSpLocks noChangeShapeType="1"/>
          </p:cNvCxnSpPr>
          <p:nvPr/>
        </p:nvCxnSpPr>
        <p:spPr bwMode="auto">
          <a:xfrm flipV="1">
            <a:off x="5357813" y="2928938"/>
            <a:ext cx="1071562" cy="71437"/>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
        <p:nvSpPr>
          <p:cNvPr id="17" name="TextBox 16"/>
          <p:cNvSpPr txBox="1">
            <a:spLocks noChangeArrowheads="1"/>
          </p:cNvSpPr>
          <p:nvPr/>
        </p:nvSpPr>
        <p:spPr bwMode="auto">
          <a:xfrm>
            <a:off x="3214688" y="1357313"/>
            <a:ext cx="3571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solidFill>
                  <a:srgbClr val="0000CC"/>
                </a:solidFill>
              </a:rPr>
              <a:t>#include &lt;math.h&gt;</a:t>
            </a:r>
          </a:p>
        </p:txBody>
      </p:sp>
      <p:cxnSp>
        <p:nvCxnSpPr>
          <p:cNvPr id="20" name="直接连接符 19"/>
          <p:cNvCxnSpPr>
            <a:cxnSpLocks noChangeShapeType="1"/>
          </p:cNvCxnSpPr>
          <p:nvPr/>
        </p:nvCxnSpPr>
        <p:spPr bwMode="auto">
          <a:xfrm>
            <a:off x="2786063" y="1428750"/>
            <a:ext cx="714375" cy="57150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cxnSp>
        <p:nvCxnSpPr>
          <p:cNvPr id="21" name="直接连接符 20"/>
          <p:cNvCxnSpPr>
            <a:cxnSpLocks noChangeShapeType="1"/>
          </p:cNvCxnSpPr>
          <p:nvPr/>
        </p:nvCxnSpPr>
        <p:spPr bwMode="auto">
          <a:xfrm flipV="1">
            <a:off x="2786063" y="1357313"/>
            <a:ext cx="1071562" cy="71437"/>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linds(horizontal)">
                                      <p:cBhvr>
                                        <p:cTn id="7" dur="500"/>
                                        <p:tgtEl>
                                          <p:spTgt spid="20"/>
                                        </p:tgtEl>
                                      </p:cBhvr>
                                    </p:animEffect>
                                  </p:childTnLst>
                                </p:cTn>
                              </p:par>
                              <p:par>
                                <p:cTn id="8" presetID="3" presetClass="entr" presetSubtype="1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blinds(horizontal)">
                                      <p:cBhvr>
                                        <p:cTn id="10" dur="500"/>
                                        <p:tgtEl>
                                          <p:spTgt spid="21"/>
                                        </p:tgtEl>
                                      </p:cBhvr>
                                    </p:animEffect>
                                  </p:childTnLst>
                                </p:cTn>
                              </p:par>
                            </p:childTnLst>
                          </p:cTn>
                        </p:par>
                        <p:par>
                          <p:cTn id="11" fill="hold" nodeType="afterGroup">
                            <p:stCondLst>
                              <p:cond delay="500"/>
                            </p:stCondLst>
                            <p:childTnLst>
                              <p:par>
                                <p:cTn id="12" presetID="3" presetClass="entr" presetSubtype="10"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blinds(horizontal)">
                                      <p:cBhvr>
                                        <p:cTn id="1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Rectangle 3"/>
          <p:cNvSpPr>
            <a:spLocks noGrp="1" noChangeArrowheads="1"/>
          </p:cNvSpPr>
          <p:nvPr>
            <p:ph idx="1"/>
          </p:nvPr>
        </p:nvSpPr>
        <p:spPr>
          <a:xfrm>
            <a:off x="642938" y="857250"/>
            <a:ext cx="8001000" cy="5500688"/>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smtClean="0"/>
              <a:t>void main()</a:t>
            </a:r>
            <a:endParaRPr lang="zh-CN" altLang="zh-CN" sz="2800" dirty="0" smtClean="0"/>
          </a:p>
          <a:p>
            <a:pPr eaLnBrk="1" hangingPunct="1">
              <a:buFont typeface="Wingdings" pitchFamily="2" charset="2"/>
              <a:buNone/>
            </a:pPr>
            <a:r>
              <a:rPr lang="en-US" altLang="zh-CN" sz="2800" dirty="0" smtClean="0"/>
              <a:t> { </a:t>
            </a:r>
            <a:r>
              <a:rPr lang="en-US" altLang="zh-CN" sz="2800" dirty="0" err="1" smtClean="0"/>
              <a:t>int</a:t>
            </a:r>
            <a:r>
              <a:rPr lang="en-US" altLang="zh-CN" sz="2800" dirty="0" smtClean="0"/>
              <a:t> </a:t>
            </a:r>
            <a:r>
              <a:rPr lang="en-US" altLang="zh-CN" sz="2800" dirty="0" err="1" smtClean="0"/>
              <a:t>n,i,</a:t>
            </a:r>
            <a:r>
              <a:rPr lang="en-US" altLang="zh-CN" sz="2800" dirty="0" err="1" smtClean="0">
                <a:solidFill>
                  <a:srgbClr val="FF0000"/>
                </a:solidFill>
              </a:rPr>
              <a:t>k</a:t>
            </a:r>
            <a:r>
              <a:rPr lang="en-US" altLang="zh-CN" sz="2800" dirty="0" smtClean="0"/>
              <a:t>;</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("n=?");  </a:t>
            </a:r>
            <a:r>
              <a:rPr lang="en-US" altLang="zh-CN" sz="2800" dirty="0" err="1" smtClean="0"/>
              <a:t>scanf</a:t>
            </a:r>
            <a:r>
              <a:rPr lang="en-US" altLang="zh-CN" sz="2800" dirty="0" smtClean="0"/>
              <a:t>("%</a:t>
            </a:r>
            <a:r>
              <a:rPr lang="en-US" altLang="zh-CN" sz="2800" dirty="0" err="1" smtClean="0"/>
              <a:t>d",&amp;n</a:t>
            </a:r>
            <a:r>
              <a:rPr lang="en-US" altLang="zh-CN" sz="2800" dirty="0" smtClean="0"/>
              <a:t>);</a:t>
            </a:r>
            <a:endParaRPr lang="zh-CN" altLang="zh-CN" sz="2800" dirty="0" smtClean="0"/>
          </a:p>
          <a:p>
            <a:pPr eaLnBrk="1" hangingPunct="1">
              <a:buFont typeface="Wingdings" pitchFamily="2" charset="2"/>
              <a:buNone/>
            </a:pPr>
            <a:r>
              <a:rPr lang="en-US" altLang="zh-CN" sz="2800" dirty="0" smtClean="0"/>
              <a:t>    for (</a:t>
            </a:r>
            <a:r>
              <a:rPr lang="en-US" altLang="zh-CN" sz="2800" dirty="0" err="1" smtClean="0"/>
              <a:t>i</a:t>
            </a:r>
            <a:r>
              <a:rPr lang="en-US" altLang="zh-CN" sz="2800" dirty="0" smtClean="0"/>
              <a:t>=2; </a:t>
            </a:r>
            <a:r>
              <a:rPr lang="en-US" altLang="zh-CN" sz="2800" dirty="0" err="1" smtClean="0"/>
              <a:t>i</a:t>
            </a:r>
            <a:r>
              <a:rPr lang="en-US" altLang="zh-CN" sz="2800" dirty="0" smtClean="0"/>
              <a:t>&lt;=</a:t>
            </a:r>
            <a:r>
              <a:rPr lang="en-US" altLang="zh-CN" sz="2800" dirty="0" smtClean="0">
                <a:solidFill>
                  <a:srgbClr val="FF0000"/>
                </a:solidFill>
              </a:rPr>
              <a:t>k</a:t>
            </a:r>
            <a:r>
              <a:rPr lang="en-US" altLang="zh-CN" sz="2800" dirty="0" smtClean="0"/>
              <a:t>; </a:t>
            </a:r>
            <a:r>
              <a:rPr lang="en-US" altLang="zh-CN" sz="2800" dirty="0" err="1" smtClean="0"/>
              <a:t>i</a:t>
            </a:r>
            <a:r>
              <a:rPr lang="en-US" altLang="zh-CN" sz="2800" dirty="0" smtClean="0"/>
              <a:t>++)</a:t>
            </a:r>
            <a:endParaRPr lang="zh-CN" altLang="zh-CN" sz="2800" dirty="0" smtClean="0"/>
          </a:p>
          <a:p>
            <a:pPr eaLnBrk="1" hangingPunct="1">
              <a:buFont typeface="Wingdings" pitchFamily="2" charset="2"/>
              <a:buNone/>
            </a:pPr>
            <a:r>
              <a:rPr lang="en-US" altLang="zh-CN" sz="2800" dirty="0" smtClean="0"/>
              <a:t>        if(</a:t>
            </a:r>
            <a:r>
              <a:rPr lang="en-US" altLang="zh-CN" sz="2800" dirty="0" err="1" smtClean="0"/>
              <a:t>n%i</a:t>
            </a:r>
            <a:r>
              <a:rPr lang="en-US" altLang="zh-CN" sz="2800" dirty="0" smtClean="0"/>
              <a:t>==0) break;</a:t>
            </a:r>
            <a:endParaRPr lang="zh-CN" altLang="zh-CN" sz="2800" dirty="0" smtClean="0"/>
          </a:p>
          <a:p>
            <a:pPr eaLnBrk="1" hangingPunct="1">
              <a:buFont typeface="Wingdings" pitchFamily="2" charset="2"/>
              <a:buNone/>
            </a:pPr>
            <a:r>
              <a:rPr lang="en-US" altLang="zh-CN" sz="2800" dirty="0" smtClean="0"/>
              <a:t>    if(</a:t>
            </a:r>
            <a:r>
              <a:rPr lang="en-US" altLang="zh-CN" sz="2800" dirty="0" err="1" smtClean="0"/>
              <a:t>i</a:t>
            </a:r>
            <a:r>
              <a:rPr lang="en-US" altLang="zh-CN" sz="2800" dirty="0" smtClean="0"/>
              <a:t>&lt;</a:t>
            </a:r>
            <a:r>
              <a:rPr lang="en-US" altLang="zh-CN" sz="2800" dirty="0" smtClean="0">
                <a:solidFill>
                  <a:srgbClr val="FF0000"/>
                </a:solidFill>
              </a:rPr>
              <a:t>=k</a:t>
            </a:r>
            <a:r>
              <a:rPr lang="en-US" altLang="zh-CN" sz="2800" dirty="0" smtClean="0"/>
              <a:t>) </a:t>
            </a:r>
            <a:r>
              <a:rPr lang="en-US" altLang="zh-CN" sz="2800" dirty="0" err="1" smtClean="0"/>
              <a:t>printf</a:t>
            </a:r>
            <a:r>
              <a:rPr lang="en-US" altLang="zh-CN" sz="2800" dirty="0" smtClean="0"/>
              <a:t>("%d is not\</a:t>
            </a:r>
            <a:r>
              <a:rPr lang="en-US" altLang="zh-CN" sz="2800" dirty="0" err="1" smtClean="0"/>
              <a:t>n",n</a:t>
            </a:r>
            <a:r>
              <a:rPr lang="en-US" altLang="zh-CN" sz="2800" dirty="0" smtClean="0"/>
              <a:t>);</a:t>
            </a:r>
            <a:endParaRPr lang="zh-CN" altLang="zh-CN" sz="2800" dirty="0" smtClean="0"/>
          </a:p>
          <a:p>
            <a:pPr eaLnBrk="1" hangingPunct="1">
              <a:buFont typeface="Wingdings" pitchFamily="2" charset="2"/>
              <a:buNone/>
            </a:pPr>
            <a:r>
              <a:rPr lang="en-US" altLang="zh-CN" sz="2800" dirty="0" smtClean="0"/>
              <a:t>    else </a:t>
            </a:r>
            <a:r>
              <a:rPr lang="en-US" altLang="zh-CN" sz="2800" dirty="0" err="1" smtClean="0"/>
              <a:t>printf</a:t>
            </a:r>
            <a:r>
              <a:rPr lang="en-US" altLang="zh-CN" sz="2800" dirty="0" smtClean="0"/>
              <a:t>("%d is\</a:t>
            </a:r>
            <a:r>
              <a:rPr lang="en-US" altLang="zh-CN" sz="2800" dirty="0" err="1" smtClean="0"/>
              <a:t>n",n</a:t>
            </a:r>
            <a:r>
              <a:rPr lang="en-US" altLang="zh-CN" sz="2800" dirty="0" smtClean="0"/>
              <a:t>);</a:t>
            </a:r>
            <a:endParaRPr lang="zh-CN" altLang="zh-CN" sz="2800" dirty="0" smtClean="0"/>
          </a:p>
          <a:p>
            <a:pPr eaLnBrk="1" hangingPunct="1">
              <a:buFont typeface="Wingdings" pitchFamily="2" charset="2"/>
              <a:buNone/>
            </a:pPr>
            <a:r>
              <a:rPr lang="en-US" altLang="zh-CN" sz="2800" dirty="0" smtClean="0"/>
              <a:t>}</a:t>
            </a:r>
            <a:endParaRPr lang="zh-CN" altLang="zh-CN" sz="2800" dirty="0" smtClean="0"/>
          </a:p>
          <a:p>
            <a:pPr eaLnBrk="1" hangingPunct="1">
              <a:buFont typeface="Wingdings" pitchFamily="2" charset="2"/>
              <a:buNone/>
            </a:pPr>
            <a:endParaRPr lang="en-US" altLang="zh-CN" sz="2800" dirty="0" smtClean="0"/>
          </a:p>
        </p:txBody>
      </p:sp>
      <p:sp>
        <p:nvSpPr>
          <p:cNvPr id="78851"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8852"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8853"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8854"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8855"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8856"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8857"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8858"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8859" name="TextBox 15"/>
          <p:cNvSpPr txBox="1">
            <a:spLocks noChangeArrowheads="1"/>
          </p:cNvSpPr>
          <p:nvPr/>
        </p:nvSpPr>
        <p:spPr bwMode="auto">
          <a:xfrm>
            <a:off x="5786438" y="2928938"/>
            <a:ext cx="23574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solidFill>
                  <a:srgbClr val="0000CC"/>
                </a:solidFill>
              </a:rPr>
              <a:t>k=sqrt(n);</a:t>
            </a:r>
          </a:p>
        </p:txBody>
      </p:sp>
      <p:cxnSp>
        <p:nvCxnSpPr>
          <p:cNvPr id="78860" name="直接连接符 17"/>
          <p:cNvCxnSpPr>
            <a:cxnSpLocks noChangeShapeType="1"/>
          </p:cNvCxnSpPr>
          <p:nvPr/>
        </p:nvCxnSpPr>
        <p:spPr bwMode="auto">
          <a:xfrm>
            <a:off x="5357813" y="3000375"/>
            <a:ext cx="714375" cy="57150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cxnSp>
        <p:nvCxnSpPr>
          <p:cNvPr id="78861" name="直接连接符 18"/>
          <p:cNvCxnSpPr>
            <a:cxnSpLocks noChangeShapeType="1"/>
          </p:cNvCxnSpPr>
          <p:nvPr/>
        </p:nvCxnSpPr>
        <p:spPr bwMode="auto">
          <a:xfrm flipV="1">
            <a:off x="5357813" y="2928938"/>
            <a:ext cx="1071562" cy="71437"/>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
        <p:nvSpPr>
          <p:cNvPr id="78862" name="TextBox 16"/>
          <p:cNvSpPr txBox="1">
            <a:spLocks noChangeArrowheads="1"/>
          </p:cNvSpPr>
          <p:nvPr/>
        </p:nvSpPr>
        <p:spPr bwMode="auto">
          <a:xfrm>
            <a:off x="3214688" y="1357313"/>
            <a:ext cx="3571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solidFill>
                  <a:srgbClr val="0000CC"/>
                </a:solidFill>
              </a:rPr>
              <a:t>#include &lt;math.h&gt;</a:t>
            </a:r>
          </a:p>
        </p:txBody>
      </p:sp>
      <p:cxnSp>
        <p:nvCxnSpPr>
          <p:cNvPr id="78863" name="直接连接符 19"/>
          <p:cNvCxnSpPr>
            <a:cxnSpLocks noChangeShapeType="1"/>
          </p:cNvCxnSpPr>
          <p:nvPr/>
        </p:nvCxnSpPr>
        <p:spPr bwMode="auto">
          <a:xfrm>
            <a:off x="2786063" y="1428750"/>
            <a:ext cx="714375" cy="57150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cxnSp>
        <p:nvCxnSpPr>
          <p:cNvPr id="78864" name="直接连接符 20"/>
          <p:cNvCxnSpPr>
            <a:cxnSpLocks noChangeShapeType="1"/>
          </p:cNvCxnSpPr>
          <p:nvPr/>
        </p:nvCxnSpPr>
        <p:spPr bwMode="auto">
          <a:xfrm flipV="1">
            <a:off x="2786063" y="1357313"/>
            <a:ext cx="1071562" cy="71437"/>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Tree>
  </p:cSld>
  <p:clrMapOvr>
    <a:masterClrMapping/>
  </p:clrMapOvr>
  <p:transition spd="med">
    <p:blinds/>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3"/>
          <p:cNvSpPr>
            <a:spLocks noGrp="1" noChangeArrowheads="1"/>
          </p:cNvSpPr>
          <p:nvPr>
            <p:ph idx="1"/>
          </p:nvPr>
        </p:nvSpPr>
        <p:spPr>
          <a:xfrm>
            <a:off x="642938" y="1214438"/>
            <a:ext cx="8215312" cy="4000500"/>
          </a:xfrm>
        </p:spPr>
        <p:txBody>
          <a:bodyPr/>
          <a:lstStyle/>
          <a:p>
            <a:pPr eaLnBrk="1" hangingPunct="1">
              <a:buFont typeface="Wingdings" pitchFamily="2" charset="2"/>
              <a:buNone/>
            </a:pPr>
            <a:r>
              <a:rPr lang="en-US" altLang="zh-CN" smtClean="0"/>
              <a:t>  </a:t>
            </a:r>
            <a:r>
              <a:rPr lang="zh-CN" altLang="zh-CN" smtClean="0"/>
              <a:t>例</a:t>
            </a:r>
            <a:r>
              <a:rPr lang="en-US" altLang="zh-CN" smtClean="0"/>
              <a:t>5.10 </a:t>
            </a:r>
            <a:r>
              <a:rPr lang="zh-CN" altLang="zh-CN" smtClean="0"/>
              <a:t>求</a:t>
            </a:r>
            <a:r>
              <a:rPr lang="en-US" altLang="zh-CN" smtClean="0"/>
              <a:t>100</a:t>
            </a:r>
            <a:r>
              <a:rPr lang="zh-CN" altLang="zh-CN" smtClean="0"/>
              <a:t>～</a:t>
            </a:r>
            <a:r>
              <a:rPr lang="en-US" altLang="zh-CN" smtClean="0"/>
              <a:t>200</a:t>
            </a:r>
            <a:r>
              <a:rPr lang="zh-CN" altLang="zh-CN" smtClean="0"/>
              <a:t>间的全部素数。</a:t>
            </a:r>
            <a:endParaRPr lang="en-US" altLang="zh-CN" smtClean="0"/>
          </a:p>
          <a:p>
            <a:pPr eaLnBrk="1" hangingPunct="1"/>
            <a:r>
              <a:rPr lang="zh-CN" altLang="zh-CN" smtClean="0"/>
              <a:t>解题思路：</a:t>
            </a:r>
          </a:p>
          <a:p>
            <a:pPr lvl="1" eaLnBrk="1" hangingPunct="1"/>
            <a:r>
              <a:rPr lang="zh-CN" altLang="en-US" smtClean="0"/>
              <a:t>使用</a:t>
            </a:r>
            <a:r>
              <a:rPr lang="zh-CN" altLang="zh-CN" smtClean="0"/>
              <a:t>例</a:t>
            </a:r>
            <a:r>
              <a:rPr lang="en-US" altLang="zh-CN" smtClean="0"/>
              <a:t>5.9</a:t>
            </a:r>
            <a:r>
              <a:rPr lang="zh-CN" altLang="zh-CN" smtClean="0"/>
              <a:t>的</a:t>
            </a:r>
            <a:r>
              <a:rPr lang="zh-CN" altLang="en-US" smtClean="0"/>
              <a:t>算法</a:t>
            </a:r>
            <a:endParaRPr lang="en-US" altLang="zh-CN" smtClean="0"/>
          </a:p>
          <a:p>
            <a:pPr lvl="1" eaLnBrk="1" hangingPunct="1"/>
            <a:r>
              <a:rPr lang="zh-CN" altLang="en-US" smtClean="0"/>
              <a:t>在</a:t>
            </a:r>
            <a:r>
              <a:rPr lang="zh-CN" altLang="zh-CN" smtClean="0"/>
              <a:t>例</a:t>
            </a:r>
            <a:r>
              <a:rPr lang="en-US" altLang="zh-CN" smtClean="0"/>
              <a:t>5.9</a:t>
            </a:r>
            <a:r>
              <a:rPr lang="zh-CN" altLang="en-US" smtClean="0"/>
              <a:t>程序中</a:t>
            </a:r>
            <a:r>
              <a:rPr lang="zh-CN" altLang="zh-CN" smtClean="0"/>
              <a:t>只要增加一个外循环，先后对</a:t>
            </a:r>
            <a:r>
              <a:rPr lang="en-US" altLang="zh-CN" smtClean="0"/>
              <a:t>100</a:t>
            </a:r>
            <a:r>
              <a:rPr lang="zh-CN" altLang="zh-CN" smtClean="0"/>
              <a:t>～</a:t>
            </a:r>
            <a:r>
              <a:rPr lang="en-US" altLang="zh-CN" smtClean="0"/>
              <a:t>200</a:t>
            </a:r>
            <a:r>
              <a:rPr lang="zh-CN" altLang="zh-CN" smtClean="0"/>
              <a:t>间的全部整数一一进行判定即可</a:t>
            </a:r>
            <a:endParaRPr lang="en-US" altLang="zh-CN" smtClean="0"/>
          </a:p>
        </p:txBody>
      </p:sp>
      <p:sp>
        <p:nvSpPr>
          <p:cNvPr id="79875"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9876"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9877"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9878"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9879"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9880"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79881"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100">
                                            <p:txEl>
                                              <p:pRg st="1" end="1"/>
                                            </p:txEl>
                                          </p:spTgt>
                                        </p:tgtEl>
                                        <p:attrNameLst>
                                          <p:attrName>style.visibility</p:attrName>
                                        </p:attrNameLst>
                                      </p:cBhvr>
                                      <p:to>
                                        <p:strVal val="visible"/>
                                      </p:to>
                                    </p:set>
                                    <p:animEffect transition="in" filter="blinds(horizontal)">
                                      <p:cBhvr>
                                        <p:cTn id="7" dur="500"/>
                                        <p:tgtEl>
                                          <p:spTgt spid="4100">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100">
                                            <p:txEl>
                                              <p:pRg st="2" end="2"/>
                                            </p:txEl>
                                          </p:spTgt>
                                        </p:tgtEl>
                                        <p:attrNameLst>
                                          <p:attrName>style.visibility</p:attrName>
                                        </p:attrNameLst>
                                      </p:cBhvr>
                                      <p:to>
                                        <p:strVal val="visible"/>
                                      </p:to>
                                    </p:set>
                                    <p:animEffect transition="in" filter="blinds(horizontal)">
                                      <p:cBhvr>
                                        <p:cTn id="12" dur="500"/>
                                        <p:tgtEl>
                                          <p:spTgt spid="4100">
                                            <p:txEl>
                                              <p:pRg st="2" end="2"/>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4100">
                                            <p:txEl>
                                              <p:pRg st="3" end="3"/>
                                            </p:txEl>
                                          </p:spTgt>
                                        </p:tgtEl>
                                        <p:attrNameLst>
                                          <p:attrName>style.visibility</p:attrName>
                                        </p:attrNameLst>
                                      </p:cBhvr>
                                      <p:to>
                                        <p:strVal val="visible"/>
                                      </p:to>
                                    </p:set>
                                    <p:animEffect transition="in" filter="blinds(horizontal)">
                                      <p:cBhvr>
                                        <p:cTn id="15" dur="500"/>
                                        <p:tgtEl>
                                          <p:spTgt spid="410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3"/>
          <p:cNvSpPr>
            <a:spLocks noGrp="1" noChangeArrowheads="1"/>
          </p:cNvSpPr>
          <p:nvPr>
            <p:ph idx="1"/>
          </p:nvPr>
        </p:nvSpPr>
        <p:spPr>
          <a:xfrm>
            <a:off x="642938" y="571500"/>
            <a:ext cx="7143750" cy="6072188"/>
          </a:xfrm>
        </p:spPr>
        <p:txBody>
          <a:bodyPr/>
          <a:lstStyle/>
          <a:p>
            <a:pPr eaLnBrk="1" hangingPunct="1">
              <a:buFont typeface="Wingdings" pitchFamily="2" charset="2"/>
              <a:buNone/>
            </a:pPr>
            <a:r>
              <a:rPr lang="en-US" altLang="zh-CN" sz="2800" smtClean="0"/>
              <a:t> </a:t>
            </a:r>
            <a:r>
              <a:rPr lang="en-US" altLang="zh-CN" sz="2800" smtClean="0">
                <a:solidFill>
                  <a:srgbClr val="FF0000"/>
                </a:solidFill>
              </a:rPr>
              <a:t>……</a:t>
            </a:r>
          </a:p>
          <a:p>
            <a:pPr eaLnBrk="1" hangingPunct="1">
              <a:buFont typeface="Wingdings" pitchFamily="2" charset="2"/>
              <a:buNone/>
            </a:pPr>
            <a:r>
              <a:rPr lang="en-US" altLang="zh-CN" sz="2800" smtClean="0">
                <a:solidFill>
                  <a:srgbClr val="9D138D"/>
                </a:solidFill>
              </a:rPr>
              <a:t>for(n=101;n&lt;=200;n=n+2)</a:t>
            </a:r>
            <a:endParaRPr lang="zh-CN" altLang="zh-CN" sz="2800" smtClean="0">
              <a:solidFill>
                <a:srgbClr val="9D138D"/>
              </a:solidFill>
            </a:endParaRPr>
          </a:p>
          <a:p>
            <a:pPr eaLnBrk="1" hangingPunct="1">
              <a:buFont typeface="Wingdings" pitchFamily="2" charset="2"/>
              <a:buNone/>
            </a:pPr>
            <a:r>
              <a:rPr lang="en-US" altLang="zh-CN" sz="2800" smtClean="0">
                <a:solidFill>
                  <a:srgbClr val="9D138D"/>
                </a:solidFill>
              </a:rPr>
              <a:t>{</a:t>
            </a:r>
            <a:r>
              <a:rPr lang="en-US" altLang="zh-CN" sz="2800" smtClean="0"/>
              <a:t> k=sqrt(n);</a:t>
            </a:r>
            <a:endParaRPr lang="zh-CN" altLang="zh-CN" sz="2800" smtClean="0"/>
          </a:p>
          <a:p>
            <a:pPr eaLnBrk="1" hangingPunct="1">
              <a:buFont typeface="Wingdings" pitchFamily="2" charset="2"/>
              <a:buNone/>
            </a:pPr>
            <a:r>
              <a:rPr lang="en-US" altLang="zh-CN" sz="2800" smtClean="0"/>
              <a:t>   for (i=2;i&lt;=k;i++)                          </a:t>
            </a:r>
            <a:endParaRPr lang="zh-CN" altLang="zh-CN" sz="2800" smtClean="0"/>
          </a:p>
          <a:p>
            <a:pPr eaLnBrk="1" hangingPunct="1">
              <a:buFont typeface="Wingdings" pitchFamily="2" charset="2"/>
              <a:buNone/>
            </a:pPr>
            <a:r>
              <a:rPr lang="en-US" altLang="zh-CN" sz="2800" smtClean="0"/>
              <a:t>       if (n%i==0) break;          </a:t>
            </a:r>
            <a:endParaRPr lang="zh-CN" altLang="zh-CN" sz="2800" smtClean="0"/>
          </a:p>
          <a:p>
            <a:pPr eaLnBrk="1" hangingPunct="1">
              <a:buFont typeface="Wingdings" pitchFamily="2" charset="2"/>
              <a:buNone/>
            </a:pPr>
            <a:r>
              <a:rPr lang="en-US" altLang="zh-CN" sz="2800" smtClean="0"/>
              <a:t>   if (i&gt;=k+1)</a:t>
            </a:r>
            <a:endParaRPr lang="zh-CN" altLang="zh-CN" sz="2800" smtClean="0"/>
          </a:p>
          <a:p>
            <a:pPr eaLnBrk="1" hangingPunct="1">
              <a:buFont typeface="Wingdings" pitchFamily="2" charset="2"/>
              <a:buNone/>
            </a:pPr>
            <a:r>
              <a:rPr lang="en-US" altLang="zh-CN" sz="2800" smtClean="0"/>
              <a:t>	{  printf("%d ",n);            </a:t>
            </a:r>
            <a:endParaRPr lang="zh-CN" altLang="zh-CN" sz="2800" smtClean="0"/>
          </a:p>
          <a:p>
            <a:pPr eaLnBrk="1" hangingPunct="1">
              <a:buFont typeface="Wingdings" pitchFamily="2" charset="2"/>
              <a:buNone/>
            </a:pPr>
            <a:r>
              <a:rPr lang="en-US" altLang="zh-CN" sz="2800" smtClean="0"/>
              <a:t>	    m=m+1;                    </a:t>
            </a:r>
            <a:endParaRPr lang="zh-CN" altLang="zh-CN" sz="2800" smtClean="0"/>
          </a:p>
          <a:p>
            <a:pPr eaLnBrk="1" hangingPunct="1">
              <a:buFont typeface="Wingdings" pitchFamily="2" charset="2"/>
              <a:buNone/>
            </a:pPr>
            <a:r>
              <a:rPr lang="en-US" altLang="zh-CN" sz="2800" smtClean="0"/>
              <a:t>	}     </a:t>
            </a:r>
            <a:endParaRPr lang="zh-CN" altLang="zh-CN" sz="2800" smtClean="0"/>
          </a:p>
          <a:p>
            <a:pPr eaLnBrk="1" hangingPunct="1">
              <a:buFont typeface="Wingdings" pitchFamily="2" charset="2"/>
              <a:buNone/>
            </a:pPr>
            <a:r>
              <a:rPr lang="en-US" altLang="zh-CN" sz="2800" smtClean="0"/>
              <a:t>	if(m%10==0) printf(“\n”); </a:t>
            </a:r>
            <a:endParaRPr lang="zh-CN" altLang="zh-CN" sz="2800" smtClean="0"/>
          </a:p>
          <a:p>
            <a:pPr eaLnBrk="1" hangingPunct="1">
              <a:buFont typeface="Wingdings" pitchFamily="2" charset="2"/>
              <a:buNone/>
            </a:pPr>
            <a:r>
              <a:rPr lang="en-US" altLang="zh-CN" sz="2800" smtClean="0">
                <a:solidFill>
                  <a:srgbClr val="9D138D"/>
                </a:solidFill>
              </a:rPr>
              <a:t>}</a:t>
            </a:r>
            <a:endParaRPr lang="zh-CN" altLang="zh-CN" sz="2800" smtClean="0">
              <a:solidFill>
                <a:srgbClr val="9D138D"/>
              </a:solidFill>
            </a:endParaRPr>
          </a:p>
          <a:p>
            <a:pPr eaLnBrk="1" hangingPunct="1">
              <a:buFont typeface="Wingdings" pitchFamily="2" charset="2"/>
              <a:buNone/>
            </a:pPr>
            <a:r>
              <a:rPr lang="en-US" altLang="zh-CN" sz="2800" smtClean="0">
                <a:solidFill>
                  <a:srgbClr val="FF0000"/>
                </a:solidFill>
              </a:rPr>
              <a:t>……</a:t>
            </a:r>
          </a:p>
        </p:txBody>
      </p:sp>
      <p:sp>
        <p:nvSpPr>
          <p:cNvPr id="8089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0900"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0901"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0902"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0903"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0904"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0905"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0" name="圆角矩形标注 9"/>
          <p:cNvSpPr>
            <a:spLocks noChangeArrowheads="1"/>
          </p:cNvSpPr>
          <p:nvPr/>
        </p:nvSpPr>
        <p:spPr bwMode="auto">
          <a:xfrm>
            <a:off x="4284663" y="1928813"/>
            <a:ext cx="3286125" cy="642937"/>
          </a:xfrm>
          <a:prstGeom prst="wedgeRoundRectCallout">
            <a:avLst>
              <a:gd name="adj1" fmla="val -35519"/>
              <a:gd name="adj2" fmla="val -109389"/>
              <a:gd name="adj3" fmla="val 16667"/>
            </a:avLst>
          </a:prstGeom>
          <a:solidFill>
            <a:schemeClr val="accent1"/>
          </a:solidFill>
          <a:ln w="9525" algn="ctr">
            <a:solidFill>
              <a:schemeClr val="tx1"/>
            </a:solidFill>
            <a:miter lim="800000"/>
            <a:headEnd/>
            <a:tailEnd/>
          </a:ln>
        </p:spPr>
        <p:txBody>
          <a:bodyPr/>
          <a:lstStyle/>
          <a:p>
            <a:r>
              <a:rPr lang="zh-CN" altLang="zh-CN" sz="2800" b="1">
                <a:solidFill>
                  <a:srgbClr val="FF0000"/>
                </a:solidFill>
              </a:rPr>
              <a:t>只对奇数进行检查</a:t>
            </a:r>
            <a:endParaRPr lang="zh-CN" altLang="en-US" sz="2800" b="1">
              <a:solidFill>
                <a:srgbClr val="FF0000"/>
              </a:solidFill>
            </a:endParaRPr>
          </a:p>
        </p:txBody>
      </p:sp>
      <p:sp>
        <p:nvSpPr>
          <p:cNvPr id="11" name="圆角矩形标注 10"/>
          <p:cNvSpPr>
            <a:spLocks noChangeArrowheads="1"/>
          </p:cNvSpPr>
          <p:nvPr/>
        </p:nvSpPr>
        <p:spPr bwMode="auto">
          <a:xfrm>
            <a:off x="4000500" y="4357688"/>
            <a:ext cx="4214813" cy="642937"/>
          </a:xfrm>
          <a:prstGeom prst="wedgeRoundRectCallout">
            <a:avLst>
              <a:gd name="adj1" fmla="val -36412"/>
              <a:gd name="adj2" fmla="val 91278"/>
              <a:gd name="adj3" fmla="val 16667"/>
            </a:avLst>
          </a:prstGeom>
          <a:solidFill>
            <a:schemeClr val="accent1"/>
          </a:solidFill>
          <a:ln w="9525" algn="ctr">
            <a:solidFill>
              <a:schemeClr val="tx1"/>
            </a:solidFill>
            <a:miter lim="800000"/>
            <a:headEnd/>
            <a:tailEnd/>
          </a:ln>
        </p:spPr>
        <p:txBody>
          <a:bodyPr/>
          <a:lstStyle/>
          <a:p>
            <a:pPr algn="ctr"/>
            <a:r>
              <a:rPr lang="zh-CN" altLang="zh-CN" sz="2800" b="1">
                <a:solidFill>
                  <a:srgbClr val="FF0000"/>
                </a:solidFill>
              </a:rPr>
              <a:t>控制每行输出</a:t>
            </a:r>
            <a:r>
              <a:rPr lang="en-US" altLang="zh-CN" sz="2800" b="1">
                <a:solidFill>
                  <a:srgbClr val="FF0000"/>
                </a:solidFill>
              </a:rPr>
              <a:t>10</a:t>
            </a:r>
            <a:r>
              <a:rPr lang="zh-CN" altLang="zh-CN" sz="2800" b="1">
                <a:solidFill>
                  <a:srgbClr val="FF0000"/>
                </a:solidFill>
              </a:rPr>
              <a:t>个数据</a:t>
            </a:r>
            <a:endParaRPr lang="zh-CN" altLang="en-US" sz="2800" b="1">
              <a:solidFill>
                <a:srgbClr val="FF0000"/>
              </a:solidFill>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3"/>
          <p:cNvSpPr>
            <a:spLocks noGrp="1" noChangeArrowheads="1"/>
          </p:cNvSpPr>
          <p:nvPr>
            <p:ph idx="1"/>
          </p:nvPr>
        </p:nvSpPr>
        <p:spPr>
          <a:xfrm>
            <a:off x="500063" y="500063"/>
            <a:ext cx="8215312" cy="5500687"/>
          </a:xfrm>
        </p:spPr>
        <p:txBody>
          <a:bodyPr/>
          <a:lstStyle/>
          <a:p>
            <a:pPr eaLnBrk="1" hangingPunct="1">
              <a:buFont typeface="Wingdings" pitchFamily="2" charset="2"/>
              <a:buNone/>
            </a:pPr>
            <a:r>
              <a:rPr lang="en-US" altLang="zh-CN" dirty="0" smtClean="0"/>
              <a:t>   </a:t>
            </a:r>
            <a:r>
              <a:rPr lang="zh-CN" altLang="zh-CN" dirty="0" smtClean="0"/>
              <a:t>例</a:t>
            </a:r>
            <a:r>
              <a:rPr lang="en-US" altLang="zh-CN" dirty="0" smtClean="0"/>
              <a:t>5.11 </a:t>
            </a:r>
            <a:r>
              <a:rPr lang="zh-CN" altLang="zh-CN" dirty="0" smtClean="0"/>
              <a:t>译密码。为使电文保密，往往按一定规律将其转换成密码，收报人再按约定的规律将其译回原文。</a:t>
            </a:r>
            <a:endParaRPr lang="en-US" altLang="zh-CN" dirty="0" smtClean="0"/>
          </a:p>
          <a:p>
            <a:pPr eaLnBrk="1" hangingPunct="1">
              <a:buFont typeface="Wingdings" pitchFamily="2" charset="2"/>
              <a:buNone/>
            </a:pPr>
            <a:endParaRPr lang="en-US" altLang="zh-CN" dirty="0" smtClean="0"/>
          </a:p>
          <a:p>
            <a:pPr algn="ctr" eaLnBrk="1" hangingPunct="1">
              <a:buFont typeface="Wingdings" pitchFamily="2" charset="2"/>
              <a:buNone/>
            </a:pPr>
            <a:r>
              <a:rPr lang="en-US" altLang="zh-CN" dirty="0" smtClean="0"/>
              <a:t>A B C D E F G …… W X Y Z</a:t>
            </a:r>
          </a:p>
          <a:p>
            <a:pPr algn="ctr" eaLnBrk="1" hangingPunct="1">
              <a:buFont typeface="Wingdings" pitchFamily="2" charset="2"/>
              <a:buNone/>
            </a:pPr>
            <a:endParaRPr lang="en-US" altLang="zh-CN" dirty="0" smtClean="0"/>
          </a:p>
          <a:p>
            <a:pPr eaLnBrk="1" hangingPunct="1"/>
            <a:r>
              <a:rPr lang="zh-CN" altLang="zh-CN" dirty="0" smtClean="0"/>
              <a:t>非字母字符保持原状不变</a:t>
            </a:r>
          </a:p>
          <a:p>
            <a:pPr eaLnBrk="1" hangingPunct="1"/>
            <a:r>
              <a:rPr lang="zh-CN" altLang="zh-CN" dirty="0" smtClean="0"/>
              <a:t>输入一行字符，要求输出其相应的密码</a:t>
            </a:r>
          </a:p>
          <a:p>
            <a:pPr algn="ctr" eaLnBrk="1" hangingPunct="1">
              <a:buFont typeface="Wingdings" pitchFamily="2" charset="2"/>
              <a:buNone/>
            </a:pPr>
            <a:endParaRPr lang="en-US" altLang="zh-CN" dirty="0" smtClean="0"/>
          </a:p>
        </p:txBody>
      </p:sp>
      <p:sp>
        <p:nvSpPr>
          <p:cNvPr id="81923"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1924"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1925"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1926"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1927"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1928"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1929"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2" name="任意多边形 11"/>
          <p:cNvSpPr>
            <a:spLocks/>
          </p:cNvSpPr>
          <p:nvPr/>
        </p:nvSpPr>
        <p:spPr bwMode="auto">
          <a:xfrm>
            <a:off x="2051050" y="2349500"/>
            <a:ext cx="1657350" cy="425450"/>
          </a:xfrm>
          <a:custGeom>
            <a:avLst/>
            <a:gdLst>
              <a:gd name="T0" fmla="*/ 0 w 1803748"/>
              <a:gd name="T1" fmla="*/ 22671 h 567846"/>
              <a:gd name="T2" fmla="*/ 492413 w 1803748"/>
              <a:gd name="T3" fmla="*/ 175 h 567846"/>
              <a:gd name="T4" fmla="*/ 998697 w 1803748"/>
              <a:gd name="T5" fmla="*/ 23716 h 567846"/>
              <a:gd name="T6" fmla="*/ 0 60000 65536"/>
              <a:gd name="T7" fmla="*/ 0 60000 65536"/>
              <a:gd name="T8" fmla="*/ 0 60000 65536"/>
              <a:gd name="T9" fmla="*/ 0 w 1803748"/>
              <a:gd name="T10" fmla="*/ 0 h 567846"/>
              <a:gd name="T11" fmla="*/ 1803748 w 1803748"/>
              <a:gd name="T12" fmla="*/ 567846 h 567846"/>
            </a:gdLst>
            <a:ahLst/>
            <a:cxnLst>
              <a:cxn ang="T6">
                <a:pos x="T0" y="T1"/>
              </a:cxn>
              <a:cxn ang="T7">
                <a:pos x="T2" y="T3"/>
              </a:cxn>
              <a:cxn ang="T8">
                <a:pos x="T4" y="T5"/>
              </a:cxn>
            </a:cxnLst>
            <a:rect l="T9" t="T10" r="T11" b="T12"/>
            <a:pathLst>
              <a:path w="1803748" h="567846">
                <a:moveTo>
                  <a:pt x="0" y="542794"/>
                </a:moveTo>
                <a:cubicBezTo>
                  <a:pt x="294361" y="271397"/>
                  <a:pt x="588723" y="0"/>
                  <a:pt x="889348" y="4175"/>
                </a:cubicBezTo>
                <a:cubicBezTo>
                  <a:pt x="1189973" y="8350"/>
                  <a:pt x="1496860" y="288098"/>
                  <a:pt x="1803748" y="567846"/>
                </a:cubicBezTo>
              </a:path>
            </a:pathLst>
          </a:custGeom>
          <a:solidFill>
            <a:schemeClr val="accent1"/>
          </a:solidFill>
          <a:ln w="38100" cap="flat" cmpd="sng" algn="ctr">
            <a:solidFill>
              <a:srgbClr val="FF0000"/>
            </a:solidFill>
            <a:prstDash val="solid"/>
            <a:miter lim="800000"/>
            <a:headEnd type="none" w="med" len="med"/>
            <a:tailEnd type="arrow" w="med" len="med"/>
          </a:ln>
        </p:spPr>
        <p:txBody>
          <a:bodyPr wrap="none"/>
          <a:lstStyle/>
          <a:p>
            <a:endParaRPr lang="zh-CN" altLang="en-US"/>
          </a:p>
        </p:txBody>
      </p:sp>
      <p:sp>
        <p:nvSpPr>
          <p:cNvPr id="13" name="任意多边形 12"/>
          <p:cNvSpPr>
            <a:spLocks/>
          </p:cNvSpPr>
          <p:nvPr/>
        </p:nvSpPr>
        <p:spPr bwMode="auto">
          <a:xfrm>
            <a:off x="2546350" y="2349500"/>
            <a:ext cx="1520825" cy="425450"/>
          </a:xfrm>
          <a:custGeom>
            <a:avLst/>
            <a:gdLst>
              <a:gd name="T0" fmla="*/ 0 w 1803748"/>
              <a:gd name="T1" fmla="*/ 22671 h 567846"/>
              <a:gd name="T2" fmla="*/ 269259 w 1803748"/>
              <a:gd name="T3" fmla="*/ 175 h 567846"/>
              <a:gd name="T4" fmla="*/ 546106 w 1803748"/>
              <a:gd name="T5" fmla="*/ 23716 h 567846"/>
              <a:gd name="T6" fmla="*/ 0 60000 65536"/>
              <a:gd name="T7" fmla="*/ 0 60000 65536"/>
              <a:gd name="T8" fmla="*/ 0 60000 65536"/>
              <a:gd name="T9" fmla="*/ 0 w 1803748"/>
              <a:gd name="T10" fmla="*/ 0 h 567846"/>
              <a:gd name="T11" fmla="*/ 1803748 w 1803748"/>
              <a:gd name="T12" fmla="*/ 567846 h 567846"/>
            </a:gdLst>
            <a:ahLst/>
            <a:cxnLst>
              <a:cxn ang="T6">
                <a:pos x="T0" y="T1"/>
              </a:cxn>
              <a:cxn ang="T7">
                <a:pos x="T2" y="T3"/>
              </a:cxn>
              <a:cxn ang="T8">
                <a:pos x="T4" y="T5"/>
              </a:cxn>
            </a:cxnLst>
            <a:rect l="T9" t="T10" r="T11" b="T12"/>
            <a:pathLst>
              <a:path w="1803748" h="567846">
                <a:moveTo>
                  <a:pt x="0" y="542794"/>
                </a:moveTo>
                <a:cubicBezTo>
                  <a:pt x="294361" y="271397"/>
                  <a:pt x="588723" y="0"/>
                  <a:pt x="889348" y="4175"/>
                </a:cubicBezTo>
                <a:cubicBezTo>
                  <a:pt x="1189973" y="8350"/>
                  <a:pt x="1496860" y="288098"/>
                  <a:pt x="1803748" y="567846"/>
                </a:cubicBezTo>
              </a:path>
            </a:pathLst>
          </a:custGeom>
          <a:solidFill>
            <a:schemeClr val="accent1"/>
          </a:solidFill>
          <a:ln w="38100" cap="flat" cmpd="sng" algn="ctr">
            <a:solidFill>
              <a:srgbClr val="FF0000"/>
            </a:solidFill>
            <a:prstDash val="solid"/>
            <a:miter lim="800000"/>
            <a:headEnd type="none" w="med" len="med"/>
            <a:tailEnd type="arrow" w="med" len="med"/>
          </a:ln>
        </p:spPr>
        <p:txBody>
          <a:bodyPr wrap="none"/>
          <a:lstStyle/>
          <a:p>
            <a:endParaRPr lang="zh-CN" altLang="en-US"/>
          </a:p>
        </p:txBody>
      </p:sp>
      <p:sp>
        <p:nvSpPr>
          <p:cNvPr id="14" name="任意多边形 13"/>
          <p:cNvSpPr>
            <a:spLocks/>
          </p:cNvSpPr>
          <p:nvPr/>
        </p:nvSpPr>
        <p:spPr bwMode="auto">
          <a:xfrm>
            <a:off x="2974975" y="2349500"/>
            <a:ext cx="1525588" cy="425450"/>
          </a:xfrm>
          <a:custGeom>
            <a:avLst/>
            <a:gdLst>
              <a:gd name="T0" fmla="*/ 0 w 1803748"/>
              <a:gd name="T1" fmla="*/ 22671 h 567846"/>
              <a:gd name="T2" fmla="*/ 274977 w 1803748"/>
              <a:gd name="T3" fmla="*/ 175 h 567846"/>
              <a:gd name="T4" fmla="*/ 557700 w 1803748"/>
              <a:gd name="T5" fmla="*/ 23716 h 567846"/>
              <a:gd name="T6" fmla="*/ 0 60000 65536"/>
              <a:gd name="T7" fmla="*/ 0 60000 65536"/>
              <a:gd name="T8" fmla="*/ 0 60000 65536"/>
              <a:gd name="T9" fmla="*/ 0 w 1803748"/>
              <a:gd name="T10" fmla="*/ 0 h 567846"/>
              <a:gd name="T11" fmla="*/ 1803748 w 1803748"/>
              <a:gd name="T12" fmla="*/ 567846 h 567846"/>
            </a:gdLst>
            <a:ahLst/>
            <a:cxnLst>
              <a:cxn ang="T6">
                <a:pos x="T0" y="T1"/>
              </a:cxn>
              <a:cxn ang="T7">
                <a:pos x="T2" y="T3"/>
              </a:cxn>
              <a:cxn ang="T8">
                <a:pos x="T4" y="T5"/>
              </a:cxn>
            </a:cxnLst>
            <a:rect l="T9" t="T10" r="T11" b="T12"/>
            <a:pathLst>
              <a:path w="1803748" h="567846">
                <a:moveTo>
                  <a:pt x="0" y="542794"/>
                </a:moveTo>
                <a:cubicBezTo>
                  <a:pt x="294361" y="271397"/>
                  <a:pt x="588723" y="0"/>
                  <a:pt x="889348" y="4175"/>
                </a:cubicBezTo>
                <a:cubicBezTo>
                  <a:pt x="1189973" y="8350"/>
                  <a:pt x="1496860" y="288098"/>
                  <a:pt x="1803748" y="567846"/>
                </a:cubicBezTo>
              </a:path>
            </a:pathLst>
          </a:custGeom>
          <a:solidFill>
            <a:schemeClr val="accent1"/>
          </a:solidFill>
          <a:ln w="38100" cap="flat" cmpd="sng" algn="ctr">
            <a:solidFill>
              <a:srgbClr val="FF0000"/>
            </a:solidFill>
            <a:prstDash val="solid"/>
            <a:miter lim="800000"/>
            <a:headEnd type="none" w="med" len="med"/>
            <a:tailEnd type="arrow" w="med" len="med"/>
          </a:ln>
        </p:spPr>
        <p:txBody>
          <a:bodyPr wrap="none"/>
          <a:lstStyle/>
          <a:p>
            <a:endParaRPr lang="zh-CN" altLang="en-US"/>
          </a:p>
        </p:txBody>
      </p:sp>
      <p:sp>
        <p:nvSpPr>
          <p:cNvPr id="15" name="任意多边形 14"/>
          <p:cNvSpPr>
            <a:spLocks/>
          </p:cNvSpPr>
          <p:nvPr/>
        </p:nvSpPr>
        <p:spPr bwMode="auto">
          <a:xfrm rot="10800000">
            <a:off x="2117725" y="3135313"/>
            <a:ext cx="3689350" cy="425450"/>
          </a:xfrm>
          <a:custGeom>
            <a:avLst/>
            <a:gdLst>
              <a:gd name="T0" fmla="*/ 0 w 1803748"/>
              <a:gd name="T1" fmla="*/ 22671 h 567846"/>
              <a:gd name="T2" fmla="*/ 2147483647 w 1803748"/>
              <a:gd name="T3" fmla="*/ 175 h 567846"/>
              <a:gd name="T4" fmla="*/ 2147483647 w 1803748"/>
              <a:gd name="T5" fmla="*/ 23716 h 567846"/>
              <a:gd name="T6" fmla="*/ 0 60000 65536"/>
              <a:gd name="T7" fmla="*/ 0 60000 65536"/>
              <a:gd name="T8" fmla="*/ 0 60000 65536"/>
              <a:gd name="T9" fmla="*/ 0 w 1803748"/>
              <a:gd name="T10" fmla="*/ 0 h 567846"/>
              <a:gd name="T11" fmla="*/ 1803748 w 1803748"/>
              <a:gd name="T12" fmla="*/ 567846 h 567846"/>
            </a:gdLst>
            <a:ahLst/>
            <a:cxnLst>
              <a:cxn ang="T6">
                <a:pos x="T0" y="T1"/>
              </a:cxn>
              <a:cxn ang="T7">
                <a:pos x="T2" y="T3"/>
              </a:cxn>
              <a:cxn ang="T8">
                <a:pos x="T4" y="T5"/>
              </a:cxn>
            </a:cxnLst>
            <a:rect l="T9" t="T10" r="T11" b="T12"/>
            <a:pathLst>
              <a:path w="1803748" h="567846">
                <a:moveTo>
                  <a:pt x="0" y="542794"/>
                </a:moveTo>
                <a:cubicBezTo>
                  <a:pt x="294361" y="271397"/>
                  <a:pt x="588723" y="0"/>
                  <a:pt x="889348" y="4175"/>
                </a:cubicBezTo>
                <a:cubicBezTo>
                  <a:pt x="1189973" y="8350"/>
                  <a:pt x="1496860" y="288098"/>
                  <a:pt x="1803748" y="567846"/>
                </a:cubicBezTo>
              </a:path>
            </a:pathLst>
          </a:custGeom>
          <a:solidFill>
            <a:schemeClr val="accent1"/>
          </a:solidFill>
          <a:ln w="38100" cap="flat" cmpd="sng" algn="ctr">
            <a:solidFill>
              <a:srgbClr val="FF0000"/>
            </a:solidFill>
            <a:prstDash val="solid"/>
            <a:miter lim="800000"/>
            <a:headEnd type="none" w="med" len="med"/>
            <a:tailEnd type="arrow" w="med" len="med"/>
          </a:ln>
        </p:spPr>
        <p:txBody>
          <a:bodyPr wrap="none"/>
          <a:lstStyle/>
          <a:p>
            <a:endParaRPr lang="zh-CN" altLang="en-US"/>
          </a:p>
        </p:txBody>
      </p:sp>
      <p:sp>
        <p:nvSpPr>
          <p:cNvPr id="16" name="任意多边形 15"/>
          <p:cNvSpPr>
            <a:spLocks/>
          </p:cNvSpPr>
          <p:nvPr/>
        </p:nvSpPr>
        <p:spPr bwMode="auto">
          <a:xfrm rot="10800000">
            <a:off x="2617788" y="3135313"/>
            <a:ext cx="3689350" cy="425450"/>
          </a:xfrm>
          <a:custGeom>
            <a:avLst/>
            <a:gdLst>
              <a:gd name="T0" fmla="*/ 0 w 1803748"/>
              <a:gd name="T1" fmla="*/ 22671 h 567846"/>
              <a:gd name="T2" fmla="*/ 2147483647 w 1803748"/>
              <a:gd name="T3" fmla="*/ 175 h 567846"/>
              <a:gd name="T4" fmla="*/ 2147483647 w 1803748"/>
              <a:gd name="T5" fmla="*/ 23716 h 567846"/>
              <a:gd name="T6" fmla="*/ 0 60000 65536"/>
              <a:gd name="T7" fmla="*/ 0 60000 65536"/>
              <a:gd name="T8" fmla="*/ 0 60000 65536"/>
              <a:gd name="T9" fmla="*/ 0 w 1803748"/>
              <a:gd name="T10" fmla="*/ 0 h 567846"/>
              <a:gd name="T11" fmla="*/ 1803748 w 1803748"/>
              <a:gd name="T12" fmla="*/ 567846 h 567846"/>
            </a:gdLst>
            <a:ahLst/>
            <a:cxnLst>
              <a:cxn ang="T6">
                <a:pos x="T0" y="T1"/>
              </a:cxn>
              <a:cxn ang="T7">
                <a:pos x="T2" y="T3"/>
              </a:cxn>
              <a:cxn ang="T8">
                <a:pos x="T4" y="T5"/>
              </a:cxn>
            </a:cxnLst>
            <a:rect l="T9" t="T10" r="T11" b="T12"/>
            <a:pathLst>
              <a:path w="1803748" h="567846">
                <a:moveTo>
                  <a:pt x="0" y="542794"/>
                </a:moveTo>
                <a:cubicBezTo>
                  <a:pt x="294361" y="271397"/>
                  <a:pt x="588723" y="0"/>
                  <a:pt x="889348" y="4175"/>
                </a:cubicBezTo>
                <a:cubicBezTo>
                  <a:pt x="1189973" y="8350"/>
                  <a:pt x="1496860" y="288098"/>
                  <a:pt x="1803748" y="567846"/>
                </a:cubicBezTo>
              </a:path>
            </a:pathLst>
          </a:custGeom>
          <a:solidFill>
            <a:schemeClr val="accent1"/>
          </a:solidFill>
          <a:ln w="38100" cap="flat" cmpd="sng" algn="ctr">
            <a:solidFill>
              <a:srgbClr val="FF0000"/>
            </a:solidFill>
            <a:prstDash val="solid"/>
            <a:miter lim="800000"/>
            <a:headEnd type="none" w="med" len="med"/>
            <a:tailEnd type="arrow" w="med" len="med"/>
          </a:ln>
        </p:spPr>
        <p:txBody>
          <a:bodyPr wrap="none"/>
          <a:lstStyle/>
          <a:p>
            <a:endParaRPr lang="zh-CN" altLang="en-US"/>
          </a:p>
        </p:txBody>
      </p:sp>
      <p:sp>
        <p:nvSpPr>
          <p:cNvPr id="17" name="任意多边形 16"/>
          <p:cNvSpPr>
            <a:spLocks/>
          </p:cNvSpPr>
          <p:nvPr/>
        </p:nvSpPr>
        <p:spPr bwMode="auto">
          <a:xfrm rot="10800000">
            <a:off x="3046413" y="3135313"/>
            <a:ext cx="3689350" cy="425450"/>
          </a:xfrm>
          <a:custGeom>
            <a:avLst/>
            <a:gdLst>
              <a:gd name="T0" fmla="*/ 0 w 1803748"/>
              <a:gd name="T1" fmla="*/ 22671 h 567846"/>
              <a:gd name="T2" fmla="*/ 2147483647 w 1803748"/>
              <a:gd name="T3" fmla="*/ 175 h 567846"/>
              <a:gd name="T4" fmla="*/ 2147483647 w 1803748"/>
              <a:gd name="T5" fmla="*/ 23716 h 567846"/>
              <a:gd name="T6" fmla="*/ 0 60000 65536"/>
              <a:gd name="T7" fmla="*/ 0 60000 65536"/>
              <a:gd name="T8" fmla="*/ 0 60000 65536"/>
              <a:gd name="T9" fmla="*/ 0 w 1803748"/>
              <a:gd name="T10" fmla="*/ 0 h 567846"/>
              <a:gd name="T11" fmla="*/ 1803748 w 1803748"/>
              <a:gd name="T12" fmla="*/ 567846 h 567846"/>
            </a:gdLst>
            <a:ahLst/>
            <a:cxnLst>
              <a:cxn ang="T6">
                <a:pos x="T0" y="T1"/>
              </a:cxn>
              <a:cxn ang="T7">
                <a:pos x="T2" y="T3"/>
              </a:cxn>
              <a:cxn ang="T8">
                <a:pos x="T4" y="T5"/>
              </a:cxn>
            </a:cxnLst>
            <a:rect l="T9" t="T10" r="T11" b="T12"/>
            <a:pathLst>
              <a:path w="1803748" h="567846">
                <a:moveTo>
                  <a:pt x="0" y="542794"/>
                </a:moveTo>
                <a:cubicBezTo>
                  <a:pt x="294361" y="271397"/>
                  <a:pt x="588723" y="0"/>
                  <a:pt x="889348" y="4175"/>
                </a:cubicBezTo>
                <a:cubicBezTo>
                  <a:pt x="1189973" y="8350"/>
                  <a:pt x="1496860" y="288098"/>
                  <a:pt x="1803748" y="567846"/>
                </a:cubicBezTo>
              </a:path>
            </a:pathLst>
          </a:custGeom>
          <a:solidFill>
            <a:schemeClr val="accent1"/>
          </a:solidFill>
          <a:ln w="38100" cap="flat" cmpd="sng" algn="ctr">
            <a:solidFill>
              <a:srgbClr val="FF0000"/>
            </a:solidFill>
            <a:prstDash val="solid"/>
            <a:miter lim="800000"/>
            <a:headEnd type="none" w="med" len="med"/>
            <a:tailEnd type="arrow" w="med" len="med"/>
          </a:ln>
        </p:spPr>
        <p:txBody>
          <a:bodyPr wrap="none"/>
          <a:lstStyle/>
          <a:p>
            <a:endParaRPr lang="zh-CN" altLang="en-US"/>
          </a:p>
        </p:txBody>
      </p:sp>
      <p:sp>
        <p:nvSpPr>
          <p:cNvPr id="18" name="任意多边形 17"/>
          <p:cNvSpPr>
            <a:spLocks/>
          </p:cNvSpPr>
          <p:nvPr/>
        </p:nvSpPr>
        <p:spPr bwMode="auto">
          <a:xfrm rot="10800000">
            <a:off x="3475038" y="3135313"/>
            <a:ext cx="3689350" cy="425450"/>
          </a:xfrm>
          <a:custGeom>
            <a:avLst/>
            <a:gdLst>
              <a:gd name="T0" fmla="*/ 0 w 1803748"/>
              <a:gd name="T1" fmla="*/ 22671 h 567846"/>
              <a:gd name="T2" fmla="*/ 2147483647 w 1803748"/>
              <a:gd name="T3" fmla="*/ 175 h 567846"/>
              <a:gd name="T4" fmla="*/ 2147483647 w 1803748"/>
              <a:gd name="T5" fmla="*/ 23716 h 567846"/>
              <a:gd name="T6" fmla="*/ 0 60000 65536"/>
              <a:gd name="T7" fmla="*/ 0 60000 65536"/>
              <a:gd name="T8" fmla="*/ 0 60000 65536"/>
              <a:gd name="T9" fmla="*/ 0 w 1803748"/>
              <a:gd name="T10" fmla="*/ 0 h 567846"/>
              <a:gd name="T11" fmla="*/ 1803748 w 1803748"/>
              <a:gd name="T12" fmla="*/ 567846 h 567846"/>
            </a:gdLst>
            <a:ahLst/>
            <a:cxnLst>
              <a:cxn ang="T6">
                <a:pos x="T0" y="T1"/>
              </a:cxn>
              <a:cxn ang="T7">
                <a:pos x="T2" y="T3"/>
              </a:cxn>
              <a:cxn ang="T8">
                <a:pos x="T4" y="T5"/>
              </a:cxn>
            </a:cxnLst>
            <a:rect l="T9" t="T10" r="T11" b="T12"/>
            <a:pathLst>
              <a:path w="1803748" h="567846">
                <a:moveTo>
                  <a:pt x="0" y="542794"/>
                </a:moveTo>
                <a:cubicBezTo>
                  <a:pt x="294361" y="271397"/>
                  <a:pt x="588723" y="0"/>
                  <a:pt x="889348" y="4175"/>
                </a:cubicBezTo>
                <a:cubicBezTo>
                  <a:pt x="1189973" y="8350"/>
                  <a:pt x="1496860" y="288098"/>
                  <a:pt x="1803748" y="567846"/>
                </a:cubicBezTo>
              </a:path>
            </a:pathLst>
          </a:custGeom>
          <a:solidFill>
            <a:schemeClr val="accent1"/>
          </a:solidFill>
          <a:ln w="38100" cap="flat" cmpd="sng" algn="ctr">
            <a:solidFill>
              <a:srgbClr val="FF0000"/>
            </a:solidFill>
            <a:prstDash val="solid"/>
            <a:miter lim="800000"/>
            <a:headEnd type="none" w="med" len="med"/>
            <a:tailEnd type="arrow" w="med" len="med"/>
          </a:ln>
        </p:spPr>
        <p:txBody>
          <a:bodyPr wrap="none"/>
          <a:lstStyle/>
          <a:p>
            <a:endParaRPr lang="zh-CN" altLang="en-US"/>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100">
                                            <p:txEl>
                                              <p:pRg st="2" end="2"/>
                                            </p:txEl>
                                          </p:spTgt>
                                        </p:tgtEl>
                                        <p:attrNameLst>
                                          <p:attrName>style.visibility</p:attrName>
                                        </p:attrNameLst>
                                      </p:cBhvr>
                                      <p:to>
                                        <p:strVal val="visible"/>
                                      </p:to>
                                    </p:set>
                                    <p:animEffect transition="in" filter="blinds(horizontal)">
                                      <p:cBhvr>
                                        <p:cTn id="7" dur="500"/>
                                        <p:tgtEl>
                                          <p:spTgt spid="4100">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slide(fromLeft)">
                                      <p:cBhvr>
                                        <p:cTn id="12" dur="500"/>
                                        <p:tgtEl>
                                          <p:spTgt spid="12"/>
                                        </p:tgtEl>
                                      </p:cBhvr>
                                    </p:animEffec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slide(fromLeft)">
                                      <p:cBhvr>
                                        <p:cTn id="17" dur="500"/>
                                        <p:tgtEl>
                                          <p:spTgt spid="13"/>
                                        </p:tgtEl>
                                      </p:cBhvr>
                                    </p:animEffec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slide(fromLeft)">
                                      <p:cBhvr>
                                        <p:cTn id="22" dur="500"/>
                                        <p:tgtEl>
                                          <p:spTgt spid="14"/>
                                        </p:tgtEl>
                                      </p:cBhvr>
                                    </p:animEffec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2"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slide(fromRight)">
                                      <p:cBhvr>
                                        <p:cTn id="27" dur="5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2"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slide(fromRight)">
                                      <p:cBhvr>
                                        <p:cTn id="32" dur="500"/>
                                        <p:tgtEl>
                                          <p:spTgt spid="16"/>
                                        </p:tgtEl>
                                      </p:cBhvr>
                                    </p:animEffec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33" fill="hold" nodeType="clickPar">
                      <p:stCondLst>
                        <p:cond delay="indefinite"/>
                      </p:stCondLst>
                      <p:childTnLst>
                        <p:par>
                          <p:cTn id="34" fill="hold" nodeType="withGroup">
                            <p:stCondLst>
                              <p:cond delay="0"/>
                            </p:stCondLst>
                            <p:childTnLst>
                              <p:par>
                                <p:cTn id="35" presetID="12" presetClass="entr" presetSubtype="2"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slide(fromRight)">
                                      <p:cBhvr>
                                        <p:cTn id="37"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2"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slide(fromRight)">
                                      <p:cBhvr>
                                        <p:cTn id="42"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nodeType="clickEffect">
                                  <p:stCondLst>
                                    <p:cond delay="0"/>
                                  </p:stCondLst>
                                  <p:childTnLst>
                                    <p:set>
                                      <p:cBhvr>
                                        <p:cTn id="46" dur="1" fill="hold">
                                          <p:stCondLst>
                                            <p:cond delay="0"/>
                                          </p:stCondLst>
                                        </p:cTn>
                                        <p:tgtEl>
                                          <p:spTgt spid="4100">
                                            <p:txEl>
                                              <p:pRg st="4" end="4"/>
                                            </p:txEl>
                                          </p:spTgt>
                                        </p:tgtEl>
                                        <p:attrNameLst>
                                          <p:attrName>style.visibility</p:attrName>
                                        </p:attrNameLst>
                                      </p:cBhvr>
                                      <p:to>
                                        <p:strVal val="visible"/>
                                      </p:to>
                                    </p:set>
                                    <p:animEffect transition="in" filter="blinds(horizontal)">
                                      <p:cBhvr>
                                        <p:cTn id="47" dur="500"/>
                                        <p:tgtEl>
                                          <p:spTgt spid="4100">
                                            <p:txEl>
                                              <p:pRg st="4" end="4"/>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nodeType="clickEffect">
                                  <p:stCondLst>
                                    <p:cond delay="0"/>
                                  </p:stCondLst>
                                  <p:childTnLst>
                                    <p:set>
                                      <p:cBhvr>
                                        <p:cTn id="51" dur="1" fill="hold">
                                          <p:stCondLst>
                                            <p:cond delay="0"/>
                                          </p:stCondLst>
                                        </p:cTn>
                                        <p:tgtEl>
                                          <p:spTgt spid="4100">
                                            <p:txEl>
                                              <p:pRg st="5" end="5"/>
                                            </p:txEl>
                                          </p:spTgt>
                                        </p:tgtEl>
                                        <p:attrNameLst>
                                          <p:attrName>style.visibility</p:attrName>
                                        </p:attrNameLst>
                                      </p:cBhvr>
                                      <p:to>
                                        <p:strVal val="visible"/>
                                      </p:to>
                                    </p:set>
                                    <p:animEffect transition="in" filter="blinds(horizontal)">
                                      <p:cBhvr>
                                        <p:cTn id="52" dur="500"/>
                                        <p:tgtEl>
                                          <p:spTgt spid="410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500063" y="620688"/>
            <a:ext cx="8001000" cy="830262"/>
          </a:xfrm>
        </p:spPr>
        <p:txBody>
          <a:bodyPr/>
          <a:lstStyle/>
          <a:p>
            <a:pPr eaLnBrk="1" hangingPunct="1">
              <a:defRPr/>
            </a:pPr>
            <a:r>
              <a:rPr lang="en-US" altLang="zh-CN" sz="4800" dirty="0" smtClean="0">
                <a:solidFill>
                  <a:srgbClr val="800000"/>
                </a:solidFill>
                <a:effectLst>
                  <a:outerShdw blurRad="38100" dist="38100" dir="2700000" algn="tl">
                    <a:srgbClr val="000000"/>
                  </a:outerShdw>
                </a:effectLst>
                <a:ea typeface="黑体" pitchFamily="2" charset="-122"/>
              </a:rPr>
              <a:t>5.1  while</a:t>
            </a:r>
            <a:r>
              <a:rPr lang="zh-CN" altLang="zh-CN" sz="4800" dirty="0" smtClean="0">
                <a:solidFill>
                  <a:srgbClr val="800000"/>
                </a:solidFill>
                <a:effectLst>
                  <a:outerShdw blurRad="38100" dist="38100" dir="2700000" algn="tl">
                    <a:srgbClr val="000000"/>
                  </a:outerShdw>
                </a:effectLst>
                <a:ea typeface="黑体" pitchFamily="2" charset="-122"/>
              </a:rPr>
              <a:t>循环</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
        <p:nvSpPr>
          <p:cNvPr id="4" name="Rectangle 3"/>
          <p:cNvSpPr txBox="1">
            <a:spLocks noChangeArrowheads="1"/>
          </p:cNvSpPr>
          <p:nvPr/>
        </p:nvSpPr>
        <p:spPr bwMode="auto">
          <a:xfrm>
            <a:off x="1000125" y="1785938"/>
            <a:ext cx="7500938" cy="1428750"/>
          </a:xfrm>
          <a:prstGeom prst="rect">
            <a:avLst/>
          </a:prstGeom>
          <a:noFill/>
          <a:ln w="9525">
            <a:noFill/>
            <a:miter lim="800000"/>
            <a:headEnd/>
            <a:tailEnd/>
          </a:ln>
        </p:spPr>
        <p:txBody>
          <a:bodyPr/>
          <a:lstStyle/>
          <a:p>
            <a:pPr marL="342900" indent="-342900" eaLnBrk="0" hangingPunct="0">
              <a:lnSpc>
                <a:spcPct val="120000"/>
              </a:lnSpc>
              <a:spcBef>
                <a:spcPct val="20000"/>
              </a:spcBef>
              <a:buFont typeface="Wingdings" pitchFamily="2" charset="2"/>
              <a:buChar char="Ø"/>
              <a:defRPr/>
            </a:pPr>
            <a:r>
              <a:rPr lang="zh-CN" altLang="en-US" sz="3200" b="1" kern="0" dirty="0">
                <a:latin typeface="+mn-lt"/>
                <a:ea typeface="+mn-ea"/>
              </a:rPr>
              <a:t>全班有</a:t>
            </a:r>
            <a:r>
              <a:rPr lang="en-US" altLang="zh-CN" sz="3200" b="1" kern="0" dirty="0">
                <a:latin typeface="+mn-lt"/>
                <a:ea typeface="+mn-ea"/>
              </a:rPr>
              <a:t>50</a:t>
            </a:r>
            <a:r>
              <a:rPr lang="zh-CN" altLang="zh-CN" sz="3200" b="1" kern="0" dirty="0">
                <a:latin typeface="+mn-lt"/>
                <a:ea typeface="+mn-ea"/>
              </a:rPr>
              <a:t>个学生</a:t>
            </a:r>
            <a:r>
              <a:rPr lang="zh-CN" altLang="en-US" sz="3200" b="1" kern="0" dirty="0">
                <a:latin typeface="+mn-lt"/>
                <a:ea typeface="+mn-ea"/>
              </a:rPr>
              <a:t>，统计各学生三门课</a:t>
            </a:r>
            <a:r>
              <a:rPr lang="zh-CN" altLang="zh-CN" sz="3200" b="1" kern="0" dirty="0">
                <a:latin typeface="+mn-lt"/>
                <a:ea typeface="+mn-ea"/>
              </a:rPr>
              <a:t>的平均成绩</a:t>
            </a:r>
            <a:r>
              <a:rPr lang="zh-CN" altLang="en-US" sz="3200" b="1" kern="0" dirty="0">
                <a:latin typeface="+mn-lt"/>
                <a:ea typeface="+mn-ea"/>
              </a:rPr>
              <a:t>。</a:t>
            </a:r>
            <a:endParaRPr lang="en-US" altLang="zh-CN" sz="3200" b="1" kern="0" dirty="0">
              <a:latin typeface="+mn-lt"/>
              <a:ea typeface="+mn-ea"/>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3"/>
          <p:cNvSpPr>
            <a:spLocks noGrp="1" noChangeArrowheads="1"/>
          </p:cNvSpPr>
          <p:nvPr>
            <p:ph idx="1"/>
          </p:nvPr>
        </p:nvSpPr>
        <p:spPr>
          <a:xfrm>
            <a:off x="500063" y="500063"/>
            <a:ext cx="8215312" cy="6000750"/>
          </a:xfrm>
        </p:spPr>
        <p:txBody>
          <a:bodyPr/>
          <a:lstStyle/>
          <a:p>
            <a:pPr eaLnBrk="1" hangingPunct="1"/>
            <a:r>
              <a:rPr lang="zh-CN" altLang="zh-CN" smtClean="0"/>
              <a:t>解题思路：问题的关键有两个：</a:t>
            </a:r>
          </a:p>
          <a:p>
            <a:pPr lvl="1" eaLnBrk="1" hangingPunct="1">
              <a:buFont typeface="Wingdings" pitchFamily="2" charset="2"/>
              <a:buNone/>
            </a:pPr>
            <a:r>
              <a:rPr lang="en-US" altLang="zh-CN" smtClean="0"/>
              <a:t> (1) </a:t>
            </a:r>
            <a:r>
              <a:rPr lang="zh-CN" altLang="zh-CN" smtClean="0"/>
              <a:t>决定哪些字符不需要改变，哪些字符需要改变，如果需要改变，应改为哪个字符</a:t>
            </a:r>
            <a:endParaRPr lang="en-US" altLang="zh-CN" smtClean="0"/>
          </a:p>
          <a:p>
            <a:pPr lvl="1" eaLnBrk="1" hangingPunct="1"/>
            <a:r>
              <a:rPr lang="zh-CN" altLang="zh-CN" smtClean="0"/>
              <a:t>处理的方法是：输入一个字符给字符变量</a:t>
            </a:r>
            <a:r>
              <a:rPr lang="en-US" altLang="zh-CN" smtClean="0"/>
              <a:t>c</a:t>
            </a:r>
            <a:r>
              <a:rPr lang="zh-CN" altLang="zh-CN" smtClean="0"/>
              <a:t>，先判定它是否字母</a:t>
            </a:r>
            <a:r>
              <a:rPr lang="en-US" altLang="zh-CN" smtClean="0"/>
              <a:t>(</a:t>
            </a:r>
            <a:r>
              <a:rPr lang="zh-CN" altLang="zh-CN" smtClean="0"/>
              <a:t>包括大小写</a:t>
            </a:r>
            <a:r>
              <a:rPr lang="en-US" altLang="zh-CN" smtClean="0"/>
              <a:t>)</a:t>
            </a:r>
            <a:r>
              <a:rPr lang="zh-CN" altLang="zh-CN" smtClean="0"/>
              <a:t>，若不是字母，不改变</a:t>
            </a:r>
            <a:r>
              <a:rPr lang="en-US" altLang="zh-CN" smtClean="0"/>
              <a:t>c</a:t>
            </a:r>
            <a:r>
              <a:rPr lang="zh-CN" altLang="zh-CN" smtClean="0"/>
              <a:t>的值；若是字母，则还要检查它是否</a:t>
            </a:r>
            <a:r>
              <a:rPr lang="en-US" altLang="zh-CN" smtClean="0"/>
              <a:t>’W’</a:t>
            </a:r>
            <a:r>
              <a:rPr lang="zh-CN" altLang="zh-CN" smtClean="0"/>
              <a:t>到</a:t>
            </a:r>
            <a:r>
              <a:rPr lang="en-US" altLang="zh-CN" smtClean="0"/>
              <a:t>’Z’</a:t>
            </a:r>
            <a:r>
              <a:rPr lang="zh-CN" altLang="zh-CN" smtClean="0"/>
              <a:t>的范围内</a:t>
            </a:r>
            <a:r>
              <a:rPr lang="en-US" altLang="zh-CN" smtClean="0"/>
              <a:t>(</a:t>
            </a:r>
            <a:r>
              <a:rPr lang="zh-CN" altLang="zh-CN" smtClean="0"/>
              <a:t>包括大小写字母</a:t>
            </a:r>
            <a:r>
              <a:rPr lang="en-US" altLang="zh-CN" smtClean="0"/>
              <a:t>)</a:t>
            </a:r>
            <a:r>
              <a:rPr lang="zh-CN" altLang="zh-CN" smtClean="0"/>
              <a:t>。如不在此范围内，则使变量</a:t>
            </a:r>
            <a:r>
              <a:rPr lang="en-US" altLang="zh-CN" smtClean="0"/>
              <a:t>c</a:t>
            </a:r>
            <a:r>
              <a:rPr lang="zh-CN" altLang="zh-CN" smtClean="0"/>
              <a:t>的值改变为其后第</a:t>
            </a:r>
            <a:r>
              <a:rPr lang="en-US" altLang="zh-CN" smtClean="0"/>
              <a:t>4</a:t>
            </a:r>
            <a:r>
              <a:rPr lang="zh-CN" altLang="zh-CN" smtClean="0"/>
              <a:t>个字母。如果在</a:t>
            </a:r>
            <a:r>
              <a:rPr lang="en-US" altLang="zh-CN" smtClean="0"/>
              <a:t>’W’</a:t>
            </a:r>
            <a:r>
              <a:rPr lang="zh-CN" altLang="zh-CN" smtClean="0"/>
              <a:t>到</a:t>
            </a:r>
            <a:r>
              <a:rPr lang="en-US" altLang="zh-CN" smtClean="0"/>
              <a:t>’Z’</a:t>
            </a:r>
            <a:r>
              <a:rPr lang="zh-CN" altLang="zh-CN" smtClean="0"/>
              <a:t>的范围内，则应将它转换为</a:t>
            </a:r>
            <a:r>
              <a:rPr lang="en-US" altLang="zh-CN" smtClean="0"/>
              <a:t>A</a:t>
            </a:r>
            <a:r>
              <a:rPr lang="zh-CN" altLang="zh-CN" smtClean="0"/>
              <a:t>～</a:t>
            </a:r>
            <a:r>
              <a:rPr lang="en-US" altLang="zh-CN" smtClean="0"/>
              <a:t>D(</a:t>
            </a:r>
            <a:r>
              <a:rPr lang="zh-CN" altLang="zh-CN" smtClean="0"/>
              <a:t>或</a:t>
            </a:r>
            <a:r>
              <a:rPr lang="en-US" altLang="zh-CN" smtClean="0"/>
              <a:t>a</a:t>
            </a:r>
            <a:r>
              <a:rPr lang="zh-CN" altLang="zh-CN" smtClean="0"/>
              <a:t>～</a:t>
            </a:r>
            <a:r>
              <a:rPr lang="en-US" altLang="zh-CN" smtClean="0"/>
              <a:t>d)</a:t>
            </a:r>
            <a:r>
              <a:rPr lang="zh-CN" altLang="zh-CN" smtClean="0"/>
              <a:t>之一的字母。</a:t>
            </a:r>
            <a:endParaRPr lang="en-US" altLang="zh-CN" smtClean="0"/>
          </a:p>
        </p:txBody>
      </p:sp>
      <p:sp>
        <p:nvSpPr>
          <p:cNvPr id="82947"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2948"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2949"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2950"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2951"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2952"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2953"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cxnSp>
        <p:nvCxnSpPr>
          <p:cNvPr id="20" name="直接连接符 19"/>
          <p:cNvCxnSpPr>
            <a:cxnSpLocks noChangeShapeType="1"/>
          </p:cNvCxnSpPr>
          <p:nvPr/>
        </p:nvCxnSpPr>
        <p:spPr bwMode="auto">
          <a:xfrm>
            <a:off x="3851275" y="2492375"/>
            <a:ext cx="4286250"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
        <p:nvSpPr>
          <p:cNvPr id="21" name="TextBox 20"/>
          <p:cNvSpPr txBox="1">
            <a:spLocks noChangeArrowheads="1"/>
          </p:cNvSpPr>
          <p:nvPr/>
        </p:nvSpPr>
        <p:spPr bwMode="auto">
          <a:xfrm>
            <a:off x="4643438" y="1484313"/>
            <a:ext cx="2857500" cy="584200"/>
          </a:xfrm>
          <a:prstGeom prst="rect">
            <a:avLst/>
          </a:prstGeom>
          <a:solidFill>
            <a:srgbClr val="FF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3200" b="1">
                <a:solidFill>
                  <a:srgbClr val="0000CC"/>
                </a:solidFill>
              </a:rPr>
              <a:t>c=getchar(); </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80898">
                                            <p:txEl>
                                              <p:pRg st="1" end="1"/>
                                            </p:txEl>
                                          </p:spTgt>
                                        </p:tgtEl>
                                        <p:attrNameLst>
                                          <p:attrName>style.visibility</p:attrName>
                                        </p:attrNameLst>
                                      </p:cBhvr>
                                      <p:to>
                                        <p:strVal val="visible"/>
                                      </p:to>
                                    </p:set>
                                    <p:animEffect transition="in" filter="blinds(horizontal)">
                                      <p:cBhvr>
                                        <p:cTn id="7" dur="500"/>
                                        <p:tgtEl>
                                          <p:spTgt spid="80898">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80898">
                                            <p:txEl>
                                              <p:pRg st="2" end="2"/>
                                            </p:txEl>
                                          </p:spTgt>
                                        </p:tgtEl>
                                        <p:attrNameLst>
                                          <p:attrName>style.visibility</p:attrName>
                                        </p:attrNameLst>
                                      </p:cBhvr>
                                      <p:to>
                                        <p:strVal val="visible"/>
                                      </p:to>
                                    </p:set>
                                    <p:animEffect transition="in" filter="blinds(horizontal)">
                                      <p:cBhvr>
                                        <p:cTn id="12" dur="500"/>
                                        <p:tgtEl>
                                          <p:spTgt spid="80898">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slide(fromLeft)">
                                      <p:cBhvr>
                                        <p:cTn id="17" dur="500"/>
                                        <p:tgtEl>
                                          <p:spTgt spid="20"/>
                                        </p:tgtEl>
                                      </p:cBhvr>
                                    </p:animEffect>
                                  </p:childTnLst>
                                </p:cTn>
                              </p:par>
                            </p:childTnLst>
                          </p:cTn>
                        </p:par>
                        <p:par>
                          <p:cTn id="18" fill="hold" nodeType="afterGroup">
                            <p:stCondLst>
                              <p:cond delay="500"/>
                            </p:stCondLst>
                            <p:childTnLst>
                              <p:par>
                                <p:cTn id="19" presetID="3" presetClass="entr" presetSubtype="1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blinds(horizontal)">
                                      <p:cBhvr>
                                        <p:cTn id="2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3"/>
          <p:cNvSpPr>
            <a:spLocks noGrp="1" noChangeArrowheads="1"/>
          </p:cNvSpPr>
          <p:nvPr>
            <p:ph idx="1"/>
          </p:nvPr>
        </p:nvSpPr>
        <p:spPr>
          <a:xfrm>
            <a:off x="500063" y="500063"/>
            <a:ext cx="8215312" cy="6000750"/>
          </a:xfrm>
        </p:spPr>
        <p:txBody>
          <a:bodyPr/>
          <a:lstStyle/>
          <a:p>
            <a:pPr eaLnBrk="1" hangingPunct="1"/>
            <a:r>
              <a:rPr lang="zh-CN" altLang="zh-CN" smtClean="0"/>
              <a:t>解题思路：问题的关键有两个：</a:t>
            </a:r>
          </a:p>
          <a:p>
            <a:pPr lvl="1" eaLnBrk="1" hangingPunct="1">
              <a:buFont typeface="Wingdings" pitchFamily="2" charset="2"/>
              <a:buNone/>
            </a:pPr>
            <a:r>
              <a:rPr lang="en-US" altLang="zh-CN" smtClean="0"/>
              <a:t> (1) </a:t>
            </a:r>
            <a:r>
              <a:rPr lang="zh-CN" altLang="zh-CN" smtClean="0"/>
              <a:t>决定哪些字符不需要改变，哪些字符需要改变，如果需要改变，应改为哪个字符</a:t>
            </a:r>
            <a:endParaRPr lang="en-US" altLang="zh-CN" smtClean="0"/>
          </a:p>
          <a:p>
            <a:pPr lvl="1" eaLnBrk="1" hangingPunct="1"/>
            <a:r>
              <a:rPr lang="zh-CN" altLang="zh-CN" smtClean="0"/>
              <a:t>处理的方法是：输入一个字符给字符变量</a:t>
            </a:r>
            <a:r>
              <a:rPr lang="en-US" altLang="zh-CN" smtClean="0"/>
              <a:t>c</a:t>
            </a:r>
            <a:r>
              <a:rPr lang="zh-CN" altLang="zh-CN" smtClean="0"/>
              <a:t>，先判定它是否字母</a:t>
            </a:r>
            <a:r>
              <a:rPr lang="en-US" altLang="zh-CN" smtClean="0"/>
              <a:t>(</a:t>
            </a:r>
            <a:r>
              <a:rPr lang="zh-CN" altLang="zh-CN" smtClean="0"/>
              <a:t>包括大小写</a:t>
            </a:r>
            <a:r>
              <a:rPr lang="en-US" altLang="zh-CN" smtClean="0"/>
              <a:t>)</a:t>
            </a:r>
            <a:r>
              <a:rPr lang="zh-CN" altLang="zh-CN" smtClean="0"/>
              <a:t>，若不是字母，不改变</a:t>
            </a:r>
            <a:r>
              <a:rPr lang="en-US" altLang="zh-CN" smtClean="0"/>
              <a:t>c</a:t>
            </a:r>
            <a:r>
              <a:rPr lang="zh-CN" altLang="zh-CN" smtClean="0"/>
              <a:t>的值；若是字母，则还要检查它是否</a:t>
            </a:r>
            <a:r>
              <a:rPr lang="en-US" altLang="zh-CN" smtClean="0"/>
              <a:t>’W’</a:t>
            </a:r>
            <a:r>
              <a:rPr lang="zh-CN" altLang="zh-CN" smtClean="0"/>
              <a:t>到</a:t>
            </a:r>
            <a:r>
              <a:rPr lang="en-US" altLang="zh-CN" smtClean="0"/>
              <a:t>’Z’</a:t>
            </a:r>
            <a:r>
              <a:rPr lang="zh-CN" altLang="zh-CN" smtClean="0"/>
              <a:t>的范围内</a:t>
            </a:r>
            <a:r>
              <a:rPr lang="en-US" altLang="zh-CN" smtClean="0"/>
              <a:t>(</a:t>
            </a:r>
            <a:r>
              <a:rPr lang="zh-CN" altLang="zh-CN" smtClean="0"/>
              <a:t>包括大小写字母</a:t>
            </a:r>
            <a:r>
              <a:rPr lang="en-US" altLang="zh-CN" smtClean="0"/>
              <a:t>)</a:t>
            </a:r>
            <a:r>
              <a:rPr lang="zh-CN" altLang="zh-CN" smtClean="0"/>
              <a:t>。如不在此范围内，则使变量</a:t>
            </a:r>
            <a:r>
              <a:rPr lang="en-US" altLang="zh-CN" smtClean="0"/>
              <a:t>c</a:t>
            </a:r>
            <a:r>
              <a:rPr lang="zh-CN" altLang="zh-CN" smtClean="0"/>
              <a:t>的值改变为其后第</a:t>
            </a:r>
            <a:r>
              <a:rPr lang="en-US" altLang="zh-CN" smtClean="0"/>
              <a:t>4</a:t>
            </a:r>
            <a:r>
              <a:rPr lang="zh-CN" altLang="zh-CN" smtClean="0"/>
              <a:t>个字母。如果在</a:t>
            </a:r>
            <a:r>
              <a:rPr lang="en-US" altLang="zh-CN" smtClean="0"/>
              <a:t>’W’</a:t>
            </a:r>
            <a:r>
              <a:rPr lang="zh-CN" altLang="zh-CN" smtClean="0"/>
              <a:t>到</a:t>
            </a:r>
            <a:r>
              <a:rPr lang="en-US" altLang="zh-CN" smtClean="0"/>
              <a:t>’Z’</a:t>
            </a:r>
            <a:r>
              <a:rPr lang="zh-CN" altLang="zh-CN" smtClean="0"/>
              <a:t>的范围内，则应将它转换为</a:t>
            </a:r>
            <a:r>
              <a:rPr lang="en-US" altLang="zh-CN" smtClean="0"/>
              <a:t>A</a:t>
            </a:r>
            <a:r>
              <a:rPr lang="zh-CN" altLang="zh-CN" smtClean="0"/>
              <a:t>～</a:t>
            </a:r>
            <a:r>
              <a:rPr lang="en-US" altLang="zh-CN" smtClean="0"/>
              <a:t>D(</a:t>
            </a:r>
            <a:r>
              <a:rPr lang="zh-CN" altLang="zh-CN" smtClean="0"/>
              <a:t>或</a:t>
            </a:r>
            <a:r>
              <a:rPr lang="en-US" altLang="zh-CN" smtClean="0"/>
              <a:t>a</a:t>
            </a:r>
            <a:r>
              <a:rPr lang="zh-CN" altLang="zh-CN" smtClean="0"/>
              <a:t>～</a:t>
            </a:r>
            <a:r>
              <a:rPr lang="en-US" altLang="zh-CN" smtClean="0"/>
              <a:t>d)</a:t>
            </a:r>
            <a:r>
              <a:rPr lang="zh-CN" altLang="zh-CN" smtClean="0"/>
              <a:t>之一的字母。</a:t>
            </a:r>
            <a:endParaRPr lang="en-US" altLang="zh-CN" smtClean="0"/>
          </a:p>
        </p:txBody>
      </p:sp>
      <p:sp>
        <p:nvSpPr>
          <p:cNvPr id="83971"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3972"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3973"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3974"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3975"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3976"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3977"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cxnSp>
        <p:nvCxnSpPr>
          <p:cNvPr id="20" name="直接连接符 19"/>
          <p:cNvCxnSpPr>
            <a:cxnSpLocks noChangeShapeType="1"/>
          </p:cNvCxnSpPr>
          <p:nvPr/>
        </p:nvCxnSpPr>
        <p:spPr bwMode="auto">
          <a:xfrm>
            <a:off x="1331913" y="2924175"/>
            <a:ext cx="4895850"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
        <p:nvSpPr>
          <p:cNvPr id="21" name="TextBox 20"/>
          <p:cNvSpPr txBox="1">
            <a:spLocks noChangeArrowheads="1"/>
          </p:cNvSpPr>
          <p:nvPr/>
        </p:nvSpPr>
        <p:spPr bwMode="auto">
          <a:xfrm>
            <a:off x="539750" y="1908175"/>
            <a:ext cx="8358188" cy="584200"/>
          </a:xfrm>
          <a:prstGeom prst="rect">
            <a:avLst/>
          </a:prstGeom>
          <a:solidFill>
            <a:srgbClr val="FF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3200" b="1">
                <a:solidFill>
                  <a:srgbClr val="0000CC"/>
                </a:solidFill>
              </a:rPr>
              <a:t>if((c&gt;='a' &amp;&amp; c&lt;='z') || (c&gt;='A' &amp;&amp; c&lt;='Z')) </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slide(fromLeft)">
                                      <p:cBhvr>
                                        <p:cTn id="7" dur="500"/>
                                        <p:tgtEl>
                                          <p:spTgt spid="2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blinds(horizontal)">
                                      <p:cBhvr>
                                        <p:cTn id="1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3"/>
          <p:cNvSpPr>
            <a:spLocks noGrp="1" noChangeArrowheads="1"/>
          </p:cNvSpPr>
          <p:nvPr>
            <p:ph idx="1"/>
          </p:nvPr>
        </p:nvSpPr>
        <p:spPr>
          <a:xfrm>
            <a:off x="500063" y="500063"/>
            <a:ext cx="8215312" cy="6000750"/>
          </a:xfrm>
        </p:spPr>
        <p:txBody>
          <a:bodyPr/>
          <a:lstStyle/>
          <a:p>
            <a:pPr eaLnBrk="1" hangingPunct="1"/>
            <a:r>
              <a:rPr lang="zh-CN" altLang="zh-CN" smtClean="0"/>
              <a:t>解题思路：问题的关键有两个：</a:t>
            </a:r>
          </a:p>
          <a:p>
            <a:pPr lvl="1" eaLnBrk="1" hangingPunct="1">
              <a:buFont typeface="Wingdings" pitchFamily="2" charset="2"/>
              <a:buNone/>
            </a:pPr>
            <a:r>
              <a:rPr lang="en-US" altLang="zh-CN" smtClean="0"/>
              <a:t> (1) </a:t>
            </a:r>
            <a:r>
              <a:rPr lang="zh-CN" altLang="zh-CN" smtClean="0"/>
              <a:t>决定哪些字符不需要改变，哪些字符需要改变，如果需要改变，应改为哪个字符</a:t>
            </a:r>
            <a:endParaRPr lang="en-US" altLang="zh-CN" smtClean="0"/>
          </a:p>
          <a:p>
            <a:pPr lvl="1" eaLnBrk="1" hangingPunct="1"/>
            <a:r>
              <a:rPr lang="zh-CN" altLang="zh-CN" smtClean="0"/>
              <a:t>处理的方法是：输入一个字符给字符变量</a:t>
            </a:r>
            <a:r>
              <a:rPr lang="en-US" altLang="zh-CN" smtClean="0"/>
              <a:t>c</a:t>
            </a:r>
            <a:r>
              <a:rPr lang="zh-CN" altLang="zh-CN" smtClean="0"/>
              <a:t>，先判定它是否字母</a:t>
            </a:r>
            <a:r>
              <a:rPr lang="en-US" altLang="zh-CN" smtClean="0"/>
              <a:t>(</a:t>
            </a:r>
            <a:r>
              <a:rPr lang="zh-CN" altLang="zh-CN" smtClean="0"/>
              <a:t>包括大小写</a:t>
            </a:r>
            <a:r>
              <a:rPr lang="en-US" altLang="zh-CN" smtClean="0"/>
              <a:t>)</a:t>
            </a:r>
            <a:r>
              <a:rPr lang="zh-CN" altLang="zh-CN" smtClean="0"/>
              <a:t>，若不是字母，不改变</a:t>
            </a:r>
            <a:r>
              <a:rPr lang="en-US" altLang="zh-CN" smtClean="0"/>
              <a:t>c</a:t>
            </a:r>
            <a:r>
              <a:rPr lang="zh-CN" altLang="zh-CN" smtClean="0"/>
              <a:t>的值；若是字母，则还要检查它是否</a:t>
            </a:r>
            <a:r>
              <a:rPr lang="en-US" altLang="zh-CN" smtClean="0"/>
              <a:t>’W’</a:t>
            </a:r>
            <a:r>
              <a:rPr lang="zh-CN" altLang="zh-CN" smtClean="0"/>
              <a:t>到</a:t>
            </a:r>
            <a:r>
              <a:rPr lang="en-US" altLang="zh-CN" smtClean="0"/>
              <a:t>’Z’</a:t>
            </a:r>
            <a:r>
              <a:rPr lang="zh-CN" altLang="zh-CN" smtClean="0"/>
              <a:t>的范围内</a:t>
            </a:r>
            <a:r>
              <a:rPr lang="en-US" altLang="zh-CN" smtClean="0"/>
              <a:t>(</a:t>
            </a:r>
            <a:r>
              <a:rPr lang="zh-CN" altLang="zh-CN" smtClean="0"/>
              <a:t>包括大小写字母</a:t>
            </a:r>
            <a:r>
              <a:rPr lang="en-US" altLang="zh-CN" smtClean="0"/>
              <a:t>)</a:t>
            </a:r>
            <a:r>
              <a:rPr lang="zh-CN" altLang="zh-CN" smtClean="0"/>
              <a:t>。如不在此范围内，则使变量</a:t>
            </a:r>
            <a:r>
              <a:rPr lang="en-US" altLang="zh-CN" smtClean="0"/>
              <a:t>c</a:t>
            </a:r>
            <a:r>
              <a:rPr lang="zh-CN" altLang="zh-CN" smtClean="0"/>
              <a:t>的值改变为其后第</a:t>
            </a:r>
            <a:r>
              <a:rPr lang="en-US" altLang="zh-CN" smtClean="0"/>
              <a:t>4</a:t>
            </a:r>
            <a:r>
              <a:rPr lang="zh-CN" altLang="zh-CN" smtClean="0"/>
              <a:t>个字母。如果在</a:t>
            </a:r>
            <a:r>
              <a:rPr lang="en-US" altLang="zh-CN" smtClean="0"/>
              <a:t>’W’</a:t>
            </a:r>
            <a:r>
              <a:rPr lang="zh-CN" altLang="zh-CN" smtClean="0"/>
              <a:t>到</a:t>
            </a:r>
            <a:r>
              <a:rPr lang="en-US" altLang="zh-CN" smtClean="0"/>
              <a:t>’Z’</a:t>
            </a:r>
            <a:r>
              <a:rPr lang="zh-CN" altLang="zh-CN" smtClean="0"/>
              <a:t>的范围内，则应将它转换为</a:t>
            </a:r>
            <a:r>
              <a:rPr lang="en-US" altLang="zh-CN" smtClean="0"/>
              <a:t>A</a:t>
            </a:r>
            <a:r>
              <a:rPr lang="zh-CN" altLang="zh-CN" smtClean="0"/>
              <a:t>～</a:t>
            </a:r>
            <a:r>
              <a:rPr lang="en-US" altLang="zh-CN" smtClean="0"/>
              <a:t>D(</a:t>
            </a:r>
            <a:r>
              <a:rPr lang="zh-CN" altLang="zh-CN" smtClean="0"/>
              <a:t>或</a:t>
            </a:r>
            <a:r>
              <a:rPr lang="en-US" altLang="zh-CN" smtClean="0"/>
              <a:t>a</a:t>
            </a:r>
            <a:r>
              <a:rPr lang="zh-CN" altLang="zh-CN" smtClean="0"/>
              <a:t>～</a:t>
            </a:r>
            <a:r>
              <a:rPr lang="en-US" altLang="zh-CN" smtClean="0"/>
              <a:t>d)</a:t>
            </a:r>
            <a:r>
              <a:rPr lang="zh-CN" altLang="zh-CN" smtClean="0"/>
              <a:t>之一的字母。</a:t>
            </a:r>
            <a:endParaRPr lang="en-US" altLang="zh-CN" smtClean="0"/>
          </a:p>
        </p:txBody>
      </p:sp>
      <p:sp>
        <p:nvSpPr>
          <p:cNvPr id="84995"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4996"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4997"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4998"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4999"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5000"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5001"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cxnSp>
        <p:nvCxnSpPr>
          <p:cNvPr id="20" name="直接连接符 19"/>
          <p:cNvCxnSpPr>
            <a:cxnSpLocks noChangeShapeType="1"/>
          </p:cNvCxnSpPr>
          <p:nvPr/>
        </p:nvCxnSpPr>
        <p:spPr bwMode="auto">
          <a:xfrm>
            <a:off x="1665288" y="3789363"/>
            <a:ext cx="5715000"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
        <p:nvSpPr>
          <p:cNvPr id="21" name="TextBox 20"/>
          <p:cNvSpPr txBox="1">
            <a:spLocks noChangeArrowheads="1"/>
          </p:cNvSpPr>
          <p:nvPr/>
        </p:nvSpPr>
        <p:spPr bwMode="auto">
          <a:xfrm>
            <a:off x="1035050" y="1787525"/>
            <a:ext cx="8001000" cy="1570038"/>
          </a:xfrm>
          <a:prstGeom prst="rect">
            <a:avLst/>
          </a:prstGeom>
          <a:solidFill>
            <a:srgbClr val="FF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solidFill>
                  <a:srgbClr val="0000CC"/>
                </a:solidFill>
              </a:rPr>
              <a:t>if(c&gt;='W' &amp;&amp; c&lt;='Z' || c&gt;='w' &amp;&amp; c&lt;='z')   </a:t>
            </a:r>
          </a:p>
          <a:p>
            <a:pPr eaLnBrk="1" hangingPunct="1"/>
            <a:r>
              <a:rPr lang="en-US" altLang="zh-CN" sz="3200" b="1">
                <a:solidFill>
                  <a:srgbClr val="0000CC"/>
                </a:solidFill>
              </a:rPr>
              <a:t>     c=c+4-26;</a:t>
            </a:r>
          </a:p>
          <a:p>
            <a:pPr eaLnBrk="1" hangingPunct="1"/>
            <a:r>
              <a:rPr lang="en-US" altLang="zh-CN" sz="3200" b="1">
                <a:solidFill>
                  <a:srgbClr val="0000CC"/>
                </a:solidFill>
              </a:rPr>
              <a:t>else  c=c+4;</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slide(fromLeft)">
                                      <p:cBhvr>
                                        <p:cTn id="7" dur="500"/>
                                        <p:tgtEl>
                                          <p:spTgt spid="2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blinds(horizontal)">
                                      <p:cBhvr>
                                        <p:cTn id="1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3"/>
          <p:cNvSpPr>
            <a:spLocks noGrp="1" noChangeArrowheads="1"/>
          </p:cNvSpPr>
          <p:nvPr>
            <p:ph idx="1"/>
          </p:nvPr>
        </p:nvSpPr>
        <p:spPr>
          <a:xfrm>
            <a:off x="500063" y="500063"/>
            <a:ext cx="8215312" cy="4500562"/>
          </a:xfrm>
        </p:spPr>
        <p:txBody>
          <a:bodyPr/>
          <a:lstStyle/>
          <a:p>
            <a:pPr eaLnBrk="1" hangingPunct="1"/>
            <a:r>
              <a:rPr lang="zh-CN" altLang="zh-CN" smtClean="0"/>
              <a:t>解题思路：问题的关键有两个：</a:t>
            </a:r>
          </a:p>
          <a:p>
            <a:pPr lvl="1" eaLnBrk="1" hangingPunct="1">
              <a:buFont typeface="Wingdings" pitchFamily="2" charset="2"/>
              <a:buNone/>
            </a:pPr>
            <a:r>
              <a:rPr lang="en-US" altLang="zh-CN" smtClean="0"/>
              <a:t> (2) </a:t>
            </a:r>
            <a:r>
              <a:rPr lang="zh-CN" altLang="zh-CN" smtClean="0"/>
              <a:t>怎样使</a:t>
            </a:r>
            <a:r>
              <a:rPr lang="en-US" altLang="zh-CN" smtClean="0"/>
              <a:t>c</a:t>
            </a:r>
            <a:r>
              <a:rPr lang="zh-CN" altLang="zh-CN" smtClean="0"/>
              <a:t>改变为所指定的字母？</a:t>
            </a:r>
            <a:endParaRPr lang="en-US" altLang="zh-CN" smtClean="0"/>
          </a:p>
          <a:p>
            <a:pPr lvl="1" eaLnBrk="1" hangingPunct="1"/>
            <a:r>
              <a:rPr lang="zh-CN" altLang="zh-CN" smtClean="0"/>
              <a:t>办法是改变它的</a:t>
            </a:r>
            <a:r>
              <a:rPr lang="en-US" altLang="zh-CN" smtClean="0"/>
              <a:t>ASCII</a:t>
            </a:r>
            <a:r>
              <a:rPr lang="zh-CN" altLang="zh-CN" smtClean="0"/>
              <a:t>值</a:t>
            </a:r>
            <a:endParaRPr lang="en-US" altLang="zh-CN" smtClean="0"/>
          </a:p>
          <a:p>
            <a:pPr lvl="1" eaLnBrk="1" hangingPunct="1"/>
            <a:r>
              <a:rPr lang="zh-CN" altLang="zh-CN" smtClean="0"/>
              <a:t>例如字符变量</a:t>
            </a:r>
            <a:r>
              <a:rPr lang="en-US" altLang="zh-CN" smtClean="0"/>
              <a:t>c</a:t>
            </a:r>
            <a:r>
              <a:rPr lang="zh-CN" altLang="zh-CN" smtClean="0"/>
              <a:t>的原值是大写字母</a:t>
            </a:r>
            <a:r>
              <a:rPr lang="en-US" altLang="zh-CN" smtClean="0"/>
              <a:t>’A’</a:t>
            </a:r>
            <a:r>
              <a:rPr lang="zh-CN" altLang="zh-CN" smtClean="0"/>
              <a:t>，想使</a:t>
            </a:r>
            <a:r>
              <a:rPr lang="en-US" altLang="zh-CN" smtClean="0"/>
              <a:t>c</a:t>
            </a:r>
            <a:r>
              <a:rPr lang="zh-CN" altLang="zh-CN" smtClean="0"/>
              <a:t>的值改变为</a:t>
            </a:r>
            <a:r>
              <a:rPr lang="en-US" altLang="zh-CN" smtClean="0"/>
              <a:t>’E’</a:t>
            </a:r>
            <a:r>
              <a:rPr lang="zh-CN" altLang="zh-CN" smtClean="0"/>
              <a:t>，只需执行“</a:t>
            </a:r>
            <a:r>
              <a:rPr lang="en-US" altLang="zh-CN" smtClean="0"/>
              <a:t>c=c+4</a:t>
            </a:r>
            <a:r>
              <a:rPr lang="zh-CN" altLang="zh-CN" smtClean="0"/>
              <a:t>”即可，因为</a:t>
            </a:r>
            <a:r>
              <a:rPr lang="en-US" altLang="zh-CN" smtClean="0"/>
              <a:t>’A’</a:t>
            </a:r>
            <a:r>
              <a:rPr lang="zh-CN" altLang="zh-CN" smtClean="0"/>
              <a:t>的</a:t>
            </a:r>
            <a:r>
              <a:rPr lang="en-US" altLang="zh-CN" smtClean="0"/>
              <a:t>ASCII</a:t>
            </a:r>
            <a:r>
              <a:rPr lang="zh-CN" altLang="zh-CN" smtClean="0"/>
              <a:t>值为</a:t>
            </a:r>
            <a:r>
              <a:rPr lang="en-US" altLang="zh-CN" smtClean="0"/>
              <a:t>65</a:t>
            </a:r>
            <a:r>
              <a:rPr lang="zh-CN" altLang="zh-CN" smtClean="0"/>
              <a:t>，而</a:t>
            </a:r>
            <a:r>
              <a:rPr lang="en-US" altLang="zh-CN" smtClean="0"/>
              <a:t>’E’ </a:t>
            </a:r>
            <a:r>
              <a:rPr lang="zh-CN" altLang="zh-CN" smtClean="0"/>
              <a:t>的</a:t>
            </a:r>
            <a:r>
              <a:rPr lang="en-US" altLang="zh-CN" smtClean="0"/>
              <a:t>ASCII</a:t>
            </a:r>
            <a:r>
              <a:rPr lang="zh-CN" altLang="zh-CN" smtClean="0"/>
              <a:t>值为</a:t>
            </a:r>
            <a:r>
              <a:rPr lang="en-US" altLang="zh-CN" smtClean="0"/>
              <a:t>69</a:t>
            </a:r>
            <a:r>
              <a:rPr lang="zh-CN" altLang="zh-CN" smtClean="0"/>
              <a:t>，二者相差</a:t>
            </a:r>
            <a:r>
              <a:rPr lang="en-US" altLang="zh-CN" smtClean="0"/>
              <a:t>4</a:t>
            </a:r>
          </a:p>
        </p:txBody>
      </p:sp>
      <p:sp>
        <p:nvSpPr>
          <p:cNvPr id="8601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6020"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6021"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6022"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6023"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6024"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6025"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83970">
                                            <p:txEl>
                                              <p:pRg st="2" end="2"/>
                                            </p:txEl>
                                          </p:spTgt>
                                        </p:tgtEl>
                                        <p:attrNameLst>
                                          <p:attrName>style.visibility</p:attrName>
                                        </p:attrNameLst>
                                      </p:cBhvr>
                                      <p:to>
                                        <p:strVal val="visible"/>
                                      </p:to>
                                    </p:set>
                                    <p:animEffect transition="in" filter="blinds(horizontal)">
                                      <p:cBhvr>
                                        <p:cTn id="7" dur="500"/>
                                        <p:tgtEl>
                                          <p:spTgt spid="83970">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83970">
                                            <p:txEl>
                                              <p:pRg st="3" end="3"/>
                                            </p:txEl>
                                          </p:spTgt>
                                        </p:tgtEl>
                                        <p:attrNameLst>
                                          <p:attrName>style.visibility</p:attrName>
                                        </p:attrNameLst>
                                      </p:cBhvr>
                                      <p:to>
                                        <p:strVal val="visible"/>
                                      </p:to>
                                    </p:set>
                                    <p:animEffect transition="in" filter="blinds(horizontal)">
                                      <p:cBhvr>
                                        <p:cTn id="12" dur="500"/>
                                        <p:tgtEl>
                                          <p:spTgt spid="8397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3"/>
          <p:cNvSpPr>
            <a:spLocks noGrp="1" noChangeArrowheads="1"/>
          </p:cNvSpPr>
          <p:nvPr>
            <p:ph idx="1"/>
          </p:nvPr>
        </p:nvSpPr>
        <p:spPr>
          <a:xfrm>
            <a:off x="500063" y="285750"/>
            <a:ext cx="8215312" cy="6286500"/>
          </a:xfrm>
        </p:spPr>
        <p:txBody>
          <a:bodyPr/>
          <a:lstStyle/>
          <a:p>
            <a:pPr eaLnBrk="1" hangingPunct="1">
              <a:lnSpc>
                <a:spcPts val="3000"/>
              </a:lnSpc>
              <a:buFont typeface="Wingdings" pitchFamily="2" charset="2"/>
              <a:buNone/>
            </a:pPr>
            <a:r>
              <a:rPr lang="en-US" altLang="zh-CN" sz="2800" smtClean="0"/>
              <a:t>char c;</a:t>
            </a:r>
            <a:endParaRPr lang="zh-CN" altLang="zh-CN" sz="2800" smtClean="0"/>
          </a:p>
          <a:p>
            <a:pPr eaLnBrk="1" hangingPunct="1">
              <a:lnSpc>
                <a:spcPts val="3000"/>
              </a:lnSpc>
              <a:buFont typeface="Wingdings" pitchFamily="2" charset="2"/>
              <a:buNone/>
            </a:pPr>
            <a:r>
              <a:rPr lang="en-US" altLang="zh-CN" sz="2800" smtClean="0"/>
              <a:t>c=getchar();                                          </a:t>
            </a:r>
            <a:endParaRPr lang="zh-CN" altLang="zh-CN" sz="2800" smtClean="0"/>
          </a:p>
          <a:p>
            <a:pPr eaLnBrk="1" hangingPunct="1">
              <a:lnSpc>
                <a:spcPts val="3000"/>
              </a:lnSpc>
              <a:buFont typeface="Wingdings" pitchFamily="2" charset="2"/>
              <a:buNone/>
            </a:pPr>
            <a:r>
              <a:rPr lang="en-US" altLang="zh-CN" sz="2800" smtClean="0"/>
              <a:t>while(c!=‘\n’)   </a:t>
            </a:r>
            <a:endParaRPr lang="zh-CN" altLang="zh-CN" sz="2800" smtClean="0"/>
          </a:p>
          <a:p>
            <a:pPr eaLnBrk="1" hangingPunct="1">
              <a:lnSpc>
                <a:spcPts val="3000"/>
              </a:lnSpc>
              <a:buFont typeface="Wingdings" pitchFamily="2" charset="2"/>
              <a:buNone/>
            </a:pPr>
            <a:r>
              <a:rPr lang="en-US" altLang="zh-CN" sz="2800" smtClean="0"/>
              <a:t>{ </a:t>
            </a:r>
          </a:p>
          <a:p>
            <a:pPr eaLnBrk="1" hangingPunct="1">
              <a:lnSpc>
                <a:spcPts val="3000"/>
              </a:lnSpc>
              <a:buFont typeface="Wingdings" pitchFamily="2" charset="2"/>
              <a:buNone/>
            </a:pPr>
            <a:r>
              <a:rPr lang="en-US" altLang="zh-CN" sz="2800" smtClean="0"/>
              <a:t>	if((c&gt;=‘a’ &amp;&amp; c&lt;=‘z’) || (c&gt;=‘A’ &amp;&amp; c&lt;=‘Z’)) </a:t>
            </a:r>
            <a:endParaRPr lang="zh-CN" altLang="zh-CN" sz="2800" smtClean="0"/>
          </a:p>
          <a:p>
            <a:pPr eaLnBrk="1" hangingPunct="1">
              <a:lnSpc>
                <a:spcPts val="3000"/>
              </a:lnSpc>
              <a:buFont typeface="Wingdings" pitchFamily="2" charset="2"/>
              <a:buNone/>
            </a:pPr>
            <a:r>
              <a:rPr lang="en-US" altLang="zh-CN" sz="2800" smtClean="0"/>
              <a:t>    {</a:t>
            </a:r>
          </a:p>
          <a:p>
            <a:pPr eaLnBrk="1" hangingPunct="1">
              <a:lnSpc>
                <a:spcPts val="3000"/>
              </a:lnSpc>
              <a:buFont typeface="Wingdings" pitchFamily="2" charset="2"/>
              <a:buNone/>
            </a:pPr>
            <a:r>
              <a:rPr lang="en-US" altLang="zh-CN" sz="2800" smtClean="0"/>
              <a:t>		if(c&gt;='W' &amp;&amp; c&lt;='Z' || c&gt;='w' &amp;&amp; c&lt;='z') </a:t>
            </a:r>
          </a:p>
          <a:p>
            <a:pPr eaLnBrk="1" hangingPunct="1">
              <a:lnSpc>
                <a:spcPts val="3000"/>
              </a:lnSpc>
              <a:buFont typeface="Wingdings" pitchFamily="2" charset="2"/>
              <a:buNone/>
            </a:pPr>
            <a:r>
              <a:rPr lang="en-US" altLang="zh-CN" sz="2800" smtClean="0"/>
              <a:t>		    c=c-22;                              </a:t>
            </a:r>
            <a:endParaRPr lang="zh-CN" altLang="zh-CN" sz="2800" smtClean="0"/>
          </a:p>
          <a:p>
            <a:pPr eaLnBrk="1" hangingPunct="1">
              <a:lnSpc>
                <a:spcPts val="3000"/>
              </a:lnSpc>
              <a:buFont typeface="Wingdings" pitchFamily="2" charset="2"/>
              <a:buNone/>
            </a:pPr>
            <a:r>
              <a:rPr lang="en-US" altLang="zh-CN" sz="2800" smtClean="0"/>
              <a:t>         else  c=c+4;   </a:t>
            </a:r>
            <a:endParaRPr lang="zh-CN" altLang="zh-CN" sz="2800" smtClean="0"/>
          </a:p>
          <a:p>
            <a:pPr eaLnBrk="1" hangingPunct="1">
              <a:lnSpc>
                <a:spcPts val="3000"/>
              </a:lnSpc>
              <a:buFont typeface="Wingdings" pitchFamily="2" charset="2"/>
              <a:buNone/>
            </a:pPr>
            <a:r>
              <a:rPr lang="en-US" altLang="zh-CN" sz="2800" smtClean="0"/>
              <a:t>	   }</a:t>
            </a:r>
            <a:endParaRPr lang="zh-CN" altLang="zh-CN" sz="2800" smtClean="0"/>
          </a:p>
          <a:p>
            <a:pPr eaLnBrk="1" hangingPunct="1">
              <a:lnSpc>
                <a:spcPts val="3000"/>
              </a:lnSpc>
              <a:buFont typeface="Wingdings" pitchFamily="2" charset="2"/>
              <a:buNone/>
            </a:pPr>
            <a:r>
              <a:rPr lang="en-US" altLang="zh-CN" sz="2800" smtClean="0"/>
              <a:t>     printf("%c",c);                                      </a:t>
            </a:r>
            <a:endParaRPr lang="zh-CN" altLang="zh-CN" sz="2800" smtClean="0"/>
          </a:p>
          <a:p>
            <a:pPr eaLnBrk="1" hangingPunct="1">
              <a:lnSpc>
                <a:spcPts val="3000"/>
              </a:lnSpc>
              <a:buFont typeface="Wingdings" pitchFamily="2" charset="2"/>
              <a:buNone/>
            </a:pPr>
            <a:r>
              <a:rPr lang="en-US" altLang="zh-CN" sz="2800" smtClean="0"/>
              <a:t>     c=getchar(); </a:t>
            </a:r>
            <a:endParaRPr lang="zh-CN" altLang="zh-CN" sz="2800" smtClean="0"/>
          </a:p>
          <a:p>
            <a:pPr eaLnBrk="1" hangingPunct="1">
              <a:lnSpc>
                <a:spcPts val="3000"/>
              </a:lnSpc>
              <a:buFont typeface="Wingdings" pitchFamily="2" charset="2"/>
              <a:buNone/>
            </a:pPr>
            <a:r>
              <a:rPr lang="en-US" altLang="zh-CN" sz="2800" smtClean="0"/>
              <a:t>}</a:t>
            </a:r>
            <a:endParaRPr lang="zh-CN" altLang="zh-CN" sz="2800" smtClean="0"/>
          </a:p>
        </p:txBody>
      </p:sp>
      <p:sp>
        <p:nvSpPr>
          <p:cNvPr id="87043"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7044"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7045"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7046"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7047"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7048"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7049"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pic>
        <p:nvPicPr>
          <p:cNvPr id="105474" name="Picture 2" descr="pic5-1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7813" y="4286250"/>
            <a:ext cx="2509837"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a:spLocks noChangeArrowheads="1"/>
          </p:cNvSpPr>
          <p:nvPr/>
        </p:nvSpPr>
        <p:spPr bwMode="auto">
          <a:xfrm>
            <a:off x="5000625" y="785813"/>
            <a:ext cx="26431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可以改进程序</a:t>
            </a:r>
            <a:endParaRPr lang="en-US" altLang="zh-CN" sz="2800" b="1">
              <a:solidFill>
                <a:srgbClr val="0000CC"/>
              </a:solidFill>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5474"/>
                                        </p:tgtEl>
                                        <p:attrNameLst>
                                          <p:attrName>style.visibility</p:attrName>
                                        </p:attrNameLst>
                                      </p:cBhvr>
                                      <p:to>
                                        <p:strVal val="visible"/>
                                      </p:to>
                                    </p:set>
                                    <p:animEffect transition="in" filter="blinds(horizontal)">
                                      <p:cBhvr>
                                        <p:cTn id="7" dur="500"/>
                                        <p:tgtEl>
                                          <p:spTgt spid="1054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6" name="Rectangle 3"/>
          <p:cNvSpPr>
            <a:spLocks noGrp="1" noChangeArrowheads="1"/>
          </p:cNvSpPr>
          <p:nvPr>
            <p:ph idx="1"/>
          </p:nvPr>
        </p:nvSpPr>
        <p:spPr>
          <a:xfrm>
            <a:off x="608013" y="669925"/>
            <a:ext cx="8215312" cy="5357813"/>
          </a:xfrm>
        </p:spPr>
        <p:txBody>
          <a:bodyPr/>
          <a:lstStyle/>
          <a:p>
            <a:pPr eaLnBrk="1" hangingPunct="1">
              <a:buFont typeface="Wingdings" pitchFamily="2" charset="2"/>
              <a:buNone/>
            </a:pPr>
            <a:r>
              <a:rPr lang="en-US" altLang="zh-CN" sz="2800" smtClean="0"/>
              <a:t>char c;</a:t>
            </a:r>
            <a:endParaRPr lang="zh-CN" altLang="zh-CN" sz="2800" smtClean="0"/>
          </a:p>
          <a:p>
            <a:pPr eaLnBrk="1" hangingPunct="1">
              <a:buFont typeface="Wingdings" pitchFamily="2" charset="2"/>
              <a:buNone/>
            </a:pPr>
            <a:r>
              <a:rPr lang="en-US" altLang="zh-CN" sz="2800" smtClean="0"/>
              <a:t>while((</a:t>
            </a:r>
            <a:r>
              <a:rPr lang="en-US" altLang="zh-CN" sz="2800" smtClean="0">
                <a:solidFill>
                  <a:srgbClr val="C00000"/>
                </a:solidFill>
              </a:rPr>
              <a:t>c=getchar())</a:t>
            </a:r>
            <a:r>
              <a:rPr lang="en-US" altLang="zh-CN" sz="2800" smtClean="0"/>
              <a:t>!=‘\n’)   </a:t>
            </a:r>
            <a:endParaRPr lang="zh-CN" altLang="zh-CN" sz="2800" smtClean="0"/>
          </a:p>
          <a:p>
            <a:pPr eaLnBrk="1" hangingPunct="1">
              <a:buFont typeface="Wingdings" pitchFamily="2" charset="2"/>
              <a:buNone/>
            </a:pPr>
            <a:r>
              <a:rPr lang="en-US" altLang="zh-CN" sz="2800" smtClean="0"/>
              <a:t>{ </a:t>
            </a:r>
          </a:p>
          <a:p>
            <a:pPr eaLnBrk="1" hangingPunct="1">
              <a:buFont typeface="Wingdings" pitchFamily="2" charset="2"/>
              <a:buNone/>
            </a:pPr>
            <a:r>
              <a:rPr lang="en-US" altLang="zh-CN" sz="2800" smtClean="0"/>
              <a:t>	if((c&gt;=‘A’ &amp;&amp; c&lt;=‘Z’) || (c&gt;=‘a’ &amp;&amp; c&lt;=‘z’))</a:t>
            </a:r>
          </a:p>
          <a:p>
            <a:pPr eaLnBrk="1" hangingPunct="1">
              <a:buFont typeface="Wingdings" pitchFamily="2" charset="2"/>
              <a:buNone/>
            </a:pPr>
            <a:r>
              <a:rPr lang="en-US" altLang="zh-CN" sz="2800" smtClean="0"/>
              <a:t>	{</a:t>
            </a:r>
          </a:p>
          <a:p>
            <a:pPr eaLnBrk="1" hangingPunct="1">
              <a:buFont typeface="Wingdings" pitchFamily="2" charset="2"/>
              <a:buNone/>
            </a:pPr>
            <a:r>
              <a:rPr lang="en-US" altLang="zh-CN" sz="2800" smtClean="0"/>
              <a:t>		c=c+4;         </a:t>
            </a:r>
          </a:p>
          <a:p>
            <a:pPr eaLnBrk="1" hangingPunct="1">
              <a:buFont typeface="Wingdings" pitchFamily="2" charset="2"/>
              <a:buNone/>
            </a:pPr>
            <a:r>
              <a:rPr lang="en-US" altLang="zh-CN" sz="2800" smtClean="0"/>
              <a:t>		if(c&gt; ‘Z’ &amp;&amp; c&lt;=‘Z’+4 || c&gt;‘z’) </a:t>
            </a:r>
            <a:endParaRPr lang="zh-CN" altLang="zh-CN" sz="2800" smtClean="0"/>
          </a:p>
          <a:p>
            <a:pPr eaLnBrk="1" hangingPunct="1">
              <a:buFont typeface="Wingdings" pitchFamily="2" charset="2"/>
              <a:buNone/>
            </a:pPr>
            <a:r>
              <a:rPr lang="en-US" altLang="zh-CN" sz="2800" smtClean="0"/>
              <a:t>		    c=c-26;         </a:t>
            </a:r>
            <a:endParaRPr lang="zh-CN" altLang="zh-CN" sz="2800" smtClean="0"/>
          </a:p>
          <a:p>
            <a:pPr eaLnBrk="1" hangingPunct="1">
              <a:buFont typeface="Wingdings" pitchFamily="2" charset="2"/>
              <a:buNone/>
            </a:pPr>
            <a:r>
              <a:rPr lang="en-US" altLang="zh-CN" sz="2800" smtClean="0"/>
              <a:t>	 }</a:t>
            </a:r>
            <a:endParaRPr lang="zh-CN" altLang="zh-CN" sz="2800" smtClean="0"/>
          </a:p>
          <a:p>
            <a:pPr eaLnBrk="1" hangingPunct="1">
              <a:buFont typeface="Wingdings" pitchFamily="2" charset="2"/>
              <a:buNone/>
            </a:pPr>
            <a:r>
              <a:rPr lang="en-US" altLang="zh-CN" sz="2800" smtClean="0"/>
              <a:t>    printf("%c",c);          </a:t>
            </a:r>
            <a:endParaRPr lang="zh-CN" altLang="zh-CN" sz="2800" smtClean="0"/>
          </a:p>
          <a:p>
            <a:pPr eaLnBrk="1" hangingPunct="1">
              <a:buFont typeface="Wingdings" pitchFamily="2" charset="2"/>
              <a:buNone/>
            </a:pPr>
            <a:r>
              <a:rPr lang="en-US" altLang="zh-CN" sz="2800" smtClean="0"/>
              <a:t>}</a:t>
            </a:r>
            <a:endParaRPr lang="zh-CN" altLang="zh-CN" sz="2800" smtClean="0"/>
          </a:p>
        </p:txBody>
      </p:sp>
      <p:sp>
        <p:nvSpPr>
          <p:cNvPr id="88067" name="Rectangle 2"/>
          <p:cNvSpPr>
            <a:spLocks noChangeArrowheads="1"/>
          </p:cNvSpPr>
          <p:nvPr/>
        </p:nvSpPr>
        <p:spPr bwMode="auto">
          <a:xfrm>
            <a:off x="107950" y="-1158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8068" name="Rectangle 4"/>
          <p:cNvSpPr>
            <a:spLocks noChangeArrowheads="1"/>
          </p:cNvSpPr>
          <p:nvPr/>
        </p:nvSpPr>
        <p:spPr bwMode="auto">
          <a:xfrm>
            <a:off x="107950" y="-1158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8069" name="Rectangle 7"/>
          <p:cNvSpPr>
            <a:spLocks noChangeArrowheads="1"/>
          </p:cNvSpPr>
          <p:nvPr/>
        </p:nvSpPr>
        <p:spPr bwMode="auto">
          <a:xfrm>
            <a:off x="107950" y="-1158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8070" name="Rectangle 9"/>
          <p:cNvSpPr>
            <a:spLocks noChangeArrowheads="1"/>
          </p:cNvSpPr>
          <p:nvPr/>
        </p:nvSpPr>
        <p:spPr bwMode="auto">
          <a:xfrm>
            <a:off x="107950" y="-1158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8071" name="Rectangle 11"/>
          <p:cNvSpPr>
            <a:spLocks noChangeArrowheads="1"/>
          </p:cNvSpPr>
          <p:nvPr/>
        </p:nvSpPr>
        <p:spPr bwMode="auto">
          <a:xfrm>
            <a:off x="107950" y="-1158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8072" name="Rectangle 13"/>
          <p:cNvSpPr>
            <a:spLocks noChangeArrowheads="1"/>
          </p:cNvSpPr>
          <p:nvPr/>
        </p:nvSpPr>
        <p:spPr bwMode="auto">
          <a:xfrm>
            <a:off x="107950" y="-1158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88073" name="Rectangle 7"/>
          <p:cNvSpPr>
            <a:spLocks noChangeArrowheads="1"/>
          </p:cNvSpPr>
          <p:nvPr/>
        </p:nvSpPr>
        <p:spPr bwMode="auto">
          <a:xfrm>
            <a:off x="107950" y="-1158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cxnSp>
        <p:nvCxnSpPr>
          <p:cNvPr id="12" name="直接连接符 11"/>
          <p:cNvCxnSpPr>
            <a:cxnSpLocks noChangeShapeType="1"/>
          </p:cNvCxnSpPr>
          <p:nvPr/>
        </p:nvCxnSpPr>
        <p:spPr bwMode="auto">
          <a:xfrm>
            <a:off x="3403600" y="4248150"/>
            <a:ext cx="1492250"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
        <p:nvSpPr>
          <p:cNvPr id="15" name="TextBox 14"/>
          <p:cNvSpPr txBox="1">
            <a:spLocks noChangeArrowheads="1"/>
          </p:cNvSpPr>
          <p:nvPr/>
        </p:nvSpPr>
        <p:spPr bwMode="auto">
          <a:xfrm>
            <a:off x="4537075" y="4410075"/>
            <a:ext cx="20716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不能少</a:t>
            </a:r>
            <a:endParaRPr lang="en-US" altLang="zh-CN" sz="2800" b="1">
              <a:solidFill>
                <a:srgbClr val="0000CC"/>
              </a:solidFill>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lide(fromLeft)">
                                      <p:cBhvr>
                                        <p:cTn id="7" dur="500"/>
                                        <p:tgtEl>
                                          <p:spTgt spid="12"/>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linds(horizontal)">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8313" y="764704"/>
            <a:ext cx="8229600" cy="5029200"/>
          </a:xfrm>
        </p:spPr>
        <p:txBody>
          <a:bodyPr/>
          <a:lstStyle/>
          <a:p>
            <a:r>
              <a:rPr lang="zh-CN" altLang="en-US" dirty="0"/>
              <a:t>例</a:t>
            </a:r>
            <a:r>
              <a:rPr lang="en-US" altLang="zh-CN" dirty="0" smtClean="0"/>
              <a:t>5.12 </a:t>
            </a:r>
            <a:r>
              <a:rPr lang="zh-CN" altLang="en-US" dirty="0" smtClean="0"/>
              <a:t>百马百瓦问题。有</a:t>
            </a:r>
            <a:r>
              <a:rPr lang="en-US" altLang="zh-CN" dirty="0" smtClean="0"/>
              <a:t>100</a:t>
            </a:r>
            <a:r>
              <a:rPr lang="zh-CN" altLang="en-US" dirty="0" smtClean="0"/>
              <a:t>匹马，驮</a:t>
            </a:r>
            <a:r>
              <a:rPr lang="en-US" altLang="zh-CN" dirty="0" smtClean="0"/>
              <a:t>100</a:t>
            </a:r>
            <a:r>
              <a:rPr lang="zh-CN" altLang="en-US" dirty="0" smtClean="0"/>
              <a:t>块瓦，大马驮</a:t>
            </a:r>
            <a:r>
              <a:rPr lang="en-US" altLang="zh-CN" dirty="0" smtClean="0"/>
              <a:t>3</a:t>
            </a:r>
            <a:r>
              <a:rPr lang="zh-CN" altLang="en-US" dirty="0" smtClean="0"/>
              <a:t>块，小马驮</a:t>
            </a:r>
            <a:r>
              <a:rPr lang="en-US" altLang="zh-CN" dirty="0" smtClean="0"/>
              <a:t>2</a:t>
            </a:r>
            <a:r>
              <a:rPr lang="zh-CN" altLang="en-US" dirty="0" smtClean="0"/>
              <a:t>块，两个马驹驮</a:t>
            </a:r>
            <a:r>
              <a:rPr lang="en-US" altLang="zh-CN" dirty="0" smtClean="0"/>
              <a:t>1</a:t>
            </a:r>
            <a:r>
              <a:rPr lang="zh-CN" altLang="en-US" dirty="0" smtClean="0"/>
              <a:t>块。问大马、小马、马驹各多少？</a:t>
            </a:r>
            <a:endParaRPr lang="en-US" altLang="zh-CN" dirty="0" smtClean="0"/>
          </a:p>
          <a:p>
            <a:r>
              <a:rPr lang="zh-CN" altLang="en-US" dirty="0" smtClean="0"/>
              <a:t>编程列出所有可能的驮马方案。</a:t>
            </a:r>
            <a:endParaRPr lang="zh-CN" altLang="en-US" dirty="0"/>
          </a:p>
          <a:p>
            <a:endParaRPr lang="zh-CN" altLang="en-US" dirty="0"/>
          </a:p>
        </p:txBody>
      </p:sp>
    </p:spTree>
    <p:extLst>
      <p:ext uri="{BB962C8B-B14F-4D97-AF65-F5344CB8AC3E}">
        <p14:creationId xmlns:p14="http://schemas.microsoft.com/office/powerpoint/2010/main" val="3657223962"/>
      </p:ext>
    </p:extLst>
  </p:cSld>
  <p:clrMapOvr>
    <a:masterClrMapping/>
  </p:clrMapOvr>
  <p:transition>
    <p:fade/>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8313" y="476672"/>
            <a:ext cx="8229600" cy="5820941"/>
          </a:xfrm>
        </p:spPr>
        <p:txBody>
          <a:bodyPr/>
          <a:lstStyle/>
          <a:p>
            <a:pPr marL="0" indent="0">
              <a:buNone/>
            </a:pPr>
            <a:r>
              <a:rPr lang="en-US" altLang="zh-CN" dirty="0"/>
              <a:t>#include "</a:t>
            </a:r>
            <a:r>
              <a:rPr lang="en-US" altLang="zh-CN" dirty="0" err="1"/>
              <a:t>stdio.h</a:t>
            </a:r>
            <a:r>
              <a:rPr lang="en-US" altLang="zh-CN" dirty="0"/>
              <a:t>"</a:t>
            </a:r>
          </a:p>
          <a:p>
            <a:pPr marL="0" indent="0">
              <a:buNone/>
            </a:pPr>
            <a:r>
              <a:rPr lang="en-US" altLang="zh-CN" dirty="0"/>
              <a:t>void main()</a:t>
            </a:r>
          </a:p>
          <a:p>
            <a:pPr marL="0" indent="0">
              <a:buNone/>
            </a:pPr>
            <a:r>
              <a:rPr lang="en-US" altLang="zh-CN" dirty="0"/>
              <a:t>{  </a:t>
            </a:r>
            <a:r>
              <a:rPr lang="en-US" altLang="zh-CN" dirty="0" err="1"/>
              <a:t>int</a:t>
            </a:r>
            <a:r>
              <a:rPr lang="en-US" altLang="zh-CN" dirty="0"/>
              <a:t>  </a:t>
            </a:r>
            <a:r>
              <a:rPr lang="en-US" altLang="zh-CN" dirty="0" err="1"/>
              <a:t>x,y,z</a:t>
            </a:r>
            <a:r>
              <a:rPr lang="en-US" altLang="zh-CN" dirty="0"/>
              <a:t>; </a:t>
            </a:r>
          </a:p>
          <a:p>
            <a:pPr marL="0" indent="0">
              <a:buNone/>
            </a:pPr>
            <a:r>
              <a:rPr lang="en-US" altLang="zh-CN" dirty="0"/>
              <a:t>   for(z=98; z&gt;=2;z=z-2)</a:t>
            </a:r>
          </a:p>
          <a:p>
            <a:pPr marL="0" indent="0">
              <a:buNone/>
            </a:pPr>
            <a:r>
              <a:rPr lang="en-US" altLang="zh-CN" dirty="0"/>
              <a:t>      for(y=50; y&gt;=1; y--)</a:t>
            </a:r>
          </a:p>
          <a:p>
            <a:pPr marL="0" indent="0">
              <a:buNone/>
            </a:pPr>
            <a:r>
              <a:rPr lang="en-US" altLang="zh-CN" dirty="0"/>
              <a:t>         for(x=0; x&lt;=33; x++) </a:t>
            </a:r>
          </a:p>
          <a:p>
            <a:pPr marL="0" indent="0">
              <a:buNone/>
            </a:pPr>
            <a:r>
              <a:rPr lang="en-US" altLang="zh-CN" dirty="0"/>
              <a:t>            if(</a:t>
            </a:r>
            <a:r>
              <a:rPr lang="en-US" altLang="zh-CN" dirty="0" err="1"/>
              <a:t>z+x+y</a:t>
            </a:r>
            <a:r>
              <a:rPr lang="en-US" altLang="zh-CN" dirty="0"/>
              <a:t>==100&amp;&amp;3*x+2*</a:t>
            </a:r>
            <a:r>
              <a:rPr lang="en-US" altLang="zh-CN" dirty="0" err="1"/>
              <a:t>y+z</a:t>
            </a:r>
            <a:r>
              <a:rPr lang="en-US" altLang="zh-CN" dirty="0"/>
              <a:t>/2==100)</a:t>
            </a:r>
          </a:p>
          <a:p>
            <a:pPr marL="0" indent="0">
              <a:buNone/>
            </a:pPr>
            <a:r>
              <a:rPr lang="en-US" altLang="zh-CN" dirty="0"/>
              <a:t>				</a:t>
            </a:r>
            <a:r>
              <a:rPr lang="en-US" altLang="zh-CN" dirty="0" err="1"/>
              <a:t>printf</a:t>
            </a:r>
            <a:r>
              <a:rPr lang="en-US" altLang="zh-CN" dirty="0"/>
              <a:t>("x=%2d,y=%2d,z=%2d\n",</a:t>
            </a:r>
            <a:r>
              <a:rPr lang="en-US" altLang="zh-CN" dirty="0" err="1"/>
              <a:t>x,y,z</a:t>
            </a:r>
            <a:r>
              <a:rPr lang="en-US" altLang="zh-CN" dirty="0"/>
              <a:t>);</a:t>
            </a:r>
          </a:p>
          <a:p>
            <a:pPr marL="0" indent="0">
              <a:buNone/>
            </a:pPr>
            <a:r>
              <a:rPr lang="en-US" altLang="zh-CN" dirty="0"/>
              <a:t>}</a:t>
            </a:r>
            <a:endParaRPr lang="zh-CN" altLang="en-US" dirty="0"/>
          </a:p>
        </p:txBody>
      </p:sp>
    </p:spTree>
    <p:extLst>
      <p:ext uri="{BB962C8B-B14F-4D97-AF65-F5344CB8AC3E}">
        <p14:creationId xmlns:p14="http://schemas.microsoft.com/office/powerpoint/2010/main" val="3814407973"/>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cxnSp>
        <p:nvCxnSpPr>
          <p:cNvPr id="6" name="直接箭头连接符 5"/>
          <p:cNvCxnSpPr>
            <a:cxnSpLocks noChangeShapeType="1"/>
          </p:cNvCxnSpPr>
          <p:nvPr/>
        </p:nvCxnSpPr>
        <p:spPr bwMode="auto">
          <a:xfrm rot="16200000" flipH="1">
            <a:off x="2857500" y="642938"/>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7" name="流程图: 过程 6"/>
          <p:cNvSpPr>
            <a:spLocks noChangeArrowheads="1"/>
          </p:cNvSpPr>
          <p:nvPr/>
        </p:nvSpPr>
        <p:spPr bwMode="auto">
          <a:xfrm>
            <a:off x="2025650" y="857250"/>
            <a:ext cx="2071688" cy="500063"/>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i=1</a:t>
            </a:r>
            <a:endParaRPr lang="zh-CN" altLang="en-US" sz="2800" b="1"/>
          </a:p>
        </p:txBody>
      </p:sp>
      <p:cxnSp>
        <p:nvCxnSpPr>
          <p:cNvPr id="8" name="直接箭头连接符 7"/>
          <p:cNvCxnSpPr>
            <a:cxnSpLocks noChangeShapeType="1"/>
          </p:cNvCxnSpPr>
          <p:nvPr/>
        </p:nvCxnSpPr>
        <p:spPr bwMode="auto">
          <a:xfrm rot="16200000" flipH="1">
            <a:off x="2893219" y="1535907"/>
            <a:ext cx="357187"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9" name="流程图: 决策 8"/>
          <p:cNvSpPr>
            <a:spLocks noChangeArrowheads="1"/>
          </p:cNvSpPr>
          <p:nvPr/>
        </p:nvSpPr>
        <p:spPr bwMode="auto">
          <a:xfrm>
            <a:off x="1714500" y="1668463"/>
            <a:ext cx="2714625" cy="714375"/>
          </a:xfrm>
          <a:prstGeom prst="flowChartDecision">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i</a:t>
            </a:r>
            <a:r>
              <a:rPr lang="zh-CN" altLang="zh-CN" sz="2800"/>
              <a:t>≤</a:t>
            </a:r>
            <a:r>
              <a:rPr lang="en-US" altLang="zh-CN" sz="2800"/>
              <a:t>5</a:t>
            </a:r>
            <a:r>
              <a:rPr lang="en-US" altLang="zh-CN" sz="2800" b="1"/>
              <a:t>0</a:t>
            </a:r>
            <a:endParaRPr lang="zh-CN" altLang="en-US" sz="2800" b="1"/>
          </a:p>
        </p:txBody>
      </p:sp>
      <p:sp>
        <p:nvSpPr>
          <p:cNvPr id="10" name="平行四边形 9"/>
          <p:cNvSpPr>
            <a:spLocks noChangeArrowheads="1"/>
          </p:cNvSpPr>
          <p:nvPr/>
        </p:nvSpPr>
        <p:spPr bwMode="auto">
          <a:xfrm>
            <a:off x="1285875" y="2714625"/>
            <a:ext cx="3571875" cy="500063"/>
          </a:xfrm>
          <a:prstGeom prst="parallelogram">
            <a:avLst>
              <a:gd name="adj" fmla="val 25000"/>
            </a:avLst>
          </a:prstGeom>
          <a:solidFill>
            <a:schemeClr val="accent1"/>
          </a:solidFill>
          <a:ln w="38100" algn="ctr">
            <a:solidFill>
              <a:schemeClr val="tx1"/>
            </a:solidFill>
            <a:miter lim="800000"/>
            <a:headEnd/>
            <a:tailEnd/>
          </a:ln>
        </p:spPr>
        <p:txBody>
          <a:bodyPr wrap="none" lIns="0" tIns="0" rIns="0" bIns="0"/>
          <a:lstStyle/>
          <a:p>
            <a:pPr algn="ctr"/>
            <a:r>
              <a:rPr lang="zh-CN" altLang="en-US" sz="2800" b="1"/>
              <a:t>输入一个学生成绩</a:t>
            </a:r>
          </a:p>
        </p:txBody>
      </p:sp>
      <p:cxnSp>
        <p:nvCxnSpPr>
          <p:cNvPr id="11" name="直接箭头连接符 10"/>
          <p:cNvCxnSpPr>
            <a:cxnSpLocks noChangeShapeType="1"/>
          </p:cNvCxnSpPr>
          <p:nvPr/>
        </p:nvCxnSpPr>
        <p:spPr bwMode="auto">
          <a:xfrm rot="16200000" flipH="1">
            <a:off x="2893219" y="2536032"/>
            <a:ext cx="357187"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16" name="直接箭头连接符 15"/>
          <p:cNvCxnSpPr>
            <a:cxnSpLocks noChangeShapeType="1"/>
          </p:cNvCxnSpPr>
          <p:nvPr/>
        </p:nvCxnSpPr>
        <p:spPr bwMode="auto">
          <a:xfrm rot="16200000" flipH="1">
            <a:off x="2903537" y="3429001"/>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17" name="流程图: 过程 16"/>
          <p:cNvSpPr>
            <a:spLocks noChangeArrowheads="1"/>
          </p:cNvSpPr>
          <p:nvPr/>
        </p:nvSpPr>
        <p:spPr bwMode="auto">
          <a:xfrm>
            <a:off x="1214438" y="3643313"/>
            <a:ext cx="3857625" cy="500062"/>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zh-CN" altLang="en-US" sz="2800" b="1"/>
              <a:t>求一个学生平均成绩</a:t>
            </a:r>
          </a:p>
        </p:txBody>
      </p:sp>
      <p:sp>
        <p:nvSpPr>
          <p:cNvPr id="20" name="平行四边形 19"/>
          <p:cNvSpPr>
            <a:spLocks noChangeArrowheads="1"/>
          </p:cNvSpPr>
          <p:nvPr/>
        </p:nvSpPr>
        <p:spPr bwMode="auto">
          <a:xfrm>
            <a:off x="966788" y="4475163"/>
            <a:ext cx="4357687" cy="500062"/>
          </a:xfrm>
          <a:prstGeom prst="parallelogram">
            <a:avLst>
              <a:gd name="adj" fmla="val 25013"/>
            </a:avLst>
          </a:prstGeom>
          <a:solidFill>
            <a:schemeClr val="accent1"/>
          </a:solidFill>
          <a:ln w="38100" algn="ctr">
            <a:solidFill>
              <a:schemeClr val="tx1"/>
            </a:solidFill>
            <a:miter lim="800000"/>
            <a:headEnd/>
            <a:tailEnd/>
          </a:ln>
        </p:spPr>
        <p:txBody>
          <a:bodyPr wrap="none" lIns="0" tIns="0" rIns="0" bIns="0"/>
          <a:lstStyle/>
          <a:p>
            <a:pPr algn="ctr"/>
            <a:r>
              <a:rPr lang="zh-CN" altLang="en-US" sz="2800" b="1"/>
              <a:t>输出一个学生平均成绩</a:t>
            </a:r>
          </a:p>
        </p:txBody>
      </p:sp>
      <p:cxnSp>
        <p:nvCxnSpPr>
          <p:cNvPr id="21" name="直接箭头连接符 20"/>
          <p:cNvCxnSpPr>
            <a:cxnSpLocks noChangeShapeType="1"/>
          </p:cNvCxnSpPr>
          <p:nvPr/>
        </p:nvCxnSpPr>
        <p:spPr bwMode="auto">
          <a:xfrm rot="16200000" flipH="1">
            <a:off x="2964656" y="4321969"/>
            <a:ext cx="357188"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22" name="直接箭头连接符 21"/>
          <p:cNvCxnSpPr>
            <a:cxnSpLocks noChangeShapeType="1"/>
          </p:cNvCxnSpPr>
          <p:nvPr/>
        </p:nvCxnSpPr>
        <p:spPr bwMode="auto">
          <a:xfrm rot="16200000" flipH="1">
            <a:off x="2928937" y="5214938"/>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23" name="流程图: 过程 22"/>
          <p:cNvSpPr>
            <a:spLocks noChangeArrowheads="1"/>
          </p:cNvSpPr>
          <p:nvPr/>
        </p:nvSpPr>
        <p:spPr bwMode="auto">
          <a:xfrm>
            <a:off x="2097088" y="5429250"/>
            <a:ext cx="2071687" cy="500063"/>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i</a:t>
            </a:r>
            <a:r>
              <a:rPr lang="zh-CN" altLang="en-US" sz="2800" b="1"/>
              <a:t>增</a:t>
            </a:r>
            <a:r>
              <a:rPr lang="en-US" altLang="zh-CN" sz="2800" b="1"/>
              <a:t>1</a:t>
            </a:r>
            <a:endParaRPr lang="zh-CN" altLang="en-US" sz="2800" b="1"/>
          </a:p>
        </p:txBody>
      </p:sp>
      <p:cxnSp>
        <p:nvCxnSpPr>
          <p:cNvPr id="24" name="直接连接符 23"/>
          <p:cNvCxnSpPr>
            <a:cxnSpLocks noChangeShapeType="1"/>
          </p:cNvCxnSpPr>
          <p:nvPr/>
        </p:nvCxnSpPr>
        <p:spPr bwMode="auto">
          <a:xfrm>
            <a:off x="857250" y="6215063"/>
            <a:ext cx="228600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6" name="直接连接符 25"/>
          <p:cNvCxnSpPr>
            <a:cxnSpLocks noChangeShapeType="1"/>
          </p:cNvCxnSpPr>
          <p:nvPr/>
        </p:nvCxnSpPr>
        <p:spPr bwMode="auto">
          <a:xfrm rot="5400000" flipH="1" flipV="1">
            <a:off x="3000375" y="6072188"/>
            <a:ext cx="2857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8" name="直接连接符 27"/>
          <p:cNvCxnSpPr>
            <a:cxnSpLocks noChangeShapeType="1"/>
          </p:cNvCxnSpPr>
          <p:nvPr/>
        </p:nvCxnSpPr>
        <p:spPr bwMode="auto">
          <a:xfrm rot="5400000" flipH="1" flipV="1">
            <a:off x="-1500188" y="3857626"/>
            <a:ext cx="47148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31" name="直接箭头连接符 30"/>
          <p:cNvCxnSpPr>
            <a:cxnSpLocks noChangeShapeType="1"/>
          </p:cNvCxnSpPr>
          <p:nvPr/>
        </p:nvCxnSpPr>
        <p:spPr bwMode="auto">
          <a:xfrm>
            <a:off x="857250" y="1500188"/>
            <a:ext cx="2214563"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35" name="直接连接符 34"/>
          <p:cNvCxnSpPr>
            <a:cxnSpLocks noChangeShapeType="1"/>
          </p:cNvCxnSpPr>
          <p:nvPr/>
        </p:nvCxnSpPr>
        <p:spPr bwMode="auto">
          <a:xfrm>
            <a:off x="4425950" y="2025650"/>
            <a:ext cx="100012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36" name="直接连接符 35"/>
          <p:cNvCxnSpPr>
            <a:cxnSpLocks noChangeShapeType="1"/>
          </p:cNvCxnSpPr>
          <p:nvPr/>
        </p:nvCxnSpPr>
        <p:spPr bwMode="auto">
          <a:xfrm rot="5400000" flipH="1" flipV="1">
            <a:off x="3237706" y="4191794"/>
            <a:ext cx="435768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38" name="直接连接符 37"/>
          <p:cNvCxnSpPr>
            <a:cxnSpLocks noChangeShapeType="1"/>
          </p:cNvCxnSpPr>
          <p:nvPr/>
        </p:nvCxnSpPr>
        <p:spPr bwMode="auto">
          <a:xfrm>
            <a:off x="3143250" y="6357938"/>
            <a:ext cx="228600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40" name="直接箭头连接符 39"/>
          <p:cNvCxnSpPr>
            <a:cxnSpLocks noChangeShapeType="1"/>
          </p:cNvCxnSpPr>
          <p:nvPr/>
        </p:nvCxnSpPr>
        <p:spPr bwMode="auto">
          <a:xfrm rot="16200000" flipH="1">
            <a:off x="2928937" y="6572251"/>
            <a:ext cx="428625" cy="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42" name="TextBox 41"/>
          <p:cNvSpPr txBox="1">
            <a:spLocks noChangeArrowheads="1"/>
          </p:cNvSpPr>
          <p:nvPr/>
        </p:nvSpPr>
        <p:spPr bwMode="auto">
          <a:xfrm>
            <a:off x="3173413" y="2262188"/>
            <a:ext cx="500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Y</a:t>
            </a:r>
            <a:endParaRPr lang="zh-CN" altLang="en-US" sz="2800" b="1"/>
          </a:p>
        </p:txBody>
      </p:sp>
      <p:sp>
        <p:nvSpPr>
          <p:cNvPr id="43" name="TextBox 42"/>
          <p:cNvSpPr txBox="1">
            <a:spLocks noChangeArrowheads="1"/>
          </p:cNvSpPr>
          <p:nvPr/>
        </p:nvSpPr>
        <p:spPr bwMode="auto">
          <a:xfrm>
            <a:off x="4572000" y="1500188"/>
            <a:ext cx="500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N</a:t>
            </a:r>
            <a:endParaRPr lang="zh-CN" altLang="en-US" sz="2800" b="1"/>
          </a:p>
        </p:txBody>
      </p:sp>
      <p:sp>
        <p:nvSpPr>
          <p:cNvPr id="44" name="TextBox 43"/>
          <p:cNvSpPr txBox="1">
            <a:spLocks noChangeArrowheads="1"/>
          </p:cNvSpPr>
          <p:nvPr/>
        </p:nvSpPr>
        <p:spPr bwMode="auto">
          <a:xfrm>
            <a:off x="4572000" y="701675"/>
            <a:ext cx="43576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3200" b="1">
                <a:solidFill>
                  <a:srgbClr val="FF0000"/>
                </a:solidFill>
              </a:rPr>
              <a:t>用</a:t>
            </a:r>
            <a:r>
              <a:rPr lang="en-US" altLang="zh-CN" sz="3200" b="1">
                <a:solidFill>
                  <a:srgbClr val="FF0000"/>
                </a:solidFill>
              </a:rPr>
              <a:t>while</a:t>
            </a:r>
            <a:r>
              <a:rPr lang="zh-CN" altLang="en-US" sz="3200" b="1">
                <a:solidFill>
                  <a:srgbClr val="FF0000"/>
                </a:solidFill>
              </a:rPr>
              <a:t>循环结构实现</a:t>
            </a:r>
          </a:p>
        </p:txBody>
      </p:sp>
      <p:sp>
        <p:nvSpPr>
          <p:cNvPr id="45" name="矩形 44"/>
          <p:cNvSpPr>
            <a:spLocks noChangeArrowheads="1"/>
          </p:cNvSpPr>
          <p:nvPr/>
        </p:nvSpPr>
        <p:spPr bwMode="auto">
          <a:xfrm>
            <a:off x="500063" y="1428750"/>
            <a:ext cx="5214937" cy="5214938"/>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49" name="Rectangle 3"/>
          <p:cNvSpPr txBox="1">
            <a:spLocks noChangeArrowheads="1"/>
          </p:cNvSpPr>
          <p:nvPr/>
        </p:nvSpPr>
        <p:spPr bwMode="auto">
          <a:xfrm>
            <a:off x="6000750" y="1785938"/>
            <a:ext cx="2714625" cy="4214812"/>
          </a:xfrm>
          <a:prstGeom prst="rect">
            <a:avLst/>
          </a:prstGeom>
          <a:noFill/>
          <a:ln w="9525">
            <a:noFill/>
            <a:miter lim="800000"/>
            <a:headEnd/>
            <a:tailEnd/>
          </a:ln>
        </p:spPr>
        <p:txBody>
          <a:bodyPr/>
          <a:lstStyle/>
          <a:p>
            <a:pPr marL="342900" indent="-342900" eaLnBrk="0" hangingPunct="0">
              <a:lnSpc>
                <a:spcPct val="120000"/>
              </a:lnSpc>
              <a:spcBef>
                <a:spcPct val="20000"/>
              </a:spcBef>
              <a:defRPr/>
            </a:pPr>
            <a:r>
              <a:rPr lang="en-US" altLang="zh-CN" sz="3200" b="1" dirty="0">
                <a:solidFill>
                  <a:srgbClr val="00B050"/>
                </a:solidFill>
              </a:rPr>
              <a:t>while</a:t>
            </a:r>
            <a:r>
              <a:rPr lang="en-US" altLang="zh-CN" sz="3200" b="1" dirty="0"/>
              <a:t>(</a:t>
            </a:r>
            <a:r>
              <a:rPr lang="en-US" altLang="zh-CN" sz="3200" b="1" dirty="0" err="1"/>
              <a:t>i</a:t>
            </a:r>
            <a:r>
              <a:rPr lang="en-US" altLang="zh-CN" sz="3200" b="1" dirty="0"/>
              <a:t>&lt;=50)</a:t>
            </a:r>
          </a:p>
          <a:p>
            <a:pPr marL="342900" indent="-342900" eaLnBrk="0" hangingPunct="0">
              <a:lnSpc>
                <a:spcPct val="120000"/>
              </a:lnSpc>
              <a:spcBef>
                <a:spcPct val="20000"/>
              </a:spcBef>
              <a:defRPr/>
            </a:pPr>
            <a:r>
              <a:rPr lang="en-US" altLang="zh-CN" sz="3200" b="1" dirty="0"/>
              <a:t>{ </a:t>
            </a:r>
            <a:r>
              <a:rPr lang="en-US" altLang="zh-CN" sz="3200" b="1" dirty="0" err="1"/>
              <a:t>scanf</a:t>
            </a:r>
            <a:r>
              <a:rPr lang="en-US" altLang="zh-CN" sz="3200" b="1" dirty="0"/>
              <a:t>…… ;</a:t>
            </a:r>
          </a:p>
          <a:p>
            <a:pPr marL="342900" indent="-342900" eaLnBrk="0" hangingPunct="0">
              <a:lnSpc>
                <a:spcPct val="120000"/>
              </a:lnSpc>
              <a:spcBef>
                <a:spcPct val="20000"/>
              </a:spcBef>
              <a:defRPr/>
            </a:pPr>
            <a:r>
              <a:rPr lang="en-US" altLang="zh-CN" sz="3200" b="1" dirty="0"/>
              <a:t>  aver=…… ;</a:t>
            </a:r>
          </a:p>
          <a:p>
            <a:pPr marL="342900" indent="-342900" eaLnBrk="0" hangingPunct="0">
              <a:lnSpc>
                <a:spcPct val="120000"/>
              </a:lnSpc>
              <a:spcBef>
                <a:spcPct val="20000"/>
              </a:spcBef>
              <a:defRPr/>
            </a:pPr>
            <a:r>
              <a:rPr lang="en-US" altLang="zh-CN" sz="3200" b="1" dirty="0"/>
              <a:t>  </a:t>
            </a:r>
            <a:r>
              <a:rPr lang="en-US" altLang="zh-CN" sz="3200" b="1" dirty="0" err="1"/>
              <a:t>printf</a:t>
            </a:r>
            <a:r>
              <a:rPr lang="en-US" altLang="zh-CN" sz="3200" b="1" dirty="0"/>
              <a:t>…… ;</a:t>
            </a:r>
          </a:p>
          <a:p>
            <a:pPr marL="342900" indent="-342900" eaLnBrk="0" hangingPunct="0">
              <a:lnSpc>
                <a:spcPct val="120000"/>
              </a:lnSpc>
              <a:spcBef>
                <a:spcPct val="20000"/>
              </a:spcBef>
              <a:defRPr/>
            </a:pPr>
            <a:r>
              <a:rPr lang="en-US" altLang="zh-CN" sz="3200" b="1" dirty="0"/>
              <a:t>  </a:t>
            </a:r>
            <a:r>
              <a:rPr lang="en-US" altLang="zh-CN" sz="3200" b="1" dirty="0" err="1"/>
              <a:t>i</a:t>
            </a:r>
            <a:r>
              <a:rPr lang="en-US" altLang="zh-CN" sz="3200" b="1" dirty="0"/>
              <a:t>++;</a:t>
            </a:r>
          </a:p>
          <a:p>
            <a:pPr marL="342900" indent="-342900" eaLnBrk="0" hangingPunct="0">
              <a:lnSpc>
                <a:spcPct val="120000"/>
              </a:lnSpc>
              <a:spcBef>
                <a:spcPct val="20000"/>
              </a:spcBef>
              <a:defRPr/>
            </a:pPr>
            <a:r>
              <a:rPr lang="en-US" altLang="zh-CN" sz="3200" b="1" dirty="0"/>
              <a:t>}</a:t>
            </a:r>
            <a:endParaRPr lang="en-US" altLang="zh-CN" sz="3200" b="1" kern="0" dirty="0">
              <a:latin typeface="+mn-lt"/>
              <a:ea typeface="+mn-ea"/>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linds(horizontal)">
                                      <p:cBhvr>
                                        <p:cTn id="11" dur="500"/>
                                        <p:tgtEl>
                                          <p:spTgt spid="7"/>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horizontal)">
                                      <p:cBhvr>
                                        <p:cTn id="16" dur="500"/>
                                        <p:tgtEl>
                                          <p:spTgt spid="8"/>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linds(horizontal)">
                                      <p:cBhvr>
                                        <p:cTn id="19" dur="500"/>
                                        <p:tgtEl>
                                          <p:spTgt spid="9"/>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blinds(horizontal)">
                                      <p:cBhvr>
                                        <p:cTn id="24" dur="500"/>
                                        <p:tgtEl>
                                          <p:spTgt spid="42"/>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blinds(horizontal)">
                                      <p:cBhvr>
                                        <p:cTn id="29" dur="500"/>
                                        <p:tgtEl>
                                          <p:spTgt spid="11"/>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blinds(horizontal)">
                                      <p:cBhvr>
                                        <p:cTn id="32" dur="500"/>
                                        <p:tgtEl>
                                          <p:spTgt spid="10"/>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blinds(horizontal)">
                                      <p:cBhvr>
                                        <p:cTn id="37" dur="500"/>
                                        <p:tgtEl>
                                          <p:spTgt spid="16"/>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blinds(horizontal)">
                                      <p:cBhvr>
                                        <p:cTn id="40" dur="500"/>
                                        <p:tgtEl>
                                          <p:spTgt spid="17"/>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3" presetClass="entr" presetSubtype="10" fill="hold" nodeType="click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blinds(horizontal)">
                                      <p:cBhvr>
                                        <p:cTn id="45" dur="500"/>
                                        <p:tgtEl>
                                          <p:spTgt spid="21"/>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blinds(horizontal)">
                                      <p:cBhvr>
                                        <p:cTn id="48" dur="500"/>
                                        <p:tgtEl>
                                          <p:spTgt spid="20"/>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3" presetClass="entr" presetSubtype="10" fill="hold" nodeType="click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blinds(horizontal)">
                                      <p:cBhvr>
                                        <p:cTn id="53" dur="500"/>
                                        <p:tgtEl>
                                          <p:spTgt spid="22"/>
                                        </p:tgtEl>
                                      </p:cBhvr>
                                    </p:animEffect>
                                  </p:childTnLst>
                                </p:cTn>
                              </p:par>
                              <p:par>
                                <p:cTn id="54" presetID="3" presetClass="entr" presetSubtype="10"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blinds(horizontal)">
                                      <p:cBhvr>
                                        <p:cTn id="56" dur="500"/>
                                        <p:tgtEl>
                                          <p:spTgt spid="23"/>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12" presetClass="entr" presetSubtype="1" fill="hold" nodeType="click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slide(fromTop)">
                                      <p:cBhvr>
                                        <p:cTn id="61" dur="500"/>
                                        <p:tgtEl>
                                          <p:spTgt spid="26"/>
                                        </p:tgtEl>
                                      </p:cBhvr>
                                    </p:animEffect>
                                  </p:childTnLst>
                                </p:cTn>
                              </p:par>
                            </p:childTnLst>
                          </p:cTn>
                        </p:par>
                        <p:par>
                          <p:cTn id="62" fill="hold" nodeType="afterGroup">
                            <p:stCondLst>
                              <p:cond delay="500"/>
                            </p:stCondLst>
                            <p:childTnLst>
                              <p:par>
                                <p:cTn id="63" presetID="12" presetClass="entr" presetSubtype="2" fill="hold" nodeType="after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slide(fromRight)">
                                      <p:cBhvr>
                                        <p:cTn id="65" dur="500"/>
                                        <p:tgtEl>
                                          <p:spTgt spid="24"/>
                                        </p:tgtEl>
                                      </p:cBhvr>
                                    </p:animEffect>
                                  </p:childTnLst>
                                </p:cTn>
                              </p:par>
                            </p:childTnLst>
                          </p:cTn>
                        </p:par>
                        <p:par>
                          <p:cTn id="66" fill="hold" nodeType="afterGroup">
                            <p:stCondLst>
                              <p:cond delay="1000"/>
                            </p:stCondLst>
                            <p:childTnLst>
                              <p:par>
                                <p:cTn id="67" presetID="12" presetClass="entr" presetSubtype="4" fill="hold"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slide(fromBottom)">
                                      <p:cBhvr>
                                        <p:cTn id="69" dur="500"/>
                                        <p:tgtEl>
                                          <p:spTgt spid="28"/>
                                        </p:tgtEl>
                                      </p:cBhvr>
                                    </p:animEffect>
                                  </p:childTnLst>
                                </p:cTn>
                              </p:par>
                            </p:childTnLst>
                          </p:cTn>
                        </p:par>
                        <p:par>
                          <p:cTn id="70" fill="hold" nodeType="afterGroup">
                            <p:stCondLst>
                              <p:cond delay="1500"/>
                            </p:stCondLst>
                            <p:childTnLst>
                              <p:par>
                                <p:cTn id="71" presetID="12" presetClass="entr" presetSubtype="8" fill="hold" nodeType="after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slide(fromLeft)">
                                      <p:cBhvr>
                                        <p:cTn id="73" dur="500"/>
                                        <p:tgtEl>
                                          <p:spTgt spid="31"/>
                                        </p:tgtEl>
                                      </p:cBhvr>
                                    </p:animEffect>
                                  </p:childTnLst>
                                </p:cTn>
                              </p:par>
                            </p:childTnLst>
                          </p:cTn>
                        </p:par>
                      </p:childTnLst>
                    </p:cTn>
                  </p:par>
                  <p:par>
                    <p:cTn id="74" fill="hold" nodeType="clickPar">
                      <p:stCondLst>
                        <p:cond delay="indefinite"/>
                      </p:stCondLst>
                      <p:childTnLst>
                        <p:par>
                          <p:cTn id="75" fill="hold" nodeType="withGroup">
                            <p:stCondLst>
                              <p:cond delay="0"/>
                            </p:stCondLst>
                            <p:childTnLst>
                              <p:par>
                                <p:cTn id="76" presetID="3" presetClass="entr" presetSubtype="10" fill="hold" grpId="0" nodeType="clickEffect">
                                  <p:stCondLst>
                                    <p:cond delay="0"/>
                                  </p:stCondLst>
                                  <p:childTnLst>
                                    <p:set>
                                      <p:cBhvr>
                                        <p:cTn id="77" dur="1" fill="hold">
                                          <p:stCondLst>
                                            <p:cond delay="0"/>
                                          </p:stCondLst>
                                        </p:cTn>
                                        <p:tgtEl>
                                          <p:spTgt spid="43"/>
                                        </p:tgtEl>
                                        <p:attrNameLst>
                                          <p:attrName>style.visibility</p:attrName>
                                        </p:attrNameLst>
                                      </p:cBhvr>
                                      <p:to>
                                        <p:strVal val="visible"/>
                                      </p:to>
                                    </p:set>
                                    <p:animEffect transition="in" filter="blinds(horizontal)">
                                      <p:cBhvr>
                                        <p:cTn id="78" dur="500"/>
                                        <p:tgtEl>
                                          <p:spTgt spid="43"/>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12" presetClass="entr" presetSubtype="8" fill="hold" nodeType="click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slide(fromLeft)">
                                      <p:cBhvr>
                                        <p:cTn id="83" dur="500"/>
                                        <p:tgtEl>
                                          <p:spTgt spid="35"/>
                                        </p:tgtEl>
                                      </p:cBhvr>
                                    </p:animEffect>
                                  </p:childTnLst>
                                </p:cTn>
                              </p:par>
                            </p:childTnLst>
                          </p:cTn>
                        </p:par>
                        <p:par>
                          <p:cTn id="84" fill="hold" nodeType="afterGroup">
                            <p:stCondLst>
                              <p:cond delay="500"/>
                            </p:stCondLst>
                            <p:childTnLst>
                              <p:par>
                                <p:cTn id="85" presetID="12" presetClass="entr" presetSubtype="1" fill="hold" nodeType="afterEffect">
                                  <p:stCondLst>
                                    <p:cond delay="0"/>
                                  </p:stCondLst>
                                  <p:childTnLst>
                                    <p:set>
                                      <p:cBhvr>
                                        <p:cTn id="86" dur="1" fill="hold">
                                          <p:stCondLst>
                                            <p:cond delay="0"/>
                                          </p:stCondLst>
                                        </p:cTn>
                                        <p:tgtEl>
                                          <p:spTgt spid="36"/>
                                        </p:tgtEl>
                                        <p:attrNameLst>
                                          <p:attrName>style.visibility</p:attrName>
                                        </p:attrNameLst>
                                      </p:cBhvr>
                                      <p:to>
                                        <p:strVal val="visible"/>
                                      </p:to>
                                    </p:set>
                                    <p:animEffect transition="in" filter="slide(fromTop)">
                                      <p:cBhvr>
                                        <p:cTn id="87" dur="500"/>
                                        <p:tgtEl>
                                          <p:spTgt spid="36"/>
                                        </p:tgtEl>
                                      </p:cBhvr>
                                    </p:animEffect>
                                  </p:childTnLst>
                                </p:cTn>
                              </p:par>
                            </p:childTnLst>
                          </p:cTn>
                        </p:par>
                        <p:par>
                          <p:cTn id="88" fill="hold" nodeType="afterGroup">
                            <p:stCondLst>
                              <p:cond delay="1000"/>
                            </p:stCondLst>
                            <p:childTnLst>
                              <p:par>
                                <p:cTn id="89" presetID="12" presetClass="entr" presetSubtype="2" fill="hold" nodeType="after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slide(fromRight)">
                                      <p:cBhvr>
                                        <p:cTn id="91" dur="500"/>
                                        <p:tgtEl>
                                          <p:spTgt spid="38"/>
                                        </p:tgtEl>
                                      </p:cBhvr>
                                    </p:animEffect>
                                  </p:childTnLst>
                                </p:cTn>
                              </p:par>
                            </p:childTnLst>
                          </p:cTn>
                        </p:par>
                        <p:par>
                          <p:cTn id="92" fill="hold" nodeType="afterGroup">
                            <p:stCondLst>
                              <p:cond delay="1500"/>
                            </p:stCondLst>
                            <p:childTnLst>
                              <p:par>
                                <p:cTn id="93" presetID="12" presetClass="entr" presetSubtype="1" fill="hold"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slide(fromTop)">
                                      <p:cBhvr>
                                        <p:cTn id="95" dur="500"/>
                                        <p:tgtEl>
                                          <p:spTgt spid="40"/>
                                        </p:tgtEl>
                                      </p:cBhvr>
                                    </p:animEffect>
                                  </p:childTnLst>
                                </p:cTn>
                              </p:par>
                            </p:childTnLst>
                          </p:cTn>
                        </p:par>
                      </p:childTnLst>
                    </p:cTn>
                  </p:par>
                  <p:par>
                    <p:cTn id="96" fill="hold" nodeType="clickPar">
                      <p:stCondLst>
                        <p:cond delay="indefinite"/>
                      </p:stCondLst>
                      <p:childTnLst>
                        <p:par>
                          <p:cTn id="97" fill="hold" nodeType="withGroup">
                            <p:stCondLst>
                              <p:cond delay="0"/>
                            </p:stCondLst>
                            <p:childTnLst>
                              <p:par>
                                <p:cTn id="98" presetID="3" presetClass="entr" presetSubtype="10" fill="hold" grpId="0" nodeType="clickEffect">
                                  <p:stCondLst>
                                    <p:cond delay="0"/>
                                  </p:stCondLst>
                                  <p:childTnLst>
                                    <p:set>
                                      <p:cBhvr>
                                        <p:cTn id="99" dur="1" fill="hold">
                                          <p:stCondLst>
                                            <p:cond delay="0"/>
                                          </p:stCondLst>
                                        </p:cTn>
                                        <p:tgtEl>
                                          <p:spTgt spid="45"/>
                                        </p:tgtEl>
                                        <p:attrNameLst>
                                          <p:attrName>style.visibility</p:attrName>
                                        </p:attrNameLst>
                                      </p:cBhvr>
                                      <p:to>
                                        <p:strVal val="visible"/>
                                      </p:to>
                                    </p:set>
                                    <p:animEffect transition="in" filter="blinds(horizontal)">
                                      <p:cBhvr>
                                        <p:cTn id="100" dur="500"/>
                                        <p:tgtEl>
                                          <p:spTgt spid="45"/>
                                        </p:tgtEl>
                                      </p:cBhvr>
                                    </p:animEffect>
                                  </p:childTnLst>
                                </p:cTn>
                              </p:par>
                            </p:childTnLst>
                          </p:cTn>
                        </p:par>
                        <p:par>
                          <p:cTn id="101" fill="hold" nodeType="afterGroup">
                            <p:stCondLst>
                              <p:cond delay="500"/>
                            </p:stCondLst>
                            <p:childTnLst>
                              <p:par>
                                <p:cTn id="102" presetID="3" presetClass="entr" presetSubtype="10" fill="hold" grpId="0" nodeType="after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blinds(horizontal)">
                                      <p:cBhvr>
                                        <p:cTn id="104" dur="500"/>
                                        <p:tgtEl>
                                          <p:spTgt spid="44"/>
                                        </p:tgtEl>
                                      </p:cBhvr>
                                    </p:animEffect>
                                  </p:childTnLst>
                                </p:cTn>
                              </p:par>
                            </p:childTnLst>
                          </p:cTn>
                        </p:par>
                      </p:childTnLst>
                    </p:cTn>
                  </p:par>
                  <p:par>
                    <p:cTn id="105" fill="hold" nodeType="clickPar">
                      <p:stCondLst>
                        <p:cond delay="indefinite"/>
                      </p:stCondLst>
                      <p:childTnLst>
                        <p:par>
                          <p:cTn id="106" fill="hold" nodeType="withGroup">
                            <p:stCondLst>
                              <p:cond delay="0"/>
                            </p:stCondLst>
                            <p:childTnLst>
                              <p:par>
                                <p:cTn id="107" presetID="3" presetClass="entr" presetSubtype="10" fill="hold" grpId="0" nodeType="clickEffect">
                                  <p:stCondLst>
                                    <p:cond delay="0"/>
                                  </p:stCondLst>
                                  <p:childTnLst>
                                    <p:set>
                                      <p:cBhvr>
                                        <p:cTn id="108" dur="1" fill="hold">
                                          <p:stCondLst>
                                            <p:cond delay="0"/>
                                          </p:stCondLst>
                                        </p:cTn>
                                        <p:tgtEl>
                                          <p:spTgt spid="49"/>
                                        </p:tgtEl>
                                        <p:attrNameLst>
                                          <p:attrName>style.visibility</p:attrName>
                                        </p:attrNameLst>
                                      </p:cBhvr>
                                      <p:to>
                                        <p:strVal val="visible"/>
                                      </p:to>
                                    </p:set>
                                    <p:animEffect transition="in" filter="blinds(horizontal)">
                                      <p:cBhvr>
                                        <p:cTn id="10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7" grpId="0" animBg="1"/>
      <p:bldP spid="20" grpId="0" animBg="1"/>
      <p:bldP spid="23" grpId="0" animBg="1"/>
      <p:bldP spid="42" grpId="0"/>
      <p:bldP spid="43" grpId="0"/>
      <p:bldP spid="44" grpId="0"/>
      <p:bldP spid="45" grpId="0" animBg="1"/>
      <p:bldP spid="49" grpId="0"/>
    </p:bldLst>
  </p:timing>
</p:sld>
</file>

<file path=ppt/theme/theme1.xml><?xml version="1.0" encoding="utf-8"?>
<a:theme xmlns:a="http://schemas.openxmlformats.org/drawingml/2006/main" name="李楠 ppt">
  <a:themeElements>
    <a:clrScheme name="曹妍 ppt 3">
      <a:dk1>
        <a:srgbClr val="080808"/>
      </a:dk1>
      <a:lt1>
        <a:srgbClr val="FFFFFF"/>
      </a:lt1>
      <a:dk2>
        <a:srgbClr val="A59A55"/>
      </a:dk2>
      <a:lt2>
        <a:srgbClr val="DDDDDD"/>
      </a:lt2>
      <a:accent1>
        <a:srgbClr val="4AB1E4"/>
      </a:accent1>
      <a:accent2>
        <a:srgbClr val="8F038F"/>
      </a:accent2>
      <a:accent3>
        <a:srgbClr val="FFFFFF"/>
      </a:accent3>
      <a:accent4>
        <a:srgbClr val="060606"/>
      </a:accent4>
      <a:accent5>
        <a:srgbClr val="B1D5EF"/>
      </a:accent5>
      <a:accent6>
        <a:srgbClr val="810281"/>
      </a:accent6>
      <a:hlink>
        <a:srgbClr val="F77A1D"/>
      </a:hlink>
      <a:folHlink>
        <a:srgbClr val="5BBE4E"/>
      </a:folHlink>
    </a:clrScheme>
    <a:fontScheme name="曹妍 ppt">
      <a:majorFont>
        <a:latin typeface="Arial"/>
        <a:ea typeface="楷体_GB2312"/>
        <a:cs typeface=""/>
      </a:majorFont>
      <a:minorFont>
        <a:latin typeface="Arial"/>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pitchFamily="34" charset="0"/>
            <a:ea typeface="楷体_GB2312" pitchFamily="49" charset="-122"/>
          </a:defRPr>
        </a:defPPr>
      </a:lstStyle>
    </a:spDef>
    <a:lnDef>
      <a:spPr bwMode="auto">
        <a:solidFill>
          <a:schemeClr val="accent1"/>
        </a:solidFill>
        <a:ln w="25400" cap="flat" cmpd="sng" algn="ctr">
          <a:solidFill>
            <a:schemeClr val="tx1"/>
          </a:solidFill>
          <a:prstDash val="solid"/>
          <a:round/>
          <a:headEnd type="none" w="med" len="med"/>
          <a:tailEnd type="arrow"/>
        </a:ln>
        <a:effectLst/>
      </a:spPr>
      <a:bodyPr/>
      <a:lstStyle/>
    </a:lnDef>
  </a:objectDefaults>
  <a:extraClrSchemeLst>
    <a:extraClrScheme>
      <a:clrScheme name="曹妍 ppt 1">
        <a:dk1>
          <a:srgbClr val="5F5F5F"/>
        </a:dk1>
        <a:lt1>
          <a:srgbClr val="FFFFFF"/>
        </a:lt1>
        <a:dk2>
          <a:srgbClr val="C36609"/>
        </a:dk2>
        <a:lt2>
          <a:srgbClr val="DDDDDD"/>
        </a:lt2>
        <a:accent1>
          <a:srgbClr val="D2B94E"/>
        </a:accent1>
        <a:accent2>
          <a:srgbClr val="2395B9"/>
        </a:accent2>
        <a:accent3>
          <a:srgbClr val="FFFFFF"/>
        </a:accent3>
        <a:accent4>
          <a:srgbClr val="505050"/>
        </a:accent4>
        <a:accent5>
          <a:srgbClr val="E5D9B2"/>
        </a:accent5>
        <a:accent6>
          <a:srgbClr val="1F87A7"/>
        </a:accent6>
        <a:hlink>
          <a:srgbClr val="5C984E"/>
        </a:hlink>
        <a:folHlink>
          <a:srgbClr val="B5C77B"/>
        </a:folHlink>
      </a:clrScheme>
      <a:clrMap bg1="lt1" tx1="dk1" bg2="lt2" tx2="dk2" accent1="accent1" accent2="accent2" accent3="accent3" accent4="accent4" accent5="accent5" accent6="accent6" hlink="hlink" folHlink="folHlink"/>
    </a:extraClrScheme>
    <a:extraClrScheme>
      <a:clrScheme name="曹妍 ppt 2">
        <a:dk1>
          <a:srgbClr val="5F5F5F"/>
        </a:dk1>
        <a:lt1>
          <a:srgbClr val="FFFFFF"/>
        </a:lt1>
        <a:dk2>
          <a:srgbClr val="9FC591"/>
        </a:dk2>
        <a:lt2>
          <a:srgbClr val="DDDDDD"/>
        </a:lt2>
        <a:accent1>
          <a:srgbClr val="7B82B7"/>
        </a:accent1>
        <a:accent2>
          <a:srgbClr val="8D337C"/>
        </a:accent2>
        <a:accent3>
          <a:srgbClr val="FFFFFF"/>
        </a:accent3>
        <a:accent4>
          <a:srgbClr val="505050"/>
        </a:accent4>
        <a:accent5>
          <a:srgbClr val="BFC1D8"/>
        </a:accent5>
        <a:accent6>
          <a:srgbClr val="7F2D70"/>
        </a:accent6>
        <a:hlink>
          <a:srgbClr val="CC87E1"/>
        </a:hlink>
        <a:folHlink>
          <a:srgbClr val="76C5D0"/>
        </a:folHlink>
      </a:clrScheme>
      <a:clrMap bg1="lt1" tx1="dk1" bg2="lt2" tx2="dk2" accent1="accent1" accent2="accent2" accent3="accent3" accent4="accent4" accent5="accent5" accent6="accent6" hlink="hlink" folHlink="folHlink"/>
    </a:extraClrScheme>
    <a:extraClrScheme>
      <a:clrScheme name="曹妍 ppt 3">
        <a:dk1>
          <a:srgbClr val="080808"/>
        </a:dk1>
        <a:lt1>
          <a:srgbClr val="FFFFFF"/>
        </a:lt1>
        <a:dk2>
          <a:srgbClr val="A59A55"/>
        </a:dk2>
        <a:lt2>
          <a:srgbClr val="DDDDDD"/>
        </a:lt2>
        <a:accent1>
          <a:srgbClr val="4AB1E4"/>
        </a:accent1>
        <a:accent2>
          <a:srgbClr val="8F038F"/>
        </a:accent2>
        <a:accent3>
          <a:srgbClr val="FFFFFF"/>
        </a:accent3>
        <a:accent4>
          <a:srgbClr val="060606"/>
        </a:accent4>
        <a:accent5>
          <a:srgbClr val="B1D5EF"/>
        </a:accent5>
        <a:accent6>
          <a:srgbClr val="810281"/>
        </a:accent6>
        <a:hlink>
          <a:srgbClr val="F77A1D"/>
        </a:hlink>
        <a:folHlink>
          <a:srgbClr val="5BBE4E"/>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第4章 选择结构程序设计</Template>
  <TotalTime>14389</TotalTime>
  <Words>4455</Words>
  <Application>Microsoft Office PowerPoint</Application>
  <PresentationFormat>On-screen Show (4:3)</PresentationFormat>
  <Paragraphs>749</Paragraphs>
  <Slides>87</Slides>
  <Notes>0</Notes>
  <HiddenSlides>1</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87</vt:i4>
      </vt:variant>
    </vt:vector>
  </HeadingPairs>
  <TitlesOfParts>
    <vt:vector size="96" baseType="lpstr">
      <vt:lpstr>黑体</vt:lpstr>
      <vt:lpstr>楷体_GB2312</vt:lpstr>
      <vt:lpstr>宋体</vt:lpstr>
      <vt:lpstr>Arial</vt:lpstr>
      <vt:lpstr>Times New Roman</vt:lpstr>
      <vt:lpstr>Verdana</vt:lpstr>
      <vt:lpstr>Wingdings</vt:lpstr>
      <vt:lpstr>李楠 ppt</vt:lpstr>
      <vt:lpstr>公式</vt:lpstr>
      <vt:lpstr>第5章 循环结构程序设计</vt:lpstr>
      <vt:lpstr>内  容</vt:lpstr>
      <vt:lpstr>PowerPoint Presentation</vt:lpstr>
      <vt:lpstr>PowerPoint Presentation</vt:lpstr>
      <vt:lpstr>PowerPoint Presentation</vt:lpstr>
      <vt:lpstr>PowerPoint Presentation</vt:lpstr>
      <vt:lpstr>PowerPoint Presentation</vt:lpstr>
      <vt:lpstr>5.1  while循环</vt:lpstr>
      <vt:lpstr>PowerPoint Presentation</vt:lpstr>
      <vt:lpstr>PowerPoint Presentation</vt:lpstr>
      <vt:lpstr>PowerPoint Presentation</vt:lpstr>
      <vt:lpstr>PowerPoint Presentation</vt:lpstr>
      <vt:lpstr>PowerPoint Presentation</vt:lpstr>
      <vt:lpstr>PowerPoint Presentation</vt:lpstr>
      <vt:lpstr>5.2 do---while循环</vt:lpstr>
      <vt:lpstr>5.2 do---while循环</vt:lpstr>
      <vt:lpstr>PowerPoint Presentation</vt:lpstr>
      <vt:lpstr>PowerPoint Presentation</vt:lpstr>
      <vt:lpstr>PowerPoint Presentation</vt:lpstr>
      <vt:lpstr>5.3  for循环</vt:lpstr>
      <vt:lpstr>5.3  for循环</vt:lpstr>
      <vt:lpstr>5.3  for循环</vt:lpstr>
      <vt:lpstr>5.3  for循环</vt:lpstr>
      <vt:lpstr>PowerPoint Presentation</vt:lpstr>
      <vt:lpstr>PowerPoint Presentation</vt:lpstr>
      <vt:lpstr>5.3  for循环</vt:lpstr>
      <vt:lpstr>PowerPoint Presentation</vt:lpstr>
      <vt:lpstr>5.3  for循环</vt:lpstr>
      <vt:lpstr>5.3  for循环</vt:lpstr>
      <vt:lpstr>PowerPoint Presentation</vt:lpstr>
      <vt:lpstr>几种循环的比较</vt:lpstr>
      <vt:lpstr>5.4 循环的嵌套</vt:lpstr>
      <vt:lpstr>5.5 循环的退出</vt:lpstr>
      <vt:lpstr>5.5.1 break语句（提前终止循环）</vt:lpstr>
      <vt:lpstr>PowerPoint Presentation</vt:lpstr>
      <vt:lpstr>PowerPoint Presentation</vt:lpstr>
      <vt:lpstr>5.5.1 break语句（提前终止循环）</vt:lpstr>
      <vt:lpstr>PowerPoint Presentation</vt:lpstr>
      <vt:lpstr>PowerPoint Presentation</vt:lpstr>
      <vt:lpstr>PowerPoint Presentation</vt:lpstr>
      <vt:lpstr>PowerPoint Presentation</vt:lpstr>
      <vt:lpstr>PowerPoint Presentation</vt:lpstr>
      <vt:lpstr>5.5.2 continue语句(提前结束本次循环)</vt:lpstr>
      <vt:lpstr>PowerPoint Presentation</vt:lpstr>
      <vt:lpstr>PowerPoint Presentation</vt:lpstr>
      <vt:lpstr>5.5.3 break语句和continue语句的区别</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5.7 循环程序举例</vt:lpstr>
      <vt:lpstr>5.7 循环程序举例</vt:lpstr>
      <vt:lpstr>5.7 循环程序举例</vt:lpstr>
      <vt:lpstr>5.7 循环程序举例</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李楠</dc:creator>
  <cp:lastModifiedBy>Nan Li</cp:lastModifiedBy>
  <cp:revision>1050</cp:revision>
  <dcterms:created xsi:type="dcterms:W3CDTF">2002-12-29T13:24:47Z</dcterms:created>
  <dcterms:modified xsi:type="dcterms:W3CDTF">2017-04-13T04:09:32Z</dcterms:modified>
</cp:coreProperties>
</file>