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  <p:sldMasterId id="2147483673" r:id="rId3"/>
  </p:sldMasterIdLst>
  <p:sldIdLst>
    <p:sldId id="297" r:id="rId4"/>
    <p:sldId id="296" r:id="rId5"/>
    <p:sldId id="301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69" r:id="rId17"/>
    <p:sldId id="270" r:id="rId18"/>
    <p:sldId id="279" r:id="rId19"/>
    <p:sldId id="299" r:id="rId20"/>
    <p:sldId id="300" r:id="rId21"/>
    <p:sldId id="271" r:id="rId22"/>
    <p:sldId id="276" r:id="rId23"/>
    <p:sldId id="283" r:id="rId24"/>
    <p:sldId id="284" r:id="rId25"/>
    <p:sldId id="287" r:id="rId26"/>
    <p:sldId id="288" r:id="rId27"/>
    <p:sldId id="289" r:id="rId28"/>
    <p:sldId id="292" r:id="rId29"/>
    <p:sldId id="293" r:id="rId30"/>
    <p:sldId id="290" r:id="rId31"/>
    <p:sldId id="291" r:id="rId32"/>
    <p:sldId id="294" r:id="rId33"/>
    <p:sldId id="295" r:id="rId34"/>
    <p:sldId id="282" r:id="rId35"/>
    <p:sldId id="298" r:id="rId36"/>
    <p:sldId id="272" r:id="rId37"/>
    <p:sldId id="280" r:id="rId38"/>
    <p:sldId id="281" r:id="rId39"/>
    <p:sldId id="273" r:id="rId4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CCFFCC"/>
    <a:srgbClr val="FF0000"/>
    <a:srgbClr val="99FF33"/>
    <a:srgbClr val="00FFFF"/>
    <a:srgbClr val="FF3300"/>
    <a:srgbClr val="FF99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88" autoAdjust="0"/>
    <p:restoredTop sz="90929"/>
  </p:normalViewPr>
  <p:slideViewPr>
    <p:cSldViewPr>
      <p:cViewPr varScale="1">
        <p:scale>
          <a:sx n="65" d="100"/>
          <a:sy n="65" d="100"/>
        </p:scale>
        <p:origin x="1470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1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836613" y="21336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zh-CN" noProof="0" smtClean="0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038600"/>
            <a:ext cx="6400800" cy="1752600"/>
          </a:xfrm>
        </p:spPr>
        <p:txBody>
          <a:bodyPr anchor="ctr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quarter" idx="10"/>
          </p:nvPr>
        </p:nvSpPr>
        <p:spPr>
          <a:xfrm>
            <a:off x="3810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8045EF-6AC8-422E-8DFC-B9AFCDE914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8341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6104A-6457-4FA8-B5F8-333478CEA8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6001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7500" y="342900"/>
            <a:ext cx="1943100" cy="55245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42900"/>
            <a:ext cx="5676900" cy="55245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1EB86-AC0F-42D6-982C-4297403B0C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1838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36746EC2-D460-4DD7-B9A6-240A659ED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31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AD5E33DA-5105-45FF-8DF4-C0059AF520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505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728B7861-D1C6-4BA7-905F-30C1C40FC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32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5668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5668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84F31C14-E125-44A7-8AF2-029D80423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249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7344B3B8-A9E6-4731-B519-6BBD0E391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270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305005CB-81D6-48AB-8652-B6D1E9691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751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BD41676A-4F24-48DB-990C-946ECB380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934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509F742F-F9B9-42C9-A79C-96618396E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64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02837-9C1A-48AC-A0D0-66CAFD69EFE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17899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10254CC4-6189-49F1-A4AE-B20A9B760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7587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5115FFF9-8289-49C0-A0AC-746DE0F06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8780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274638"/>
            <a:ext cx="2058988" cy="58181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9325" cy="58181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5941F3C9-515D-4804-8FC9-005829DF27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5225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201B9-65E9-4A10-8A4A-7A816E27AFB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2577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911F6-AF41-42E7-83FB-3FD2AD5927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16023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A46CA-3EEA-43A9-82FE-E5C0507908C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454106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B52A1-31AB-4249-8B0D-0EC91878167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472180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D6D46-9C96-498E-B23A-93E9C97E5D5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04880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DFC57-CBC0-45FA-B2B0-637E2C94A5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51453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78633-16EE-4273-AAE4-2ECE0AFC480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85758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BE188-6F4A-4C0E-8CF3-4FC4B00CF1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60570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1720D-6572-4859-BA3A-EB481099D9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240868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C526-50EA-4B35-952E-87F48F86C1B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10194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066C2-A28C-4435-A26B-0E7EAC9D5B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91889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995F6-741A-480C-B79D-DF9A22CB38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0524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7372E-91BA-456B-951D-E97C9A3A5E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9936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8D3A1-4CEE-4F94-9A95-5A95B49E52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3234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FA28-953D-4077-881E-9D1CCA1349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17292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CEC6F-4BC4-44E0-83C2-A9A0B872D39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2602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09286-1FF9-4B98-9DC8-C63B3EC33D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3273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90F3C-8FD9-481C-B819-8E4E6A9CDC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0124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1000" y="304800"/>
            <a:ext cx="8383588" cy="6022975"/>
            <a:chOff x="240" y="192"/>
            <a:chExt cx="5281" cy="3794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240" y="1008"/>
              <a:ext cx="5281" cy="2978"/>
              <a:chOff x="240" y="1008"/>
              <a:chExt cx="5281" cy="2978"/>
            </a:xfrm>
          </p:grpSpPr>
          <p:sp>
            <p:nvSpPr>
              <p:cNvPr id="1041" name="Rectangle 4"/>
              <p:cNvSpPr>
                <a:spLocks noChangeArrowheads="1"/>
              </p:cNvSpPr>
              <p:nvPr/>
            </p:nvSpPr>
            <p:spPr bwMode="auto">
              <a:xfrm>
                <a:off x="245" y="1010"/>
                <a:ext cx="5269" cy="2976"/>
              </a:xfrm>
              <a:prstGeom prst="rect">
                <a:avLst/>
              </a:prstGeom>
              <a:solidFill>
                <a:srgbClr val="EAEAEA">
                  <a:alpha val="50195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/>
              </a:p>
            </p:txBody>
          </p:sp>
          <p:sp>
            <p:nvSpPr>
              <p:cNvPr id="1042" name="Freeform 5"/>
              <p:cNvSpPr>
                <a:spLocks/>
              </p:cNvSpPr>
              <p:nvPr/>
            </p:nvSpPr>
            <p:spPr bwMode="auto">
              <a:xfrm>
                <a:off x="240" y="1008"/>
                <a:ext cx="5269" cy="2977"/>
              </a:xfrm>
              <a:custGeom>
                <a:avLst/>
                <a:gdLst>
                  <a:gd name="T0" fmla="*/ 5268 w 5269"/>
                  <a:gd name="T1" fmla="*/ 0 h 2977"/>
                  <a:gd name="T2" fmla="*/ 0 w 5269"/>
                  <a:gd name="T3" fmla="*/ 0 h 2977"/>
                  <a:gd name="T4" fmla="*/ 0 w 5269"/>
                  <a:gd name="T5" fmla="*/ 2976 h 297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69" h="2977">
                    <a:moveTo>
                      <a:pt x="5268" y="0"/>
                    </a:moveTo>
                    <a:lnTo>
                      <a:pt x="0" y="0"/>
                    </a:lnTo>
                    <a:lnTo>
                      <a:pt x="0" y="2976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3" name="Freeform 6"/>
              <p:cNvSpPr>
                <a:spLocks/>
              </p:cNvSpPr>
              <p:nvPr/>
            </p:nvSpPr>
            <p:spPr bwMode="auto">
              <a:xfrm>
                <a:off x="252" y="1008"/>
                <a:ext cx="5269" cy="2977"/>
              </a:xfrm>
              <a:custGeom>
                <a:avLst/>
                <a:gdLst>
                  <a:gd name="T0" fmla="*/ 5268 w 5269"/>
                  <a:gd name="T1" fmla="*/ 0 h 2977"/>
                  <a:gd name="T2" fmla="*/ 5268 w 5269"/>
                  <a:gd name="T3" fmla="*/ 2976 h 2977"/>
                  <a:gd name="T4" fmla="*/ 0 w 5269"/>
                  <a:gd name="T5" fmla="*/ 2976 h 297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69" h="2977">
                    <a:moveTo>
                      <a:pt x="5268" y="0"/>
                    </a:moveTo>
                    <a:lnTo>
                      <a:pt x="5268" y="2976"/>
                    </a:lnTo>
                    <a:lnTo>
                      <a:pt x="0" y="2976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33" name="Group 7"/>
            <p:cNvGrpSpPr>
              <a:grpSpLocks/>
            </p:cNvGrpSpPr>
            <p:nvPr/>
          </p:nvGrpSpPr>
          <p:grpSpPr bwMode="auto">
            <a:xfrm>
              <a:off x="336" y="1103"/>
              <a:ext cx="97" cy="2785"/>
              <a:chOff x="336" y="1103"/>
              <a:chExt cx="97" cy="2785"/>
            </a:xfrm>
          </p:grpSpPr>
          <p:sp useBgFill="1">
            <p:nvSpPr>
              <p:cNvPr id="1038" name="Rectangle 8"/>
              <p:cNvSpPr>
                <a:spLocks noChangeArrowheads="1"/>
              </p:cNvSpPr>
              <p:nvPr/>
            </p:nvSpPr>
            <p:spPr bwMode="auto">
              <a:xfrm>
                <a:off x="336" y="1104"/>
                <a:ext cx="96" cy="2784"/>
              </a:xfrm>
              <a:prstGeom prst="rect">
                <a:avLst/>
              </a:prstGeom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/>
              </a:p>
            </p:txBody>
          </p:sp>
          <p:sp>
            <p:nvSpPr>
              <p:cNvPr id="1039" name="Freeform 9"/>
              <p:cNvSpPr>
                <a:spLocks/>
              </p:cNvSpPr>
              <p:nvPr/>
            </p:nvSpPr>
            <p:spPr bwMode="auto">
              <a:xfrm>
                <a:off x="336" y="1103"/>
                <a:ext cx="97" cy="2785"/>
              </a:xfrm>
              <a:custGeom>
                <a:avLst/>
                <a:gdLst>
                  <a:gd name="T0" fmla="*/ 0 w 97"/>
                  <a:gd name="T1" fmla="*/ 2784 h 2785"/>
                  <a:gd name="T2" fmla="*/ 96 w 97"/>
                  <a:gd name="T3" fmla="*/ 2784 h 2785"/>
                  <a:gd name="T4" fmla="*/ 96 w 97"/>
                  <a:gd name="T5" fmla="*/ 0 h 278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7" h="2785">
                    <a:moveTo>
                      <a:pt x="0" y="2784"/>
                    </a:moveTo>
                    <a:lnTo>
                      <a:pt x="96" y="2784"/>
                    </a:lnTo>
                    <a:lnTo>
                      <a:pt x="96" y="0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0" name="Freeform 10"/>
              <p:cNvSpPr>
                <a:spLocks/>
              </p:cNvSpPr>
              <p:nvPr/>
            </p:nvSpPr>
            <p:spPr bwMode="auto">
              <a:xfrm>
                <a:off x="336" y="1103"/>
                <a:ext cx="97" cy="2785"/>
              </a:xfrm>
              <a:custGeom>
                <a:avLst/>
                <a:gdLst>
                  <a:gd name="T0" fmla="*/ 0 w 97"/>
                  <a:gd name="T1" fmla="*/ 2784 h 2785"/>
                  <a:gd name="T2" fmla="*/ 0 w 97"/>
                  <a:gd name="T3" fmla="*/ 0 h 2785"/>
                  <a:gd name="T4" fmla="*/ 96 w 97"/>
                  <a:gd name="T5" fmla="*/ 0 h 278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7" h="2785">
                    <a:moveTo>
                      <a:pt x="0" y="2784"/>
                    </a:moveTo>
                    <a:lnTo>
                      <a:pt x="0" y="0"/>
                    </a:lnTo>
                    <a:lnTo>
                      <a:pt x="96" y="0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34" name="Group 11"/>
            <p:cNvGrpSpPr>
              <a:grpSpLocks/>
            </p:cNvGrpSpPr>
            <p:nvPr/>
          </p:nvGrpSpPr>
          <p:grpSpPr bwMode="auto">
            <a:xfrm>
              <a:off x="240" y="192"/>
              <a:ext cx="193" cy="721"/>
              <a:chOff x="240" y="192"/>
              <a:chExt cx="193" cy="721"/>
            </a:xfrm>
          </p:grpSpPr>
          <p:sp>
            <p:nvSpPr>
              <p:cNvPr id="1035" name="Rectangle 12"/>
              <p:cNvSpPr>
                <a:spLocks noChangeArrowheads="1"/>
              </p:cNvSpPr>
              <p:nvPr/>
            </p:nvSpPr>
            <p:spPr bwMode="auto">
              <a:xfrm>
                <a:off x="240" y="192"/>
                <a:ext cx="192" cy="720"/>
              </a:xfrm>
              <a:prstGeom prst="rect">
                <a:avLst/>
              </a:prstGeom>
              <a:solidFill>
                <a:srgbClr val="EAEAEA">
                  <a:alpha val="50195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/>
              </a:p>
            </p:txBody>
          </p:sp>
          <p:sp>
            <p:nvSpPr>
              <p:cNvPr id="1036" name="Freeform 13"/>
              <p:cNvSpPr>
                <a:spLocks/>
              </p:cNvSpPr>
              <p:nvPr/>
            </p:nvSpPr>
            <p:spPr bwMode="auto">
              <a:xfrm>
                <a:off x="240" y="192"/>
                <a:ext cx="193" cy="721"/>
              </a:xfrm>
              <a:custGeom>
                <a:avLst/>
                <a:gdLst>
                  <a:gd name="T0" fmla="*/ 192 w 193"/>
                  <a:gd name="T1" fmla="*/ 0 h 721"/>
                  <a:gd name="T2" fmla="*/ 0 w 193"/>
                  <a:gd name="T3" fmla="*/ 0 h 721"/>
                  <a:gd name="T4" fmla="*/ 0 w 193"/>
                  <a:gd name="T5" fmla="*/ 720 h 7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3" h="721">
                    <a:moveTo>
                      <a:pt x="192" y="0"/>
                    </a:moveTo>
                    <a:lnTo>
                      <a:pt x="0" y="0"/>
                    </a:lnTo>
                    <a:lnTo>
                      <a:pt x="0" y="720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7" name="Freeform 14"/>
              <p:cNvSpPr>
                <a:spLocks/>
              </p:cNvSpPr>
              <p:nvPr/>
            </p:nvSpPr>
            <p:spPr bwMode="auto">
              <a:xfrm>
                <a:off x="240" y="192"/>
                <a:ext cx="193" cy="721"/>
              </a:xfrm>
              <a:custGeom>
                <a:avLst/>
                <a:gdLst>
                  <a:gd name="T0" fmla="*/ 192 w 193"/>
                  <a:gd name="T1" fmla="*/ 0 h 721"/>
                  <a:gd name="T2" fmla="*/ 192 w 193"/>
                  <a:gd name="T3" fmla="*/ 720 h 721"/>
                  <a:gd name="T4" fmla="*/ 0 w 193"/>
                  <a:gd name="T5" fmla="*/ 720 h 7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3" h="721">
                    <a:moveTo>
                      <a:pt x="192" y="0"/>
                    </a:moveTo>
                    <a:lnTo>
                      <a:pt x="192" y="720"/>
                    </a:lnTo>
                    <a:lnTo>
                      <a:pt x="0" y="720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42900"/>
            <a:ext cx="77724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752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3230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30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3230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ea typeface="宋体" pitchFamily="2" charset="-122"/>
              </a:defRPr>
            </a:lvl1pPr>
          </a:lstStyle>
          <a:p>
            <a:pPr>
              <a:defRPr/>
            </a:pPr>
            <a:fld id="{A1F52809-AEC9-41E5-A1D4-7AD460968D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»"/>
        <a:defRPr sz="32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32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32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32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32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32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ChangeArrowheads="1"/>
          </p:cNvSpPr>
          <p:nvPr userDrawn="1"/>
        </p:nvSpPr>
        <p:spPr bwMode="auto">
          <a:xfrm>
            <a:off x="5219700" y="1716088"/>
            <a:ext cx="1296988" cy="6492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kumimoji="0" lang="zh-CN" alt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1" name="Rectangle 8"/>
          <p:cNvSpPr>
            <a:spLocks noChangeArrowheads="1"/>
          </p:cNvSpPr>
          <p:nvPr userDrawn="1"/>
        </p:nvSpPr>
        <p:spPr bwMode="auto">
          <a:xfrm>
            <a:off x="3492500" y="2492375"/>
            <a:ext cx="1296988" cy="649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kumimoji="0" lang="zh-CN" alt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2" name="Rectangle 9"/>
          <p:cNvSpPr>
            <a:spLocks noChangeArrowheads="1"/>
          </p:cNvSpPr>
          <p:nvPr userDrawn="1"/>
        </p:nvSpPr>
        <p:spPr bwMode="auto">
          <a:xfrm>
            <a:off x="2611438" y="3013075"/>
            <a:ext cx="2089150" cy="649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kumimoji="0" lang="zh-CN" alt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3" name="Rectangle 10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>
                  <a:alpha val="96999"/>
                </a:schemeClr>
              </a:gs>
              <a:gs pos="100000">
                <a:schemeClr val="bg1">
                  <a:alpha val="43999"/>
                </a:schemeClr>
              </a:gs>
            </a:gsLst>
            <a:lin ang="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zh-CN" alt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4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Click to edit Master title style</a:t>
            </a:r>
          </a:p>
        </p:txBody>
      </p:sp>
      <p:sp>
        <p:nvSpPr>
          <p:cNvPr id="2055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56686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Click to edit Master text styles</a:t>
            </a:r>
          </a:p>
          <a:p>
            <a:pPr lvl="1"/>
            <a:r>
              <a:rPr lang="zh-CN" altLang="zh-CN" smtClean="0"/>
              <a:t>Second level</a:t>
            </a:r>
          </a:p>
          <a:p>
            <a:pPr lvl="2"/>
            <a:r>
              <a:rPr lang="zh-CN" altLang="zh-CN" smtClean="0"/>
              <a:t>Third level</a:t>
            </a:r>
          </a:p>
          <a:p>
            <a:pPr lvl="3"/>
            <a:r>
              <a:rPr lang="zh-CN" altLang="zh-CN" smtClean="0"/>
              <a:t>Fourth level</a:t>
            </a:r>
          </a:p>
          <a:p>
            <a:pPr lvl="4"/>
            <a:r>
              <a:rPr lang="zh-CN" altLang="zh-CN" smtClean="0"/>
              <a:t>Fifth level</a:t>
            </a:r>
          </a:p>
        </p:txBody>
      </p:sp>
      <p:sp>
        <p:nvSpPr>
          <p:cNvPr id="1032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rgbClr val="000000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rgbClr val="000000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rgbClr val="000000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8263420-124D-4DED-B4B0-B97BA201B0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93D4F710-FFE9-4076-81F0-469138A51C8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6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 descr="0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3786188"/>
            <a:ext cx="98425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3" descr="0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4429125"/>
            <a:ext cx="98425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4" descr="0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4929188"/>
            <a:ext cx="98425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14224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kumimoji="0" lang="zh-CN" altLang="en-US" b="1" kern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kumimoji="0" lang="zh-CN" altLang="en-US" b="1" kern="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九</a:t>
            </a:r>
            <a:r>
              <a:rPr kumimoji="0" lang="zh-CN" altLang="en-US" b="1" kern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章  构造数据类型</a:t>
            </a:r>
            <a:endParaRPr kumimoji="0" lang="zh-CN" altLang="en-US" b="1" kern="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9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9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9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2590800" cy="1104900"/>
          </a:xfrm>
        </p:spPr>
        <p:txBody>
          <a:bodyPr/>
          <a:lstStyle/>
          <a:p>
            <a:pPr eaLnBrk="1" hangingPunct="1"/>
            <a:r>
              <a:rPr lang="zh-CN" altLang="en-US" sz="3600" b="1" smtClean="0">
                <a:solidFill>
                  <a:srgbClr val="FF3300"/>
                </a:solidFill>
              </a:rPr>
              <a:t>几点说明：</a:t>
            </a:r>
            <a:endParaRPr lang="zh-CN" altLang="en-US" sz="28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8138"/>
            <a:ext cx="7772400" cy="167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2400" b="1" dirty="0" smtClean="0"/>
              <a:t>1.  </a:t>
            </a:r>
            <a:r>
              <a:rPr lang="zh-CN" altLang="en-US" sz="2400" b="1" dirty="0" smtClean="0"/>
              <a:t>类型与变量是不同概念，不要混淆；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2400" b="1" dirty="0" smtClean="0"/>
              <a:t>2.  </a:t>
            </a:r>
            <a:r>
              <a:rPr lang="zh-CN" altLang="en-US" sz="2400" b="1" dirty="0" smtClean="0"/>
              <a:t>结构体中的成员，可以单独使用，其作用与地位相当于普通变量；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2400" b="1" dirty="0" smtClean="0"/>
              <a:t>3. </a:t>
            </a:r>
            <a:r>
              <a:rPr lang="zh-CN" altLang="en-US" sz="2400" b="1" dirty="0" smtClean="0"/>
              <a:t>成员也可以是一</a:t>
            </a:r>
            <a:r>
              <a:rPr lang="zh-CN" altLang="en-US" sz="2400" b="1" smtClean="0"/>
              <a:t>个结构体类型；例如：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752600" y="3276600"/>
            <a:ext cx="1905000" cy="1917700"/>
          </a:xfrm>
          <a:prstGeom prst="rect">
            <a:avLst/>
          </a:prstGeom>
          <a:solidFill>
            <a:srgbClr val="99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/>
              <a:t>struct date</a:t>
            </a:r>
          </a:p>
          <a:p>
            <a:pPr eaLnBrk="1" hangingPunct="1"/>
            <a:r>
              <a:rPr lang="en-US" altLang="zh-CN" b="1"/>
              <a:t> {int month;</a:t>
            </a:r>
          </a:p>
          <a:p>
            <a:pPr eaLnBrk="1" hangingPunct="1"/>
            <a:r>
              <a:rPr lang="en-US" altLang="zh-CN" b="1"/>
              <a:t>   int day;</a:t>
            </a:r>
          </a:p>
          <a:p>
            <a:pPr eaLnBrk="1" hangingPunct="1"/>
            <a:r>
              <a:rPr lang="en-US" altLang="zh-CN" b="1"/>
              <a:t>   int year;</a:t>
            </a:r>
          </a:p>
          <a:p>
            <a:pPr eaLnBrk="1" hangingPunct="1"/>
            <a:r>
              <a:rPr lang="en-US" altLang="zh-CN" b="1"/>
              <a:t>  };</a:t>
            </a:r>
            <a:endParaRPr lang="en-US" altLang="zh-CN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114800" y="3276600"/>
            <a:ext cx="2971800" cy="2149627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b="1"/>
              <a:t>s</a:t>
            </a:r>
            <a:r>
              <a:rPr lang="en-US" altLang="zh-CN" b="1" smtClean="0"/>
              <a:t>truct</a:t>
            </a:r>
            <a:r>
              <a:rPr lang="en-US" altLang="zh-CN" b="1" dirty="0" smtClean="0"/>
              <a:t> </a:t>
            </a:r>
            <a:r>
              <a:rPr lang="en-US" altLang="zh-CN" b="1" dirty="0"/>
              <a:t>student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b="1" dirty="0"/>
              <a:t>{</a:t>
            </a:r>
            <a:r>
              <a:rPr lang="en-US" altLang="zh-CN" b="1" dirty="0" err="1"/>
              <a:t>int</a:t>
            </a:r>
            <a:r>
              <a:rPr lang="en-US" altLang="zh-CN" b="1" dirty="0"/>
              <a:t> </a:t>
            </a:r>
            <a:r>
              <a:rPr lang="en-US" altLang="zh-CN" b="1" dirty="0" err="1"/>
              <a:t>num</a:t>
            </a:r>
            <a:r>
              <a:rPr lang="en-US" altLang="zh-CN" b="1" dirty="0"/>
              <a:t>;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b="1" dirty="0"/>
              <a:t>char name[20];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b="1" dirty="0" err="1"/>
              <a:t>int</a:t>
            </a:r>
            <a:r>
              <a:rPr lang="en-US" altLang="zh-CN" b="1" dirty="0"/>
              <a:t> age;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b="1" dirty="0" err="1"/>
              <a:t>struct</a:t>
            </a:r>
            <a:r>
              <a:rPr lang="en-US" altLang="zh-CN" b="1" dirty="0"/>
              <a:t> date birthday;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b="1" dirty="0"/>
              <a:t>}student1,student2;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762000" y="5486400"/>
            <a:ext cx="7543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/>
              <a:t>4. </a:t>
            </a:r>
            <a:r>
              <a:rPr lang="zh-CN" altLang="en-US" b="1"/>
              <a:t>成员名可以与程序中的变量名相同，二者不代表同一对象。</a:t>
            </a:r>
          </a:p>
        </p:txBody>
      </p:sp>
      <p:graphicFrame>
        <p:nvGraphicFramePr>
          <p:cNvPr id="24583" name="Object 8"/>
          <p:cNvGraphicFramePr>
            <a:graphicFrameLocks noChangeAspect="1"/>
          </p:cNvGraphicFramePr>
          <p:nvPr/>
        </p:nvGraphicFramePr>
        <p:xfrm>
          <a:off x="3741738" y="0"/>
          <a:ext cx="4945062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5" name="BMP 图象" r:id="rId3" imgW="3543795" imgH="647619" progId="Paint.Picture">
                  <p:embed/>
                </p:oleObj>
              </mc:Choice>
              <mc:Fallback>
                <p:oleObj name="BMP 图象" r:id="rId3" imgW="3543795" imgH="647619" progId="Paint.Picture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1738" y="0"/>
                        <a:ext cx="4945062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1" grpId="0" build="p" autoUpdateAnimBg="0"/>
      <p:bldP spid="12293" grpId="0" animBg="1" autoUpdateAnimBg="0"/>
      <p:bldP spid="12294" grpId="0" animBg="1" autoUpdateAnimBg="0"/>
      <p:bldP spid="1229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en-US" altLang="zh-CN" sz="3600" b="1" dirty="0" smtClean="0"/>
              <a:t>1.2  </a:t>
            </a:r>
            <a:r>
              <a:rPr lang="zh-CN" altLang="en-US" sz="3600" b="1" dirty="0" smtClean="0"/>
              <a:t>结构体类型变量的引用</a:t>
            </a:r>
            <a:endParaRPr lang="zh-CN" altLang="en-US" sz="36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557338"/>
            <a:ext cx="8305800" cy="3048000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zh-CN" altLang="en-US" b="1" smtClean="0">
                <a:solidFill>
                  <a:srgbClr val="FF3300"/>
                </a:solidFill>
              </a:rPr>
              <a:t>规则：</a:t>
            </a:r>
            <a:endParaRPr lang="zh-CN" altLang="en-US" sz="2800" smtClean="0"/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>
                <a:solidFill>
                  <a:srgbClr val="006600"/>
                </a:solidFill>
              </a:rPr>
              <a:t>1.</a:t>
            </a:r>
            <a:r>
              <a:rPr lang="en-US" altLang="zh-CN" sz="2800" smtClean="0"/>
              <a:t> </a:t>
            </a:r>
            <a:r>
              <a:rPr lang="zh-CN" altLang="en-US" sz="2800" smtClean="0"/>
              <a:t>不能将一个结构体变量作为一个整体进行赋值和输出；只能对其各个成员分别引用（引用形式为：</a:t>
            </a:r>
            <a:r>
              <a:rPr lang="zh-CN" altLang="en-US" sz="2800" b="1" smtClean="0">
                <a:solidFill>
                  <a:srgbClr val="0000FF"/>
                </a:solidFill>
              </a:rPr>
              <a:t>结构体变量名</a:t>
            </a:r>
            <a:r>
              <a:rPr lang="en-US" altLang="zh-CN" sz="2800" b="1" smtClean="0">
                <a:solidFill>
                  <a:srgbClr val="0000FF"/>
                </a:solidFill>
              </a:rPr>
              <a:t>.</a:t>
            </a:r>
            <a:r>
              <a:rPr lang="zh-CN" altLang="en-US" sz="2800" b="1" smtClean="0">
                <a:solidFill>
                  <a:srgbClr val="0000FF"/>
                </a:solidFill>
              </a:rPr>
              <a:t>成员名</a:t>
            </a:r>
            <a:r>
              <a:rPr lang="en-US" altLang="zh-CN" sz="2800" smtClean="0"/>
              <a:t>)</a:t>
            </a:r>
            <a:r>
              <a:rPr lang="zh-CN" altLang="en-US" sz="2800" smtClean="0"/>
              <a:t>。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printf(“………..”,student1);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printf(“%d”, student1.num); </a:t>
            </a:r>
            <a:r>
              <a:rPr lang="zh-CN" altLang="zh-CN" sz="2800" b="1" smtClean="0"/>
              <a:t>输出 </a:t>
            </a:r>
            <a:r>
              <a:rPr lang="en-US" altLang="zh-CN" sz="2800" b="1" smtClean="0"/>
              <a:t>10010</a:t>
            </a:r>
            <a:endParaRPr lang="en-US" altLang="zh-CN" sz="2800" smtClean="0"/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5600700" y="2928938"/>
            <a:ext cx="1143000" cy="762000"/>
          </a:xfrm>
          <a:prstGeom prst="wedgeEllipseCallout">
            <a:avLst>
              <a:gd name="adj1" fmla="val -83333"/>
              <a:gd name="adj2" fmla="val 55417"/>
            </a:avLst>
          </a:prstGeom>
          <a:solidFill>
            <a:schemeClr val="hlink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/>
              <a:t>错！</a:t>
            </a: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7658100" y="3462338"/>
            <a:ext cx="1219200" cy="533400"/>
          </a:xfrm>
          <a:prstGeom prst="wedgeRoundRectCallout">
            <a:avLst>
              <a:gd name="adj1" fmla="val -274088"/>
              <a:gd name="adj2" fmla="val 74403"/>
              <a:gd name="adj3" fmla="val 16667"/>
            </a:avLst>
          </a:prstGeom>
          <a:solidFill>
            <a:schemeClr val="hlink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/>
              <a:t>正确！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798513" y="4745038"/>
            <a:ext cx="8382000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6600"/>
                </a:solidFill>
              </a:rPr>
              <a:t>2. </a:t>
            </a:r>
            <a:r>
              <a:rPr lang="zh-CN" altLang="en-US" sz="2800" b="1"/>
              <a:t>若成员本身又属一个结构体类型，只能对最低级的成员进行赋值或存取以及运算。</a:t>
            </a:r>
          </a:p>
          <a:p>
            <a:pPr eaLnBrk="1" hangingPunct="1"/>
            <a:r>
              <a:rPr lang="zh-CN" altLang="en-US" sz="2800" b="1"/>
              <a:t>     如：</a:t>
            </a:r>
            <a:r>
              <a:rPr lang="en-US" altLang="zh-CN" sz="2800" b="1">
                <a:solidFill>
                  <a:srgbClr val="0000FF"/>
                </a:solidFill>
              </a:rPr>
              <a:t>student1.birthday.year</a:t>
            </a:r>
            <a:r>
              <a:rPr lang="en-US" altLang="zh-CN" sz="2800" b="1"/>
              <a:t>                   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 autoUpdateAnimBg="0"/>
      <p:bldP spid="13315" grpId="0" build="p" autoUpdateAnimBg="0"/>
      <p:bldP spid="13316" grpId="0" animBg="1" autoUpdateAnimBg="0"/>
      <p:bldP spid="13317" grpId="0" animBg="1" autoUpdateAnimBg="0"/>
      <p:bldP spid="13318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2400" dirty="0" smtClean="0"/>
              <a:t>（接上片）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1576388"/>
            <a:ext cx="8305800" cy="4876800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>
                <a:solidFill>
                  <a:srgbClr val="006600"/>
                </a:solidFill>
              </a:rPr>
              <a:t>3.</a:t>
            </a:r>
            <a:r>
              <a:rPr lang="en-US" altLang="zh-CN" sz="2800" smtClean="0"/>
              <a:t> </a:t>
            </a:r>
            <a:r>
              <a:rPr lang="zh-CN" altLang="en-US" sz="2800" smtClean="0"/>
              <a:t>对成员变量可以象普通变量一样进行各种运算，如：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zh-CN" altLang="en-US" sz="2800" b="1" smtClean="0"/>
              <a:t>    </a:t>
            </a:r>
            <a:r>
              <a:rPr lang="en-US" altLang="zh-CN" sz="2800" b="1" smtClean="0"/>
              <a:t>sumage=student1.age+student2.age;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>
                <a:solidFill>
                  <a:srgbClr val="006600"/>
                </a:solidFill>
              </a:rPr>
              <a:t>4.</a:t>
            </a:r>
            <a:r>
              <a:rPr lang="en-US" altLang="zh-CN" sz="2800" smtClean="0"/>
              <a:t> </a:t>
            </a:r>
            <a:r>
              <a:rPr lang="zh-CN" altLang="en-US" sz="2800" smtClean="0"/>
              <a:t>可以引用成员的地址，也可以引用结构体变量的地址</a:t>
            </a:r>
            <a:r>
              <a:rPr lang="en-US" altLang="zh-CN" sz="2800" smtClean="0"/>
              <a:t>,</a:t>
            </a:r>
            <a:r>
              <a:rPr lang="zh-CN" altLang="en-US" sz="2800" smtClean="0"/>
              <a:t>如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zh-CN" altLang="en-US" sz="2800" b="1" smtClean="0"/>
              <a:t>    </a:t>
            </a:r>
            <a:r>
              <a:rPr lang="en-US" altLang="zh-CN" sz="2800" b="1" smtClean="0"/>
              <a:t>scanf(“%d”,&amp; student1.num);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    printf(“%o”,&amp;student1);</a:t>
            </a:r>
          </a:p>
          <a:p>
            <a:pPr eaLnBrk="1" hangingPunct="1">
              <a:buFont typeface="Monotype Sorts" pitchFamily="2" charset="2"/>
              <a:buNone/>
            </a:pPr>
            <a:endParaRPr lang="en-US" altLang="zh-CN" sz="2800" b="1" smtClean="0"/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   scanf(“%d,%s,%c,%d,%s”,&amp;student1);</a:t>
            </a:r>
          </a:p>
          <a:p>
            <a:pPr eaLnBrk="1" hangingPunct="1">
              <a:buFont typeface="Monotype Sorts" pitchFamily="2" charset="2"/>
              <a:buNone/>
            </a:pPr>
            <a:endParaRPr lang="en-US" altLang="zh-CN" sz="2800" smtClean="0"/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7491413" y="5614988"/>
            <a:ext cx="1066800" cy="838200"/>
          </a:xfrm>
          <a:prstGeom prst="wedgeEllipseCallout">
            <a:avLst>
              <a:gd name="adj1" fmla="val -112352"/>
              <a:gd name="adj2" fmla="val -7764"/>
            </a:avLst>
          </a:prstGeom>
          <a:solidFill>
            <a:schemeClr val="accent2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800" b="1"/>
              <a:t>错！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6084168" y="3501008"/>
            <a:ext cx="2819400" cy="609600"/>
          </a:xfrm>
          <a:prstGeom prst="wedgeRectCallout">
            <a:avLst>
              <a:gd name="adj1" fmla="val -77704"/>
              <a:gd name="adj2" fmla="val 54167"/>
            </a:avLst>
          </a:prstGeom>
          <a:solidFill>
            <a:schemeClr val="hlink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b="1"/>
              <a:t>输入</a:t>
            </a:r>
            <a:r>
              <a:rPr lang="en-US" altLang="zh-CN" sz="2000" b="1"/>
              <a:t>student1.num</a:t>
            </a:r>
            <a:r>
              <a:rPr lang="zh-CN" altLang="en-US" b="1"/>
              <a:t>的值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5510213" y="5005388"/>
            <a:ext cx="3048000" cy="457200"/>
          </a:xfrm>
          <a:prstGeom prst="wedgeRectCallout">
            <a:avLst>
              <a:gd name="adj1" fmla="val -80782"/>
              <a:gd name="adj2" fmla="val -59722"/>
            </a:avLst>
          </a:prstGeom>
          <a:solidFill>
            <a:schemeClr val="hlink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b="1"/>
              <a:t>输出</a:t>
            </a:r>
            <a:r>
              <a:rPr lang="en-US" altLang="zh-CN" sz="2000" b="1"/>
              <a:t>student1</a:t>
            </a:r>
            <a:r>
              <a:rPr lang="zh-CN" altLang="en-US" b="1"/>
              <a:t>的首地址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  <p:bldP spid="14340" grpId="0" animBg="1" autoUpdateAnimBg="0"/>
      <p:bldP spid="14341" grpId="0" animBg="1" autoUpdateAnimBg="0"/>
      <p:bldP spid="14342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-27384"/>
            <a:ext cx="7848600" cy="6669087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Font typeface="Monotype Sorts" pitchFamily="2" charset="2"/>
              <a:buNone/>
            </a:pPr>
            <a:endParaRPr lang="en-US" altLang="zh-CN" sz="2600" b="1" dirty="0" smtClean="0"/>
          </a:p>
          <a:p>
            <a:pPr eaLnBrk="1" hangingPunct="1">
              <a:lnSpc>
                <a:spcPct val="120000"/>
              </a:lnSpc>
              <a:buFont typeface="Monotype Sorts" pitchFamily="2" charset="2"/>
              <a:buNone/>
            </a:pPr>
            <a:endParaRPr lang="en-US" altLang="zh-CN" sz="2600" b="1" dirty="0" smtClean="0"/>
          </a:p>
          <a:p>
            <a:pPr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en-US" altLang="zh-CN" sz="2600" b="1" dirty="0" smtClean="0"/>
              <a:t>void main( )</a:t>
            </a:r>
          </a:p>
          <a:p>
            <a:pPr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en-US" altLang="zh-CN" sz="2600" b="1" dirty="0" smtClean="0"/>
              <a:t>{    </a:t>
            </a:r>
            <a:r>
              <a:rPr lang="en-US" altLang="zh-CN" sz="2600" b="1" dirty="0" err="1" smtClean="0"/>
              <a:t>struct</a:t>
            </a:r>
            <a:r>
              <a:rPr lang="en-US" altLang="zh-CN" sz="2600" b="1" dirty="0" smtClean="0"/>
              <a:t>  student</a:t>
            </a:r>
          </a:p>
          <a:p>
            <a:pPr lvl="1"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en-US" altLang="zh-CN" sz="2600" b="1" dirty="0" smtClean="0"/>
              <a:t>{</a:t>
            </a:r>
            <a:r>
              <a:rPr lang="en-US" altLang="zh-CN" sz="2600" b="1" dirty="0"/>
              <a:t> </a:t>
            </a:r>
            <a:r>
              <a:rPr lang="en-US" altLang="zh-CN" sz="2600" b="1" dirty="0" err="1" smtClean="0"/>
              <a:t>int</a:t>
            </a:r>
            <a:r>
              <a:rPr lang="en-US" altLang="zh-CN" sz="2600" b="1" dirty="0" smtClean="0"/>
              <a:t> </a:t>
            </a:r>
            <a:r>
              <a:rPr lang="en-US" altLang="zh-CN" sz="2600" b="1" dirty="0" err="1" smtClean="0"/>
              <a:t>num</a:t>
            </a:r>
            <a:r>
              <a:rPr lang="en-US" altLang="zh-CN" sz="2600" b="1" dirty="0" smtClean="0"/>
              <a:t>;</a:t>
            </a:r>
          </a:p>
          <a:p>
            <a:pPr lvl="1"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en-US" altLang="zh-CN" sz="2600" b="1" dirty="0" smtClean="0"/>
              <a:t>  char name[20];</a:t>
            </a:r>
          </a:p>
          <a:p>
            <a:pPr lvl="1"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en-US" altLang="zh-CN" sz="2600" b="1" dirty="0" smtClean="0"/>
              <a:t>  char sex;</a:t>
            </a:r>
          </a:p>
          <a:p>
            <a:pPr lvl="1"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en-US" altLang="zh-CN" sz="2600" b="1" dirty="0" smtClean="0"/>
              <a:t>  char </a:t>
            </a:r>
            <a:r>
              <a:rPr lang="en-US" altLang="zh-CN" sz="2600" b="1" dirty="0" err="1" smtClean="0"/>
              <a:t>addr</a:t>
            </a:r>
            <a:r>
              <a:rPr lang="en-US" altLang="zh-CN" sz="2600" b="1" dirty="0" smtClean="0"/>
              <a:t>[20];</a:t>
            </a:r>
          </a:p>
          <a:p>
            <a:pPr lvl="1"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en-US" altLang="zh-CN" sz="2600" b="1" dirty="0" smtClean="0"/>
              <a:t>}a={9801,”Wang hong</a:t>
            </a:r>
            <a:r>
              <a:rPr lang="en-US" altLang="zh-CN" sz="2600" b="1" dirty="0" smtClean="0"/>
              <a:t>”,’F’,”</a:t>
            </a:r>
            <a:r>
              <a:rPr lang="en-US" altLang="zh-CN" sz="2600" b="1" dirty="0" smtClean="0"/>
              <a:t>2 </a:t>
            </a:r>
            <a:r>
              <a:rPr lang="en-US" altLang="zh-CN" sz="2600" b="1" dirty="0" err="1" smtClean="0"/>
              <a:t>Linggong</a:t>
            </a:r>
            <a:r>
              <a:rPr lang="en-US" altLang="zh-CN" sz="2600" b="1" dirty="0" smtClean="0"/>
              <a:t> Road”};</a:t>
            </a:r>
          </a:p>
          <a:p>
            <a:pPr lvl="1"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en-US" altLang="zh-CN" sz="2600" b="1" dirty="0" err="1" smtClean="0"/>
              <a:t>printf</a:t>
            </a:r>
            <a:r>
              <a:rPr lang="en-US" altLang="zh-CN" sz="2600" b="1" dirty="0" smtClean="0"/>
              <a:t>(“No.:%d\</a:t>
            </a:r>
            <a:r>
              <a:rPr lang="en-US" altLang="zh-CN" sz="2600" b="1" dirty="0" err="1" smtClean="0"/>
              <a:t>nname</a:t>
            </a:r>
            <a:r>
              <a:rPr lang="en-US" altLang="zh-CN" sz="2600" b="1" dirty="0" smtClean="0"/>
              <a:t>:%s\</a:t>
            </a:r>
            <a:r>
              <a:rPr lang="en-US" altLang="zh-CN" sz="2600" b="1" dirty="0" err="1" smtClean="0"/>
              <a:t>nsex</a:t>
            </a:r>
            <a:r>
              <a:rPr lang="en-US" altLang="zh-CN" sz="2600" b="1" dirty="0" smtClean="0"/>
              <a:t>:%c\</a:t>
            </a:r>
            <a:r>
              <a:rPr lang="en-US" altLang="zh-CN" sz="2600" b="1" dirty="0" err="1" smtClean="0"/>
              <a:t>naddress</a:t>
            </a:r>
            <a:r>
              <a:rPr lang="en-US" altLang="zh-CN" sz="2600" b="1" dirty="0" smtClean="0"/>
              <a:t>:%s\n” , </a:t>
            </a:r>
            <a:r>
              <a:rPr lang="en-US" altLang="zh-CN" sz="2600" b="1" dirty="0" err="1" smtClean="0"/>
              <a:t>a.num,a.name,a.sex,a.addr</a:t>
            </a:r>
            <a:r>
              <a:rPr lang="en-US" altLang="zh-CN" sz="2600" b="1" dirty="0" smtClean="0"/>
              <a:t>);</a:t>
            </a:r>
          </a:p>
          <a:p>
            <a:pPr eaLnBrk="1" hangingPunct="1">
              <a:lnSpc>
                <a:spcPct val="120000"/>
              </a:lnSpc>
              <a:buFont typeface="Monotype Sorts" pitchFamily="2" charset="2"/>
              <a:buNone/>
            </a:pPr>
            <a:r>
              <a:rPr lang="en-US" altLang="zh-CN" sz="2600" b="1" dirty="0" smtClean="0"/>
              <a:t>}</a:t>
            </a:r>
            <a:endParaRPr lang="en-US" altLang="zh-CN" b="1" dirty="0" smtClean="0"/>
          </a:p>
        </p:txBody>
      </p:sp>
      <p:sp>
        <p:nvSpPr>
          <p:cNvPr id="27651" name="Rectangle 5"/>
          <p:cNvSpPr>
            <a:spLocks noGrp="1" noChangeArrowheads="1"/>
          </p:cNvSpPr>
          <p:nvPr>
            <p:ph type="title"/>
          </p:nvPr>
        </p:nvSpPr>
        <p:spPr>
          <a:xfrm>
            <a:off x="827584" y="91852"/>
            <a:ext cx="7772400" cy="1104900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en-US" altLang="zh-CN" sz="3600" b="1" dirty="0" smtClean="0"/>
              <a:t>1.3  </a:t>
            </a:r>
            <a:r>
              <a:rPr lang="zh-CN" altLang="en-US" sz="3600" b="1" dirty="0" smtClean="0"/>
              <a:t>结构体变量的初始化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 eaLnBrk="1" hangingPunct="1"/>
            <a:r>
              <a:rPr lang="en-US" altLang="zh-CN" sz="4000" b="1" dirty="0" smtClean="0"/>
              <a:t>1.4   </a:t>
            </a:r>
            <a:r>
              <a:rPr lang="zh-CN" altLang="zh-CN" sz="4000" b="1" dirty="0" smtClean="0"/>
              <a:t>结构体数组</a:t>
            </a:r>
            <a:r>
              <a:rPr lang="zh-CN" altLang="zh-CN" sz="3200" dirty="0" smtClean="0"/>
              <a:t/>
            </a:r>
            <a:br>
              <a:rPr lang="zh-CN" altLang="zh-CN" sz="3200" dirty="0" smtClean="0"/>
            </a:br>
            <a:r>
              <a:rPr lang="zh-CN" altLang="zh-CN" sz="2400" dirty="0" smtClean="0"/>
              <a:t>（</a:t>
            </a:r>
            <a:r>
              <a:rPr lang="zh-CN" altLang="zh-CN" sz="2400" b="1" dirty="0" smtClean="0">
                <a:solidFill>
                  <a:srgbClr val="006600"/>
                </a:solidFill>
              </a:rPr>
              <a:t>每个数组元素都是一个结构体类型的数据</a:t>
            </a:r>
            <a:r>
              <a:rPr lang="zh-CN" altLang="zh-CN" sz="2400" dirty="0" smtClean="0"/>
              <a:t>）</a:t>
            </a:r>
            <a:endParaRPr lang="zh-CN" altLang="en-US" sz="2400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4495800" cy="4800600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zh-CN" altLang="zh-CN" sz="2600" b="1" smtClean="0">
                <a:solidFill>
                  <a:srgbClr val="0000FF"/>
                </a:solidFill>
              </a:rPr>
              <a:t>(一）结构体数组的定义</a:t>
            </a:r>
            <a:r>
              <a:rPr lang="zh-CN" altLang="zh-CN" sz="2600" smtClean="0"/>
              <a:t>，如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struct  student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{int num;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  char name[20];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  char sex;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  int age;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  char addr[30];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};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 struct studnt   stu[3];</a:t>
            </a:r>
            <a:endParaRPr lang="en-US" altLang="zh-CN" sz="2600" smtClean="0"/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5638800" y="1752600"/>
            <a:ext cx="3124200" cy="4495800"/>
          </a:xfrm>
          <a:prstGeom prst="wedgeRectCallout">
            <a:avLst>
              <a:gd name="adj1" fmla="val -59250"/>
              <a:gd name="adj2" fmla="val 27685"/>
            </a:avLst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sz="2600" b="1"/>
              <a:t>也可直接定义，如</a:t>
            </a:r>
          </a:p>
          <a:p>
            <a:r>
              <a:rPr lang="en-US" altLang="zh-CN" sz="2600" b="1"/>
              <a:t>struct student</a:t>
            </a:r>
          </a:p>
          <a:p>
            <a:r>
              <a:rPr lang="en-US" altLang="zh-CN" sz="2600" b="1"/>
              <a:t>      {int num;</a:t>
            </a:r>
          </a:p>
          <a:p>
            <a:r>
              <a:rPr lang="en-US" altLang="zh-CN" sz="2600" b="1"/>
              <a:t>         …</a:t>
            </a:r>
          </a:p>
          <a:p>
            <a:r>
              <a:rPr lang="en-US" altLang="zh-CN" sz="2600" b="1"/>
              <a:t>       } stu[3];</a:t>
            </a:r>
          </a:p>
          <a:p>
            <a:r>
              <a:rPr lang="zh-CN" altLang="en-US" sz="2600" b="1"/>
              <a:t>或</a:t>
            </a:r>
            <a:r>
              <a:rPr lang="en-US" altLang="zh-CN" sz="2600" b="1"/>
              <a:t>struct</a:t>
            </a:r>
          </a:p>
          <a:p>
            <a:r>
              <a:rPr lang="en-US" altLang="zh-CN" sz="2600" b="1"/>
              <a:t>      {int num;</a:t>
            </a:r>
          </a:p>
          <a:p>
            <a:r>
              <a:rPr lang="en-US" altLang="zh-CN" sz="2600" b="1"/>
              <a:t>         …</a:t>
            </a:r>
          </a:p>
          <a:p>
            <a:r>
              <a:rPr lang="en-US" altLang="zh-CN" sz="2600" b="1"/>
              <a:t>       }stu[3];</a:t>
            </a:r>
            <a:endParaRPr lang="en-US" altLang="zh-CN" sz="2600"/>
          </a:p>
        </p:txBody>
      </p:sp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457200" y="1762125"/>
          <a:ext cx="8686800" cy="350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0" name="BMP 图象" r:id="rId3" imgW="5047619" imgH="1514686" progId="Paint.Picture">
                  <p:embed/>
                </p:oleObj>
              </mc:Choice>
              <mc:Fallback>
                <p:oleObj name="BMP 图象" r:id="rId3" imgW="5047619" imgH="1514686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762125"/>
                        <a:ext cx="8686800" cy="350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4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4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uild="p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049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zh-CN" altLang="en-US" sz="2600" b="1" dirty="0" smtClean="0">
                <a:solidFill>
                  <a:srgbClr val="0000FF"/>
                </a:solidFill>
              </a:rPr>
              <a:t>（二）结构体数组的初始化</a:t>
            </a:r>
            <a:endParaRPr lang="zh-CN" altLang="en-US" sz="2600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2600" b="1" smtClean="0"/>
              <a:t>struct  student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2600" b="1" smtClean="0"/>
              <a:t>{int num;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2600" b="1" smtClean="0"/>
              <a:t>  char name[20];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2600" b="1" smtClean="0"/>
              <a:t>  char sex;  int age;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2600" b="1" smtClean="0"/>
              <a:t>  char addr[30];</a:t>
            </a:r>
          </a:p>
          <a:p>
            <a:pPr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en-US" altLang="zh-CN" sz="2600" b="1" smtClean="0"/>
              <a:t>} stu[3]={{111,”Li”,’M’,18,”Dalian”},{…},{…}};</a:t>
            </a:r>
          </a:p>
          <a:p>
            <a:pPr eaLnBrk="1" hangingPunct="1">
              <a:lnSpc>
                <a:spcPct val="80000"/>
              </a:lnSpc>
              <a:buFont typeface="Monotype Sorts" pitchFamily="2" charset="2"/>
              <a:buNone/>
            </a:pPr>
            <a:endParaRPr lang="en-US" altLang="zh-CN" sz="2600" b="1" smtClean="0"/>
          </a:p>
          <a:p>
            <a:pPr eaLnBrk="1" hangingPunct="1">
              <a:lnSpc>
                <a:spcPct val="80000"/>
              </a:lnSpc>
              <a:buFont typeface="Monotype Sorts" pitchFamily="2" charset="2"/>
              <a:buNone/>
            </a:pPr>
            <a:r>
              <a:rPr lang="zh-CN" altLang="en-US" sz="2600" b="1" smtClean="0"/>
              <a:t>也可采用：</a:t>
            </a:r>
            <a:r>
              <a:rPr lang="en-US" altLang="zh-CN" sz="2600" b="1" smtClean="0"/>
              <a:t>struct  student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2600" b="1" smtClean="0"/>
              <a:t>                    {int  num;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2600" b="1" smtClean="0"/>
              <a:t>                        …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2600" b="1" smtClean="0"/>
              <a:t>                    };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z="2600" b="1" smtClean="0"/>
              <a:t>                    struct student stu[]={{…},{…},{…}};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3276600" y="1752600"/>
            <a:ext cx="5638800" cy="1371600"/>
          </a:xfrm>
          <a:prstGeom prst="wedgeRectCallout">
            <a:avLst>
              <a:gd name="adj1" fmla="val -23421"/>
              <a:gd name="adj2" fmla="val 66551"/>
            </a:avLst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sz="2600" b="1"/>
              <a:t>结构体数组的初始化的一般形式是在</a:t>
            </a:r>
          </a:p>
          <a:p>
            <a:r>
              <a:rPr lang="zh-CN" altLang="en-US" sz="2600" b="1"/>
              <a:t>定义数组后面加上：</a:t>
            </a:r>
          </a:p>
          <a:p>
            <a:r>
              <a:rPr lang="en-US" altLang="zh-CN" sz="2600" b="1">
                <a:solidFill>
                  <a:srgbClr val="0000FF"/>
                </a:solidFill>
              </a:rPr>
              <a:t>={</a:t>
            </a:r>
            <a:r>
              <a:rPr lang="zh-CN" altLang="en-US" sz="2600" b="1">
                <a:solidFill>
                  <a:srgbClr val="0000FF"/>
                </a:solidFill>
              </a:rPr>
              <a:t>初值表列</a:t>
            </a:r>
            <a:r>
              <a:rPr lang="en-US" altLang="zh-CN" sz="2600" b="1">
                <a:solidFill>
                  <a:srgbClr val="0000FF"/>
                </a:solidFill>
              </a:rPr>
              <a:t>}</a:t>
            </a:r>
            <a:r>
              <a:rPr lang="zh-CN" altLang="en-US" sz="2600" b="1">
                <a:solidFill>
                  <a:srgbClr val="0000FF"/>
                </a:solidFill>
              </a:rPr>
              <a:t>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zh-CN" altLang="en-US" b="1" dirty="0">
                <a:solidFill>
                  <a:srgbClr val="336600"/>
                </a:solidFill>
              </a:rPr>
              <a:t>例题：设有三个候选人，每次输入一个得票的候选人的名字，要求最后输出各人得票结果。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 err="1"/>
              <a:t>struct</a:t>
            </a:r>
            <a:r>
              <a:rPr kumimoji="0" lang="en-US" altLang="zh-CN" b="1" dirty="0"/>
              <a:t> person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/>
              <a:t> { char name[20];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/>
              <a:t>    </a:t>
            </a:r>
            <a:r>
              <a:rPr kumimoji="0" lang="en-US" altLang="zh-CN" b="1" dirty="0" err="1"/>
              <a:t>int</a:t>
            </a:r>
            <a:r>
              <a:rPr kumimoji="0" lang="en-US" altLang="zh-CN" b="1" dirty="0"/>
              <a:t> count;</a:t>
            </a:r>
          </a:p>
          <a:p>
            <a:pPr marL="342900" indent="-342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/>
              <a:t>  }leader[3]={“Li”,0,”zhang”,0,”Liu”,0};</a:t>
            </a:r>
          </a:p>
          <a:p>
            <a:pPr marL="342900" indent="-342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endParaRPr kumimoji="0" lang="en-US" altLang="zh-CN" b="1" dirty="0"/>
          </a:p>
          <a:p>
            <a:pPr marL="342900" indent="-342900">
              <a:lnSpc>
                <a:spcPct val="5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 smtClean="0"/>
              <a:t>void main</a:t>
            </a:r>
            <a:r>
              <a:rPr kumimoji="0" lang="en-US" altLang="zh-CN" b="1" dirty="0"/>
              <a:t>( )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/>
              <a:t>{  </a:t>
            </a:r>
            <a:r>
              <a:rPr kumimoji="0" lang="en-US" altLang="zh-CN" b="1" dirty="0" err="1"/>
              <a:t>int</a:t>
            </a:r>
            <a:r>
              <a:rPr kumimoji="0" lang="en-US" altLang="zh-CN" b="1" dirty="0"/>
              <a:t> i, j;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/>
              <a:t>   char </a:t>
            </a:r>
            <a:r>
              <a:rPr kumimoji="0" lang="en-US" altLang="zh-CN" b="1" dirty="0" err="1"/>
              <a:t>leader_name</a:t>
            </a:r>
            <a:r>
              <a:rPr kumimoji="0" lang="en-US" altLang="zh-CN" b="1" dirty="0"/>
              <a:t>[20];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/>
              <a:t>    for( i=1;i&lt;=10;i++)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/>
              <a:t>        { </a:t>
            </a:r>
            <a:r>
              <a:rPr kumimoji="0" lang="en-US" altLang="zh-CN" b="1" dirty="0" err="1"/>
              <a:t>scanf</a:t>
            </a:r>
            <a:r>
              <a:rPr kumimoji="0" lang="en-US" altLang="zh-CN" b="1" dirty="0"/>
              <a:t>(“%s”,</a:t>
            </a:r>
            <a:r>
              <a:rPr kumimoji="0" lang="en-US" altLang="zh-CN" b="1" dirty="0" err="1"/>
              <a:t>leader_name</a:t>
            </a:r>
            <a:r>
              <a:rPr kumimoji="0" lang="en-US" altLang="zh-CN" b="1" dirty="0"/>
              <a:t>);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/>
              <a:t>           for(j=0;j&lt;3;j++)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/>
              <a:t>         if(</a:t>
            </a:r>
            <a:r>
              <a:rPr kumimoji="0" lang="en-US" altLang="zh-CN" b="1" dirty="0" err="1"/>
              <a:t>strcmp</a:t>
            </a:r>
            <a:r>
              <a:rPr kumimoji="0" lang="en-US" altLang="zh-CN" b="1" dirty="0"/>
              <a:t>(</a:t>
            </a:r>
            <a:r>
              <a:rPr kumimoji="0" lang="en-US" altLang="zh-CN" b="1" dirty="0" err="1"/>
              <a:t>leader_name,leader</a:t>
            </a:r>
            <a:r>
              <a:rPr kumimoji="0" lang="en-US" altLang="zh-CN" b="1" dirty="0"/>
              <a:t>[j].name)= =0)leader[j].count++);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/>
              <a:t>       }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/>
              <a:t>  for(i=0;i&lt;3;i++)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0" lang="en-US" altLang="zh-CN" b="1" dirty="0"/>
              <a:t>      </a:t>
            </a:r>
            <a:r>
              <a:rPr kumimoji="0" lang="en-US" altLang="zh-CN" b="1" dirty="0" err="1"/>
              <a:t>printf</a:t>
            </a:r>
            <a:r>
              <a:rPr kumimoji="0" lang="en-US" altLang="zh-CN" b="1" dirty="0"/>
              <a:t>(“%5s:%d\</a:t>
            </a:r>
            <a:r>
              <a:rPr kumimoji="0" lang="en-US" altLang="zh-CN" b="1" dirty="0" err="1"/>
              <a:t>n”,leader</a:t>
            </a:r>
            <a:r>
              <a:rPr kumimoji="0" lang="en-US" altLang="zh-CN" b="1" dirty="0"/>
              <a:t>[i].</a:t>
            </a:r>
            <a:r>
              <a:rPr kumimoji="0" lang="en-US" altLang="zh-CN" b="1" dirty="0" err="1"/>
              <a:t>name,leader</a:t>
            </a:r>
            <a:r>
              <a:rPr kumimoji="0" lang="en-US" altLang="zh-CN" b="1" dirty="0"/>
              <a:t>[i].count);  }</a:t>
            </a:r>
            <a:endParaRPr kumimoji="0" lang="en-US" altLang="zh-CN" dirty="0"/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2928938" y="1052513"/>
            <a:ext cx="3155950" cy="571500"/>
          </a:xfrm>
          <a:prstGeom prst="wedgeRoundRectCallout">
            <a:avLst>
              <a:gd name="adj1" fmla="val -72657"/>
              <a:gd name="adj2" fmla="val -44917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zh-CN" sz="2800" b="1">
                <a:solidFill>
                  <a:srgbClr val="0070C0"/>
                </a:solidFill>
              </a:rPr>
              <a:t>全局的结构体数组</a:t>
            </a:r>
            <a:endParaRPr lang="zh-CN" altLang="en-US" sz="2800" b="1">
              <a:solidFill>
                <a:srgbClr val="0070C0"/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140450" y="2808288"/>
          <a:ext cx="2786063" cy="1554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26"/>
                <a:gridCol w="1214437"/>
              </a:tblGrid>
              <a:tr h="518054">
                <a:tc>
                  <a:txBody>
                    <a:bodyPr/>
                    <a:lstStyle/>
                    <a:p>
                      <a:endParaRPr lang="zh-CN" altLang="en-US" sz="2800" b="1" dirty="0"/>
                    </a:p>
                  </a:txBody>
                  <a:tcPr marL="91439" marR="91439" marT="45703" marB="4570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800" b="1" dirty="0"/>
                    </a:p>
                  </a:txBody>
                  <a:tcPr marL="91439" marR="91439" marT="45703" marB="4570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054">
                <a:tc>
                  <a:txBody>
                    <a:bodyPr/>
                    <a:lstStyle/>
                    <a:p>
                      <a:endParaRPr lang="zh-CN" altLang="en-US" sz="2800" b="1" dirty="0"/>
                    </a:p>
                  </a:txBody>
                  <a:tcPr marL="91439" marR="91439" marT="45703" marB="4570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800" b="1"/>
                    </a:p>
                  </a:txBody>
                  <a:tcPr marL="91439" marR="91439" marT="45703" marB="4570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054">
                <a:tc>
                  <a:txBody>
                    <a:bodyPr/>
                    <a:lstStyle/>
                    <a:p>
                      <a:endParaRPr lang="zh-CN" altLang="en-US" sz="2800" b="1"/>
                    </a:p>
                  </a:txBody>
                  <a:tcPr marL="91439" marR="91439" marT="45703" marB="4570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800" b="1" dirty="0"/>
                    </a:p>
                  </a:txBody>
                  <a:tcPr marL="91439" marR="91439" marT="45703" marB="45703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83325" y="2276475"/>
            <a:ext cx="14287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n-lt"/>
                <a:ea typeface="+mn-ea"/>
              </a:rPr>
              <a:t>name</a:t>
            </a:r>
            <a:endParaRPr lang="zh-CN" altLang="en-US" sz="2800" b="1" dirty="0">
              <a:solidFill>
                <a:srgbClr val="C00000"/>
              </a:solidFill>
              <a:latin typeface="+mn-lt"/>
              <a:ea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40638" y="2276475"/>
            <a:ext cx="14287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n-lt"/>
                <a:ea typeface="+mn-ea"/>
              </a:rPr>
              <a:t>count</a:t>
            </a:r>
            <a:endParaRPr lang="zh-CN" altLang="en-US" sz="2800" b="1" dirty="0">
              <a:solidFill>
                <a:srgbClr val="C00000"/>
              </a:solidFill>
              <a:latin typeface="+mn-lt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30713" y="2760663"/>
            <a:ext cx="15811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n-lt"/>
                <a:ea typeface="+mn-ea"/>
              </a:rPr>
              <a:t>leader[0]</a:t>
            </a:r>
            <a:endParaRPr lang="zh-CN" altLang="en-US" sz="2800" b="1" dirty="0">
              <a:solidFill>
                <a:srgbClr val="C00000"/>
              </a:solidFill>
              <a:latin typeface="+mn-lt"/>
              <a:ea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3325" y="2825750"/>
            <a:ext cx="128587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rgbClr val="9D138D"/>
                </a:solidFill>
                <a:latin typeface="+mn-lt"/>
                <a:ea typeface="+mn-ea"/>
              </a:rPr>
              <a:t>Li</a:t>
            </a:r>
            <a:endParaRPr lang="zh-CN" altLang="en-US" sz="2800" b="1" dirty="0">
              <a:solidFill>
                <a:srgbClr val="9D138D"/>
              </a:solidFill>
              <a:latin typeface="+mn-lt"/>
              <a:ea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69263" y="2825750"/>
            <a:ext cx="642937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rgbClr val="9D138D"/>
                </a:solidFill>
                <a:latin typeface="+mn-lt"/>
                <a:ea typeface="+mn-ea"/>
              </a:rPr>
              <a:t>0</a:t>
            </a:r>
            <a:endParaRPr lang="zh-CN" altLang="en-US" sz="2800" b="1" dirty="0">
              <a:solidFill>
                <a:srgbClr val="9D138D"/>
              </a:solidFill>
              <a:latin typeface="+mn-lt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1888" y="3348038"/>
            <a:ext cx="150018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rgbClr val="00B050"/>
                </a:solidFill>
                <a:latin typeface="+mn-lt"/>
                <a:ea typeface="+mn-ea"/>
              </a:rPr>
              <a:t>Zhang</a:t>
            </a:r>
            <a:endParaRPr lang="zh-CN" altLang="en-US" sz="2800" b="1" dirty="0">
              <a:solidFill>
                <a:srgbClr val="00B050"/>
              </a:solidFill>
              <a:latin typeface="+mn-lt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69263" y="3348038"/>
            <a:ext cx="64293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rgbClr val="00B050"/>
                </a:solidFill>
                <a:latin typeface="+mn-lt"/>
                <a:ea typeface="+mn-ea"/>
              </a:rPr>
              <a:t>0</a:t>
            </a:r>
            <a:endParaRPr lang="zh-CN" altLang="en-US" sz="2800" b="1" dirty="0">
              <a:solidFill>
                <a:srgbClr val="00B050"/>
              </a:solidFill>
              <a:latin typeface="+mn-lt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11888" y="3848100"/>
            <a:ext cx="150018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rgbClr val="0000CC"/>
                </a:solidFill>
                <a:latin typeface="+mn-lt"/>
                <a:ea typeface="+mn-ea"/>
              </a:rPr>
              <a:t>Sun</a:t>
            </a:r>
            <a:endParaRPr lang="zh-CN" altLang="en-US" sz="2800" b="1" dirty="0">
              <a:solidFill>
                <a:srgbClr val="0000CC"/>
              </a:solidFill>
              <a:latin typeface="+mn-lt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69263" y="3848100"/>
            <a:ext cx="64293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rgbClr val="0000CC"/>
                </a:solidFill>
                <a:latin typeface="+mn-lt"/>
                <a:ea typeface="+mn-ea"/>
              </a:rPr>
              <a:t>0</a:t>
            </a:r>
            <a:endParaRPr lang="zh-CN" altLang="en-US" sz="2800" b="1" dirty="0">
              <a:solidFill>
                <a:srgbClr val="0000CC"/>
              </a:solidFill>
              <a:latin typeface="+mn-lt"/>
              <a:ea typeface="+mn-ea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113" y="134938"/>
            <a:ext cx="1357312" cy="466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413" y="5013325"/>
            <a:ext cx="16795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427984" y="3265165"/>
            <a:ext cx="15811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solidFill>
                  <a:srgbClr val="C00000"/>
                </a:solidFill>
                <a:latin typeface="+mn-lt"/>
                <a:ea typeface="+mn-ea"/>
              </a:rPr>
              <a:t>leader[1]</a:t>
            </a:r>
            <a:endParaRPr lang="zh-CN" altLang="en-US" sz="2800" b="1" dirty="0">
              <a:solidFill>
                <a:srgbClr val="C00000"/>
              </a:solidFill>
              <a:latin typeface="+mn-lt"/>
              <a:ea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27984" y="3789040"/>
            <a:ext cx="15811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solidFill>
                  <a:srgbClr val="C00000"/>
                </a:solidFill>
                <a:latin typeface="+mn-lt"/>
                <a:ea typeface="+mn-ea"/>
              </a:rPr>
              <a:t>leader[2]</a:t>
            </a:r>
            <a:endParaRPr lang="zh-CN" altLang="en-US" sz="2800" b="1" dirty="0">
              <a:solidFill>
                <a:srgbClr val="C0000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 txBox="1">
            <a:spLocks noChangeArrowheads="1"/>
          </p:cNvSpPr>
          <p:nvPr/>
        </p:nvSpPr>
        <p:spPr bwMode="auto">
          <a:xfrm>
            <a:off x="71438" y="115888"/>
            <a:ext cx="9037637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CN" sz="3200" b="1">
                <a:solidFill>
                  <a:srgbClr val="0000FF"/>
                </a:solidFill>
                <a:latin typeface="Calibri" pitchFamily="34" charset="0"/>
              </a:rPr>
              <a:t>  </a:t>
            </a:r>
            <a:r>
              <a:rPr kumimoji="0" lang="zh-CN" altLang="zh-CN" sz="2800" b="1">
                <a:solidFill>
                  <a:srgbClr val="0000FF"/>
                </a:solidFill>
                <a:latin typeface="Calibri" pitchFamily="34" charset="0"/>
              </a:rPr>
              <a:t>例</a:t>
            </a:r>
            <a:r>
              <a:rPr kumimoji="0" lang="en-US" altLang="zh-CN" sz="2800" b="1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kumimoji="0" lang="zh-CN" altLang="zh-CN" sz="2800" b="1">
                <a:solidFill>
                  <a:srgbClr val="0000FF"/>
                </a:solidFill>
                <a:latin typeface="Calibri" pitchFamily="34" charset="0"/>
              </a:rPr>
              <a:t>有</a:t>
            </a:r>
            <a:r>
              <a:rPr kumimoji="0" lang="en-US" altLang="zh-CN" sz="2800" b="1">
                <a:solidFill>
                  <a:srgbClr val="0000FF"/>
                </a:solidFill>
                <a:latin typeface="Calibri" pitchFamily="34" charset="0"/>
              </a:rPr>
              <a:t>n</a:t>
            </a:r>
            <a:r>
              <a:rPr kumimoji="0" lang="zh-CN" altLang="zh-CN" sz="2800" b="1">
                <a:solidFill>
                  <a:srgbClr val="0000FF"/>
                </a:solidFill>
                <a:latin typeface="Calibri" pitchFamily="34" charset="0"/>
              </a:rPr>
              <a:t>个学生的信息</a:t>
            </a:r>
            <a:r>
              <a:rPr kumimoji="0" lang="en-US" altLang="zh-CN" sz="2800" b="1">
                <a:solidFill>
                  <a:srgbClr val="0000FF"/>
                </a:solidFill>
                <a:latin typeface="Calibri" pitchFamily="34" charset="0"/>
              </a:rPr>
              <a:t>(</a:t>
            </a:r>
            <a:r>
              <a:rPr kumimoji="0" lang="zh-CN" altLang="zh-CN" sz="2800" b="1">
                <a:solidFill>
                  <a:srgbClr val="0000FF"/>
                </a:solidFill>
                <a:latin typeface="Calibri" pitchFamily="34" charset="0"/>
              </a:rPr>
              <a:t>包括学号、姓名、成绩</a:t>
            </a:r>
            <a:r>
              <a:rPr kumimoji="0" lang="en-US" altLang="zh-CN" sz="2800" b="1">
                <a:solidFill>
                  <a:srgbClr val="0000FF"/>
                </a:solidFill>
                <a:latin typeface="Calibri" pitchFamily="34" charset="0"/>
              </a:rPr>
              <a:t>)</a:t>
            </a:r>
            <a:r>
              <a:rPr kumimoji="0" lang="zh-CN" altLang="zh-CN" sz="2800" b="1">
                <a:solidFill>
                  <a:srgbClr val="0000FF"/>
                </a:solidFill>
                <a:latin typeface="Calibri" pitchFamily="34" charset="0"/>
              </a:rPr>
              <a:t>，要求按照成绩的高低顺序输出各学生的信息。</a:t>
            </a:r>
          </a:p>
        </p:txBody>
      </p:sp>
      <p:sp>
        <p:nvSpPr>
          <p:cNvPr id="31747" name="内容占位符 2"/>
          <p:cNvSpPr txBox="1">
            <a:spLocks/>
          </p:cNvSpPr>
          <p:nvPr/>
        </p:nvSpPr>
        <p:spPr bwMode="auto">
          <a:xfrm>
            <a:off x="323850" y="908050"/>
            <a:ext cx="8643938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CN" sz="2800" dirty="0">
                <a:latin typeface="Calibri" pitchFamily="34" charset="0"/>
              </a:rPr>
              <a:t>#include &lt;</a:t>
            </a:r>
            <a:r>
              <a:rPr kumimoji="0" lang="en-US" altLang="zh-CN" sz="2800" dirty="0" err="1">
                <a:latin typeface="Calibri" pitchFamily="34" charset="0"/>
              </a:rPr>
              <a:t>stdio.h</a:t>
            </a:r>
            <a:r>
              <a:rPr kumimoji="0" lang="en-US" altLang="zh-CN" sz="2800" dirty="0">
                <a:latin typeface="Calibri" pitchFamily="34" charset="0"/>
              </a:rPr>
              <a:t>&gt;</a:t>
            </a:r>
            <a:endParaRPr kumimoji="0" lang="zh-CN" altLang="zh-CN" sz="2800" dirty="0">
              <a:latin typeface="Calibri" pitchFamily="34" charset="0"/>
            </a:endParaRP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CN" sz="2800" dirty="0" err="1">
                <a:latin typeface="Calibri" pitchFamily="34" charset="0"/>
              </a:rPr>
              <a:t>struct</a:t>
            </a:r>
            <a:r>
              <a:rPr kumimoji="0" lang="en-US" altLang="zh-CN" sz="2800" dirty="0">
                <a:latin typeface="Calibri" pitchFamily="34" charset="0"/>
              </a:rPr>
              <a:t> Student</a:t>
            </a:r>
            <a:endParaRPr kumimoji="0" lang="zh-CN" altLang="zh-CN" sz="2800" dirty="0">
              <a:latin typeface="Calibri" pitchFamily="34" charset="0"/>
            </a:endParaRP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CN" sz="2800" dirty="0">
                <a:latin typeface="Calibri" pitchFamily="34" charset="0"/>
              </a:rPr>
              <a:t>{ </a:t>
            </a:r>
            <a:r>
              <a:rPr kumimoji="0" lang="en-US" altLang="zh-CN" sz="2800" dirty="0" err="1">
                <a:latin typeface="Calibri" pitchFamily="34" charset="0"/>
              </a:rPr>
              <a:t>int</a:t>
            </a:r>
            <a:r>
              <a:rPr kumimoji="0" lang="en-US" altLang="zh-CN" sz="2800" dirty="0">
                <a:latin typeface="Calibri" pitchFamily="34" charset="0"/>
              </a:rPr>
              <a:t> </a:t>
            </a:r>
            <a:r>
              <a:rPr kumimoji="0" lang="en-US" altLang="zh-CN" sz="2800" dirty="0" err="1">
                <a:latin typeface="Calibri" pitchFamily="34" charset="0"/>
              </a:rPr>
              <a:t>num</a:t>
            </a:r>
            <a:r>
              <a:rPr kumimoji="0" lang="en-US" altLang="zh-CN" sz="2800" dirty="0">
                <a:latin typeface="Calibri" pitchFamily="34" charset="0"/>
              </a:rPr>
              <a:t>; char name[20]; float score;  };   </a:t>
            </a:r>
            <a:endParaRPr kumimoji="0" lang="zh-CN" altLang="zh-CN" sz="2800" dirty="0">
              <a:latin typeface="Calibri" pitchFamily="34" charset="0"/>
            </a:endParaRP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CN" sz="2800" dirty="0" smtClean="0">
                <a:latin typeface="Calibri" pitchFamily="34" charset="0"/>
              </a:rPr>
              <a:t>void </a:t>
            </a:r>
            <a:r>
              <a:rPr kumimoji="0" lang="en-US" altLang="zh-CN" sz="2800" dirty="0">
                <a:latin typeface="Calibri" pitchFamily="34" charset="0"/>
              </a:rPr>
              <a:t>main()</a:t>
            </a:r>
            <a:endParaRPr kumimoji="0" lang="zh-CN" altLang="zh-CN" sz="2800" dirty="0">
              <a:latin typeface="Calibri" pitchFamily="34" charset="0"/>
            </a:endParaRP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CN" sz="2800" dirty="0">
                <a:latin typeface="Calibri" pitchFamily="34" charset="0"/>
              </a:rPr>
              <a:t>{ </a:t>
            </a:r>
            <a:r>
              <a:rPr kumimoji="0" lang="en-US" altLang="zh-CN" sz="2800" dirty="0" err="1">
                <a:latin typeface="Calibri" pitchFamily="34" charset="0"/>
              </a:rPr>
              <a:t>struct</a:t>
            </a:r>
            <a:r>
              <a:rPr kumimoji="0" lang="en-US" altLang="zh-CN" sz="2800" dirty="0">
                <a:latin typeface="Calibri" pitchFamily="34" charset="0"/>
              </a:rPr>
              <a:t> Student </a:t>
            </a:r>
            <a:r>
              <a:rPr kumimoji="0" lang="en-US" altLang="zh-CN" sz="2800" dirty="0" err="1">
                <a:latin typeface="Calibri" pitchFamily="34" charset="0"/>
              </a:rPr>
              <a:t>stu</a:t>
            </a:r>
            <a:r>
              <a:rPr kumimoji="0" lang="en-US" altLang="zh-CN" sz="2800" dirty="0">
                <a:latin typeface="Calibri" pitchFamily="34" charset="0"/>
              </a:rPr>
              <a:t>[5]={{10101,"Zhang",78  },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CN" sz="2800" dirty="0">
                <a:latin typeface="Calibri" pitchFamily="34" charset="0"/>
              </a:rPr>
              <a:t>                  {10103,"Wang",98.5},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CN" sz="2800" dirty="0">
                <a:latin typeface="Calibri" pitchFamily="34" charset="0"/>
              </a:rPr>
              <a:t>                  {10106,"Li",      86   },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CN" sz="2800" dirty="0">
                <a:latin typeface="Calibri" pitchFamily="34" charset="0"/>
              </a:rPr>
              <a:t>                  {10108,“Ling”,  73.5},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CN" sz="2800" dirty="0">
                <a:latin typeface="Calibri" pitchFamily="34" charset="0"/>
              </a:rPr>
              <a:t>                  {10110,“Fun”,  100  }  };  </a:t>
            </a:r>
            <a:endParaRPr kumimoji="0" lang="zh-CN" altLang="zh-CN" sz="2800" dirty="0">
              <a:latin typeface="Calibri" pitchFamily="34" charset="0"/>
            </a:endParaRP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CN" sz="2800" dirty="0">
                <a:latin typeface="Calibri" pitchFamily="34" charset="0"/>
              </a:rPr>
              <a:t>   </a:t>
            </a:r>
            <a:r>
              <a:rPr kumimoji="0" lang="en-US" altLang="zh-CN" sz="2800" dirty="0" err="1">
                <a:latin typeface="Calibri" pitchFamily="34" charset="0"/>
              </a:rPr>
              <a:t>struct</a:t>
            </a:r>
            <a:r>
              <a:rPr kumimoji="0" lang="en-US" altLang="zh-CN" sz="2800" dirty="0">
                <a:latin typeface="Calibri" pitchFamily="34" charset="0"/>
              </a:rPr>
              <a:t> Student temp;   </a:t>
            </a:r>
            <a:endParaRPr kumimoji="0" lang="zh-CN" altLang="zh-CN" sz="2800" dirty="0">
              <a:latin typeface="Calibri" pitchFamily="34" charset="0"/>
            </a:endParaRP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CN" sz="2800" dirty="0">
                <a:latin typeface="Calibri" pitchFamily="34" charset="0"/>
              </a:rPr>
              <a:t>   </a:t>
            </a:r>
            <a:r>
              <a:rPr kumimoji="0" lang="en-US" altLang="zh-CN" sz="2800" dirty="0" err="1">
                <a:latin typeface="Calibri" pitchFamily="34" charset="0"/>
              </a:rPr>
              <a:t>const</a:t>
            </a:r>
            <a:r>
              <a:rPr kumimoji="0" lang="en-US" altLang="zh-CN" sz="2800" dirty="0">
                <a:latin typeface="Calibri" pitchFamily="34" charset="0"/>
              </a:rPr>
              <a:t> </a:t>
            </a:r>
            <a:r>
              <a:rPr kumimoji="0" lang="en-US" altLang="zh-CN" sz="2800" dirty="0" err="1">
                <a:latin typeface="Calibri" pitchFamily="34" charset="0"/>
              </a:rPr>
              <a:t>int</a:t>
            </a:r>
            <a:r>
              <a:rPr kumimoji="0" lang="en-US" altLang="zh-CN" sz="2800" dirty="0">
                <a:latin typeface="Calibri" pitchFamily="34" charset="0"/>
              </a:rPr>
              <a:t> n = 5 ;  </a:t>
            </a:r>
            <a:r>
              <a:rPr kumimoji="0" lang="en-US" altLang="zh-CN" sz="2800" dirty="0" err="1">
                <a:latin typeface="Calibri" pitchFamily="34" charset="0"/>
              </a:rPr>
              <a:t>int</a:t>
            </a:r>
            <a:r>
              <a:rPr kumimoji="0" lang="en-US" altLang="zh-CN" sz="2800" dirty="0">
                <a:latin typeface="Calibri" pitchFamily="34" charset="0"/>
              </a:rPr>
              <a:t> </a:t>
            </a:r>
            <a:r>
              <a:rPr kumimoji="0" lang="en-US" altLang="zh-CN" sz="2800" dirty="0" err="1">
                <a:latin typeface="Calibri" pitchFamily="34" charset="0"/>
              </a:rPr>
              <a:t>i,j,k</a:t>
            </a:r>
            <a:r>
              <a:rPr kumimoji="0" lang="en-US" altLang="zh-CN" sz="2800" dirty="0">
                <a:latin typeface="Calibri" pitchFamily="34" charset="0"/>
              </a:rPr>
              <a:t>;</a:t>
            </a:r>
            <a:endParaRPr kumimoji="0" lang="zh-CN" altLang="en-US" sz="2800" dirty="0">
              <a:latin typeface="Calibri" pitchFamily="34" charset="0"/>
            </a:endParaRPr>
          </a:p>
        </p:txBody>
      </p:sp>
      <p:sp>
        <p:nvSpPr>
          <p:cNvPr id="4" name="圆角矩形标注 3"/>
          <p:cNvSpPr>
            <a:spLocks noChangeArrowheads="1"/>
          </p:cNvSpPr>
          <p:nvPr/>
        </p:nvSpPr>
        <p:spPr bwMode="auto">
          <a:xfrm>
            <a:off x="1271588" y="4802188"/>
            <a:ext cx="1500187" cy="571500"/>
          </a:xfrm>
          <a:prstGeom prst="wedgeRoundRectCallout">
            <a:avLst>
              <a:gd name="adj1" fmla="val -1551"/>
              <a:gd name="adj2" fmla="val 173347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zh-CN" sz="2800" b="1">
                <a:solidFill>
                  <a:srgbClr val="C00000"/>
                </a:solidFill>
              </a:rPr>
              <a:t>常变量</a:t>
            </a:r>
            <a:endParaRPr lang="zh-CN" altLang="en-US" sz="2800" b="1">
              <a:solidFill>
                <a:srgbClr val="C00000"/>
              </a:solidFill>
            </a:endParaRPr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2987675" y="4873625"/>
            <a:ext cx="2571750" cy="571500"/>
          </a:xfrm>
          <a:prstGeom prst="wedgeRoundRectCallout">
            <a:avLst>
              <a:gd name="adj1" fmla="val -50602"/>
              <a:gd name="adj2" fmla="val 164579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zh-CN" altLang="en-US" sz="2800" b="1">
                <a:solidFill>
                  <a:srgbClr val="C00000"/>
                </a:solidFill>
              </a:rPr>
              <a:t>若人数变为</a:t>
            </a:r>
            <a:r>
              <a:rPr lang="en-US" altLang="zh-CN" sz="2800" b="1">
                <a:solidFill>
                  <a:srgbClr val="C00000"/>
                </a:solidFill>
              </a:rPr>
              <a:t>30</a:t>
            </a:r>
            <a:endParaRPr lang="zh-CN" altLang="en-US" sz="2800" b="1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9988" y="6094413"/>
            <a:ext cx="547687" cy="430212"/>
          </a:xfrm>
          <a:prstGeom prst="rect">
            <a:avLst/>
          </a:prstGeom>
          <a:solidFill>
            <a:schemeClr val="accent1"/>
          </a:solidFill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n-lt"/>
                <a:ea typeface="+mn-ea"/>
              </a:rPr>
              <a:t>30</a:t>
            </a:r>
            <a:endParaRPr lang="zh-CN" altLang="en-US" sz="2800" b="1" dirty="0">
              <a:solidFill>
                <a:srgbClr val="C00000"/>
              </a:solidFill>
              <a:latin typeface="+mn-lt"/>
              <a:ea typeface="+mn-ea"/>
            </a:endParaRPr>
          </a:p>
        </p:txBody>
      </p:sp>
      <p:sp>
        <p:nvSpPr>
          <p:cNvPr id="8" name="圆角矩形标注 7"/>
          <p:cNvSpPr/>
          <p:nvPr/>
        </p:nvSpPr>
        <p:spPr bwMode="auto">
          <a:xfrm>
            <a:off x="3676650" y="1312863"/>
            <a:ext cx="3000375" cy="571500"/>
          </a:xfrm>
          <a:prstGeom prst="wedgeRoundRectCallout">
            <a:avLst>
              <a:gd name="adj1" fmla="val -105014"/>
              <a:gd name="adj2" fmla="val -32680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+mn-lt"/>
                <a:ea typeface="+mn-ea"/>
              </a:rPr>
              <a:t>#define N 5</a:t>
            </a:r>
            <a:endParaRPr lang="zh-CN" altLang="en-US" sz="2800" b="1" dirty="0">
              <a:solidFill>
                <a:srgbClr val="C00000"/>
              </a:solidFill>
              <a:latin typeface="+mn-lt"/>
              <a:ea typeface="+mn-ea"/>
            </a:endParaRPr>
          </a:p>
        </p:txBody>
      </p: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>
            <a:off x="611188" y="6021388"/>
            <a:ext cx="3143250" cy="0"/>
          </a:xfrm>
          <a:prstGeom prst="line">
            <a:avLst/>
          </a:prstGeom>
          <a:noFill/>
          <a:ln w="38100" algn="ctr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>
            <a:off x="611188" y="6092825"/>
            <a:ext cx="3143250" cy="0"/>
          </a:xfrm>
          <a:prstGeom prst="line">
            <a:avLst/>
          </a:prstGeom>
          <a:noFill/>
          <a:ln w="38100" algn="ctr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圆角矩形标注 10"/>
          <p:cNvSpPr/>
          <p:nvPr/>
        </p:nvSpPr>
        <p:spPr bwMode="auto">
          <a:xfrm>
            <a:off x="5684838" y="4884738"/>
            <a:ext cx="3214687" cy="571500"/>
          </a:xfrm>
          <a:prstGeom prst="wedgeRoundRectCallout">
            <a:avLst>
              <a:gd name="adj1" fmla="val -106922"/>
              <a:gd name="adj2" fmla="val 135282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+mn-lt"/>
                <a:ea typeface="+mn-ea"/>
              </a:rPr>
              <a:t>注意</a:t>
            </a:r>
            <a:r>
              <a:rPr lang="en-US" altLang="zh-CN" sz="2800" b="1" dirty="0">
                <a:solidFill>
                  <a:srgbClr val="C00000"/>
                </a:solidFill>
                <a:latin typeface="+mn-lt"/>
                <a:ea typeface="+mn-ea"/>
              </a:rPr>
              <a:t>temp</a:t>
            </a:r>
            <a:r>
              <a:rPr lang="zh-CN" altLang="en-US" sz="2800" b="1" dirty="0">
                <a:solidFill>
                  <a:srgbClr val="C00000"/>
                </a:solidFill>
                <a:latin typeface="+mn-lt"/>
                <a:ea typeface="+mn-ea"/>
              </a:rPr>
              <a:t>的类型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8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内容占位符 2"/>
          <p:cNvSpPr>
            <a:spLocks noGrp="1"/>
          </p:cNvSpPr>
          <p:nvPr>
            <p:ph idx="1"/>
          </p:nvPr>
        </p:nvSpPr>
        <p:spPr>
          <a:xfrm>
            <a:off x="357188" y="500063"/>
            <a:ext cx="8643937" cy="6143625"/>
          </a:xfrm>
        </p:spPr>
        <p:txBody>
          <a:bodyPr rtlCol="0">
            <a:normAutofit fontScale="92500"/>
          </a:bodyPr>
          <a:lstStyle/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 smtClean="0"/>
              <a:t>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("The order is:\n");</a:t>
            </a:r>
            <a:endParaRPr lang="zh-CN" altLang="zh-CN" sz="2800" dirty="0" smtClean="0"/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 smtClean="0"/>
              <a:t>  for(i=0;i&lt;n-1;i++)</a:t>
            </a:r>
            <a:endParaRPr lang="zh-CN" altLang="zh-CN" sz="2800" dirty="0" smtClean="0"/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 smtClean="0"/>
              <a:t>  {  k=i;</a:t>
            </a:r>
            <a:endParaRPr lang="zh-CN" altLang="zh-CN" sz="2800" dirty="0" smtClean="0"/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 smtClean="0"/>
              <a:t>     for(j=i+1;j&lt;</a:t>
            </a:r>
            <a:r>
              <a:rPr lang="en-US" altLang="zh-CN" sz="2800" dirty="0" err="1" smtClean="0"/>
              <a:t>n;j</a:t>
            </a:r>
            <a:r>
              <a:rPr lang="en-US" altLang="zh-CN" sz="2800" dirty="0" smtClean="0"/>
              <a:t>++)</a:t>
            </a:r>
            <a:endParaRPr lang="zh-CN" altLang="zh-CN" sz="2800" dirty="0" smtClean="0"/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 smtClean="0"/>
              <a:t>       if(</a:t>
            </a:r>
            <a:r>
              <a:rPr lang="en-US" altLang="zh-CN" sz="2800" dirty="0" err="1" smtClean="0"/>
              <a:t>stu</a:t>
            </a:r>
            <a:r>
              <a:rPr lang="en-US" altLang="zh-CN" sz="2800" dirty="0" smtClean="0"/>
              <a:t>[j].score&gt;</a:t>
            </a:r>
            <a:r>
              <a:rPr lang="en-US" altLang="zh-CN" sz="2800" dirty="0" err="1" smtClean="0"/>
              <a:t>stu</a:t>
            </a:r>
            <a:r>
              <a:rPr lang="en-US" altLang="zh-CN" sz="2800" dirty="0" smtClean="0"/>
              <a:t>[k].score)  k=j;</a:t>
            </a:r>
            <a:endParaRPr lang="zh-CN" altLang="zh-CN" sz="2800" dirty="0" smtClean="0"/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 smtClean="0"/>
              <a:t>     temp=</a:t>
            </a:r>
            <a:r>
              <a:rPr lang="en-US" altLang="zh-CN" sz="2800" dirty="0" err="1" smtClean="0"/>
              <a:t>stu</a:t>
            </a:r>
            <a:r>
              <a:rPr lang="en-US" altLang="zh-CN" sz="2800" dirty="0" smtClean="0"/>
              <a:t>[k];</a:t>
            </a:r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 smtClean="0"/>
              <a:t>     </a:t>
            </a:r>
            <a:r>
              <a:rPr lang="en-US" altLang="zh-CN" sz="2800" dirty="0" err="1" smtClean="0"/>
              <a:t>stu</a:t>
            </a:r>
            <a:r>
              <a:rPr lang="en-US" altLang="zh-CN" sz="2800" dirty="0" smtClean="0"/>
              <a:t>[k]=</a:t>
            </a:r>
            <a:r>
              <a:rPr lang="en-US" altLang="zh-CN" sz="2800" dirty="0" err="1" smtClean="0"/>
              <a:t>stu</a:t>
            </a:r>
            <a:r>
              <a:rPr lang="en-US" altLang="zh-CN" sz="2800" dirty="0" smtClean="0"/>
              <a:t>[i];   </a:t>
            </a:r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/>
              <a:t> </a:t>
            </a:r>
            <a:r>
              <a:rPr lang="en-US" altLang="zh-CN" sz="2800" dirty="0" smtClean="0"/>
              <a:t>    </a:t>
            </a:r>
            <a:r>
              <a:rPr lang="en-US" altLang="zh-CN" sz="2800" dirty="0" err="1" smtClean="0"/>
              <a:t>stu</a:t>
            </a:r>
            <a:r>
              <a:rPr lang="en-US" altLang="zh-CN" sz="2800" dirty="0" smtClean="0"/>
              <a:t>[i]=temp;   </a:t>
            </a:r>
            <a:endParaRPr lang="zh-CN" altLang="zh-CN" sz="2800" dirty="0" smtClean="0"/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 smtClean="0"/>
              <a:t>   }</a:t>
            </a:r>
            <a:endParaRPr lang="zh-CN" altLang="zh-CN" sz="2800" dirty="0" smtClean="0"/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 smtClean="0"/>
              <a:t>   for(i=0;i&lt;</a:t>
            </a:r>
            <a:r>
              <a:rPr lang="en-US" altLang="zh-CN" sz="2800" dirty="0" err="1" smtClean="0"/>
              <a:t>n;i</a:t>
            </a:r>
            <a:r>
              <a:rPr lang="en-US" altLang="zh-CN" sz="2800" dirty="0" smtClean="0"/>
              <a:t>++)</a:t>
            </a:r>
            <a:endParaRPr lang="zh-CN" altLang="zh-CN" sz="2800" dirty="0" smtClean="0"/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 smtClean="0"/>
              <a:t>  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("%6d %8s %6.2f\n",</a:t>
            </a:r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 smtClean="0"/>
              <a:t>        </a:t>
            </a:r>
            <a:r>
              <a:rPr lang="en-US" altLang="zh-CN" sz="2800" dirty="0" err="1" smtClean="0"/>
              <a:t>stu</a:t>
            </a:r>
            <a:r>
              <a:rPr lang="en-US" altLang="zh-CN" sz="2800" dirty="0" smtClean="0"/>
              <a:t>[i].</a:t>
            </a:r>
            <a:r>
              <a:rPr lang="en-US" altLang="zh-CN" sz="2800" dirty="0" err="1" smtClean="0"/>
              <a:t>num,stu</a:t>
            </a:r>
            <a:r>
              <a:rPr lang="en-US" altLang="zh-CN" sz="2800" dirty="0" smtClean="0"/>
              <a:t>[i].</a:t>
            </a:r>
            <a:r>
              <a:rPr lang="en-US" altLang="zh-CN" sz="2800" dirty="0" err="1" smtClean="0"/>
              <a:t>name,stu</a:t>
            </a:r>
            <a:r>
              <a:rPr lang="en-US" altLang="zh-CN" sz="2800" dirty="0" smtClean="0"/>
              <a:t>[i].score);</a:t>
            </a:r>
            <a:endParaRPr lang="zh-CN" altLang="zh-CN" sz="2800" dirty="0" smtClean="0"/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 smtClean="0"/>
              <a:t>   </a:t>
            </a:r>
            <a:r>
              <a:rPr lang="en-US" altLang="zh-CN" sz="2800" dirty="0" err="1" smtClean="0"/>
              <a:t>printf</a:t>
            </a:r>
            <a:r>
              <a:rPr lang="en-US" altLang="zh-CN" sz="2800" dirty="0" smtClean="0"/>
              <a:t>("\n");</a:t>
            </a:r>
            <a:endParaRPr lang="zh-CN" altLang="zh-CN" sz="2800" dirty="0" smtClean="0"/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zh-CN" sz="2800" dirty="0" smtClean="0"/>
              <a:t>}</a:t>
            </a:r>
            <a:endParaRPr lang="zh-CN" altLang="zh-CN" sz="2800" dirty="0" smtClean="0"/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zh-CN" altLang="zh-CN" sz="2800" dirty="0" smtClean="0"/>
          </a:p>
          <a:p>
            <a:pPr fontAlgn="auto">
              <a:lnSpc>
                <a:spcPts val="28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zh-CN" altLang="en-US" sz="2800" dirty="0" smtClean="0"/>
          </a:p>
        </p:txBody>
      </p:sp>
      <p:sp>
        <p:nvSpPr>
          <p:cNvPr id="4" name="圆角矩形标注 3"/>
          <p:cNvSpPr/>
          <p:nvPr/>
        </p:nvSpPr>
        <p:spPr bwMode="auto">
          <a:xfrm>
            <a:off x="3857625" y="5429250"/>
            <a:ext cx="4357688" cy="642938"/>
          </a:xfrm>
          <a:prstGeom prst="wedgeRoundRectCallout">
            <a:avLst>
              <a:gd name="adj1" fmla="val -22687"/>
              <a:gd name="adj2" fmla="val -254968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+mn-lt"/>
                <a:ea typeface="+mn-ea"/>
              </a:rPr>
              <a:t>写法上与普通变量一致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71500" y="928688"/>
            <a:ext cx="7786688" cy="314325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pic>
        <p:nvPicPr>
          <p:cNvPr id="32773" name="图片 5" descr="Untitled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93725" y="107950"/>
            <a:ext cx="7772400" cy="800100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en-US" altLang="zh-CN" sz="3600" b="1" dirty="0" smtClean="0"/>
              <a:t>1.5  </a:t>
            </a:r>
            <a:r>
              <a:rPr lang="zh-CN" altLang="en-US" sz="3600" b="1" dirty="0" smtClean="0"/>
              <a:t>指向结构体类型数据的指针</a:t>
            </a:r>
            <a:endParaRPr lang="zh-CN" altLang="en-US" sz="3600" dirty="0" smtClean="0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3995738" y="1676400"/>
            <a:ext cx="5029200" cy="5181600"/>
          </a:xfrm>
          <a:prstGeom prst="wedgeRectCallout">
            <a:avLst>
              <a:gd name="adj1" fmla="val -24431"/>
              <a:gd name="adj2" fmla="val 30394"/>
            </a:avLst>
          </a:prstGeom>
          <a:solidFill>
            <a:schemeClr val="bg1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30000"/>
              </a:lnSpc>
            </a:pPr>
            <a:r>
              <a:rPr lang="en-US" altLang="zh-CN" sz="2600" b="1"/>
              <a:t>stu.num=9901;</a:t>
            </a:r>
          </a:p>
          <a:p>
            <a:pPr>
              <a:lnSpc>
                <a:spcPct val="130000"/>
              </a:lnSpc>
            </a:pPr>
            <a:r>
              <a:rPr lang="en-US" altLang="zh-CN" sz="2600" b="1"/>
              <a:t>strcpy(stu_1.name,”Li Min”);</a:t>
            </a:r>
          </a:p>
          <a:p>
            <a:pPr>
              <a:lnSpc>
                <a:spcPct val="130000"/>
              </a:lnSpc>
            </a:pPr>
            <a:r>
              <a:rPr lang="en-US" altLang="zh-CN" sz="2600" b="1"/>
              <a:t>stu_1.sex=‘W’;</a:t>
            </a:r>
          </a:p>
          <a:p>
            <a:pPr>
              <a:lnSpc>
                <a:spcPct val="130000"/>
              </a:lnSpc>
            </a:pPr>
            <a:r>
              <a:rPr lang="en-US" altLang="zh-CN" sz="2600" b="1"/>
              <a:t>printf(“No.:%ld\nname%s\n</a:t>
            </a:r>
          </a:p>
          <a:p>
            <a:pPr>
              <a:lnSpc>
                <a:spcPct val="130000"/>
              </a:lnSpc>
            </a:pPr>
            <a:r>
              <a:rPr lang="en-US" altLang="zh-CN" sz="2600" b="1"/>
              <a:t>sex:%c\n”,stu_1.num,stu_1.name,</a:t>
            </a:r>
          </a:p>
          <a:p>
            <a:pPr>
              <a:lnSpc>
                <a:spcPct val="130000"/>
              </a:lnSpc>
            </a:pPr>
            <a:r>
              <a:rPr lang="en-US" altLang="zh-CN" sz="2600" b="1"/>
              <a:t>stu_1.sex);</a:t>
            </a:r>
          </a:p>
          <a:p>
            <a:pPr>
              <a:lnSpc>
                <a:spcPct val="130000"/>
              </a:lnSpc>
            </a:pPr>
            <a:r>
              <a:rPr lang="en-US" altLang="zh-CN" sz="2600" b="1"/>
              <a:t>printf(“\nNo.:%ld\nname%s\n</a:t>
            </a:r>
          </a:p>
          <a:p>
            <a:pPr>
              <a:lnSpc>
                <a:spcPct val="130000"/>
              </a:lnSpc>
            </a:pPr>
            <a:r>
              <a:rPr lang="en-US" altLang="zh-CN" sz="2600" b="1"/>
              <a:t>sex:%c\n”,(*p).num,(*p).name,</a:t>
            </a:r>
          </a:p>
          <a:p>
            <a:pPr>
              <a:lnSpc>
                <a:spcPct val="130000"/>
              </a:lnSpc>
            </a:pPr>
            <a:r>
              <a:rPr lang="en-US" altLang="zh-CN" sz="2600" b="1"/>
              <a:t>(*p).sex);</a:t>
            </a:r>
          </a:p>
          <a:p>
            <a:pPr>
              <a:lnSpc>
                <a:spcPct val="130000"/>
              </a:lnSpc>
            </a:pPr>
            <a:r>
              <a:rPr lang="en-US" altLang="zh-CN" sz="2600" b="1"/>
              <a:t>}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5025"/>
            <a:ext cx="8610600" cy="5257800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zh-CN" altLang="en-US" sz="2800" b="1" dirty="0" smtClean="0">
                <a:solidFill>
                  <a:srgbClr val="0000FF"/>
                </a:solidFill>
              </a:rPr>
              <a:t>结构体变量的指针：</a:t>
            </a:r>
            <a:r>
              <a:rPr lang="zh-CN" altLang="en-US" sz="2800" b="1" dirty="0" smtClean="0"/>
              <a:t>是该</a:t>
            </a:r>
            <a:r>
              <a:rPr lang="zh-CN" altLang="zh-CN" sz="2800" b="1" dirty="0" smtClean="0"/>
              <a:t>结构体</a:t>
            </a:r>
            <a:r>
              <a:rPr lang="zh-CN" altLang="en-US" sz="2800" b="1" dirty="0" smtClean="0"/>
              <a:t>变量所占居的内存段 </a:t>
            </a:r>
            <a:endParaRPr lang="en-US" altLang="zh-CN" sz="2800" b="1" dirty="0" smtClean="0"/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dirty="0" smtClean="0"/>
              <a:t>                                     </a:t>
            </a:r>
            <a:r>
              <a:rPr lang="zh-CN" altLang="en-US" sz="2800" b="1" dirty="0" smtClean="0"/>
              <a:t>的</a:t>
            </a:r>
            <a:r>
              <a:rPr lang="zh-CN" altLang="en-US" sz="2800" b="1" dirty="0" smtClean="0">
                <a:solidFill>
                  <a:srgbClr val="C00000"/>
                </a:solidFill>
              </a:rPr>
              <a:t>起始地址</a:t>
            </a:r>
            <a:r>
              <a:rPr lang="zh-CN" altLang="en-US" sz="2800" b="1" dirty="0" smtClean="0"/>
              <a:t>。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dirty="0" smtClean="0"/>
              <a:t>void main( )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dirty="0" smtClean="0"/>
              <a:t>{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dirty="0"/>
              <a:t> </a:t>
            </a:r>
            <a:r>
              <a:rPr lang="en-US" altLang="zh-CN" sz="2600" b="1" dirty="0" smtClean="0"/>
              <a:t> </a:t>
            </a:r>
            <a:r>
              <a:rPr lang="en-US" altLang="zh-CN" sz="2600" b="1" dirty="0" err="1" smtClean="0"/>
              <a:t>struct</a:t>
            </a:r>
            <a:r>
              <a:rPr lang="en-US" altLang="zh-CN" sz="2600" b="1" dirty="0" smtClean="0"/>
              <a:t> student</a:t>
            </a:r>
          </a:p>
          <a:p>
            <a:pPr lvl="1" eaLnBrk="1" hangingPunct="1">
              <a:buFont typeface="Monotype Sorts" pitchFamily="2" charset="2"/>
              <a:buNone/>
            </a:pPr>
            <a:r>
              <a:rPr lang="en-US" altLang="zh-CN" sz="2600" b="1" dirty="0" smtClean="0"/>
              <a:t>{long </a:t>
            </a:r>
            <a:r>
              <a:rPr lang="en-US" altLang="zh-CN" sz="2600" b="1" dirty="0" err="1" smtClean="0"/>
              <a:t>int</a:t>
            </a:r>
            <a:r>
              <a:rPr lang="en-US" altLang="zh-CN" sz="2600" b="1" dirty="0" smtClean="0"/>
              <a:t> </a:t>
            </a:r>
            <a:r>
              <a:rPr lang="en-US" altLang="zh-CN" sz="2600" b="1" dirty="0" err="1" smtClean="0"/>
              <a:t>num</a:t>
            </a:r>
            <a:r>
              <a:rPr lang="en-US" altLang="zh-CN" sz="2600" b="1" dirty="0" smtClean="0"/>
              <a:t>;</a:t>
            </a:r>
          </a:p>
          <a:p>
            <a:pPr lvl="1" eaLnBrk="1" hangingPunct="1">
              <a:buFont typeface="Monotype Sorts" pitchFamily="2" charset="2"/>
              <a:buNone/>
            </a:pPr>
            <a:r>
              <a:rPr lang="en-US" altLang="zh-CN" sz="2600" b="1" dirty="0" smtClean="0"/>
              <a:t>char name[20];</a:t>
            </a:r>
          </a:p>
          <a:p>
            <a:pPr lvl="1" eaLnBrk="1" hangingPunct="1">
              <a:buFont typeface="Monotype Sorts" pitchFamily="2" charset="2"/>
              <a:buNone/>
            </a:pPr>
            <a:r>
              <a:rPr lang="en-US" altLang="zh-CN" sz="2600" b="1" dirty="0" smtClean="0"/>
              <a:t>char sex;</a:t>
            </a:r>
          </a:p>
          <a:p>
            <a:pPr lvl="1" eaLnBrk="1" hangingPunct="1">
              <a:buFont typeface="Monotype Sorts" pitchFamily="2" charset="2"/>
              <a:buNone/>
            </a:pPr>
            <a:r>
              <a:rPr lang="en-US" altLang="zh-CN" sz="2600" b="1" dirty="0" smtClean="0"/>
              <a:t>};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dirty="0" smtClean="0"/>
              <a:t>  </a:t>
            </a:r>
            <a:r>
              <a:rPr lang="en-US" altLang="zh-CN" sz="2600" b="1" dirty="0" err="1" smtClean="0"/>
              <a:t>struct</a:t>
            </a:r>
            <a:r>
              <a:rPr lang="en-US" altLang="zh-CN" sz="2600" b="1" dirty="0" smtClean="0"/>
              <a:t> student stu_1;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i="1" dirty="0" smtClean="0">
                <a:solidFill>
                  <a:srgbClr val="FF0000"/>
                </a:solidFill>
              </a:rPr>
              <a:t>  </a:t>
            </a:r>
            <a:r>
              <a:rPr lang="en-US" altLang="zh-CN" sz="2600" b="1" i="1" dirty="0" err="1" smtClean="0">
                <a:solidFill>
                  <a:srgbClr val="FF0000"/>
                </a:solidFill>
              </a:rPr>
              <a:t>struct</a:t>
            </a:r>
            <a:r>
              <a:rPr lang="en-US" altLang="zh-CN" sz="2600" b="1" i="1" dirty="0" smtClean="0">
                <a:solidFill>
                  <a:srgbClr val="FF0000"/>
                </a:solidFill>
              </a:rPr>
              <a:t> student *p;</a:t>
            </a:r>
            <a:endParaRPr lang="en-US" altLang="zh-CN" sz="2600" b="1" dirty="0" smtClean="0">
              <a:solidFill>
                <a:srgbClr val="FF0000"/>
              </a:solidFill>
            </a:endParaRP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dirty="0" smtClean="0"/>
              <a:t>  p=&amp;stu_1</a:t>
            </a:r>
            <a:r>
              <a:rPr lang="zh-CN" altLang="en-US" sz="2600" b="1" dirty="0" smtClean="0"/>
              <a:t>；</a:t>
            </a:r>
            <a:endParaRPr lang="zh-CN" altLang="en-US" sz="2800" b="1" dirty="0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9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4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4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4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4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 animBg="1" autoUpdateAnimBg="0"/>
      <p:bldP spid="1945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6613" y="1773238"/>
            <a:ext cx="7772400" cy="3024187"/>
          </a:xfrm>
        </p:spPr>
        <p:txBody>
          <a:bodyPr/>
          <a:lstStyle/>
          <a:p>
            <a:pPr algn="l" eaLnBrk="1" hangingPunct="1"/>
            <a:r>
              <a:rPr lang="en-US" altLang="zh-CN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1</a:t>
            </a:r>
            <a: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　概述</a:t>
            </a:r>
            <a:b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</a:br>
            <a:r>
              <a:rPr lang="en-US" altLang="zh-CN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2</a:t>
            </a:r>
            <a: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　定义结构体类型变量的方法</a:t>
            </a:r>
            <a:b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</a:br>
            <a:r>
              <a:rPr lang="en-US" altLang="zh-CN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3</a:t>
            </a:r>
            <a: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　结构体变量的引用</a:t>
            </a:r>
            <a:b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</a:br>
            <a:r>
              <a:rPr lang="en-US" altLang="zh-CN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4</a:t>
            </a:r>
            <a: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　结构体变量的初始化</a:t>
            </a:r>
            <a:b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</a:br>
            <a:r>
              <a:rPr lang="en-US" altLang="zh-CN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5</a:t>
            </a:r>
            <a: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　结构体数组</a:t>
            </a:r>
            <a:b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</a:br>
            <a:r>
              <a:rPr lang="en-US" altLang="zh-CN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6</a:t>
            </a:r>
            <a: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　指向结构体类型数据的指针</a:t>
            </a:r>
            <a:r>
              <a:rPr lang="zh-CN" altLang="en-US" sz="3200" dirty="0" smtClean="0">
                <a:solidFill>
                  <a:srgbClr val="FF0000"/>
                </a:solidFill>
                <a:latin typeface="Arial" charset="0"/>
                <a:ea typeface="楷体_GB2312" pitchFamily="49" charset="-122"/>
              </a:rPr>
              <a:t/>
            </a:r>
            <a:br>
              <a:rPr lang="zh-CN" altLang="en-US" sz="3200" dirty="0" smtClean="0">
                <a:solidFill>
                  <a:srgbClr val="FF0000"/>
                </a:solidFill>
                <a:latin typeface="Arial" charset="0"/>
                <a:ea typeface="楷体_GB2312" pitchFamily="49" charset="-122"/>
              </a:rPr>
            </a:br>
            <a:r>
              <a:rPr lang="en-US" altLang="zh-CN" sz="3200" dirty="0" smtClean="0">
                <a:latin typeface="Arial" charset="0"/>
                <a:ea typeface="楷体_GB2312" pitchFamily="49" charset="-122"/>
              </a:rPr>
              <a:t>7</a:t>
            </a:r>
            <a:r>
              <a:rPr lang="zh-CN" altLang="en-US" sz="3200" dirty="0" smtClean="0">
                <a:latin typeface="Arial" charset="0"/>
                <a:ea typeface="楷体_GB2312" pitchFamily="49" charset="-122"/>
              </a:rPr>
              <a:t>　用指针处理链表</a:t>
            </a:r>
            <a:br>
              <a:rPr lang="zh-CN" altLang="en-US" sz="3200" dirty="0" smtClean="0">
                <a:latin typeface="Arial" charset="0"/>
                <a:ea typeface="楷体_GB2312" pitchFamily="49" charset="-122"/>
              </a:rPr>
            </a:br>
            <a:r>
              <a:rPr lang="en-US" altLang="zh-CN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8</a:t>
            </a:r>
            <a: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　共用体</a:t>
            </a:r>
            <a:b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</a:br>
            <a:r>
              <a:rPr lang="en-US" altLang="zh-CN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9</a:t>
            </a:r>
            <a:r>
              <a:rPr lang="zh-CN" altLang="en-US" sz="32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　枚举类型</a:t>
            </a:r>
            <a:r>
              <a:rPr lang="zh-CN" altLang="en-US" sz="3200" dirty="0" smtClean="0">
                <a:solidFill>
                  <a:srgbClr val="FF0000"/>
                </a:solidFill>
                <a:latin typeface="Arial" charset="0"/>
                <a:ea typeface="楷体_GB2312" pitchFamily="49" charset="-122"/>
              </a:rPr>
              <a:t/>
            </a:r>
            <a:br>
              <a:rPr lang="zh-CN" altLang="en-US" sz="3200" dirty="0" smtClean="0">
                <a:solidFill>
                  <a:srgbClr val="FF0000"/>
                </a:solidFill>
                <a:latin typeface="Arial" charset="0"/>
                <a:ea typeface="楷体_GB2312" pitchFamily="49" charset="-122"/>
              </a:rPr>
            </a:br>
            <a:r>
              <a:rPr lang="en-US" altLang="zh-CN" sz="3200" dirty="0" smtClean="0">
                <a:latin typeface="Arial" charset="0"/>
                <a:ea typeface="楷体_GB2312" pitchFamily="49" charset="-122"/>
              </a:rPr>
              <a:t>10</a:t>
            </a:r>
            <a:r>
              <a:rPr lang="zh-CN" altLang="en-US" sz="3200" dirty="0" smtClean="0">
                <a:latin typeface="Arial" charset="0"/>
                <a:ea typeface="楷体_GB2312" pitchFamily="49" charset="-122"/>
              </a:rPr>
              <a:t>　用</a:t>
            </a:r>
            <a:r>
              <a:rPr lang="en-US" altLang="zh-CN" sz="3200" dirty="0" err="1" smtClean="0">
                <a:latin typeface="Arial" charset="0"/>
                <a:ea typeface="楷体_GB2312" pitchFamily="49" charset="-122"/>
              </a:rPr>
              <a:t>typedef</a:t>
            </a:r>
            <a:r>
              <a:rPr lang="zh-CN" altLang="en-US" sz="3200" dirty="0" smtClean="0">
                <a:latin typeface="Arial" charset="0"/>
                <a:ea typeface="楷体_GB2312" pitchFamily="49" charset="-122"/>
              </a:rPr>
              <a:t>定义类型</a:t>
            </a:r>
            <a:r>
              <a:rPr lang="zh-CN" altLang="zh-CN" sz="3200" dirty="0" smtClean="0">
                <a:latin typeface="楷体_GB2312" pitchFamily="49" charset="-122"/>
                <a:ea typeface="楷体_GB2312" pitchFamily="49" charset="-122"/>
              </a:rPr>
              <a:t/>
            </a:r>
            <a:br>
              <a:rPr lang="zh-CN" altLang="zh-CN" sz="3200" dirty="0" smtClean="0">
                <a:latin typeface="楷体_GB2312" pitchFamily="49" charset="-122"/>
                <a:ea typeface="楷体_GB2312" pitchFamily="49" charset="-122"/>
              </a:rPr>
            </a:br>
            <a:endParaRPr lang="zh-CN" altLang="en-US" sz="3200" dirty="0" smtClean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550" y="1136650"/>
            <a:ext cx="8001000" cy="2590800"/>
          </a:xfrm>
          <a:solidFill>
            <a:srgbClr val="FFCCFF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zh-CN" altLang="en-US" dirty="0" smtClean="0"/>
              <a:t>引用结构体成员的三种形式：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</a:rPr>
              <a:t>结构体变量名 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.  </a:t>
            </a:r>
            <a:r>
              <a:rPr lang="zh-CN" altLang="en-US" sz="2800" b="1" dirty="0" smtClean="0">
                <a:solidFill>
                  <a:srgbClr val="0000FF"/>
                </a:solidFill>
              </a:rPr>
              <a:t>成员名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0000FF"/>
                </a:solidFill>
              </a:rPr>
              <a:t>(*p).</a:t>
            </a:r>
            <a:r>
              <a:rPr lang="zh-CN" altLang="en-US" sz="2800" b="1" dirty="0" smtClean="0">
                <a:solidFill>
                  <a:srgbClr val="0000FF"/>
                </a:solidFill>
              </a:rPr>
              <a:t>成员名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0000FF"/>
                </a:solidFill>
              </a:rPr>
              <a:t>p-&gt;</a:t>
            </a:r>
            <a:r>
              <a:rPr lang="zh-CN" altLang="en-US" sz="2800" b="1" dirty="0" smtClean="0">
                <a:solidFill>
                  <a:srgbClr val="0000FF"/>
                </a:solidFill>
              </a:rPr>
              <a:t>成员名</a:t>
            </a:r>
            <a:endParaRPr lang="zh-CN" altLang="en-US" sz="2800" dirty="0" smtClean="0">
              <a:solidFill>
                <a:srgbClr val="0000FF"/>
              </a:solidFill>
            </a:endParaRPr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4874840" y="1988840"/>
            <a:ext cx="3657600" cy="1295400"/>
          </a:xfrm>
          <a:prstGeom prst="wedgeRoundRectCallout">
            <a:avLst>
              <a:gd name="adj1" fmla="val -141926"/>
              <a:gd name="adj2" fmla="val 53431"/>
              <a:gd name="adj3" fmla="val 16667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b="1"/>
              <a:t>指向运算符。其优先级高于自增、自减运算符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09600" y="3702050"/>
            <a:ext cx="81534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800"/>
              <a:t>试分析以下运算：</a:t>
            </a:r>
          </a:p>
          <a:p>
            <a:pPr eaLnBrk="1" hangingPunct="1"/>
            <a:r>
              <a:rPr lang="en-US" altLang="zh-CN" sz="2800" b="1">
                <a:solidFill>
                  <a:srgbClr val="0000FF"/>
                </a:solidFill>
              </a:rPr>
              <a:t>p-&gt;n</a:t>
            </a:r>
            <a:r>
              <a:rPr lang="en-US" altLang="zh-CN" sz="2800"/>
              <a:t>       </a:t>
            </a:r>
            <a:r>
              <a:rPr lang="zh-CN" altLang="en-US" sz="2800"/>
              <a:t>得到</a:t>
            </a:r>
            <a:r>
              <a:rPr lang="en-US" altLang="zh-CN" sz="2800" b="1">
                <a:solidFill>
                  <a:srgbClr val="FF3300"/>
                </a:solidFill>
              </a:rPr>
              <a:t>p</a:t>
            </a:r>
            <a:r>
              <a:rPr lang="zh-CN" altLang="en-US" sz="2800"/>
              <a:t>指向的结构体变量中的成员</a:t>
            </a:r>
            <a:r>
              <a:rPr lang="en-US" altLang="zh-CN" sz="2800"/>
              <a:t>n</a:t>
            </a:r>
            <a:r>
              <a:rPr lang="zh-CN" altLang="en-US" sz="2800"/>
              <a:t>的值</a:t>
            </a:r>
          </a:p>
          <a:p>
            <a:pPr eaLnBrk="1" hangingPunct="1"/>
            <a:r>
              <a:rPr lang="en-US" altLang="zh-CN" sz="2800" b="1">
                <a:solidFill>
                  <a:srgbClr val="0000FF"/>
                </a:solidFill>
              </a:rPr>
              <a:t>p-&gt;n++ </a:t>
            </a:r>
            <a:r>
              <a:rPr lang="en-US" altLang="zh-CN" sz="2800"/>
              <a:t> </a:t>
            </a:r>
            <a:r>
              <a:rPr lang="zh-CN" altLang="en-US" sz="2800"/>
              <a:t>得到</a:t>
            </a:r>
            <a:r>
              <a:rPr lang="en-US" altLang="zh-CN" sz="2800" b="1">
                <a:solidFill>
                  <a:srgbClr val="FF3300"/>
                </a:solidFill>
              </a:rPr>
              <a:t>p</a:t>
            </a:r>
            <a:r>
              <a:rPr lang="zh-CN" altLang="en-US" sz="2800"/>
              <a:t>指向的结构体变量中的成员</a:t>
            </a:r>
            <a:r>
              <a:rPr lang="en-US" altLang="zh-CN" sz="2800"/>
              <a:t>n</a:t>
            </a:r>
            <a:r>
              <a:rPr lang="zh-CN" altLang="en-US" sz="2800"/>
              <a:t>的值，</a:t>
            </a:r>
          </a:p>
          <a:p>
            <a:pPr eaLnBrk="1" hangingPunct="1"/>
            <a:r>
              <a:rPr lang="zh-CN" altLang="en-US" sz="2800"/>
              <a:t>               用完后使它加</a:t>
            </a:r>
            <a:r>
              <a:rPr lang="en-US" altLang="zh-CN" sz="2800"/>
              <a:t>1</a:t>
            </a:r>
            <a:r>
              <a:rPr lang="zh-CN" altLang="en-US" sz="2800"/>
              <a:t>；</a:t>
            </a:r>
          </a:p>
          <a:p>
            <a:pPr eaLnBrk="1" hangingPunct="1"/>
            <a:r>
              <a:rPr lang="en-US" altLang="zh-CN" sz="2800" b="1">
                <a:solidFill>
                  <a:srgbClr val="0000FF"/>
                </a:solidFill>
              </a:rPr>
              <a:t>++p-&gt;n  </a:t>
            </a:r>
            <a:r>
              <a:rPr lang="zh-CN" altLang="en-US" sz="2800"/>
              <a:t>得到</a:t>
            </a:r>
            <a:r>
              <a:rPr lang="en-US" altLang="zh-CN" sz="2800" b="1">
                <a:solidFill>
                  <a:srgbClr val="FF3300"/>
                </a:solidFill>
              </a:rPr>
              <a:t>p</a:t>
            </a:r>
            <a:r>
              <a:rPr lang="zh-CN" altLang="en-US" sz="2800"/>
              <a:t>指向的结构体变量中的成员</a:t>
            </a:r>
            <a:r>
              <a:rPr lang="en-US" altLang="zh-CN" sz="2800"/>
              <a:t>n</a:t>
            </a:r>
            <a:r>
              <a:rPr lang="zh-CN" altLang="en-US" sz="2800"/>
              <a:t>的值</a:t>
            </a:r>
          </a:p>
          <a:p>
            <a:pPr eaLnBrk="1" hangingPunct="1"/>
            <a:r>
              <a:rPr lang="zh-CN" altLang="en-US" sz="2800"/>
              <a:t>               使其先加</a:t>
            </a:r>
            <a:r>
              <a:rPr lang="en-US" altLang="zh-CN" sz="2800"/>
              <a:t>1</a:t>
            </a: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685800" y="381000"/>
            <a:ext cx="2514600" cy="609600"/>
          </a:xfrm>
          <a:prstGeom prst="wedgeRoundRectCallout">
            <a:avLst>
              <a:gd name="adj1" fmla="val 50000"/>
              <a:gd name="adj2" fmla="val 208074"/>
              <a:gd name="adj3" fmla="val 16667"/>
            </a:avLst>
          </a:prstGeom>
          <a:solidFill>
            <a:srgbClr val="99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/>
              <a:t>成员运算符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nimBg="1" autoUpdateAnimBg="0"/>
      <p:bldP spid="26628" grpId="0" animBg="1" autoUpdateAnimBg="0"/>
      <p:bldP spid="26629" grpId="0" build="p" autoUpdateAnimBg="0"/>
      <p:bldP spid="26630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04900"/>
          </a:xfrm>
        </p:spPr>
        <p:txBody>
          <a:bodyPr/>
          <a:lstStyle/>
          <a:p>
            <a:pPr eaLnBrk="1" hangingPunct="1"/>
            <a:r>
              <a:rPr kumimoji="1" lang="zh-CN" altLang="en-US" sz="3200" b="1" smtClean="0">
                <a:solidFill>
                  <a:schemeClr val="tx1"/>
                </a:solidFill>
              </a:rPr>
              <a:t>指向结构体数组的指针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663575" y="1052513"/>
            <a:ext cx="822960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类似于多维数组中指向一维数组的指针。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 </a:t>
            </a:r>
            <a:r>
              <a:rPr lang="en-US" altLang="zh-CN" b="1"/>
              <a:t>#include"string.h"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#include"stdio.h"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struct student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{int num;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char name[20];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char sex;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int age;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      };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457200" y="304800"/>
            <a:ext cx="8435975" cy="629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struct student stu[3]={{10101, "Li Lin", 'M', 18},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                           {10102, "Zhang Fun", 'M', 19},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                           {10104, "Wang Min", 'F', 20}};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    void main()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    {struct student *p;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    printf(" No.    Name           Sex  age\n");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    for (p=stu; p&lt;stu+3; p++)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        printf("%5d %-20s %2c %4d\n", p-&gt;num, p-&gt;name, p-&gt;sex, p-&gt;age);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/>
              <a:t>     }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b="1"/>
              <a:t>注意：</a:t>
            </a:r>
            <a:r>
              <a:rPr lang="en-US" altLang="zh-CN" b="1"/>
              <a:t>p</a:t>
            </a:r>
            <a:r>
              <a:rPr lang="zh-CN" altLang="en-US" b="1"/>
              <a:t>定义为</a:t>
            </a:r>
            <a:r>
              <a:rPr lang="en-US" altLang="zh-CN" b="1"/>
              <a:t>struct student</a:t>
            </a:r>
            <a:r>
              <a:rPr lang="zh-CN" altLang="en-US" b="1"/>
              <a:t>类型的指针，它只能指向这种类型的结构体变量，而不能指向该类型的成员（</a:t>
            </a:r>
            <a:r>
              <a:rPr lang="en-US" altLang="zh-CN" b="1"/>
              <a:t>p=&amp;stu.name</a:t>
            </a:r>
            <a:r>
              <a:rPr lang="zh-CN" altLang="en-US" b="1"/>
              <a:t>是错误的）其它类型的结构体变量。 </a:t>
            </a:r>
          </a:p>
          <a:p>
            <a:pPr eaLnBrk="1" hangingPunct="1">
              <a:lnSpc>
                <a:spcPct val="120000"/>
              </a:lnSpc>
            </a:pPr>
            <a:endParaRPr lang="en-US" altLang="zh-CN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7772400" cy="1104900"/>
          </a:xfrm>
        </p:spPr>
        <p:txBody>
          <a:bodyPr/>
          <a:lstStyle/>
          <a:p>
            <a:pPr eaLnBrk="1" hangingPunct="1"/>
            <a:r>
              <a:rPr kumimoji="1" lang="en-US" altLang="zh-CN" sz="3200" b="1" dirty="0" smtClean="0">
                <a:solidFill>
                  <a:schemeClr val="tx1"/>
                </a:solidFill>
              </a:rPr>
              <a:t>            </a:t>
            </a:r>
            <a:r>
              <a:rPr kumimoji="1" lang="en-US" altLang="zh-CN" sz="3600" b="1" dirty="0" smtClean="0">
                <a:solidFill>
                  <a:schemeClr val="tx1"/>
                </a:solidFill>
              </a:rPr>
              <a:t>2   </a:t>
            </a:r>
            <a:r>
              <a:rPr kumimoji="1" lang="zh-CN" altLang="en-US" sz="3600" b="1" dirty="0" smtClean="0">
                <a:solidFill>
                  <a:schemeClr val="tx1"/>
                </a:solidFill>
              </a:rPr>
              <a:t>共用体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381000" y="914400"/>
            <a:ext cx="8294688" cy="563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en-US" altLang="zh-CN" b="1">
                <a:cs typeface="Times New Roman" pitchFamily="18" charset="0"/>
              </a:rPr>
              <a:t>   </a:t>
            </a:r>
            <a:r>
              <a:rPr lang="zh-CN" altLang="en-US" b="1">
                <a:cs typeface="Times New Roman" pitchFamily="18" charset="0"/>
              </a:rPr>
              <a:t>（</a:t>
            </a:r>
            <a:r>
              <a:rPr lang="en-US" altLang="zh-CN" b="1">
                <a:cs typeface="Times New Roman" pitchFamily="18" charset="0"/>
              </a:rPr>
              <a:t>1</a:t>
            </a:r>
            <a:r>
              <a:rPr lang="zh-CN" altLang="en-US" b="1">
                <a:cs typeface="Times New Roman" pitchFamily="18" charset="0"/>
              </a:rPr>
              <a:t>）</a:t>
            </a:r>
            <a:r>
              <a:rPr lang="en-US" altLang="zh-CN" b="1">
                <a:cs typeface="Times New Roman" pitchFamily="18" charset="0"/>
              </a:rPr>
              <a:t> </a:t>
            </a:r>
            <a:r>
              <a:rPr lang="zh-CN" altLang="en-US" b="1"/>
              <a:t>共用体的概念</a:t>
            </a:r>
          </a:p>
          <a:p>
            <a:pPr algn="just" eaLnBrk="1" hangingPunct="1">
              <a:lnSpc>
                <a:spcPct val="120000"/>
              </a:lnSpc>
            </a:pPr>
            <a:r>
              <a:rPr lang="zh-CN" altLang="en-US" b="1"/>
              <a:t>共用体是使用覆盖技术将几个不同类型的变量置于同一段内存，虽然它们各自占的内存长度不同，但起始地址相同。</a:t>
            </a:r>
          </a:p>
          <a:p>
            <a:pPr algn="just" eaLnBrk="1" hangingPunct="1">
              <a:lnSpc>
                <a:spcPct val="120000"/>
              </a:lnSpc>
            </a:pPr>
            <a:r>
              <a:rPr lang="zh-CN" altLang="en-US" b="1"/>
              <a:t>共用体定义的一般形式：</a:t>
            </a:r>
          </a:p>
          <a:p>
            <a:pPr algn="just" eaLnBrk="1" hangingPunct="1">
              <a:lnSpc>
                <a:spcPct val="140000"/>
              </a:lnSpc>
            </a:pPr>
            <a:r>
              <a:rPr lang="en-US" altLang="zh-CN" b="1"/>
              <a:t>union	</a:t>
            </a:r>
            <a:r>
              <a:rPr lang="zh-CN" altLang="en-US" b="1"/>
              <a:t>共用体名</a:t>
            </a:r>
          </a:p>
          <a:p>
            <a:pPr algn="just" eaLnBrk="1" hangingPunct="1">
              <a:lnSpc>
                <a:spcPct val="140000"/>
              </a:lnSpc>
            </a:pPr>
            <a:r>
              <a:rPr lang="en-US" altLang="zh-CN" b="1"/>
              <a:t>{</a:t>
            </a:r>
            <a:r>
              <a:rPr lang="zh-CN" altLang="en-US" b="1"/>
              <a:t>成员表列</a:t>
            </a:r>
          </a:p>
          <a:p>
            <a:pPr algn="just" eaLnBrk="1" hangingPunct="1">
              <a:lnSpc>
                <a:spcPct val="140000"/>
              </a:lnSpc>
            </a:pPr>
            <a:r>
              <a:rPr lang="en-US" altLang="zh-CN" b="1"/>
              <a:t>}</a:t>
            </a:r>
            <a:r>
              <a:rPr lang="zh-CN" altLang="en-US" b="1"/>
              <a:t>变量表列；</a:t>
            </a:r>
          </a:p>
          <a:p>
            <a:pPr algn="just" eaLnBrk="1" hangingPunct="1">
              <a:lnSpc>
                <a:spcPct val="120000"/>
              </a:lnSpc>
            </a:pPr>
            <a:endParaRPr lang="zh-CN" altLang="en-US" b="1"/>
          </a:p>
          <a:p>
            <a:pPr algn="just" eaLnBrk="1" hangingPunct="1">
              <a:lnSpc>
                <a:spcPct val="120000"/>
              </a:lnSpc>
            </a:pPr>
            <a:r>
              <a:rPr lang="zh-CN" altLang="en-US" b="1"/>
              <a:t>结构体和共用体机制上的区别：</a:t>
            </a:r>
          </a:p>
          <a:p>
            <a:pPr algn="just" eaLnBrk="1" hangingPunct="1">
              <a:lnSpc>
                <a:spcPct val="120000"/>
              </a:lnSpc>
            </a:pPr>
            <a:r>
              <a:rPr lang="zh-CN" altLang="en-US" b="1"/>
              <a:t>结构体所占内存长度是各成员占的长度之和。即每个成员分别占有其自己的内存单元。共用体变量所占内存长度是最长的成员的长度。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34000" y="2362200"/>
            <a:ext cx="2667000" cy="2720975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b="1" dirty="0"/>
              <a:t>例如：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 dirty="0"/>
              <a:t>union data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 dirty="0" smtClean="0"/>
              <a:t>{short </a:t>
            </a:r>
            <a:r>
              <a:rPr lang="en-US" altLang="zh-CN" b="1" dirty="0"/>
              <a:t>i;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 dirty="0"/>
              <a:t> char </a:t>
            </a:r>
            <a:r>
              <a:rPr lang="en-US" altLang="zh-CN" b="1" dirty="0" err="1"/>
              <a:t>ch</a:t>
            </a:r>
            <a:r>
              <a:rPr lang="en-US" altLang="zh-CN" b="1" dirty="0"/>
              <a:t>;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 dirty="0"/>
              <a:t> float f;</a:t>
            </a:r>
          </a:p>
          <a:p>
            <a:pPr algn="just" eaLnBrk="1" hangingPunct="1">
              <a:lnSpc>
                <a:spcPct val="120000"/>
              </a:lnSpc>
            </a:pPr>
            <a:r>
              <a:rPr lang="en-US" altLang="zh-CN" b="1" dirty="0"/>
              <a:t>}a, b, c;</a:t>
            </a:r>
            <a:endParaRPr lang="en-US" altLang="zh-CN" dirty="0"/>
          </a:p>
        </p:txBody>
      </p:sp>
      <p:grpSp>
        <p:nvGrpSpPr>
          <p:cNvPr id="37907" name="Group 19"/>
          <p:cNvGrpSpPr>
            <a:grpSpLocks/>
          </p:cNvGrpSpPr>
          <p:nvPr/>
        </p:nvGrpSpPr>
        <p:grpSpPr bwMode="auto">
          <a:xfrm>
            <a:off x="1371600" y="1752600"/>
            <a:ext cx="6400800" cy="3200400"/>
            <a:chOff x="960" y="1440"/>
            <a:chExt cx="4032" cy="2016"/>
          </a:xfrm>
        </p:grpSpPr>
        <p:sp>
          <p:nvSpPr>
            <p:cNvPr id="37894" name="Rectangle 11"/>
            <p:cNvSpPr>
              <a:spLocks noChangeArrowheads="1"/>
            </p:cNvSpPr>
            <p:nvPr/>
          </p:nvSpPr>
          <p:spPr bwMode="auto">
            <a:xfrm>
              <a:off x="960" y="2112"/>
              <a:ext cx="1008" cy="672"/>
            </a:xfrm>
            <a:prstGeom prst="rect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sz="3600" b="1"/>
                <a:t>  a.ch=‘H’</a:t>
              </a:r>
            </a:p>
          </p:txBody>
        </p:sp>
        <p:grpSp>
          <p:nvGrpSpPr>
            <p:cNvPr id="37895" name="Group 13"/>
            <p:cNvGrpSpPr>
              <a:grpSpLocks/>
            </p:cNvGrpSpPr>
            <p:nvPr/>
          </p:nvGrpSpPr>
          <p:grpSpPr bwMode="auto">
            <a:xfrm>
              <a:off x="960" y="1440"/>
              <a:ext cx="2016" cy="720"/>
              <a:chOff x="1008" y="1632"/>
              <a:chExt cx="2016" cy="720"/>
            </a:xfrm>
          </p:grpSpPr>
          <p:sp>
            <p:nvSpPr>
              <p:cNvPr id="37900" name="Rectangle 10"/>
              <p:cNvSpPr>
                <a:spLocks noChangeArrowheads="1"/>
              </p:cNvSpPr>
              <p:nvPr/>
            </p:nvSpPr>
            <p:spPr bwMode="auto">
              <a:xfrm>
                <a:off x="1008" y="1632"/>
                <a:ext cx="2016" cy="672"/>
              </a:xfrm>
              <a:prstGeom prst="rect">
                <a:avLst/>
              </a:prstGeom>
              <a:solidFill>
                <a:srgbClr val="99FF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altLang="zh-CN" sz="3600" b="1"/>
                  <a:t>a.i=23</a:t>
                </a:r>
              </a:p>
            </p:txBody>
          </p:sp>
          <p:sp>
            <p:nvSpPr>
              <p:cNvPr id="37901" name="Line 12"/>
              <p:cNvSpPr>
                <a:spLocks noChangeShapeType="1"/>
              </p:cNvSpPr>
              <p:nvPr/>
            </p:nvSpPr>
            <p:spPr bwMode="auto">
              <a:xfrm>
                <a:off x="2016" y="1632"/>
                <a:ext cx="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7896" name="Rectangle 5"/>
            <p:cNvSpPr>
              <a:spLocks noChangeArrowheads="1"/>
            </p:cNvSpPr>
            <p:nvPr/>
          </p:nvSpPr>
          <p:spPr bwMode="auto">
            <a:xfrm>
              <a:off x="960" y="2784"/>
              <a:ext cx="4032" cy="6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 sz="3600" b="1"/>
                <a:t>a.f=1234.4567</a:t>
              </a:r>
            </a:p>
          </p:txBody>
        </p:sp>
        <p:sp>
          <p:nvSpPr>
            <p:cNvPr id="37897" name="Line 14"/>
            <p:cNvSpPr>
              <a:spLocks noChangeShapeType="1"/>
            </p:cNvSpPr>
            <p:nvPr/>
          </p:nvSpPr>
          <p:spPr bwMode="auto">
            <a:xfrm>
              <a:off x="1968" y="2784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898" name="Line 16"/>
            <p:cNvSpPr>
              <a:spLocks noChangeShapeType="1"/>
            </p:cNvSpPr>
            <p:nvPr/>
          </p:nvSpPr>
          <p:spPr bwMode="auto">
            <a:xfrm>
              <a:off x="4032" y="2784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899" name="Line 18"/>
            <p:cNvSpPr>
              <a:spLocks noChangeShapeType="1"/>
            </p:cNvSpPr>
            <p:nvPr/>
          </p:nvSpPr>
          <p:spPr bwMode="auto">
            <a:xfrm>
              <a:off x="2976" y="2784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 autoUpdateAnimBg="0"/>
      <p:bldP spid="37892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066800"/>
          </a:xfrm>
        </p:spPr>
        <p:txBody>
          <a:bodyPr/>
          <a:lstStyle/>
          <a:p>
            <a:pPr eaLnBrk="1" hangingPunct="1"/>
            <a:r>
              <a:rPr kumimoji="1" lang="en-US" altLang="zh-CN" sz="3200" b="1" smtClean="0">
                <a:solidFill>
                  <a:schemeClr val="tx1"/>
                </a:solidFill>
                <a:cs typeface="Times New Roman" pitchFamily="18" charset="0"/>
              </a:rPr>
              <a:t>  </a:t>
            </a:r>
            <a:r>
              <a:rPr kumimoji="1" lang="zh-CN" altLang="en-US" sz="3200" b="1" smtClean="0">
                <a:solidFill>
                  <a:schemeClr val="tx1"/>
                </a:solidFill>
              </a:rPr>
              <a:t>共用体数据的特点</a:t>
            </a:r>
          </a:p>
        </p:txBody>
      </p:sp>
      <p:sp>
        <p:nvSpPr>
          <p:cNvPr id="38915" name="Text Box 1027"/>
          <p:cNvSpPr txBox="1">
            <a:spLocks noChangeArrowheads="1"/>
          </p:cNvSpPr>
          <p:nvPr/>
        </p:nvSpPr>
        <p:spPr bwMode="auto">
          <a:xfrm>
            <a:off x="539750" y="838200"/>
            <a:ext cx="8353425" cy="581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b="1" dirty="0"/>
              <a:t>      1)  </a:t>
            </a:r>
            <a:r>
              <a:rPr lang="zh-CN" altLang="en-US" b="1" dirty="0"/>
              <a:t>同一个内存段可以用来存放几种不同类型的成员变量，但在每个瞬间只能存放其中一种，而不是同时存放几种。起作用的是最后一次存放的成员。如经过以下三次赋值后，只有</a:t>
            </a:r>
            <a:r>
              <a:rPr lang="en-US" altLang="zh-CN" b="1" dirty="0" err="1"/>
              <a:t>a.f</a:t>
            </a:r>
            <a:r>
              <a:rPr lang="en-US" altLang="zh-CN" b="1" dirty="0"/>
              <a:t>=1.5</a:t>
            </a:r>
            <a:r>
              <a:rPr lang="zh-CN" altLang="en-US" b="1" dirty="0"/>
              <a:t>有效。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      </a:t>
            </a:r>
            <a:r>
              <a:rPr lang="en-US" altLang="zh-CN" b="1" dirty="0" err="1"/>
              <a:t>a.i</a:t>
            </a:r>
            <a:r>
              <a:rPr lang="en-US" altLang="zh-CN" b="1" dirty="0"/>
              <a:t>=1;     a.ch=’a’;    </a:t>
            </a:r>
            <a:r>
              <a:rPr lang="en-US" altLang="zh-CN" b="1" dirty="0" err="1"/>
              <a:t>a.f</a:t>
            </a:r>
            <a:r>
              <a:rPr lang="en-US" altLang="zh-CN" b="1" dirty="0"/>
              <a:t>=1.5;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/>
              <a:t>      2) </a:t>
            </a:r>
            <a:r>
              <a:rPr lang="zh-CN" altLang="en-US" b="1" dirty="0"/>
              <a:t>共用体变量的地址和它的各成员的地址都是同一个地址   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      </a:t>
            </a:r>
            <a:r>
              <a:rPr lang="en-US" altLang="zh-CN" b="1" dirty="0"/>
              <a:t>3) </a:t>
            </a:r>
            <a:r>
              <a:rPr lang="zh-CN" altLang="en-US" b="1" dirty="0"/>
              <a:t>不能对共用体变量名赋值。也不能企图引用变量名得到成员值</a:t>
            </a:r>
            <a:r>
              <a:rPr lang="zh-CN" altLang="en-US" b="1" dirty="0" smtClean="0"/>
              <a:t>，也不能</a:t>
            </a:r>
            <a:r>
              <a:rPr lang="zh-CN" altLang="en-US" b="1" dirty="0"/>
              <a:t>在定义共用体变量时对它初始化。下面是错误的：</a:t>
            </a:r>
          </a:p>
          <a:p>
            <a:pPr algn="just" eaLnBrk="1" hangingPunct="1"/>
            <a:r>
              <a:rPr lang="en-US" altLang="zh-CN" b="1" dirty="0"/>
              <a:t>      (1) union </a:t>
            </a:r>
          </a:p>
          <a:p>
            <a:pPr algn="just" eaLnBrk="1" hangingPunct="1"/>
            <a:r>
              <a:rPr lang="en-US" altLang="zh-CN" b="1" dirty="0"/>
              <a:t>	{</a:t>
            </a:r>
            <a:r>
              <a:rPr lang="en-US" altLang="zh-CN" b="1" dirty="0" err="1"/>
              <a:t>int</a:t>
            </a:r>
            <a:r>
              <a:rPr lang="en-US" altLang="zh-CN" b="1" dirty="0"/>
              <a:t> i;</a:t>
            </a:r>
          </a:p>
          <a:p>
            <a:pPr algn="just" eaLnBrk="1" hangingPunct="1"/>
            <a:r>
              <a:rPr lang="en-US" altLang="zh-CN" b="1" dirty="0"/>
              <a:t>	 char </a:t>
            </a:r>
            <a:r>
              <a:rPr lang="en-US" altLang="zh-CN" b="1" dirty="0" err="1"/>
              <a:t>ch</a:t>
            </a:r>
            <a:r>
              <a:rPr lang="en-US" altLang="zh-CN" b="1" dirty="0"/>
              <a:t>;</a:t>
            </a:r>
          </a:p>
          <a:p>
            <a:pPr algn="just" eaLnBrk="1" hangingPunct="1"/>
            <a:r>
              <a:rPr lang="en-US" altLang="zh-CN" b="1" dirty="0"/>
              <a:t>	 float f;</a:t>
            </a:r>
          </a:p>
          <a:p>
            <a:pPr algn="just" eaLnBrk="1" hangingPunct="1"/>
            <a:r>
              <a:rPr lang="en-US" altLang="zh-CN" b="1" dirty="0"/>
              <a:t>	}a={a, ‘a’, 1.5};</a:t>
            </a:r>
          </a:p>
        </p:txBody>
      </p:sp>
      <p:sp>
        <p:nvSpPr>
          <p:cNvPr id="38916" name="Text Box 1028"/>
          <p:cNvSpPr txBox="1">
            <a:spLocks noChangeArrowheads="1"/>
          </p:cNvSpPr>
          <p:nvPr/>
        </p:nvSpPr>
        <p:spPr bwMode="auto">
          <a:xfrm>
            <a:off x="4343400" y="4572000"/>
            <a:ext cx="1296988" cy="822325"/>
          </a:xfrm>
          <a:prstGeom prst="rect">
            <a:avLst/>
          </a:prstGeom>
          <a:solidFill>
            <a:srgbClr val="FF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b="1"/>
              <a:t>(2) a=1;</a:t>
            </a:r>
          </a:p>
          <a:p>
            <a:pPr eaLnBrk="1" hangingPunct="1"/>
            <a:r>
              <a:rPr lang="en-US" altLang="zh-CN" b="1"/>
              <a:t>(3) m=a;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304800" y="381000"/>
            <a:ext cx="8458200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b="1" dirty="0">
                <a:cs typeface="Times New Roman" pitchFamily="18" charset="0"/>
              </a:rPr>
              <a:t>    4)  </a:t>
            </a:r>
            <a:r>
              <a:rPr lang="zh-CN" altLang="en-US" b="1" dirty="0"/>
              <a:t>在函数间传递共用体时，只能使用指针的方法。</a:t>
            </a:r>
          </a:p>
          <a:p>
            <a:pPr algn="just" eaLnBrk="1" hangingPunct="1"/>
            <a:endParaRPr lang="zh-CN" altLang="en-US" b="1" dirty="0"/>
          </a:p>
          <a:p>
            <a:pPr algn="just" eaLnBrk="1" hangingPunct="1"/>
            <a:r>
              <a:rPr lang="zh-CN" altLang="en-US" b="1" dirty="0"/>
              <a:t>    </a:t>
            </a:r>
            <a:r>
              <a:rPr lang="en-US" altLang="zh-CN" b="1" dirty="0"/>
              <a:t>5) </a:t>
            </a:r>
            <a:r>
              <a:rPr lang="zh-CN" altLang="en-US" b="1" dirty="0" smtClean="0"/>
              <a:t>共</a:t>
            </a:r>
            <a:r>
              <a:rPr lang="zh-CN" altLang="en-US" b="1" dirty="0"/>
              <a:t>用体类型可以出现在结构体类型定义中，也可以定义共用体数组。反之，结构体也可以出现在共用体类型定义中，数组也可以作为共用体的成员。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要作如下表格的数据管理，对教师（“</a:t>
            </a:r>
            <a:r>
              <a:rPr lang="en-US" altLang="zh-CN" b="1" dirty="0"/>
              <a:t>T”</a:t>
            </a:r>
            <a:r>
              <a:rPr lang="zh-CN" altLang="en-US" b="1" dirty="0"/>
              <a:t>）要注明职务（“</a:t>
            </a:r>
            <a:r>
              <a:rPr lang="en-US" altLang="zh-CN" b="1" dirty="0"/>
              <a:t>position”</a:t>
            </a:r>
            <a:r>
              <a:rPr lang="zh-CN" altLang="en-US" b="1" dirty="0"/>
              <a:t>），对学生（“</a:t>
            </a:r>
            <a:r>
              <a:rPr lang="en-US" altLang="zh-CN" b="1" dirty="0"/>
              <a:t>S”</a:t>
            </a:r>
            <a:r>
              <a:rPr lang="zh-CN" altLang="en-US" b="1" dirty="0"/>
              <a:t>）要注明班级（“</a:t>
            </a:r>
            <a:r>
              <a:rPr lang="en-US" altLang="zh-CN" b="1" dirty="0"/>
              <a:t>class”</a:t>
            </a:r>
            <a:r>
              <a:rPr lang="zh-CN" altLang="en-US" b="1" dirty="0"/>
              <a:t>）。由于数据的不完全一致，对班级和职务要用到共用体。</a:t>
            </a:r>
            <a:endParaRPr lang="zh-CN" altLang="en-US" dirty="0"/>
          </a:p>
        </p:txBody>
      </p:sp>
      <p:grpSp>
        <p:nvGrpSpPr>
          <p:cNvPr id="39939" name="Group 24"/>
          <p:cNvGrpSpPr>
            <a:grpSpLocks/>
          </p:cNvGrpSpPr>
          <p:nvPr/>
        </p:nvGrpSpPr>
        <p:grpSpPr bwMode="auto">
          <a:xfrm>
            <a:off x="609600" y="3581400"/>
            <a:ext cx="8153400" cy="2741613"/>
            <a:chOff x="12" y="0"/>
            <a:chExt cx="2110" cy="1727"/>
          </a:xfrm>
        </p:grpSpPr>
        <p:sp>
          <p:nvSpPr>
            <p:cNvPr id="39940" name="Rectangle 4"/>
            <p:cNvSpPr>
              <a:spLocks noChangeArrowheads="1"/>
            </p:cNvSpPr>
            <p:nvPr/>
          </p:nvSpPr>
          <p:spPr bwMode="auto">
            <a:xfrm>
              <a:off x="12" y="0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/>
              <a:r>
                <a:rPr lang="en-US" altLang="zh-CN" b="1">
                  <a:solidFill>
                    <a:srgbClr val="000000"/>
                  </a:solidFill>
                </a:rPr>
                <a:t>name</a:t>
              </a:r>
              <a:endParaRPr lang="en-US" altLang="zh-CN" b="1"/>
            </a:p>
            <a:p>
              <a:pPr algn="just" eaLnBrk="0" hangingPunct="0"/>
              <a:endParaRPr lang="en-US" altLang="zh-CN" b="1"/>
            </a:p>
          </p:txBody>
        </p:sp>
        <p:sp>
          <p:nvSpPr>
            <p:cNvPr id="39941" name="Rectangle 5"/>
            <p:cNvSpPr>
              <a:spLocks noChangeArrowheads="1"/>
            </p:cNvSpPr>
            <p:nvPr/>
          </p:nvSpPr>
          <p:spPr bwMode="auto">
            <a:xfrm>
              <a:off x="434" y="0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/>
              <a:r>
                <a:rPr lang="en-US" altLang="zh-CN" b="1">
                  <a:solidFill>
                    <a:srgbClr val="000000"/>
                  </a:solidFill>
                </a:rPr>
                <a:t>num</a:t>
              </a:r>
              <a:endParaRPr lang="en-US" altLang="zh-CN" b="1"/>
            </a:p>
            <a:p>
              <a:pPr algn="just" eaLnBrk="0" hangingPunct="0"/>
              <a:endParaRPr lang="en-US" altLang="zh-CN" b="1"/>
            </a:p>
          </p:txBody>
        </p:sp>
        <p:sp>
          <p:nvSpPr>
            <p:cNvPr id="39942" name="Rectangle 6"/>
            <p:cNvSpPr>
              <a:spLocks noChangeArrowheads="1"/>
            </p:cNvSpPr>
            <p:nvPr/>
          </p:nvSpPr>
          <p:spPr bwMode="auto">
            <a:xfrm>
              <a:off x="856" y="0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/>
              <a:r>
                <a:rPr lang="en-US" altLang="zh-CN" b="1">
                  <a:solidFill>
                    <a:srgbClr val="000000"/>
                  </a:solidFill>
                </a:rPr>
                <a:t>sex</a:t>
              </a:r>
              <a:endParaRPr lang="en-US" altLang="zh-CN" b="1"/>
            </a:p>
            <a:p>
              <a:pPr algn="just" eaLnBrk="0" hangingPunct="0"/>
              <a:endParaRPr lang="en-US" altLang="zh-CN" b="1"/>
            </a:p>
          </p:txBody>
        </p:sp>
        <p:sp>
          <p:nvSpPr>
            <p:cNvPr id="39943" name="Rectangle 7"/>
            <p:cNvSpPr>
              <a:spLocks noChangeArrowheads="1"/>
            </p:cNvSpPr>
            <p:nvPr/>
          </p:nvSpPr>
          <p:spPr bwMode="auto">
            <a:xfrm>
              <a:off x="1278" y="0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/>
              <a:r>
                <a:rPr lang="en-US" altLang="zh-CN" b="1">
                  <a:solidFill>
                    <a:srgbClr val="000000"/>
                  </a:solidFill>
                </a:rPr>
                <a:t>job</a:t>
              </a:r>
              <a:endParaRPr lang="en-US" altLang="zh-CN" b="1"/>
            </a:p>
            <a:p>
              <a:pPr algn="just" eaLnBrk="0" hangingPunct="0"/>
              <a:endParaRPr lang="en-US" altLang="zh-CN" b="1"/>
            </a:p>
          </p:txBody>
        </p:sp>
        <p:sp>
          <p:nvSpPr>
            <p:cNvPr id="39944" name="Rectangle 8"/>
            <p:cNvSpPr>
              <a:spLocks noChangeArrowheads="1"/>
            </p:cNvSpPr>
            <p:nvPr/>
          </p:nvSpPr>
          <p:spPr bwMode="auto">
            <a:xfrm>
              <a:off x="1700" y="0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/>
              <a:r>
                <a:rPr lang="en-US" altLang="zh-CN" b="1">
                  <a:solidFill>
                    <a:srgbClr val="000000"/>
                  </a:solidFill>
                </a:rPr>
                <a:t>Class</a:t>
              </a:r>
              <a:endParaRPr lang="en-US" altLang="zh-CN" b="1"/>
            </a:p>
            <a:p>
              <a:pPr algn="just" eaLnBrk="0" hangingPunct="0"/>
              <a:endParaRPr lang="en-US" altLang="zh-CN" b="1"/>
            </a:p>
          </p:txBody>
        </p: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12" y="403"/>
              <a:ext cx="422" cy="518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/>
              <a:r>
                <a:rPr lang="en-US" altLang="zh-CN" b="1"/>
                <a:t> </a:t>
              </a:r>
            </a:p>
            <a:p>
              <a:pPr algn="r" eaLnBrk="0" hangingPunct="0"/>
              <a:endParaRPr lang="en-US" altLang="zh-CN" b="1"/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434" y="403"/>
              <a:ext cx="422" cy="518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/>
              <a:r>
                <a:rPr lang="en-US" altLang="zh-CN" b="1"/>
                <a:t> </a:t>
              </a:r>
            </a:p>
            <a:p>
              <a:pPr algn="r" eaLnBrk="0" hangingPunct="0"/>
              <a:endParaRPr lang="en-US" altLang="zh-CN" b="1"/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>
              <a:off x="856" y="403"/>
              <a:ext cx="422" cy="518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/>
              <a:r>
                <a:rPr lang="en-US" altLang="zh-CN" b="1"/>
                <a:t> </a:t>
              </a:r>
            </a:p>
            <a:p>
              <a:pPr algn="r" eaLnBrk="0" hangingPunct="0"/>
              <a:endParaRPr lang="en-US" altLang="zh-CN" b="1"/>
            </a:p>
          </p:txBody>
        </p:sp>
        <p:sp>
          <p:nvSpPr>
            <p:cNvPr id="39948" name="Rectangle 12"/>
            <p:cNvSpPr>
              <a:spLocks noChangeArrowheads="1"/>
            </p:cNvSpPr>
            <p:nvPr/>
          </p:nvSpPr>
          <p:spPr bwMode="auto">
            <a:xfrm>
              <a:off x="1278" y="403"/>
              <a:ext cx="422" cy="518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/>
              <a:r>
                <a:rPr lang="en-US" altLang="zh-CN" b="1"/>
                <a:t> </a:t>
              </a:r>
            </a:p>
            <a:p>
              <a:pPr algn="r" eaLnBrk="0" hangingPunct="0"/>
              <a:endParaRPr lang="en-US" altLang="zh-CN" b="1"/>
            </a:p>
          </p:txBody>
        </p:sp>
        <p:sp>
          <p:nvSpPr>
            <p:cNvPr id="39949" name="Rectangle 13"/>
            <p:cNvSpPr>
              <a:spLocks noChangeArrowheads="1"/>
            </p:cNvSpPr>
            <p:nvPr/>
          </p:nvSpPr>
          <p:spPr bwMode="auto">
            <a:xfrm>
              <a:off x="1700" y="403"/>
              <a:ext cx="422" cy="518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/>
              <a:r>
                <a:rPr lang="en-US" altLang="zh-CN" b="1">
                  <a:solidFill>
                    <a:srgbClr val="000000"/>
                  </a:solidFill>
                </a:rPr>
                <a:t>Position</a:t>
              </a:r>
              <a:endParaRPr lang="en-US" altLang="zh-CN" b="1"/>
            </a:p>
            <a:p>
              <a:pPr algn="just" eaLnBrk="0" hangingPunct="0"/>
              <a:endParaRPr lang="en-US" altLang="zh-CN" b="1"/>
            </a:p>
          </p:txBody>
        </p:sp>
        <p:sp>
          <p:nvSpPr>
            <p:cNvPr id="39950" name="Rectangle 14"/>
            <p:cNvSpPr>
              <a:spLocks noChangeArrowheads="1"/>
            </p:cNvSpPr>
            <p:nvPr/>
          </p:nvSpPr>
          <p:spPr bwMode="auto">
            <a:xfrm>
              <a:off x="12" y="921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/>
              <a:r>
                <a:rPr lang="en-US" altLang="zh-CN" b="1">
                  <a:solidFill>
                    <a:srgbClr val="000000"/>
                  </a:solidFill>
                </a:rPr>
                <a:t>Li</a:t>
              </a:r>
              <a:endParaRPr lang="en-US" altLang="zh-CN" b="1"/>
            </a:p>
            <a:p>
              <a:pPr algn="just" eaLnBrk="0" hangingPunct="0"/>
              <a:endParaRPr lang="en-US" altLang="zh-CN" b="1"/>
            </a:p>
          </p:txBody>
        </p:sp>
        <p:sp>
          <p:nvSpPr>
            <p:cNvPr id="39951" name="Rectangle 15"/>
            <p:cNvSpPr>
              <a:spLocks noChangeArrowheads="1"/>
            </p:cNvSpPr>
            <p:nvPr/>
          </p:nvSpPr>
          <p:spPr bwMode="auto">
            <a:xfrm>
              <a:off x="434" y="921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/>
              <a:r>
                <a:rPr lang="en-US" altLang="zh-CN" b="1">
                  <a:solidFill>
                    <a:srgbClr val="000000"/>
                  </a:solidFill>
                </a:rPr>
                <a:t>1011</a:t>
              </a:r>
              <a:endParaRPr lang="en-US" altLang="zh-CN" b="1"/>
            </a:p>
            <a:p>
              <a:pPr algn="r" eaLnBrk="0" hangingPunct="0"/>
              <a:endParaRPr lang="en-US" altLang="zh-CN" b="1"/>
            </a:p>
          </p:txBody>
        </p:sp>
        <p:sp>
          <p:nvSpPr>
            <p:cNvPr id="39952" name="Rectangle 16"/>
            <p:cNvSpPr>
              <a:spLocks noChangeArrowheads="1"/>
            </p:cNvSpPr>
            <p:nvPr/>
          </p:nvSpPr>
          <p:spPr bwMode="auto">
            <a:xfrm>
              <a:off x="856" y="921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/>
              <a:r>
                <a:rPr lang="en-US" altLang="zh-CN" b="1">
                  <a:solidFill>
                    <a:srgbClr val="000000"/>
                  </a:solidFill>
                </a:rPr>
                <a:t>F</a:t>
              </a:r>
              <a:endParaRPr lang="en-US" altLang="zh-CN" b="1"/>
            </a:p>
            <a:p>
              <a:pPr algn="just" eaLnBrk="0" hangingPunct="0"/>
              <a:endParaRPr lang="en-US" altLang="zh-CN" b="1"/>
            </a:p>
          </p:txBody>
        </p:sp>
        <p:sp>
          <p:nvSpPr>
            <p:cNvPr id="39953" name="Rectangle 17"/>
            <p:cNvSpPr>
              <a:spLocks noChangeArrowheads="1"/>
            </p:cNvSpPr>
            <p:nvPr/>
          </p:nvSpPr>
          <p:spPr bwMode="auto">
            <a:xfrm>
              <a:off x="1278" y="921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/>
              <a:r>
                <a:rPr lang="en-US" altLang="zh-CN" b="1">
                  <a:solidFill>
                    <a:srgbClr val="000000"/>
                  </a:solidFill>
                </a:rPr>
                <a:t>S</a:t>
              </a:r>
              <a:endParaRPr lang="en-US" altLang="zh-CN" b="1"/>
            </a:p>
            <a:p>
              <a:pPr algn="just" eaLnBrk="0" hangingPunct="0"/>
              <a:endParaRPr lang="en-US" altLang="zh-CN" b="1"/>
            </a:p>
          </p:txBody>
        </p:sp>
        <p:sp>
          <p:nvSpPr>
            <p:cNvPr id="39954" name="Rectangle 18"/>
            <p:cNvSpPr>
              <a:spLocks noChangeArrowheads="1"/>
            </p:cNvSpPr>
            <p:nvPr/>
          </p:nvSpPr>
          <p:spPr bwMode="auto">
            <a:xfrm>
              <a:off x="1700" y="921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zh-CN" b="1">
                  <a:solidFill>
                    <a:srgbClr val="000000"/>
                  </a:solidFill>
                </a:rPr>
                <a:t>501</a:t>
              </a:r>
              <a:endParaRPr lang="en-US" altLang="zh-CN" b="1"/>
            </a:p>
            <a:p>
              <a:pPr algn="r" eaLnBrk="0" hangingPunct="0"/>
              <a:endParaRPr lang="en-US" altLang="zh-CN" b="1"/>
            </a:p>
          </p:txBody>
        </p:sp>
        <p:sp>
          <p:nvSpPr>
            <p:cNvPr id="39955" name="Rectangle 19"/>
            <p:cNvSpPr>
              <a:spLocks noChangeArrowheads="1"/>
            </p:cNvSpPr>
            <p:nvPr/>
          </p:nvSpPr>
          <p:spPr bwMode="auto">
            <a:xfrm>
              <a:off x="12" y="1324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/>
              <a:r>
                <a:rPr lang="en-US" altLang="zh-CN" b="1">
                  <a:solidFill>
                    <a:srgbClr val="000000"/>
                  </a:solidFill>
                </a:rPr>
                <a:t>Wang</a:t>
              </a:r>
              <a:endParaRPr lang="en-US" altLang="zh-CN" b="1"/>
            </a:p>
            <a:p>
              <a:pPr algn="just" eaLnBrk="0" hangingPunct="0"/>
              <a:endParaRPr lang="en-US" altLang="zh-CN" b="1"/>
            </a:p>
          </p:txBody>
        </p:sp>
        <p:sp>
          <p:nvSpPr>
            <p:cNvPr id="39956" name="Rectangle 20"/>
            <p:cNvSpPr>
              <a:spLocks noChangeArrowheads="1"/>
            </p:cNvSpPr>
            <p:nvPr/>
          </p:nvSpPr>
          <p:spPr bwMode="auto">
            <a:xfrm>
              <a:off x="434" y="1324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/>
              <a:r>
                <a:rPr lang="en-US" altLang="zh-CN" b="1">
                  <a:solidFill>
                    <a:srgbClr val="000000"/>
                  </a:solidFill>
                </a:rPr>
                <a:t>2085</a:t>
              </a:r>
              <a:endParaRPr lang="en-US" altLang="zh-CN" b="1"/>
            </a:p>
            <a:p>
              <a:pPr algn="r" eaLnBrk="0" hangingPunct="0"/>
              <a:endParaRPr lang="en-US" altLang="zh-CN" b="1"/>
            </a:p>
          </p:txBody>
        </p:sp>
        <p:sp>
          <p:nvSpPr>
            <p:cNvPr id="39957" name="Rectangle 21"/>
            <p:cNvSpPr>
              <a:spLocks noChangeArrowheads="1"/>
            </p:cNvSpPr>
            <p:nvPr/>
          </p:nvSpPr>
          <p:spPr bwMode="auto">
            <a:xfrm>
              <a:off x="856" y="1324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/>
              <a:r>
                <a:rPr lang="en-US" altLang="zh-CN" b="1">
                  <a:solidFill>
                    <a:srgbClr val="000000"/>
                  </a:solidFill>
                </a:rPr>
                <a:t>M</a:t>
              </a:r>
              <a:endParaRPr lang="en-US" altLang="zh-CN" b="1"/>
            </a:p>
            <a:p>
              <a:pPr algn="just" eaLnBrk="0" hangingPunct="0"/>
              <a:endParaRPr lang="en-US" altLang="zh-CN" b="1"/>
            </a:p>
          </p:txBody>
        </p:sp>
        <p:sp>
          <p:nvSpPr>
            <p:cNvPr id="39958" name="Rectangle 22"/>
            <p:cNvSpPr>
              <a:spLocks noChangeArrowheads="1"/>
            </p:cNvSpPr>
            <p:nvPr/>
          </p:nvSpPr>
          <p:spPr bwMode="auto">
            <a:xfrm>
              <a:off x="1278" y="1324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/>
              <a:r>
                <a:rPr lang="en-US" altLang="zh-CN" b="1">
                  <a:solidFill>
                    <a:srgbClr val="000000"/>
                  </a:solidFill>
                </a:rPr>
                <a:t>T</a:t>
              </a:r>
              <a:endParaRPr lang="en-US" altLang="zh-CN" b="1"/>
            </a:p>
            <a:p>
              <a:pPr algn="just" eaLnBrk="0" hangingPunct="0"/>
              <a:endParaRPr lang="en-US" altLang="zh-CN" b="1"/>
            </a:p>
          </p:txBody>
        </p:sp>
        <p:sp>
          <p:nvSpPr>
            <p:cNvPr id="39959" name="Rectangle 23"/>
            <p:cNvSpPr>
              <a:spLocks noChangeArrowheads="1"/>
            </p:cNvSpPr>
            <p:nvPr/>
          </p:nvSpPr>
          <p:spPr bwMode="auto">
            <a:xfrm>
              <a:off x="1700" y="1324"/>
              <a:ext cx="422" cy="403"/>
            </a:xfrm>
            <a:prstGeom prst="rect">
              <a:avLst/>
            </a:prstGeom>
            <a:noFill/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/>
              <a:r>
                <a:rPr lang="en-US" altLang="zh-CN" b="1">
                  <a:solidFill>
                    <a:srgbClr val="000000"/>
                  </a:solidFill>
                </a:rPr>
                <a:t>prof </a:t>
              </a:r>
              <a:endParaRPr lang="en-US" altLang="zh-CN" b="1"/>
            </a:p>
            <a:p>
              <a:pPr algn="just" eaLnBrk="0" hangingPunct="0"/>
              <a:endParaRPr lang="en-US" altLang="zh-CN" b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227856" y="692696"/>
            <a:ext cx="304800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b="1" dirty="0" err="1"/>
              <a:t>struct</a:t>
            </a:r>
            <a:endParaRPr lang="en-US" altLang="zh-CN" b="1" dirty="0"/>
          </a:p>
          <a:p>
            <a:pPr algn="just" eaLnBrk="1" hangingPunct="1"/>
            <a:r>
              <a:rPr lang="en-US" altLang="zh-CN" b="1" dirty="0"/>
              <a:t> {</a:t>
            </a:r>
            <a:r>
              <a:rPr lang="en-US" altLang="zh-CN" b="1" dirty="0" err="1"/>
              <a:t>int</a:t>
            </a:r>
            <a:r>
              <a:rPr lang="en-US" altLang="zh-CN" b="1" dirty="0"/>
              <a:t> </a:t>
            </a:r>
            <a:r>
              <a:rPr lang="en-US" altLang="zh-CN" b="1" dirty="0" err="1"/>
              <a:t>num</a:t>
            </a:r>
            <a:r>
              <a:rPr lang="en-US" altLang="zh-CN" b="1" dirty="0"/>
              <a:t>;</a:t>
            </a:r>
          </a:p>
          <a:p>
            <a:pPr algn="just" eaLnBrk="1" hangingPunct="1"/>
            <a:r>
              <a:rPr lang="en-US" altLang="zh-CN" b="1" dirty="0"/>
              <a:t>  char name[10];</a:t>
            </a:r>
          </a:p>
          <a:p>
            <a:pPr algn="just" eaLnBrk="1" hangingPunct="1"/>
            <a:r>
              <a:rPr lang="en-US" altLang="zh-CN" b="1" dirty="0"/>
              <a:t>  char sex;</a:t>
            </a:r>
          </a:p>
          <a:p>
            <a:pPr algn="just" eaLnBrk="1" hangingPunct="1"/>
            <a:r>
              <a:rPr lang="en-US" altLang="zh-CN" b="1" dirty="0"/>
              <a:t>  char job;</a:t>
            </a:r>
          </a:p>
          <a:p>
            <a:pPr algn="just" eaLnBrk="1" hangingPunct="1"/>
            <a:r>
              <a:rPr lang="en-US" altLang="zh-CN" b="1" dirty="0"/>
              <a:t>  union</a:t>
            </a:r>
          </a:p>
          <a:p>
            <a:pPr algn="just" eaLnBrk="1" hangingPunct="1"/>
            <a:r>
              <a:rPr lang="en-US" altLang="zh-CN" b="1" dirty="0"/>
              <a:t>   {</a:t>
            </a:r>
            <a:r>
              <a:rPr lang="en-US" altLang="zh-CN" b="1" dirty="0" err="1"/>
              <a:t>int</a:t>
            </a:r>
            <a:r>
              <a:rPr lang="en-US" altLang="zh-CN" b="1" dirty="0"/>
              <a:t> class;</a:t>
            </a:r>
          </a:p>
          <a:p>
            <a:pPr algn="just" eaLnBrk="1" hangingPunct="1"/>
            <a:r>
              <a:rPr lang="en-US" altLang="zh-CN" b="1" dirty="0"/>
              <a:t>     char position[10];</a:t>
            </a:r>
          </a:p>
          <a:p>
            <a:pPr algn="just" eaLnBrk="1" hangingPunct="1"/>
            <a:r>
              <a:rPr lang="en-US" altLang="zh-CN" b="1" dirty="0"/>
              <a:t>    }category;</a:t>
            </a:r>
          </a:p>
          <a:p>
            <a:pPr algn="just" eaLnBrk="1" hangingPunct="1"/>
            <a:r>
              <a:rPr lang="en-US" altLang="zh-CN" b="1" dirty="0"/>
              <a:t> }person[2];</a:t>
            </a:r>
          </a:p>
          <a:p>
            <a:pPr algn="just" eaLnBrk="1" hangingPunct="1"/>
            <a:r>
              <a:rPr lang="en-US" altLang="zh-CN" b="1" dirty="0"/>
              <a:t> </a:t>
            </a:r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>
            <a:off x="3203848" y="620688"/>
            <a:ext cx="5867400" cy="5816977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b="1" dirty="0"/>
              <a:t> </a:t>
            </a:r>
            <a:r>
              <a:rPr lang="en-US" altLang="zh-CN" b="1" dirty="0" smtClean="0"/>
              <a:t> void main</a:t>
            </a:r>
            <a:r>
              <a:rPr lang="en-US" altLang="zh-CN" b="1" dirty="0"/>
              <a:t>()</a:t>
            </a:r>
          </a:p>
          <a:p>
            <a:pPr algn="just" eaLnBrk="1" hangingPunct="1"/>
            <a:r>
              <a:rPr lang="en-US" altLang="zh-CN" b="1" dirty="0"/>
              <a:t>  {</a:t>
            </a:r>
            <a:r>
              <a:rPr lang="en-US" altLang="zh-CN" b="1" dirty="0" err="1"/>
              <a:t>int</a:t>
            </a:r>
            <a:r>
              <a:rPr lang="en-US" altLang="zh-CN" b="1" dirty="0"/>
              <a:t> n, i;</a:t>
            </a:r>
          </a:p>
          <a:p>
            <a:pPr algn="just" eaLnBrk="1" hangingPunct="1"/>
            <a:r>
              <a:rPr lang="en-US" altLang="zh-CN" b="1" dirty="0"/>
              <a:t>   for (i=0; i&lt;2; i++)</a:t>
            </a:r>
          </a:p>
          <a:p>
            <a:pPr algn="just" eaLnBrk="1" hangingPunct="1"/>
            <a:r>
              <a:rPr lang="en-US" altLang="zh-CN" b="1" dirty="0"/>
              <a:t>     {</a:t>
            </a:r>
            <a:r>
              <a:rPr lang="en-US" altLang="zh-CN" b="1" dirty="0" err="1"/>
              <a:t>scanf</a:t>
            </a:r>
            <a:r>
              <a:rPr lang="en-US" altLang="zh-CN" b="1" dirty="0"/>
              <a:t>("%d %s %c %c", </a:t>
            </a:r>
          </a:p>
          <a:p>
            <a:pPr algn="just" eaLnBrk="1" hangingPunct="1"/>
            <a:r>
              <a:rPr lang="en-US" altLang="zh-CN" b="1" dirty="0"/>
              <a:t>        &amp;person[i].</a:t>
            </a:r>
            <a:r>
              <a:rPr lang="en-US" altLang="zh-CN" b="1" dirty="0" err="1"/>
              <a:t>num</a:t>
            </a:r>
            <a:r>
              <a:rPr lang="en-US" altLang="zh-CN" b="1" dirty="0"/>
              <a:t>, person[i].name,</a:t>
            </a:r>
          </a:p>
          <a:p>
            <a:pPr algn="just" eaLnBrk="1" hangingPunct="1"/>
            <a:r>
              <a:rPr lang="en-US" altLang="zh-CN" b="1" dirty="0"/>
              <a:t>        &amp;person[i].sex, &amp;person[i].job);</a:t>
            </a:r>
          </a:p>
          <a:p>
            <a:pPr algn="just" eaLnBrk="1" hangingPunct="1"/>
            <a:r>
              <a:rPr lang="en-US" altLang="zh-CN" b="1" dirty="0"/>
              <a:t> </a:t>
            </a:r>
          </a:p>
          <a:p>
            <a:pPr algn="just" eaLnBrk="1" hangingPunct="1"/>
            <a:r>
              <a:rPr lang="en-US" altLang="zh-CN" b="1" dirty="0"/>
              <a:t>    if (person[i].job=='s')</a:t>
            </a:r>
          </a:p>
          <a:p>
            <a:pPr algn="just" eaLnBrk="1" hangingPunct="1"/>
            <a:r>
              <a:rPr lang="en-US" altLang="zh-CN" b="1" dirty="0"/>
              <a:t>       </a:t>
            </a:r>
            <a:r>
              <a:rPr lang="en-US" altLang="zh-CN" b="1" dirty="0" err="1"/>
              <a:t>scanf</a:t>
            </a:r>
            <a:r>
              <a:rPr lang="en-US" altLang="zh-CN" b="1" dirty="0"/>
              <a:t>("%d", &amp;person[i].</a:t>
            </a:r>
            <a:r>
              <a:rPr lang="en-US" altLang="zh-CN" b="1" dirty="0" err="1"/>
              <a:t>category.class</a:t>
            </a:r>
            <a:r>
              <a:rPr lang="en-US" altLang="zh-CN" b="1" dirty="0"/>
              <a:t>);</a:t>
            </a:r>
          </a:p>
          <a:p>
            <a:pPr algn="just" eaLnBrk="1" hangingPunct="1"/>
            <a:r>
              <a:rPr lang="en-US" altLang="zh-CN" b="1" dirty="0"/>
              <a:t>    else if (person[i].job=='t')</a:t>
            </a:r>
          </a:p>
          <a:p>
            <a:pPr algn="just" eaLnBrk="1" hangingPunct="1"/>
            <a:r>
              <a:rPr lang="en-US" altLang="zh-CN" b="1" dirty="0"/>
              <a:t>     </a:t>
            </a:r>
            <a:r>
              <a:rPr lang="en-US" altLang="zh-CN" b="1" dirty="0" err="1"/>
              <a:t>scanf</a:t>
            </a:r>
            <a:r>
              <a:rPr lang="en-US" altLang="zh-CN" b="1" dirty="0"/>
              <a:t>("%s", person[i].</a:t>
            </a:r>
            <a:r>
              <a:rPr lang="en-US" altLang="zh-CN" b="1" dirty="0" err="1"/>
              <a:t>category.position</a:t>
            </a:r>
            <a:r>
              <a:rPr lang="en-US" altLang="zh-CN" b="1" dirty="0"/>
              <a:t>);</a:t>
            </a:r>
          </a:p>
          <a:p>
            <a:pPr algn="just" eaLnBrk="1" hangingPunct="1"/>
            <a:r>
              <a:rPr lang="en-US" altLang="zh-CN" b="1" dirty="0"/>
              <a:t>          else </a:t>
            </a:r>
            <a:r>
              <a:rPr lang="en-US" altLang="zh-CN" b="1" dirty="0" err="1"/>
              <a:t>printf</a:t>
            </a:r>
            <a:r>
              <a:rPr lang="en-US" altLang="zh-CN" b="1" dirty="0"/>
              <a:t>("\</a:t>
            </a:r>
            <a:r>
              <a:rPr lang="en-US" altLang="zh-CN" b="1" dirty="0" err="1"/>
              <a:t>ninput</a:t>
            </a:r>
            <a:r>
              <a:rPr lang="en-US" altLang="zh-CN" b="1" dirty="0"/>
              <a:t> error!");</a:t>
            </a:r>
          </a:p>
          <a:p>
            <a:pPr algn="just" eaLnBrk="1" hangingPunct="1"/>
            <a:r>
              <a:rPr lang="en-US" altLang="zh-CN" b="1" dirty="0"/>
              <a:t>      </a:t>
            </a:r>
            <a:r>
              <a:rPr lang="en-US" altLang="zh-CN" b="1" dirty="0" smtClean="0"/>
              <a:t>}</a:t>
            </a:r>
          </a:p>
          <a:p>
            <a:pPr algn="just" eaLnBrk="1" hangingPunct="1"/>
            <a:r>
              <a:rPr lang="en-US" altLang="zh-CN" b="1" dirty="0" smtClean="0"/>
              <a:t>  }</a:t>
            </a:r>
            <a:endParaRPr lang="en-US" altLang="zh-CN" b="1" dirty="0"/>
          </a:p>
          <a:p>
            <a:pPr eaLnBrk="1" hangingPunct="1">
              <a:spcBef>
                <a:spcPct val="50000"/>
              </a:spcBef>
            </a:pP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0" y="131763"/>
            <a:ext cx="8686800" cy="611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b="1"/>
              <a:t>printf("\n");</a:t>
            </a:r>
          </a:p>
          <a:p>
            <a:pPr algn="just" eaLnBrk="1" hangingPunct="1"/>
            <a:r>
              <a:rPr lang="en-US" altLang="zh-CN" b="1"/>
              <a:t>  printf("No.     name    sex  job    class/position\n");</a:t>
            </a:r>
          </a:p>
          <a:p>
            <a:pPr algn="just" eaLnBrk="1" hangingPunct="1"/>
            <a:r>
              <a:rPr lang="en-US" altLang="zh-CN" b="1"/>
              <a:t>  for (i=0; i&lt;2; i++)</a:t>
            </a:r>
          </a:p>
          <a:p>
            <a:pPr algn="just" eaLnBrk="1" hangingPunct="1"/>
            <a:r>
              <a:rPr lang="en-US" altLang="zh-CN" b="1"/>
              <a:t>      {if (person[i].job=='s')</a:t>
            </a:r>
          </a:p>
          <a:p>
            <a:pPr algn="just" eaLnBrk="1" hangingPunct="1"/>
            <a:r>
              <a:rPr lang="en-US" altLang="zh-CN" b="1"/>
              <a:t> </a:t>
            </a:r>
          </a:p>
          <a:p>
            <a:pPr algn="just" eaLnBrk="1" hangingPunct="1"/>
            <a:r>
              <a:rPr lang="en-US" altLang="zh-CN" b="1"/>
              <a:t>          printf("%-6d%-10s%-3c%-3c%-6d\n", person[i].num,</a:t>
            </a:r>
          </a:p>
          <a:p>
            <a:pPr algn="just" eaLnBrk="1" hangingPunct="1"/>
            <a:r>
              <a:rPr lang="en-US" altLang="zh-CN" b="1"/>
              <a:t>                      person[i].name, person[i].sex, person[i].job,</a:t>
            </a:r>
          </a:p>
          <a:p>
            <a:pPr algn="just" eaLnBrk="1" hangingPunct="1"/>
            <a:r>
              <a:rPr lang="en-US" altLang="zh-CN" b="1"/>
              <a:t>                      person[i].category.class);</a:t>
            </a:r>
          </a:p>
          <a:p>
            <a:pPr algn="just" eaLnBrk="1" hangingPunct="1"/>
            <a:r>
              <a:rPr lang="en-US" altLang="zh-CN" b="1"/>
              <a:t>      else</a:t>
            </a:r>
          </a:p>
          <a:p>
            <a:pPr algn="just" eaLnBrk="1" hangingPunct="1"/>
            <a:r>
              <a:rPr lang="en-US" altLang="zh-CN" b="1"/>
              <a:t>          printf("%-6d%-10s%-3c%-3c%-6s\n", person[i].num, </a:t>
            </a:r>
          </a:p>
          <a:p>
            <a:pPr algn="just" eaLnBrk="1" hangingPunct="1"/>
            <a:r>
              <a:rPr lang="en-US" altLang="zh-CN" b="1"/>
              <a:t>                      person[i].name, person[i].sex, person[i].job, </a:t>
            </a:r>
          </a:p>
          <a:p>
            <a:pPr algn="just" eaLnBrk="1" hangingPunct="1"/>
            <a:r>
              <a:rPr lang="en-US" altLang="zh-CN" b="1"/>
              <a:t>                      person[i].category.position);</a:t>
            </a:r>
          </a:p>
          <a:p>
            <a:pPr algn="just" eaLnBrk="1" hangingPunct="1"/>
            <a:r>
              <a:rPr lang="en-US" altLang="zh-CN" b="1"/>
              <a:t>      }</a:t>
            </a:r>
          </a:p>
          <a:p>
            <a:pPr algn="just" eaLnBrk="1" hangingPunct="1"/>
            <a:r>
              <a:rPr lang="en-US" altLang="zh-CN" b="1"/>
              <a:t>  }</a:t>
            </a:r>
          </a:p>
          <a:p>
            <a:pPr eaLnBrk="1" hangingPunct="1"/>
            <a:endParaRPr lang="en-US" altLang="zh-CN" b="1"/>
          </a:p>
          <a:p>
            <a:pPr eaLnBrk="1" hangingPunct="1">
              <a:spcBef>
                <a:spcPct val="50000"/>
              </a:spcBef>
            </a:pPr>
            <a:endParaRPr lang="en-US" altLang="zh-CN"/>
          </a:p>
        </p:txBody>
      </p:sp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0" y="5638800"/>
            <a:ext cx="91440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zh-CN" altLang="en-US" b="1">
                <a:solidFill>
                  <a:srgbClr val="0000FF"/>
                </a:solidFill>
              </a:rPr>
              <a:t>注意：在上面程序中，</a:t>
            </a:r>
            <a:r>
              <a:rPr lang="en-US" altLang="zh-CN" b="1">
                <a:solidFill>
                  <a:srgbClr val="0000FF"/>
                </a:solidFill>
              </a:rPr>
              <a:t>person[i].job</a:t>
            </a:r>
            <a:r>
              <a:rPr lang="zh-CN" altLang="en-US" b="1">
                <a:solidFill>
                  <a:srgbClr val="0000FF"/>
                </a:solidFill>
              </a:rPr>
              <a:t>是对共用体</a:t>
            </a:r>
            <a:r>
              <a:rPr lang="en-US" altLang="zh-CN" b="1">
                <a:solidFill>
                  <a:srgbClr val="0000FF"/>
                </a:solidFill>
              </a:rPr>
              <a:t>category</a:t>
            </a:r>
            <a:r>
              <a:rPr lang="zh-CN" altLang="en-US" b="1">
                <a:solidFill>
                  <a:srgbClr val="0000FF"/>
                </a:solidFill>
              </a:rPr>
              <a:t>处理的标志。</a:t>
            </a:r>
          </a:p>
          <a:p>
            <a:pPr eaLnBrk="1" hangingPunct="1">
              <a:spcBef>
                <a:spcPct val="50000"/>
              </a:spcBef>
            </a:pPr>
            <a:endParaRPr lang="en-US" altLang="zh-CN" b="1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04900"/>
          </a:xfrm>
        </p:spPr>
        <p:txBody>
          <a:bodyPr/>
          <a:lstStyle/>
          <a:p>
            <a:pPr eaLnBrk="1" hangingPunct="1"/>
            <a:r>
              <a:rPr lang="en-US" altLang="zh-CN" sz="4000" b="1" dirty="0"/>
              <a:t>3</a:t>
            </a:r>
            <a:r>
              <a:rPr lang="en-US" altLang="zh-CN" sz="4000" b="1" dirty="0" smtClean="0"/>
              <a:t> </a:t>
            </a:r>
            <a:r>
              <a:rPr lang="zh-CN" altLang="en-US" sz="4000" b="1" dirty="0" smtClean="0"/>
              <a:t>枚举类型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304800" y="1295400"/>
            <a:ext cx="8839200" cy="526256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如果变量只有几种可能的值，可以定义为枚举类型。它是把变量的值一一列举出来。变量只能取列举出的值。类型定义方法举例如下：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 err="1">
                <a:solidFill>
                  <a:srgbClr val="FF0000"/>
                </a:solidFill>
              </a:rPr>
              <a:t>enum</a:t>
            </a:r>
            <a:r>
              <a:rPr lang="en-US" altLang="zh-CN" b="1" dirty="0">
                <a:solidFill>
                  <a:srgbClr val="FF0000"/>
                </a:solidFill>
              </a:rPr>
              <a:t>  weekday  {sun, </a:t>
            </a:r>
            <a:r>
              <a:rPr lang="en-US" altLang="zh-CN" b="1" dirty="0" err="1">
                <a:solidFill>
                  <a:srgbClr val="FF0000"/>
                </a:solidFill>
              </a:rPr>
              <a:t>mon</a:t>
            </a:r>
            <a:r>
              <a:rPr lang="en-US" altLang="zh-CN" b="1" dirty="0">
                <a:solidFill>
                  <a:srgbClr val="FF0000"/>
                </a:solidFill>
              </a:rPr>
              <a:t>, </a:t>
            </a:r>
            <a:r>
              <a:rPr lang="en-US" altLang="zh-CN" b="1" dirty="0" err="1">
                <a:solidFill>
                  <a:srgbClr val="FF0000"/>
                </a:solidFill>
              </a:rPr>
              <a:t>tue</a:t>
            </a:r>
            <a:r>
              <a:rPr lang="en-US" altLang="zh-CN" b="1" dirty="0">
                <a:solidFill>
                  <a:srgbClr val="FF0000"/>
                </a:solidFill>
              </a:rPr>
              <a:t>, wed, </a:t>
            </a:r>
            <a:r>
              <a:rPr lang="en-US" altLang="zh-CN" b="1" dirty="0" err="1">
                <a:solidFill>
                  <a:srgbClr val="FF0000"/>
                </a:solidFill>
              </a:rPr>
              <a:t>thu</a:t>
            </a:r>
            <a:r>
              <a:rPr lang="en-US" altLang="zh-CN" b="1" dirty="0">
                <a:solidFill>
                  <a:srgbClr val="FF0000"/>
                </a:solidFill>
              </a:rPr>
              <a:t>, </a:t>
            </a:r>
            <a:r>
              <a:rPr lang="en-US" altLang="zh-CN" b="1" dirty="0" err="1">
                <a:solidFill>
                  <a:srgbClr val="FF0000"/>
                </a:solidFill>
              </a:rPr>
              <a:t>fri</a:t>
            </a:r>
            <a:r>
              <a:rPr lang="en-US" altLang="zh-CN" b="1" dirty="0">
                <a:solidFill>
                  <a:srgbClr val="FF0000"/>
                </a:solidFill>
              </a:rPr>
              <a:t>, sat};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 dirty="0"/>
              <a:t>变量声明方法举例如下：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 err="1">
                <a:solidFill>
                  <a:srgbClr val="FF0000"/>
                </a:solidFill>
              </a:rPr>
              <a:t>enum</a:t>
            </a:r>
            <a:r>
              <a:rPr lang="en-US" altLang="zh-CN" b="1" dirty="0">
                <a:solidFill>
                  <a:srgbClr val="FF0000"/>
                </a:solidFill>
              </a:rPr>
              <a:t>  weekday  workday, </a:t>
            </a:r>
            <a:r>
              <a:rPr lang="en-US" altLang="zh-CN" b="1" dirty="0" err="1">
                <a:solidFill>
                  <a:srgbClr val="FF0000"/>
                </a:solidFill>
              </a:rPr>
              <a:t>week_end</a:t>
            </a:r>
            <a:r>
              <a:rPr lang="en-US" altLang="zh-CN" b="1" dirty="0">
                <a:solidFill>
                  <a:srgbClr val="FF0000"/>
                </a:solidFill>
              </a:rPr>
              <a:t>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/>
              <a:t>workday</a:t>
            </a:r>
            <a:r>
              <a:rPr lang="zh-CN" altLang="en-US" b="1" dirty="0"/>
              <a:t>和</a:t>
            </a:r>
            <a:r>
              <a:rPr lang="en-US" altLang="zh-CN" b="1" dirty="0" err="1"/>
              <a:t>week_end</a:t>
            </a:r>
            <a:r>
              <a:rPr lang="zh-CN" altLang="en-US" b="1" dirty="0"/>
              <a:t>被定义为枚举变量，它们只能取值于</a:t>
            </a:r>
            <a:r>
              <a:rPr lang="en-US" altLang="zh-CN" b="1" dirty="0"/>
              <a:t>sun</a:t>
            </a:r>
            <a:r>
              <a:rPr lang="zh-CN" altLang="en-US" b="1" dirty="0"/>
              <a:t>到</a:t>
            </a:r>
            <a:r>
              <a:rPr lang="en-US" altLang="zh-CN" b="1" dirty="0"/>
              <a:t>sat</a:t>
            </a:r>
            <a:r>
              <a:rPr lang="zh-CN" altLang="en-US" b="1" dirty="0"/>
              <a:t>之一。如：</a:t>
            </a:r>
            <a:endParaRPr lang="en-US" altLang="zh-CN" b="1" dirty="0"/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 dirty="0"/>
              <a:t>workday=</a:t>
            </a:r>
            <a:r>
              <a:rPr lang="en-US" altLang="zh-CN" b="1" dirty="0" err="1"/>
              <a:t>mon</a:t>
            </a:r>
            <a:r>
              <a:rPr lang="en-US" altLang="zh-CN" b="1" dirty="0"/>
              <a:t>;</a:t>
            </a:r>
            <a:br>
              <a:rPr lang="en-US" altLang="zh-CN" b="1" dirty="0"/>
            </a:br>
            <a:r>
              <a:rPr lang="en-US" altLang="zh-CN" b="1" dirty="0"/>
              <a:t>                                            </a:t>
            </a:r>
            <a:r>
              <a:rPr lang="en-US" altLang="zh-CN" b="1" dirty="0" err="1"/>
              <a:t>week_end</a:t>
            </a:r>
            <a:r>
              <a:rPr lang="en-US" altLang="zh-CN" b="1" dirty="0"/>
              <a:t>=sun;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b="1" dirty="0"/>
              <a:t>是正确的。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3"/>
          <p:cNvSpPr txBox="1">
            <a:spLocks noChangeArrowheads="1"/>
          </p:cNvSpPr>
          <p:nvPr/>
        </p:nvSpPr>
        <p:spPr bwMode="auto">
          <a:xfrm>
            <a:off x="304800" y="376238"/>
            <a:ext cx="8839200" cy="674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1</a:t>
            </a:r>
            <a:r>
              <a:rPr lang="zh-CN" altLang="en-US" b="1"/>
              <a:t>．在编译时，对枚举元素按常量处理，它们不是变量，不能对它们赋值。如</a:t>
            </a:r>
            <a:r>
              <a:rPr lang="en-US" altLang="zh-CN" b="1"/>
              <a:t>sun=0; mon=1</a:t>
            </a:r>
            <a:r>
              <a:rPr lang="zh-CN" altLang="en-US" b="1"/>
              <a:t>是错误。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2</a:t>
            </a:r>
            <a:r>
              <a:rPr lang="zh-CN" altLang="en-US" b="1"/>
              <a:t>．枚举常量的默认值是按顺序定义的。分别是</a:t>
            </a:r>
            <a:r>
              <a:rPr lang="en-US" altLang="zh-CN" b="1"/>
              <a:t>0</a:t>
            </a:r>
            <a:r>
              <a:rPr lang="zh-CN" altLang="en-US" b="1"/>
              <a:t>，</a:t>
            </a:r>
            <a:r>
              <a:rPr lang="en-US" altLang="zh-CN" b="1"/>
              <a:t>1</a:t>
            </a:r>
            <a:r>
              <a:rPr lang="zh-CN" altLang="en-US" b="1"/>
              <a:t>，</a:t>
            </a:r>
            <a:r>
              <a:rPr lang="en-US" altLang="zh-CN" b="1"/>
              <a:t>2</a:t>
            </a:r>
            <a:r>
              <a:rPr lang="zh-CN" altLang="en-US" b="1"/>
              <a:t>，</a:t>
            </a:r>
            <a:r>
              <a:rPr lang="en-US" altLang="zh-CN" b="1"/>
              <a:t>…</a:t>
            </a:r>
            <a:r>
              <a:rPr lang="zh-CN" altLang="en-US" b="1"/>
              <a:t>。如在上面的定义中</a:t>
            </a:r>
            <a:r>
              <a:rPr lang="en-US" altLang="zh-CN" b="1"/>
              <a:t>sun</a:t>
            </a:r>
            <a:r>
              <a:rPr lang="zh-CN" altLang="en-US" b="1"/>
              <a:t>值是</a:t>
            </a:r>
            <a:r>
              <a:rPr lang="en-US" altLang="zh-CN" b="1"/>
              <a:t>0</a:t>
            </a:r>
            <a:r>
              <a:rPr lang="zh-CN" altLang="en-US" b="1"/>
              <a:t>，</a:t>
            </a:r>
            <a:r>
              <a:rPr lang="en-US" altLang="zh-CN" b="1"/>
              <a:t>mon</a:t>
            </a:r>
            <a:r>
              <a:rPr lang="zh-CN" altLang="en-US" b="1"/>
              <a:t>的值是</a:t>
            </a:r>
            <a:r>
              <a:rPr lang="en-US" altLang="zh-CN" b="1"/>
              <a:t>1</a:t>
            </a:r>
            <a:r>
              <a:rPr lang="zh-CN" altLang="en-US" b="1"/>
              <a:t>，</a:t>
            </a:r>
            <a:r>
              <a:rPr lang="en-US" altLang="zh-CN" b="1"/>
              <a:t>…sat</a:t>
            </a:r>
            <a:r>
              <a:rPr lang="zh-CN" altLang="en-US" b="1"/>
              <a:t>的值是</a:t>
            </a:r>
            <a:r>
              <a:rPr lang="en-US" altLang="zh-CN" b="1"/>
              <a:t>6</a:t>
            </a:r>
            <a:r>
              <a:rPr lang="zh-CN" altLang="en-US" b="1"/>
              <a:t>。也可以改变默认值。如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enum weekday  {sun=7, mon=1, tue, wed, thu, fri, sat};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这时从</a:t>
            </a:r>
            <a:r>
              <a:rPr lang="en-US" altLang="zh-CN" b="1"/>
              <a:t>tue</a:t>
            </a:r>
            <a:r>
              <a:rPr lang="zh-CN" altLang="en-US" b="1"/>
              <a:t>开始在</a:t>
            </a:r>
            <a:r>
              <a:rPr lang="en-US" altLang="zh-CN" b="1"/>
              <a:t>mon</a:t>
            </a:r>
            <a:r>
              <a:rPr lang="zh-CN" altLang="en-US" b="1"/>
              <a:t>值基础上顺序加</a:t>
            </a:r>
            <a:r>
              <a:rPr lang="en-US" altLang="zh-CN" b="1"/>
              <a:t>1</a:t>
            </a:r>
            <a:r>
              <a:rPr lang="zh-CN" altLang="en-US" b="1"/>
              <a:t>。</a:t>
            </a:r>
            <a:r>
              <a:rPr lang="en-US" altLang="zh-CN" b="1"/>
              <a:t>tue</a:t>
            </a:r>
            <a:r>
              <a:rPr lang="zh-CN" altLang="en-US" b="1"/>
              <a:t>是</a:t>
            </a:r>
            <a:r>
              <a:rPr lang="en-US" altLang="zh-CN" b="1"/>
              <a:t>2</a:t>
            </a:r>
            <a:r>
              <a:rPr lang="zh-CN" altLang="en-US" b="1"/>
              <a:t>，</a:t>
            </a:r>
            <a:r>
              <a:rPr lang="en-US" altLang="zh-CN" b="1"/>
              <a:t>fri</a:t>
            </a:r>
            <a:r>
              <a:rPr lang="zh-CN" altLang="en-US" b="1"/>
              <a:t>是</a:t>
            </a:r>
            <a:r>
              <a:rPr lang="en-US" altLang="zh-CN" b="1"/>
              <a:t>5</a:t>
            </a:r>
            <a:r>
              <a:rPr lang="zh-CN" altLang="en-US" b="1"/>
              <a:t>。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3</a:t>
            </a:r>
            <a:r>
              <a:rPr lang="zh-CN" altLang="en-US" b="1"/>
              <a:t>．枚举值可以用来比较。如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if (workday==mon)  …;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if (workday&gt;sun)  …	mon</a:t>
            </a:r>
            <a:r>
              <a:rPr lang="zh-CN" altLang="en-US" b="1"/>
              <a:t>和</a:t>
            </a:r>
            <a:r>
              <a:rPr lang="en-US" altLang="zh-CN" b="1"/>
              <a:t>sun</a:t>
            </a:r>
            <a:r>
              <a:rPr lang="zh-CN" altLang="en-US" b="1"/>
              <a:t>就是定义时的值。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altLang="zh-CN" b="1"/>
              <a:t>4</a:t>
            </a:r>
            <a:r>
              <a:rPr lang="zh-CN" altLang="en-US" b="1"/>
              <a:t>．一个整数不能直接赋给一个枚举变量。如</a:t>
            </a:r>
            <a:r>
              <a:rPr lang="en-US" altLang="zh-CN" b="1"/>
              <a:t>workday=2;</a:t>
            </a:r>
            <a:r>
              <a:rPr lang="zh-CN" altLang="en-US" b="1"/>
              <a:t>是错误。因为</a:t>
            </a:r>
            <a:r>
              <a:rPr lang="en-US" altLang="zh-CN" b="1"/>
              <a:t>2</a:t>
            </a:r>
            <a:r>
              <a:rPr lang="zh-CN" altLang="en-US" b="1"/>
              <a:t>是</a:t>
            </a:r>
            <a:r>
              <a:rPr lang="en-US" altLang="zh-CN" b="1"/>
              <a:t>int</a:t>
            </a:r>
            <a:r>
              <a:rPr lang="zh-CN" altLang="en-US" b="1"/>
              <a:t>型，而</a:t>
            </a:r>
            <a:r>
              <a:rPr lang="en-US" altLang="zh-CN" b="1"/>
              <a:t>workday</a:t>
            </a:r>
            <a:r>
              <a:rPr lang="zh-CN" altLang="en-US" b="1"/>
              <a:t>是</a:t>
            </a:r>
            <a:r>
              <a:rPr lang="en-US" altLang="zh-CN" b="1"/>
              <a:t>enum weekday</a:t>
            </a:r>
            <a:r>
              <a:rPr lang="zh-CN" altLang="en-US" b="1"/>
              <a:t>型。所以要</a:t>
            </a:r>
            <a:r>
              <a:rPr lang="en-US" altLang="zh-CN" b="1"/>
              <a:t>workday=(enum weekday)2;</a:t>
            </a:r>
          </a:p>
          <a:p>
            <a:pPr eaLnBrk="1" hangingPunct="1">
              <a:spcBef>
                <a:spcPct val="50000"/>
              </a:spcBef>
            </a:pPr>
            <a:endParaRPr lang="en-US" altLang="zh-CN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76064" y="1628800"/>
            <a:ext cx="7772400" cy="3024187"/>
          </a:xfrm>
        </p:spPr>
        <p:txBody>
          <a:bodyPr/>
          <a:lstStyle/>
          <a:p>
            <a:pPr algn="l" eaLnBrk="1" hangingPunct="1"/>
            <a:r>
              <a:rPr lang="en-US" altLang="zh-CN" sz="48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1</a:t>
            </a:r>
            <a:r>
              <a:rPr lang="zh-CN" altLang="en-US" sz="48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　结构体</a:t>
            </a:r>
            <a:br>
              <a:rPr lang="zh-CN" altLang="en-US" sz="48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</a:br>
            <a:r>
              <a:rPr lang="en-US" altLang="zh-CN" sz="48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2</a:t>
            </a:r>
            <a:r>
              <a:rPr lang="zh-CN" altLang="en-US" sz="48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　共用体</a:t>
            </a:r>
            <a:br>
              <a:rPr lang="zh-CN" altLang="en-US" sz="48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</a:br>
            <a:r>
              <a:rPr lang="en-US" altLang="zh-CN" sz="48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3</a:t>
            </a:r>
            <a:r>
              <a:rPr lang="zh-CN" altLang="en-US" sz="4800" dirty="0" smtClean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　枚举类型</a:t>
            </a:r>
            <a:r>
              <a:rPr lang="zh-CN" altLang="en-US" sz="4800" dirty="0" smtClean="0">
                <a:solidFill>
                  <a:srgbClr val="FF0000"/>
                </a:solidFill>
                <a:latin typeface="Arial" charset="0"/>
                <a:ea typeface="楷体_GB2312" pitchFamily="49" charset="-122"/>
              </a:rPr>
              <a:t/>
            </a:r>
            <a:br>
              <a:rPr lang="zh-CN" altLang="en-US" sz="4800" dirty="0" smtClean="0">
                <a:solidFill>
                  <a:srgbClr val="FF0000"/>
                </a:solidFill>
                <a:latin typeface="Arial" charset="0"/>
                <a:ea typeface="楷体_GB2312" pitchFamily="49" charset="-122"/>
              </a:rPr>
            </a:br>
            <a:r>
              <a:rPr lang="en-US" altLang="zh-CN" sz="4800" dirty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4</a:t>
            </a:r>
            <a:r>
              <a:rPr lang="zh-CN" altLang="en-US" sz="4800" dirty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　用</a:t>
            </a:r>
            <a:r>
              <a:rPr lang="en-US" altLang="zh-CN" sz="4800" dirty="0" err="1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typedef</a:t>
            </a:r>
            <a:r>
              <a:rPr lang="zh-CN" altLang="en-US" sz="4800" dirty="0">
                <a:solidFill>
                  <a:srgbClr val="0000FF"/>
                </a:solidFill>
                <a:latin typeface="Arial" charset="0"/>
                <a:ea typeface="楷体_GB2312" pitchFamily="49" charset="-122"/>
              </a:rPr>
              <a:t>定义类型</a:t>
            </a:r>
            <a:r>
              <a:rPr lang="zh-CN" altLang="zh-CN" sz="3200" dirty="0" smtClean="0">
                <a:latin typeface="楷体_GB2312" pitchFamily="49" charset="-122"/>
                <a:ea typeface="楷体_GB2312" pitchFamily="49" charset="-122"/>
              </a:rPr>
              <a:t/>
            </a:r>
            <a:br>
              <a:rPr lang="zh-CN" altLang="zh-CN" sz="3200" dirty="0" smtClean="0">
                <a:latin typeface="楷体_GB2312" pitchFamily="49" charset="-122"/>
                <a:ea typeface="楷体_GB2312" pitchFamily="49" charset="-122"/>
              </a:rPr>
            </a:br>
            <a:endParaRPr lang="zh-CN" altLang="en-US" sz="3200" dirty="0" smtClean="0">
              <a:latin typeface="楷体_GB2312" pitchFamily="49" charset="-122"/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741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42900"/>
            <a:ext cx="9144000" cy="1104900"/>
          </a:xfrm>
        </p:spPr>
        <p:txBody>
          <a:bodyPr/>
          <a:lstStyle/>
          <a:p>
            <a:pPr eaLnBrk="1" hangingPunct="1"/>
            <a:r>
              <a:rPr lang="zh-CN" altLang="en-US" sz="2800" b="1" smtClean="0"/>
              <a:t>口袋中有红，黄，蓝，白，黑五种颜色的球若干个。每次从口袋中取出</a:t>
            </a:r>
            <a:r>
              <a:rPr lang="en-US" altLang="zh-CN" sz="2800" b="1" smtClean="0"/>
              <a:t>3</a:t>
            </a:r>
            <a:r>
              <a:rPr lang="zh-CN" altLang="en-US" sz="2800" b="1" smtClean="0"/>
              <a:t>个。问得到三种不同颜色的可能取法。打印出每种组合的三种颜色。</a:t>
            </a:r>
            <a:br>
              <a:rPr lang="zh-CN" altLang="en-US" sz="2800" b="1" smtClean="0"/>
            </a:br>
            <a:endParaRPr lang="zh-CN" altLang="en-US" sz="2800" b="1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5888"/>
            <a:ext cx="5500688" cy="635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981075"/>
            <a:ext cx="7643813" cy="484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250825" y="134938"/>
            <a:ext cx="8686800" cy="6740307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b="1" dirty="0" smtClean="0"/>
              <a:t> void main</a:t>
            </a:r>
            <a:r>
              <a:rPr lang="en-US" altLang="zh-CN" b="1" dirty="0"/>
              <a:t>()</a:t>
            </a:r>
          </a:p>
          <a:p>
            <a:pPr algn="just" eaLnBrk="1" hangingPunct="1"/>
            <a:r>
              <a:rPr lang="en-US" altLang="zh-CN" b="1" dirty="0"/>
              <a:t> {</a:t>
            </a:r>
            <a:r>
              <a:rPr lang="en-US" altLang="zh-CN" b="1" dirty="0" err="1"/>
              <a:t>enum</a:t>
            </a:r>
            <a:r>
              <a:rPr lang="en-US" altLang="zh-CN" b="1" dirty="0"/>
              <a:t> color {red, yellow, blue, white, black}; </a:t>
            </a:r>
          </a:p>
          <a:p>
            <a:pPr algn="just" eaLnBrk="1" hangingPunct="1"/>
            <a:r>
              <a:rPr lang="en-US" altLang="zh-CN" b="1" dirty="0"/>
              <a:t> </a:t>
            </a:r>
            <a:r>
              <a:rPr lang="en-US" altLang="zh-CN" b="1" dirty="0" err="1"/>
              <a:t>enum</a:t>
            </a:r>
            <a:r>
              <a:rPr lang="en-US" altLang="zh-CN" b="1" dirty="0"/>
              <a:t> color i, j, k, </a:t>
            </a:r>
            <a:r>
              <a:rPr lang="en-US" altLang="zh-CN" b="1" dirty="0" err="1"/>
              <a:t>pri</a:t>
            </a:r>
            <a:r>
              <a:rPr lang="en-US" altLang="zh-CN" b="1" dirty="0"/>
              <a:t>; </a:t>
            </a:r>
          </a:p>
          <a:p>
            <a:pPr algn="just" eaLnBrk="1" hangingPunct="1"/>
            <a:r>
              <a:rPr lang="en-US" altLang="zh-CN" b="1" dirty="0"/>
              <a:t> </a:t>
            </a:r>
            <a:r>
              <a:rPr lang="en-US" altLang="zh-CN" b="1" dirty="0" err="1"/>
              <a:t>int</a:t>
            </a:r>
            <a:r>
              <a:rPr lang="en-US" altLang="zh-CN" b="1" dirty="0"/>
              <a:t> n, loop;</a:t>
            </a:r>
          </a:p>
          <a:p>
            <a:pPr algn="just" eaLnBrk="1" hangingPunct="1"/>
            <a:r>
              <a:rPr lang="en-US" altLang="zh-CN" b="1" dirty="0"/>
              <a:t> n=0;                   </a:t>
            </a:r>
          </a:p>
          <a:p>
            <a:pPr algn="just" eaLnBrk="1" hangingPunct="1"/>
            <a:r>
              <a:rPr lang="en-US" altLang="zh-CN" b="1" dirty="0"/>
              <a:t> for (i=red; i&lt;=black; i++)</a:t>
            </a:r>
          </a:p>
          <a:p>
            <a:pPr algn="just" eaLnBrk="1" hangingPunct="1"/>
            <a:r>
              <a:rPr lang="en-US" altLang="zh-CN" b="1" dirty="0"/>
              <a:t>     for (j=red; j&lt;=black; j++)</a:t>
            </a:r>
          </a:p>
          <a:p>
            <a:pPr algn="just" eaLnBrk="1" hangingPunct="1"/>
            <a:r>
              <a:rPr lang="en-US" altLang="zh-CN" b="1" dirty="0"/>
              <a:t>         if (i!=j)</a:t>
            </a:r>
          </a:p>
          <a:p>
            <a:pPr algn="just" eaLnBrk="1" hangingPunct="1"/>
            <a:r>
              <a:rPr lang="en-US" altLang="zh-CN" b="1" dirty="0"/>
              <a:t>             {for (k=red; k&lt;=black; k++)</a:t>
            </a:r>
          </a:p>
          <a:p>
            <a:pPr algn="just" eaLnBrk="1" hangingPunct="1"/>
            <a:r>
              <a:rPr lang="en-US" altLang="zh-CN" b="1" dirty="0"/>
              <a:t>                 if((k!=i)&amp;&amp;(k!=j))</a:t>
            </a:r>
          </a:p>
          <a:p>
            <a:pPr algn="just" eaLnBrk="1" hangingPunct="1"/>
            <a:r>
              <a:rPr lang="en-US" altLang="zh-CN" b="1" dirty="0"/>
              <a:t>                     {n=n+1;</a:t>
            </a:r>
          </a:p>
          <a:p>
            <a:pPr algn="just" eaLnBrk="1" hangingPunct="1"/>
            <a:r>
              <a:rPr lang="en-US" altLang="zh-CN" b="1" dirty="0"/>
              <a:t>                      </a:t>
            </a:r>
            <a:r>
              <a:rPr lang="en-US" altLang="zh-CN" b="1" dirty="0" err="1"/>
              <a:t>printf</a:t>
            </a:r>
            <a:r>
              <a:rPr lang="en-US" altLang="zh-CN" b="1" dirty="0"/>
              <a:t>("%-4d", n);</a:t>
            </a:r>
          </a:p>
          <a:p>
            <a:pPr algn="just" eaLnBrk="1" hangingPunct="1"/>
            <a:r>
              <a:rPr lang="en-US" altLang="zh-CN" b="1" dirty="0"/>
              <a:t>                      for (loop=1; loop&lt;=3; loop++) {</a:t>
            </a:r>
          </a:p>
          <a:p>
            <a:pPr algn="just" eaLnBrk="1" hangingPunct="1"/>
            <a:r>
              <a:rPr lang="en-US" altLang="zh-CN" b="1" dirty="0"/>
              <a:t>                         switch (loop)</a:t>
            </a:r>
          </a:p>
          <a:p>
            <a:pPr algn="just" eaLnBrk="1" hangingPunct="1"/>
            <a:r>
              <a:rPr lang="en-US" altLang="zh-CN" b="1" dirty="0"/>
              <a:t>                             {case 1: </a:t>
            </a:r>
            <a:r>
              <a:rPr lang="en-US" altLang="zh-CN" b="1" dirty="0" err="1"/>
              <a:t>pri</a:t>
            </a:r>
            <a:r>
              <a:rPr lang="en-US" altLang="zh-CN" b="1" dirty="0"/>
              <a:t>=i; break;</a:t>
            </a:r>
          </a:p>
          <a:p>
            <a:pPr algn="just" eaLnBrk="1" hangingPunct="1"/>
            <a:r>
              <a:rPr lang="en-US" altLang="zh-CN" b="1" dirty="0"/>
              <a:t>                              case 2: </a:t>
            </a:r>
            <a:r>
              <a:rPr lang="en-US" altLang="zh-CN" b="1" dirty="0" err="1"/>
              <a:t>pri</a:t>
            </a:r>
            <a:r>
              <a:rPr lang="en-US" altLang="zh-CN" b="1" dirty="0"/>
              <a:t>=j; break;</a:t>
            </a:r>
          </a:p>
          <a:p>
            <a:pPr algn="just" eaLnBrk="1" hangingPunct="1"/>
            <a:r>
              <a:rPr lang="en-US" altLang="zh-CN" b="1" dirty="0"/>
              <a:t>                              case 3: </a:t>
            </a:r>
            <a:r>
              <a:rPr lang="en-US" altLang="zh-CN" b="1" dirty="0" err="1"/>
              <a:t>pri</a:t>
            </a:r>
            <a:r>
              <a:rPr lang="en-US" altLang="zh-CN" b="1" dirty="0"/>
              <a:t>=k; break;</a:t>
            </a:r>
          </a:p>
          <a:p>
            <a:pPr algn="just" eaLnBrk="1" hangingPunct="1"/>
            <a:r>
              <a:rPr lang="en-US" altLang="zh-CN" b="1" dirty="0"/>
              <a:t>                              default: break;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3"/>
          <p:cNvSpPr txBox="1">
            <a:spLocks noChangeArrowheads="1"/>
          </p:cNvSpPr>
          <p:nvPr/>
        </p:nvSpPr>
        <p:spPr bwMode="auto">
          <a:xfrm>
            <a:off x="0" y="228600"/>
            <a:ext cx="8763000" cy="648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b="1"/>
              <a:t>/*switch</a:t>
            </a:r>
            <a:r>
              <a:rPr lang="zh-CN" altLang="en-US" b="1"/>
              <a:t>语句是在三层</a:t>
            </a:r>
            <a:r>
              <a:rPr lang="en-US" altLang="zh-CN" b="1"/>
              <a:t>for</a:t>
            </a:r>
            <a:r>
              <a:rPr lang="zh-CN" altLang="en-US" b="1"/>
              <a:t>循环内部，</a:t>
            </a:r>
            <a:r>
              <a:rPr lang="en-US" altLang="zh-CN" b="1"/>
              <a:t>pri</a:t>
            </a:r>
            <a:r>
              <a:rPr lang="zh-CN" altLang="en-US" b="1"/>
              <a:t>分别得到</a:t>
            </a:r>
            <a:r>
              <a:rPr lang="en-US" altLang="zh-CN" b="1"/>
              <a:t>1-5</a:t>
            </a:r>
            <a:r>
              <a:rPr lang="zh-CN" altLang="en-US" b="1"/>
              <a:t>间的三个值（三种颜色），且两两不同。*</a:t>
            </a:r>
            <a:r>
              <a:rPr lang="en-US" altLang="zh-CN" b="1"/>
              <a:t>/</a:t>
            </a:r>
          </a:p>
          <a:p>
            <a:pPr algn="just" eaLnBrk="1" hangingPunct="1"/>
            <a:r>
              <a:rPr lang="en-US" altLang="zh-CN" b="1"/>
              <a:t>            switch (pri)</a:t>
            </a:r>
          </a:p>
          <a:p>
            <a:pPr algn="just" eaLnBrk="1" hangingPunct="1"/>
            <a:r>
              <a:rPr lang="en-US" altLang="zh-CN" b="1"/>
              <a:t>                {case red:     printf("%-10s", "red"); break;</a:t>
            </a:r>
          </a:p>
          <a:p>
            <a:pPr algn="just" eaLnBrk="1" hangingPunct="1"/>
            <a:r>
              <a:rPr lang="en-US" altLang="zh-CN" b="1"/>
              <a:t>                 case yellow:  printf("%-10s", "yellow"); break;</a:t>
            </a:r>
          </a:p>
          <a:p>
            <a:pPr algn="just" eaLnBrk="1" hangingPunct="1"/>
            <a:r>
              <a:rPr lang="en-US" altLang="zh-CN" b="1"/>
              <a:t>                 case blue:    printf("%-10s", "blue"); break;</a:t>
            </a:r>
          </a:p>
          <a:p>
            <a:pPr algn="just" eaLnBrk="1" hangingPunct="1"/>
            <a:r>
              <a:rPr lang="en-US" altLang="zh-CN" b="1"/>
              <a:t>                 case white:   printf("%-10s", "white"); break;</a:t>
            </a:r>
          </a:p>
          <a:p>
            <a:pPr algn="just" eaLnBrk="1" hangingPunct="1"/>
            <a:r>
              <a:rPr lang="en-US" altLang="zh-CN" b="1"/>
              <a:t>                 case black:   printf("%-10s", "black"); break;</a:t>
            </a:r>
          </a:p>
          <a:p>
            <a:pPr algn="just" eaLnBrk="1" hangingPunct="1"/>
            <a:r>
              <a:rPr lang="en-US" altLang="zh-CN" b="1"/>
              <a:t>                 default :  break;</a:t>
            </a:r>
          </a:p>
          <a:p>
            <a:pPr algn="just" eaLnBrk="1" hangingPunct="1"/>
            <a:r>
              <a:rPr lang="en-US" altLang="zh-CN" b="1"/>
              <a:t>                 }/*</a:t>
            </a:r>
            <a:r>
              <a:rPr lang="zh-CN" altLang="en-US" b="1"/>
              <a:t>输出三种颜色*</a:t>
            </a:r>
            <a:r>
              <a:rPr lang="en-US" altLang="zh-CN" b="1"/>
              <a:t>/</a:t>
            </a:r>
          </a:p>
          <a:p>
            <a:pPr algn="just" eaLnBrk="1" hangingPunct="1"/>
            <a:r>
              <a:rPr lang="en-US" altLang="zh-CN" b="1"/>
              <a:t>            }</a:t>
            </a:r>
          </a:p>
          <a:p>
            <a:pPr algn="just" eaLnBrk="1" hangingPunct="1"/>
            <a:r>
              <a:rPr lang="en-US" altLang="zh-CN" b="1"/>
              <a:t>            printf("\n");</a:t>
            </a:r>
          </a:p>
          <a:p>
            <a:pPr algn="just" eaLnBrk="1" hangingPunct="1"/>
            <a:r>
              <a:rPr lang="en-US" altLang="zh-CN" b="1"/>
              <a:t>            }</a:t>
            </a:r>
          </a:p>
          <a:p>
            <a:pPr algn="just" eaLnBrk="1" hangingPunct="1"/>
            <a:r>
              <a:rPr lang="en-US" altLang="zh-CN" b="1"/>
              <a:t>         }</a:t>
            </a:r>
          </a:p>
          <a:p>
            <a:pPr algn="just" eaLnBrk="1" hangingPunct="1"/>
            <a:r>
              <a:rPr lang="en-US" altLang="zh-CN" b="1"/>
              <a:t>         printf("\ntotal:%5d\n", n);</a:t>
            </a:r>
          </a:p>
          <a:p>
            <a:pPr eaLnBrk="1" hangingPunct="1"/>
            <a:r>
              <a:rPr lang="en-US" altLang="zh-CN" b="1"/>
              <a:t>         } </a:t>
            </a:r>
          </a:p>
          <a:p>
            <a:pPr algn="just" eaLnBrk="1" hangingPunct="1">
              <a:spcBef>
                <a:spcPct val="50000"/>
              </a:spcBef>
            </a:pPr>
            <a:r>
              <a:rPr lang="zh-CN" altLang="en-US" b="1"/>
              <a:t>枚举型变量使程序可读性强，不易出错。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457200" y="0"/>
            <a:ext cx="586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 dirty="0" smtClean="0"/>
              <a:t>4  </a:t>
            </a:r>
            <a:r>
              <a:rPr lang="en-US" altLang="zh-CN" sz="4000" b="1" dirty="0" err="1"/>
              <a:t>typedef</a:t>
            </a:r>
            <a:r>
              <a:rPr lang="zh-CN" altLang="en-US" sz="4000" b="1" dirty="0"/>
              <a:t>的用法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317500" y="838200"/>
            <a:ext cx="9220200" cy="586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/>
              <a:t>1.  </a:t>
            </a:r>
            <a:r>
              <a:rPr lang="zh-CN" altLang="en-US" sz="2800"/>
              <a:t>功能：定义新类型，即为</a:t>
            </a:r>
            <a:r>
              <a:rPr lang="en-US" altLang="zh-CN" sz="2800"/>
              <a:t>C</a:t>
            </a:r>
            <a:r>
              <a:rPr lang="zh-CN" altLang="en-US" sz="2800"/>
              <a:t>语言中没有类型名的数据类型定义一个名字。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/>
              <a:t>定义格式： </a:t>
            </a:r>
            <a:r>
              <a:rPr lang="en-US" altLang="zh-CN" sz="2800" b="1">
                <a:solidFill>
                  <a:srgbClr val="0000FF"/>
                </a:solidFill>
              </a:rPr>
              <a:t>typedef  </a:t>
            </a:r>
            <a:r>
              <a:rPr lang="zh-CN" altLang="en-US" sz="2800" b="1">
                <a:solidFill>
                  <a:srgbClr val="0000FF"/>
                </a:solidFill>
              </a:rPr>
              <a:t>标识符</a:t>
            </a:r>
            <a:r>
              <a:rPr lang="en-US" altLang="zh-CN" sz="2800" b="1">
                <a:solidFill>
                  <a:srgbClr val="0000FF"/>
                </a:solidFill>
              </a:rPr>
              <a:t>1  </a:t>
            </a:r>
            <a:r>
              <a:rPr lang="zh-CN" altLang="en-US" sz="2800" b="1">
                <a:solidFill>
                  <a:srgbClr val="0000FF"/>
                </a:solidFill>
              </a:rPr>
              <a:t>标识符</a:t>
            </a:r>
            <a:r>
              <a:rPr lang="en-US" altLang="zh-CN" sz="2800" b="1">
                <a:solidFill>
                  <a:srgbClr val="0000FF"/>
                </a:solidFill>
              </a:rPr>
              <a:t>2</a:t>
            </a:r>
            <a:endParaRPr lang="en-US" altLang="zh-CN" sz="2800"/>
          </a:p>
          <a:p>
            <a:pPr eaLnBrk="1" hangingPunct="1">
              <a:spcBef>
                <a:spcPct val="50000"/>
              </a:spcBef>
            </a:pPr>
            <a:r>
              <a:rPr lang="zh-CN" altLang="en-US" sz="2800"/>
              <a:t>例如：</a:t>
            </a:r>
            <a:r>
              <a:rPr lang="en-US" altLang="en-US" sz="2800"/>
              <a:t>typedef int *PINT </a:t>
            </a:r>
            <a:r>
              <a:rPr lang="zh-CN" altLang="en-US" sz="2800"/>
              <a:t>当没有</a:t>
            </a:r>
            <a:r>
              <a:rPr lang="en-US" altLang="en-US" sz="2800"/>
              <a:t>typedef</a:t>
            </a:r>
            <a:r>
              <a:rPr lang="zh-CN" altLang="en-US" sz="2800"/>
              <a:t>时，</a:t>
            </a:r>
            <a:r>
              <a:rPr lang="en-US" altLang="zh-CN" sz="2800"/>
              <a:t>PINT</a:t>
            </a:r>
            <a:r>
              <a:rPr lang="zh-CN" altLang="en-US" sz="2800"/>
              <a:t>解释成“</a:t>
            </a:r>
            <a:r>
              <a:rPr lang="zh-CN" altLang="en-US" sz="2800" b="1">
                <a:solidFill>
                  <a:srgbClr val="FF0000"/>
                </a:solidFill>
              </a:rPr>
              <a:t>指向</a:t>
            </a:r>
            <a:r>
              <a:rPr lang="en-US" altLang="zh-CN" sz="2800" b="1">
                <a:solidFill>
                  <a:srgbClr val="FF0000"/>
                </a:solidFill>
              </a:rPr>
              <a:t>int</a:t>
            </a:r>
            <a:r>
              <a:rPr lang="zh-CN" altLang="en-US" sz="2800" b="1">
                <a:solidFill>
                  <a:srgbClr val="FF0000"/>
                </a:solidFill>
              </a:rPr>
              <a:t>型的指针变量</a:t>
            </a:r>
            <a:r>
              <a:rPr lang="zh-CN" altLang="en-US" sz="2800"/>
              <a:t>”；当有</a:t>
            </a:r>
            <a:r>
              <a:rPr lang="en-US" altLang="en-US" sz="2800"/>
              <a:t>typedef</a:t>
            </a:r>
            <a:r>
              <a:rPr lang="zh-CN" altLang="en-US" sz="2800"/>
              <a:t>时，</a:t>
            </a:r>
            <a:r>
              <a:rPr lang="en-US" altLang="zh-CN" sz="2800"/>
              <a:t>PINT</a:t>
            </a:r>
            <a:r>
              <a:rPr lang="zh-CN" altLang="en-US" sz="2800"/>
              <a:t>解释成“</a:t>
            </a:r>
            <a:r>
              <a:rPr lang="zh-CN" altLang="en-US" sz="2800" b="1">
                <a:solidFill>
                  <a:srgbClr val="FF0000"/>
                </a:solidFill>
              </a:rPr>
              <a:t>指向</a:t>
            </a:r>
            <a:r>
              <a:rPr lang="en-US" altLang="zh-CN" sz="2800" b="1">
                <a:solidFill>
                  <a:srgbClr val="FF0000"/>
                </a:solidFill>
              </a:rPr>
              <a:t>int</a:t>
            </a:r>
            <a:r>
              <a:rPr lang="zh-CN" altLang="en-US" sz="2800" b="1">
                <a:solidFill>
                  <a:srgbClr val="FF0000"/>
                </a:solidFill>
              </a:rPr>
              <a:t>型的指针类型</a:t>
            </a:r>
            <a:r>
              <a:rPr lang="zh-CN" altLang="en-US" sz="2800"/>
              <a:t>”。有了上述</a:t>
            </a:r>
            <a:r>
              <a:rPr lang="en-US" altLang="en-US" sz="2800"/>
              <a:t>typedef</a:t>
            </a:r>
            <a:r>
              <a:rPr lang="zh-CN" altLang="en-US" sz="2800"/>
              <a:t>之后变量定义</a:t>
            </a:r>
            <a:r>
              <a:rPr lang="en-US" altLang="zh-CN" sz="2800" b="1">
                <a:solidFill>
                  <a:srgbClr val="0000FF"/>
                </a:solidFill>
              </a:rPr>
              <a:t>PINT p,*q,r[10];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/>
              <a:t>与</a:t>
            </a:r>
            <a:r>
              <a:rPr lang="en-US" altLang="zh-CN" sz="2800" b="1">
                <a:solidFill>
                  <a:srgbClr val="0000FF"/>
                </a:solidFill>
              </a:rPr>
              <a:t>int  *p, **q, *r[10];    </a:t>
            </a:r>
            <a:r>
              <a:rPr lang="zh-CN" altLang="en-US" sz="2800"/>
              <a:t>效果完全相同。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/>
              <a:t>例：有了</a:t>
            </a:r>
            <a:r>
              <a:rPr lang="en-US" altLang="zh-CN" sz="2800" b="1">
                <a:solidFill>
                  <a:srgbClr val="0000FF"/>
                </a:solidFill>
              </a:rPr>
              <a:t>typedef struct  student</a:t>
            </a:r>
            <a:r>
              <a:rPr lang="en-US" altLang="zh-CN" sz="2800" b="1"/>
              <a:t>  STUDENT</a:t>
            </a:r>
            <a:r>
              <a:rPr lang="en-US" altLang="zh-CN" sz="2800"/>
              <a:t> </a:t>
            </a:r>
            <a:r>
              <a:rPr lang="zh-CN" altLang="en-US" sz="2800"/>
              <a:t>这个类型名定义之后，变量定义：   </a:t>
            </a:r>
            <a:r>
              <a:rPr lang="en-US" altLang="zh-CN" sz="2800" b="1">
                <a:solidFill>
                  <a:srgbClr val="0000FF"/>
                </a:solidFill>
              </a:rPr>
              <a:t>struct student  a, *p, c[10];</a:t>
            </a:r>
            <a:endParaRPr lang="en-US" altLang="zh-CN" sz="2800"/>
          </a:p>
          <a:p>
            <a:pPr eaLnBrk="1" hangingPunct="1">
              <a:spcBef>
                <a:spcPct val="50000"/>
              </a:spcBef>
            </a:pPr>
            <a:r>
              <a:rPr lang="en-US" altLang="zh-CN" sz="2800"/>
              <a:t>             </a:t>
            </a:r>
            <a:r>
              <a:rPr lang="zh-CN" altLang="en-US" sz="2800"/>
              <a:t>完全等价于</a:t>
            </a:r>
            <a:r>
              <a:rPr lang="en-US" altLang="zh-CN" sz="2800"/>
              <a:t>:      </a:t>
            </a:r>
            <a:r>
              <a:rPr lang="en-US" altLang="zh-CN" sz="2800" b="1">
                <a:solidFill>
                  <a:srgbClr val="0000FF"/>
                </a:solidFill>
              </a:rPr>
              <a:t>STUDENT  a, *p, c[10];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3"/>
          <p:cNvSpPr txBox="1">
            <a:spLocks noChangeArrowheads="1"/>
          </p:cNvSpPr>
          <p:nvPr/>
        </p:nvSpPr>
        <p:spPr bwMode="auto">
          <a:xfrm>
            <a:off x="762000" y="157163"/>
            <a:ext cx="8782050" cy="310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</a:rPr>
              <a:t>数组</a:t>
            </a:r>
            <a:endParaRPr lang="en-US" altLang="zh-CN" sz="2800" b="1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typedef char STRING[80];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STRING s1,s2;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</a:rPr>
              <a:t>等价于</a:t>
            </a:r>
            <a:endParaRPr lang="en-US" altLang="zh-CN" sz="2800" b="1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char s1[80],s2[80];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755650" y="3344863"/>
            <a:ext cx="8782050" cy="310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函数</a:t>
            </a:r>
            <a:endParaRPr lang="en-US" altLang="zh-CN" sz="2800" b="1"/>
          </a:p>
          <a:p>
            <a:pPr eaLnBrk="1" hangingPunct="1">
              <a:spcBef>
                <a:spcPct val="50000"/>
              </a:spcBef>
            </a:pPr>
            <a:r>
              <a:rPr lang="en-US" altLang="zh-CN" sz="2800" b="1"/>
              <a:t>typedef char FCH( );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/>
              <a:t>FCH af;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等价于</a:t>
            </a:r>
            <a:endParaRPr lang="en-US" altLang="zh-CN" sz="2800" b="1"/>
          </a:p>
          <a:p>
            <a:pPr eaLnBrk="1" hangingPunct="1">
              <a:spcBef>
                <a:spcPct val="50000"/>
              </a:spcBef>
            </a:pPr>
            <a:r>
              <a:rPr lang="en-US" altLang="zh-CN" sz="2800" b="1"/>
              <a:t>char af( );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133350"/>
            <a:ext cx="7772400" cy="762000"/>
          </a:xfrm>
          <a:solidFill>
            <a:schemeClr val="bg1"/>
          </a:solidFill>
        </p:spPr>
        <p:txBody>
          <a:bodyPr/>
          <a:lstStyle/>
          <a:p>
            <a:pPr algn="ctr" eaLnBrk="1" hangingPunct="1"/>
            <a:r>
              <a:rPr lang="en-US" altLang="zh-CN" b="1" dirty="0" smtClean="0"/>
              <a:t>5  </a:t>
            </a:r>
            <a:r>
              <a:rPr lang="zh-CN" altLang="en-US" b="1" dirty="0" smtClean="0"/>
              <a:t>用指针处理链表</a:t>
            </a:r>
            <a:endParaRPr lang="zh-CN" alt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839200" cy="5867400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en-US" altLang="zh-CN" sz="2800" b="1" dirty="0" smtClean="0">
                <a:solidFill>
                  <a:srgbClr val="006600"/>
                </a:solidFill>
              </a:rPr>
              <a:t>5.1   </a:t>
            </a:r>
            <a:r>
              <a:rPr lang="zh-CN" altLang="zh-CN" sz="2800" b="1" dirty="0" smtClean="0">
                <a:solidFill>
                  <a:srgbClr val="006600"/>
                </a:solidFill>
              </a:rPr>
              <a:t>内存动态分配函数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dirty="0" smtClean="0"/>
              <a:t>C</a:t>
            </a:r>
            <a:r>
              <a:rPr lang="zh-CN" altLang="en-US" sz="2800" dirty="0" smtClean="0"/>
              <a:t>语言提供以下几个动态存储分配函数</a:t>
            </a:r>
            <a:r>
              <a:rPr lang="en-US" altLang="zh-CN" sz="2800" dirty="0" smtClean="0"/>
              <a:t>: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dirty="0" smtClean="0"/>
              <a:t>1. </a:t>
            </a:r>
            <a:r>
              <a:rPr lang="en-US" altLang="zh-CN" sz="2800" b="1" dirty="0" err="1" smtClean="0">
                <a:solidFill>
                  <a:srgbClr val="0000FF"/>
                </a:solidFill>
              </a:rPr>
              <a:t>malloc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(size) 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dirty="0" smtClean="0"/>
              <a:t>    </a:t>
            </a:r>
            <a:r>
              <a:rPr lang="zh-CN" altLang="en-US" sz="2800" dirty="0" smtClean="0"/>
              <a:t>在内存的动态存储区分配一个长度为</a:t>
            </a:r>
            <a:r>
              <a:rPr lang="en-US" altLang="zh-CN" sz="2800" dirty="0" smtClean="0"/>
              <a:t>size</a:t>
            </a:r>
            <a:r>
              <a:rPr lang="zh-CN" altLang="en-US" sz="2800" dirty="0" smtClean="0"/>
              <a:t>的连续空间。此函数的值是一个指针，它的值是该分配区域的起始地址。若此函数未能成功地执行，则返回值为</a:t>
            </a:r>
            <a:r>
              <a:rPr lang="en-US" altLang="zh-CN" sz="2800" dirty="0" smtClean="0"/>
              <a:t>0</a:t>
            </a:r>
            <a:r>
              <a:rPr lang="zh-CN" altLang="en-US" sz="2800" dirty="0" smtClean="0"/>
              <a:t>。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dirty="0" smtClean="0"/>
              <a:t>2. </a:t>
            </a:r>
            <a:r>
              <a:rPr lang="en-US" altLang="zh-CN" sz="2800" b="1" dirty="0" err="1" smtClean="0">
                <a:solidFill>
                  <a:srgbClr val="0000FF"/>
                </a:solidFill>
              </a:rPr>
              <a:t>calloc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(n, size)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dirty="0" smtClean="0"/>
              <a:t>    </a:t>
            </a:r>
            <a:r>
              <a:rPr lang="zh-CN" altLang="en-US" sz="2800" dirty="0" smtClean="0"/>
              <a:t>在内存的动态存储区中分配</a:t>
            </a:r>
            <a:r>
              <a:rPr lang="en-US" altLang="zh-CN" sz="2800" dirty="0" smtClean="0"/>
              <a:t>n</a:t>
            </a:r>
            <a:r>
              <a:rPr lang="zh-CN" altLang="en-US" sz="2800" dirty="0" smtClean="0"/>
              <a:t>个长度为</a:t>
            </a:r>
            <a:r>
              <a:rPr lang="en-US" altLang="zh-CN" sz="2800" dirty="0" smtClean="0"/>
              <a:t>size</a:t>
            </a:r>
            <a:r>
              <a:rPr lang="zh-CN" altLang="en-US" sz="2800" dirty="0" smtClean="0"/>
              <a:t>的连续空间。函数返回分配域的起始地址；若分配不成功，返回</a:t>
            </a:r>
            <a:r>
              <a:rPr lang="en-US" altLang="zh-CN" sz="2800" dirty="0" smtClean="0"/>
              <a:t>0</a:t>
            </a:r>
            <a:r>
              <a:rPr lang="zh-CN" altLang="en-US" sz="2800" dirty="0" smtClean="0"/>
              <a:t>。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dirty="0" smtClean="0"/>
              <a:t>3. 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free(</a:t>
            </a:r>
            <a:r>
              <a:rPr lang="en-US" altLang="zh-CN" sz="2800" b="1" dirty="0" err="1" smtClean="0">
                <a:solidFill>
                  <a:srgbClr val="0000FF"/>
                </a:solidFill>
              </a:rPr>
              <a:t>ptr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)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dirty="0" smtClean="0"/>
              <a:t>    </a:t>
            </a:r>
            <a:r>
              <a:rPr lang="zh-CN" altLang="en-US" sz="2800" dirty="0" smtClean="0"/>
              <a:t>释放由指向的内存区。是最近一次调用或函数时返回的值。</a:t>
            </a:r>
            <a:endParaRPr lang="zh-CN" altLang="en-US" sz="2800" b="1" dirty="0" smtClean="0">
              <a:solidFill>
                <a:srgbClr val="0066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 autoUpdateAnimBg="0"/>
      <p:bldP spid="20483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22250" y="171450"/>
            <a:ext cx="8763000" cy="271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 smtClean="0">
                <a:solidFill>
                  <a:srgbClr val="0000FF"/>
                </a:solidFill>
              </a:rPr>
              <a:t>5.2</a:t>
            </a:r>
            <a:r>
              <a:rPr lang="zh-CN" altLang="en-US" sz="3200" b="1" dirty="0">
                <a:solidFill>
                  <a:srgbClr val="0000FF"/>
                </a:solidFill>
              </a:rPr>
              <a:t>链表的概念</a:t>
            </a:r>
            <a:endParaRPr lang="zh-CN" altLang="en-US" sz="2800" b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</a:rPr>
              <a:t>链表</a:t>
            </a:r>
            <a:r>
              <a:rPr lang="zh-CN" altLang="en-US" sz="2800" dirty="0"/>
              <a:t>是一种常见的重要的数据结构。它是动态地进行存储分配的一种结构。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dirty="0"/>
              <a:t>链表有一个“头指针”变量，它存放一个地址，该地址指向一个元素。如下图所示：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609600" y="3340100"/>
            <a:ext cx="838200" cy="609600"/>
          </a:xfrm>
          <a:prstGeom prst="rect">
            <a:avLst/>
          </a:prstGeom>
          <a:solidFill>
            <a:srgbClr val="99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133600" y="3340100"/>
            <a:ext cx="1143000" cy="609600"/>
          </a:xfrm>
          <a:prstGeom prst="rect">
            <a:avLst/>
          </a:prstGeom>
          <a:solidFill>
            <a:srgbClr val="99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962400" y="3340100"/>
            <a:ext cx="1143000" cy="609600"/>
          </a:xfrm>
          <a:prstGeom prst="rect">
            <a:avLst/>
          </a:prstGeom>
          <a:solidFill>
            <a:srgbClr val="99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7391400" y="3340100"/>
            <a:ext cx="1143000" cy="609600"/>
          </a:xfrm>
          <a:prstGeom prst="rect">
            <a:avLst/>
          </a:prstGeom>
          <a:solidFill>
            <a:srgbClr val="99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en-US" altLang="zh-CN" sz="1400"/>
              <a:t>NULL</a:t>
            </a:r>
            <a:endParaRPr lang="en-US" altLang="zh-CN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1143000" y="3644900"/>
            <a:ext cx="990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6781800" y="3644900"/>
            <a:ext cx="68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>
            <a:off x="4876800" y="3644900"/>
            <a:ext cx="990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2" name="Line 12"/>
          <p:cNvSpPr>
            <a:spLocks noChangeShapeType="1"/>
          </p:cNvSpPr>
          <p:nvPr/>
        </p:nvSpPr>
        <p:spPr bwMode="auto">
          <a:xfrm>
            <a:off x="2971800" y="3644900"/>
            <a:ext cx="990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3" name="Line 13"/>
          <p:cNvSpPr>
            <a:spLocks noChangeShapeType="1"/>
          </p:cNvSpPr>
          <p:nvPr/>
        </p:nvSpPr>
        <p:spPr bwMode="auto">
          <a:xfrm>
            <a:off x="2743200" y="33401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4" name="Line 14"/>
          <p:cNvSpPr>
            <a:spLocks noChangeShapeType="1"/>
          </p:cNvSpPr>
          <p:nvPr/>
        </p:nvSpPr>
        <p:spPr bwMode="auto">
          <a:xfrm>
            <a:off x="4572000" y="33401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5" name="Line 15"/>
          <p:cNvSpPr>
            <a:spLocks noChangeShapeType="1"/>
          </p:cNvSpPr>
          <p:nvPr/>
        </p:nvSpPr>
        <p:spPr bwMode="auto">
          <a:xfrm>
            <a:off x="7924800" y="33401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533400" y="28067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/>
              <a:t>head</a:t>
            </a:r>
            <a:endParaRPr lang="en-US" altLang="zh-CN"/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5943600" y="34925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…...</a:t>
            </a: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381000" y="4254500"/>
            <a:ext cx="87630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/>
              <a:t>链表中每一个元素称为“</a:t>
            </a:r>
            <a:r>
              <a:rPr lang="zh-CN" altLang="en-US" sz="2800" b="1">
                <a:solidFill>
                  <a:srgbClr val="0000FF"/>
                </a:solidFill>
              </a:rPr>
              <a:t>结点</a:t>
            </a:r>
            <a:r>
              <a:rPr lang="zh-CN" altLang="en-US" sz="2800"/>
              <a:t>”，每个结点都应包括两个部分：一为用户需要用的实际数据，二为下一个结点的地址。可以看出，</a:t>
            </a:r>
            <a:r>
              <a:rPr lang="en-US" altLang="en-US" sz="2800"/>
              <a:t>head</a:t>
            </a:r>
            <a:r>
              <a:rPr lang="zh-CN" altLang="en-US" sz="2800"/>
              <a:t>指向第一个元素；第一个元素又指向第二个元素；</a:t>
            </a:r>
            <a:r>
              <a:rPr lang="en-US" altLang="zh-CN" sz="2800"/>
              <a:t>…...</a:t>
            </a:r>
            <a:r>
              <a:rPr lang="zh-CN" altLang="en-US" sz="2800"/>
              <a:t>直到最后一个元素，该元素不再指向其它元素，它称为“</a:t>
            </a:r>
            <a:r>
              <a:rPr lang="zh-CN" altLang="en-US" sz="2800" b="1">
                <a:solidFill>
                  <a:srgbClr val="0000FF"/>
                </a:solidFill>
              </a:rPr>
              <a:t>链尾</a:t>
            </a:r>
            <a:r>
              <a:rPr lang="zh-CN" altLang="en-US" sz="2800"/>
              <a:t>”，其地址部分存放一个“</a:t>
            </a:r>
            <a:r>
              <a:rPr lang="en-US" altLang="zh-CN" sz="2800" b="1">
                <a:solidFill>
                  <a:srgbClr val="0000FF"/>
                </a:solidFill>
              </a:rPr>
              <a:t>NULL</a:t>
            </a:r>
            <a:r>
              <a:rPr lang="en-US" altLang="zh-CN" sz="2800"/>
              <a:t>”</a:t>
            </a:r>
            <a:r>
              <a:rPr lang="zh-CN" altLang="en-US" sz="2800"/>
              <a:t>（表示“空地址”）。链表到此结束。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utoUpdateAnimBg="0"/>
      <p:bldP spid="30724" grpId="0" animBg="1"/>
      <p:bldP spid="30725" grpId="0" animBg="1"/>
      <p:bldP spid="30726" grpId="0" animBg="1"/>
      <p:bldP spid="30727" grpId="0" animBg="1" autoUpdateAnimBg="0"/>
      <p:bldP spid="30729" grpId="0" animBg="1"/>
      <p:bldP spid="30730" grpId="0" animBg="1"/>
      <p:bldP spid="30731" grpId="0" animBg="1"/>
      <p:bldP spid="30732" grpId="0" animBg="1"/>
      <p:bldP spid="30733" grpId="0" animBg="1"/>
      <p:bldP spid="30734" grpId="0" animBg="1"/>
      <p:bldP spid="30735" grpId="0" animBg="1"/>
      <p:bldP spid="30736" grpId="0" autoUpdateAnimBg="0"/>
      <p:bldP spid="30737" grpId="0" autoUpdateAnimBg="0"/>
      <p:bldP spid="30739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88950" y="152400"/>
            <a:ext cx="8178800" cy="521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/>
              <a:t>由此可以看出：结点必须是结构体类型，其中一个成员是指针类型</a:t>
            </a:r>
            <a:r>
              <a:rPr lang="en-US" altLang="zh-CN" sz="3200"/>
              <a:t>,</a:t>
            </a:r>
            <a:r>
              <a:rPr lang="zh-CN" altLang="en-US" sz="3200"/>
              <a:t>这个指针类型可以指向它所在的结构体类型。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/>
              <a:t>例如：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3200" b="1"/>
              <a:t>struct  list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3200" b="1"/>
              <a:t>   {  int  data;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3200" b="1"/>
              <a:t>       struct list *next;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3200" b="1"/>
              <a:t>     };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444500" y="5499100"/>
            <a:ext cx="7404100" cy="1311275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/>
              <a:t>其中</a:t>
            </a:r>
            <a:r>
              <a:rPr lang="en-US" altLang="en-US" sz="3200" b="1">
                <a:solidFill>
                  <a:srgbClr val="0000FF"/>
                </a:solidFill>
              </a:rPr>
              <a:t>next</a:t>
            </a:r>
            <a:r>
              <a:rPr lang="zh-CN" altLang="en-US" sz="3200"/>
              <a:t>是成员名，它是指针类型，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/>
              <a:t>指向</a:t>
            </a:r>
            <a:r>
              <a:rPr lang="en-US" altLang="en-US" sz="3200"/>
              <a:t> </a:t>
            </a:r>
            <a:r>
              <a:rPr lang="en-US" altLang="en-US" sz="3200" b="1">
                <a:solidFill>
                  <a:srgbClr val="0000FF"/>
                </a:solidFill>
              </a:rPr>
              <a:t>struct list</a:t>
            </a:r>
            <a:r>
              <a:rPr lang="zh-CN" altLang="en-US" sz="3200"/>
              <a:t>类型数据</a:t>
            </a:r>
            <a:endParaRPr lang="zh-CN" alt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029200" y="2971800"/>
            <a:ext cx="2895600" cy="914400"/>
          </a:xfrm>
          <a:prstGeom prst="rect">
            <a:avLst/>
          </a:prstGeom>
          <a:solidFill>
            <a:srgbClr val="99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/>
              <a:t>     Data             next</a:t>
            </a:r>
            <a:endParaRPr lang="en-US" altLang="zh-CN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 flipH="1">
            <a:off x="6540500" y="2971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7696200" y="3429000"/>
            <a:ext cx="1066800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animBg="1" autoUpdateAnimBg="0"/>
      <p:bldP spid="31748" grpId="0" animBg="1" autoUpdateAnimBg="0"/>
      <p:bldP spid="31749" grpId="0" animBg="1"/>
      <p:bldP spid="3175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88900"/>
            <a:ext cx="8686800" cy="4572000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zh-CN" altLang="en-US" smtClean="0"/>
              <a:t>前面只是定义了一个</a:t>
            </a:r>
            <a:r>
              <a:rPr lang="en-US" altLang="zh-CN" smtClean="0"/>
              <a:t>struct list</a:t>
            </a:r>
            <a:r>
              <a:rPr lang="zh-CN" altLang="en-US" smtClean="0"/>
              <a:t>类型，并未实际分配存储空间，可用前述方法在需要时动态地开辟和释放存储单元。例如：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b="1" smtClean="0"/>
              <a:t>#include “malloc.h”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b="1" smtClean="0"/>
              <a:t>p=(struct  list *)malloc(sizeof(struct list ));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b="1" smtClean="0"/>
              <a:t>p-&gt;data=20;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b="1" smtClean="0"/>
              <a:t>p-&gt;next=NULL;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b="1" smtClean="0"/>
              <a:t>free (p);</a:t>
            </a:r>
            <a:endParaRPr lang="en-US" altLang="zh-CN" smtClean="0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5943600" y="3429000"/>
            <a:ext cx="2895600" cy="914400"/>
          </a:xfrm>
          <a:prstGeom prst="rect">
            <a:avLst/>
          </a:prstGeom>
          <a:solidFill>
            <a:srgbClr val="99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/>
              <a:t>     10               NULL</a:t>
            </a:r>
            <a:endParaRPr lang="en-US" altLang="zh-CN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 flipH="1">
            <a:off x="7454900" y="34290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4800600" y="3898900"/>
            <a:ext cx="1066800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4305300" y="36576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P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482600" y="4597400"/>
            <a:ext cx="8299450" cy="2286000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/>
              <a:t>其中</a:t>
            </a:r>
            <a:r>
              <a:rPr lang="en-US" altLang="zh-CN" b="1">
                <a:solidFill>
                  <a:srgbClr val="FF3300"/>
                </a:solidFill>
              </a:rPr>
              <a:t>s</a:t>
            </a:r>
            <a:r>
              <a:rPr lang="en-US" altLang="zh-CN" sz="3200" b="1">
                <a:solidFill>
                  <a:srgbClr val="FF3300"/>
                </a:solidFill>
              </a:rPr>
              <a:t>izeof( )</a:t>
            </a:r>
            <a:r>
              <a:rPr lang="zh-CN" altLang="en-US" sz="3200"/>
              <a:t>为一运算符，其功能是测试某种类型的变量在内存中所占用的字节数。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/>
              <a:t>例如，</a:t>
            </a:r>
            <a:r>
              <a:rPr lang="en-US" altLang="en-US" sz="3200"/>
              <a:t>sizeof(float)</a:t>
            </a:r>
            <a:r>
              <a:rPr lang="zh-CN" altLang="en-US" sz="3200"/>
              <a:t>的值是</a:t>
            </a:r>
            <a:r>
              <a:rPr lang="en-US" altLang="zh-CN" sz="3200"/>
              <a:t>4</a:t>
            </a:r>
            <a:r>
              <a:rPr lang="zh-CN" altLang="en-US" sz="3200"/>
              <a:t>，它表示</a:t>
            </a:r>
            <a:r>
              <a:rPr lang="en-US" altLang="zh-CN" sz="3200"/>
              <a:t>float</a:t>
            </a:r>
            <a:r>
              <a:rPr lang="zh-CN" altLang="en-US" sz="3200"/>
              <a:t>型变量在内存中占</a:t>
            </a:r>
            <a:r>
              <a:rPr lang="en-US" altLang="zh-CN" sz="3200"/>
              <a:t>4</a:t>
            </a:r>
            <a:r>
              <a:rPr lang="zh-CN" altLang="en-US" sz="3200"/>
              <a:t>个字节。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  <p:bldP spid="21510" grpId="0" animBg="1" autoUpdateAnimBg="0"/>
      <p:bldP spid="21511" grpId="0" animBg="1"/>
      <p:bldP spid="21512" grpId="0" animBg="1"/>
      <p:bldP spid="21513" grpId="0" autoUpdateAnimBg="0"/>
      <p:bldP spid="21515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42900"/>
            <a:ext cx="7772400" cy="1104900"/>
          </a:xfr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 eaLnBrk="1" hangingPunct="1"/>
            <a:r>
              <a:rPr lang="en-US" altLang="zh-CN" b="1" dirty="0" smtClean="0"/>
              <a:t>1   </a:t>
            </a:r>
            <a:r>
              <a:rPr lang="zh-CN" altLang="en-US" b="1" dirty="0"/>
              <a:t>结构体</a:t>
            </a:r>
            <a:endParaRPr lang="zh-CN" altLang="en-US" sz="40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97038"/>
            <a:ext cx="7772400" cy="137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zh-CN" altLang="en-US" sz="2800" dirty="0" smtClean="0"/>
              <a:t>有时，需将不同类型的数据组合成一个有机的整体，以便于引用。这些数据是相互联系的。如一个学生的有关信息：</a:t>
            </a:r>
          </a:p>
          <a:p>
            <a:pPr eaLnBrk="1" hangingPunct="1">
              <a:lnSpc>
                <a:spcPct val="90000"/>
              </a:lnSpc>
            </a:pPr>
            <a:endParaRPr lang="zh-CN" altLang="en-US" sz="2800" dirty="0" smtClean="0"/>
          </a:p>
          <a:p>
            <a:pPr eaLnBrk="1" hangingPunct="1">
              <a:lnSpc>
                <a:spcPct val="90000"/>
              </a:lnSpc>
            </a:pPr>
            <a:endParaRPr lang="zh-CN" altLang="en-US" sz="2800" dirty="0" smtClean="0"/>
          </a:p>
          <a:p>
            <a:pPr eaLnBrk="1" hangingPunct="1">
              <a:lnSpc>
                <a:spcPct val="90000"/>
              </a:lnSpc>
            </a:pPr>
            <a:endParaRPr lang="en-US" altLang="zh-CN" sz="2800" dirty="0" smtClean="0"/>
          </a:p>
        </p:txBody>
      </p:sp>
      <p:graphicFrame>
        <p:nvGraphicFramePr>
          <p:cNvPr id="615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3572027"/>
              </p:ext>
            </p:extLst>
          </p:nvPr>
        </p:nvGraphicFramePr>
        <p:xfrm>
          <a:off x="793750" y="3068638"/>
          <a:ext cx="7251700" cy="1512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Document" r:id="rId3" imgW="6114696" imgH="1480013" progId="Word.Document.8">
                  <p:embed/>
                </p:oleObj>
              </mc:Choice>
              <mc:Fallback>
                <p:oleObj name="Document" r:id="rId3" imgW="6114696" imgH="1480013" progId="Word.Documen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0" y="3068638"/>
                        <a:ext cx="7251700" cy="15124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827584" y="4365104"/>
            <a:ext cx="6705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800" dirty="0"/>
              <a:t>可采用</a:t>
            </a:r>
            <a:r>
              <a:rPr lang="zh-CN" altLang="en-US" sz="2800" b="1" dirty="0">
                <a:solidFill>
                  <a:srgbClr val="C00000"/>
                </a:solidFill>
              </a:rPr>
              <a:t>结构体</a:t>
            </a:r>
            <a:r>
              <a:rPr lang="zh-CN" altLang="en-US" sz="2800" dirty="0"/>
              <a:t>描述上述信息。</a:t>
            </a:r>
          </a:p>
        </p:txBody>
      </p:sp>
      <p:sp>
        <p:nvSpPr>
          <p:cNvPr id="18438" name="矩形 1"/>
          <p:cNvSpPr>
            <a:spLocks noChangeArrowheads="1"/>
          </p:cNvSpPr>
          <p:nvPr/>
        </p:nvSpPr>
        <p:spPr bwMode="auto">
          <a:xfrm>
            <a:off x="827584" y="4923165"/>
            <a:ext cx="71564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/>
              <a:t>用户自己建立由不同类型数据组成的组合型的数据结构，它称为</a:t>
            </a:r>
            <a:r>
              <a:rPr lang="zh-CN" altLang="en-US" sz="2800" dirty="0" smtClean="0"/>
              <a:t>结构体</a:t>
            </a:r>
            <a:r>
              <a:rPr lang="zh-CN" altLang="en-US" sz="2800" dirty="0"/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build="p" autoUpdateAnimBg="0"/>
      <p:bldP spid="615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2800" b="1" smtClean="0">
                <a:solidFill>
                  <a:srgbClr val="006600"/>
                </a:solidFill>
              </a:rPr>
              <a:t>例如：</a:t>
            </a:r>
            <a:endParaRPr lang="zh-CN" altLang="en-US" sz="28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en-US" altLang="zh-CN" b="1" smtClean="0"/>
              <a:t>struct  student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b="1" smtClean="0"/>
              <a:t>{int  num;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b="1" smtClean="0"/>
              <a:t>  char  name[20];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b="1" smtClean="0"/>
              <a:t>  char  sex;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b="1" smtClean="0"/>
              <a:t>  int  age;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b="1" smtClean="0"/>
              <a:t>  char  addr[30];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b="1" smtClean="0"/>
              <a:t>}</a:t>
            </a:r>
            <a:r>
              <a:rPr lang="zh-CN" altLang="en-US" b="1" smtClean="0"/>
              <a:t>；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752600"/>
            <a:ext cx="3810000" cy="12192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定义一个结构体类型的一般形式为：</a:t>
            </a:r>
          </a:p>
          <a:p>
            <a:pPr eaLnBrk="1" hangingPunct="1"/>
            <a:endParaRPr lang="zh-CN" altLang="en-US" smtClean="0"/>
          </a:p>
          <a:p>
            <a:pPr eaLnBrk="1" hangingPunct="1"/>
            <a:endParaRPr lang="zh-CN" altLang="en-US" smtClean="0"/>
          </a:p>
          <a:p>
            <a:pPr eaLnBrk="1" hangingPunct="1"/>
            <a:endParaRPr lang="zh-CN" altLang="en-US" smtClean="0"/>
          </a:p>
          <a:p>
            <a:pPr eaLnBrk="1" hangingPunct="1"/>
            <a:endParaRPr lang="en-US" altLang="zh-CN" smtClean="0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5181600" y="2971800"/>
            <a:ext cx="3124200" cy="1143000"/>
          </a:xfrm>
          <a:prstGeom prst="wedgeRectCallout">
            <a:avLst>
              <a:gd name="adj1" fmla="val -23782"/>
              <a:gd name="adj2" fmla="val 27083"/>
            </a:avLst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800" b="1"/>
              <a:t>struct  </a:t>
            </a:r>
            <a:r>
              <a:rPr lang="zh-CN" altLang="zh-CN" sz="2800" b="1"/>
              <a:t>结构体名</a:t>
            </a:r>
          </a:p>
          <a:p>
            <a:pPr algn="ctr"/>
            <a:r>
              <a:rPr lang="zh-CN" altLang="zh-CN" sz="2800" b="1"/>
              <a:t>   {成员表列}；</a:t>
            </a:r>
            <a:endParaRPr lang="zh-CN" altLang="en-US" b="1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3581400" y="5105400"/>
            <a:ext cx="4114800" cy="1066800"/>
          </a:xfrm>
          <a:prstGeom prst="wedgeRectCallout">
            <a:avLst>
              <a:gd name="adj1" fmla="val -20176"/>
              <a:gd name="adj2" fmla="val 50745"/>
            </a:avLst>
          </a:prstGeom>
          <a:solidFill>
            <a:schemeClr val="accent2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b="1"/>
              <a:t>对各成员都要进行类型说明；</a:t>
            </a:r>
          </a:p>
          <a:p>
            <a:pPr algn="ctr"/>
            <a:r>
              <a:rPr lang="zh-CN" altLang="en-US" b="1"/>
              <a:t>成员名命名规则与变量名同。</a:t>
            </a: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3886200" y="609600"/>
            <a:ext cx="3352800" cy="838200"/>
          </a:xfrm>
          <a:prstGeom prst="wedgeRectCallout">
            <a:avLst>
              <a:gd name="adj1" fmla="val -72681"/>
              <a:gd name="adj2" fmla="val 91667"/>
            </a:avLst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sz="2600" b="1"/>
              <a:t>是类型，不是变量名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autoUpdateAnimBg="0"/>
      <p:bldP spid="7172" grpId="0" build="p" autoUpdateAnimBg="0"/>
      <p:bldP spid="7173" grpId="0" animBg="1" autoUpdateAnimBg="0"/>
      <p:bldP spid="7174" grpId="0" animBg="1" autoUpdateAnimBg="0"/>
      <p:bldP spid="717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algn="ctr" eaLnBrk="1" hangingPunct="1"/>
            <a:r>
              <a:rPr lang="en-US" altLang="zh-CN" sz="3600" b="1" dirty="0" smtClean="0"/>
              <a:t>1.1 </a:t>
            </a:r>
            <a:r>
              <a:rPr lang="zh-CN" altLang="en-US" sz="3600" b="1" dirty="0" smtClean="0"/>
              <a:t>定义结构体类型变量的方法</a:t>
            </a:r>
            <a:endParaRPr lang="zh-CN" alt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557338"/>
            <a:ext cx="8686800" cy="4800600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zh-CN" altLang="en-US" sz="2800" b="1" smtClean="0"/>
              <a:t>方法一：</a:t>
            </a:r>
            <a:r>
              <a:rPr lang="zh-CN" altLang="en-US" sz="2800" b="1" smtClean="0">
                <a:solidFill>
                  <a:srgbClr val="0000FF"/>
                </a:solidFill>
              </a:rPr>
              <a:t>先定义结构体类型，再定义变量名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struct  student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{int  num;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  char  name[20];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  char  sex;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  int  age;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  char  addr[30];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}</a:t>
            </a:r>
            <a:r>
              <a:rPr lang="zh-CN" altLang="en-US" sz="2600" b="1" smtClean="0"/>
              <a:t>；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struct   student    student1, student2;</a:t>
            </a:r>
            <a:endParaRPr lang="en-US" altLang="zh-CN" b="1" smtClean="0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4427538" y="3408363"/>
            <a:ext cx="2286000" cy="1676400"/>
          </a:xfrm>
          <a:prstGeom prst="wedgeRectCallout">
            <a:avLst>
              <a:gd name="adj1" fmla="val -63819"/>
              <a:gd name="adj2" fmla="val 75380"/>
            </a:avLst>
          </a:prstGeom>
          <a:solidFill>
            <a:schemeClr val="hlink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600" b="1"/>
              <a:t>定义</a:t>
            </a:r>
            <a:r>
              <a:rPr lang="en-US" altLang="zh-CN" sz="2600" b="1"/>
              <a:t>studet1</a:t>
            </a:r>
            <a:r>
              <a:rPr lang="zh-CN" altLang="en-US" sz="2600" b="1"/>
              <a:t>和</a:t>
            </a:r>
            <a:endParaRPr lang="en-US" altLang="en-US" sz="2600" b="1"/>
          </a:p>
          <a:p>
            <a:pPr algn="ctr"/>
            <a:r>
              <a:rPr lang="en-US" altLang="zh-CN" sz="2600" b="1"/>
              <a:t>sudent2</a:t>
            </a:r>
            <a:r>
              <a:rPr lang="zh-CN" altLang="en-US" sz="2600" b="1"/>
              <a:t>为</a:t>
            </a:r>
          </a:p>
          <a:p>
            <a:pPr algn="ctr"/>
            <a:r>
              <a:rPr lang="en-US" altLang="zh-CN" sz="2600" b="1"/>
              <a:t>struct  student</a:t>
            </a:r>
          </a:p>
          <a:p>
            <a:pPr algn="ctr"/>
            <a:r>
              <a:rPr lang="zh-CN" altLang="en-US" sz="2600" b="1"/>
              <a:t>类型变量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build="p" autoUpdateAnimBg="0"/>
      <p:bldP spid="8196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lang="zh-CN" altLang="en-US" sz="2800" b="1" dirty="0" smtClean="0">
                <a:solidFill>
                  <a:srgbClr val="006600"/>
                </a:solidFill>
              </a:rPr>
              <a:t>有时，可用符号常量</a:t>
            </a:r>
            <a:r>
              <a:rPr lang="en-US" altLang="zh-CN" sz="2800" b="1" dirty="0" smtClean="0">
                <a:solidFill>
                  <a:srgbClr val="006600"/>
                </a:solidFill>
              </a:rPr>
              <a:t>(</a:t>
            </a:r>
            <a:r>
              <a:rPr lang="zh-CN" altLang="en-US" sz="2800" b="1" dirty="0" smtClean="0">
                <a:solidFill>
                  <a:srgbClr val="006600"/>
                </a:solidFill>
              </a:rPr>
              <a:t>宏</a:t>
            </a:r>
            <a:r>
              <a:rPr lang="en-US" altLang="zh-CN" sz="2800" b="1" dirty="0" smtClean="0">
                <a:solidFill>
                  <a:srgbClr val="006600"/>
                </a:solidFill>
              </a:rPr>
              <a:t>)</a:t>
            </a:r>
            <a:r>
              <a:rPr lang="zh-CN" altLang="en-US" sz="2800" b="1" dirty="0" smtClean="0">
                <a:solidFill>
                  <a:srgbClr val="006600"/>
                </a:solidFill>
              </a:rPr>
              <a:t>代表一个结构体类型，如：</a:t>
            </a:r>
            <a:endParaRPr lang="zh-CN" altLang="en-US" sz="28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76388"/>
            <a:ext cx="8534400" cy="4876800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#define  </a:t>
            </a:r>
            <a:r>
              <a:rPr lang="en-US" altLang="zh-CN" sz="2600" b="1" smtClean="0">
                <a:solidFill>
                  <a:srgbClr val="0000FF"/>
                </a:solidFill>
              </a:rPr>
              <a:t>STUDENT</a:t>
            </a:r>
            <a:r>
              <a:rPr lang="en-US" altLang="zh-CN" sz="2600" b="1" smtClean="0">
                <a:solidFill>
                  <a:schemeClr val="accent1"/>
                </a:solidFill>
              </a:rPr>
              <a:t> </a:t>
            </a:r>
            <a:r>
              <a:rPr lang="en-US" altLang="zh-CN" sz="2600" b="1" smtClean="0"/>
              <a:t> struct  student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STUDENT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{int  num;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  char  name[20];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  char  sex;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  int  age;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  char  addr[30];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600" b="1" smtClean="0"/>
              <a:t>};</a:t>
            </a:r>
            <a:endParaRPr lang="en-US" altLang="zh-CN" b="1" smtClean="0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3886200" y="2819400"/>
            <a:ext cx="4724400" cy="2133600"/>
          </a:xfrm>
          <a:prstGeom prst="wedgeRectCallout">
            <a:avLst>
              <a:gd name="adj1" fmla="val -20532"/>
              <a:gd name="adj2" fmla="val 53051"/>
            </a:avLst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sz="2600" b="1"/>
              <a:t>这样，可直接用</a:t>
            </a:r>
            <a:r>
              <a:rPr lang="en-US" altLang="zh-CN" sz="2600" b="1"/>
              <a:t>STUDENT</a:t>
            </a:r>
          </a:p>
          <a:p>
            <a:r>
              <a:rPr lang="zh-CN" altLang="en-US" sz="2600" b="1"/>
              <a:t>定义变量，如：</a:t>
            </a:r>
          </a:p>
          <a:p>
            <a:r>
              <a:rPr lang="en-US" altLang="zh-CN" sz="2600" b="1"/>
              <a:t>STUDENT  student1, student2;</a:t>
            </a:r>
          </a:p>
          <a:p>
            <a:r>
              <a:rPr lang="zh-CN" altLang="en-US" sz="2600" b="1"/>
              <a:t>此时，不必再写关键字</a:t>
            </a:r>
            <a:r>
              <a:rPr lang="en-US" altLang="zh-CN" sz="2600" b="1"/>
              <a:t>struct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build="p" autoUpdateAnimBg="0"/>
      <p:bldP spid="9220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31825" y="342900"/>
            <a:ext cx="7772400" cy="1104900"/>
          </a:xfrm>
        </p:spPr>
        <p:txBody>
          <a:bodyPr/>
          <a:lstStyle/>
          <a:p>
            <a:pPr eaLnBrk="1" hangingPunct="1"/>
            <a:r>
              <a:rPr lang="zh-CN" altLang="zh-CN" sz="2800" b="1" smtClean="0"/>
              <a:t>方法二：</a:t>
            </a:r>
            <a:r>
              <a:rPr lang="zh-CN" altLang="zh-CN" sz="2800" b="1" smtClean="0">
                <a:solidFill>
                  <a:srgbClr val="0000FF"/>
                </a:solidFill>
              </a:rPr>
              <a:t>在定义类型的同时定义变量，</a:t>
            </a:r>
            <a:r>
              <a:rPr lang="zh-CN" altLang="zh-CN" sz="2800" b="1" smtClean="0"/>
              <a:t>如：</a:t>
            </a:r>
            <a:endParaRPr lang="zh-CN" altLang="en-US" sz="28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struct  student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{int  num;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  char  name[20];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  char  sex;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  int  age;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  char  addr[30];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}student1, student2;</a:t>
            </a:r>
            <a:endParaRPr lang="en-US" altLang="zh-CN" b="1" smtClean="0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4876800" y="1905000"/>
            <a:ext cx="3352800" cy="2819400"/>
          </a:xfrm>
          <a:prstGeom prst="wedgeRectCallout">
            <a:avLst>
              <a:gd name="adj1" fmla="val -18986"/>
              <a:gd name="adj2" fmla="val 48986"/>
            </a:avLst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sz="2800" b="1"/>
              <a:t>一般形式是：</a:t>
            </a:r>
          </a:p>
          <a:p>
            <a:r>
              <a:rPr lang="en-US" altLang="zh-CN" sz="2800" b="1"/>
              <a:t>struct  </a:t>
            </a:r>
            <a:r>
              <a:rPr lang="zh-CN" altLang="en-US" sz="2800" b="1"/>
              <a:t>结构体名</a:t>
            </a:r>
          </a:p>
          <a:p>
            <a:r>
              <a:rPr lang="zh-CN" altLang="en-US" sz="2800" b="1"/>
              <a:t>        </a:t>
            </a:r>
            <a:r>
              <a:rPr lang="en-US" altLang="zh-CN" sz="2800" b="1"/>
              <a:t>{</a:t>
            </a:r>
          </a:p>
          <a:p>
            <a:r>
              <a:rPr lang="en-US" altLang="zh-CN" sz="2800" b="1"/>
              <a:t>          </a:t>
            </a:r>
            <a:r>
              <a:rPr lang="zh-CN" altLang="en-US" sz="2800" b="1"/>
              <a:t>成员表列</a:t>
            </a:r>
          </a:p>
          <a:p>
            <a:r>
              <a:rPr lang="zh-CN" altLang="en-US" sz="2800" b="1"/>
              <a:t>        </a:t>
            </a:r>
            <a:r>
              <a:rPr lang="en-US" altLang="zh-CN" sz="2800" b="1"/>
              <a:t>}</a:t>
            </a:r>
            <a:r>
              <a:rPr lang="zh-CN" altLang="en-US" sz="2800" b="1"/>
              <a:t>变量名表列；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  <p:bldP spid="1024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z="2800" b="1" smtClean="0"/>
              <a:t>方法三：</a:t>
            </a:r>
            <a:r>
              <a:rPr lang="zh-CN" altLang="zh-CN" sz="2800" b="1" smtClean="0">
                <a:solidFill>
                  <a:srgbClr val="0000FF"/>
                </a:solidFill>
              </a:rPr>
              <a:t>直接定义结构类型变量。</a:t>
            </a:r>
            <a:endParaRPr lang="zh-CN" altLang="en-US" sz="28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08625" y="1700213"/>
            <a:ext cx="2868613" cy="4114800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zh-CN" altLang="en-US" sz="2800" b="1" smtClean="0"/>
              <a:t>其一般形式是：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struct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     {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en-US" altLang="zh-CN" sz="2800" b="1" smtClean="0"/>
              <a:t>       </a:t>
            </a:r>
            <a:r>
              <a:rPr lang="zh-CN" altLang="en-US" sz="2800" b="1" smtClean="0"/>
              <a:t>成员表列</a:t>
            </a:r>
          </a:p>
          <a:p>
            <a:pPr eaLnBrk="1" hangingPunct="1">
              <a:buFont typeface="Monotype Sorts" pitchFamily="2" charset="2"/>
              <a:buNone/>
            </a:pPr>
            <a:r>
              <a:rPr lang="zh-CN" altLang="en-US" sz="2800" b="1" smtClean="0"/>
              <a:t>     </a:t>
            </a:r>
            <a:r>
              <a:rPr lang="en-US" altLang="zh-CN" sz="2800" b="1" smtClean="0"/>
              <a:t>}</a:t>
            </a:r>
            <a:r>
              <a:rPr lang="zh-CN" altLang="en-US" sz="2800" b="1" smtClean="0"/>
              <a:t>变量名表列；</a:t>
            </a:r>
            <a:endParaRPr lang="zh-CN" altLang="en-US" b="1" smtClean="0"/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4787900" y="4868863"/>
            <a:ext cx="3810000" cy="1371600"/>
          </a:xfrm>
          <a:prstGeom prst="wedgeRectCallout">
            <a:avLst>
              <a:gd name="adj1" fmla="val -16000"/>
              <a:gd name="adj2" fmla="val 45718"/>
            </a:avLst>
          </a:prstGeom>
          <a:solidFill>
            <a:schemeClr val="hlink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sz="2800" b="1"/>
              <a:t>此时，不出现结构体名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38200" y="1752600"/>
            <a:ext cx="35179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Monotype Sorts" pitchFamily="2" charset="2"/>
              <a:buChar char="u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32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»"/>
              <a:defRPr sz="32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Monotype Sorts" pitchFamily="2" charset="2"/>
              <a:buChar char="u"/>
              <a:defRPr sz="32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32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3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3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3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3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Monotype Sorts" pitchFamily="2" charset="2"/>
              <a:buNone/>
              <a:defRPr/>
            </a:pPr>
            <a:r>
              <a:rPr kumimoji="0" lang="en-US" altLang="zh-CN" sz="2800" b="1" kern="0" dirty="0" err="1" smtClean="0"/>
              <a:t>struct</a:t>
            </a:r>
            <a:endParaRPr kumimoji="0" lang="en-US" altLang="zh-CN" sz="2800" b="1" kern="0" dirty="0" smtClean="0"/>
          </a:p>
          <a:p>
            <a:pPr>
              <a:buFont typeface="Monotype Sorts" pitchFamily="2" charset="2"/>
              <a:buNone/>
              <a:defRPr/>
            </a:pPr>
            <a:r>
              <a:rPr kumimoji="0" lang="en-US" altLang="zh-CN" sz="2800" b="1" kern="0" dirty="0" smtClean="0"/>
              <a:t>{</a:t>
            </a:r>
            <a:r>
              <a:rPr kumimoji="0" lang="en-US" altLang="zh-CN" sz="2800" b="1" kern="0" dirty="0" err="1" smtClean="0"/>
              <a:t>int</a:t>
            </a:r>
            <a:r>
              <a:rPr kumimoji="0" lang="en-US" altLang="zh-CN" sz="2800" b="1" kern="0" dirty="0" smtClean="0"/>
              <a:t>  </a:t>
            </a:r>
            <a:r>
              <a:rPr kumimoji="0" lang="en-US" altLang="zh-CN" sz="2800" b="1" kern="0" dirty="0" err="1" smtClean="0"/>
              <a:t>num</a:t>
            </a:r>
            <a:r>
              <a:rPr kumimoji="0" lang="en-US" altLang="zh-CN" sz="2800" b="1" kern="0" dirty="0" smtClean="0"/>
              <a:t>;</a:t>
            </a:r>
          </a:p>
          <a:p>
            <a:pPr>
              <a:buFont typeface="Monotype Sorts" pitchFamily="2" charset="2"/>
              <a:buNone/>
              <a:defRPr/>
            </a:pPr>
            <a:r>
              <a:rPr kumimoji="0" lang="en-US" altLang="zh-CN" sz="2800" b="1" kern="0" dirty="0" smtClean="0"/>
              <a:t>  char  name[20];</a:t>
            </a:r>
          </a:p>
          <a:p>
            <a:pPr>
              <a:buFont typeface="Monotype Sorts" pitchFamily="2" charset="2"/>
              <a:buNone/>
              <a:defRPr/>
            </a:pPr>
            <a:r>
              <a:rPr kumimoji="0" lang="en-US" altLang="zh-CN" sz="2800" b="1" kern="0" dirty="0" smtClean="0"/>
              <a:t>  char  sex;</a:t>
            </a:r>
          </a:p>
          <a:p>
            <a:pPr>
              <a:buFont typeface="Monotype Sorts" pitchFamily="2" charset="2"/>
              <a:buNone/>
              <a:defRPr/>
            </a:pPr>
            <a:r>
              <a:rPr kumimoji="0" lang="en-US" altLang="zh-CN" sz="2800" b="1" kern="0" dirty="0" smtClean="0"/>
              <a:t>  </a:t>
            </a:r>
            <a:r>
              <a:rPr kumimoji="0" lang="en-US" altLang="zh-CN" sz="2800" b="1" kern="0" dirty="0" err="1" smtClean="0"/>
              <a:t>int</a:t>
            </a:r>
            <a:r>
              <a:rPr kumimoji="0" lang="en-US" altLang="zh-CN" sz="2800" b="1" kern="0" dirty="0" smtClean="0"/>
              <a:t>  age;</a:t>
            </a:r>
          </a:p>
          <a:p>
            <a:pPr>
              <a:buFont typeface="Monotype Sorts" pitchFamily="2" charset="2"/>
              <a:buNone/>
              <a:defRPr/>
            </a:pPr>
            <a:r>
              <a:rPr kumimoji="0" lang="en-US" altLang="zh-CN" sz="2800" b="1" kern="0" dirty="0" smtClean="0"/>
              <a:t>  char  </a:t>
            </a:r>
            <a:r>
              <a:rPr kumimoji="0" lang="en-US" altLang="zh-CN" sz="2800" b="1" kern="0" dirty="0" err="1" smtClean="0"/>
              <a:t>addr</a:t>
            </a:r>
            <a:r>
              <a:rPr kumimoji="0" lang="en-US" altLang="zh-CN" sz="2800" b="1" kern="0" dirty="0" smtClean="0"/>
              <a:t>[30];</a:t>
            </a:r>
          </a:p>
          <a:p>
            <a:pPr>
              <a:buFont typeface="Monotype Sorts" pitchFamily="2" charset="2"/>
              <a:buNone/>
              <a:defRPr/>
            </a:pPr>
            <a:r>
              <a:rPr kumimoji="0" lang="en-US" altLang="zh-CN" sz="2800" b="1" kern="0" dirty="0" smtClean="0"/>
              <a:t>}student1, student2;</a:t>
            </a:r>
            <a:endParaRPr kumimoji="0" lang="en-US" altLang="zh-CN" b="1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build="p" autoUpdateAnimBg="0"/>
      <p:bldP spid="11268" grpId="0" animBg="1" autoUpdateAnimBg="0"/>
      <p:bldP spid="7" grpId="0" autoUpdateAnimBg="0"/>
    </p:bldLst>
  </p:timing>
</p:sld>
</file>

<file path=ppt/theme/theme1.xml><?xml version="1.0" encoding="utf-8"?>
<a:theme xmlns:a="http://schemas.openxmlformats.org/drawingml/2006/main" name="专业型模板">
  <a:themeElements>
    <a:clrScheme name="专业型模板 2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FF99CC"/>
      </a:hlink>
      <a:folHlink>
        <a:srgbClr val="CBCBCB"/>
      </a:folHlink>
    </a:clrScheme>
    <a:fontScheme name="专业型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专业型模板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600FF"/>
        </a:accent1>
        <a:accent2>
          <a:srgbClr val="CC00FF"/>
        </a:accent2>
        <a:accent3>
          <a:srgbClr val="FFFFFF"/>
        </a:accent3>
        <a:accent4>
          <a:srgbClr val="000000"/>
        </a:accent4>
        <a:accent5>
          <a:srgbClr val="B8A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专业型模板 2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FF99CC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专业型模板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专业型模板 4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0033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Office\Templates\演示文稿设计\专业型模板.pot</Template>
  <TotalTime>1233</TotalTime>
  <Words>3287</Words>
  <Application>Microsoft Office PowerPoint</Application>
  <PresentationFormat>On-screen Show (4:3)</PresentationFormat>
  <Paragraphs>474</Paragraphs>
  <Slides>37</Slides>
  <Notes>0</Notes>
  <HiddenSlides>11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50" baseType="lpstr">
      <vt:lpstr>Monotype Sorts</vt:lpstr>
      <vt:lpstr>黑体</vt:lpstr>
      <vt:lpstr>楷体_GB2312</vt:lpstr>
      <vt:lpstr>宋体</vt:lpstr>
      <vt:lpstr>Arial</vt:lpstr>
      <vt:lpstr>Calibri</vt:lpstr>
      <vt:lpstr>Times New Roman</vt:lpstr>
      <vt:lpstr>Wingdings</vt:lpstr>
      <vt:lpstr>专业型模板</vt:lpstr>
      <vt:lpstr>Default Design</vt:lpstr>
      <vt:lpstr>Office 主题​​</vt:lpstr>
      <vt:lpstr>Document</vt:lpstr>
      <vt:lpstr>BMP 图象</vt:lpstr>
      <vt:lpstr>PowerPoint Presentation</vt:lpstr>
      <vt:lpstr>1　概述 2　定义结构体类型变量的方法 3　结构体变量的引用 4　结构体变量的初始化 5　结构体数组 6　指向结构体类型数据的指针 7　用指针处理链表 8　共用体 9　枚举类型 10　用typedef定义类型 </vt:lpstr>
      <vt:lpstr>1　结构体 2　共用体 3　枚举类型 4　用typedef定义类型 </vt:lpstr>
      <vt:lpstr>1   结构体</vt:lpstr>
      <vt:lpstr>例如：</vt:lpstr>
      <vt:lpstr>1.1 定义结构体类型变量的方法</vt:lpstr>
      <vt:lpstr>有时，可用符号常量(宏)代表一个结构体类型，如：</vt:lpstr>
      <vt:lpstr>方法二：在定义类型的同时定义变量，如：</vt:lpstr>
      <vt:lpstr>方法三：直接定义结构类型变量。</vt:lpstr>
      <vt:lpstr>几点说明：</vt:lpstr>
      <vt:lpstr>1.2  结构体类型变量的引用</vt:lpstr>
      <vt:lpstr>（接上片）</vt:lpstr>
      <vt:lpstr>1.3  结构体变量的初始化</vt:lpstr>
      <vt:lpstr>1.4   结构体数组 （每个数组元素都是一个结构体类型的数据）</vt:lpstr>
      <vt:lpstr>（二）结构体数组的初始化</vt:lpstr>
      <vt:lpstr>PowerPoint Presentation</vt:lpstr>
      <vt:lpstr>PowerPoint Presentation</vt:lpstr>
      <vt:lpstr>PowerPoint Presentation</vt:lpstr>
      <vt:lpstr>1.5  指向结构体类型数据的指针</vt:lpstr>
      <vt:lpstr>PowerPoint Presentation</vt:lpstr>
      <vt:lpstr>指向结构体数组的指针</vt:lpstr>
      <vt:lpstr>PowerPoint Presentation</vt:lpstr>
      <vt:lpstr>            2   共用体</vt:lpstr>
      <vt:lpstr>  共用体数据的特点</vt:lpstr>
      <vt:lpstr>PowerPoint Presentation</vt:lpstr>
      <vt:lpstr>PowerPoint Presentation</vt:lpstr>
      <vt:lpstr>PowerPoint Presentation</vt:lpstr>
      <vt:lpstr>3 枚举类型</vt:lpstr>
      <vt:lpstr>PowerPoint Presentation</vt:lpstr>
      <vt:lpstr>口袋中有红，黄，蓝，白，黑五种颜色的球若干个。每次从口袋中取出3个。问得到三种不同颜色的可能取法。打印出每种组合的三种颜色。 </vt:lpstr>
      <vt:lpstr>PowerPoint Presentation</vt:lpstr>
      <vt:lpstr>PowerPoint Presentation</vt:lpstr>
      <vt:lpstr>PowerPoint Presentation</vt:lpstr>
      <vt:lpstr>5  用指针处理链表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第十章    结构体与共同体</dc:title>
  <dc:creator>dalian-xwy</dc:creator>
  <cp:lastModifiedBy>Nan Li</cp:lastModifiedBy>
  <cp:revision>70</cp:revision>
  <dcterms:created xsi:type="dcterms:W3CDTF">1999-02-04T10:20:46Z</dcterms:created>
  <dcterms:modified xsi:type="dcterms:W3CDTF">2017-06-13T00:37:20Z</dcterms:modified>
</cp:coreProperties>
</file>