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sldIdLst>
    <p:sldId id="311" r:id="rId2"/>
    <p:sldId id="402" r:id="rId3"/>
    <p:sldId id="314" r:id="rId4"/>
    <p:sldId id="315" r:id="rId5"/>
    <p:sldId id="313" r:id="rId6"/>
    <p:sldId id="312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52" r:id="rId44"/>
    <p:sldId id="353" r:id="rId45"/>
    <p:sldId id="354" r:id="rId46"/>
    <p:sldId id="355" r:id="rId47"/>
    <p:sldId id="356" r:id="rId48"/>
    <p:sldId id="357" r:id="rId49"/>
    <p:sldId id="358" r:id="rId50"/>
    <p:sldId id="359" r:id="rId51"/>
    <p:sldId id="360" r:id="rId52"/>
    <p:sldId id="361" r:id="rId53"/>
    <p:sldId id="362" r:id="rId54"/>
    <p:sldId id="363" r:id="rId55"/>
    <p:sldId id="364" r:id="rId56"/>
    <p:sldId id="365" r:id="rId57"/>
    <p:sldId id="366" r:id="rId58"/>
    <p:sldId id="367" r:id="rId59"/>
    <p:sldId id="368" r:id="rId60"/>
    <p:sldId id="369" r:id="rId61"/>
    <p:sldId id="370" r:id="rId62"/>
    <p:sldId id="371" r:id="rId63"/>
    <p:sldId id="372" r:id="rId64"/>
    <p:sldId id="373" r:id="rId65"/>
    <p:sldId id="374" r:id="rId66"/>
    <p:sldId id="375" r:id="rId67"/>
    <p:sldId id="376" r:id="rId68"/>
    <p:sldId id="377" r:id="rId69"/>
    <p:sldId id="378" r:id="rId70"/>
    <p:sldId id="379" r:id="rId71"/>
    <p:sldId id="380" r:id="rId72"/>
    <p:sldId id="381" r:id="rId73"/>
    <p:sldId id="382" r:id="rId74"/>
    <p:sldId id="383" r:id="rId75"/>
    <p:sldId id="384" r:id="rId76"/>
    <p:sldId id="385" r:id="rId77"/>
    <p:sldId id="386" r:id="rId78"/>
    <p:sldId id="387" r:id="rId79"/>
    <p:sldId id="388" r:id="rId80"/>
    <p:sldId id="389" r:id="rId81"/>
    <p:sldId id="390" r:id="rId82"/>
    <p:sldId id="391" r:id="rId83"/>
    <p:sldId id="404" r:id="rId84"/>
    <p:sldId id="405" r:id="rId85"/>
    <p:sldId id="403" r:id="rId86"/>
    <p:sldId id="392" r:id="rId87"/>
    <p:sldId id="393" r:id="rId88"/>
    <p:sldId id="394" r:id="rId89"/>
    <p:sldId id="395" r:id="rId90"/>
    <p:sldId id="396" r:id="rId91"/>
    <p:sldId id="397" r:id="rId92"/>
    <p:sldId id="398" r:id="rId93"/>
    <p:sldId id="399" r:id="rId94"/>
    <p:sldId id="400" r:id="rId95"/>
    <p:sldId id="401" r:id="rId9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9D138D"/>
    <a:srgbClr val="FFFFCC"/>
    <a:srgbClr val="E1FFE1"/>
    <a:srgbClr val="FFCCFF"/>
    <a:srgbClr val="FF99CC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86" autoAdjust="0"/>
    <p:restoredTop sz="94640" autoAdjust="0"/>
  </p:normalViewPr>
  <p:slideViewPr>
    <p:cSldViewPr>
      <p:cViewPr varScale="1">
        <p:scale>
          <a:sx n="71" d="100"/>
          <a:sy n="71" d="100"/>
        </p:scale>
        <p:origin x="879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697163"/>
            <a:ext cx="2881313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0"/>
            <a:ext cx="9144000" cy="1989138"/>
          </a:xfrm>
          <a:prstGeom prst="rect">
            <a:avLst/>
          </a:prstGeom>
          <a:gradFill rotWithShape="1">
            <a:gsLst>
              <a:gs pos="0">
                <a:schemeClr val="accent1">
                  <a:alpha val="81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latin typeface="Arial" pitchFamily="34" charset="0"/>
            </a:endParaRPr>
          </a:p>
        </p:txBody>
      </p:sp>
      <p:pic>
        <p:nvPicPr>
          <p:cNvPr id="6" name="Picture 5" descr="artplus_nature_naturalcity42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62350"/>
            <a:ext cx="442595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rtplus_nature_naturalcity42_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0780">
            <a:off x="6588125" y="3633788"/>
            <a:ext cx="1941513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rtplus_nature_naturalcity42_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5195">
            <a:off x="7235825" y="3705225"/>
            <a:ext cx="1112838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rtplus_nature_naturalcity42_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002213"/>
            <a:ext cx="49117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artplus_nature_naturalcity42_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562350"/>
            <a:ext cx="20351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artplus_nature_naturalcity42_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838" y="1916113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artplus_nature_naturalcity42_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273425"/>
            <a:ext cx="623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a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157288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b_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1079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4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304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34D808A-009B-4FB0-8F6C-17CC2AEF414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505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7231C-903F-473D-9B91-9BA4927E23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76345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60690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60690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6FAC1-8312-4DCD-ADDE-4F59FCD12E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229878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5BE2A-BE58-4372-974A-3248C51429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146456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68313" y="1268413"/>
            <a:ext cx="8229600" cy="50292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81A2A-4115-48F1-A0D3-FCF55AB770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937329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52D3-E02E-48C8-A2A0-D2EAD773AB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1009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79088-8071-4718-AF6B-A0C5A6ABE4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96188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3A104-C3FA-4542-8DE3-07AC77E9D3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984799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1F439-841A-46B6-B4D1-891E442254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134251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1718-5EC9-4816-AA81-E98F635FB5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472346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F2457-2162-431B-8922-AF91BE7C35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390930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DE2E4-E92D-4579-A458-0A561355AD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407321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2CBDA-4067-4C7A-B638-95DCB50CCD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86676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411" name="Rectangle 3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AC4A4A4-6AA6-476E-8012-9DC66D3949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33" name="Picture 9" descr="a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414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b_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13" y="5734050"/>
            <a:ext cx="39528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3" descr="07102121185355915.gi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165850"/>
            <a:ext cx="10779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47" name="Picture 13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8" name="Picture 14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9" name="Picture 15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0" name="Picture 16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51" name="Group 17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52" name="Picture 18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19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20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037" name="Group 21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39" name="Picture 22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23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24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Picture 25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43" name="Group 26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44" name="Picture 27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8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9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8" name="页脚占位符 3"/>
          <p:cNvSpPr txBox="1">
            <a:spLocks noGrp="1"/>
          </p:cNvSpPr>
          <p:nvPr/>
        </p:nvSpPr>
        <p:spPr bwMode="auto">
          <a:xfrm>
            <a:off x="0" y="6477000"/>
            <a:ext cx="3375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第</a:t>
            </a:r>
            <a:r>
              <a:rPr lang="en-US" altLang="zh-CN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6</a:t>
            </a: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章 利用数组处理批量数据</a:t>
            </a:r>
            <a:endParaRPr lang="en-US" altLang="zh-CN" sz="1800" b="1" smtClean="0">
              <a:solidFill>
                <a:srgbClr val="000066"/>
              </a:solidFill>
              <a:latin typeface="楷体_GB2312" pitchFamily="49" charset="-122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7" Type="http://schemas.openxmlformats.org/officeDocument/2006/relationships/image" Target="../media/image23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36.xml"/><Relationship Id="rId4" Type="http://schemas.openxmlformats.org/officeDocument/2006/relationships/slide" Target="slide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oleObject" Target="../embeddings/oleObject1.bin"/><Relationship Id="rId7" Type="http://schemas.openxmlformats.org/officeDocument/2006/relationships/slide" Target="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82.xml"/><Relationship Id="rId3" Type="http://schemas.openxmlformats.org/officeDocument/2006/relationships/slide" Target="slide47.xml"/><Relationship Id="rId7" Type="http://schemas.openxmlformats.org/officeDocument/2006/relationships/slide" Target="slide61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5" Type="http://schemas.openxmlformats.org/officeDocument/2006/relationships/slide" Target="slide53.xml"/><Relationship Id="rId10" Type="http://schemas.openxmlformats.org/officeDocument/2006/relationships/image" Target="../media/image23.png"/><Relationship Id="rId4" Type="http://schemas.openxmlformats.org/officeDocument/2006/relationships/slide" Target="slide49.xml"/><Relationship Id="rId9" Type="http://schemas.openxmlformats.org/officeDocument/2006/relationships/slide" Target="slide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6.xml"/><Relationship Id="rId7" Type="http://schemas.openxmlformats.org/officeDocument/2006/relationships/slide" Target="slide1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image" Target="../media/image2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0475" y="1133475"/>
            <a:ext cx="6048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第</a:t>
            </a: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章</a:t>
            </a:r>
            <a:r>
              <a:rPr lang="zh-CN" altLang="en-US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数</a:t>
            </a: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 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组</a:t>
            </a:r>
            <a:endParaRPr lang="zh-CN" altLang="en-US" sz="480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3075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李  楠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32656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</a:t>
            </a:r>
            <a:r>
              <a:rPr lang="en-US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的定义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475656"/>
            <a:ext cx="7643812" cy="3786188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定义一维数组的一般形式为：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类型符</a:t>
            </a:r>
            <a:r>
              <a:rPr lang="en-US" altLang="zh-CN" dirty="0" smtClean="0"/>
              <a:t>  </a:t>
            </a:r>
            <a:r>
              <a:rPr lang="zh-CN" altLang="zh-CN" dirty="0" smtClean="0"/>
              <a:t>数组名</a:t>
            </a:r>
            <a:r>
              <a:rPr lang="en-US" altLang="zh-CN" dirty="0" smtClean="0"/>
              <a:t>[</a:t>
            </a:r>
            <a:r>
              <a:rPr lang="zh-CN" altLang="zh-CN" dirty="0" smtClean="0"/>
              <a:t>常量表达式</a:t>
            </a:r>
            <a:r>
              <a:rPr lang="en-US" altLang="zh-CN" dirty="0" smtClean="0"/>
              <a:t>];</a:t>
            </a:r>
          </a:p>
          <a:p>
            <a:pPr eaLnBrk="1" hangingPunct="1"/>
            <a:r>
              <a:rPr lang="zh-CN" altLang="zh-CN" dirty="0" smtClean="0"/>
              <a:t>数组名的命名规则和变量名相同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如 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a[10];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10</a:t>
            </a:r>
            <a:r>
              <a:rPr lang="zh-CN" altLang="zh-CN" dirty="0" smtClean="0"/>
              <a:t>个元素</a:t>
            </a:r>
            <a:r>
              <a:rPr lang="zh-CN" altLang="en-US" dirty="0" smtClean="0"/>
              <a:t>：</a:t>
            </a:r>
            <a:r>
              <a:rPr lang="en-US" altLang="zh-CN" dirty="0" smtClean="0"/>
              <a:t>a[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en-US" altLang="zh-CN" dirty="0" smtClean="0"/>
              <a:t>],a[1],a[2],…,a[</a:t>
            </a:r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r>
              <a:rPr lang="en-US" altLang="zh-CN" dirty="0" smtClean="0"/>
              <a:t>]</a:t>
            </a:r>
          </a:p>
          <a:p>
            <a:pPr eaLnBrk="1" hangingPunct="1"/>
            <a:endParaRPr lang="zh-CN" altLang="zh-CN" dirty="0" smtClean="0"/>
          </a:p>
        </p:txBody>
      </p:sp>
      <p:sp>
        <p:nvSpPr>
          <p:cNvPr id="6" name="流程图: 过程 5"/>
          <p:cNvSpPr>
            <a:spLocks noChangeArrowheads="1"/>
          </p:cNvSpPr>
          <p:nvPr/>
        </p:nvSpPr>
        <p:spPr bwMode="auto">
          <a:xfrm>
            <a:off x="1692275" y="3191744"/>
            <a:ext cx="785813" cy="7143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1331913" y="1823319"/>
            <a:ext cx="4214812" cy="642937"/>
          </a:xfrm>
          <a:prstGeom prst="wedgeRoundRectCallout">
            <a:avLst>
              <a:gd name="adj1" fmla="val -26153"/>
              <a:gd name="adj2" fmla="val 16765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每个元素的数据类型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439149"/>
              </p:ext>
            </p:extLst>
          </p:nvPr>
        </p:nvGraphicFramePr>
        <p:xfrm>
          <a:off x="357188" y="4725144"/>
          <a:ext cx="8429624" cy="642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6"/>
                <a:gridCol w="1071562"/>
                <a:gridCol w="1071562"/>
                <a:gridCol w="1071562"/>
                <a:gridCol w="928687"/>
                <a:gridCol w="1071562"/>
                <a:gridCol w="1071562"/>
                <a:gridCol w="1071561"/>
              </a:tblGrid>
              <a:tr h="642937"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a[0]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a[1]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a[2]</a:t>
                      </a:r>
                      <a:endParaRPr lang="zh-CN" altLang="en-US" sz="2800" dirty="0" smtClean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a[3]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…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a[7]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a[8]</a:t>
                      </a:r>
                      <a:endParaRPr lang="zh-CN" altLang="en-US" sz="2800" dirty="0" smtClean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a[9]</a:t>
                      </a:r>
                      <a:endParaRPr lang="zh-CN" altLang="en-US" sz="2800" dirty="0" smtClean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anchor="ctr"/>
                </a:tc>
              </a:tr>
            </a:tbl>
          </a:graphicData>
        </a:graphic>
      </p:graphicFrame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09911" y="1547664"/>
            <a:ext cx="7643812" cy="3786188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定义一维数组的一般形式为：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类型符</a:t>
            </a:r>
            <a:r>
              <a:rPr lang="en-US" altLang="zh-CN" dirty="0" smtClean="0"/>
              <a:t>  </a:t>
            </a:r>
            <a:r>
              <a:rPr lang="zh-CN" altLang="zh-CN" dirty="0" smtClean="0"/>
              <a:t>数组名</a:t>
            </a:r>
            <a:r>
              <a:rPr lang="en-US" altLang="zh-CN" dirty="0" smtClean="0"/>
              <a:t>[</a:t>
            </a:r>
            <a:r>
              <a:rPr lang="zh-CN" altLang="zh-CN" dirty="0" smtClean="0"/>
              <a:t>常量表达式</a:t>
            </a:r>
            <a:r>
              <a:rPr lang="en-US" altLang="zh-CN" dirty="0" smtClean="0"/>
              <a:t>];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err="1" smtClean="0"/>
              <a:t>int</a:t>
            </a:r>
            <a:r>
              <a:rPr lang="en-US" altLang="zh-CN" dirty="0" smtClean="0"/>
              <a:t> a[4+6];  </a:t>
            </a:r>
            <a:r>
              <a:rPr lang="zh-CN" altLang="en-US" dirty="0" smtClean="0"/>
              <a:t>合法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err="1" smtClean="0">
                <a:solidFill>
                  <a:srgbClr val="FF0000"/>
                </a:solidFill>
              </a:rPr>
              <a:t>int</a:t>
            </a:r>
            <a:r>
              <a:rPr lang="en-US" altLang="zh-CN" dirty="0" smtClean="0">
                <a:solidFill>
                  <a:srgbClr val="FF0000"/>
                </a:solidFill>
              </a:rPr>
              <a:t> n=10;  </a:t>
            </a:r>
            <a:endParaRPr lang="zh-CN" altLang="zh-CN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err="1" smtClean="0">
                <a:solidFill>
                  <a:srgbClr val="FF0000"/>
                </a:solidFill>
              </a:rPr>
              <a:t>int</a:t>
            </a:r>
            <a:r>
              <a:rPr lang="en-US" altLang="zh-CN" dirty="0" smtClean="0">
                <a:solidFill>
                  <a:srgbClr val="FF0000"/>
                </a:solidFill>
              </a:rPr>
              <a:t> a[n];</a:t>
            </a:r>
            <a:endParaRPr lang="zh-CN" altLang="zh-CN" dirty="0" smtClean="0"/>
          </a:p>
        </p:txBody>
      </p:sp>
      <p:sp>
        <p:nvSpPr>
          <p:cNvPr id="8" name="圆角矩形标注 7"/>
          <p:cNvSpPr>
            <a:spLocks noChangeArrowheads="1"/>
          </p:cNvSpPr>
          <p:nvPr/>
        </p:nvSpPr>
        <p:spPr bwMode="auto">
          <a:xfrm>
            <a:off x="3967411" y="3619352"/>
            <a:ext cx="1857375" cy="642937"/>
          </a:xfrm>
          <a:prstGeom prst="wedgeRoundRectCallout">
            <a:avLst>
              <a:gd name="adj1" fmla="val -121120"/>
              <a:gd name="adj2" fmla="val 27074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不合法</a:t>
            </a:r>
          </a:p>
        </p:txBody>
      </p:sp>
      <p:pic>
        <p:nvPicPr>
          <p:cNvPr id="13317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098" y="583391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553741"/>
            <a:ext cx="7643812" cy="2928937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注意：</a:t>
            </a:r>
            <a:endParaRPr lang="en-US" altLang="zh-CN" dirty="0"/>
          </a:p>
          <a:p>
            <a:pPr eaLnBrk="1" hangingPunct="1"/>
            <a:r>
              <a:rPr lang="en-US" altLang="zh-CN" dirty="0" smtClean="0"/>
              <a:t>(1)</a:t>
            </a:r>
            <a:r>
              <a:rPr lang="zh-CN" altLang="en-US" dirty="0" smtClean="0"/>
              <a:t>数据的下标从</a:t>
            </a:r>
            <a:r>
              <a:rPr lang="en-US" altLang="zh-CN" dirty="0" smtClean="0"/>
              <a:t>0</a:t>
            </a:r>
            <a:r>
              <a:rPr lang="zh-CN" altLang="en-US" dirty="0" smtClean="0"/>
              <a:t>开始；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(2)</a:t>
            </a:r>
            <a:r>
              <a:rPr lang="zh-CN" altLang="en-US" dirty="0" smtClean="0"/>
              <a:t>数组名不能与其他变量名相同；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(3)</a:t>
            </a:r>
            <a:r>
              <a:rPr lang="zh-CN" altLang="zh-CN" dirty="0" smtClean="0"/>
              <a:t>只能引用数组元素而不能一次整体调用整个数组全部元素的值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  <p:pic>
        <p:nvPicPr>
          <p:cNvPr id="14340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91142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79338" y="1404219"/>
            <a:ext cx="7643813" cy="4286250"/>
          </a:xfrm>
        </p:spPr>
        <p:txBody>
          <a:bodyPr/>
          <a:lstStyle/>
          <a:p>
            <a:pPr eaLnBrk="1" hangingPunct="1"/>
            <a:r>
              <a:rPr lang="zh-CN" altLang="zh-CN" smtClean="0"/>
              <a:t>引用数组元素的表示形式为：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 </a:t>
            </a:r>
            <a:r>
              <a:rPr lang="zh-CN" altLang="zh-CN" smtClean="0"/>
              <a:t>数组名［下标］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如</a:t>
            </a:r>
            <a:r>
              <a:rPr lang="en-US" altLang="zh-CN" smtClean="0"/>
              <a:t>a[0]=a[5]+a[7]-a[2*3]   </a:t>
            </a:r>
            <a:r>
              <a:rPr lang="zh-CN" altLang="en-US" smtClean="0"/>
              <a:t>合法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FF0000"/>
                </a:solidFill>
              </a:rPr>
              <a:t>int n=5,a[10];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>
                <a:solidFill>
                  <a:srgbClr val="FF0000"/>
                </a:solidFill>
              </a:rPr>
              <a:t>a[n]=20;</a:t>
            </a:r>
            <a:endParaRPr lang="zh-CN" altLang="zh-CN" smtClean="0">
              <a:solidFill>
                <a:srgbClr val="FF0000"/>
              </a:solidFill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3700338" y="3910881"/>
            <a:ext cx="1857375" cy="642938"/>
          </a:xfrm>
          <a:prstGeom prst="wedgeRoundRectCallout">
            <a:avLst>
              <a:gd name="adj1" fmla="val -74032"/>
              <a:gd name="adj2" fmla="val 6829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合法</a:t>
            </a:r>
          </a:p>
        </p:txBody>
      </p:sp>
      <p:pic>
        <p:nvPicPr>
          <p:cNvPr id="15365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588" y="576190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50713" y="332656"/>
            <a:ext cx="8501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6.1.2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一维数组元素</a:t>
            </a:r>
            <a:r>
              <a:rPr lang="zh-CN" altLang="en-US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引用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94159" y="1548235"/>
            <a:ext cx="8286750" cy="4286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6.1 </a:t>
            </a:r>
            <a:r>
              <a:rPr lang="zh-CN" altLang="zh-CN" dirty="0" smtClean="0"/>
              <a:t>对</a:t>
            </a:r>
            <a:r>
              <a:rPr lang="en-US" altLang="zh-CN" dirty="0" smtClean="0"/>
              <a:t>10</a:t>
            </a:r>
            <a:r>
              <a:rPr lang="zh-CN" altLang="zh-CN" dirty="0" smtClean="0"/>
              <a:t>个数组元素依次赋值为</a:t>
            </a:r>
            <a:r>
              <a:rPr lang="en-US" altLang="zh-CN" dirty="0" smtClean="0"/>
              <a:t>0,1,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   2,3,4,5,6,7,8,9</a:t>
            </a:r>
            <a:r>
              <a:rPr lang="zh-CN" altLang="zh-CN" dirty="0" smtClean="0"/>
              <a:t>，要求按逆序输出。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思路：</a:t>
            </a:r>
            <a:endParaRPr lang="en-US" altLang="zh-CN" dirty="0" smtClean="0"/>
          </a:p>
          <a:p>
            <a:pPr lvl="1" eaLnBrk="1" hangingPunct="1"/>
            <a:r>
              <a:rPr lang="zh-CN" altLang="zh-CN" dirty="0" smtClean="0"/>
              <a:t>定义一个长度为</a:t>
            </a:r>
            <a:r>
              <a:rPr lang="en-US" altLang="zh-CN" dirty="0" smtClean="0"/>
              <a:t>10</a:t>
            </a:r>
            <a:r>
              <a:rPr lang="zh-CN" altLang="zh-CN" dirty="0" smtClean="0"/>
              <a:t>的数组，数组定义为整型</a:t>
            </a:r>
            <a:endParaRPr lang="en-US" altLang="zh-CN" dirty="0" smtClean="0"/>
          </a:p>
          <a:p>
            <a:pPr lvl="1" eaLnBrk="1" hangingPunct="1"/>
            <a:r>
              <a:rPr lang="zh-CN" altLang="zh-CN" dirty="0" smtClean="0"/>
              <a:t>要赋的值是从</a:t>
            </a:r>
            <a:r>
              <a:rPr lang="en-US" altLang="zh-CN" dirty="0" smtClean="0"/>
              <a:t>0</a:t>
            </a:r>
            <a:r>
              <a:rPr lang="zh-CN" altLang="zh-CN" dirty="0" smtClean="0"/>
              <a:t>到</a:t>
            </a:r>
            <a:r>
              <a:rPr lang="en-US" altLang="zh-CN" dirty="0" smtClean="0"/>
              <a:t>9</a:t>
            </a:r>
            <a:r>
              <a:rPr lang="zh-CN" altLang="zh-CN" dirty="0" smtClean="0"/>
              <a:t>，可以用循环来赋值</a:t>
            </a:r>
            <a:endParaRPr lang="en-US" altLang="zh-CN" dirty="0" smtClean="0"/>
          </a:p>
          <a:p>
            <a:pPr lvl="1" eaLnBrk="1" hangingPunct="1"/>
            <a:r>
              <a:rPr lang="zh-CN" altLang="zh-CN" dirty="0" smtClean="0"/>
              <a:t>用循环按下标从大到小输出这</a:t>
            </a:r>
            <a:r>
              <a:rPr lang="en-US" altLang="zh-CN" dirty="0" smtClean="0"/>
              <a:t>10</a:t>
            </a:r>
            <a:r>
              <a:rPr lang="zh-CN" altLang="zh-CN" dirty="0" smtClean="0"/>
              <a:t>个元素</a:t>
            </a:r>
            <a:endParaRPr lang="zh-CN" altLang="zh-CN" dirty="0" smtClean="0">
              <a:solidFill>
                <a:srgbClr val="FF0000"/>
              </a:solidFill>
            </a:endParaRPr>
          </a:p>
        </p:txBody>
      </p:sp>
      <p:pic>
        <p:nvPicPr>
          <p:cNvPr id="16388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596" y="590592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22721" y="476672"/>
            <a:ext cx="8501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6.1.2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一维数组元素</a:t>
            </a:r>
            <a:r>
              <a:rPr lang="zh-CN" altLang="en-US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引用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71500"/>
            <a:ext cx="8286750" cy="53578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{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i,a</a:t>
            </a:r>
            <a:r>
              <a:rPr lang="en-US" altLang="zh-CN" sz="2800" dirty="0" smtClean="0"/>
              <a:t>[10];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</a:t>
            </a:r>
            <a:r>
              <a:rPr lang="en-US" altLang="zh-CN" sz="2800" dirty="0" smtClean="0">
                <a:solidFill>
                  <a:srgbClr val="FF0000"/>
                </a:solidFill>
              </a:rPr>
              <a:t>0</a:t>
            </a:r>
            <a:r>
              <a:rPr lang="en-US" altLang="zh-CN" sz="2800" dirty="0" smtClean="0"/>
              <a:t>;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&lt;=</a:t>
            </a:r>
            <a:r>
              <a:rPr lang="en-US" altLang="zh-CN" sz="2800" dirty="0" smtClean="0">
                <a:solidFill>
                  <a:srgbClr val="FF0000"/>
                </a:solidFill>
              </a:rPr>
              <a:t>9</a:t>
            </a:r>
            <a:r>
              <a:rPr lang="en-US" altLang="zh-CN" sz="2800" dirty="0" smtClean="0"/>
              <a:t>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]=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</a:t>
            </a:r>
            <a:r>
              <a:rPr lang="en-US" altLang="zh-CN" sz="2800" dirty="0" smtClean="0">
                <a:solidFill>
                  <a:srgbClr val="FF0000"/>
                </a:solidFill>
              </a:rPr>
              <a:t>9</a:t>
            </a:r>
            <a:r>
              <a:rPr lang="en-US" altLang="zh-CN" sz="2800" dirty="0" smtClean="0"/>
              <a:t>;i&gt;=</a:t>
            </a:r>
            <a:r>
              <a:rPr lang="en-US" altLang="zh-CN" sz="2800" dirty="0" smtClean="0">
                <a:solidFill>
                  <a:srgbClr val="FF0000"/>
                </a:solidFill>
              </a:rPr>
              <a:t>0</a:t>
            </a:r>
            <a:r>
              <a:rPr lang="en-US" altLang="zh-CN" sz="2800" dirty="0" smtClean="0"/>
              <a:t>;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--)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("%d ",a[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</p:txBody>
      </p:sp>
      <p:sp>
        <p:nvSpPr>
          <p:cNvPr id="5" name="流程图: 过程 4"/>
          <p:cNvSpPr>
            <a:spLocks noChangeArrowheads="1"/>
          </p:cNvSpPr>
          <p:nvPr/>
        </p:nvSpPr>
        <p:spPr bwMode="auto">
          <a:xfrm>
            <a:off x="928688" y="2071688"/>
            <a:ext cx="4143375" cy="1143000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500688" y="3143250"/>
            <a:ext cx="2714625" cy="1071563"/>
          </a:xfrm>
          <a:prstGeom prst="wedgeRoundRectCallout">
            <a:avLst>
              <a:gd name="adj1" fmla="val -62778"/>
              <a:gd name="adj2" fmla="val -10379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使</a:t>
            </a:r>
            <a:r>
              <a:rPr lang="en-US" altLang="zh-CN" sz="3200" b="1">
                <a:solidFill>
                  <a:srgbClr val="FF0000"/>
                </a:solidFill>
              </a:rPr>
              <a:t>a[0]</a:t>
            </a:r>
            <a:r>
              <a:rPr lang="zh-CN" altLang="zh-CN" sz="3200" b="1">
                <a:solidFill>
                  <a:srgbClr val="FF0000"/>
                </a:solidFill>
              </a:rPr>
              <a:t>～</a:t>
            </a:r>
            <a:r>
              <a:rPr lang="en-US" altLang="zh-CN" sz="3200" b="1">
                <a:solidFill>
                  <a:srgbClr val="FF0000"/>
                </a:solidFill>
              </a:rPr>
              <a:t>a[9]</a:t>
            </a:r>
            <a:r>
              <a:rPr lang="zh-CN" altLang="zh-CN" sz="3200" b="1">
                <a:solidFill>
                  <a:srgbClr val="FF0000"/>
                </a:solidFill>
              </a:rPr>
              <a:t>的值为</a:t>
            </a:r>
            <a:r>
              <a:rPr lang="en-US" altLang="zh-CN" sz="3200" b="1">
                <a:solidFill>
                  <a:srgbClr val="FF0000"/>
                </a:solidFill>
              </a:rPr>
              <a:t>0</a:t>
            </a:r>
            <a:r>
              <a:rPr lang="zh-CN" altLang="zh-CN" sz="3200" b="1">
                <a:solidFill>
                  <a:srgbClr val="FF0000"/>
                </a:solidFill>
              </a:rPr>
              <a:t>～</a:t>
            </a:r>
            <a:r>
              <a:rPr lang="en-US" altLang="zh-CN" sz="3200" b="1">
                <a:solidFill>
                  <a:srgbClr val="FF0000"/>
                </a:solidFill>
              </a:rPr>
              <a:t>9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061951"/>
              </p:ext>
            </p:extLst>
          </p:nvPr>
        </p:nvGraphicFramePr>
        <p:xfrm>
          <a:off x="1586781" y="5355952"/>
          <a:ext cx="6238880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1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2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3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4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5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6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7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8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9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75656" y="4797152"/>
            <a:ext cx="671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a[0]a[1]a[2]a[3]a[4]a[5]a[6]a[7]a[8]a[9]</a:t>
            </a:r>
            <a:endParaRPr lang="zh-CN" altLang="en-US" sz="2800" b="1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71500"/>
            <a:ext cx="8286750" cy="53578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{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i,a</a:t>
            </a:r>
            <a:r>
              <a:rPr lang="en-US" altLang="zh-CN" sz="2800" dirty="0" smtClean="0"/>
              <a:t>[10];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</a:t>
            </a:r>
            <a:r>
              <a:rPr lang="en-US" altLang="zh-CN" sz="2800" dirty="0" smtClean="0">
                <a:solidFill>
                  <a:srgbClr val="FF0000"/>
                </a:solidFill>
              </a:rPr>
              <a:t>0</a:t>
            </a:r>
            <a:r>
              <a:rPr lang="en-US" altLang="zh-CN" sz="2800" dirty="0" smtClean="0"/>
              <a:t>;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&lt;=</a:t>
            </a:r>
            <a:r>
              <a:rPr lang="en-US" altLang="zh-CN" sz="2800" dirty="0" smtClean="0">
                <a:solidFill>
                  <a:srgbClr val="FF0000"/>
                </a:solidFill>
              </a:rPr>
              <a:t>9</a:t>
            </a:r>
            <a:r>
              <a:rPr lang="en-US" altLang="zh-CN" sz="2800" dirty="0" smtClean="0"/>
              <a:t>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]=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</a:t>
            </a:r>
            <a:r>
              <a:rPr lang="en-US" altLang="zh-CN" sz="2800" dirty="0" smtClean="0">
                <a:solidFill>
                  <a:srgbClr val="FF0000"/>
                </a:solidFill>
              </a:rPr>
              <a:t>9</a:t>
            </a:r>
            <a:r>
              <a:rPr lang="en-US" altLang="zh-CN" sz="2800" dirty="0" smtClean="0"/>
              <a:t>;i&gt;=</a:t>
            </a:r>
            <a:r>
              <a:rPr lang="en-US" altLang="zh-CN" sz="2800" dirty="0" smtClean="0">
                <a:solidFill>
                  <a:srgbClr val="FF0000"/>
                </a:solidFill>
              </a:rPr>
              <a:t>0</a:t>
            </a:r>
            <a:r>
              <a:rPr lang="en-US" altLang="zh-CN" sz="2800" dirty="0" smtClean="0"/>
              <a:t>;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--)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("%d ",a[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</p:txBody>
      </p:sp>
      <p:sp>
        <p:nvSpPr>
          <p:cNvPr id="5" name="流程图: 过程 4"/>
          <p:cNvSpPr>
            <a:spLocks noChangeArrowheads="1"/>
          </p:cNvSpPr>
          <p:nvPr/>
        </p:nvSpPr>
        <p:spPr bwMode="auto">
          <a:xfrm>
            <a:off x="900113" y="3071813"/>
            <a:ext cx="4500562" cy="1143000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715000" y="3786188"/>
            <a:ext cx="3178175" cy="1285875"/>
          </a:xfrm>
          <a:prstGeom prst="wedgeRoundRectCallout">
            <a:avLst>
              <a:gd name="adj1" fmla="val -55394"/>
              <a:gd name="adj2" fmla="val -85060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3200" b="1">
                <a:solidFill>
                  <a:srgbClr val="FF0000"/>
                </a:solidFill>
              </a:rPr>
              <a:t>先输出</a:t>
            </a:r>
            <a:r>
              <a:rPr lang="en-US" altLang="zh-CN" sz="3200" b="1">
                <a:solidFill>
                  <a:srgbClr val="FF0000"/>
                </a:solidFill>
              </a:rPr>
              <a:t>a[9]</a:t>
            </a:r>
            <a:r>
              <a:rPr lang="zh-CN" altLang="en-US" sz="3200" b="1">
                <a:solidFill>
                  <a:srgbClr val="FF0000"/>
                </a:solidFill>
              </a:rPr>
              <a:t>，最后输出</a:t>
            </a:r>
            <a:r>
              <a:rPr lang="en-US" altLang="zh-CN" sz="3200" b="1">
                <a:solidFill>
                  <a:srgbClr val="FF0000"/>
                </a:solidFill>
              </a:rPr>
              <a:t>a[0]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931929"/>
              </p:ext>
            </p:extLst>
          </p:nvPr>
        </p:nvGraphicFramePr>
        <p:xfrm>
          <a:off x="1835126" y="5571976"/>
          <a:ext cx="6238880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1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2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3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4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5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6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7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8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9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</a:tr>
            </a:tbl>
          </a:graphicData>
        </a:graphic>
      </p:graphicFrame>
      <p:sp>
        <p:nvSpPr>
          <p:cNvPr id="18461" name="TextBox 7"/>
          <p:cNvSpPr txBox="1">
            <a:spLocks noChangeArrowheads="1"/>
          </p:cNvSpPr>
          <p:nvPr/>
        </p:nvSpPr>
        <p:spPr bwMode="auto">
          <a:xfrm>
            <a:off x="1763688" y="5013176"/>
            <a:ext cx="671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a[0]a[1]a[2]a[3]a[4]a[5]a[6]a[7]a[8]a[9]</a:t>
            </a:r>
            <a:endParaRPr lang="zh-CN" altLang="en-US" sz="2800" b="1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285875"/>
            <a:ext cx="48799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428625"/>
            <a:ext cx="8501063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6.1.3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一维数组的初始化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285875"/>
            <a:ext cx="8143875" cy="5357813"/>
          </a:xfrm>
        </p:spPr>
        <p:txBody>
          <a:bodyPr/>
          <a:lstStyle/>
          <a:p>
            <a:pPr eaLnBrk="1" hangingPunct="1"/>
            <a:r>
              <a:rPr lang="zh-CN" altLang="zh-CN" smtClean="0"/>
              <a:t>在定义数组的同时，给各数组元素赋值</a:t>
            </a:r>
            <a:endParaRPr lang="en-US" altLang="zh-CN" smtClean="0"/>
          </a:p>
          <a:p>
            <a:pPr eaLnBrk="1" hangingPunct="1"/>
            <a:r>
              <a:rPr lang="en-US" altLang="zh-CN" sz="2800" smtClean="0"/>
              <a:t>int a[10]={0,1,2,3,4,5,6,7,8,9};</a:t>
            </a:r>
          </a:p>
          <a:p>
            <a:pPr eaLnBrk="1" hangingPunct="1"/>
            <a:r>
              <a:rPr lang="en-US" altLang="zh-CN" sz="2800" smtClean="0">
                <a:solidFill>
                  <a:srgbClr val="00B050"/>
                </a:solidFill>
              </a:rPr>
              <a:t>int a[10]={0,1,2,3,4};</a:t>
            </a:r>
            <a:r>
              <a:rPr lang="zh-CN" altLang="en-US" sz="2800" smtClean="0">
                <a:solidFill>
                  <a:srgbClr val="FF0000"/>
                </a:solidFill>
              </a:rPr>
              <a:t>相当于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   int a[10]={0,1,2,3,4,0,0,0,0,0};</a:t>
            </a:r>
          </a:p>
          <a:p>
            <a:pPr eaLnBrk="1" hangingPunct="1"/>
            <a:r>
              <a:rPr lang="en-US" altLang="zh-CN" sz="2800" smtClean="0">
                <a:solidFill>
                  <a:srgbClr val="9D138D"/>
                </a:solidFill>
              </a:rPr>
              <a:t>int a[10]={0,0,0,0,0,0,0,0,0,0};</a:t>
            </a:r>
            <a:r>
              <a:rPr lang="zh-CN" altLang="en-US" sz="2800" smtClean="0">
                <a:solidFill>
                  <a:srgbClr val="FF0000"/>
                </a:solidFill>
              </a:rPr>
              <a:t>相当于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D138D"/>
                </a:solidFill>
              </a:rPr>
              <a:t>   int a[10]={0};</a:t>
            </a:r>
          </a:p>
          <a:p>
            <a:pPr eaLnBrk="1" hangingPunct="1"/>
            <a:r>
              <a:rPr lang="en-US" altLang="zh-CN" sz="2800" smtClean="0">
                <a:solidFill>
                  <a:srgbClr val="0000CC"/>
                </a:solidFill>
              </a:rPr>
              <a:t>int a[5]={1,2,3,4,5};</a:t>
            </a:r>
            <a:r>
              <a:rPr lang="zh-CN" altLang="en-US" sz="2800" smtClean="0">
                <a:solidFill>
                  <a:srgbClr val="FF0000"/>
                </a:solidFill>
              </a:rPr>
              <a:t>可写为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   int a[ ]={1,2,3,4,5};</a:t>
            </a:r>
            <a:endParaRPr lang="zh-CN" altLang="zh-CN" sz="2800" smtClean="0">
              <a:solidFill>
                <a:srgbClr val="0000CC"/>
              </a:solidFill>
            </a:endParaRPr>
          </a:p>
        </p:txBody>
      </p:sp>
      <p:pic>
        <p:nvPicPr>
          <p:cNvPr id="19460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501063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6.1.4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一维数组程序举例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643063"/>
            <a:ext cx="8143875" cy="4714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6.2 </a:t>
            </a:r>
            <a:r>
              <a:rPr lang="zh-CN" altLang="zh-CN" dirty="0" smtClean="0"/>
              <a:t>用数组处理求</a:t>
            </a:r>
            <a:r>
              <a:rPr lang="en-US" altLang="zh-CN" dirty="0" smtClean="0"/>
              <a:t>Fibonacci</a:t>
            </a:r>
            <a:r>
              <a:rPr lang="zh-CN" altLang="zh-CN" dirty="0" smtClean="0"/>
              <a:t>数列问题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思路：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上一章</a:t>
            </a:r>
            <a:r>
              <a:rPr lang="zh-CN" altLang="zh-CN" dirty="0" smtClean="0"/>
              <a:t>例</a:t>
            </a:r>
            <a:r>
              <a:rPr lang="en-US" altLang="zh-CN" dirty="0" smtClean="0"/>
              <a:t>5.8</a:t>
            </a:r>
            <a:r>
              <a:rPr lang="zh-CN" altLang="zh-CN" dirty="0" smtClean="0"/>
              <a:t>中用简单变量处理的，</a:t>
            </a:r>
            <a:r>
              <a:rPr lang="zh-CN" altLang="en-US" dirty="0" smtClean="0"/>
              <a:t>缺点</a:t>
            </a:r>
            <a:r>
              <a:rPr lang="zh-CN" altLang="zh-CN" dirty="0" smtClean="0"/>
              <a:t>不能在内存中保存这些数。假如想直接输出数列中第</a:t>
            </a:r>
            <a:r>
              <a:rPr lang="en-US" altLang="zh-CN" dirty="0" smtClean="0"/>
              <a:t>25</a:t>
            </a:r>
            <a:r>
              <a:rPr lang="zh-CN" altLang="zh-CN" dirty="0" smtClean="0"/>
              <a:t>个数，是很困难的。</a:t>
            </a:r>
            <a:endParaRPr lang="en-US" altLang="zh-CN" dirty="0" smtClean="0"/>
          </a:p>
          <a:p>
            <a:pPr lvl="1" eaLnBrk="1" hangingPunct="1"/>
            <a:r>
              <a:rPr lang="zh-CN" altLang="zh-CN" dirty="0" smtClean="0"/>
              <a:t>如果用数组处理，每一个数组元素代表数列中的一个数，依次求出各数并存放在相应的数组元素中</a:t>
            </a:r>
          </a:p>
          <a:p>
            <a:pPr eaLnBrk="1" hangingPunct="1">
              <a:buFont typeface="Wingdings" pitchFamily="2" charset="2"/>
              <a:buNone/>
            </a:pPr>
            <a:endParaRPr lang="zh-CN" altLang="zh-CN" sz="2800" dirty="0" smtClean="0">
              <a:solidFill>
                <a:srgbClr val="0000CC"/>
              </a:solidFill>
            </a:endParaRPr>
          </a:p>
        </p:txBody>
      </p:sp>
      <p:pic>
        <p:nvPicPr>
          <p:cNvPr id="20484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500063"/>
            <a:ext cx="7143750" cy="614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{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;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f[20]={1,1};                              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=2;i&lt;20;i++)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f[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]=f[i-2]+f[i-1];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=0;i&lt;20;i++)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{   if(i%5==0)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(“\n”);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(“%12d”,f[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]);                        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}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endParaRPr lang="zh-CN" altLang="zh-CN" sz="2800" dirty="0" smtClean="0">
              <a:solidFill>
                <a:srgbClr val="0000CC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116127"/>
            <a:ext cx="8620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3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1052736"/>
            <a:ext cx="7143750" cy="4500563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dirty="0" smtClean="0"/>
              <a:t>前几章</a:t>
            </a:r>
            <a:r>
              <a:rPr lang="zh-CN" altLang="zh-CN" dirty="0" smtClean="0"/>
              <a:t>使用的变量都属于</a:t>
            </a:r>
            <a:r>
              <a:rPr lang="zh-CN" altLang="zh-CN" dirty="0" smtClean="0">
                <a:solidFill>
                  <a:srgbClr val="9D138D"/>
                </a:solidFill>
              </a:rPr>
              <a:t>基本类型</a:t>
            </a:r>
            <a:r>
              <a:rPr lang="zh-CN" altLang="zh-CN" dirty="0" smtClean="0"/>
              <a:t>，例如整型、字符型、浮点型数据，这些都是简单的数据类型。</a:t>
            </a:r>
            <a:endParaRPr lang="en-US" altLang="zh-CN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zh-CN" dirty="0" smtClean="0"/>
              <a:t>对于有些数据，只用简单的数据类型是不够的，</a:t>
            </a:r>
            <a:r>
              <a:rPr lang="zh-CN" altLang="zh-CN" dirty="0" smtClean="0">
                <a:solidFill>
                  <a:srgbClr val="9D138D"/>
                </a:solidFill>
              </a:rPr>
              <a:t>难以</a:t>
            </a:r>
            <a:r>
              <a:rPr lang="zh-CN" altLang="zh-CN" dirty="0" smtClean="0"/>
              <a:t>反映出数据的</a:t>
            </a:r>
            <a:r>
              <a:rPr lang="zh-CN" altLang="zh-CN" dirty="0" smtClean="0">
                <a:solidFill>
                  <a:srgbClr val="9D138D"/>
                </a:solidFill>
              </a:rPr>
              <a:t>特点</a:t>
            </a:r>
            <a:r>
              <a:rPr lang="zh-CN" altLang="zh-CN" dirty="0" smtClean="0"/>
              <a:t>，也难以有效地进行处理。</a:t>
            </a:r>
            <a:endParaRPr lang="en-US" altLang="zh-CN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214438"/>
            <a:ext cx="8143875" cy="4714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6.3 </a:t>
            </a:r>
            <a:r>
              <a:rPr lang="zh-CN" altLang="en-US" dirty="0"/>
              <a:t>将</a:t>
            </a:r>
            <a:r>
              <a:rPr lang="en-US" altLang="zh-CN" dirty="0" smtClean="0"/>
              <a:t>10</a:t>
            </a:r>
            <a:r>
              <a:rPr lang="zh-CN" altLang="zh-CN" dirty="0" smtClean="0"/>
              <a:t>个</a:t>
            </a:r>
            <a:r>
              <a:rPr lang="zh-CN" altLang="en-US" dirty="0" smtClean="0"/>
              <a:t>数</a:t>
            </a:r>
            <a:r>
              <a:rPr lang="zh-CN" altLang="zh-CN" dirty="0" smtClean="0"/>
              <a:t>按由小到大的顺序排列。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思路：</a:t>
            </a:r>
          </a:p>
          <a:p>
            <a:pPr lvl="1" eaLnBrk="1" hangingPunct="1"/>
            <a:r>
              <a:rPr lang="zh-CN" altLang="zh-CN" dirty="0" smtClean="0"/>
              <a:t>排序的规律有两种：一种是“升序”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从小到大；另一种是“降序”，从大到小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采用</a:t>
            </a:r>
            <a:r>
              <a:rPr lang="zh-CN" altLang="en-US" smtClean="0"/>
              <a:t>起泡</a:t>
            </a:r>
            <a:r>
              <a:rPr lang="zh-CN" altLang="en-US" smtClean="0"/>
              <a:t>法（冒泡法）排序</a:t>
            </a:r>
            <a:endParaRPr lang="zh-CN" altLang="zh-CN" dirty="0" smtClean="0"/>
          </a:p>
        </p:txBody>
      </p:sp>
      <p:pic>
        <p:nvPicPr>
          <p:cNvPr id="22531" name="图片 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2268538" y="1700213"/>
            <a:ext cx="701675" cy="39512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>
                <a:solidFill>
                  <a:srgbClr val="9D138D"/>
                </a:solidFill>
              </a:rPr>
              <a:t>9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/>
              <a:t>8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/>
              <a:t>5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/>
              <a:t>4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/>
              <a:t>2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b="1" smtClean="0"/>
              <a:t>0</a:t>
            </a:r>
            <a:endParaRPr lang="zh-CN" altLang="zh-CN" b="1" smtClean="0"/>
          </a:p>
        </p:txBody>
      </p:sp>
      <p:sp>
        <p:nvSpPr>
          <p:cNvPr id="3" name="流程图: 过程 2"/>
          <p:cNvSpPr>
            <a:spLocks noChangeArrowheads="1"/>
          </p:cNvSpPr>
          <p:nvPr/>
        </p:nvSpPr>
        <p:spPr bwMode="auto">
          <a:xfrm>
            <a:off x="2214563" y="171132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" name="任意多边形 4"/>
          <p:cNvSpPr>
            <a:spLocks/>
          </p:cNvSpPr>
          <p:nvPr/>
        </p:nvSpPr>
        <p:spPr bwMode="auto">
          <a:xfrm>
            <a:off x="2660650" y="2024063"/>
            <a:ext cx="220663" cy="739775"/>
          </a:xfrm>
          <a:custGeom>
            <a:avLst/>
            <a:gdLst>
              <a:gd name="T0" fmla="*/ 48696 w 221293"/>
              <a:gd name="T1" fmla="*/ 746459 h 739036"/>
              <a:gd name="T2" fmla="*/ 206957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357563" y="17335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  <a:endParaRPr lang="zh-CN" altLang="zh-CN" sz="3200" b="1">
              <a:ea typeface="楷体_GB2312" pitchFamily="49" charset="-122"/>
            </a:endParaRPr>
          </a:p>
        </p:txBody>
      </p:sp>
      <p:sp>
        <p:nvSpPr>
          <p:cNvPr id="7" name="流程图: 过程 6"/>
          <p:cNvSpPr>
            <a:spLocks noChangeArrowheads="1"/>
          </p:cNvSpPr>
          <p:nvPr/>
        </p:nvSpPr>
        <p:spPr bwMode="auto">
          <a:xfrm>
            <a:off x="3286125" y="249713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3732213" y="2809875"/>
            <a:ext cx="220662" cy="739775"/>
          </a:xfrm>
          <a:custGeom>
            <a:avLst/>
            <a:gdLst>
              <a:gd name="T0" fmla="*/ 48694 w 221293"/>
              <a:gd name="T1" fmla="*/ 746459 h 739036"/>
              <a:gd name="T2" fmla="*/ 206948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357688" y="171450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  <a:endParaRPr lang="zh-CN" altLang="zh-CN" sz="3200" b="1">
              <a:ea typeface="楷体_GB2312" pitchFamily="49" charset="-122"/>
            </a:endParaRPr>
          </a:p>
        </p:txBody>
      </p:sp>
      <p:sp>
        <p:nvSpPr>
          <p:cNvPr id="10" name="流程图: 过程 9"/>
          <p:cNvSpPr>
            <a:spLocks noChangeArrowheads="1"/>
          </p:cNvSpPr>
          <p:nvPr/>
        </p:nvSpPr>
        <p:spPr bwMode="auto">
          <a:xfrm>
            <a:off x="4286250" y="314007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>
            <a:off x="4732338" y="3452813"/>
            <a:ext cx="220662" cy="739775"/>
          </a:xfrm>
          <a:custGeom>
            <a:avLst/>
            <a:gdLst>
              <a:gd name="T0" fmla="*/ 48694 w 221293"/>
              <a:gd name="T1" fmla="*/ 746459 h 739036"/>
              <a:gd name="T2" fmla="*/ 206948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286375" y="1711325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  <a:endParaRPr lang="zh-CN" altLang="zh-CN" sz="3200" b="1">
              <a:ea typeface="楷体_GB2312" pitchFamily="49" charset="-122"/>
            </a:endParaRPr>
          </a:p>
        </p:txBody>
      </p:sp>
      <p:sp>
        <p:nvSpPr>
          <p:cNvPr id="13" name="流程图: 过程 12"/>
          <p:cNvSpPr>
            <a:spLocks noChangeArrowheads="1"/>
          </p:cNvSpPr>
          <p:nvPr/>
        </p:nvSpPr>
        <p:spPr bwMode="auto">
          <a:xfrm>
            <a:off x="5214938" y="3854450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任意多边形 13"/>
          <p:cNvSpPr>
            <a:spLocks/>
          </p:cNvSpPr>
          <p:nvPr/>
        </p:nvSpPr>
        <p:spPr bwMode="auto">
          <a:xfrm>
            <a:off x="5661025" y="4167188"/>
            <a:ext cx="220663" cy="739775"/>
          </a:xfrm>
          <a:custGeom>
            <a:avLst/>
            <a:gdLst>
              <a:gd name="T0" fmla="*/ 48696 w 221293"/>
              <a:gd name="T1" fmla="*/ 746459 h 739036"/>
              <a:gd name="T2" fmla="*/ 206957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357938" y="1711325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  <a:endParaRPr lang="zh-CN" altLang="zh-CN" sz="3200" b="1">
              <a:ea typeface="楷体_GB2312" pitchFamily="49" charset="-122"/>
            </a:endParaRPr>
          </a:p>
        </p:txBody>
      </p:sp>
      <p:sp>
        <p:nvSpPr>
          <p:cNvPr id="16" name="流程图: 过程 15"/>
          <p:cNvSpPr>
            <a:spLocks noChangeArrowheads="1"/>
          </p:cNvSpPr>
          <p:nvPr/>
        </p:nvSpPr>
        <p:spPr bwMode="auto">
          <a:xfrm>
            <a:off x="6286500" y="449738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6732588" y="4810125"/>
            <a:ext cx="220662" cy="739775"/>
          </a:xfrm>
          <a:custGeom>
            <a:avLst/>
            <a:gdLst>
              <a:gd name="T0" fmla="*/ 48694 w 221293"/>
              <a:gd name="T1" fmla="*/ 746459 h 739036"/>
              <a:gd name="T2" fmla="*/ 206948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7429500" y="1711325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9" name="流程图: 过程 18"/>
          <p:cNvSpPr>
            <a:spLocks noChangeArrowheads="1"/>
          </p:cNvSpPr>
          <p:nvPr/>
        </p:nvSpPr>
        <p:spPr bwMode="auto">
          <a:xfrm>
            <a:off x="7358063" y="5140325"/>
            <a:ext cx="571500" cy="642938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3929063" y="6000750"/>
            <a:ext cx="4286250" cy="571500"/>
          </a:xfrm>
          <a:prstGeom prst="wedgeRoundRectCallout">
            <a:avLst>
              <a:gd name="adj1" fmla="val 30185"/>
              <a:gd name="adj2" fmla="val -98245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大数沉淀，小数起泡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642938" y="1643063"/>
            <a:ext cx="1357312" cy="41433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a[0]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a[1]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a[2]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a[3]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a[4]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a[5]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071688" y="71438"/>
            <a:ext cx="5926137" cy="15541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5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t=a[i];a[i]=a[i+1];a[i+1]=t; }</a:t>
            </a:r>
            <a:endParaRPr lang="zh-CN" altLang="en-US" sz="3200" b="1"/>
          </a:p>
        </p:txBody>
      </p:sp>
      <p:pic>
        <p:nvPicPr>
          <p:cNvPr id="23574" name="图片 2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1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2928938" y="1997075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>
            <a:off x="2357438" y="5429250"/>
            <a:ext cx="578643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3857625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25" name="流程图: 过程 24"/>
          <p:cNvSpPr>
            <a:spLocks noChangeArrowheads="1"/>
          </p:cNvSpPr>
          <p:nvPr/>
        </p:nvSpPr>
        <p:spPr bwMode="auto">
          <a:xfrm>
            <a:off x="2928938" y="199707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3375025" y="2309813"/>
            <a:ext cx="220663" cy="739775"/>
          </a:xfrm>
          <a:custGeom>
            <a:avLst/>
            <a:gdLst>
              <a:gd name="T0" fmla="*/ 48696 w 221293"/>
              <a:gd name="T1" fmla="*/ 746459 h 739036"/>
              <a:gd name="T2" fmla="*/ 206957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流程图: 过程 26"/>
          <p:cNvSpPr>
            <a:spLocks noChangeArrowheads="1"/>
          </p:cNvSpPr>
          <p:nvPr/>
        </p:nvSpPr>
        <p:spPr bwMode="auto">
          <a:xfrm>
            <a:off x="3786188" y="264318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4232275" y="2957513"/>
            <a:ext cx="220663" cy="738187"/>
          </a:xfrm>
          <a:custGeom>
            <a:avLst/>
            <a:gdLst>
              <a:gd name="T0" fmla="*/ 48696 w 221293"/>
              <a:gd name="T1" fmla="*/ 730591 h 739036"/>
              <a:gd name="T2" fmla="*/ 206957 w 221293"/>
              <a:gd name="T3" fmla="*/ 297189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4786313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30" name="流程图: 过程 29"/>
          <p:cNvSpPr>
            <a:spLocks noChangeArrowheads="1"/>
          </p:cNvSpPr>
          <p:nvPr/>
        </p:nvSpPr>
        <p:spPr bwMode="auto">
          <a:xfrm>
            <a:off x="4714875" y="3429000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任意多边形 30"/>
          <p:cNvSpPr>
            <a:spLocks/>
          </p:cNvSpPr>
          <p:nvPr/>
        </p:nvSpPr>
        <p:spPr bwMode="auto">
          <a:xfrm>
            <a:off x="5160963" y="3743325"/>
            <a:ext cx="220662" cy="738188"/>
          </a:xfrm>
          <a:custGeom>
            <a:avLst/>
            <a:gdLst>
              <a:gd name="T0" fmla="*/ 48694 w 221293"/>
              <a:gd name="T1" fmla="*/ 730601 h 739036"/>
              <a:gd name="T2" fmla="*/ 206948 w 221293"/>
              <a:gd name="T3" fmla="*/ 297193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857875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33" name="流程图: 过程 32"/>
          <p:cNvSpPr>
            <a:spLocks noChangeArrowheads="1"/>
          </p:cNvSpPr>
          <p:nvPr/>
        </p:nvSpPr>
        <p:spPr bwMode="auto">
          <a:xfrm>
            <a:off x="5786438" y="407193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任意多边形 33"/>
          <p:cNvSpPr>
            <a:spLocks/>
          </p:cNvSpPr>
          <p:nvPr/>
        </p:nvSpPr>
        <p:spPr bwMode="auto">
          <a:xfrm>
            <a:off x="6232525" y="4386263"/>
            <a:ext cx="220663" cy="738187"/>
          </a:xfrm>
          <a:custGeom>
            <a:avLst/>
            <a:gdLst>
              <a:gd name="T0" fmla="*/ 48696 w 221293"/>
              <a:gd name="T1" fmla="*/ 730591 h 739036"/>
              <a:gd name="T2" fmla="*/ 206957 w 221293"/>
              <a:gd name="T3" fmla="*/ 297189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6858000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36" name="流程图: 过程 35"/>
          <p:cNvSpPr>
            <a:spLocks noChangeArrowheads="1"/>
          </p:cNvSpPr>
          <p:nvPr/>
        </p:nvSpPr>
        <p:spPr bwMode="auto">
          <a:xfrm>
            <a:off x="6786563" y="4714875"/>
            <a:ext cx="571500" cy="642938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1143000" y="2000250"/>
            <a:ext cx="1357313" cy="41433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a[0]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a[1]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a[2]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a[3]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a[4]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a[5]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071688" y="215900"/>
            <a:ext cx="5926137" cy="155416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4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t=a[i];a[i]=a[i+1];a[i+1]=t; }</a:t>
            </a:r>
            <a:endParaRPr lang="zh-CN" altLang="en-US" sz="3200" b="1"/>
          </a:p>
        </p:txBody>
      </p:sp>
      <p:pic>
        <p:nvPicPr>
          <p:cNvPr id="24595" name="图片 18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 animBg="1"/>
      <p:bldP spid="32" grpId="0"/>
      <p:bldP spid="33" grpId="0" animBg="1"/>
      <p:bldP spid="34" grpId="0" animBg="1"/>
      <p:bldP spid="35" grpId="0"/>
      <p:bldP spid="36" grpId="0" animBg="1"/>
      <p:bldP spid="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>
            <a:off x="2786063" y="4714875"/>
            <a:ext cx="51435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3" name="Rectangle 3"/>
          <p:cNvSpPr txBox="1">
            <a:spLocks noChangeArrowheads="1"/>
          </p:cNvSpPr>
          <p:nvPr/>
        </p:nvSpPr>
        <p:spPr bwMode="auto">
          <a:xfrm>
            <a:off x="3571875" y="1928813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7" name="流程图: 过程 16"/>
          <p:cNvSpPr>
            <a:spLocks noChangeArrowheads="1"/>
          </p:cNvSpPr>
          <p:nvPr/>
        </p:nvSpPr>
        <p:spPr bwMode="auto">
          <a:xfrm>
            <a:off x="3548063" y="192563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3994150" y="2238375"/>
            <a:ext cx="220663" cy="739775"/>
          </a:xfrm>
          <a:custGeom>
            <a:avLst/>
            <a:gdLst>
              <a:gd name="T0" fmla="*/ 48696 w 221293"/>
              <a:gd name="T1" fmla="*/ 746459 h 739036"/>
              <a:gd name="T2" fmla="*/ 206957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0" y="1928813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21" name="流程图: 过程 20"/>
          <p:cNvSpPr>
            <a:spLocks noChangeArrowheads="1"/>
          </p:cNvSpPr>
          <p:nvPr/>
        </p:nvSpPr>
        <p:spPr bwMode="auto">
          <a:xfrm>
            <a:off x="4548188" y="2643188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4994275" y="2957513"/>
            <a:ext cx="220663" cy="738187"/>
          </a:xfrm>
          <a:custGeom>
            <a:avLst/>
            <a:gdLst>
              <a:gd name="T0" fmla="*/ 48696 w 221293"/>
              <a:gd name="T1" fmla="*/ 730591 h 739036"/>
              <a:gd name="T2" fmla="*/ 206957 w 221293"/>
              <a:gd name="T3" fmla="*/ 297189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5643563" y="1928813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38" name="流程图: 过程 37"/>
          <p:cNvSpPr>
            <a:spLocks noChangeArrowheads="1"/>
          </p:cNvSpPr>
          <p:nvPr/>
        </p:nvSpPr>
        <p:spPr bwMode="auto">
          <a:xfrm>
            <a:off x="5619750" y="328612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任意多边形 38"/>
          <p:cNvSpPr>
            <a:spLocks/>
          </p:cNvSpPr>
          <p:nvPr/>
        </p:nvSpPr>
        <p:spPr bwMode="auto">
          <a:xfrm>
            <a:off x="6065838" y="3600450"/>
            <a:ext cx="220662" cy="738188"/>
          </a:xfrm>
          <a:custGeom>
            <a:avLst/>
            <a:gdLst>
              <a:gd name="T0" fmla="*/ 48694 w 221293"/>
              <a:gd name="T1" fmla="*/ 730601 h 739036"/>
              <a:gd name="T2" fmla="*/ 206948 w 221293"/>
              <a:gd name="T3" fmla="*/ 297193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6667500" y="1928813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41" name="流程图: 过程 40"/>
          <p:cNvSpPr>
            <a:spLocks noChangeArrowheads="1"/>
          </p:cNvSpPr>
          <p:nvPr/>
        </p:nvSpPr>
        <p:spPr bwMode="auto">
          <a:xfrm>
            <a:off x="6643688" y="4000500"/>
            <a:ext cx="571500" cy="571500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1357313" y="1857375"/>
            <a:ext cx="1357312" cy="41433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a[0]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a[1]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a[2]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a[3]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a[4]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a[5]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071688" y="73025"/>
            <a:ext cx="5983287" cy="157003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3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t=a[i];a[i]=a[i+1];a[i+1]=t; }</a:t>
            </a:r>
            <a:endParaRPr lang="zh-CN" altLang="en-US" sz="3200" b="1"/>
          </a:p>
        </p:txBody>
      </p:sp>
      <p:pic>
        <p:nvPicPr>
          <p:cNvPr id="25616" name="图片 1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  <p:bldP spid="21" grpId="0" animBg="1"/>
      <p:bldP spid="22" grpId="0" animBg="1"/>
      <p:bldP spid="37" grpId="0"/>
      <p:bldP spid="38" grpId="0" animBg="1"/>
      <p:bldP spid="39" grpId="0" animBg="1"/>
      <p:bldP spid="40" grpId="0"/>
      <p:bldP spid="41" grpId="0" animBg="1"/>
      <p:bldP spid="4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>
            <a:off x="3000375" y="4000500"/>
            <a:ext cx="428625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27" name="Rectangle 3"/>
          <p:cNvSpPr txBox="1">
            <a:spLocks noChangeArrowheads="1"/>
          </p:cNvSpPr>
          <p:nvPr/>
        </p:nvSpPr>
        <p:spPr bwMode="auto">
          <a:xfrm>
            <a:off x="3738563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4" name="流程图: 过程 13"/>
          <p:cNvSpPr>
            <a:spLocks noChangeArrowheads="1"/>
          </p:cNvSpPr>
          <p:nvPr/>
        </p:nvSpPr>
        <p:spPr bwMode="auto">
          <a:xfrm>
            <a:off x="3714750" y="199707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4160838" y="2309813"/>
            <a:ext cx="220662" cy="739775"/>
          </a:xfrm>
          <a:custGeom>
            <a:avLst/>
            <a:gdLst>
              <a:gd name="T0" fmla="*/ 48694 w 221293"/>
              <a:gd name="T1" fmla="*/ 746459 h 739036"/>
              <a:gd name="T2" fmla="*/ 206948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857750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8" name="流程图: 过程 17"/>
          <p:cNvSpPr>
            <a:spLocks noChangeArrowheads="1"/>
          </p:cNvSpPr>
          <p:nvPr/>
        </p:nvSpPr>
        <p:spPr bwMode="auto">
          <a:xfrm>
            <a:off x="4857750" y="2714625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5303838" y="3028950"/>
            <a:ext cx="220662" cy="738188"/>
          </a:xfrm>
          <a:custGeom>
            <a:avLst/>
            <a:gdLst>
              <a:gd name="T0" fmla="*/ 48694 w 221293"/>
              <a:gd name="T1" fmla="*/ 730601 h 739036"/>
              <a:gd name="T2" fmla="*/ 206948 w 221293"/>
              <a:gd name="T3" fmla="*/ 297193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5929313" y="2000250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26" name="流程图: 过程 25"/>
          <p:cNvSpPr>
            <a:spLocks noChangeArrowheads="1"/>
          </p:cNvSpPr>
          <p:nvPr/>
        </p:nvSpPr>
        <p:spPr bwMode="auto">
          <a:xfrm>
            <a:off x="5929313" y="3289300"/>
            <a:ext cx="571500" cy="639763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1643063" y="2000250"/>
            <a:ext cx="1357312" cy="41433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a[0]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a[1]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a[2]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a[3]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a[4]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a[5]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071688" y="71438"/>
            <a:ext cx="5926137" cy="15541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2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t=a[i];a[i]=a[i+1];a[i+1]=t; }</a:t>
            </a:r>
            <a:endParaRPr lang="zh-CN" altLang="en-US" sz="3200" b="1"/>
          </a:p>
        </p:txBody>
      </p:sp>
      <p:pic>
        <p:nvPicPr>
          <p:cNvPr id="26637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8" grpId="0" animBg="1"/>
      <p:bldP spid="24" grpId="0" animBg="1"/>
      <p:bldP spid="25" grpId="0"/>
      <p:bldP spid="26" grpId="0" animBg="1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>
            <a:off x="3071813" y="3500438"/>
            <a:ext cx="3786187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1" name="Rectangle 3"/>
          <p:cNvSpPr txBox="1">
            <a:spLocks noChangeArrowheads="1"/>
          </p:cNvSpPr>
          <p:nvPr/>
        </p:nvSpPr>
        <p:spPr bwMode="auto">
          <a:xfrm>
            <a:off x="4286250" y="2071688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1" name="流程图: 过程 10"/>
          <p:cNvSpPr>
            <a:spLocks noChangeArrowheads="1"/>
          </p:cNvSpPr>
          <p:nvPr/>
        </p:nvSpPr>
        <p:spPr bwMode="auto">
          <a:xfrm>
            <a:off x="4262438" y="2068513"/>
            <a:ext cx="571500" cy="12858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708525" y="2381250"/>
            <a:ext cx="220663" cy="739775"/>
          </a:xfrm>
          <a:custGeom>
            <a:avLst/>
            <a:gdLst>
              <a:gd name="T0" fmla="*/ 48696 w 221293"/>
              <a:gd name="T1" fmla="*/ 746459 h 739036"/>
              <a:gd name="T2" fmla="*/ 206957 w 221293"/>
              <a:gd name="T3" fmla="*/ 303645 h 739036"/>
              <a:gd name="T4" fmla="*/ 0 w 221293"/>
              <a:gd name="T5" fmla="*/ 0 h 739036"/>
              <a:gd name="T6" fmla="*/ 0 60000 65536"/>
              <a:gd name="T7" fmla="*/ 0 60000 65536"/>
              <a:gd name="T8" fmla="*/ 0 60000 65536"/>
              <a:gd name="T9" fmla="*/ 0 w 221293"/>
              <a:gd name="T10" fmla="*/ 0 h 739036"/>
              <a:gd name="T11" fmla="*/ 221293 w 221293"/>
              <a:gd name="T12" fmla="*/ 739036 h 7390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293" h="739036">
                <a:moveTo>
                  <a:pt x="50104" y="739036"/>
                </a:moveTo>
                <a:cubicBezTo>
                  <a:pt x="135698" y="581417"/>
                  <a:pt x="221293" y="423798"/>
                  <a:pt x="212942" y="300625"/>
                </a:cubicBezTo>
                <a:cubicBezTo>
                  <a:pt x="204591" y="177452"/>
                  <a:pt x="102295" y="88726"/>
                  <a:pt x="0" y="0"/>
                </a:cubicBez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miter lim="800000"/>
            <a:headEnd type="arrow" w="med" len="med"/>
            <a:tailEnd type="arrow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453063" y="2003425"/>
            <a:ext cx="714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ea typeface="楷体_GB2312" pitchFamily="49" charset="-122"/>
              </a:rPr>
              <a:t>0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2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4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5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8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b="1">
                <a:solidFill>
                  <a:srgbClr val="9D138D"/>
                </a:solidFill>
                <a:ea typeface="楷体_GB2312" pitchFamily="49" charset="-122"/>
              </a:rPr>
              <a:t>9</a:t>
            </a:r>
            <a:endParaRPr lang="zh-CN" altLang="zh-CN" sz="3200" b="1">
              <a:solidFill>
                <a:srgbClr val="9D138D"/>
              </a:solidFill>
              <a:ea typeface="楷体_GB2312" pitchFamily="49" charset="-122"/>
            </a:endParaRPr>
          </a:p>
        </p:txBody>
      </p:sp>
      <p:sp>
        <p:nvSpPr>
          <p:cNvPr id="17" name="流程图: 过程 16"/>
          <p:cNvSpPr>
            <a:spLocks noChangeArrowheads="1"/>
          </p:cNvSpPr>
          <p:nvPr/>
        </p:nvSpPr>
        <p:spPr bwMode="auto">
          <a:xfrm>
            <a:off x="5429250" y="2714625"/>
            <a:ext cx="571500" cy="571500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643063" y="2071688"/>
            <a:ext cx="1357312" cy="41433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a[0]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a[1]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a[2]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a[3]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a[4]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a[5]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071688" y="71438"/>
            <a:ext cx="5926137" cy="15541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t=a[i];a[i]=a[i+1];a[i+1]=t; }</a:t>
            </a:r>
            <a:endParaRPr lang="zh-CN" altLang="en-US" sz="3200" b="1"/>
          </a:p>
        </p:txBody>
      </p:sp>
      <p:pic>
        <p:nvPicPr>
          <p:cNvPr id="27658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7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573088"/>
            <a:ext cx="3786187" cy="15541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5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……}</a:t>
            </a:r>
            <a:endParaRPr lang="zh-CN" altLang="en-US" sz="3200" b="1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7525" y="2214563"/>
            <a:ext cx="3768725" cy="15541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4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……}</a:t>
            </a:r>
            <a:endParaRPr lang="zh-CN" altLang="en-US" sz="3200" b="1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4857750"/>
            <a:ext cx="3786187" cy="155416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1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……}</a:t>
            </a:r>
            <a:endParaRPr lang="zh-CN" altLang="en-US" sz="3200" b="1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4438" y="3929063"/>
            <a:ext cx="1357312" cy="7080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……</a:t>
            </a:r>
            <a:endParaRPr lang="zh-CN" altLang="en-US" b="1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29188" y="3357563"/>
            <a:ext cx="3786187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for(i=0;i&lt;</a:t>
            </a:r>
            <a:r>
              <a:rPr lang="en-US" altLang="zh-CN" sz="3200" b="1">
                <a:solidFill>
                  <a:srgbClr val="FF0000"/>
                </a:solidFill>
              </a:rPr>
              <a:t>5-j</a:t>
            </a:r>
            <a:r>
              <a:rPr lang="en-US" altLang="zh-CN" sz="3200" b="1"/>
              <a:t>;i++)                   </a:t>
            </a:r>
          </a:p>
          <a:p>
            <a:pPr eaLnBrk="1" hangingPunct="1"/>
            <a:r>
              <a:rPr lang="en-US" altLang="zh-CN" sz="3200" b="1"/>
              <a:t>    if (a[i]&gt;a[i+1])     </a:t>
            </a:r>
            <a:endParaRPr lang="zh-CN" altLang="zh-CN" sz="3200" b="1"/>
          </a:p>
          <a:p>
            <a:pPr eaLnBrk="1" hangingPunct="1"/>
            <a:r>
              <a:rPr lang="en-US" altLang="zh-CN" sz="3200" b="1"/>
              <a:t>    { ……}</a:t>
            </a:r>
            <a:endParaRPr lang="zh-CN" altLang="en-US" sz="3200" b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00563" y="2844800"/>
            <a:ext cx="3786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for(j=0;j&lt;5;j++)</a:t>
            </a:r>
            <a:endParaRPr lang="zh-CN" altLang="en-US" sz="3200" b="1"/>
          </a:p>
        </p:txBody>
      </p:sp>
      <p:pic>
        <p:nvPicPr>
          <p:cNvPr id="28680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内容占位符 2"/>
          <p:cNvSpPr>
            <a:spLocks noGrp="1"/>
          </p:cNvSpPr>
          <p:nvPr>
            <p:ph idx="1"/>
          </p:nvPr>
        </p:nvSpPr>
        <p:spPr>
          <a:xfrm>
            <a:off x="428625" y="642938"/>
            <a:ext cx="8153400" cy="5929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a[10];   int i,j,t;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printf("input 10 numbers :\n");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for (i=0;i&lt;10;i++)  scanf("%d",&amp;a[i]);  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printf("\n");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for(j=0;j&lt;9;j++)</a:t>
            </a:r>
            <a:endParaRPr lang="zh-CN" altLang="zh-CN" sz="2800" smtClean="0">
              <a:solidFill>
                <a:srgbClr val="00B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	for(i=0;i&lt;9-j;i++) </a:t>
            </a:r>
            <a:endParaRPr lang="zh-CN" altLang="zh-CN" sz="2800" smtClean="0">
              <a:solidFill>
                <a:srgbClr val="00B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	  if (a[i]&gt;a[i+1]) </a:t>
            </a:r>
            <a:endParaRPr lang="zh-CN" altLang="zh-CN" sz="2800" smtClean="0">
              <a:solidFill>
                <a:srgbClr val="00B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	    {t=a[i];a[i]=a[i+1];a[i+1]=t;}</a:t>
            </a:r>
            <a:endParaRPr lang="zh-CN" altLang="zh-CN" sz="2800" smtClean="0">
              <a:solidFill>
                <a:srgbClr val="00B05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printf("the sorted numbers :\n");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for(i=0;i&lt;10;i++)  printf("%d ",a[i]);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printf("\n");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endParaRPr lang="zh-CN" altLang="en-US" sz="2800" smtClean="0"/>
          </a:p>
        </p:txBody>
      </p:sp>
      <p:pic>
        <p:nvPicPr>
          <p:cNvPr id="26626" name="Picture 2" descr="pic6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74342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3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501063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 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357313" y="2571750"/>
          <a:ext cx="728662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38"/>
                <a:gridCol w="1214438"/>
                <a:gridCol w="1214438"/>
                <a:gridCol w="1214438"/>
                <a:gridCol w="1214438"/>
                <a:gridCol w="1214438"/>
              </a:tblGrid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2456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1847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1243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1600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2346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2757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3045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1725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2458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1436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1427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1175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1046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1976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1477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53" name="TextBox 5"/>
          <p:cNvSpPr txBox="1">
            <a:spLocks noChangeArrowheads="1"/>
          </p:cNvSpPr>
          <p:nvPr/>
        </p:nvSpPr>
        <p:spPr bwMode="auto">
          <a:xfrm>
            <a:off x="214313" y="2714625"/>
            <a:ext cx="110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9D138D"/>
                </a:solidFill>
              </a:rPr>
              <a:t>1</a:t>
            </a:r>
            <a:r>
              <a:rPr lang="zh-CN" altLang="en-US" sz="2800" b="1">
                <a:solidFill>
                  <a:srgbClr val="9D138D"/>
                </a:solidFill>
              </a:rPr>
              <a:t>分队</a:t>
            </a:r>
          </a:p>
        </p:txBody>
      </p:sp>
      <p:sp>
        <p:nvSpPr>
          <p:cNvPr id="30754" name="TextBox 6"/>
          <p:cNvSpPr txBox="1">
            <a:spLocks noChangeArrowheads="1"/>
          </p:cNvSpPr>
          <p:nvPr/>
        </p:nvSpPr>
        <p:spPr bwMode="auto">
          <a:xfrm>
            <a:off x="214313" y="3500438"/>
            <a:ext cx="110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9D138D"/>
                </a:solidFill>
              </a:rPr>
              <a:t>2</a:t>
            </a:r>
            <a:r>
              <a:rPr lang="zh-CN" altLang="en-US" sz="2800" b="1">
                <a:solidFill>
                  <a:srgbClr val="9D138D"/>
                </a:solidFill>
              </a:rPr>
              <a:t>分队</a:t>
            </a:r>
          </a:p>
        </p:txBody>
      </p:sp>
      <p:sp>
        <p:nvSpPr>
          <p:cNvPr id="30755" name="TextBox 7"/>
          <p:cNvSpPr txBox="1">
            <a:spLocks noChangeArrowheads="1"/>
          </p:cNvSpPr>
          <p:nvPr/>
        </p:nvSpPr>
        <p:spPr bwMode="auto">
          <a:xfrm>
            <a:off x="214313" y="4286250"/>
            <a:ext cx="110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9D138D"/>
                </a:solidFill>
              </a:rPr>
              <a:t>3</a:t>
            </a:r>
            <a:r>
              <a:rPr lang="zh-CN" altLang="en-US" sz="2800" b="1">
                <a:solidFill>
                  <a:srgbClr val="9D138D"/>
                </a:solidFill>
              </a:rPr>
              <a:t>分队</a:t>
            </a:r>
          </a:p>
        </p:txBody>
      </p:sp>
      <p:sp>
        <p:nvSpPr>
          <p:cNvPr id="30756" name="TextBox 8"/>
          <p:cNvSpPr txBox="1">
            <a:spLocks noChangeArrowheads="1"/>
          </p:cNvSpPr>
          <p:nvPr/>
        </p:nvSpPr>
        <p:spPr bwMode="auto">
          <a:xfrm>
            <a:off x="1428750" y="1928813"/>
            <a:ext cx="1106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1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30757" name="TextBox 9"/>
          <p:cNvSpPr txBox="1">
            <a:spLocks noChangeArrowheads="1"/>
          </p:cNvSpPr>
          <p:nvPr/>
        </p:nvSpPr>
        <p:spPr bwMode="auto">
          <a:xfrm>
            <a:off x="2571750" y="1928813"/>
            <a:ext cx="1106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2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30758" name="TextBox 10"/>
          <p:cNvSpPr txBox="1">
            <a:spLocks noChangeArrowheads="1"/>
          </p:cNvSpPr>
          <p:nvPr/>
        </p:nvSpPr>
        <p:spPr bwMode="auto">
          <a:xfrm>
            <a:off x="3822700" y="1928813"/>
            <a:ext cx="1106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3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30759" name="TextBox 11"/>
          <p:cNvSpPr txBox="1">
            <a:spLocks noChangeArrowheads="1"/>
          </p:cNvSpPr>
          <p:nvPr/>
        </p:nvSpPr>
        <p:spPr bwMode="auto">
          <a:xfrm>
            <a:off x="5000625" y="1928813"/>
            <a:ext cx="1106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4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30760" name="TextBox 12"/>
          <p:cNvSpPr txBox="1">
            <a:spLocks noChangeArrowheads="1"/>
          </p:cNvSpPr>
          <p:nvPr/>
        </p:nvSpPr>
        <p:spPr bwMode="auto">
          <a:xfrm>
            <a:off x="6215063" y="1928813"/>
            <a:ext cx="1106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5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30761" name="TextBox 13"/>
          <p:cNvSpPr txBox="1">
            <a:spLocks noChangeArrowheads="1"/>
          </p:cNvSpPr>
          <p:nvPr/>
        </p:nvSpPr>
        <p:spPr bwMode="auto">
          <a:xfrm>
            <a:off x="7500938" y="1928813"/>
            <a:ext cx="1106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D138D"/>
                </a:solidFill>
              </a:rPr>
              <a:t>队员</a:t>
            </a:r>
            <a:r>
              <a:rPr lang="en-US" altLang="zh-CN" sz="2800" b="1">
                <a:solidFill>
                  <a:srgbClr val="9D138D"/>
                </a:solidFill>
              </a:rPr>
              <a:t>6</a:t>
            </a:r>
            <a:endParaRPr lang="zh-CN" altLang="en-US" sz="2800" b="1">
              <a:solidFill>
                <a:srgbClr val="9D138D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000375" y="5214938"/>
            <a:ext cx="3429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float pay[3][6];</a:t>
            </a:r>
            <a:endParaRPr lang="zh-CN" altLang="en-US" sz="3200" b="1"/>
          </a:p>
        </p:txBody>
      </p:sp>
      <p:pic>
        <p:nvPicPr>
          <p:cNvPr id="30763" name="图片 13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501063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 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857250" y="1857375"/>
            <a:ext cx="7215188" cy="335756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3600" dirty="0" smtClean="0">
                <a:hlinkClick r:id="rId2" action="ppaction://hlinksldjump"/>
              </a:rPr>
              <a:t>6.2.1</a:t>
            </a:r>
            <a:r>
              <a:rPr lang="en-US" altLang="zh-CN" sz="3600" dirty="0">
                <a:hlinkClick r:id="rId2" action="ppaction://hlinksldjump"/>
              </a:rPr>
              <a:t> </a:t>
            </a:r>
            <a:r>
              <a:rPr lang="zh-CN" altLang="zh-CN" sz="3600" dirty="0" smtClean="0">
                <a:hlinkClick r:id="rId2" action="ppaction://hlinksldjump"/>
              </a:rPr>
              <a:t>二维数组</a:t>
            </a:r>
            <a:r>
              <a:rPr lang="zh-CN" altLang="en-US" sz="3600" dirty="0">
                <a:hlinkClick r:id="rId2" action="ppaction://hlinksldjump"/>
              </a:rPr>
              <a:t>的</a:t>
            </a:r>
            <a:r>
              <a:rPr lang="zh-CN" altLang="zh-CN" sz="3600" dirty="0" smtClean="0">
                <a:hlinkClick r:id="rId2" action="ppaction://hlinksldjump"/>
              </a:rPr>
              <a:t>定义</a:t>
            </a:r>
            <a:endParaRPr lang="en-US" altLang="zh-CN" sz="3600" dirty="0" smtClean="0"/>
          </a:p>
          <a:p>
            <a:pPr eaLnBrk="1" hangingPunct="1">
              <a:buNone/>
            </a:pPr>
            <a:r>
              <a:rPr lang="en-US" altLang="zh-CN" sz="3600" dirty="0" smtClean="0">
                <a:hlinkClick r:id="rId3" action="ppaction://hlinksldjump"/>
              </a:rPr>
              <a:t>6.2.2</a:t>
            </a:r>
            <a:r>
              <a:rPr lang="en-US" altLang="zh-CN" sz="3600" dirty="0">
                <a:hlinkClick r:id="rId3" action="ppaction://hlinksldjump"/>
              </a:rPr>
              <a:t> </a:t>
            </a:r>
            <a:r>
              <a:rPr lang="zh-CN" altLang="zh-CN" sz="3600" dirty="0" smtClean="0">
                <a:hlinkClick r:id="rId3" action="ppaction://hlinksldjump"/>
              </a:rPr>
              <a:t>二维数组的引用</a:t>
            </a:r>
            <a:endParaRPr lang="en-US" altLang="zh-CN" sz="3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3600" dirty="0" smtClean="0">
                <a:hlinkClick r:id="rId4" action="ppaction://hlinksldjump"/>
              </a:rPr>
              <a:t>6.2.3 </a:t>
            </a:r>
            <a:r>
              <a:rPr lang="zh-CN" altLang="zh-CN" sz="3600" dirty="0" smtClean="0">
                <a:hlinkClick r:id="rId4" action="ppaction://hlinksldjump"/>
              </a:rPr>
              <a:t>二维数组的初始化</a:t>
            </a:r>
            <a:endParaRPr lang="en-US" altLang="zh-CN" sz="3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3600" dirty="0" smtClean="0">
                <a:hlinkClick r:id="rId5" action="ppaction://hlinksldjump"/>
              </a:rPr>
              <a:t>6.2.4 </a:t>
            </a:r>
            <a:r>
              <a:rPr lang="zh-CN" altLang="zh-CN" sz="3600" dirty="0" smtClean="0">
                <a:hlinkClick r:id="rId5" action="ppaction://hlinksldjump"/>
              </a:rPr>
              <a:t>二维数组</a:t>
            </a:r>
            <a:r>
              <a:rPr lang="zh-CN" altLang="en-US" sz="3600" dirty="0" smtClean="0">
                <a:hlinkClick r:id="rId5" action="ppaction://hlinksldjump"/>
              </a:rPr>
              <a:t>的应用</a:t>
            </a:r>
            <a:endParaRPr lang="zh-CN" altLang="zh-CN" sz="3600" dirty="0" smtClean="0">
              <a:solidFill>
                <a:srgbClr val="0000CC"/>
              </a:solidFill>
            </a:endParaRPr>
          </a:p>
        </p:txBody>
      </p:sp>
      <p:pic>
        <p:nvPicPr>
          <p:cNvPr id="31748" name="图片 3" descr="Untitl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730349"/>
            <a:ext cx="7143750" cy="4714875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zh-CN" dirty="0" smtClean="0"/>
              <a:t>如果有</a:t>
            </a:r>
            <a:r>
              <a:rPr lang="en-US" altLang="zh-CN" dirty="0" smtClean="0"/>
              <a:t>100</a:t>
            </a:r>
            <a:r>
              <a:rPr lang="zh-CN" altLang="zh-CN" dirty="0" smtClean="0"/>
              <a:t>名学生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每个学生有一个成绩，需要求这</a:t>
            </a:r>
            <a:r>
              <a:rPr lang="en-US" altLang="zh-CN" dirty="0" smtClean="0"/>
              <a:t>100</a:t>
            </a:r>
            <a:r>
              <a:rPr lang="zh-CN" altLang="zh-CN" dirty="0" smtClean="0"/>
              <a:t>名学生的平均成绩。</a:t>
            </a:r>
            <a:endParaRPr lang="en-US" altLang="zh-CN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en-US" dirty="0" smtClean="0"/>
              <a:t>用</a:t>
            </a:r>
            <a:r>
              <a:rPr lang="en-US" altLang="zh-CN" dirty="0" smtClean="0"/>
              <a:t>s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,s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,s</a:t>
            </a:r>
            <a:r>
              <a:rPr lang="en-US" altLang="zh-CN" baseline="-25000" dirty="0" smtClean="0"/>
              <a:t>3</a:t>
            </a:r>
            <a:r>
              <a:rPr lang="en-US" altLang="zh-CN" dirty="0" smtClean="0"/>
              <a:t>,……,s</a:t>
            </a:r>
            <a:r>
              <a:rPr lang="en-US" altLang="zh-CN" baseline="-25000" dirty="0" smtClean="0"/>
              <a:t>100</a:t>
            </a:r>
            <a:r>
              <a:rPr lang="zh-CN" altLang="en-US" dirty="0" smtClean="0"/>
              <a:t>表示每个学生的成绩，能体现</a:t>
            </a:r>
            <a:r>
              <a:rPr lang="zh-CN" altLang="en-US" dirty="0" smtClean="0">
                <a:solidFill>
                  <a:srgbClr val="9D138D"/>
                </a:solidFill>
              </a:rPr>
              <a:t>内在联系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eaLnBrk="1" hangingPunct="1">
              <a:spcBef>
                <a:spcPct val="50000"/>
              </a:spcBef>
            </a:pPr>
            <a:r>
              <a:rPr lang="en-US" altLang="zh-CN" dirty="0" smtClean="0"/>
              <a:t>C</a:t>
            </a:r>
            <a:r>
              <a:rPr lang="zh-CN" altLang="zh-CN" dirty="0" smtClean="0"/>
              <a:t>语言用方括号中的数字表示下标，如用</a:t>
            </a:r>
            <a:r>
              <a:rPr lang="en-US" altLang="zh-CN" dirty="0" smtClean="0"/>
              <a:t>s[15]</a:t>
            </a:r>
            <a:r>
              <a:rPr lang="zh-CN" altLang="zh-CN" dirty="0" smtClean="0"/>
              <a:t>表示</a:t>
            </a:r>
            <a:endParaRPr lang="en-US" altLang="zh-CN" dirty="0" smtClean="0"/>
          </a:p>
        </p:txBody>
      </p:sp>
      <p:sp>
        <p:nvSpPr>
          <p:cNvPr id="4" name="流程图: 过程 3"/>
          <p:cNvSpPr>
            <a:spLocks noChangeArrowheads="1"/>
          </p:cNvSpPr>
          <p:nvPr/>
        </p:nvSpPr>
        <p:spPr bwMode="auto">
          <a:xfrm>
            <a:off x="2124075" y="4168874"/>
            <a:ext cx="285750" cy="7143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339975" y="2873474"/>
            <a:ext cx="1928813" cy="642938"/>
          </a:xfrm>
          <a:prstGeom prst="wedgeRoundRectCallout">
            <a:avLst>
              <a:gd name="adj1" fmla="val -45528"/>
              <a:gd name="adj2" fmla="val 150120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数组名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501063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6.2.1</a:t>
            </a:r>
            <a:r>
              <a:rPr lang="en-US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571625"/>
            <a:ext cx="8429625" cy="4929188"/>
          </a:xfrm>
        </p:spPr>
        <p:txBody>
          <a:bodyPr/>
          <a:lstStyle/>
          <a:p>
            <a:pPr eaLnBrk="1" hangingPunct="1"/>
            <a:r>
              <a:rPr lang="zh-CN" altLang="zh-CN" smtClean="0"/>
              <a:t>二维数组定义的一般形式为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</a:t>
            </a:r>
            <a:r>
              <a:rPr lang="zh-CN" altLang="zh-CN" smtClean="0"/>
              <a:t>类型符 数组名</a:t>
            </a:r>
            <a:r>
              <a:rPr lang="en-US" altLang="zh-CN" smtClean="0"/>
              <a:t>[</a:t>
            </a:r>
            <a:r>
              <a:rPr lang="zh-CN" altLang="zh-CN" smtClean="0"/>
              <a:t>常量表达式</a:t>
            </a:r>
            <a:r>
              <a:rPr lang="en-US" altLang="zh-CN" smtClean="0"/>
              <a:t>][</a:t>
            </a:r>
            <a:r>
              <a:rPr lang="zh-CN" altLang="zh-CN" smtClean="0"/>
              <a:t>常量表达式</a:t>
            </a:r>
            <a:r>
              <a:rPr lang="en-US" altLang="zh-CN" smtClean="0"/>
              <a:t>];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      如：</a:t>
            </a:r>
            <a:r>
              <a:rPr lang="en-US" altLang="zh-CN" sz="2800" smtClean="0"/>
              <a:t>float a[3][4],b[5][10];</a:t>
            </a:r>
          </a:p>
          <a:p>
            <a:pPr eaLnBrk="1" hangingPunct="1"/>
            <a:r>
              <a:rPr lang="zh-CN" altLang="zh-CN" sz="2800" smtClean="0"/>
              <a:t>二维数组可被看作是一种特殊的一维数组：</a:t>
            </a: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</a:t>
            </a:r>
            <a:r>
              <a:rPr lang="zh-CN" altLang="zh-CN" sz="2800" smtClean="0"/>
              <a:t>它的元素又是一个一维数组</a:t>
            </a:r>
            <a:endParaRPr lang="en-US" altLang="zh-CN" sz="2800" smtClean="0"/>
          </a:p>
          <a:p>
            <a:pPr eaLnBrk="1" hangingPunct="1"/>
            <a:r>
              <a:rPr lang="zh-CN" altLang="zh-CN" sz="2800" smtClean="0"/>
              <a:t>例如，把</a:t>
            </a:r>
            <a:r>
              <a:rPr lang="en-US" altLang="zh-CN" sz="2800" smtClean="0"/>
              <a:t>a</a:t>
            </a:r>
            <a:r>
              <a:rPr lang="zh-CN" altLang="zh-CN" sz="2800" smtClean="0"/>
              <a:t>看作是一个一维数组，它有</a:t>
            </a:r>
            <a:r>
              <a:rPr lang="en-US" altLang="zh-CN" sz="2800" smtClean="0"/>
              <a:t>3</a:t>
            </a:r>
            <a:r>
              <a:rPr lang="zh-CN" altLang="zh-CN" sz="2800" smtClean="0"/>
              <a:t>个元素：</a:t>
            </a: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a[0]</a:t>
            </a:r>
            <a:r>
              <a:rPr lang="zh-CN" altLang="zh-CN" sz="2800" smtClean="0"/>
              <a:t>、</a:t>
            </a:r>
            <a:r>
              <a:rPr lang="en-US" altLang="zh-CN" sz="2800" smtClean="0"/>
              <a:t>a[1]</a:t>
            </a:r>
            <a:r>
              <a:rPr lang="zh-CN" altLang="zh-CN" sz="2800" smtClean="0"/>
              <a:t>、</a:t>
            </a:r>
            <a:r>
              <a:rPr lang="en-US" altLang="zh-CN" sz="2800" smtClean="0"/>
              <a:t>a[2]</a:t>
            </a:r>
            <a:endParaRPr lang="zh-CN" altLang="zh-CN" sz="2800" smtClean="0"/>
          </a:p>
          <a:p>
            <a:pPr eaLnBrk="1" hangingPunct="1"/>
            <a:r>
              <a:rPr lang="zh-CN" altLang="zh-CN" sz="2800" smtClean="0"/>
              <a:t>每个元素又是一个包含</a:t>
            </a:r>
            <a:r>
              <a:rPr lang="en-US" altLang="zh-CN" sz="2800" smtClean="0"/>
              <a:t>4</a:t>
            </a:r>
            <a:r>
              <a:rPr lang="zh-CN" altLang="zh-CN" sz="2800" smtClean="0"/>
              <a:t>个元素的一维数组</a:t>
            </a:r>
          </a:p>
        </p:txBody>
      </p:sp>
      <p:pic>
        <p:nvPicPr>
          <p:cNvPr id="3277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785938" y="2143125"/>
          <a:ext cx="678656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641"/>
                <a:gridCol w="1696641"/>
                <a:gridCol w="1696641"/>
                <a:gridCol w="1696641"/>
              </a:tblGrid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2214563"/>
            <a:ext cx="1071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9D138D"/>
                </a:solidFill>
              </a:rPr>
              <a:t>a[0]</a:t>
            </a:r>
            <a:endParaRPr lang="zh-CN" altLang="en-US" sz="3200" b="1">
              <a:solidFill>
                <a:srgbClr val="9D138D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8625" y="2997200"/>
            <a:ext cx="1071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9D138D"/>
                </a:solidFill>
              </a:rPr>
              <a:t>a[1]</a:t>
            </a:r>
            <a:endParaRPr lang="zh-CN" altLang="en-US" sz="3200" b="1">
              <a:solidFill>
                <a:srgbClr val="9D138D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8625" y="3740150"/>
            <a:ext cx="1143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9D138D"/>
                </a:solidFill>
              </a:rPr>
              <a:t>a[2]</a:t>
            </a:r>
            <a:endParaRPr lang="zh-CN" altLang="en-US" sz="3200" b="1">
              <a:solidFill>
                <a:srgbClr val="9D138D"/>
              </a:solidFill>
            </a:endParaRPr>
          </a:p>
        </p:txBody>
      </p: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>
            <a:off x="1857375" y="2786063"/>
            <a:ext cx="6643688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1857375" y="3500438"/>
            <a:ext cx="6643688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1928813" y="4286250"/>
            <a:ext cx="6643687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3813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785938" y="2143125"/>
          <a:ext cx="678656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641"/>
                <a:gridCol w="1696641"/>
                <a:gridCol w="1696641"/>
                <a:gridCol w="1696641"/>
              </a:tblGrid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a[0][3]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a[1][3]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a[2][0]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a[2][1]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a[2][2]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a[2][3]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>
            <a:off x="1857375" y="2786063"/>
            <a:ext cx="6643688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1857375" y="3500438"/>
            <a:ext cx="6643688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1928813" y="4286250"/>
            <a:ext cx="6643687" cy="0"/>
          </a:xfrm>
          <a:prstGeom prst="line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57438" y="1571625"/>
            <a:ext cx="3357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9D138D"/>
                </a:solidFill>
              </a:rPr>
              <a:t>逻辑存储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43188" y="4786313"/>
            <a:ext cx="4357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9D138D"/>
                </a:solidFill>
              </a:rPr>
              <a:t>内存中的存储顺序</a:t>
            </a:r>
          </a:p>
        </p:txBody>
      </p:sp>
      <p:pic>
        <p:nvPicPr>
          <p:cNvPr id="34836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6.2.2</a:t>
            </a:r>
            <a:r>
              <a:rPr lang="en-US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r>
              <a:rPr lang="zh-CN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引用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571625"/>
            <a:ext cx="8929687" cy="3714750"/>
          </a:xfrm>
        </p:spPr>
        <p:txBody>
          <a:bodyPr/>
          <a:lstStyle/>
          <a:p>
            <a:pPr eaLnBrk="1" hangingPunct="1"/>
            <a:r>
              <a:rPr lang="zh-CN" altLang="zh-CN" smtClean="0"/>
              <a:t>二维数组元素的表示形式为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</a:t>
            </a:r>
            <a:r>
              <a:rPr lang="zh-CN" altLang="zh-CN" smtClean="0"/>
              <a:t>数组名［下标］［下标］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</a:t>
            </a:r>
          </a:p>
          <a:p>
            <a:pPr eaLnBrk="1" hangingPunct="1"/>
            <a:r>
              <a:rPr lang="en-US" altLang="zh-CN" sz="2800" smtClean="0"/>
              <a:t>b[1][2]=a[2][3]/2    </a:t>
            </a:r>
            <a:r>
              <a:rPr lang="zh-CN" altLang="en-US" sz="2800" smtClean="0">
                <a:solidFill>
                  <a:srgbClr val="FF0000"/>
                </a:solidFill>
              </a:rPr>
              <a:t>合法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2800" smtClean="0"/>
              <a:t>for(i=0;i&lt;m;i++)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printf(“%d,%d\n”,a[i][0],a[0][i]);</a:t>
            </a:r>
            <a:r>
              <a:rPr lang="zh-CN" altLang="en-US" sz="2800" smtClean="0">
                <a:solidFill>
                  <a:srgbClr val="FF0000"/>
                </a:solidFill>
              </a:rPr>
              <a:t>合法</a:t>
            </a:r>
            <a:endParaRPr lang="zh-CN" altLang="zh-CN" sz="2800" smtClean="0"/>
          </a:p>
        </p:txBody>
      </p:sp>
      <p:pic>
        <p:nvPicPr>
          <p:cNvPr id="3584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6.2.3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二维数组的初始化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71625"/>
            <a:ext cx="8643938" cy="4857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a[3][4]={{1,2,3,4},{5,6,7,8},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{9,10,11,12}};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int a[3][4]={1,2,3,4,5,6,7,8,9,10,11,12};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D138D"/>
                </a:solidFill>
              </a:rPr>
              <a:t>int a[3][4]={{1},{5},{9}};</a:t>
            </a:r>
            <a:r>
              <a:rPr lang="zh-CN" altLang="en-US" sz="2800" smtClean="0">
                <a:solidFill>
                  <a:srgbClr val="9D138D"/>
                </a:solidFill>
              </a:rPr>
              <a:t>等价于</a:t>
            </a:r>
            <a:endParaRPr lang="en-US" altLang="zh-CN" sz="2800" smtClean="0">
              <a:solidFill>
                <a:srgbClr val="9D138D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D138D"/>
                </a:solidFill>
              </a:rPr>
              <a:t>int a[3][4]={{1,0,0,0},{5,0,0,0},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D138D"/>
                </a:solidFill>
              </a:rPr>
              <a:t>                                      {9,0,0,0}};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int a[3][4]={{1},{5,6}};</a:t>
            </a:r>
            <a:r>
              <a:rPr lang="zh-CN" altLang="en-US" sz="2800" smtClean="0">
                <a:solidFill>
                  <a:srgbClr val="0000CC"/>
                </a:solidFill>
              </a:rPr>
              <a:t>相当于</a:t>
            </a:r>
            <a:endParaRPr lang="en-US" altLang="zh-CN" sz="2800" smtClean="0">
              <a:solidFill>
                <a:srgbClr val="0000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int a[3][4]={{1},{5,6},{0}};</a:t>
            </a:r>
            <a:endParaRPr lang="zh-CN" altLang="zh-CN" sz="2800" smtClean="0">
              <a:solidFill>
                <a:srgbClr val="0000CC"/>
              </a:solidFill>
            </a:endParaRPr>
          </a:p>
        </p:txBody>
      </p:sp>
      <p:pic>
        <p:nvPicPr>
          <p:cNvPr id="3686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6.2.3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二维数组的初始化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71625"/>
            <a:ext cx="8643938" cy="4857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a[3][4]={1,2,3,4,5,6,7,8,9,10,11,12};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sz="2800" smtClean="0">
                <a:solidFill>
                  <a:srgbClr val="0000CC"/>
                </a:solidFill>
              </a:rPr>
              <a:t>等价</a:t>
            </a:r>
            <a:r>
              <a:rPr lang="zh-CN" altLang="en-US" sz="2800" smtClean="0">
                <a:solidFill>
                  <a:srgbClr val="0000CC"/>
                </a:solidFill>
              </a:rPr>
              <a:t>于</a:t>
            </a:r>
            <a:r>
              <a:rPr lang="zh-CN" altLang="zh-CN" sz="2800" smtClean="0">
                <a:solidFill>
                  <a:srgbClr val="0000CC"/>
                </a:solidFill>
              </a:rPr>
              <a:t>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a[ ][4]={1,2,3,4,5,6,7,8,9,10,11,12};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a[][4]={{0,0,3},{ },{0,10}};</a:t>
            </a:r>
            <a:r>
              <a:rPr lang="zh-CN" altLang="en-US" sz="2800" smtClean="0">
                <a:solidFill>
                  <a:srgbClr val="0000CC"/>
                </a:solidFill>
              </a:rPr>
              <a:t>合法</a:t>
            </a:r>
            <a:endParaRPr lang="zh-CN" altLang="zh-CN" sz="2800" smtClean="0">
              <a:solidFill>
                <a:srgbClr val="0000CC"/>
              </a:solidFill>
            </a:endParaRPr>
          </a:p>
        </p:txBody>
      </p:sp>
      <p:pic>
        <p:nvPicPr>
          <p:cNvPr id="37892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6.2.4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的应用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71625"/>
            <a:ext cx="8643938" cy="1428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6.4 </a:t>
            </a:r>
            <a:r>
              <a:rPr lang="zh-CN" altLang="zh-CN" smtClean="0"/>
              <a:t>将一个二维数组行和列的元素互换，存到另一个二维数组中。</a:t>
            </a:r>
            <a:endParaRPr lang="zh-CN" altLang="zh-CN" smtClean="0">
              <a:solidFill>
                <a:srgbClr val="0000CC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285875" y="3357563"/>
          <a:ext cx="25987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6" name="公式" r:id="rId3" imgW="927100" imgH="457200" progId="Equation.3">
                  <p:embed/>
                </p:oleObj>
              </mc:Choice>
              <mc:Fallback>
                <p:oleObj name="公式" r:id="rId3" imgW="9271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3357563"/>
                        <a:ext cx="2598738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5643563" y="3071813"/>
          <a:ext cx="1928812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7" name="公式" r:id="rId5" imgW="698500" imgH="711200" progId="Equation.3">
                  <p:embed/>
                </p:oleObj>
              </mc:Choice>
              <mc:Fallback>
                <p:oleObj name="公式" r:id="rId5" imgW="698500" imgH="71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3071813"/>
                        <a:ext cx="1928812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右箭头 8"/>
          <p:cNvSpPr>
            <a:spLocks noChangeArrowheads="1"/>
          </p:cNvSpPr>
          <p:nvPr/>
        </p:nvSpPr>
        <p:spPr bwMode="auto">
          <a:xfrm>
            <a:off x="4000500" y="3786188"/>
            <a:ext cx="1428750" cy="5000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38100" algn="ctr">
            <a:solidFill>
              <a:srgbClr val="0000CC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pic>
        <p:nvPicPr>
          <p:cNvPr id="38921" name="图片 9" descr="Untitled2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6.2.4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二维数组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的应用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71625"/>
            <a:ext cx="8643938" cy="4000500"/>
          </a:xfrm>
        </p:spPr>
        <p:txBody>
          <a:bodyPr/>
          <a:lstStyle/>
          <a:p>
            <a:pPr eaLnBrk="1" hangingPunct="1"/>
            <a:r>
              <a:rPr lang="zh-CN" altLang="en-US" smtClean="0"/>
              <a:t>算法分析</a:t>
            </a:r>
            <a:r>
              <a:rPr lang="zh-CN" altLang="zh-CN" smtClean="0"/>
              <a:t>：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可以定义两个数组：数组</a:t>
            </a:r>
            <a:r>
              <a:rPr lang="en-US" altLang="zh-CN" smtClean="0"/>
              <a:t>a</a:t>
            </a:r>
            <a:r>
              <a:rPr lang="zh-CN" altLang="zh-CN" smtClean="0"/>
              <a:t>为</a:t>
            </a:r>
            <a:r>
              <a:rPr lang="en-US" altLang="zh-CN" smtClean="0"/>
              <a:t>2</a:t>
            </a:r>
            <a:r>
              <a:rPr lang="zh-CN" altLang="zh-CN" smtClean="0"/>
              <a:t>行</a:t>
            </a:r>
            <a:r>
              <a:rPr lang="en-US" altLang="zh-CN" smtClean="0"/>
              <a:t>3</a:t>
            </a:r>
            <a:r>
              <a:rPr lang="zh-CN" altLang="zh-CN" smtClean="0"/>
              <a:t>列，存放指定的</a:t>
            </a:r>
            <a:r>
              <a:rPr lang="en-US" altLang="zh-CN" smtClean="0"/>
              <a:t>6</a:t>
            </a:r>
            <a:r>
              <a:rPr lang="zh-CN" altLang="zh-CN" smtClean="0"/>
              <a:t>个数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数组</a:t>
            </a:r>
            <a:r>
              <a:rPr lang="en-US" altLang="zh-CN" smtClean="0"/>
              <a:t>b</a:t>
            </a:r>
            <a:r>
              <a:rPr lang="zh-CN" altLang="zh-CN" smtClean="0"/>
              <a:t>为</a:t>
            </a:r>
            <a:r>
              <a:rPr lang="en-US" altLang="zh-CN" smtClean="0"/>
              <a:t>3</a:t>
            </a:r>
            <a:r>
              <a:rPr lang="zh-CN" altLang="zh-CN" smtClean="0"/>
              <a:t>行</a:t>
            </a:r>
            <a:r>
              <a:rPr lang="en-US" altLang="zh-CN" smtClean="0"/>
              <a:t>2</a:t>
            </a:r>
            <a:r>
              <a:rPr lang="zh-CN" altLang="zh-CN" smtClean="0"/>
              <a:t>列，开始时未赋值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将</a:t>
            </a:r>
            <a:r>
              <a:rPr lang="en-US" altLang="zh-CN" smtClean="0"/>
              <a:t>a</a:t>
            </a:r>
            <a:r>
              <a:rPr lang="zh-CN" altLang="zh-CN" smtClean="0"/>
              <a:t>数组中的元素</a:t>
            </a:r>
            <a:r>
              <a:rPr lang="en-US" altLang="zh-CN" smtClean="0"/>
              <a:t>a[i][j]</a:t>
            </a:r>
            <a:r>
              <a:rPr lang="zh-CN" altLang="zh-CN" smtClean="0"/>
              <a:t>存放到</a:t>
            </a:r>
            <a:r>
              <a:rPr lang="en-US" altLang="zh-CN" smtClean="0"/>
              <a:t>b</a:t>
            </a:r>
            <a:r>
              <a:rPr lang="zh-CN" altLang="zh-CN" smtClean="0"/>
              <a:t>数组中的</a:t>
            </a:r>
            <a:r>
              <a:rPr lang="en-US" altLang="zh-CN" smtClean="0"/>
              <a:t>b[j][i]</a:t>
            </a:r>
            <a:r>
              <a:rPr lang="zh-CN" altLang="zh-CN" smtClean="0"/>
              <a:t>元素中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用嵌套的</a:t>
            </a:r>
            <a:r>
              <a:rPr lang="en-US" altLang="zh-CN" smtClean="0"/>
              <a:t>for</a:t>
            </a:r>
            <a:r>
              <a:rPr lang="zh-CN" altLang="zh-CN" smtClean="0"/>
              <a:t>循环完成</a:t>
            </a:r>
            <a:endParaRPr lang="zh-CN" altLang="zh-CN" smtClean="0">
              <a:solidFill>
                <a:srgbClr val="0000CC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3994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500063"/>
            <a:ext cx="7786688" cy="6215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{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a[2][3]={{1,2,3},{4,5,6}};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b[3][2],</a:t>
            </a:r>
            <a:r>
              <a:rPr lang="en-US" altLang="zh-CN" sz="2800" dirty="0" err="1" smtClean="0"/>
              <a:t>i,j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("array a:\n");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=0;i&lt;2;i++)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{ for (j=0;j&lt;3;j++)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{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("%5d",a[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][j]); 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   b[j][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]=a[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][j];   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}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}</a:t>
            </a:r>
            <a:endParaRPr lang="zh-CN" altLang="zh-CN" sz="2800" dirty="0" smtClean="0"/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86313" y="3071813"/>
            <a:ext cx="4000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处理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zh-CN" sz="2800" b="1">
                <a:solidFill>
                  <a:srgbClr val="0000CC"/>
                </a:solidFill>
              </a:rPr>
              <a:t>的一行中各元素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14938" y="3571875"/>
            <a:ext cx="3571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处理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zh-CN" sz="2800" b="1">
                <a:solidFill>
                  <a:srgbClr val="0000CC"/>
                </a:solidFill>
              </a:rPr>
              <a:t>中某一列元素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15063" y="4143375"/>
            <a:ext cx="271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输出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en-US" sz="2800" b="1">
                <a:solidFill>
                  <a:srgbClr val="0000CC"/>
                </a:solidFill>
              </a:rPr>
              <a:t>的</a:t>
            </a:r>
            <a:r>
              <a:rPr lang="zh-CN" altLang="zh-CN" sz="2800" b="1">
                <a:solidFill>
                  <a:srgbClr val="0000CC"/>
                </a:solidFill>
              </a:rPr>
              <a:t>各元素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57750" y="4572000"/>
            <a:ext cx="4143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zh-CN" sz="2800" b="1">
                <a:solidFill>
                  <a:srgbClr val="0000CC"/>
                </a:solidFill>
              </a:rPr>
              <a:t>元素值赋给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r>
              <a:rPr lang="zh-CN" altLang="zh-CN" sz="2800" b="1">
                <a:solidFill>
                  <a:srgbClr val="0000CC"/>
                </a:solidFill>
              </a:rPr>
              <a:t>相应元素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40969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071563"/>
            <a:ext cx="6715125" cy="4429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("array b:\n");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=0;i&lt;3;i++)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{  for(j=0;j&lt;2;j++)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("%5d",b[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}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}    </a:t>
            </a:r>
            <a:endParaRPr lang="zh-CN" altLang="zh-CN" sz="2800" dirty="0" smtClean="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57938" y="2643188"/>
            <a:ext cx="271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输出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r>
              <a:rPr lang="zh-CN" altLang="en-US" sz="2800" b="1">
                <a:solidFill>
                  <a:srgbClr val="0000CC"/>
                </a:solidFill>
              </a:rPr>
              <a:t>的</a:t>
            </a:r>
            <a:r>
              <a:rPr lang="zh-CN" altLang="zh-CN" sz="2800" b="1">
                <a:solidFill>
                  <a:srgbClr val="0000CC"/>
                </a:solidFill>
              </a:rPr>
              <a:t>各元素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56992"/>
            <a:ext cx="388143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图片 6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980728"/>
            <a:ext cx="7143750" cy="4714875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数组是一组</a:t>
            </a:r>
            <a:r>
              <a:rPr lang="zh-CN" altLang="zh-CN" dirty="0" smtClean="0">
                <a:solidFill>
                  <a:srgbClr val="9D138D"/>
                </a:solidFill>
              </a:rPr>
              <a:t>有序数据的集合</a:t>
            </a:r>
            <a:r>
              <a:rPr lang="zh-CN" altLang="zh-CN" dirty="0" smtClean="0"/>
              <a:t>。数组中各数据的排列是有一定规律的，下标代表数据在数组中的序号</a:t>
            </a:r>
          </a:p>
          <a:p>
            <a:pPr eaLnBrk="1" hangingPunct="1"/>
            <a:r>
              <a:rPr lang="zh-CN" altLang="zh-CN" dirty="0" smtClean="0"/>
              <a:t>用一个</a:t>
            </a:r>
            <a:r>
              <a:rPr lang="zh-CN" altLang="zh-CN" dirty="0" smtClean="0">
                <a:solidFill>
                  <a:srgbClr val="9D138D"/>
                </a:solidFill>
              </a:rPr>
              <a:t>数组名</a:t>
            </a:r>
            <a:r>
              <a:rPr lang="zh-CN" altLang="zh-CN" dirty="0" smtClean="0"/>
              <a:t>和</a:t>
            </a:r>
            <a:r>
              <a:rPr lang="zh-CN" altLang="zh-CN" dirty="0" smtClean="0">
                <a:solidFill>
                  <a:srgbClr val="9D138D"/>
                </a:solidFill>
              </a:rPr>
              <a:t>下标</a:t>
            </a:r>
            <a:r>
              <a:rPr lang="zh-CN" altLang="zh-CN" dirty="0" smtClean="0"/>
              <a:t>惟一确定数组中的元素</a:t>
            </a:r>
          </a:p>
          <a:p>
            <a:pPr eaLnBrk="1" hangingPunct="1"/>
            <a:r>
              <a:rPr lang="zh-CN" altLang="zh-CN" dirty="0" smtClean="0"/>
              <a:t>数组中的每一个元素都属于</a:t>
            </a:r>
            <a:r>
              <a:rPr lang="zh-CN" altLang="zh-CN" dirty="0" smtClean="0">
                <a:solidFill>
                  <a:srgbClr val="9D138D"/>
                </a:solidFill>
              </a:rPr>
              <a:t>同一个数据类型</a:t>
            </a:r>
            <a:endParaRPr lang="en-US" altLang="zh-CN" dirty="0" smtClean="0">
              <a:solidFill>
                <a:srgbClr val="9D138D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571500"/>
            <a:ext cx="8643937" cy="5572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6.5 </a:t>
            </a:r>
            <a:r>
              <a:rPr lang="zh-CN" altLang="zh-CN" smtClean="0"/>
              <a:t>有一个</a:t>
            </a:r>
            <a:r>
              <a:rPr lang="en-US" altLang="zh-CN" smtClean="0"/>
              <a:t>3</a:t>
            </a:r>
            <a:r>
              <a:rPr lang="zh-CN" altLang="zh-CN" smtClean="0"/>
              <a:t>×</a:t>
            </a:r>
            <a:r>
              <a:rPr lang="en-US" altLang="zh-CN" smtClean="0"/>
              <a:t>4</a:t>
            </a:r>
            <a:r>
              <a:rPr lang="zh-CN" altLang="zh-CN" smtClean="0"/>
              <a:t>的矩阵，要求编程序求出其中值最大的那个元素的值，以及其所在的行号和列号。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算法分析</a:t>
            </a:r>
            <a:r>
              <a:rPr lang="zh-CN" altLang="zh-CN" smtClean="0"/>
              <a:t>：</a:t>
            </a:r>
            <a:r>
              <a:rPr lang="zh-CN" altLang="en-US" smtClean="0"/>
              <a:t>采用</a:t>
            </a:r>
            <a:r>
              <a:rPr lang="zh-CN" altLang="zh-CN" smtClean="0"/>
              <a:t>“打擂台算法”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先找出任一人站在台上，第</a:t>
            </a:r>
            <a:r>
              <a:rPr lang="en-US" altLang="zh-CN" smtClean="0"/>
              <a:t>2</a:t>
            </a:r>
            <a:r>
              <a:rPr lang="zh-CN" altLang="zh-CN" smtClean="0"/>
              <a:t>人上去与之比武，胜者留在台上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第</a:t>
            </a:r>
            <a:r>
              <a:rPr lang="en-US" altLang="zh-CN" smtClean="0"/>
              <a:t>3</a:t>
            </a:r>
            <a:r>
              <a:rPr lang="zh-CN" altLang="zh-CN" smtClean="0"/>
              <a:t>人与台上的人比武，胜者留台上，败者下台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以后每一个人都是与当时留在台上的人比武</a:t>
            </a:r>
            <a:r>
              <a:rPr lang="zh-CN" altLang="en-US" smtClean="0"/>
              <a:t>，</a:t>
            </a:r>
            <a:r>
              <a:rPr lang="zh-CN" altLang="zh-CN" smtClean="0"/>
              <a:t>直到所有人都上台比为止，最后留在台上的是冠军</a:t>
            </a:r>
            <a:endParaRPr lang="zh-CN" altLang="zh-CN" smtClean="0">
              <a:solidFill>
                <a:srgbClr val="0000CC"/>
              </a:solidFill>
            </a:endParaRP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3013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571500"/>
            <a:ext cx="8643937" cy="6000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6.5 </a:t>
            </a:r>
            <a:r>
              <a:rPr lang="zh-CN" altLang="zh-CN" smtClean="0"/>
              <a:t>有一个</a:t>
            </a:r>
            <a:r>
              <a:rPr lang="en-US" altLang="zh-CN" smtClean="0"/>
              <a:t>3</a:t>
            </a:r>
            <a:r>
              <a:rPr lang="zh-CN" altLang="zh-CN" smtClean="0"/>
              <a:t>×</a:t>
            </a:r>
            <a:r>
              <a:rPr lang="en-US" altLang="zh-CN" smtClean="0"/>
              <a:t>4</a:t>
            </a:r>
            <a:r>
              <a:rPr lang="zh-CN" altLang="zh-CN" smtClean="0"/>
              <a:t>的矩阵，要求编程序求出其中值最大的那个元素的值，以及其所在的行号和列号。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解题思路：</a:t>
            </a:r>
            <a:r>
              <a:rPr lang="zh-CN" altLang="en-US" smtClean="0"/>
              <a:t>采用</a:t>
            </a:r>
            <a:r>
              <a:rPr lang="zh-CN" altLang="zh-CN" smtClean="0"/>
              <a:t>“打擂台算法”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先</a:t>
            </a:r>
            <a:r>
              <a:rPr lang="zh-CN" altLang="en-US" smtClean="0"/>
              <a:t>把</a:t>
            </a:r>
            <a:r>
              <a:rPr lang="en-US" altLang="zh-CN" smtClean="0"/>
              <a:t>a[0][0]</a:t>
            </a:r>
            <a:r>
              <a:rPr lang="zh-CN" altLang="zh-CN" smtClean="0"/>
              <a:t>的值赋给变量</a:t>
            </a:r>
            <a:r>
              <a:rPr lang="en-US" altLang="zh-CN" smtClean="0"/>
              <a:t>max</a:t>
            </a:r>
          </a:p>
          <a:p>
            <a:pPr lvl="1" eaLnBrk="1" hangingPunct="1"/>
            <a:r>
              <a:rPr lang="en-US" altLang="zh-CN" smtClean="0"/>
              <a:t>max</a:t>
            </a:r>
            <a:r>
              <a:rPr lang="zh-CN" altLang="zh-CN" smtClean="0"/>
              <a:t>用来存放当前已知的最大值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a[0][1]</a:t>
            </a:r>
            <a:r>
              <a:rPr lang="zh-CN" altLang="zh-CN" smtClean="0"/>
              <a:t>与</a:t>
            </a:r>
            <a:r>
              <a:rPr lang="en-US" altLang="zh-CN" smtClean="0"/>
              <a:t>max</a:t>
            </a:r>
            <a:r>
              <a:rPr lang="zh-CN" altLang="zh-CN" smtClean="0"/>
              <a:t>比较，如果</a:t>
            </a:r>
            <a:r>
              <a:rPr lang="en-US" altLang="zh-CN" smtClean="0"/>
              <a:t>a[0][1]&gt;max</a:t>
            </a:r>
            <a:r>
              <a:rPr lang="zh-CN" altLang="zh-CN" smtClean="0"/>
              <a:t>，则表示</a:t>
            </a:r>
            <a:r>
              <a:rPr lang="en-US" altLang="zh-CN" smtClean="0"/>
              <a:t>a[0][1]</a:t>
            </a:r>
            <a:r>
              <a:rPr lang="zh-CN" altLang="zh-CN" smtClean="0"/>
              <a:t>是已经比过的数据中值最大的，把它的值赋给</a:t>
            </a:r>
            <a:r>
              <a:rPr lang="en-US" altLang="zh-CN" smtClean="0"/>
              <a:t>max</a:t>
            </a:r>
            <a:r>
              <a:rPr lang="zh-CN" altLang="zh-CN" smtClean="0"/>
              <a:t>，取代了</a:t>
            </a:r>
            <a:r>
              <a:rPr lang="en-US" altLang="zh-CN" smtClean="0"/>
              <a:t>max</a:t>
            </a:r>
            <a:r>
              <a:rPr lang="zh-CN" altLang="zh-CN" smtClean="0"/>
              <a:t>的原值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以后依此处理，</a:t>
            </a:r>
            <a:r>
              <a:rPr lang="zh-CN" altLang="en-US" smtClean="0"/>
              <a:t>最后</a:t>
            </a:r>
            <a:r>
              <a:rPr lang="en-US" altLang="zh-CN" smtClean="0"/>
              <a:t>max</a:t>
            </a:r>
            <a:r>
              <a:rPr lang="zh-CN" altLang="zh-CN" smtClean="0"/>
              <a:t>就是最大的值</a:t>
            </a:r>
            <a:endParaRPr lang="zh-CN" altLang="zh-CN" smtClean="0">
              <a:solidFill>
                <a:srgbClr val="0000CC"/>
              </a:solidFill>
            </a:endParaRP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4037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31"/>
          <p:cNvGrpSpPr>
            <a:grpSpLocks/>
          </p:cNvGrpSpPr>
          <p:nvPr/>
        </p:nvGrpSpPr>
        <p:grpSpPr bwMode="auto">
          <a:xfrm>
            <a:off x="1714500" y="857250"/>
            <a:ext cx="5857875" cy="5000625"/>
            <a:chOff x="1714480" y="857232"/>
            <a:chExt cx="5857916" cy="5000661"/>
          </a:xfrm>
        </p:grpSpPr>
        <p:sp>
          <p:nvSpPr>
            <p:cNvPr id="45060" name="流程图: 过程 14"/>
            <p:cNvSpPr>
              <a:spLocks noChangeArrowheads="1"/>
            </p:cNvSpPr>
            <p:nvPr/>
          </p:nvSpPr>
          <p:spPr bwMode="auto">
            <a:xfrm>
              <a:off x="1714500" y="1500189"/>
              <a:ext cx="5857896" cy="4357704"/>
            </a:xfrm>
            <a:prstGeom prst="flowChartProcess">
              <a:avLst/>
            </a:prstGeom>
            <a:solidFill>
              <a:schemeClr val="accent1"/>
            </a:solidFill>
            <a:ln w="381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3200" b="1"/>
                <a:t>          for i=0  to  2</a:t>
              </a:r>
              <a:endParaRPr lang="zh-CN" altLang="en-US" sz="3200" b="1"/>
            </a:p>
          </p:txBody>
        </p:sp>
        <p:sp>
          <p:nvSpPr>
            <p:cNvPr id="45061" name="矩形 16"/>
            <p:cNvSpPr>
              <a:spLocks noChangeArrowheads="1"/>
            </p:cNvSpPr>
            <p:nvPr/>
          </p:nvSpPr>
          <p:spPr bwMode="auto">
            <a:xfrm>
              <a:off x="2285984" y="2143116"/>
              <a:ext cx="5286412" cy="3071834"/>
            </a:xfrm>
            <a:prstGeom prst="rect">
              <a:avLst/>
            </a:prstGeom>
            <a:solidFill>
              <a:schemeClr val="accent1"/>
            </a:solidFill>
            <a:ln w="381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3200" b="1"/>
                <a:t>        for  j=0  to  3</a:t>
              </a:r>
              <a:endParaRPr lang="zh-CN" altLang="en-US" sz="3200" b="1" baseline="30000"/>
            </a:p>
          </p:txBody>
        </p:sp>
        <p:sp>
          <p:nvSpPr>
            <p:cNvPr id="45062" name="流程图: 过程 17"/>
            <p:cNvSpPr>
              <a:spLocks noChangeArrowheads="1"/>
            </p:cNvSpPr>
            <p:nvPr/>
          </p:nvSpPr>
          <p:spPr bwMode="auto">
            <a:xfrm>
              <a:off x="2786063" y="2643188"/>
              <a:ext cx="4786333" cy="2571762"/>
            </a:xfrm>
            <a:prstGeom prst="flowChartProcess">
              <a:avLst/>
            </a:prstGeom>
            <a:solidFill>
              <a:schemeClr val="accent1"/>
            </a:solidFill>
            <a:ln w="381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 altLang="zh-CN" sz="2800"/>
            </a:p>
            <a:p>
              <a:endParaRPr lang="en-US" altLang="zh-CN" sz="2800"/>
            </a:p>
            <a:p>
              <a:pPr>
                <a:lnSpc>
                  <a:spcPct val="120000"/>
                </a:lnSpc>
              </a:pPr>
              <a:r>
                <a:rPr lang="en-US" altLang="zh-CN" sz="2800" b="1"/>
                <a:t>max=a[i][j]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2800" b="1"/>
                <a:t>row=I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2800" b="1"/>
                <a:t>colum=j</a:t>
              </a:r>
            </a:p>
            <a:p>
              <a:endParaRPr lang="zh-CN" altLang="en-US" sz="3200"/>
            </a:p>
          </p:txBody>
        </p:sp>
        <p:sp>
          <p:nvSpPr>
            <p:cNvPr id="45063" name="流程图: 过程 18"/>
            <p:cNvSpPr>
              <a:spLocks noChangeArrowheads="1"/>
            </p:cNvSpPr>
            <p:nvPr/>
          </p:nvSpPr>
          <p:spPr bwMode="auto">
            <a:xfrm>
              <a:off x="4143371" y="2643182"/>
              <a:ext cx="2357455" cy="642938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en-US" altLang="zh-CN" sz="3200" b="1"/>
                <a:t>a[i][j]&gt;max</a:t>
              </a:r>
              <a:endParaRPr lang="zh-CN" altLang="en-US" sz="3200" b="1"/>
            </a:p>
          </p:txBody>
        </p:sp>
        <p:sp>
          <p:nvSpPr>
            <p:cNvPr id="45064" name="流程图: 过程 19"/>
            <p:cNvSpPr>
              <a:spLocks noChangeArrowheads="1"/>
            </p:cNvSpPr>
            <p:nvPr/>
          </p:nvSpPr>
          <p:spPr bwMode="auto">
            <a:xfrm>
              <a:off x="2928926" y="2928938"/>
              <a:ext cx="714380" cy="642938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zh-CN" altLang="en-US" sz="3200" b="1"/>
                <a:t>真</a:t>
              </a:r>
            </a:p>
          </p:txBody>
        </p:sp>
        <p:sp>
          <p:nvSpPr>
            <p:cNvPr id="45065" name="流程图: 过程 22"/>
            <p:cNvSpPr>
              <a:spLocks noChangeArrowheads="1"/>
            </p:cNvSpPr>
            <p:nvPr/>
          </p:nvSpPr>
          <p:spPr bwMode="auto">
            <a:xfrm>
              <a:off x="1714480" y="857232"/>
              <a:ext cx="5857916" cy="642938"/>
            </a:xfrm>
            <a:prstGeom prst="flowChartProcess">
              <a:avLst/>
            </a:prstGeom>
            <a:solidFill>
              <a:schemeClr val="accent1"/>
            </a:solidFill>
            <a:ln w="381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altLang="zh-CN" sz="3200" b="1"/>
                <a:t>          max=a[0][0]</a:t>
              </a:r>
              <a:endParaRPr lang="zh-CN" altLang="en-US" sz="3200" b="1"/>
            </a:p>
          </p:txBody>
        </p:sp>
        <p:sp>
          <p:nvSpPr>
            <p:cNvPr id="45066" name="流程图: 过程 23"/>
            <p:cNvSpPr>
              <a:spLocks noChangeArrowheads="1"/>
            </p:cNvSpPr>
            <p:nvPr/>
          </p:nvSpPr>
          <p:spPr bwMode="auto">
            <a:xfrm>
              <a:off x="1714480" y="5214950"/>
              <a:ext cx="5857916" cy="642938"/>
            </a:xfrm>
            <a:prstGeom prst="flowChartProcess">
              <a:avLst/>
            </a:prstGeom>
            <a:solidFill>
              <a:schemeClr val="accent1"/>
            </a:solidFill>
            <a:ln w="381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3200" b="1"/>
                <a:t>输出：</a:t>
              </a:r>
              <a:r>
                <a:rPr lang="en-US" altLang="zh-CN" sz="3200" b="1"/>
                <a:t>max,row,colum</a:t>
              </a:r>
              <a:endParaRPr lang="zh-CN" altLang="en-US" sz="3200" b="1"/>
            </a:p>
          </p:txBody>
        </p:sp>
        <p:cxnSp>
          <p:nvCxnSpPr>
            <p:cNvPr id="45067" name="直接连接符 18"/>
            <p:cNvCxnSpPr>
              <a:cxnSpLocks noChangeShapeType="1"/>
            </p:cNvCxnSpPr>
            <p:nvPr/>
          </p:nvCxnSpPr>
          <p:spPr bwMode="auto">
            <a:xfrm>
              <a:off x="2786050" y="3571876"/>
              <a:ext cx="4786346" cy="0"/>
            </a:xfrm>
            <a:prstGeom prst="line">
              <a:avLst/>
            </a:prstGeom>
            <a:noFill/>
            <a:ln w="38100" algn="ctr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8" name="直接连接符 19"/>
            <p:cNvCxnSpPr>
              <a:cxnSpLocks noChangeShapeType="1"/>
            </p:cNvCxnSpPr>
            <p:nvPr/>
          </p:nvCxnSpPr>
          <p:spPr bwMode="auto">
            <a:xfrm flipV="1">
              <a:off x="5286380" y="2643182"/>
              <a:ext cx="2286016" cy="928694"/>
            </a:xfrm>
            <a:prstGeom prst="line">
              <a:avLst/>
            </a:prstGeom>
            <a:noFill/>
            <a:ln w="38100" algn="ctr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9" name="直接连接符 22"/>
            <p:cNvCxnSpPr>
              <a:cxnSpLocks noChangeShapeType="1"/>
            </p:cNvCxnSpPr>
            <p:nvPr/>
          </p:nvCxnSpPr>
          <p:spPr bwMode="auto">
            <a:xfrm>
              <a:off x="2786050" y="2643182"/>
              <a:ext cx="2571768" cy="928694"/>
            </a:xfrm>
            <a:prstGeom prst="line">
              <a:avLst/>
            </a:prstGeom>
            <a:noFill/>
            <a:ln w="38100" algn="ctr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70" name="流程图: 过程 19"/>
            <p:cNvSpPr>
              <a:spLocks noChangeArrowheads="1"/>
            </p:cNvSpPr>
            <p:nvPr/>
          </p:nvSpPr>
          <p:spPr bwMode="auto">
            <a:xfrm>
              <a:off x="6715140" y="2928934"/>
              <a:ext cx="714380" cy="642938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r>
                <a:rPr lang="zh-CN" altLang="en-US" sz="3200" b="1"/>
                <a:t>假</a:t>
              </a:r>
            </a:p>
          </p:txBody>
        </p:sp>
        <p:cxnSp>
          <p:nvCxnSpPr>
            <p:cNvPr id="45071" name="直接连接符 28"/>
            <p:cNvCxnSpPr>
              <a:cxnSpLocks noChangeShapeType="1"/>
            </p:cNvCxnSpPr>
            <p:nvPr/>
          </p:nvCxnSpPr>
          <p:spPr bwMode="auto">
            <a:xfrm rot="5400000" flipH="1" flipV="1">
              <a:off x="4464843" y="4393413"/>
              <a:ext cx="1643074" cy="0"/>
            </a:xfrm>
            <a:prstGeom prst="line">
              <a:avLst/>
            </a:prstGeom>
            <a:noFill/>
            <a:ln w="38100" algn="ctr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5059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610865" y="124420"/>
            <a:ext cx="8643937" cy="6072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FF0000"/>
                </a:solidFill>
              </a:rPr>
              <a:t>……</a:t>
            </a:r>
            <a:r>
              <a:rPr lang="en-US" altLang="zh-CN" sz="2800" dirty="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i,j,row</a:t>
            </a:r>
            <a:r>
              <a:rPr lang="en-US" altLang="zh-CN" sz="2800" dirty="0" smtClean="0"/>
              <a:t>=0,colum=0,max;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a[3][4]={{1,2,3,4},{9,8,7,6},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                     {-10,10,-5,2}};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max=a[0][0];                    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=0;i&lt;3;i++)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for (j=0;j&lt;4;j++)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if (a[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][j]&gt;max)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{  max=a[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][j];  row=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;  </a:t>
            </a:r>
            <a:r>
              <a:rPr lang="en-US" altLang="zh-CN" sz="2800" dirty="0" err="1" smtClean="0"/>
              <a:t>colum</a:t>
            </a:r>
            <a:r>
              <a:rPr lang="en-US" altLang="zh-CN" sz="2800" dirty="0" smtClean="0"/>
              <a:t>=j; }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("max=%d\</a:t>
            </a:r>
            <a:r>
              <a:rPr lang="en-US" altLang="zh-CN" sz="2800" dirty="0" err="1" smtClean="0"/>
              <a:t>nrow</a:t>
            </a:r>
            <a:r>
              <a:rPr lang="en-US" altLang="zh-CN" sz="2800" dirty="0" smtClean="0"/>
              <a:t>=%d\n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    </a:t>
            </a:r>
            <a:r>
              <a:rPr lang="en-US" altLang="zh-CN" sz="2800" dirty="0" err="1" smtClean="0"/>
              <a:t>colum</a:t>
            </a:r>
            <a:r>
              <a:rPr lang="en-US" altLang="zh-CN" sz="2800" dirty="0" smtClean="0"/>
              <a:t>=%d\n",</a:t>
            </a:r>
            <a:r>
              <a:rPr lang="en-US" altLang="zh-CN" sz="2800" dirty="0" err="1" smtClean="0"/>
              <a:t>max,row,colum</a:t>
            </a:r>
            <a:r>
              <a:rPr lang="en-US" altLang="zh-CN" sz="2800" dirty="0" smtClean="0"/>
              <a:t>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FF0000"/>
                </a:solidFill>
              </a:rPr>
              <a:t>……</a:t>
            </a:r>
            <a:endParaRPr lang="zh-CN" altLang="zh-CN" sz="2800" dirty="0" smtClean="0">
              <a:solidFill>
                <a:srgbClr val="FF0000"/>
              </a:solidFill>
            </a:endParaRP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396552" y="-30420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96552" y="-30420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3239765" y="3269258"/>
            <a:ext cx="1928812" cy="642937"/>
          </a:xfrm>
          <a:prstGeom prst="wedgeRoundRectCallout">
            <a:avLst>
              <a:gd name="adj1" fmla="val -44741"/>
              <a:gd name="adj2" fmla="val 11350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记</a:t>
            </a:r>
            <a:r>
              <a:rPr lang="zh-CN" altLang="en-US" sz="3200" b="1">
                <a:solidFill>
                  <a:srgbClr val="FF0000"/>
                </a:solidFill>
              </a:rPr>
              <a:t>最大值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683" y="516532"/>
            <a:ext cx="214312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图片 8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177" y="583942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4536752" y="3339108"/>
            <a:ext cx="1785938" cy="642937"/>
          </a:xfrm>
          <a:prstGeom prst="wedgeRoundRectCallout">
            <a:avLst>
              <a:gd name="adj1" fmla="val -44741"/>
              <a:gd name="adj2" fmla="val 11350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记行号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760715" y="3340695"/>
            <a:ext cx="1785937" cy="642938"/>
          </a:xfrm>
          <a:prstGeom prst="wedgeRoundRectCallout">
            <a:avLst>
              <a:gd name="adj1" fmla="val -44741"/>
              <a:gd name="adj2" fmla="val 11350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记</a:t>
            </a:r>
            <a:r>
              <a:rPr lang="zh-CN" altLang="en-US" sz="3200" b="1">
                <a:solidFill>
                  <a:srgbClr val="FF0000"/>
                </a:solidFill>
              </a:rPr>
              <a:t>列</a:t>
            </a:r>
            <a:r>
              <a:rPr lang="zh-CN" altLang="zh-CN" sz="3200" b="1">
                <a:solidFill>
                  <a:srgbClr val="FF0000"/>
                </a:solidFill>
              </a:rPr>
              <a:t>号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357313" y="1500188"/>
            <a:ext cx="6929437" cy="485775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dirty="0" smtClean="0">
                <a:hlinkClick r:id="rId2" action="ppaction://hlinksldjump"/>
              </a:rPr>
              <a:t>6.3.1 </a:t>
            </a:r>
            <a:r>
              <a:rPr lang="zh-CN" altLang="zh-CN" dirty="0" smtClean="0">
                <a:hlinkClick r:id="rId2" action="ppaction://hlinksldjump"/>
              </a:rPr>
              <a:t>字符数组</a:t>
            </a:r>
            <a:r>
              <a:rPr lang="zh-CN" altLang="en-US" dirty="0" smtClean="0">
                <a:hlinkClick r:id="rId2" action="ppaction://hlinksldjump"/>
              </a:rPr>
              <a:t>的</a:t>
            </a:r>
            <a:r>
              <a:rPr lang="zh-CN" altLang="zh-CN" dirty="0">
                <a:hlinkClick r:id="rId2" action="ppaction://hlinksldjump"/>
              </a:rPr>
              <a:t>定义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3" action="ppaction://hlinksldjump"/>
              </a:rPr>
              <a:t>6.3.2 </a:t>
            </a:r>
            <a:r>
              <a:rPr lang="zh-CN" altLang="zh-CN" dirty="0" smtClean="0">
                <a:hlinkClick r:id="rId3" action="ppaction://hlinksldjump"/>
              </a:rPr>
              <a:t>字符数组的初始化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4" action="ppaction://hlinksldjump"/>
              </a:rPr>
              <a:t>6.3.3 </a:t>
            </a:r>
            <a:r>
              <a:rPr lang="zh-CN" altLang="zh-CN" dirty="0" smtClean="0">
                <a:hlinkClick r:id="rId4" action="ppaction://hlinksldjump"/>
              </a:rPr>
              <a:t>引用字符数组中的元素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5" action="ppaction://hlinksldjump"/>
              </a:rPr>
              <a:t>6.3.4 </a:t>
            </a:r>
            <a:r>
              <a:rPr lang="zh-CN" altLang="zh-CN" dirty="0" smtClean="0">
                <a:hlinkClick r:id="rId5" action="ppaction://hlinksldjump"/>
              </a:rPr>
              <a:t>字符串和字符串结束标志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6" action="ppaction://hlinksldjump"/>
              </a:rPr>
              <a:t>6.3.5 </a:t>
            </a:r>
            <a:r>
              <a:rPr lang="zh-CN" altLang="zh-CN" dirty="0" smtClean="0">
                <a:hlinkClick r:id="rId6" action="ppaction://hlinksldjump"/>
              </a:rPr>
              <a:t>字符数组的输入输出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7" action="ppaction://hlinksldjump"/>
              </a:rPr>
              <a:t>6.3.6 </a:t>
            </a:r>
            <a:r>
              <a:rPr lang="zh-CN" altLang="zh-CN" dirty="0" smtClean="0">
                <a:hlinkClick r:id="rId7" action="ppaction://hlinksldjump"/>
              </a:rPr>
              <a:t>字符串处理函数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hlinkClick r:id="rId8" action="ppaction://hlinksldjump"/>
              </a:rPr>
              <a:t>6.3.7 </a:t>
            </a:r>
            <a:r>
              <a:rPr lang="zh-CN" altLang="zh-CN" dirty="0" smtClean="0">
                <a:hlinkClick r:id="rId8" action="ppaction://hlinksldjump"/>
              </a:rPr>
              <a:t>字符数组应用举例</a:t>
            </a:r>
            <a:endParaRPr lang="zh-CN" altLang="zh-CN" dirty="0" smtClean="0">
              <a:solidFill>
                <a:srgbClr val="0000CC"/>
              </a:solidFill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7110" name="图片 5" descr="Untitled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字符数组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714500"/>
            <a:ext cx="7286625" cy="3000375"/>
          </a:xfrm>
        </p:spPr>
        <p:txBody>
          <a:bodyPr/>
          <a:lstStyle/>
          <a:p>
            <a:pPr eaLnBrk="1" hangingPunct="1"/>
            <a:r>
              <a:rPr lang="zh-CN" altLang="zh-CN" smtClean="0"/>
              <a:t>用来存放字符数据的数组是字符数组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字符数组中的一个元素存放一个字符</a:t>
            </a:r>
          </a:p>
          <a:p>
            <a:pPr eaLnBrk="1" hangingPunct="1"/>
            <a:r>
              <a:rPr lang="zh-CN" altLang="zh-CN" smtClean="0"/>
              <a:t>定义字符数组的方法与定义数值型数组的方法类似</a:t>
            </a:r>
            <a:endParaRPr lang="en-US" altLang="zh-CN" smtClean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813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6.3.1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字符数组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714500"/>
            <a:ext cx="4714875" cy="3429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char c[10];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c[0]=’I’;   c[1]=’ ’;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c[2]=’a’;   c[3]=’m’;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c[4]=’  ’;   c[5]=’h’;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c[6]=’a’;  c[7]=’p’;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c[8]=’p’;  c[9]=’y’;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357313" y="5702300"/>
          <a:ext cx="6238880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m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y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5143500"/>
            <a:ext cx="671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c[0]c[1]c[2]c[3]c[4]c[5]c[6]c[7]c[8]c[9]</a:t>
            </a:r>
            <a:endParaRPr lang="zh-CN" altLang="en-US" sz="2800" b="1"/>
          </a:p>
        </p:txBody>
      </p:sp>
      <p:pic>
        <p:nvPicPr>
          <p:cNvPr id="49183" name="图片 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6.3.2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字符数组的初始化</a:t>
            </a:r>
            <a:endParaRPr lang="zh-CN" altLang="en-US" sz="480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14500"/>
            <a:ext cx="9144000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char c[10]={’I’,’ ’,’a’,’m’,’ ’,’h’,’a’,’p’,’p’,’y’};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char c[10]={’c’,’ ’,’p’,’r’,’o’,’g’,’r’,’a’,’m’};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357313" y="2987675"/>
          <a:ext cx="6238880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  <a:gridCol w="623888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m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y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T="45523" marB="45523"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2428875"/>
            <a:ext cx="671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c[0]c[1]c[2]c[3]c[4]c[5]c[6]c[7]c[8]c[9]</a:t>
            </a:r>
            <a:endParaRPr lang="zh-CN" altLang="en-US" sz="2800" b="1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214438" y="4987925"/>
          <a:ext cx="6429373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3"/>
                <a:gridCol w="623883"/>
                <a:gridCol w="623883"/>
                <a:gridCol w="623883"/>
                <a:gridCol w="623883"/>
                <a:gridCol w="623883"/>
                <a:gridCol w="623883"/>
                <a:gridCol w="623883"/>
                <a:gridCol w="623883"/>
                <a:gridCol w="814426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r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o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g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r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m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4429125"/>
            <a:ext cx="671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c[0]c[1]c[2]c[3]c[4]c[5]c[6]c[7]c[8]c[9]</a:t>
            </a:r>
            <a:endParaRPr lang="zh-CN" altLang="en-US" sz="2800" b="1"/>
          </a:p>
        </p:txBody>
      </p:sp>
      <p:pic>
        <p:nvPicPr>
          <p:cNvPr id="50232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98488"/>
            <a:ext cx="8643938" cy="8302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6.3.2 </a:t>
            </a:r>
            <a:r>
              <a:rPr lang="zh-CN" altLang="zh-CN" sz="48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字符数组的初始化</a:t>
            </a:r>
            <a:endParaRPr lang="zh-CN" altLang="en-US" sz="480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0" y="1714500"/>
            <a:ext cx="8286750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char diamond[5][5]={{’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{’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{’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{’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</a:t>
            </a:r>
            <a:r>
              <a:rPr lang="en-US" altLang="zh-CN" sz="2800" smtClean="0">
                <a:solidFill>
                  <a:srgbClr val="0000CC"/>
                </a:solidFill>
              </a:rPr>
              <a:t>*</a:t>
            </a:r>
            <a:r>
              <a:rPr lang="en-US" altLang="zh-CN" sz="2800" smtClean="0"/>
              <a:t>’},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{’ ’</a:t>
            </a:r>
            <a:r>
              <a:rPr lang="en-US" altLang="zh-CN" sz="2800" smtClean="0">
                <a:solidFill>
                  <a:srgbClr val="FF0000"/>
                </a:solidFill>
              </a:rPr>
              <a:t>,</a:t>
            </a:r>
            <a:r>
              <a:rPr lang="en-US" altLang="zh-CN" sz="2800" smtClean="0"/>
              <a:t>’ </a:t>
            </a:r>
            <a:r>
              <a:rPr lang="en-US" altLang="zh-CN" sz="2800" smtClean="0">
                <a:solidFill>
                  <a:srgbClr val="0000CC"/>
                </a:solidFill>
              </a:rPr>
              <a:t>’,’*’}</a:t>
            </a:r>
            <a:r>
              <a:rPr lang="en-US" altLang="zh-CN" sz="2800" smtClean="0"/>
              <a:t>  };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120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6.3.3</a:t>
            </a:r>
            <a:r>
              <a:rPr lang="zh-CN" altLang="en-US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引用字符数组中的元素</a:t>
            </a:r>
            <a:endParaRPr lang="zh-CN" altLang="en-US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3643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例</a:t>
            </a:r>
            <a:r>
              <a:rPr lang="en-US" altLang="zh-CN" dirty="0" smtClean="0"/>
              <a:t>6.6 </a:t>
            </a:r>
            <a:r>
              <a:rPr lang="zh-CN" altLang="zh-CN" dirty="0" smtClean="0"/>
              <a:t>输出一个已知的字符串。</a:t>
            </a:r>
            <a:endParaRPr lang="en-US" altLang="zh-CN" dirty="0" smtClean="0"/>
          </a:p>
          <a:p>
            <a:pPr eaLnBrk="1" hangingPunct="1"/>
            <a:r>
              <a:rPr lang="zh-CN" altLang="zh-CN" smtClean="0"/>
              <a:t>思路：</a:t>
            </a:r>
            <a:endParaRPr lang="en-US" altLang="zh-CN" dirty="0" smtClean="0"/>
          </a:p>
          <a:p>
            <a:pPr lvl="1" eaLnBrk="1" hangingPunct="1"/>
            <a:r>
              <a:rPr lang="zh-CN" altLang="zh-CN" sz="3200" dirty="0" smtClean="0"/>
              <a:t>定义一个字符数组，并用“初始化列表”对其赋以初值</a:t>
            </a:r>
            <a:endParaRPr lang="en-US" altLang="zh-CN" sz="3200" dirty="0" smtClean="0"/>
          </a:p>
          <a:p>
            <a:pPr lvl="1" eaLnBrk="1" hangingPunct="1"/>
            <a:r>
              <a:rPr lang="zh-CN" altLang="zh-CN" sz="3200" dirty="0" smtClean="0"/>
              <a:t>用循环逐个输出此字符数组中的字符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222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223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1243013" y="1124744"/>
            <a:ext cx="6858000" cy="3313112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3600" dirty="0" smtClean="0">
                <a:hlinkClick r:id="rId2" action="ppaction://hlinksldjump"/>
              </a:rPr>
              <a:t>第六章 数组</a:t>
            </a:r>
            <a:endParaRPr lang="en-US" altLang="zh-CN" sz="3600" dirty="0" smtClean="0">
              <a:hlinkClick r:id="rId2" action="ppaction://hlinksldjump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600" dirty="0" smtClean="0">
                <a:hlinkClick r:id="rId2" action="ppaction://hlinksldjump"/>
              </a:rPr>
              <a:t>6.1  </a:t>
            </a:r>
            <a:r>
              <a:rPr lang="zh-CN" altLang="zh-CN" sz="3600" dirty="0" smtClean="0">
                <a:hlinkClick r:id="rId2" action="ppaction://hlinksldjump"/>
              </a:rPr>
              <a:t>一维数组</a:t>
            </a:r>
            <a:endParaRPr lang="en-US" altLang="zh-CN" sz="3600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600" dirty="0" smtClean="0">
                <a:hlinkClick r:id="rId3" action="ppaction://hlinksldjump"/>
              </a:rPr>
              <a:t>6.2  </a:t>
            </a:r>
            <a:r>
              <a:rPr lang="zh-CN" altLang="zh-CN" sz="3600" dirty="0" smtClean="0">
                <a:hlinkClick r:id="rId3" action="ppaction://hlinksldjump"/>
              </a:rPr>
              <a:t>二维数组</a:t>
            </a:r>
            <a:endParaRPr lang="en-US" altLang="zh-CN" sz="3600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600" dirty="0" smtClean="0">
                <a:hlinkClick r:id="rId4" action="ppaction://hlinksldjump"/>
              </a:rPr>
              <a:t>6.3  </a:t>
            </a:r>
            <a:r>
              <a:rPr lang="zh-CN" altLang="zh-CN" sz="3600" dirty="0" smtClean="0">
                <a:hlinkClick r:id="rId4" action="ppaction://hlinksldjump"/>
              </a:rPr>
              <a:t>字符数组</a:t>
            </a:r>
            <a:endParaRPr lang="en-US" altLang="zh-CN" sz="3600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6.3.3</a:t>
            </a:r>
            <a:r>
              <a:rPr lang="zh-CN" altLang="en-US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引用字符数组中的元素</a:t>
            </a:r>
            <a:endParaRPr lang="zh-CN" altLang="en-US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428750"/>
            <a:ext cx="7643813" cy="5214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{ char c[15]={'I',' ','</a:t>
            </a:r>
            <a:r>
              <a:rPr lang="en-US" altLang="zh-CN" sz="2800" dirty="0" err="1" smtClean="0"/>
              <a:t>a','m</a:t>
            </a:r>
            <a:r>
              <a:rPr lang="en-US" altLang="zh-CN" sz="2800" dirty="0" smtClean="0"/>
              <a:t>',' ','a',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     ' ','</a:t>
            </a:r>
            <a:r>
              <a:rPr lang="en-US" altLang="zh-CN" sz="2800" dirty="0" err="1" smtClean="0"/>
              <a:t>s','t','u','d','e','n','t</a:t>
            </a:r>
            <a:r>
              <a:rPr lang="en-US" altLang="zh-CN" sz="2800" dirty="0" smtClean="0"/>
              <a:t>','.'};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for(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=0;i&lt;15;i++)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</a:t>
            </a:r>
            <a:r>
              <a:rPr lang="en-US" altLang="zh-CN" sz="2800" dirty="0" err="1" smtClean="0"/>
              <a:t>c",c</a:t>
            </a:r>
            <a:r>
              <a:rPr lang="en-US" altLang="zh-CN" sz="2800" dirty="0" smtClean="0"/>
              <a:t>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} </a:t>
            </a:r>
            <a:endParaRPr lang="zh-CN" altLang="zh-CN" sz="2800" dirty="0" smtClean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32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0658" name="Picture 2" descr="pic6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62" y="4648622"/>
            <a:ext cx="43243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图片 6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6.3.3</a:t>
            </a:r>
            <a:r>
              <a:rPr lang="zh-CN" altLang="en-US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引用字符数组中的元素</a:t>
            </a:r>
            <a:endParaRPr lang="zh-CN" altLang="en-US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143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例</a:t>
            </a:r>
            <a:r>
              <a:rPr lang="en-US" altLang="zh-CN" smtClean="0"/>
              <a:t>6.7  </a:t>
            </a:r>
            <a:r>
              <a:rPr lang="zh-CN" altLang="zh-CN" smtClean="0"/>
              <a:t>输出一个菱形图。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解题思路：</a:t>
            </a:r>
            <a:endParaRPr lang="en-US" altLang="zh-CN" smtClean="0"/>
          </a:p>
          <a:p>
            <a:pPr lvl="1" eaLnBrk="1" hangingPunct="1"/>
            <a:r>
              <a:rPr lang="zh-CN" altLang="zh-CN" sz="3200" smtClean="0"/>
              <a:t>定义一个字符型的二维数组，用“初始化列表”进行初始化</a:t>
            </a:r>
            <a:endParaRPr lang="en-US" altLang="zh-CN" sz="3200" smtClean="0"/>
          </a:p>
          <a:p>
            <a:pPr lvl="1" eaLnBrk="1" hangingPunct="1"/>
            <a:r>
              <a:rPr lang="zh-CN" altLang="zh-CN" sz="3200" smtClean="0"/>
              <a:t>用嵌套的</a:t>
            </a:r>
            <a:r>
              <a:rPr lang="en-US" altLang="zh-CN" sz="3200" smtClean="0"/>
              <a:t>for</a:t>
            </a:r>
            <a:r>
              <a:rPr lang="zh-CN" altLang="zh-CN" sz="3200" smtClean="0"/>
              <a:t>循环输出字符数组中的所有元素。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427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427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642938" y="500063"/>
            <a:ext cx="8072437" cy="6143625"/>
          </a:xfrm>
        </p:spPr>
        <p:txBody>
          <a:bodyPr/>
          <a:lstStyle/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/>
              <a:t>void</a:t>
            </a:r>
            <a:r>
              <a:rPr lang="en-US" altLang="zh-CN" sz="2800" dirty="0" smtClean="0"/>
              <a:t> main()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{ char diamond[][5]={{' ',' ','*'},</a:t>
            </a:r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         {' ','*',' ','*'},{'*',' ',' ',' ','*'},</a:t>
            </a:r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          {' ','*',' ','*'},{' ',' ','*'}};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i,j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for (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=0;i&lt;5;i++)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{for (j=0;j&lt;5;j++)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</a:t>
            </a:r>
            <a:r>
              <a:rPr lang="en-US" altLang="zh-CN" sz="2800" dirty="0" err="1" smtClean="0"/>
              <a:t>c",diamond</a:t>
            </a:r>
            <a:r>
              <a:rPr lang="en-US" altLang="zh-CN" sz="2800" dirty="0" smtClean="0"/>
              <a:t>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][j]);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 }</a:t>
            </a:r>
            <a:endParaRPr lang="zh-CN" altLang="zh-CN" sz="2800" dirty="0" smtClean="0"/>
          </a:p>
          <a:p>
            <a:pPr eaLnBrk="1" hangingPunct="1"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</p:txBody>
      </p:sp>
      <p:sp>
        <p:nvSpPr>
          <p:cNvPr id="552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06687"/>
            <a:ext cx="14287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图片 5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6.3.4 </a:t>
            </a:r>
            <a:r>
              <a:rPr lang="zh-CN" altLang="zh-CN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字符串和字符串结束标志</a:t>
            </a:r>
            <a:endParaRPr lang="zh-CN" altLang="en-US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500562"/>
          </a:xfrm>
        </p:spPr>
        <p:txBody>
          <a:bodyPr/>
          <a:lstStyle/>
          <a:p>
            <a:pPr eaLnBrk="1" hangingPunct="1"/>
            <a:r>
              <a:rPr lang="zh-CN" altLang="zh-CN" smtClean="0"/>
              <a:t>在</a:t>
            </a:r>
            <a:r>
              <a:rPr lang="en-US" altLang="zh-CN" smtClean="0"/>
              <a:t>C</a:t>
            </a:r>
            <a:r>
              <a:rPr lang="zh-CN" altLang="zh-CN" smtClean="0"/>
              <a:t>语言中，是将字符串作为</a:t>
            </a:r>
            <a:r>
              <a:rPr lang="zh-CN" altLang="zh-CN" smtClean="0">
                <a:solidFill>
                  <a:srgbClr val="0000CC"/>
                </a:solidFill>
              </a:rPr>
              <a:t>字符数组</a:t>
            </a:r>
            <a:r>
              <a:rPr lang="zh-CN" altLang="zh-CN" smtClean="0"/>
              <a:t>来处理的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关心的是字符串的</a:t>
            </a:r>
            <a:r>
              <a:rPr lang="zh-CN" altLang="zh-CN" smtClean="0">
                <a:solidFill>
                  <a:srgbClr val="0000CC"/>
                </a:solidFill>
              </a:rPr>
              <a:t>有效长度</a:t>
            </a:r>
            <a:r>
              <a:rPr lang="zh-CN" altLang="zh-CN" smtClean="0"/>
              <a:t>而不是字符数组的长度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为了测定字符串的实际长度，</a:t>
            </a:r>
            <a:r>
              <a:rPr lang="en-US" altLang="zh-CN" smtClean="0"/>
              <a:t>C</a:t>
            </a:r>
            <a:r>
              <a:rPr lang="zh-CN" altLang="zh-CN" smtClean="0"/>
              <a:t>语言规定了字符串结束标志</a:t>
            </a:r>
            <a:r>
              <a:rPr lang="en-US" altLang="zh-CN" smtClean="0">
                <a:solidFill>
                  <a:srgbClr val="FF0000"/>
                </a:solidFill>
              </a:rPr>
              <a:t>’\0’</a:t>
            </a:r>
            <a:endParaRPr lang="zh-CN" altLang="zh-CN" smtClean="0">
              <a:solidFill>
                <a:srgbClr val="FF0000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632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6.3.4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字符串和字符串结束标志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85775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 ’\0’</a:t>
            </a:r>
            <a:r>
              <a:rPr lang="zh-CN" altLang="zh-CN" dirty="0" smtClean="0"/>
              <a:t>代表</a:t>
            </a:r>
            <a:r>
              <a:rPr lang="en-US" altLang="zh-CN" dirty="0" smtClean="0"/>
              <a:t>ASCII</a:t>
            </a:r>
            <a:r>
              <a:rPr lang="zh-CN" altLang="zh-CN" dirty="0" smtClean="0"/>
              <a:t>码为</a:t>
            </a:r>
            <a:r>
              <a:rPr lang="en-US" altLang="zh-CN" dirty="0" smtClean="0"/>
              <a:t>0</a:t>
            </a:r>
            <a:r>
              <a:rPr lang="zh-CN" altLang="zh-CN" dirty="0" smtClean="0"/>
              <a:t>的字符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从</a:t>
            </a:r>
            <a:r>
              <a:rPr lang="en-US" altLang="zh-CN" dirty="0" smtClean="0"/>
              <a:t>ASCII</a:t>
            </a:r>
            <a:r>
              <a:rPr lang="zh-CN" altLang="zh-CN" dirty="0" smtClean="0"/>
              <a:t>码表可以查到，</a:t>
            </a:r>
            <a:r>
              <a:rPr lang="en-US" altLang="zh-CN" dirty="0" smtClean="0"/>
              <a:t>ASCII</a:t>
            </a:r>
            <a:r>
              <a:rPr lang="zh-CN" altLang="zh-CN" dirty="0" smtClean="0"/>
              <a:t>码为</a:t>
            </a:r>
            <a:r>
              <a:rPr lang="en-US" altLang="zh-CN" dirty="0" smtClean="0"/>
              <a:t>0</a:t>
            </a:r>
            <a:r>
              <a:rPr lang="zh-CN" altLang="zh-CN" dirty="0" smtClean="0"/>
              <a:t>的字符不是一个可以显示的字符，而是一个“空操作符”，即它什么也不做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用它作为字符串结束标志不会产生附加的操作或增加有效字符，只起一个供辨别的标志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735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6.3.4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字符串和字符串结束标志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000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char c[]={”I  am  happy”};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可写成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c[]=”I  am  happy”;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相当于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c[</a:t>
            </a:r>
            <a:r>
              <a:rPr lang="en-US" altLang="zh-CN" smtClean="0">
                <a:solidFill>
                  <a:srgbClr val="FF0000"/>
                </a:solidFill>
              </a:rPr>
              <a:t>11</a:t>
            </a:r>
            <a:r>
              <a:rPr lang="en-US" altLang="zh-CN" smtClean="0"/>
              <a:t>]={”I  am  happy”};</a:t>
            </a:r>
            <a:endParaRPr lang="zh-CN" altLang="zh-CN" smtClean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837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6.3.4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字符串和字符串结束标志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786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c[10]={”China”};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可写成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c[10]=”China”;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从</a:t>
            </a:r>
            <a:r>
              <a:rPr lang="en-US" altLang="zh-CN" smtClean="0"/>
              <a:t>c[5]</a:t>
            </a:r>
            <a:r>
              <a:rPr lang="zh-CN" altLang="en-US" smtClean="0"/>
              <a:t>开始，元素值均为</a:t>
            </a:r>
            <a:r>
              <a:rPr lang="en-US" altLang="zh-CN" smtClean="0"/>
              <a:t>\0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只显示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printf(”%s”,c);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39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28688" y="4429125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7" name="流程图: 过程 6"/>
          <p:cNvSpPr>
            <a:spLocks noChangeArrowheads="1"/>
          </p:cNvSpPr>
          <p:nvPr/>
        </p:nvSpPr>
        <p:spPr bwMode="auto">
          <a:xfrm>
            <a:off x="785813" y="4286250"/>
            <a:ext cx="3286125" cy="857250"/>
          </a:xfrm>
          <a:prstGeom prst="flowChartProcess">
            <a:avLst/>
          </a:prstGeom>
          <a:noFill/>
          <a:ln w="38100" algn="ctr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59423" name="图片 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6.3.5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字符数组的输入输出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143375"/>
          </a:xfrm>
        </p:spPr>
        <p:txBody>
          <a:bodyPr/>
          <a:lstStyle/>
          <a:p>
            <a:pPr eaLnBrk="1" hangingPunct="1"/>
            <a:r>
              <a:rPr lang="zh-CN" altLang="zh-CN" smtClean="0"/>
              <a:t>字符数组的输入输出可以有两种方法</a:t>
            </a:r>
            <a:r>
              <a:rPr lang="zh-CN" altLang="en-US" smtClean="0"/>
              <a:t>：</a:t>
            </a:r>
            <a:endParaRPr lang="zh-CN" altLang="zh-CN" smtClean="0"/>
          </a:p>
          <a:p>
            <a:pPr lvl="1" eaLnBrk="1" hangingPunct="1"/>
            <a:r>
              <a:rPr lang="en-US" altLang="zh-CN" smtClean="0"/>
              <a:t> </a:t>
            </a:r>
            <a:r>
              <a:rPr lang="zh-CN" altLang="zh-CN" sz="3200" smtClean="0"/>
              <a:t>逐个字符输入输出</a:t>
            </a:r>
            <a:r>
              <a:rPr lang="zh-CN" altLang="en-US" sz="3200" smtClean="0"/>
              <a:t>（</a:t>
            </a:r>
            <a:r>
              <a:rPr lang="en-US" altLang="zh-CN" sz="3200" smtClean="0"/>
              <a:t>%c</a:t>
            </a:r>
            <a:r>
              <a:rPr lang="zh-CN" altLang="en-US" sz="3200" smtClean="0"/>
              <a:t>）</a:t>
            </a:r>
            <a:endParaRPr lang="zh-CN" altLang="zh-CN" sz="3200" smtClean="0"/>
          </a:p>
          <a:p>
            <a:pPr lvl="1" eaLnBrk="1" hangingPunct="1"/>
            <a:r>
              <a:rPr lang="en-US" altLang="zh-CN" sz="3200" smtClean="0"/>
              <a:t> </a:t>
            </a:r>
            <a:r>
              <a:rPr lang="zh-CN" altLang="zh-CN" sz="3200" smtClean="0"/>
              <a:t>整个字符串一次输入输出</a:t>
            </a:r>
            <a:r>
              <a:rPr lang="zh-CN" altLang="en-US" sz="3200" smtClean="0"/>
              <a:t>（</a:t>
            </a:r>
            <a:r>
              <a:rPr lang="en-US" altLang="zh-CN" sz="3200" smtClean="0"/>
              <a:t>%s</a:t>
            </a:r>
            <a:r>
              <a:rPr lang="zh-CN" altLang="en-US" sz="3200" smtClean="0"/>
              <a:t>）</a:t>
            </a:r>
            <a:endParaRPr lang="en-US" altLang="zh-CN" sz="3200" smtClean="0"/>
          </a:p>
          <a:p>
            <a:pPr eaLnBrk="1" hangingPunct="1"/>
            <a:r>
              <a:rPr lang="zh-CN" altLang="zh-CN" smtClean="0"/>
              <a:t>输出的字符中不包括结束符</a:t>
            </a:r>
            <a:r>
              <a:rPr lang="en-US" altLang="zh-CN" smtClean="0"/>
              <a:t>’\0’</a:t>
            </a:r>
          </a:p>
          <a:p>
            <a:pPr eaLnBrk="1" hangingPunct="1"/>
            <a:r>
              <a:rPr lang="zh-CN" altLang="zh-CN" smtClean="0"/>
              <a:t>用</a:t>
            </a:r>
            <a:r>
              <a:rPr lang="en-US" altLang="zh-CN" smtClean="0"/>
              <a:t>%s</a:t>
            </a:r>
            <a:r>
              <a:rPr lang="zh-CN" altLang="zh-CN" smtClean="0"/>
              <a:t>输出字符串时，</a:t>
            </a:r>
            <a:r>
              <a:rPr lang="en-US" altLang="zh-CN" smtClean="0"/>
              <a:t>printf</a:t>
            </a:r>
            <a:r>
              <a:rPr lang="zh-CN" altLang="zh-CN" smtClean="0"/>
              <a:t>函数中的输出项是字符数组名，不是数组元素名</a:t>
            </a:r>
            <a:endParaRPr lang="en-US" altLang="zh-CN" smtClean="0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042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6.3.5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字符数组的输入输出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643813" cy="4143375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如果一个字符数组中包含</a:t>
            </a:r>
            <a:r>
              <a:rPr lang="zh-CN" altLang="en-US" dirty="0" smtClean="0"/>
              <a:t>多个</a:t>
            </a:r>
            <a:r>
              <a:rPr lang="en-US" altLang="zh-CN" dirty="0" smtClean="0"/>
              <a:t>’\0’</a:t>
            </a:r>
            <a:r>
              <a:rPr lang="zh-CN" altLang="zh-CN" dirty="0" smtClean="0"/>
              <a:t>，则遇第一个</a:t>
            </a:r>
            <a:r>
              <a:rPr lang="en-US" altLang="zh-CN" dirty="0" smtClean="0"/>
              <a:t>’\0’</a:t>
            </a:r>
            <a:r>
              <a:rPr lang="zh-CN" altLang="zh-CN" dirty="0" smtClean="0"/>
              <a:t>时输出就结束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可以用</a:t>
            </a:r>
            <a:r>
              <a:rPr lang="en-US" altLang="zh-CN" dirty="0" err="1" smtClean="0"/>
              <a:t>scanf</a:t>
            </a:r>
            <a:r>
              <a:rPr lang="zh-CN" altLang="zh-CN" dirty="0" smtClean="0"/>
              <a:t>函数输入一个字符串</a:t>
            </a:r>
            <a:endParaRPr lang="en-US" altLang="zh-CN" dirty="0" smtClean="0"/>
          </a:p>
          <a:p>
            <a:pPr eaLnBrk="1" hangingPunct="1"/>
            <a:r>
              <a:rPr lang="en-US" altLang="zh-CN" dirty="0" err="1" smtClean="0"/>
              <a:t>scanf</a:t>
            </a:r>
            <a:r>
              <a:rPr lang="zh-CN" altLang="zh-CN" dirty="0" smtClean="0"/>
              <a:t>函数中的输入项是已定义的字符数组名，输入的字符串应</a:t>
            </a:r>
            <a:r>
              <a:rPr lang="zh-CN" altLang="zh-CN" dirty="0" smtClean="0">
                <a:solidFill>
                  <a:srgbClr val="C00000"/>
                </a:solidFill>
              </a:rPr>
              <a:t>短于</a:t>
            </a:r>
            <a:r>
              <a:rPr lang="zh-CN" altLang="zh-CN" dirty="0" smtClean="0"/>
              <a:t>已定义的字符数组的长度</a:t>
            </a:r>
            <a:endParaRPr lang="en-US" altLang="zh-CN" dirty="0" smtClean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44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144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6.3.5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字符数组的输入输出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1071563" y="1857375"/>
            <a:ext cx="7286625" cy="2786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c[6];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scanf(”%s”,c);   </a:t>
            </a:r>
            <a:r>
              <a:rPr lang="en-US" altLang="zh-CN" u="sng" smtClean="0"/>
              <a:t>China</a:t>
            </a:r>
            <a:r>
              <a:rPr lang="zh-CN" altLang="zh-CN" u="sng" smtClean="0"/>
              <a:t>↙</a:t>
            </a:r>
            <a:endParaRPr lang="en-US" altLang="zh-CN" u="sng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系统自动在</a:t>
            </a:r>
            <a:r>
              <a:rPr lang="en-US" altLang="zh-CN" smtClean="0"/>
              <a:t>China</a:t>
            </a:r>
            <a:r>
              <a:rPr lang="zh-CN" altLang="zh-CN" smtClean="0"/>
              <a:t>后面加一个</a:t>
            </a:r>
            <a:r>
              <a:rPr lang="en-US" altLang="zh-CN" smtClean="0"/>
              <a:t>’\0’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246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247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714375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857375"/>
            <a:ext cx="7072312" cy="378618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dirty="0" smtClean="0">
                <a:hlinkClick r:id="rId2" action="ppaction://hlinksldjump"/>
              </a:rPr>
              <a:t>6.1.1 </a:t>
            </a:r>
            <a:r>
              <a:rPr lang="zh-CN" altLang="zh-CN" sz="3600" dirty="0" smtClean="0">
                <a:hlinkClick r:id="rId2" action="ppaction://hlinksldjump"/>
              </a:rPr>
              <a:t>一维数组</a:t>
            </a:r>
            <a:r>
              <a:rPr lang="zh-CN" altLang="en-US" sz="3600" dirty="0" smtClean="0">
                <a:hlinkClick r:id="rId3" action="ppaction://hlinksldjump"/>
              </a:rPr>
              <a:t>的</a:t>
            </a:r>
            <a:r>
              <a:rPr lang="zh-CN" altLang="zh-CN" sz="3600" dirty="0" smtClean="0">
                <a:hlinkClick r:id="rId3" action="ppaction://hlinksldjump"/>
              </a:rPr>
              <a:t>定义</a:t>
            </a:r>
            <a:endParaRPr lang="en-US" altLang="zh-CN" sz="36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zh-CN" sz="3600" dirty="0" smtClean="0">
                <a:hlinkClick r:id="rId4" action="ppaction://hlinksldjump"/>
              </a:rPr>
              <a:t>6.1.2 </a:t>
            </a:r>
            <a:r>
              <a:rPr lang="zh-CN" altLang="zh-CN" sz="3600" dirty="0" smtClean="0">
                <a:hlinkClick r:id="rId4" action="ppaction://hlinksldjump"/>
              </a:rPr>
              <a:t>一维数组元素</a:t>
            </a:r>
            <a:r>
              <a:rPr lang="zh-CN" altLang="en-US" sz="3600" dirty="0" smtClean="0">
                <a:hlinkClick r:id="rId5" action="ppaction://hlinksldjump"/>
              </a:rPr>
              <a:t>的</a:t>
            </a:r>
            <a:r>
              <a:rPr lang="zh-CN" altLang="zh-CN" sz="3600" dirty="0" smtClean="0">
                <a:hlinkClick r:id="rId5" action="ppaction://hlinksldjump"/>
              </a:rPr>
              <a:t>引用</a:t>
            </a:r>
            <a:endParaRPr lang="en-US" altLang="zh-CN" sz="3600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600" dirty="0" smtClean="0">
                <a:hlinkClick r:id="rId6" action="ppaction://hlinksldjump"/>
              </a:rPr>
              <a:t>6.1.3 </a:t>
            </a:r>
            <a:r>
              <a:rPr lang="zh-CN" altLang="zh-CN" sz="3600" dirty="0" smtClean="0">
                <a:hlinkClick r:id="rId6" action="ppaction://hlinksldjump"/>
              </a:rPr>
              <a:t>一维数组的初始化</a:t>
            </a:r>
            <a:endParaRPr lang="en-US" altLang="zh-CN" sz="3600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3600" dirty="0" smtClean="0">
                <a:hlinkClick r:id="rId7" action="ppaction://hlinksldjump"/>
              </a:rPr>
              <a:t>6.1.4 </a:t>
            </a:r>
            <a:r>
              <a:rPr lang="zh-CN" altLang="zh-CN" sz="3600" dirty="0" smtClean="0">
                <a:hlinkClick r:id="rId7" action="ppaction://hlinksldjump"/>
              </a:rPr>
              <a:t>一维数组程序举例</a:t>
            </a:r>
            <a:endParaRPr lang="zh-CN" altLang="en-US" sz="3600" dirty="0" smtClean="0"/>
          </a:p>
        </p:txBody>
      </p:sp>
      <p:pic>
        <p:nvPicPr>
          <p:cNvPr id="8196" name="图片 3" descr="Untitled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6.3.5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字符数组的输入输出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85938"/>
            <a:ext cx="8393113" cy="2786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char str1[5],str2[5],str3[5];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scanf(”%s%s%s”,str1,str2,str3);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u="sng" smtClean="0"/>
              <a:t>How are you? </a:t>
            </a:r>
            <a:r>
              <a:rPr lang="zh-CN" altLang="zh-CN" u="sng" smtClean="0"/>
              <a:t>↙</a:t>
            </a:r>
            <a:endParaRPr lang="en-US" altLang="zh-CN" smtClean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349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071688" y="4143375"/>
          <a:ext cx="4095751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078"/>
                <a:gridCol w="857246"/>
                <a:gridCol w="785809"/>
                <a:gridCol w="785809"/>
                <a:gridCol w="785809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o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w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1563" y="4143375"/>
            <a:ext cx="928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str1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071688" y="4929188"/>
          <a:ext cx="4095751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078"/>
                <a:gridCol w="857246"/>
                <a:gridCol w="785809"/>
                <a:gridCol w="785809"/>
                <a:gridCol w="785809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r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e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1563" y="4929188"/>
            <a:ext cx="928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str2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100263" y="5715000"/>
          <a:ext cx="4095751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078"/>
                <a:gridCol w="857246"/>
                <a:gridCol w="785809"/>
                <a:gridCol w="785809"/>
                <a:gridCol w="785809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y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o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u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?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00138" y="5715000"/>
            <a:ext cx="928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str3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63539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785938"/>
            <a:ext cx="8143875" cy="1571625"/>
          </a:xfrm>
        </p:spPr>
        <p:txBody>
          <a:bodyPr/>
          <a:lstStyle/>
          <a:p>
            <a:pPr eaLnBrk="1" hangingPunct="1"/>
            <a:r>
              <a:rPr lang="zh-CN" altLang="zh-CN" smtClean="0"/>
              <a:t>在</a:t>
            </a:r>
            <a:r>
              <a:rPr lang="en-US" altLang="zh-CN" smtClean="0"/>
              <a:t>C</a:t>
            </a:r>
            <a:r>
              <a:rPr lang="zh-CN" altLang="zh-CN" smtClean="0"/>
              <a:t>函数库中提供了一些用来专门处理字符串的函数，使用方便</a:t>
            </a:r>
            <a:endParaRPr lang="en-US" altLang="zh-CN" smtClean="0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45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451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929188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1.puts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输出字符串的函数</a:t>
            </a:r>
            <a:endParaRPr lang="en-US" altLang="zh-CN" smtClean="0"/>
          </a:p>
          <a:p>
            <a:pPr marL="514350" indent="-514350" eaLnBrk="1" hangingPunct="1"/>
            <a:r>
              <a:rPr lang="zh-CN" altLang="zh-CN" smtClean="0"/>
              <a:t>其一般形式为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   puts (</a:t>
            </a:r>
            <a:r>
              <a:rPr lang="zh-CN" altLang="zh-CN" smtClean="0"/>
              <a:t>字符数组</a:t>
            </a:r>
            <a:r>
              <a:rPr lang="en-US" altLang="zh-CN" smtClean="0"/>
              <a:t>)</a:t>
            </a:r>
          </a:p>
          <a:p>
            <a:pPr marL="514350" indent="-514350" eaLnBrk="1" hangingPunct="1"/>
            <a:r>
              <a:rPr lang="zh-CN" altLang="zh-CN" smtClean="0"/>
              <a:t>作用是将一个字符串输出到终端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str[20]=”China”;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puts(str);  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  </a:t>
            </a:r>
            <a:r>
              <a:rPr lang="zh-CN" altLang="zh-CN" smtClean="0"/>
              <a:t>输出</a:t>
            </a:r>
            <a:r>
              <a:rPr lang="en-US" altLang="zh-CN" smtClean="0"/>
              <a:t>China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554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50006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2. gets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输入字符串的函数</a:t>
            </a:r>
            <a:endParaRPr lang="en-US" altLang="zh-CN" dirty="0" smtClean="0"/>
          </a:p>
          <a:p>
            <a:pPr marL="514350" indent="-514350" eaLnBrk="1" hangingPunct="1">
              <a:defRPr/>
            </a:pPr>
            <a:r>
              <a:rPr lang="zh-CN" altLang="zh-CN" dirty="0" smtClean="0"/>
              <a:t>其一般形式为</a:t>
            </a:r>
            <a:r>
              <a:rPr lang="zh-CN" altLang="en-US" dirty="0" smtClean="0"/>
              <a:t>：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      gets(</a:t>
            </a:r>
            <a:r>
              <a:rPr lang="zh-CN" altLang="zh-CN" dirty="0" smtClean="0"/>
              <a:t>字符数组</a:t>
            </a:r>
            <a:r>
              <a:rPr lang="en-US" altLang="zh-CN" dirty="0" smtClean="0"/>
              <a:t>)</a:t>
            </a:r>
          </a:p>
          <a:p>
            <a:pPr eaLnBrk="1" hangingPunct="1">
              <a:defRPr/>
            </a:pPr>
            <a:r>
              <a:rPr lang="zh-CN" altLang="zh-CN" dirty="0" smtClean="0"/>
              <a:t>作用是输入一个字符串到字符数组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char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[20];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gets(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);  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</a:t>
            </a:r>
            <a:r>
              <a:rPr lang="en-US" altLang="zh-CN" u="sng" dirty="0" smtClean="0"/>
              <a:t>Computer</a:t>
            </a:r>
            <a:r>
              <a:rPr lang="zh-CN" altLang="zh-CN" u="sng" dirty="0" smtClean="0"/>
              <a:t>↙</a:t>
            </a:r>
            <a:endParaRPr lang="en-US" altLang="zh-CN" dirty="0" smtClean="0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65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656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071938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3. </a:t>
            </a:r>
            <a:r>
              <a:rPr lang="en-US" altLang="zh-CN" dirty="0" err="1" smtClean="0"/>
              <a:t>strcat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字符串连接函数</a:t>
            </a:r>
            <a:endParaRPr lang="en-US" altLang="zh-CN" dirty="0" smtClean="0"/>
          </a:p>
          <a:p>
            <a:pPr marL="514350" indent="-514350" eaLnBrk="1" hangingPunct="1">
              <a:defRPr/>
            </a:pPr>
            <a:r>
              <a:rPr lang="zh-CN" altLang="zh-CN" dirty="0" smtClean="0"/>
              <a:t>其一般形式为</a:t>
            </a:r>
            <a:r>
              <a:rPr lang="zh-CN" altLang="en-US" dirty="0" smtClean="0"/>
              <a:t>：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strcat</a:t>
            </a:r>
            <a:r>
              <a:rPr lang="en-US" altLang="zh-CN" dirty="0" smtClean="0"/>
              <a:t>(</a:t>
            </a:r>
            <a:r>
              <a:rPr lang="zh-CN" altLang="zh-CN" dirty="0" smtClean="0"/>
              <a:t>字符数组</a:t>
            </a:r>
            <a:r>
              <a:rPr lang="en-US" altLang="zh-CN" dirty="0" smtClean="0"/>
              <a:t>1</a:t>
            </a:r>
            <a:r>
              <a:rPr lang="zh-CN" altLang="zh-CN" dirty="0" smtClean="0"/>
              <a:t>，字符数组</a:t>
            </a:r>
            <a:r>
              <a:rPr lang="en-US" altLang="zh-CN" dirty="0" smtClean="0"/>
              <a:t>2)</a:t>
            </a:r>
          </a:p>
          <a:p>
            <a:pPr eaLnBrk="1" hangingPunct="1">
              <a:defRPr/>
            </a:pPr>
            <a:r>
              <a:rPr lang="zh-CN" altLang="zh-CN" dirty="0" smtClean="0"/>
              <a:t>其作用是把两个字符串连接起来，把字符串</a:t>
            </a:r>
            <a:r>
              <a:rPr lang="en-US" altLang="zh-CN" dirty="0" smtClean="0"/>
              <a:t>2</a:t>
            </a:r>
            <a:r>
              <a:rPr lang="zh-CN" altLang="zh-CN" dirty="0" smtClean="0"/>
              <a:t>接到字符串</a:t>
            </a:r>
            <a:r>
              <a:rPr lang="en-US" altLang="zh-CN" dirty="0" smtClean="0"/>
              <a:t>1</a:t>
            </a:r>
            <a:r>
              <a:rPr lang="zh-CN" altLang="zh-CN" dirty="0" smtClean="0"/>
              <a:t>的后面，结果放在字符数组</a:t>
            </a:r>
            <a:r>
              <a:rPr lang="en-US" altLang="zh-CN" dirty="0" smtClean="0"/>
              <a:t>1</a:t>
            </a:r>
            <a:r>
              <a:rPr lang="zh-CN" altLang="zh-CN" dirty="0" smtClean="0"/>
              <a:t>中</a:t>
            </a:r>
            <a:endParaRPr lang="en-US" altLang="zh-CN" dirty="0" smtClean="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5084763"/>
            <a:ext cx="87153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使用字符串函数时,</a:t>
            </a:r>
            <a:r>
              <a:rPr lang="zh-CN" altLang="zh-CN" sz="2800" b="1">
                <a:solidFill>
                  <a:srgbClr val="0000CC"/>
                </a:solidFill>
              </a:rPr>
              <a:t>在程序开头用</a:t>
            </a:r>
            <a:r>
              <a:rPr lang="en-US" altLang="zh-CN" sz="2800" b="1">
                <a:solidFill>
                  <a:srgbClr val="0000CC"/>
                </a:solidFill>
              </a:rPr>
              <a:t>#include &lt;string.h&gt;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6759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3643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3. strcat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字符串连接函数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char str1[30]=”People”;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char 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printf(”%s”, strcat(str1,str2));  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输出：</a:t>
            </a:r>
            <a:r>
              <a:rPr lang="en-US" altLang="zh-CN" smtClean="0"/>
              <a:t>PeopleChina</a:t>
            </a:r>
            <a:endParaRPr lang="zh-CN" altLang="zh-CN" smtClean="0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86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" name="流程图: 过程 5"/>
          <p:cNvSpPr>
            <a:spLocks noChangeArrowheads="1"/>
          </p:cNvSpPr>
          <p:nvPr/>
        </p:nvSpPr>
        <p:spPr bwMode="auto">
          <a:xfrm>
            <a:off x="2555875" y="2133600"/>
            <a:ext cx="857250" cy="642938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5963" y="2133600"/>
            <a:ext cx="19288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要足够大</a:t>
            </a:r>
          </a:p>
        </p:txBody>
      </p:sp>
      <p:pic>
        <p:nvPicPr>
          <p:cNvPr id="68616" name="图片 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2862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/>
            <a:r>
              <a:rPr lang="en-US" altLang="zh-CN" smtClean="0"/>
              <a:t>strcpy</a:t>
            </a:r>
            <a:r>
              <a:rPr lang="zh-CN" altLang="zh-CN" smtClean="0"/>
              <a:t>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strcpy(</a:t>
            </a:r>
            <a:r>
              <a:rPr lang="zh-CN" altLang="zh-CN" smtClean="0"/>
              <a:t>字符数组</a:t>
            </a:r>
            <a:r>
              <a:rPr lang="en-US" altLang="zh-CN" smtClean="0"/>
              <a:t>1,</a:t>
            </a:r>
            <a:r>
              <a:rPr lang="zh-CN" altLang="zh-CN" smtClean="0"/>
              <a:t>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作用是将字符串</a:t>
            </a:r>
            <a:r>
              <a:rPr lang="en-US" altLang="zh-CN" smtClean="0"/>
              <a:t>2</a:t>
            </a:r>
            <a:r>
              <a:rPr lang="zh-CN" altLang="zh-CN" smtClean="0"/>
              <a:t>复制到字符数组</a:t>
            </a:r>
            <a:r>
              <a:rPr lang="en-US" altLang="zh-CN" smtClean="0"/>
              <a:t>1</a:t>
            </a:r>
            <a:r>
              <a:rPr lang="zh-CN" altLang="zh-CN" smtClean="0"/>
              <a:t>中去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str1[10],str2[]=”China”;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strcpy(str1,str2);</a:t>
            </a:r>
            <a:endParaRPr lang="zh-CN" altLang="zh-CN" smtClean="0"/>
          </a:p>
          <a:p>
            <a:pPr marL="514350" indent="-514350" eaLnBrk="1" hangingPunct="1"/>
            <a:endParaRPr lang="zh-CN" altLang="zh-CN" smtClean="0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96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071563" y="5715000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2875" y="5715000"/>
            <a:ext cx="928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str1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69663" name="图片 8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2862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/>
            <a:r>
              <a:rPr lang="en-US" altLang="zh-CN" smtClean="0"/>
              <a:t>strcpy</a:t>
            </a:r>
            <a:r>
              <a:rPr lang="zh-CN" altLang="zh-CN" smtClean="0"/>
              <a:t>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strcpy(</a:t>
            </a:r>
            <a:r>
              <a:rPr lang="zh-CN" altLang="zh-CN" smtClean="0"/>
              <a:t>字符数组</a:t>
            </a:r>
            <a:r>
              <a:rPr lang="en-US" altLang="zh-CN" smtClean="0"/>
              <a:t>1,</a:t>
            </a:r>
            <a:r>
              <a:rPr lang="zh-CN" altLang="zh-CN" smtClean="0"/>
              <a:t>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作用是将字符串</a:t>
            </a:r>
            <a:r>
              <a:rPr lang="en-US" altLang="zh-CN" smtClean="0"/>
              <a:t>2</a:t>
            </a:r>
            <a:r>
              <a:rPr lang="zh-CN" altLang="zh-CN" smtClean="0"/>
              <a:t>复制到字符数组</a:t>
            </a:r>
            <a:r>
              <a:rPr lang="en-US" altLang="zh-CN" smtClean="0"/>
              <a:t>1</a:t>
            </a:r>
            <a:r>
              <a:rPr lang="zh-CN" altLang="zh-CN" smtClean="0"/>
              <a:t>中去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str1[10],str2[]=”China”;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strcpy(str1,str2);</a:t>
            </a:r>
            <a:endParaRPr lang="zh-CN" altLang="zh-CN" smtClean="0"/>
          </a:p>
          <a:p>
            <a:pPr marL="514350" indent="-514350" eaLnBrk="1" hangingPunct="1"/>
            <a:endParaRPr lang="zh-CN" altLang="zh-CN" smtClean="0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071563" y="5715000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70686" name="TextBox 9"/>
          <p:cNvSpPr txBox="1">
            <a:spLocks noChangeArrowheads="1"/>
          </p:cNvSpPr>
          <p:nvPr/>
        </p:nvSpPr>
        <p:spPr bwMode="auto">
          <a:xfrm>
            <a:off x="142875" y="5715000"/>
            <a:ext cx="928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str1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1863" y="4005263"/>
            <a:ext cx="19288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要足够大</a:t>
            </a:r>
          </a:p>
        </p:txBody>
      </p:sp>
      <p:sp>
        <p:nvSpPr>
          <p:cNvPr id="11" name="流程图: 过程 10"/>
          <p:cNvSpPr>
            <a:spLocks noChangeArrowheads="1"/>
          </p:cNvSpPr>
          <p:nvPr/>
        </p:nvSpPr>
        <p:spPr bwMode="auto">
          <a:xfrm>
            <a:off x="2411413" y="3860800"/>
            <a:ext cx="642937" cy="642938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70689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2862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/>
            <a:r>
              <a:rPr lang="en-US" altLang="zh-CN" smtClean="0"/>
              <a:t>strcpy</a:t>
            </a:r>
            <a:r>
              <a:rPr lang="zh-CN" altLang="zh-CN" smtClean="0"/>
              <a:t>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strcpy(</a:t>
            </a:r>
            <a:r>
              <a:rPr lang="zh-CN" altLang="zh-CN" smtClean="0"/>
              <a:t>字符数组</a:t>
            </a:r>
            <a:r>
              <a:rPr lang="en-US" altLang="zh-CN" smtClean="0"/>
              <a:t>1,</a:t>
            </a:r>
            <a:r>
              <a:rPr lang="zh-CN" altLang="zh-CN" smtClean="0"/>
              <a:t>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作用是将字符串</a:t>
            </a:r>
            <a:r>
              <a:rPr lang="en-US" altLang="zh-CN" smtClean="0"/>
              <a:t>2</a:t>
            </a:r>
            <a:r>
              <a:rPr lang="zh-CN" altLang="zh-CN" smtClean="0"/>
              <a:t>复制到字符数组</a:t>
            </a:r>
            <a:r>
              <a:rPr lang="en-US" altLang="zh-CN" smtClean="0"/>
              <a:t>1</a:t>
            </a:r>
            <a:r>
              <a:rPr lang="zh-CN" altLang="zh-CN" smtClean="0"/>
              <a:t>中去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str1[10],str2[]=”China”;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strcpy(str1,str2);</a:t>
            </a:r>
            <a:endParaRPr lang="zh-CN" altLang="zh-CN" smtClean="0"/>
          </a:p>
          <a:p>
            <a:pPr marL="514350" indent="-514350" eaLnBrk="1" hangingPunct="1"/>
            <a:endParaRPr lang="zh-CN" altLang="zh-CN" smtClean="0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6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流程图: 过程 10"/>
          <p:cNvSpPr>
            <a:spLocks noChangeArrowheads="1"/>
          </p:cNvSpPr>
          <p:nvPr/>
        </p:nvSpPr>
        <p:spPr bwMode="auto">
          <a:xfrm>
            <a:off x="1835150" y="4437063"/>
            <a:ext cx="928688" cy="642937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1331913" y="5445125"/>
            <a:ext cx="2286000" cy="500063"/>
          </a:xfrm>
          <a:prstGeom prst="wedgeRoundRectCallout">
            <a:avLst>
              <a:gd name="adj1" fmla="val -8250"/>
              <a:gd name="adj2" fmla="val -123014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数组名形式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71688" name="图片 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2862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/>
            <a:r>
              <a:rPr lang="en-US" altLang="zh-CN" smtClean="0"/>
              <a:t>strcpy</a:t>
            </a:r>
            <a:r>
              <a:rPr lang="zh-CN" altLang="zh-CN" smtClean="0"/>
              <a:t>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strcpy(</a:t>
            </a:r>
            <a:r>
              <a:rPr lang="zh-CN" altLang="zh-CN" smtClean="0"/>
              <a:t>字符数组</a:t>
            </a:r>
            <a:r>
              <a:rPr lang="en-US" altLang="zh-CN" smtClean="0"/>
              <a:t>1,</a:t>
            </a:r>
            <a:r>
              <a:rPr lang="zh-CN" altLang="zh-CN" smtClean="0"/>
              <a:t>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作用是将字符串</a:t>
            </a:r>
            <a:r>
              <a:rPr lang="en-US" altLang="zh-CN" smtClean="0"/>
              <a:t>2</a:t>
            </a:r>
            <a:r>
              <a:rPr lang="zh-CN" altLang="zh-CN" smtClean="0"/>
              <a:t>复制到字符数组</a:t>
            </a:r>
            <a:r>
              <a:rPr lang="en-US" altLang="zh-CN" smtClean="0"/>
              <a:t>1</a:t>
            </a:r>
            <a:r>
              <a:rPr lang="zh-CN" altLang="zh-CN" smtClean="0"/>
              <a:t>中去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str1[10],str2[]=”China”;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strcpy(str1,str2);</a:t>
            </a:r>
            <a:endParaRPr lang="zh-CN" altLang="zh-CN" smtClean="0"/>
          </a:p>
          <a:p>
            <a:pPr marL="514350" indent="-514350" eaLnBrk="1" hangingPunct="1"/>
            <a:endParaRPr lang="zh-CN" altLang="zh-CN" smtClean="0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7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流程图: 过程 10"/>
          <p:cNvSpPr>
            <a:spLocks noChangeArrowheads="1"/>
          </p:cNvSpPr>
          <p:nvPr/>
        </p:nvSpPr>
        <p:spPr bwMode="auto">
          <a:xfrm>
            <a:off x="2771775" y="4581525"/>
            <a:ext cx="792163" cy="431800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2700338" y="5445125"/>
            <a:ext cx="3857625" cy="571500"/>
          </a:xfrm>
          <a:prstGeom prst="wedgeRoundRectCallout">
            <a:avLst>
              <a:gd name="adj1" fmla="val -30472"/>
              <a:gd name="adj2" fmla="val -12342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数组名</a:t>
            </a:r>
            <a:r>
              <a:rPr lang="zh-CN" altLang="en-US" sz="2800" b="1">
                <a:solidFill>
                  <a:srgbClr val="FF0000"/>
                </a:solidFill>
              </a:rPr>
              <a:t>或</a:t>
            </a:r>
            <a:r>
              <a:rPr lang="zh-CN" altLang="zh-CN" sz="2800" b="1">
                <a:solidFill>
                  <a:srgbClr val="FF0000"/>
                </a:solidFill>
              </a:rPr>
              <a:t>字符串常量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72712" name="图片 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81919" y="1691680"/>
            <a:ext cx="6858000" cy="3786188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zh-CN" dirty="0" smtClean="0"/>
              <a:t>一维数组是数组中最简单的</a:t>
            </a:r>
            <a:endParaRPr lang="en-US" altLang="zh-CN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zh-CN" dirty="0" smtClean="0"/>
              <a:t>它的元素只需要用数组名加一个下标，就能惟一确定</a:t>
            </a:r>
            <a:endParaRPr lang="en-US" altLang="zh-CN" dirty="0" smtClean="0"/>
          </a:p>
          <a:p>
            <a:pPr eaLnBrk="1" hangingPunct="1">
              <a:spcBef>
                <a:spcPct val="50000"/>
              </a:spcBef>
            </a:pPr>
            <a:r>
              <a:rPr lang="zh-CN" altLang="zh-CN" dirty="0" smtClean="0"/>
              <a:t>要使用数组，必须在程序中</a:t>
            </a:r>
            <a:r>
              <a:rPr lang="zh-CN" altLang="zh-CN" b="1" dirty="0" smtClean="0">
                <a:solidFill>
                  <a:srgbClr val="FF0000"/>
                </a:solidFill>
              </a:rPr>
              <a:t>先定义</a:t>
            </a:r>
            <a:r>
              <a:rPr lang="zh-CN" altLang="zh-CN" dirty="0" smtClean="0"/>
              <a:t>数组</a:t>
            </a:r>
            <a:endParaRPr lang="zh-CN" altLang="en-US" dirty="0" smtClean="0"/>
          </a:p>
        </p:txBody>
      </p:sp>
      <p:pic>
        <p:nvPicPr>
          <p:cNvPr id="9220" name="图片 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06" y="597793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8577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/>
            <a:r>
              <a:rPr lang="en-US" altLang="zh-CN" smtClean="0"/>
              <a:t>strcpy</a:t>
            </a:r>
            <a:r>
              <a:rPr lang="zh-CN" altLang="zh-CN" smtClean="0"/>
              <a:t>一般形式为</a:t>
            </a:r>
            <a:r>
              <a:rPr lang="zh-CN" altLang="en-US" smtClean="0"/>
              <a:t>：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strcpy(</a:t>
            </a:r>
            <a:r>
              <a:rPr lang="zh-CN" altLang="zh-CN" smtClean="0"/>
              <a:t>字符数组</a:t>
            </a:r>
            <a:r>
              <a:rPr lang="en-US" altLang="zh-CN" smtClean="0"/>
              <a:t>1,</a:t>
            </a:r>
            <a:r>
              <a:rPr lang="zh-CN" altLang="zh-CN" smtClean="0"/>
              <a:t>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作用是将字符串</a:t>
            </a:r>
            <a:r>
              <a:rPr lang="en-US" altLang="zh-CN" smtClean="0"/>
              <a:t>2</a:t>
            </a:r>
            <a:r>
              <a:rPr lang="zh-CN" altLang="zh-CN" smtClean="0"/>
              <a:t>复制到字符数组</a:t>
            </a:r>
            <a:r>
              <a:rPr lang="en-US" altLang="zh-CN" smtClean="0"/>
              <a:t>1</a:t>
            </a:r>
            <a:r>
              <a:rPr lang="zh-CN" altLang="zh-CN" smtClean="0"/>
              <a:t>中去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char str1[10],str2[]=”China”;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strcpy(str1,str2);  </a:t>
            </a:r>
            <a:r>
              <a:rPr lang="zh-CN" altLang="en-US" smtClean="0">
                <a:solidFill>
                  <a:srgbClr val="0000CC"/>
                </a:solidFill>
              </a:rPr>
              <a:t>相当于</a:t>
            </a:r>
            <a:endParaRPr lang="en-US" altLang="zh-CN" smtClean="0">
              <a:solidFill>
                <a:srgbClr val="0000CC"/>
              </a:solidFill>
            </a:endParaRP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strcpy(str1,”China”);</a:t>
            </a:r>
            <a:endParaRPr lang="zh-CN" altLang="zh-CN" smtClean="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37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373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8577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4. strcpy</a:t>
            </a:r>
            <a:r>
              <a:rPr lang="zh-CN" altLang="zh-CN" smtClean="0"/>
              <a:t>和</a:t>
            </a:r>
            <a:r>
              <a:rPr lang="en-US" altLang="zh-CN" smtClean="0"/>
              <a:t>strncpy</a:t>
            </a:r>
            <a:r>
              <a:rPr lang="zh-CN" altLang="zh-CN" smtClean="0"/>
              <a:t>函数</a:t>
            </a:r>
            <a:r>
              <a:rPr lang="en-US" altLang="zh-CN" smtClean="0"/>
              <a:t>-</a:t>
            </a:r>
            <a:r>
              <a:rPr lang="zh-CN" altLang="zh-CN" smtClean="0"/>
              <a:t>字符串复制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char str1[10],str2[]=”China”;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str1=”China”;   </a:t>
            </a:r>
            <a:r>
              <a:rPr lang="zh-CN" altLang="en-US" smtClean="0">
                <a:solidFill>
                  <a:srgbClr val="FF0000"/>
                </a:solidFill>
              </a:rPr>
              <a:t>错误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str1=str2;         </a:t>
            </a:r>
            <a:r>
              <a:rPr lang="zh-CN" altLang="en-US" smtClean="0">
                <a:solidFill>
                  <a:srgbClr val="FF0000"/>
                </a:solidFill>
              </a:rPr>
              <a:t>错误</a:t>
            </a:r>
            <a:endParaRPr lang="zh-CN" altLang="zh-CN" smtClean="0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47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475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643438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4. </a:t>
            </a:r>
            <a:r>
              <a:rPr lang="en-US" altLang="zh-CN" dirty="0" err="1" smtClean="0"/>
              <a:t>strcpy</a:t>
            </a:r>
            <a:r>
              <a:rPr lang="zh-CN" altLang="zh-CN" dirty="0" smtClean="0"/>
              <a:t>和</a:t>
            </a:r>
            <a:r>
              <a:rPr lang="en-US" altLang="zh-CN" dirty="0" err="1" smtClean="0"/>
              <a:t>strncpy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</a:t>
            </a:r>
            <a:r>
              <a:rPr lang="zh-CN" altLang="zh-CN" dirty="0" smtClean="0"/>
              <a:t>字符串复制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可以用</a:t>
            </a:r>
            <a:r>
              <a:rPr lang="en-US" altLang="zh-CN" dirty="0" err="1" smtClean="0"/>
              <a:t>strncpy</a:t>
            </a:r>
            <a:r>
              <a:rPr lang="zh-CN" altLang="zh-CN" dirty="0" smtClean="0"/>
              <a:t>函数将字符串</a:t>
            </a:r>
            <a:r>
              <a:rPr lang="en-US" altLang="zh-CN" dirty="0" smtClean="0"/>
              <a:t>2</a:t>
            </a:r>
            <a:r>
              <a:rPr lang="zh-CN" altLang="zh-CN" dirty="0" smtClean="0"/>
              <a:t>中前面</a:t>
            </a:r>
            <a:r>
              <a:rPr lang="en-US" altLang="zh-CN" dirty="0" smtClean="0"/>
              <a:t>n</a:t>
            </a:r>
            <a:r>
              <a:rPr lang="zh-CN" altLang="zh-CN" dirty="0" smtClean="0"/>
              <a:t>个字符复制到字符数组</a:t>
            </a:r>
            <a:r>
              <a:rPr lang="en-US" altLang="zh-CN" dirty="0" smtClean="0"/>
              <a:t>1</a:t>
            </a:r>
            <a:r>
              <a:rPr lang="zh-CN" altLang="zh-CN" dirty="0" smtClean="0"/>
              <a:t>中去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err="1" smtClean="0"/>
              <a:t>strncpy</a:t>
            </a:r>
            <a:r>
              <a:rPr lang="en-US" altLang="zh-CN" dirty="0" smtClean="0"/>
              <a:t>(str1</a:t>
            </a:r>
            <a:r>
              <a:rPr lang="zh-CN" altLang="zh-CN" dirty="0" smtClean="0"/>
              <a:t>，</a:t>
            </a:r>
            <a:r>
              <a:rPr lang="en-US" altLang="zh-CN" dirty="0" smtClean="0"/>
              <a:t>str2</a:t>
            </a:r>
            <a:r>
              <a:rPr lang="zh-CN" altLang="zh-CN" dirty="0" smtClean="0"/>
              <a:t>，</a:t>
            </a:r>
            <a:r>
              <a:rPr lang="en-US" altLang="zh-CN" dirty="0" smtClean="0"/>
              <a:t>2);</a:t>
            </a:r>
            <a:endParaRPr lang="zh-CN" altLang="zh-CN" dirty="0" smtClean="0"/>
          </a:p>
          <a:p>
            <a:pPr lvl="1" eaLnBrk="1" hangingPunct="1">
              <a:defRPr/>
            </a:pPr>
            <a:r>
              <a:rPr lang="zh-CN" altLang="zh-CN" dirty="0" smtClean="0"/>
              <a:t>作用是将</a:t>
            </a:r>
            <a:r>
              <a:rPr lang="en-US" altLang="zh-CN" dirty="0" smtClean="0"/>
              <a:t>str2</a:t>
            </a:r>
            <a:r>
              <a:rPr lang="zh-CN" altLang="zh-CN" dirty="0" smtClean="0"/>
              <a:t>中最前面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个字符复制到</a:t>
            </a:r>
            <a:r>
              <a:rPr lang="en-US" altLang="zh-CN" dirty="0" smtClean="0"/>
              <a:t>str1</a:t>
            </a:r>
            <a:r>
              <a:rPr lang="zh-CN" altLang="zh-CN" dirty="0" smtClean="0"/>
              <a:t>中，取代</a:t>
            </a:r>
            <a:r>
              <a:rPr lang="en-US" altLang="zh-CN" dirty="0" smtClean="0"/>
              <a:t>str1</a:t>
            </a:r>
            <a:r>
              <a:rPr lang="zh-CN" altLang="zh-CN" dirty="0" smtClean="0"/>
              <a:t>中原有的最前面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个字符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zh-CN" dirty="0" smtClean="0"/>
              <a:t>复制的字符个数</a:t>
            </a:r>
            <a:r>
              <a:rPr lang="en-US" altLang="zh-CN" dirty="0" smtClean="0"/>
              <a:t>n</a:t>
            </a:r>
            <a:r>
              <a:rPr lang="zh-CN" altLang="zh-CN" dirty="0" smtClean="0"/>
              <a:t>不应多于</a:t>
            </a:r>
            <a:r>
              <a:rPr lang="en-US" altLang="zh-CN" dirty="0" smtClean="0"/>
              <a:t>str1</a:t>
            </a:r>
            <a:r>
              <a:rPr lang="zh-CN" altLang="zh-CN" dirty="0" smtClean="0"/>
              <a:t>中原有的字符</a:t>
            </a:r>
            <a:endParaRPr lang="zh-CN" altLang="zh-CN" dirty="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57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578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786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5. strcmp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字符串比较函数</a:t>
            </a:r>
            <a:endParaRPr lang="en-US" altLang="zh-CN" smtClean="0"/>
          </a:p>
          <a:p>
            <a:pPr marL="514350" indent="-514350" eaLnBrk="1" hangingPunct="1"/>
            <a:r>
              <a:rPr lang="zh-CN" altLang="zh-CN" smtClean="0"/>
              <a:t>其一般形式为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 strcmp(</a:t>
            </a:r>
            <a:r>
              <a:rPr lang="zh-CN" altLang="zh-CN" smtClean="0"/>
              <a:t>字符串</a:t>
            </a:r>
            <a:r>
              <a:rPr lang="en-US" altLang="zh-CN" smtClean="0"/>
              <a:t>1</a:t>
            </a:r>
            <a:r>
              <a:rPr lang="zh-CN" altLang="zh-CN" smtClean="0"/>
              <a:t>，字符串</a:t>
            </a:r>
            <a:r>
              <a:rPr lang="en-US" altLang="zh-CN" smtClean="0"/>
              <a:t>2)</a:t>
            </a:r>
          </a:p>
          <a:p>
            <a:pPr marL="514350" indent="-514350" eaLnBrk="1" hangingPunct="1"/>
            <a:r>
              <a:rPr lang="zh-CN" altLang="zh-CN" smtClean="0"/>
              <a:t>作用是比较字符串</a:t>
            </a:r>
            <a:r>
              <a:rPr lang="en-US" altLang="zh-CN" smtClean="0"/>
              <a:t>1</a:t>
            </a:r>
            <a:r>
              <a:rPr lang="zh-CN" altLang="zh-CN" smtClean="0"/>
              <a:t>和字符串</a:t>
            </a:r>
            <a:r>
              <a:rPr lang="en-US" altLang="zh-CN" smtClean="0"/>
              <a:t>2</a:t>
            </a:r>
          </a:p>
          <a:p>
            <a:pPr marL="514350" indent="-514350" eaLnBrk="1" hangingPunct="1"/>
            <a:r>
              <a:rPr lang="en-US" altLang="zh-CN" smtClean="0"/>
              <a:t>strcmp(str1,str2);</a:t>
            </a:r>
            <a:endParaRPr lang="zh-CN" altLang="zh-CN" smtClean="0"/>
          </a:p>
          <a:p>
            <a:pPr marL="514350" indent="-514350" eaLnBrk="1" hangingPunct="1"/>
            <a:r>
              <a:rPr lang="en-US" altLang="zh-CN" smtClean="0"/>
              <a:t>strcmp(”China”,”Korea”);</a:t>
            </a:r>
            <a:endParaRPr lang="zh-CN" altLang="zh-CN" smtClean="0"/>
          </a:p>
          <a:p>
            <a:pPr marL="514350" indent="-514350" eaLnBrk="1" hangingPunct="1"/>
            <a:r>
              <a:rPr lang="en-US" altLang="zh-CN" smtClean="0"/>
              <a:t>strcmp(str1,”Beijing”);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680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680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786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5. </a:t>
            </a:r>
            <a:r>
              <a:rPr lang="en-US" altLang="zh-CN" dirty="0" err="1" smtClean="0"/>
              <a:t>strcmp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字符串比较函数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字符串比较的规则是：将两个字符串自左至右逐个字符相比，直到出现不同的字符或遇到</a:t>
            </a:r>
            <a:r>
              <a:rPr lang="en-US" altLang="zh-CN" dirty="0" smtClean="0"/>
              <a:t>’\0’</a:t>
            </a:r>
            <a:r>
              <a:rPr lang="zh-CN" altLang="zh-CN" dirty="0" smtClean="0"/>
              <a:t>为止</a:t>
            </a:r>
          </a:p>
          <a:p>
            <a:pPr eaLnBrk="1" hangingPunct="1">
              <a:defRPr/>
            </a:pPr>
            <a:r>
              <a:rPr lang="zh-CN" altLang="zh-CN" dirty="0" smtClean="0"/>
              <a:t>如全部字符相同，认为两个字符串相等</a:t>
            </a:r>
          </a:p>
          <a:p>
            <a:pPr eaLnBrk="1" hangingPunct="1">
              <a:defRPr/>
            </a:pPr>
            <a:r>
              <a:rPr lang="zh-CN" altLang="zh-CN" dirty="0" smtClean="0"/>
              <a:t>若出现不相同的字符，则以第一对不相同的字符的比较结果为准</a:t>
            </a:r>
            <a:endParaRPr lang="en-US" altLang="zh-CN" dirty="0" smtClean="0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782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783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77826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8143875" cy="4786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5. strcmp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字符串比较函数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”A”&lt;”B”           ”a”&gt;”A”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”computer”&gt;”compare”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”these”&gt;”that”   ”1A”&gt;”$20”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”CHINA”&gt;”CANADA”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”DOG”&lt;”cat”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”Tsinghua”&gt;”TSINGHUA”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88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885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5. </a:t>
            </a:r>
            <a:r>
              <a:rPr lang="en-US" altLang="zh-CN" dirty="0" err="1" smtClean="0"/>
              <a:t>strcmp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字符串比较函数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比较的结果由函数值带回</a:t>
            </a:r>
          </a:p>
          <a:p>
            <a:pPr lvl="1" eaLnBrk="1" hangingPunct="1">
              <a:defRPr/>
            </a:pPr>
            <a:r>
              <a:rPr lang="zh-CN" altLang="zh-CN" dirty="0" smtClean="0"/>
              <a:t>如果字符串</a:t>
            </a:r>
            <a:r>
              <a:rPr lang="en-US" altLang="zh-CN" dirty="0" smtClean="0"/>
              <a:t>1=</a:t>
            </a:r>
            <a:r>
              <a:rPr lang="zh-CN" altLang="zh-CN" dirty="0" smtClean="0"/>
              <a:t>字符串</a:t>
            </a:r>
            <a:r>
              <a:rPr lang="en-US" altLang="zh-CN" dirty="0" smtClean="0"/>
              <a:t>2</a:t>
            </a:r>
            <a:r>
              <a:rPr lang="zh-CN" altLang="zh-CN" dirty="0" smtClean="0"/>
              <a:t>，则函数值为</a:t>
            </a:r>
            <a:r>
              <a:rPr lang="en-US" altLang="zh-CN" dirty="0" smtClean="0"/>
              <a:t>0</a:t>
            </a:r>
            <a:endParaRPr lang="zh-CN" altLang="zh-CN" dirty="0" smtClean="0"/>
          </a:p>
          <a:p>
            <a:pPr lvl="1" eaLnBrk="1" hangingPunct="1">
              <a:defRPr/>
            </a:pPr>
            <a:r>
              <a:rPr lang="zh-CN" altLang="zh-CN" dirty="0" smtClean="0"/>
              <a:t>如果字符串</a:t>
            </a:r>
            <a:r>
              <a:rPr lang="en-US" altLang="zh-CN" dirty="0" smtClean="0"/>
              <a:t>1&gt;</a:t>
            </a:r>
            <a:r>
              <a:rPr lang="zh-CN" altLang="zh-CN" dirty="0" smtClean="0"/>
              <a:t>字符串</a:t>
            </a:r>
            <a:r>
              <a:rPr lang="en-US" altLang="zh-CN" dirty="0" smtClean="0"/>
              <a:t>2</a:t>
            </a:r>
            <a:r>
              <a:rPr lang="zh-CN" altLang="zh-CN" dirty="0" smtClean="0"/>
              <a:t>，则函数值为一个正整数</a:t>
            </a:r>
          </a:p>
          <a:p>
            <a:pPr lvl="1" eaLnBrk="1" hangingPunct="1">
              <a:defRPr/>
            </a:pPr>
            <a:r>
              <a:rPr lang="zh-CN" altLang="zh-CN" dirty="0" smtClean="0"/>
              <a:t>如果字符串</a:t>
            </a:r>
            <a:r>
              <a:rPr lang="en-US" altLang="zh-CN" dirty="0" smtClean="0"/>
              <a:t>1&lt;</a:t>
            </a:r>
            <a:r>
              <a:rPr lang="zh-CN" altLang="zh-CN" dirty="0" smtClean="0"/>
              <a:t>字符串</a:t>
            </a:r>
            <a:r>
              <a:rPr lang="en-US" altLang="zh-CN" dirty="0" smtClean="0"/>
              <a:t>2</a:t>
            </a:r>
            <a:r>
              <a:rPr lang="zh-CN" altLang="zh-CN" dirty="0" smtClean="0"/>
              <a:t>，则函数值为一个负整数</a:t>
            </a:r>
            <a:endParaRPr lang="zh-CN" altLang="zh-CN" dirty="0"/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987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987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5. strcmp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字符串比较函数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if(str1&gt;str2)  printf(”yes”);  </a:t>
            </a:r>
            <a:r>
              <a:rPr lang="zh-CN" altLang="en-US" smtClean="0">
                <a:solidFill>
                  <a:srgbClr val="FF0000"/>
                </a:solidFill>
              </a:rPr>
              <a:t>错误</a:t>
            </a:r>
            <a:endParaRPr lang="en-US" altLang="zh-CN" smtClean="0">
              <a:solidFill>
                <a:srgbClr val="FF0000"/>
              </a:solidFill>
            </a:endParaRP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if(strcmp(str1,str2)&gt;0)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  printf(”yes”);    </a:t>
            </a:r>
            <a:r>
              <a:rPr lang="zh-CN" altLang="en-US" smtClean="0">
                <a:solidFill>
                  <a:srgbClr val="FF0000"/>
                </a:solidFill>
              </a:rPr>
              <a:t>正确</a:t>
            </a:r>
            <a:endParaRPr lang="zh-CN" altLang="zh-CN" smtClean="0"/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090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090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6. </a:t>
            </a:r>
            <a:r>
              <a:rPr lang="en-US" altLang="zh-CN" dirty="0" err="1" smtClean="0"/>
              <a:t>strlen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测字符串长度的函数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其一般形式为</a:t>
            </a:r>
            <a:r>
              <a:rPr lang="zh-CN" altLang="en-US" dirty="0" smtClean="0"/>
              <a:t>：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strlen</a:t>
            </a:r>
            <a:r>
              <a:rPr lang="en-US" altLang="zh-CN" dirty="0" smtClean="0"/>
              <a:t> (</a:t>
            </a:r>
            <a:r>
              <a:rPr lang="zh-CN" altLang="zh-CN" dirty="0" smtClean="0"/>
              <a:t>字符数组</a:t>
            </a:r>
            <a:r>
              <a:rPr lang="en-US" altLang="zh-CN" dirty="0" smtClean="0"/>
              <a:t>)</a:t>
            </a:r>
          </a:p>
          <a:p>
            <a:pPr eaLnBrk="1" hangingPunct="1">
              <a:defRPr/>
            </a:pPr>
            <a:r>
              <a:rPr lang="zh-CN" altLang="zh-CN" dirty="0" smtClean="0"/>
              <a:t>它是测试字符串长度的函数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函数的值为字符串中的实际长度</a:t>
            </a:r>
            <a:endParaRPr lang="zh-CN" altLang="zh-CN" dirty="0"/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2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192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6. strlen</a:t>
            </a:r>
            <a:r>
              <a:rPr lang="zh-CN" altLang="zh-CN" smtClean="0"/>
              <a:t>函数</a:t>
            </a:r>
            <a:r>
              <a:rPr lang="en-US" altLang="zh-CN" smtClean="0"/>
              <a:t>----</a:t>
            </a:r>
            <a:r>
              <a:rPr lang="zh-CN" altLang="zh-CN" smtClean="0"/>
              <a:t>测字符串长度的函数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char str[10]=”China”;</a:t>
            </a:r>
            <a:endParaRPr lang="zh-CN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printf(”%d”,strlen(str));</a:t>
            </a:r>
          </a:p>
          <a:p>
            <a:pPr marL="514350" indent="-514350" eaLnBrk="1" hangingPunct="1"/>
            <a:r>
              <a:rPr lang="zh-CN" altLang="zh-CN" smtClean="0"/>
              <a:t>输出结果是</a:t>
            </a:r>
            <a:r>
              <a:rPr lang="en-US" altLang="zh-CN" smtClean="0"/>
              <a:t>5</a:t>
            </a:r>
          </a:p>
          <a:p>
            <a:pPr marL="514350" indent="-514350" eaLnBrk="1" hangingPunct="1"/>
            <a:r>
              <a:rPr lang="zh-CN" altLang="zh-CN" smtClean="0"/>
              <a:t>也可以直接测试字符串常量的长度</a:t>
            </a:r>
            <a:endParaRPr lang="en-US" altLang="zh-CN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        strlen(”China”);</a:t>
            </a:r>
            <a:endParaRPr lang="zh-CN" altLang="zh-CN" smtClean="0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9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295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242392" y="1628800"/>
            <a:ext cx="6858000" cy="3786188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定义一维数组的一般形式为：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类型符</a:t>
            </a:r>
            <a:r>
              <a:rPr lang="en-US" altLang="zh-CN" dirty="0" smtClean="0"/>
              <a:t>  </a:t>
            </a:r>
            <a:r>
              <a:rPr lang="zh-CN" altLang="zh-CN" dirty="0" smtClean="0"/>
              <a:t>数组名</a:t>
            </a:r>
            <a:r>
              <a:rPr lang="en-US" altLang="zh-CN" dirty="0" smtClean="0"/>
              <a:t>[</a:t>
            </a:r>
            <a:r>
              <a:rPr lang="zh-CN" altLang="zh-CN" dirty="0" smtClean="0"/>
              <a:t>常量表达式</a:t>
            </a:r>
            <a:r>
              <a:rPr lang="en-US" altLang="zh-CN" dirty="0" smtClean="0"/>
              <a:t>];</a:t>
            </a:r>
          </a:p>
          <a:p>
            <a:pPr eaLnBrk="1" hangingPunct="1"/>
            <a:r>
              <a:rPr lang="zh-CN" altLang="zh-CN" dirty="0" smtClean="0"/>
              <a:t>数组名的命名规则和变量名相同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如 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a[10];</a:t>
            </a:r>
          </a:p>
          <a:p>
            <a:pPr eaLnBrk="1" hangingPunct="1"/>
            <a:endParaRPr lang="zh-CN" altLang="zh-CN" dirty="0" smtClean="0"/>
          </a:p>
        </p:txBody>
      </p:sp>
      <p:sp>
        <p:nvSpPr>
          <p:cNvPr id="4" name="流程图: 过程 3"/>
          <p:cNvSpPr>
            <a:spLocks noChangeArrowheads="1"/>
          </p:cNvSpPr>
          <p:nvPr/>
        </p:nvSpPr>
        <p:spPr bwMode="auto">
          <a:xfrm>
            <a:off x="2439367" y="3344888"/>
            <a:ext cx="285750" cy="7143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583829" y="4357713"/>
            <a:ext cx="1928813" cy="642937"/>
          </a:xfrm>
          <a:prstGeom prst="wedgeRoundRectCallout">
            <a:avLst>
              <a:gd name="adj1" fmla="val -49426"/>
              <a:gd name="adj2" fmla="val -89514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数组名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1024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7. </a:t>
            </a:r>
            <a:r>
              <a:rPr lang="en-US" altLang="zh-CN" dirty="0" err="1" smtClean="0"/>
              <a:t>strlwr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转换为小写的函数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zh-CN" altLang="zh-CN" dirty="0" smtClean="0"/>
              <a:t>其一般形式为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      </a:t>
            </a:r>
            <a:r>
              <a:rPr lang="en-US" altLang="zh-CN" dirty="0" err="1" smtClean="0"/>
              <a:t>strlwr</a:t>
            </a:r>
            <a:r>
              <a:rPr lang="en-US" altLang="zh-CN" dirty="0" smtClean="0"/>
              <a:t> (</a:t>
            </a:r>
            <a:r>
              <a:rPr lang="zh-CN" altLang="zh-CN" dirty="0" smtClean="0"/>
              <a:t>字符串</a:t>
            </a:r>
            <a:r>
              <a:rPr lang="en-US" altLang="zh-CN" dirty="0" smtClean="0"/>
              <a:t>)</a:t>
            </a:r>
          </a:p>
          <a:p>
            <a:pPr eaLnBrk="1" hangingPunct="1">
              <a:defRPr/>
            </a:pPr>
            <a:r>
              <a:rPr lang="zh-CN" altLang="zh-CN" dirty="0" smtClean="0"/>
              <a:t>函数的作用是将字符串中大写字母换成小写字母</a:t>
            </a:r>
            <a:endParaRPr lang="zh-CN" altLang="zh-CN" dirty="0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39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3974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6.3.6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字符串处理函数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429125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8. </a:t>
            </a:r>
            <a:r>
              <a:rPr lang="en-US" altLang="zh-CN" dirty="0" err="1" smtClean="0"/>
              <a:t>strupr</a:t>
            </a:r>
            <a:r>
              <a:rPr lang="zh-CN" altLang="zh-CN" dirty="0" smtClean="0"/>
              <a:t>函数</a:t>
            </a:r>
            <a:r>
              <a:rPr lang="en-US" altLang="zh-CN" dirty="0" smtClean="0"/>
              <a:t>----</a:t>
            </a:r>
            <a:r>
              <a:rPr lang="zh-CN" altLang="zh-CN" dirty="0" smtClean="0"/>
              <a:t>转换为大写的函数</a:t>
            </a:r>
            <a:endParaRPr lang="en-US" altLang="zh-CN" dirty="0" smtClean="0"/>
          </a:p>
          <a:p>
            <a:pPr marL="514350" indent="-514350" eaLnBrk="1" hangingPunct="1">
              <a:defRPr/>
            </a:pPr>
            <a:r>
              <a:rPr lang="zh-CN" altLang="zh-CN" dirty="0" smtClean="0"/>
              <a:t>其一般形式为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dirty="0" smtClean="0"/>
              <a:t>       </a:t>
            </a:r>
            <a:r>
              <a:rPr lang="en-US" altLang="zh-CN" dirty="0" err="1" smtClean="0"/>
              <a:t>strupr</a:t>
            </a:r>
            <a:r>
              <a:rPr lang="en-US" altLang="zh-CN" dirty="0" smtClean="0"/>
              <a:t> (</a:t>
            </a:r>
            <a:r>
              <a:rPr lang="zh-CN" altLang="zh-CN" dirty="0" smtClean="0"/>
              <a:t>字符串</a:t>
            </a:r>
            <a:r>
              <a:rPr lang="en-US" altLang="zh-CN" dirty="0" smtClean="0"/>
              <a:t>)</a:t>
            </a:r>
          </a:p>
          <a:p>
            <a:pPr eaLnBrk="1" hangingPunct="1">
              <a:defRPr/>
            </a:pPr>
            <a:r>
              <a:rPr lang="zh-CN" altLang="zh-CN" dirty="0" smtClean="0"/>
              <a:t>函数的作用是将字符串中小写字母换成大写字母</a:t>
            </a:r>
            <a:endParaRPr lang="zh-CN" altLang="zh-CN" dirty="0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499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4998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6.3.7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字符数组应用举例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786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6.8 </a:t>
            </a:r>
            <a:r>
              <a:rPr lang="zh-CN" altLang="zh-CN" dirty="0" smtClean="0"/>
              <a:t>输入</a:t>
            </a:r>
            <a:r>
              <a:rPr lang="zh-CN" altLang="en-US" dirty="0"/>
              <a:t>五</a:t>
            </a:r>
            <a:r>
              <a:rPr lang="zh-CN" altLang="en-US" dirty="0" smtClean="0"/>
              <a:t>个国家名字，使其按字母顺序排列输出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514350" indent="-514350" eaLnBrk="1" hangingPunct="1"/>
            <a:r>
              <a:rPr lang="zh-CN" altLang="zh-CN" dirty="0" smtClean="0"/>
              <a:t>思路：</a:t>
            </a:r>
            <a:endParaRPr lang="en-US" altLang="zh-CN" dirty="0"/>
          </a:p>
          <a:p>
            <a:pPr marL="514350" indent="-514350" eaLnBrk="1" hangingPunct="1"/>
            <a:r>
              <a:rPr lang="zh-CN" altLang="en-US" dirty="0" smtClean="0"/>
              <a:t>一个国家的名称需要用一个一维字符数组存放，可以考虑五个国家的名称存放在一个二维字符数组中。</a:t>
            </a:r>
            <a:endParaRPr lang="en-US" altLang="zh-CN" dirty="0" smtClean="0"/>
          </a:p>
          <a:p>
            <a:pPr marL="514350" indent="-514350" eaLnBrk="1" hangingPunct="1"/>
            <a:r>
              <a:rPr lang="zh-CN" altLang="en-US" dirty="0"/>
              <a:t>是一</a:t>
            </a:r>
            <a:r>
              <a:rPr lang="zh-CN" altLang="en-US" dirty="0" smtClean="0"/>
              <a:t>个排序问题。</a:t>
            </a:r>
            <a:endParaRPr lang="en-US" altLang="zh-CN" dirty="0" smtClean="0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60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602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692696"/>
            <a:ext cx="8469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/>
              <a:t>#include&lt;</a:t>
            </a:r>
            <a:r>
              <a:rPr lang="en-US" altLang="zh-CN" sz="3200" dirty="0" err="1"/>
              <a:t>string.h</a:t>
            </a:r>
            <a:r>
              <a:rPr lang="en-US" altLang="zh-CN" sz="3200" dirty="0"/>
              <a:t>&gt;</a:t>
            </a:r>
          </a:p>
          <a:p>
            <a:r>
              <a:rPr lang="en-US" altLang="zh-CN" sz="3200" dirty="0"/>
              <a:t>#include&lt;</a:t>
            </a:r>
            <a:r>
              <a:rPr lang="en-US" altLang="zh-CN" sz="3200" dirty="0" err="1"/>
              <a:t>stdio.h</a:t>
            </a:r>
            <a:r>
              <a:rPr lang="en-US" altLang="zh-CN" sz="3200" dirty="0"/>
              <a:t>&gt;</a:t>
            </a:r>
          </a:p>
          <a:p>
            <a:r>
              <a:rPr lang="en-US" altLang="zh-CN" sz="3200" dirty="0"/>
              <a:t>void main()</a:t>
            </a:r>
          </a:p>
          <a:p>
            <a:r>
              <a:rPr lang="en-US" altLang="zh-CN" sz="3200" dirty="0"/>
              <a:t>{  char </a:t>
            </a:r>
            <a:r>
              <a:rPr lang="en-US" altLang="zh-CN" sz="3200" dirty="0" err="1"/>
              <a:t>st</a:t>
            </a:r>
            <a:r>
              <a:rPr lang="en-US" altLang="zh-CN" sz="3200" dirty="0"/>
              <a:t>[18],c[5][18];</a:t>
            </a:r>
          </a:p>
          <a:p>
            <a:r>
              <a:rPr lang="en-US" altLang="zh-CN" sz="3200" dirty="0"/>
              <a:t>   </a:t>
            </a:r>
            <a:r>
              <a:rPr lang="en-US" altLang="zh-CN" sz="3200" dirty="0" err="1"/>
              <a:t>int</a:t>
            </a:r>
            <a:r>
              <a:rPr lang="en-US" altLang="zh-CN" sz="3200" dirty="0"/>
              <a:t> </a:t>
            </a:r>
            <a:r>
              <a:rPr lang="en-US" altLang="zh-CN" sz="3200" dirty="0" err="1"/>
              <a:t>i,j,p</a:t>
            </a:r>
            <a:r>
              <a:rPr lang="en-US" altLang="zh-CN" sz="3200" dirty="0"/>
              <a:t>;</a:t>
            </a:r>
          </a:p>
          <a:p>
            <a:r>
              <a:rPr lang="en-US" altLang="zh-CN" sz="3200" dirty="0"/>
              <a:t>   </a:t>
            </a:r>
            <a:r>
              <a:rPr lang="en-US" altLang="zh-CN" sz="3200" dirty="0" err="1"/>
              <a:t>printf</a:t>
            </a:r>
            <a:r>
              <a:rPr lang="en-US" altLang="zh-CN" sz="3200" dirty="0"/>
              <a:t>("input country's name:\n");</a:t>
            </a:r>
          </a:p>
          <a:p>
            <a:r>
              <a:rPr lang="en-US" altLang="zh-CN" sz="3200" dirty="0"/>
              <a:t>   for(</a:t>
            </a:r>
            <a:r>
              <a:rPr lang="en-US" altLang="zh-CN" sz="3200" dirty="0" err="1"/>
              <a:t>i</a:t>
            </a:r>
            <a:r>
              <a:rPr lang="en-US" altLang="zh-CN" sz="3200" dirty="0"/>
              <a:t>=0;i&lt;5;i++)</a:t>
            </a:r>
          </a:p>
          <a:p>
            <a:r>
              <a:rPr lang="en-US" altLang="zh-CN" sz="3200" dirty="0"/>
              <a:t>      gets(c[</a:t>
            </a:r>
            <a:r>
              <a:rPr lang="en-US" altLang="zh-CN" sz="3200" dirty="0" err="1"/>
              <a:t>i</a:t>
            </a:r>
            <a:r>
              <a:rPr lang="en-US" altLang="zh-CN" sz="3200" dirty="0"/>
              <a:t>]);            </a:t>
            </a:r>
            <a:r>
              <a:rPr lang="en-US" altLang="zh-CN" sz="3200" dirty="0" smtClean="0"/>
              <a:t>/*</a:t>
            </a:r>
            <a:r>
              <a:rPr lang="zh-CN" altLang="en-US" sz="3200" dirty="0"/>
              <a:t>输入</a:t>
            </a:r>
            <a:r>
              <a:rPr lang="en-US" altLang="zh-CN" sz="3200" dirty="0"/>
              <a:t>5</a:t>
            </a:r>
            <a:r>
              <a:rPr lang="zh-CN" altLang="en-US" sz="3200" dirty="0"/>
              <a:t>个国家名字符串*</a:t>
            </a:r>
            <a:r>
              <a:rPr lang="en-US" altLang="zh-CN" sz="3200" dirty="0"/>
              <a:t>/</a:t>
            </a:r>
          </a:p>
          <a:p>
            <a:r>
              <a:rPr lang="en-US" altLang="zh-CN" sz="3200" dirty="0"/>
              <a:t>   </a:t>
            </a:r>
            <a:r>
              <a:rPr lang="en-US" altLang="zh-CN" sz="3200" dirty="0" err="1"/>
              <a:t>printf</a:t>
            </a:r>
            <a:r>
              <a:rPr lang="en-US" altLang="zh-CN" sz="3200" dirty="0"/>
              <a:t>("\n</a:t>
            </a:r>
            <a:r>
              <a:rPr lang="en-US" altLang="zh-CN" sz="3200" dirty="0" smtClean="0"/>
              <a:t>");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932858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7624" y="400590"/>
            <a:ext cx="53285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/>
              <a:t> for(</a:t>
            </a:r>
            <a:r>
              <a:rPr lang="en-US" altLang="zh-CN" sz="2800" dirty="0" err="1"/>
              <a:t>i</a:t>
            </a:r>
            <a:r>
              <a:rPr lang="en-US" altLang="zh-CN" sz="2800" dirty="0"/>
              <a:t>=0;i&lt;5;i++)             	</a:t>
            </a:r>
            <a:endParaRPr lang="en-US" altLang="zh-CN" sz="2800" dirty="0" smtClean="0"/>
          </a:p>
          <a:p>
            <a:r>
              <a:rPr lang="en-US" altLang="zh-CN" sz="2800" dirty="0" smtClean="0"/>
              <a:t>   {   p=</a:t>
            </a:r>
            <a:r>
              <a:rPr lang="en-US" altLang="zh-CN" sz="2800" dirty="0" err="1" smtClean="0"/>
              <a:t>i;strcpy</a:t>
            </a:r>
            <a:r>
              <a:rPr lang="en-US" altLang="zh-CN" sz="2800" dirty="0" smtClean="0"/>
              <a:t>(</a:t>
            </a:r>
            <a:r>
              <a:rPr lang="en-US" altLang="zh-CN" sz="2800" dirty="0" err="1" smtClean="0"/>
              <a:t>st,c</a:t>
            </a:r>
            <a:r>
              <a:rPr lang="en-US" altLang="zh-CN" sz="2800" dirty="0" smtClean="0"/>
              <a:t>[</a:t>
            </a:r>
            <a:r>
              <a:rPr lang="en-US" altLang="zh-CN" sz="2800" dirty="0" err="1" smtClean="0"/>
              <a:t>i</a:t>
            </a:r>
            <a:r>
              <a:rPr lang="en-US" altLang="zh-CN" sz="2800" dirty="0" smtClean="0"/>
              <a:t>]);</a:t>
            </a:r>
          </a:p>
          <a:p>
            <a:r>
              <a:rPr lang="en-US" altLang="zh-CN" sz="2800" dirty="0" smtClean="0"/>
              <a:t>      </a:t>
            </a:r>
            <a:r>
              <a:rPr lang="en-US" altLang="zh-CN" sz="2800" dirty="0"/>
              <a:t>for(j=i+1;j&lt;5;j++)        	</a:t>
            </a:r>
          </a:p>
          <a:p>
            <a:r>
              <a:rPr lang="en-US" altLang="zh-CN" sz="2800" dirty="0"/>
              <a:t>         if(</a:t>
            </a:r>
            <a:r>
              <a:rPr lang="en-US" altLang="zh-CN" sz="2800" dirty="0" err="1"/>
              <a:t>strcmp</a:t>
            </a:r>
            <a:r>
              <a:rPr lang="en-US" altLang="zh-CN" sz="2800" dirty="0"/>
              <a:t>(c[j],</a:t>
            </a:r>
            <a:r>
              <a:rPr lang="en-US" altLang="zh-CN" sz="2800" dirty="0" err="1"/>
              <a:t>st</a:t>
            </a:r>
            <a:r>
              <a:rPr lang="en-US" altLang="zh-CN" sz="2800" dirty="0"/>
              <a:t>)&lt;0) </a:t>
            </a:r>
          </a:p>
          <a:p>
            <a:r>
              <a:rPr lang="en-US" altLang="zh-CN" sz="2800" dirty="0"/>
              <a:t>            {p=</a:t>
            </a:r>
            <a:r>
              <a:rPr lang="en-US" altLang="zh-CN" sz="2800" dirty="0" err="1"/>
              <a:t>j;strcpy</a:t>
            </a:r>
            <a:r>
              <a:rPr lang="en-US" altLang="zh-CN" sz="2800" dirty="0"/>
              <a:t>(</a:t>
            </a:r>
            <a:r>
              <a:rPr lang="en-US" altLang="zh-CN" sz="2800" dirty="0" err="1"/>
              <a:t>st,c</a:t>
            </a:r>
            <a:r>
              <a:rPr lang="en-US" altLang="zh-CN" sz="2800" dirty="0"/>
              <a:t>[j]);}</a:t>
            </a:r>
          </a:p>
          <a:p>
            <a:r>
              <a:rPr lang="en-US" altLang="zh-CN" sz="2800" dirty="0"/>
              <a:t>      if(p!=</a:t>
            </a:r>
            <a:r>
              <a:rPr lang="en-US" altLang="zh-CN" sz="2800" dirty="0" err="1"/>
              <a:t>i</a:t>
            </a:r>
            <a:r>
              <a:rPr lang="en-US" altLang="zh-CN" sz="2800" dirty="0"/>
              <a:t>)              		</a:t>
            </a:r>
          </a:p>
          <a:p>
            <a:r>
              <a:rPr lang="en-US" altLang="zh-CN" sz="2800" dirty="0"/>
              <a:t>      {</a:t>
            </a:r>
          </a:p>
          <a:p>
            <a:r>
              <a:rPr lang="en-US" altLang="zh-CN" sz="2800" dirty="0"/>
              <a:t>         </a:t>
            </a:r>
            <a:r>
              <a:rPr lang="en-US" altLang="zh-CN" sz="2800" dirty="0" err="1"/>
              <a:t>strcpy</a:t>
            </a:r>
            <a:r>
              <a:rPr lang="en-US" altLang="zh-CN" sz="2800" dirty="0"/>
              <a:t>(</a:t>
            </a:r>
            <a:r>
              <a:rPr lang="en-US" altLang="zh-CN" sz="2800" dirty="0" err="1"/>
              <a:t>st,c</a:t>
            </a:r>
            <a:r>
              <a:rPr lang="en-US" altLang="zh-CN" sz="2800" dirty="0"/>
              <a:t>[</a:t>
            </a:r>
            <a:r>
              <a:rPr lang="en-US" altLang="zh-CN" sz="2800" dirty="0" err="1"/>
              <a:t>i</a:t>
            </a:r>
            <a:r>
              <a:rPr lang="en-US" altLang="zh-CN" sz="2800" dirty="0"/>
              <a:t>]);</a:t>
            </a:r>
          </a:p>
          <a:p>
            <a:r>
              <a:rPr lang="en-US" altLang="zh-CN" sz="2800" dirty="0"/>
              <a:t>         </a:t>
            </a:r>
            <a:r>
              <a:rPr lang="en-US" altLang="zh-CN" sz="2800" dirty="0" err="1"/>
              <a:t>strcpy</a:t>
            </a:r>
            <a:r>
              <a:rPr lang="en-US" altLang="zh-CN" sz="2800" dirty="0"/>
              <a:t>(c[</a:t>
            </a:r>
            <a:r>
              <a:rPr lang="en-US" altLang="zh-CN" sz="2800" dirty="0" err="1"/>
              <a:t>i</a:t>
            </a:r>
            <a:r>
              <a:rPr lang="en-US" altLang="zh-CN" sz="2800" dirty="0"/>
              <a:t>],c[p]);</a:t>
            </a:r>
          </a:p>
          <a:p>
            <a:r>
              <a:rPr lang="en-US" altLang="zh-CN" sz="2800" dirty="0"/>
              <a:t>         </a:t>
            </a:r>
            <a:r>
              <a:rPr lang="en-US" altLang="zh-CN" sz="2800" dirty="0" err="1"/>
              <a:t>strcpy</a:t>
            </a:r>
            <a:r>
              <a:rPr lang="en-US" altLang="zh-CN" sz="2800" dirty="0"/>
              <a:t>(c[p],</a:t>
            </a:r>
            <a:r>
              <a:rPr lang="en-US" altLang="zh-CN" sz="2800" dirty="0" err="1"/>
              <a:t>st</a:t>
            </a:r>
            <a:r>
              <a:rPr lang="en-US" altLang="zh-CN" sz="2800" dirty="0"/>
              <a:t>);</a:t>
            </a:r>
          </a:p>
          <a:p>
            <a:r>
              <a:rPr lang="en-US" altLang="zh-CN" sz="2800" dirty="0"/>
              <a:t>      }</a:t>
            </a:r>
          </a:p>
          <a:p>
            <a:r>
              <a:rPr lang="en-US" altLang="zh-CN" sz="2800" dirty="0"/>
              <a:t>      puts(c[</a:t>
            </a:r>
            <a:r>
              <a:rPr lang="en-US" altLang="zh-CN" sz="2800" dirty="0" err="1"/>
              <a:t>i</a:t>
            </a:r>
            <a:r>
              <a:rPr lang="en-US" altLang="zh-CN" sz="2800" dirty="0"/>
              <a:t>]);}</a:t>
            </a:r>
          </a:p>
          <a:p>
            <a:r>
              <a:rPr lang="en-US" altLang="zh-CN" sz="2800" dirty="0"/>
              <a:t>   </a:t>
            </a:r>
            <a:r>
              <a:rPr lang="en-US" altLang="zh-CN" sz="2800" dirty="0" err="1"/>
              <a:t>printf</a:t>
            </a:r>
            <a:r>
              <a:rPr lang="en-US" altLang="zh-CN" sz="2800" dirty="0"/>
              <a:t>("\n");</a:t>
            </a:r>
          </a:p>
          <a:p>
            <a:r>
              <a:rPr lang="en-US" altLang="zh-CN" sz="2800" dirty="0"/>
              <a:t>}</a:t>
            </a:r>
            <a:endParaRPr lang="zh-CN" altLang="en-US" sz="2800" dirty="0"/>
          </a:p>
        </p:txBody>
      </p:sp>
      <p:sp>
        <p:nvSpPr>
          <p:cNvPr id="5" name="矩形 4"/>
          <p:cNvSpPr/>
          <p:nvPr/>
        </p:nvSpPr>
        <p:spPr bwMode="auto">
          <a:xfrm>
            <a:off x="1187624" y="400590"/>
            <a:ext cx="4752528" cy="526065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6664" y="1918573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</a:rPr>
              <a:t>选择排序算法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467" y="2852936"/>
            <a:ext cx="4171921" cy="346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7269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6.3.7 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字符数组应用举例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78631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6.8 </a:t>
            </a:r>
            <a:r>
              <a:rPr lang="zh-CN" altLang="zh-CN" smtClean="0"/>
              <a:t>输入一行字符，统计其中有多少个单词，单词之间用空格分隔开。</a:t>
            </a:r>
            <a:endParaRPr lang="en-US" altLang="zh-CN" smtClean="0"/>
          </a:p>
          <a:p>
            <a:pPr marL="514350" indent="-514350" eaLnBrk="1" hangingPunct="1"/>
            <a:r>
              <a:rPr lang="zh-CN" altLang="zh-CN" smtClean="0"/>
              <a:t>解题思路：问题的关键是怎样确定“出现一个新单词了”</a:t>
            </a:r>
            <a:endParaRPr lang="en-US" altLang="zh-CN" smtClean="0"/>
          </a:p>
          <a:p>
            <a:pPr marL="914400" lvl="1" indent="-514350" eaLnBrk="1" hangingPunct="1"/>
            <a:r>
              <a:rPr lang="zh-CN" altLang="zh-CN" smtClean="0"/>
              <a:t>从第</a:t>
            </a:r>
            <a:r>
              <a:rPr lang="en-US" altLang="zh-CN" smtClean="0"/>
              <a:t>1</a:t>
            </a:r>
            <a:r>
              <a:rPr lang="zh-CN" altLang="zh-CN" smtClean="0"/>
              <a:t>个字符开始逐个字符进行检查，判断此字符是否是新单词的开头，如果是，就使变量</a:t>
            </a:r>
            <a:r>
              <a:rPr lang="en-US" altLang="zh-CN" smtClean="0"/>
              <a:t>num</a:t>
            </a:r>
            <a:r>
              <a:rPr lang="zh-CN" altLang="zh-CN" smtClean="0"/>
              <a:t>的值加</a:t>
            </a:r>
            <a:r>
              <a:rPr lang="en-US" altLang="zh-CN" smtClean="0"/>
              <a:t>1</a:t>
            </a:r>
            <a:r>
              <a:rPr lang="zh-CN" altLang="zh-CN" smtClean="0"/>
              <a:t>，最后得到的</a:t>
            </a:r>
            <a:r>
              <a:rPr lang="en-US" altLang="zh-CN" smtClean="0"/>
              <a:t>num</a:t>
            </a:r>
            <a:r>
              <a:rPr lang="zh-CN" altLang="zh-CN" smtClean="0"/>
              <a:t>的值就是单词总数</a:t>
            </a:r>
          </a:p>
          <a:p>
            <a:pPr marL="514350" indent="-514350" eaLnBrk="1" hangingPunct="1">
              <a:buFont typeface="Wingdings" pitchFamily="2" charset="2"/>
              <a:buNone/>
            </a:pPr>
            <a:endParaRPr lang="zh-CN" altLang="zh-CN" smtClean="0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60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602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518104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6.3.7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字符数组应用举例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86018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786313"/>
          </a:xfrm>
        </p:spPr>
        <p:txBody>
          <a:bodyPr/>
          <a:lstStyle/>
          <a:p>
            <a:pPr lvl="1" eaLnBrk="1" hangingPunct="1"/>
            <a:r>
              <a:rPr lang="zh-CN" altLang="zh-CN" smtClean="0"/>
              <a:t>判断是否出现新单词，可以由是否有空格出现来决定</a:t>
            </a:r>
            <a:r>
              <a:rPr lang="en-US" altLang="zh-CN" smtClean="0"/>
              <a:t>(</a:t>
            </a:r>
            <a:r>
              <a:rPr lang="zh-CN" altLang="zh-CN" smtClean="0"/>
              <a:t>连续的若干个空格作为出现一次空格；一行开头的空格不统计在内</a:t>
            </a:r>
            <a:r>
              <a:rPr lang="en-US" altLang="zh-CN" smtClean="0"/>
              <a:t>)</a:t>
            </a:r>
          </a:p>
          <a:p>
            <a:pPr lvl="1" eaLnBrk="1" hangingPunct="1"/>
            <a:r>
              <a:rPr lang="zh-CN" altLang="zh-CN" smtClean="0"/>
              <a:t>如果测出某一个字符为非空格，而它的前面的字符是空格，则表示“新的单词开始了”，此时使</a:t>
            </a:r>
            <a:r>
              <a:rPr lang="en-US" altLang="zh-CN" smtClean="0"/>
              <a:t>num</a:t>
            </a:r>
            <a:r>
              <a:rPr lang="zh-CN" altLang="zh-CN" smtClean="0"/>
              <a:t>累加</a:t>
            </a:r>
            <a:r>
              <a:rPr lang="en-US" altLang="zh-CN" smtClean="0"/>
              <a:t>1</a:t>
            </a:r>
          </a:p>
          <a:p>
            <a:pPr lvl="1" eaLnBrk="1" hangingPunct="1"/>
            <a:r>
              <a:rPr lang="zh-CN" altLang="zh-CN" smtClean="0"/>
              <a:t>如果当前字符为非空格而其前面的字符也是非空格，则</a:t>
            </a:r>
            <a:r>
              <a:rPr lang="en-US" altLang="zh-CN" smtClean="0"/>
              <a:t>num</a:t>
            </a:r>
            <a:r>
              <a:rPr lang="zh-CN" altLang="zh-CN" smtClean="0"/>
              <a:t>不应再累加</a:t>
            </a:r>
            <a:r>
              <a:rPr lang="en-US" altLang="zh-CN" smtClean="0"/>
              <a:t>1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704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7046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28650"/>
            <a:ext cx="8643938" cy="7699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6.3.7</a:t>
            </a:r>
            <a:r>
              <a:rPr lang="zh-CN" altLang="zh-CN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字符数组应用举例</a:t>
            </a:r>
            <a:endParaRPr lang="zh-CN" altLang="en-US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571625"/>
            <a:ext cx="7786688" cy="4786313"/>
          </a:xfrm>
        </p:spPr>
        <p:txBody>
          <a:bodyPr/>
          <a:lstStyle/>
          <a:p>
            <a:pPr lvl="1" eaLnBrk="1" hangingPunct="1"/>
            <a:r>
              <a:rPr lang="zh-CN" altLang="zh-CN" smtClean="0"/>
              <a:t>用变量</a:t>
            </a:r>
            <a:r>
              <a:rPr lang="en-US" altLang="zh-CN" smtClean="0"/>
              <a:t>word</a:t>
            </a:r>
            <a:r>
              <a:rPr lang="zh-CN" altLang="zh-CN" smtClean="0"/>
              <a:t>作为判别当前是否开始了一个新单词的标志，若</a:t>
            </a:r>
            <a:r>
              <a:rPr lang="en-US" altLang="zh-CN" smtClean="0"/>
              <a:t>word=0</a:t>
            </a:r>
            <a:r>
              <a:rPr lang="zh-CN" altLang="zh-CN" smtClean="0"/>
              <a:t>表示未出现新单词，如出现了新单词，就把</a:t>
            </a:r>
            <a:r>
              <a:rPr lang="en-US" altLang="zh-CN" smtClean="0"/>
              <a:t>word</a:t>
            </a:r>
            <a:r>
              <a:rPr lang="zh-CN" altLang="zh-CN" smtClean="0"/>
              <a:t>置成</a:t>
            </a:r>
            <a:r>
              <a:rPr lang="en-US" altLang="zh-CN" smtClean="0"/>
              <a:t>1</a:t>
            </a:r>
          </a:p>
          <a:p>
            <a:pPr lvl="1" eaLnBrk="1" hangingPunct="1"/>
            <a:r>
              <a:rPr lang="zh-CN" altLang="zh-CN" smtClean="0"/>
              <a:t>前面一个字符是否空格可以从</a:t>
            </a:r>
            <a:r>
              <a:rPr lang="en-US" altLang="zh-CN" smtClean="0"/>
              <a:t>word</a:t>
            </a:r>
            <a:r>
              <a:rPr lang="zh-CN" altLang="zh-CN" smtClean="0"/>
              <a:t>的值看出来，若</a:t>
            </a:r>
            <a:r>
              <a:rPr lang="en-US" altLang="zh-CN" smtClean="0"/>
              <a:t>word</a:t>
            </a:r>
            <a:r>
              <a:rPr lang="zh-CN" altLang="zh-CN" smtClean="0"/>
              <a:t>等于</a:t>
            </a:r>
            <a:r>
              <a:rPr lang="en-US" altLang="zh-CN" smtClean="0"/>
              <a:t>0</a:t>
            </a:r>
            <a:r>
              <a:rPr lang="zh-CN" altLang="zh-CN" smtClean="0"/>
              <a:t>，则表示前一个字符是空格；如果</a:t>
            </a:r>
            <a:r>
              <a:rPr lang="en-US" altLang="zh-CN" smtClean="0"/>
              <a:t>word</a:t>
            </a:r>
            <a:r>
              <a:rPr lang="zh-CN" altLang="zh-CN" smtClean="0"/>
              <a:t>等于</a:t>
            </a:r>
            <a:r>
              <a:rPr lang="en-US" altLang="zh-CN" smtClean="0"/>
              <a:t>1</a:t>
            </a:r>
            <a:r>
              <a:rPr lang="zh-CN" altLang="zh-CN" smtClean="0"/>
              <a:t>，意味着前一个字符为非空格</a:t>
            </a:r>
          </a:p>
          <a:p>
            <a:pPr marL="514350" indent="-514350" eaLnBrk="1" hangingPunct="1">
              <a:buFont typeface="Wingdings" pitchFamily="2" charset="2"/>
              <a:buNone/>
            </a:pPr>
            <a:endParaRPr lang="zh-CN" altLang="zh-CN" smtClean="0"/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806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807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909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cxnSp>
        <p:nvCxnSpPr>
          <p:cNvPr id="16" name="直接箭头连接符 15"/>
          <p:cNvCxnSpPr>
            <a:cxnSpLocks noChangeShapeType="1"/>
          </p:cNvCxnSpPr>
          <p:nvPr/>
        </p:nvCxnSpPr>
        <p:spPr bwMode="auto">
          <a:xfrm rot="16200000" flipH="1">
            <a:off x="2000250" y="5286376"/>
            <a:ext cx="428625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箭头连接符 20"/>
          <p:cNvCxnSpPr>
            <a:cxnSpLocks noChangeShapeType="1"/>
          </p:cNvCxnSpPr>
          <p:nvPr/>
        </p:nvCxnSpPr>
        <p:spPr bwMode="auto">
          <a:xfrm>
            <a:off x="3500438" y="3286125"/>
            <a:ext cx="1643062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箭头连接符 24"/>
          <p:cNvCxnSpPr>
            <a:cxnSpLocks noChangeShapeType="1"/>
          </p:cNvCxnSpPr>
          <p:nvPr/>
        </p:nvCxnSpPr>
        <p:spPr bwMode="auto">
          <a:xfrm rot="10800000">
            <a:off x="2214563" y="5214938"/>
            <a:ext cx="2928937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571875" y="1571625"/>
            <a:ext cx="50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Y</a:t>
            </a:r>
            <a:endParaRPr lang="zh-CN" altLang="en-US" sz="2800" b="1"/>
          </a:p>
        </p:txBody>
      </p:sp>
      <p:cxnSp>
        <p:nvCxnSpPr>
          <p:cNvPr id="31" name="直接箭头连接符 30"/>
          <p:cNvCxnSpPr>
            <a:cxnSpLocks noChangeShapeType="1"/>
          </p:cNvCxnSpPr>
          <p:nvPr/>
        </p:nvCxnSpPr>
        <p:spPr bwMode="auto">
          <a:xfrm rot="5400000">
            <a:off x="1941513" y="1487488"/>
            <a:ext cx="546100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流程图: 决策 31"/>
          <p:cNvSpPr>
            <a:spLocks noChangeArrowheads="1"/>
          </p:cNvSpPr>
          <p:nvPr/>
        </p:nvSpPr>
        <p:spPr bwMode="auto">
          <a:xfrm>
            <a:off x="857250" y="1714500"/>
            <a:ext cx="2714625" cy="714375"/>
          </a:xfrm>
          <a:prstGeom prst="flowChartDecision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/>
            <a:r>
              <a:rPr lang="en-US" altLang="zh-CN" sz="2800" b="1"/>
              <a:t>c</a:t>
            </a:r>
            <a:r>
              <a:rPr lang="en-US" altLang="zh-CN" sz="2800"/>
              <a:t>=</a:t>
            </a:r>
            <a:r>
              <a:rPr lang="zh-CN" altLang="en-US" sz="2800"/>
              <a:t>空格</a:t>
            </a:r>
            <a:endParaRPr lang="zh-CN" altLang="en-US" sz="2800" b="1"/>
          </a:p>
        </p:txBody>
      </p:sp>
      <p:cxnSp>
        <p:nvCxnSpPr>
          <p:cNvPr id="33" name="直接连接符 32"/>
          <p:cNvCxnSpPr>
            <a:cxnSpLocks noChangeShapeType="1"/>
          </p:cNvCxnSpPr>
          <p:nvPr/>
        </p:nvCxnSpPr>
        <p:spPr bwMode="auto">
          <a:xfrm>
            <a:off x="3571875" y="2071688"/>
            <a:ext cx="1571625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直接箭头连接符 35"/>
          <p:cNvCxnSpPr>
            <a:cxnSpLocks noChangeShapeType="1"/>
          </p:cNvCxnSpPr>
          <p:nvPr/>
        </p:nvCxnSpPr>
        <p:spPr bwMode="auto">
          <a:xfrm rot="5400000">
            <a:off x="4929981" y="2285207"/>
            <a:ext cx="428625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箭头连接符 37"/>
          <p:cNvCxnSpPr>
            <a:cxnSpLocks noChangeShapeType="1"/>
          </p:cNvCxnSpPr>
          <p:nvPr/>
        </p:nvCxnSpPr>
        <p:spPr bwMode="auto">
          <a:xfrm rot="5400000">
            <a:off x="1963737" y="2678113"/>
            <a:ext cx="50006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流程图: 过程 39"/>
          <p:cNvSpPr>
            <a:spLocks noChangeArrowheads="1"/>
          </p:cNvSpPr>
          <p:nvPr/>
        </p:nvSpPr>
        <p:spPr bwMode="auto">
          <a:xfrm>
            <a:off x="4286250" y="2500313"/>
            <a:ext cx="1714500" cy="500062"/>
          </a:xfrm>
          <a:prstGeom prst="flowChartProcess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/>
            <a:r>
              <a:rPr lang="en-US" altLang="zh-CN" sz="2800" b="1"/>
              <a:t>word=0</a:t>
            </a:r>
            <a:endParaRPr lang="zh-CN" altLang="en-US" sz="2800" b="1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286000" y="2357438"/>
            <a:ext cx="50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N</a:t>
            </a:r>
            <a:endParaRPr lang="zh-CN" altLang="en-US" sz="2800" b="1"/>
          </a:p>
        </p:txBody>
      </p:sp>
      <p:sp>
        <p:nvSpPr>
          <p:cNvPr id="42" name="流程图: 决策 41"/>
          <p:cNvSpPr>
            <a:spLocks noChangeArrowheads="1"/>
          </p:cNvSpPr>
          <p:nvPr/>
        </p:nvSpPr>
        <p:spPr bwMode="auto">
          <a:xfrm>
            <a:off x="857250" y="2928938"/>
            <a:ext cx="2714625" cy="714375"/>
          </a:xfrm>
          <a:prstGeom prst="flowChartDecision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/>
            <a:r>
              <a:rPr lang="en-US" altLang="zh-CN" sz="2800" b="1"/>
              <a:t>word=0</a:t>
            </a:r>
            <a:endParaRPr lang="zh-CN" altLang="en-US" sz="2800" b="1"/>
          </a:p>
        </p:txBody>
      </p:sp>
      <p:cxnSp>
        <p:nvCxnSpPr>
          <p:cNvPr id="43" name="直接箭头连接符 42"/>
          <p:cNvCxnSpPr>
            <a:cxnSpLocks noChangeShapeType="1"/>
          </p:cNvCxnSpPr>
          <p:nvPr/>
        </p:nvCxnSpPr>
        <p:spPr bwMode="auto">
          <a:xfrm rot="5400000">
            <a:off x="1965326" y="3892550"/>
            <a:ext cx="500062" cy="15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286000" y="3571875"/>
            <a:ext cx="50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Y</a:t>
            </a:r>
            <a:endParaRPr lang="zh-CN" altLang="en-US" sz="2800" b="1"/>
          </a:p>
        </p:txBody>
      </p:sp>
      <p:sp>
        <p:nvSpPr>
          <p:cNvPr id="45" name="流程图: 过程 44"/>
          <p:cNvSpPr>
            <a:spLocks noChangeArrowheads="1"/>
          </p:cNvSpPr>
          <p:nvPr/>
        </p:nvSpPr>
        <p:spPr bwMode="auto">
          <a:xfrm>
            <a:off x="1357313" y="4143375"/>
            <a:ext cx="1714500" cy="928688"/>
          </a:xfrm>
          <a:prstGeom prst="flowChartProcess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/>
            <a:r>
              <a:rPr lang="en-US" altLang="zh-CN" sz="2800" b="1"/>
              <a:t>word=1</a:t>
            </a:r>
          </a:p>
          <a:p>
            <a:pPr algn="ctr"/>
            <a:r>
              <a:rPr lang="en-US" altLang="zh-CN" sz="2800" b="1"/>
              <a:t>num++</a:t>
            </a:r>
            <a:endParaRPr lang="zh-CN" altLang="en-US" sz="2800" b="1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429000" y="2833688"/>
            <a:ext cx="500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N</a:t>
            </a:r>
            <a:endParaRPr lang="zh-CN" altLang="en-US" sz="2800" b="1"/>
          </a:p>
        </p:txBody>
      </p:sp>
      <p:cxnSp>
        <p:nvCxnSpPr>
          <p:cNvPr id="52" name="直接连接符 51"/>
          <p:cNvCxnSpPr>
            <a:cxnSpLocks noChangeShapeType="1"/>
          </p:cNvCxnSpPr>
          <p:nvPr/>
        </p:nvCxnSpPr>
        <p:spPr bwMode="auto">
          <a:xfrm rot="5400000" flipH="1" flipV="1">
            <a:off x="4036218" y="4107657"/>
            <a:ext cx="2214563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Rectangle 3"/>
          <p:cNvSpPr txBox="1">
            <a:spLocks noChangeArrowheads="1"/>
          </p:cNvSpPr>
          <p:nvPr/>
        </p:nvSpPr>
        <p:spPr bwMode="auto">
          <a:xfrm>
            <a:off x="5786438" y="3500438"/>
            <a:ext cx="3071812" cy="27146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if(c==' ')</a:t>
            </a:r>
          </a:p>
          <a:p>
            <a:pPr eaLnBrk="1" hangingPunct="1"/>
            <a:r>
              <a:rPr lang="en-US" altLang="zh-CN" sz="2800" b="1"/>
              <a:t>    word=0;                    </a:t>
            </a:r>
            <a:endParaRPr lang="zh-CN" altLang="zh-CN" sz="2800" b="1"/>
          </a:p>
          <a:p>
            <a:pPr eaLnBrk="1" hangingPunct="1"/>
            <a:r>
              <a:rPr lang="en-US" altLang="zh-CN" sz="2800" b="1"/>
              <a:t>else if(word==0)</a:t>
            </a:r>
          </a:p>
          <a:p>
            <a:pPr eaLnBrk="1" hangingPunct="1"/>
            <a:r>
              <a:rPr lang="en-US" altLang="zh-CN" sz="2800" b="1"/>
              <a:t>{   word=1;                          </a:t>
            </a:r>
            <a:endParaRPr lang="zh-CN" altLang="zh-CN" sz="2800" b="1"/>
          </a:p>
          <a:p>
            <a:pPr eaLnBrk="1" hangingPunct="1"/>
            <a:r>
              <a:rPr lang="en-US" altLang="zh-CN" sz="2800" b="1"/>
              <a:t>     num++; </a:t>
            </a:r>
            <a:endParaRPr lang="zh-CN" altLang="zh-CN" sz="2800" b="1"/>
          </a:p>
          <a:p>
            <a:pPr eaLnBrk="1" hangingPunct="1"/>
            <a:r>
              <a:rPr lang="en-US" altLang="zh-CN" sz="2800" b="1"/>
              <a:t>}</a:t>
            </a:r>
            <a:endParaRPr lang="zh-CN" altLang="zh-CN" sz="2800" b="1"/>
          </a:p>
        </p:txBody>
      </p:sp>
      <p:pic>
        <p:nvPicPr>
          <p:cNvPr id="89110" name="图片 21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40" grpId="0" animBg="1"/>
      <p:bldP spid="41" grpId="0"/>
      <p:bldP spid="42" grpId="0" animBg="1"/>
      <p:bldP spid="44" grpId="0"/>
      <p:bldP spid="45" grpId="0" animBg="1"/>
      <p:bldP spid="47" grpId="0"/>
      <p:bldP spid="77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011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14313" y="1428750"/>
          <a:ext cx="8501061" cy="3709986"/>
        </p:xfrm>
        <a:graphic>
          <a:graphicData uri="http://schemas.openxmlformats.org/drawingml/2006/table">
            <a:tbl>
              <a:tblPr/>
              <a:tblGrid>
                <a:gridCol w="2286001"/>
                <a:gridCol w="571500"/>
                <a:gridCol w="571500"/>
                <a:gridCol w="500062"/>
                <a:gridCol w="571500"/>
                <a:gridCol w="571500"/>
                <a:gridCol w="571500"/>
                <a:gridCol w="571500"/>
                <a:gridCol w="642937"/>
                <a:gridCol w="571500"/>
                <a:gridCol w="571500"/>
                <a:gridCol w="500061"/>
              </a:tblGrid>
              <a:tr h="604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当前字符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I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a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m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a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b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o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y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.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是否空格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word</a:t>
                      </a: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原值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新单词开始否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Times New Roman"/>
                          <a:ea typeface="宋体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Times New Roman"/>
                          <a:ea typeface="宋体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Times New Roman"/>
                          <a:ea typeface="宋体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Times New Roman"/>
                          <a:ea typeface="宋体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latin typeface="Times New Roman"/>
                          <a:ea typeface="宋体"/>
                        </a:rPr>
                        <a:t>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word</a:t>
                      </a: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新值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0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num</a:t>
                      </a:r>
                      <a:r>
                        <a:rPr lang="zh-CN" sz="2800" b="1" kern="100" dirty="0">
                          <a:latin typeface="宋体"/>
                          <a:cs typeface="Courier New"/>
                        </a:rPr>
                        <a:t>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1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2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2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 smtClean="0">
                          <a:latin typeface="宋体"/>
                          <a:cs typeface="Courier New"/>
                        </a:rPr>
                        <a:t>2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3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3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4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latin typeface="宋体"/>
                          <a:cs typeface="Courier New"/>
                        </a:rPr>
                        <a:t>4</a:t>
                      </a:r>
                      <a:endParaRPr lang="zh-CN" sz="2800" b="1" kern="10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4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latin typeface="宋体"/>
                          <a:cs typeface="Courier New"/>
                        </a:rPr>
                        <a:t>4</a:t>
                      </a:r>
                      <a:endParaRPr lang="zh-CN" sz="2800" b="1" kern="100" dirty="0"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0209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700808"/>
            <a:ext cx="6858000" cy="3786188"/>
          </a:xfrm>
        </p:spPr>
        <p:txBody>
          <a:bodyPr/>
          <a:lstStyle/>
          <a:p>
            <a:pPr eaLnBrk="1" hangingPunct="1"/>
            <a:r>
              <a:rPr lang="zh-CN" altLang="zh-CN" smtClean="0"/>
              <a:t>定义一维数组的一般形式为：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类型符</a:t>
            </a:r>
            <a:r>
              <a:rPr lang="en-US" altLang="zh-CN" smtClean="0"/>
              <a:t>  </a:t>
            </a:r>
            <a:r>
              <a:rPr lang="zh-CN" altLang="zh-CN" smtClean="0"/>
              <a:t>数组名</a:t>
            </a:r>
            <a:r>
              <a:rPr lang="en-US" altLang="zh-CN" smtClean="0"/>
              <a:t>[</a:t>
            </a:r>
            <a:r>
              <a:rPr lang="zh-CN" altLang="zh-CN" smtClean="0"/>
              <a:t>常量表达式</a:t>
            </a:r>
            <a:r>
              <a:rPr lang="en-US" altLang="zh-CN" smtClean="0"/>
              <a:t>];</a:t>
            </a:r>
          </a:p>
          <a:p>
            <a:pPr eaLnBrk="1" hangingPunct="1"/>
            <a:r>
              <a:rPr lang="zh-CN" altLang="zh-CN" smtClean="0"/>
              <a:t>数组名的命名规则和变量名相同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smtClean="0"/>
              <a:t>如  </a:t>
            </a:r>
            <a:r>
              <a:rPr lang="en-US" altLang="zh-CN" smtClean="0"/>
              <a:t>int a[10];</a:t>
            </a:r>
          </a:p>
          <a:p>
            <a:pPr eaLnBrk="1" hangingPunct="1"/>
            <a:endParaRPr lang="zh-CN" altLang="zh-CN" smtClean="0"/>
          </a:p>
        </p:txBody>
      </p:sp>
      <p:sp>
        <p:nvSpPr>
          <p:cNvPr id="4" name="流程图: 过程 3"/>
          <p:cNvSpPr>
            <a:spLocks noChangeArrowheads="1"/>
          </p:cNvSpPr>
          <p:nvPr/>
        </p:nvSpPr>
        <p:spPr bwMode="auto">
          <a:xfrm>
            <a:off x="2771775" y="3416896"/>
            <a:ext cx="571500" cy="714375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843213" y="4496396"/>
            <a:ext cx="2500312" cy="642937"/>
          </a:xfrm>
          <a:prstGeom prst="wedgeRoundRectCallout">
            <a:avLst>
              <a:gd name="adj1" fmla="val -35898"/>
              <a:gd name="adj2" fmla="val -10704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3200" b="1">
                <a:solidFill>
                  <a:srgbClr val="FF0000"/>
                </a:solidFill>
              </a:rPr>
              <a:t>数组</a:t>
            </a:r>
            <a:r>
              <a:rPr lang="zh-CN" altLang="en-US" sz="3200" b="1">
                <a:solidFill>
                  <a:srgbClr val="FF0000"/>
                </a:solidFill>
              </a:rPr>
              <a:t>长度</a:t>
            </a:r>
          </a:p>
        </p:txBody>
      </p:sp>
      <p:pic>
        <p:nvPicPr>
          <p:cNvPr id="11270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86750" cy="8302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6.1.1 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一维数组</a:t>
            </a:r>
            <a:r>
              <a:rPr lang="zh-CN" alt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的</a:t>
            </a:r>
            <a:r>
              <a:rPr lang="zh-CN" altLang="zh-CN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定义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内容占位符 2"/>
          <p:cNvSpPr>
            <a:spLocks noGrp="1"/>
          </p:cNvSpPr>
          <p:nvPr>
            <p:ph idx="1"/>
          </p:nvPr>
        </p:nvSpPr>
        <p:spPr>
          <a:xfrm>
            <a:off x="0" y="500063"/>
            <a:ext cx="8929688" cy="5857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00"/>
                </a:solidFill>
              </a:rPr>
              <a:t>    ……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char string[81],c;  int i,num=0,word=0;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gets(string);           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for (i=0;(c=string[i])!=‘\0’;i++)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if(c==‘ ’) word=0;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else if(word==0)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	{ word=1;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        num++;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	}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printf(“%d words\n”,num);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FF0000"/>
                </a:solidFill>
              </a:rPr>
              <a:t>……</a:t>
            </a:r>
            <a:endParaRPr lang="zh-CN" altLang="en-US" sz="2800" smtClean="0">
              <a:solidFill>
                <a:srgbClr val="FF0000"/>
              </a:solidFill>
            </a:endParaRPr>
          </a:p>
        </p:txBody>
      </p:sp>
      <p:sp>
        <p:nvSpPr>
          <p:cNvPr id="7" name="流程图: 过程 6"/>
          <p:cNvSpPr>
            <a:spLocks noChangeArrowheads="1"/>
          </p:cNvSpPr>
          <p:nvPr/>
        </p:nvSpPr>
        <p:spPr bwMode="auto">
          <a:xfrm>
            <a:off x="3924300" y="928688"/>
            <a:ext cx="3500438" cy="642937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圆角矩形标注 7"/>
          <p:cNvSpPr>
            <a:spLocks noChangeArrowheads="1"/>
          </p:cNvSpPr>
          <p:nvPr/>
        </p:nvSpPr>
        <p:spPr bwMode="auto">
          <a:xfrm>
            <a:off x="6215063" y="2000250"/>
            <a:ext cx="2928937" cy="642938"/>
          </a:xfrm>
          <a:prstGeom prst="wedgeRoundRectCallout">
            <a:avLst>
              <a:gd name="adj1" fmla="val -16301"/>
              <a:gd name="adj2" fmla="val -111931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2800" b="1">
                <a:solidFill>
                  <a:srgbClr val="FF0000"/>
                </a:solidFill>
              </a:rPr>
              <a:t>一定要设初始值</a:t>
            </a:r>
          </a:p>
        </p:txBody>
      </p:sp>
      <p:pic>
        <p:nvPicPr>
          <p:cNvPr id="91141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内容占位符 2"/>
          <p:cNvSpPr>
            <a:spLocks noGrp="1"/>
          </p:cNvSpPr>
          <p:nvPr>
            <p:ph idx="1"/>
          </p:nvPr>
        </p:nvSpPr>
        <p:spPr>
          <a:xfrm>
            <a:off x="0" y="500063"/>
            <a:ext cx="8929688" cy="5857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00"/>
                </a:solidFill>
              </a:rPr>
              <a:t>    ……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char string[81],c;  int i,num=0,word=0;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gets(string);           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for (i=0;(c=string[i])!=‘\0’;i++)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if(c==‘ ’) word=0;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else if(word==0)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	{ word=1;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        num++;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	}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printf(“%d words\n”,num);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FF0000"/>
                </a:solidFill>
              </a:rPr>
              <a:t>……</a:t>
            </a:r>
            <a:endParaRPr lang="zh-CN" altLang="en-US" sz="2800" smtClean="0">
              <a:solidFill>
                <a:srgbClr val="FF0000"/>
              </a:solidFill>
            </a:endParaRP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5000625"/>
            <a:ext cx="26654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流程图: 过程 4"/>
          <p:cNvSpPr>
            <a:spLocks noChangeArrowheads="1"/>
          </p:cNvSpPr>
          <p:nvPr/>
        </p:nvSpPr>
        <p:spPr bwMode="auto">
          <a:xfrm>
            <a:off x="1763713" y="2000250"/>
            <a:ext cx="3786187" cy="642938"/>
          </a:xfrm>
          <a:prstGeom prst="flowChartProcess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143500" y="3143250"/>
            <a:ext cx="2428875" cy="1714500"/>
          </a:xfrm>
          <a:prstGeom prst="wedgeRoundRectCallout">
            <a:avLst>
              <a:gd name="adj1" fmla="val -40454"/>
              <a:gd name="adj2" fmla="val -8013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2800" b="1">
                <a:solidFill>
                  <a:srgbClr val="FF0000"/>
                </a:solidFill>
              </a:rPr>
              <a:t>相当于</a:t>
            </a:r>
            <a:endParaRPr lang="en-US" altLang="zh-CN" sz="2800" b="1">
              <a:solidFill>
                <a:srgbClr val="FF0000"/>
              </a:solidFill>
            </a:endParaRPr>
          </a:p>
          <a:p>
            <a:r>
              <a:rPr lang="en-US" altLang="zh-CN" sz="2800" b="1">
                <a:solidFill>
                  <a:srgbClr val="FF0000"/>
                </a:solidFill>
              </a:rPr>
              <a:t>c=string[i];</a:t>
            </a:r>
          </a:p>
          <a:p>
            <a:r>
              <a:rPr lang="en-US" altLang="zh-CN" sz="2800" b="1">
                <a:solidFill>
                  <a:srgbClr val="FF0000"/>
                </a:solidFill>
              </a:rPr>
              <a:t>c!=‘\0’</a:t>
            </a:r>
          </a:p>
          <a:p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92166" name="图片 6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143000"/>
            <a:ext cx="8215313" cy="4000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例</a:t>
            </a:r>
            <a:r>
              <a:rPr lang="en-US" altLang="zh-CN" smtClean="0"/>
              <a:t>6.9 </a:t>
            </a:r>
            <a:r>
              <a:rPr lang="zh-CN" altLang="zh-CN" smtClean="0"/>
              <a:t>有</a:t>
            </a:r>
            <a:r>
              <a:rPr lang="en-US" altLang="zh-CN" smtClean="0"/>
              <a:t>3</a:t>
            </a:r>
            <a:r>
              <a:rPr lang="zh-CN" altLang="zh-CN" smtClean="0"/>
              <a:t>个字符串</a:t>
            </a:r>
            <a:r>
              <a:rPr lang="en-US" altLang="zh-CN" smtClean="0"/>
              <a:t>,</a:t>
            </a:r>
            <a:r>
              <a:rPr lang="zh-CN" altLang="zh-CN" smtClean="0"/>
              <a:t>要求找出其中最大者。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解题思路：设一个二维的字符数组</a:t>
            </a:r>
            <a:r>
              <a:rPr lang="en-US" altLang="zh-CN" smtClean="0"/>
              <a:t>str,</a:t>
            </a:r>
            <a:r>
              <a:rPr lang="zh-CN" altLang="zh-CN" smtClean="0"/>
              <a:t>大小为</a:t>
            </a:r>
            <a:r>
              <a:rPr lang="en-US" altLang="zh-CN" smtClean="0"/>
              <a:t>3</a:t>
            </a:r>
            <a:r>
              <a:rPr lang="zh-CN" altLang="zh-CN" smtClean="0"/>
              <a:t>×</a:t>
            </a:r>
            <a:r>
              <a:rPr lang="en-US" altLang="zh-CN" smtClean="0"/>
              <a:t>10</a:t>
            </a:r>
            <a:r>
              <a:rPr lang="zh-CN" altLang="zh-CN" smtClean="0"/>
              <a:t>。每一行存放一个字符串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char str[3][10];</a:t>
            </a:r>
          </a:p>
        </p:txBody>
      </p:sp>
      <p:sp>
        <p:nvSpPr>
          <p:cNvPr id="931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318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93189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57250" y="2357438"/>
            <a:ext cx="7286625" cy="4000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for (i=0;i&lt;3;i++)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gets (str[i]);</a:t>
            </a:r>
          </a:p>
          <a:p>
            <a:pPr eaLnBrk="1" hangingPunct="1">
              <a:buFont typeface="Wingdings" pitchFamily="2" charset="2"/>
              <a:buNone/>
            </a:pPr>
            <a:endParaRPr lang="zh-CN" altLang="zh-CN" smtClean="0"/>
          </a:p>
        </p:txBody>
      </p:sp>
      <p:sp>
        <p:nvSpPr>
          <p:cNvPr id="942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42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401888"/>
            <a:ext cx="314325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500188" y="4452938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C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h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4429125"/>
            <a:ext cx="1285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str[0]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500188" y="4962525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J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p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4940300"/>
            <a:ext cx="12858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str[1]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500188" y="5475288"/>
          <a:ext cx="7215188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84"/>
                <a:gridCol w="623884"/>
                <a:gridCol w="623884"/>
                <a:gridCol w="623884"/>
                <a:gridCol w="623884"/>
                <a:gridCol w="881082"/>
                <a:gridCol w="857250"/>
                <a:gridCol w="785812"/>
                <a:gridCol w="785812"/>
                <a:gridCol w="785812"/>
              </a:tblGrid>
              <a:tr h="5175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n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d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err="1" smtClean="0">
                          <a:solidFill>
                            <a:srgbClr val="0000CC"/>
                          </a:solidFill>
                        </a:rPr>
                        <a:t>i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0000CC"/>
                          </a:solidFill>
                        </a:rPr>
                        <a:t>a </a:t>
                      </a:r>
                      <a:endParaRPr lang="zh-CN" altLang="en-US" sz="2800" dirty="0">
                        <a:solidFill>
                          <a:srgbClr val="0000CC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</a:rPr>
                        <a:t>\0</a:t>
                      </a: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523" marB="45523"/>
                </a:tc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5750" y="5453063"/>
            <a:ext cx="1285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str[2]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00063" y="785813"/>
            <a:ext cx="8215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可以把</a:t>
            </a:r>
            <a:r>
              <a:rPr lang="en-US" altLang="zh-CN" sz="2800" b="1" kern="0" dirty="0" err="1">
                <a:latin typeface="+mn-lt"/>
                <a:ea typeface="+mn-ea"/>
              </a:rPr>
              <a:t>str</a:t>
            </a:r>
            <a:r>
              <a:rPr lang="en-US" altLang="zh-CN" sz="2800" b="1" kern="0" dirty="0">
                <a:latin typeface="+mn-lt"/>
                <a:ea typeface="+mn-ea"/>
              </a:rPr>
              <a:t>[0],</a:t>
            </a:r>
            <a:r>
              <a:rPr lang="en-US" altLang="zh-CN" sz="2800" b="1" kern="0" dirty="0" err="1">
                <a:latin typeface="+mn-lt"/>
                <a:ea typeface="+mn-ea"/>
              </a:rPr>
              <a:t>str</a:t>
            </a:r>
            <a:r>
              <a:rPr lang="en-US" altLang="zh-CN" sz="2800" b="1" kern="0" dirty="0">
                <a:latin typeface="+mn-lt"/>
                <a:ea typeface="+mn-ea"/>
              </a:rPr>
              <a:t>[1],</a:t>
            </a:r>
            <a:r>
              <a:rPr lang="en-US" altLang="zh-CN" sz="2800" b="1" kern="0" dirty="0" err="1">
                <a:latin typeface="+mn-lt"/>
                <a:ea typeface="+mn-ea"/>
              </a:rPr>
              <a:t>str</a:t>
            </a:r>
            <a:r>
              <a:rPr lang="en-US" altLang="zh-CN" sz="2800" b="1" kern="0" dirty="0">
                <a:latin typeface="+mn-lt"/>
                <a:ea typeface="+mn-ea"/>
              </a:rPr>
              <a:t>[2]</a:t>
            </a:r>
            <a:r>
              <a:rPr lang="zh-CN" altLang="zh-CN" sz="2800" b="1" kern="0" dirty="0">
                <a:latin typeface="+mn-lt"/>
                <a:ea typeface="+mn-ea"/>
              </a:rPr>
              <a:t>看作</a:t>
            </a:r>
            <a:r>
              <a:rPr lang="en-US" altLang="zh-CN" sz="2800" b="1" kern="0" dirty="0">
                <a:latin typeface="+mn-lt"/>
                <a:ea typeface="+mn-ea"/>
              </a:rPr>
              <a:t>3</a:t>
            </a:r>
            <a:r>
              <a:rPr lang="zh-CN" altLang="zh-CN" sz="2800" b="1" kern="0" dirty="0">
                <a:latin typeface="+mn-lt"/>
                <a:ea typeface="+mn-ea"/>
              </a:rPr>
              <a:t>个一维字符数组，可以把它们如同一维数组那样进行处理</a:t>
            </a:r>
            <a:endParaRPr lang="en-US" altLang="zh-CN" sz="2800" b="1" kern="0" dirty="0">
              <a:latin typeface="+mn-lt"/>
              <a:ea typeface="+mn-ea"/>
            </a:endParaRPr>
          </a:p>
        </p:txBody>
      </p:sp>
      <p:pic>
        <p:nvPicPr>
          <p:cNvPr id="94290" name="图片 14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143000"/>
            <a:ext cx="8215313" cy="4786313"/>
          </a:xfrm>
        </p:spPr>
        <p:txBody>
          <a:bodyPr/>
          <a:lstStyle/>
          <a:p>
            <a:pPr eaLnBrk="1" hangingPunct="1"/>
            <a:r>
              <a:rPr lang="zh-CN" altLang="zh-CN" smtClean="0"/>
              <a:t>经过三次两两比较</a:t>
            </a:r>
            <a:r>
              <a:rPr lang="en-US" altLang="zh-CN" smtClean="0"/>
              <a:t>,</a:t>
            </a:r>
            <a:r>
              <a:rPr lang="zh-CN" altLang="zh-CN" smtClean="0"/>
              <a:t>就可得到值最大者</a:t>
            </a:r>
            <a:r>
              <a:rPr lang="en-US" altLang="zh-CN" smtClean="0"/>
              <a:t>,</a:t>
            </a:r>
            <a:r>
              <a:rPr lang="zh-CN" altLang="zh-CN" smtClean="0"/>
              <a:t>把它放在一维字符数组</a:t>
            </a:r>
            <a:r>
              <a:rPr lang="en-US" altLang="zh-CN" smtClean="0"/>
              <a:t>string</a:t>
            </a:r>
            <a:r>
              <a:rPr lang="zh-CN" altLang="zh-CN" smtClean="0"/>
              <a:t>中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if (strcmp(str[0],str[1])&gt;0)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     strcpy(string,str[0]);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else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	     strcpy(string,str[1]);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if (strcmp(str[2],string)&gt;0)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strcpy(string,str[2]);</a:t>
            </a:r>
          </a:p>
        </p:txBody>
      </p:sp>
      <p:sp>
        <p:nvSpPr>
          <p:cNvPr id="952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523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95237" name="图片 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85750"/>
            <a:ext cx="8429625" cy="6357938"/>
          </a:xfrm>
        </p:spPr>
        <p:txBody>
          <a:bodyPr/>
          <a:lstStyle/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#include&lt;stdio.h&gt;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9D138D"/>
                </a:solidFill>
              </a:rPr>
              <a:t>#include&lt;string.h&gt;</a:t>
            </a:r>
            <a:endParaRPr lang="zh-CN" altLang="zh-CN" sz="2800" smtClean="0">
              <a:solidFill>
                <a:srgbClr val="9D138D"/>
              </a:solidFill>
            </a:endParaRPr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int main ( )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{char str[3][10]; char string[10]; int i;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for (i=0;i&lt;3;i++)    gets (str[i]);  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if (</a:t>
            </a:r>
            <a:r>
              <a:rPr lang="en-US" altLang="zh-CN" sz="2800" smtClean="0">
                <a:solidFill>
                  <a:srgbClr val="9D138D"/>
                </a:solidFill>
              </a:rPr>
              <a:t>strcmp</a:t>
            </a:r>
            <a:r>
              <a:rPr lang="en-US" altLang="zh-CN" sz="2800" smtClean="0"/>
              <a:t>(str[0],str[1])&gt;0)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	  </a:t>
            </a:r>
            <a:r>
              <a:rPr lang="en-US" altLang="zh-CN" sz="2800" smtClean="0">
                <a:solidFill>
                  <a:srgbClr val="9D138D"/>
                </a:solidFill>
              </a:rPr>
              <a:t>strcpy</a:t>
            </a:r>
            <a:r>
              <a:rPr lang="en-US" altLang="zh-CN" sz="2800" smtClean="0"/>
              <a:t>(string,str[0]);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else                            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	  </a:t>
            </a:r>
            <a:r>
              <a:rPr lang="en-US" altLang="zh-CN" sz="2800" smtClean="0">
                <a:solidFill>
                  <a:srgbClr val="9D138D"/>
                </a:solidFill>
              </a:rPr>
              <a:t>strcpy</a:t>
            </a:r>
            <a:r>
              <a:rPr lang="en-US" altLang="zh-CN" sz="2800" smtClean="0"/>
              <a:t>(string,str[1]); 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if (</a:t>
            </a:r>
            <a:r>
              <a:rPr lang="en-US" altLang="zh-CN" sz="2800" smtClean="0">
                <a:solidFill>
                  <a:srgbClr val="9D138D"/>
                </a:solidFill>
              </a:rPr>
              <a:t>strcmp</a:t>
            </a:r>
            <a:r>
              <a:rPr lang="en-US" altLang="zh-CN" sz="2800" smtClean="0"/>
              <a:t>(str[2],string)&gt;0)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    </a:t>
            </a:r>
            <a:r>
              <a:rPr lang="en-US" altLang="zh-CN" sz="2800" smtClean="0">
                <a:solidFill>
                  <a:srgbClr val="9D138D"/>
                </a:solidFill>
              </a:rPr>
              <a:t>strcpy</a:t>
            </a:r>
            <a:r>
              <a:rPr lang="en-US" altLang="zh-CN" sz="2800" smtClean="0"/>
              <a:t>(string,str[2]);     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printf("\nthe largest:\n%s\n",string);  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  return 0;</a:t>
            </a:r>
            <a:endParaRPr lang="zh-CN" altLang="zh-CN" sz="2800" smtClean="0"/>
          </a:p>
          <a:p>
            <a:pPr eaLnBrk="1" hangingPunct="1">
              <a:lnSpc>
                <a:spcPts val="2900"/>
              </a:lnSpc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zh-CN" sz="2800" smtClean="0"/>
          </a:p>
        </p:txBody>
      </p:sp>
      <p:sp>
        <p:nvSpPr>
          <p:cNvPr id="962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626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2571750"/>
            <a:ext cx="2714625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2" name="图片 5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李楠 ppt">
  <a:themeElements>
    <a:clrScheme name="曹妍 ppt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曹妍 ppt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spDef>
    <a:ln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曹妍 ppt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16219</TotalTime>
  <Words>5028</Words>
  <Application>Microsoft Office PowerPoint</Application>
  <PresentationFormat>On-screen Show (4:3)</PresentationFormat>
  <Paragraphs>1034</Paragraphs>
  <Slides>95</Slides>
  <Notes>0</Notes>
  <HiddenSlides>11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4" baseType="lpstr">
      <vt:lpstr>黑体</vt:lpstr>
      <vt:lpstr>楷体_GB2312</vt:lpstr>
      <vt:lpstr>宋体</vt:lpstr>
      <vt:lpstr>Arial</vt:lpstr>
      <vt:lpstr>Courier New</vt:lpstr>
      <vt:lpstr>Times New Roman</vt:lpstr>
      <vt:lpstr>Wingdings</vt:lpstr>
      <vt:lpstr>李楠 ppt</vt:lpstr>
      <vt:lpstr>公式</vt:lpstr>
      <vt:lpstr>第6章  数   组</vt:lpstr>
      <vt:lpstr>PowerPoint Presentation</vt:lpstr>
      <vt:lpstr>PowerPoint Presentation</vt:lpstr>
      <vt:lpstr>PowerPoint Presentation</vt:lpstr>
      <vt:lpstr>PowerPoint Presentation</vt:lpstr>
      <vt:lpstr>6.1 一维数组</vt:lpstr>
      <vt:lpstr>6.1.1 一维数组的定义</vt:lpstr>
      <vt:lpstr>6.1.1 一维数组的定义</vt:lpstr>
      <vt:lpstr>6.1.1 一维数组的定义</vt:lpstr>
      <vt:lpstr>6.1.1 一维数组的定义</vt:lpstr>
      <vt:lpstr>6.1.1 一维数组的定义</vt:lpstr>
      <vt:lpstr>6.1.1 一维数组的定义</vt:lpstr>
      <vt:lpstr>PowerPoint Presentation</vt:lpstr>
      <vt:lpstr>PowerPoint Presentation</vt:lpstr>
      <vt:lpstr>PowerPoint Presentation</vt:lpstr>
      <vt:lpstr>PowerPoint Presentation</vt:lpstr>
      <vt:lpstr>6.1.3 一维数组的初始化</vt:lpstr>
      <vt:lpstr>6.1.4 一维数组程序举例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6.2  二维数组</vt:lpstr>
      <vt:lpstr>6.2  二维数组</vt:lpstr>
      <vt:lpstr>6.2.1 二维数组的定义</vt:lpstr>
      <vt:lpstr>PowerPoint Presentation</vt:lpstr>
      <vt:lpstr>PowerPoint Presentation</vt:lpstr>
      <vt:lpstr>6.2.2 二维数组的引用</vt:lpstr>
      <vt:lpstr>6.2.3 二维数组的初始化</vt:lpstr>
      <vt:lpstr>6.2.3 二维数组的初始化</vt:lpstr>
      <vt:lpstr>6.2.4 二维数组的应用</vt:lpstr>
      <vt:lpstr>6.2.4 二维数组的应用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6.3 字符数组</vt:lpstr>
      <vt:lpstr>6.3.1 字符数组的定义</vt:lpstr>
      <vt:lpstr>6.3.1 字符数组的定义</vt:lpstr>
      <vt:lpstr>6.3.2 字符数组的初始化</vt:lpstr>
      <vt:lpstr>6.3.2 字符数组的初始化</vt:lpstr>
      <vt:lpstr>6.3.3 引用字符数组中的元素</vt:lpstr>
      <vt:lpstr>6.3.3 引用字符数组中的元素</vt:lpstr>
      <vt:lpstr>6.3.3 引用字符数组中的元素</vt:lpstr>
      <vt:lpstr>PowerPoint Presentation</vt:lpstr>
      <vt:lpstr>6.3.4 字符串和字符串结束标志</vt:lpstr>
      <vt:lpstr>6.3.4字符串和字符串结束标志</vt:lpstr>
      <vt:lpstr>6.3.4字符串和字符串结束标志</vt:lpstr>
      <vt:lpstr>6.3.4字符串和字符串结束标志</vt:lpstr>
      <vt:lpstr>6.3.5 字符数组的输入输出</vt:lpstr>
      <vt:lpstr>6.3.5 字符数组的输入输出</vt:lpstr>
      <vt:lpstr>6.3.5 字符数组的输入输出</vt:lpstr>
      <vt:lpstr>6.3.5 字符数组的输入输出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6.3.6 字符串处理函数</vt:lpstr>
      <vt:lpstr>6.3.7 字符数组应用举例</vt:lpstr>
      <vt:lpstr>PowerPoint Presentation</vt:lpstr>
      <vt:lpstr>PowerPoint Presentation</vt:lpstr>
      <vt:lpstr>6.3.7 字符数组应用举例</vt:lpstr>
      <vt:lpstr>6.3.7字符数组应用举例</vt:lpstr>
      <vt:lpstr>6.3.7字符数组应用举例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李楠</dc:creator>
  <cp:lastModifiedBy>Nan Li</cp:lastModifiedBy>
  <cp:revision>1054</cp:revision>
  <dcterms:created xsi:type="dcterms:W3CDTF">2002-12-29T13:24:47Z</dcterms:created>
  <dcterms:modified xsi:type="dcterms:W3CDTF">2018-04-08T01:59:10Z</dcterms:modified>
</cp:coreProperties>
</file>