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4" r:id="rId1"/>
    <p:sldMasterId id="2147484032" r:id="rId2"/>
  </p:sldMasterIdLst>
  <p:sldIdLst>
    <p:sldId id="617" r:id="rId3"/>
    <p:sldId id="403" r:id="rId4"/>
    <p:sldId id="618" r:id="rId5"/>
    <p:sldId id="619" r:id="rId6"/>
    <p:sldId id="632" r:id="rId7"/>
    <p:sldId id="633" r:id="rId8"/>
    <p:sldId id="634" r:id="rId9"/>
    <p:sldId id="635" r:id="rId10"/>
    <p:sldId id="636" r:id="rId11"/>
    <p:sldId id="637" r:id="rId12"/>
    <p:sldId id="640" r:id="rId13"/>
    <p:sldId id="642" r:id="rId14"/>
    <p:sldId id="620" r:id="rId15"/>
    <p:sldId id="621" r:id="rId16"/>
    <p:sldId id="622" r:id="rId17"/>
    <p:sldId id="623" r:id="rId18"/>
    <p:sldId id="624" r:id="rId19"/>
    <p:sldId id="625" r:id="rId20"/>
    <p:sldId id="626" r:id="rId21"/>
    <p:sldId id="627" r:id="rId22"/>
    <p:sldId id="628" r:id="rId23"/>
    <p:sldId id="629" r:id="rId24"/>
    <p:sldId id="630" r:id="rId25"/>
    <p:sldId id="631" r:id="rId26"/>
    <p:sldId id="415" r:id="rId27"/>
    <p:sldId id="416" r:id="rId28"/>
    <p:sldId id="615" r:id="rId29"/>
    <p:sldId id="421" r:id="rId30"/>
    <p:sldId id="638" r:id="rId31"/>
    <p:sldId id="639" r:id="rId32"/>
    <p:sldId id="422" r:id="rId33"/>
    <p:sldId id="423" r:id="rId34"/>
    <p:sldId id="424" r:id="rId35"/>
    <p:sldId id="425" r:id="rId36"/>
    <p:sldId id="427" r:id="rId37"/>
    <p:sldId id="426" r:id="rId38"/>
    <p:sldId id="428" r:id="rId39"/>
    <p:sldId id="429" r:id="rId40"/>
    <p:sldId id="430" r:id="rId41"/>
    <p:sldId id="431" r:id="rId42"/>
    <p:sldId id="432" r:id="rId43"/>
    <p:sldId id="435" r:id="rId44"/>
    <p:sldId id="433" r:id="rId45"/>
    <p:sldId id="437" r:id="rId46"/>
    <p:sldId id="436" r:id="rId47"/>
    <p:sldId id="438" r:id="rId48"/>
    <p:sldId id="439" r:id="rId49"/>
    <p:sldId id="440" r:id="rId50"/>
    <p:sldId id="441" r:id="rId51"/>
    <p:sldId id="442" r:id="rId52"/>
    <p:sldId id="443" r:id="rId53"/>
    <p:sldId id="444" r:id="rId54"/>
    <p:sldId id="445" r:id="rId55"/>
    <p:sldId id="446" r:id="rId56"/>
    <p:sldId id="447" r:id="rId57"/>
    <p:sldId id="644" r:id="rId58"/>
    <p:sldId id="645" r:id="rId59"/>
    <p:sldId id="646" r:id="rId60"/>
    <p:sldId id="647" r:id="rId61"/>
    <p:sldId id="648" r:id="rId62"/>
    <p:sldId id="649" r:id="rId63"/>
    <p:sldId id="650" r:id="rId64"/>
    <p:sldId id="651" r:id="rId65"/>
    <p:sldId id="458" r:id="rId66"/>
    <p:sldId id="460" r:id="rId67"/>
    <p:sldId id="461" r:id="rId68"/>
    <p:sldId id="462" r:id="rId69"/>
    <p:sldId id="463" r:id="rId70"/>
    <p:sldId id="464" r:id="rId71"/>
    <p:sldId id="465" r:id="rId72"/>
    <p:sldId id="466" r:id="rId73"/>
    <p:sldId id="467" r:id="rId74"/>
    <p:sldId id="468" r:id="rId75"/>
    <p:sldId id="469" r:id="rId76"/>
    <p:sldId id="470" r:id="rId77"/>
    <p:sldId id="471" r:id="rId78"/>
    <p:sldId id="472" r:id="rId79"/>
    <p:sldId id="473" r:id="rId80"/>
    <p:sldId id="474" r:id="rId81"/>
    <p:sldId id="475" r:id="rId82"/>
    <p:sldId id="476" r:id="rId83"/>
    <p:sldId id="480" r:id="rId84"/>
    <p:sldId id="477" r:id="rId85"/>
    <p:sldId id="478" r:id="rId86"/>
    <p:sldId id="479" r:id="rId87"/>
    <p:sldId id="481" r:id="rId88"/>
    <p:sldId id="482" r:id="rId89"/>
    <p:sldId id="483" r:id="rId90"/>
    <p:sldId id="484" r:id="rId91"/>
    <p:sldId id="485" r:id="rId92"/>
    <p:sldId id="486" r:id="rId93"/>
    <p:sldId id="487" r:id="rId94"/>
    <p:sldId id="488" r:id="rId95"/>
    <p:sldId id="489" r:id="rId96"/>
    <p:sldId id="490" r:id="rId97"/>
    <p:sldId id="491" r:id="rId98"/>
    <p:sldId id="492" r:id="rId99"/>
    <p:sldId id="493" r:id="rId100"/>
    <p:sldId id="495" r:id="rId101"/>
    <p:sldId id="494" r:id="rId102"/>
    <p:sldId id="496" r:id="rId103"/>
    <p:sldId id="497" r:id="rId104"/>
    <p:sldId id="498" r:id="rId105"/>
    <p:sldId id="499" r:id="rId106"/>
    <p:sldId id="500" r:id="rId107"/>
    <p:sldId id="501" r:id="rId108"/>
    <p:sldId id="503" r:id="rId109"/>
    <p:sldId id="505" r:id="rId110"/>
    <p:sldId id="506" r:id="rId111"/>
    <p:sldId id="507" r:id="rId112"/>
    <p:sldId id="508" r:id="rId113"/>
    <p:sldId id="509" r:id="rId114"/>
    <p:sldId id="510" r:id="rId115"/>
    <p:sldId id="511" r:id="rId116"/>
    <p:sldId id="512" r:id="rId117"/>
    <p:sldId id="513" r:id="rId118"/>
    <p:sldId id="514" r:id="rId119"/>
    <p:sldId id="515" r:id="rId120"/>
    <p:sldId id="516" r:id="rId121"/>
    <p:sldId id="517" r:id="rId122"/>
    <p:sldId id="518" r:id="rId123"/>
    <p:sldId id="519" r:id="rId124"/>
    <p:sldId id="520" r:id="rId125"/>
    <p:sldId id="521" r:id="rId126"/>
    <p:sldId id="522" r:id="rId127"/>
    <p:sldId id="523" r:id="rId128"/>
    <p:sldId id="524" r:id="rId129"/>
    <p:sldId id="525" r:id="rId130"/>
    <p:sldId id="526" r:id="rId131"/>
    <p:sldId id="527" r:id="rId132"/>
    <p:sldId id="528" r:id="rId133"/>
    <p:sldId id="529" r:id="rId134"/>
    <p:sldId id="530" r:id="rId135"/>
    <p:sldId id="531" r:id="rId136"/>
    <p:sldId id="532" r:id="rId137"/>
    <p:sldId id="533" r:id="rId138"/>
    <p:sldId id="534" r:id="rId139"/>
    <p:sldId id="583" r:id="rId140"/>
    <p:sldId id="584" r:id="rId141"/>
    <p:sldId id="585" r:id="rId142"/>
    <p:sldId id="586" r:id="rId143"/>
    <p:sldId id="587" r:id="rId144"/>
    <p:sldId id="588" r:id="rId145"/>
    <p:sldId id="589" r:id="rId146"/>
    <p:sldId id="590" r:id="rId147"/>
    <p:sldId id="591" r:id="rId148"/>
    <p:sldId id="592" r:id="rId149"/>
    <p:sldId id="593" r:id="rId150"/>
    <p:sldId id="594" r:id="rId151"/>
    <p:sldId id="595" r:id="rId152"/>
    <p:sldId id="596" r:id="rId153"/>
    <p:sldId id="597" r:id="rId154"/>
    <p:sldId id="598" r:id="rId155"/>
    <p:sldId id="599" r:id="rId156"/>
    <p:sldId id="601" r:id="rId157"/>
    <p:sldId id="600" r:id="rId158"/>
    <p:sldId id="602" r:id="rId159"/>
    <p:sldId id="603" r:id="rId160"/>
    <p:sldId id="604" r:id="rId161"/>
    <p:sldId id="605" r:id="rId162"/>
    <p:sldId id="606" r:id="rId163"/>
    <p:sldId id="607" r:id="rId164"/>
    <p:sldId id="608" r:id="rId165"/>
    <p:sldId id="609" r:id="rId166"/>
    <p:sldId id="610" r:id="rId167"/>
    <p:sldId id="611" r:id="rId168"/>
    <p:sldId id="612" r:id="rId169"/>
    <p:sldId id="613" r:id="rId170"/>
    <p:sldId id="614" r:id="rId171"/>
  </p:sldIdLst>
  <p:sldSz cx="9144000" cy="6858000" type="screen4x3"/>
  <p:notesSz cx="6858000" cy="9144000"/>
  <p:defaultTextStyle>
    <a:defPPr>
      <a:defRPr lang="zh-CN"/>
    </a:defPPr>
    <a:lvl1pPr algn="l" rtl="0" fontAlgn="base">
      <a:spcBef>
        <a:spcPct val="0"/>
      </a:spcBef>
      <a:spcAft>
        <a:spcPct val="0"/>
      </a:spcAft>
      <a:defRPr kumimoji="1" sz="4000" b="1" kern="1200">
        <a:solidFill>
          <a:schemeClr val="tx1"/>
        </a:solidFill>
        <a:latin typeface="Arial" charset="0"/>
        <a:ea typeface="宋体" pitchFamily="2" charset="-122"/>
        <a:cs typeface="+mn-cs"/>
      </a:defRPr>
    </a:lvl1pPr>
    <a:lvl2pPr marL="457200" algn="l" rtl="0" fontAlgn="base">
      <a:spcBef>
        <a:spcPct val="0"/>
      </a:spcBef>
      <a:spcAft>
        <a:spcPct val="0"/>
      </a:spcAft>
      <a:defRPr kumimoji="1" sz="4000" b="1" kern="1200">
        <a:solidFill>
          <a:schemeClr val="tx1"/>
        </a:solidFill>
        <a:latin typeface="Arial" charset="0"/>
        <a:ea typeface="宋体" pitchFamily="2" charset="-122"/>
        <a:cs typeface="+mn-cs"/>
      </a:defRPr>
    </a:lvl2pPr>
    <a:lvl3pPr marL="914400" algn="l" rtl="0" fontAlgn="base">
      <a:spcBef>
        <a:spcPct val="0"/>
      </a:spcBef>
      <a:spcAft>
        <a:spcPct val="0"/>
      </a:spcAft>
      <a:defRPr kumimoji="1" sz="4000" b="1" kern="1200">
        <a:solidFill>
          <a:schemeClr val="tx1"/>
        </a:solidFill>
        <a:latin typeface="Arial" charset="0"/>
        <a:ea typeface="宋体" pitchFamily="2" charset="-122"/>
        <a:cs typeface="+mn-cs"/>
      </a:defRPr>
    </a:lvl3pPr>
    <a:lvl4pPr marL="1371600" algn="l" rtl="0" fontAlgn="base">
      <a:spcBef>
        <a:spcPct val="0"/>
      </a:spcBef>
      <a:spcAft>
        <a:spcPct val="0"/>
      </a:spcAft>
      <a:defRPr kumimoji="1" sz="4000" b="1" kern="1200">
        <a:solidFill>
          <a:schemeClr val="tx1"/>
        </a:solidFill>
        <a:latin typeface="Arial" charset="0"/>
        <a:ea typeface="宋体" pitchFamily="2" charset="-122"/>
        <a:cs typeface="+mn-cs"/>
      </a:defRPr>
    </a:lvl4pPr>
    <a:lvl5pPr marL="1828800" algn="l" rtl="0" fontAlgn="base">
      <a:spcBef>
        <a:spcPct val="0"/>
      </a:spcBef>
      <a:spcAft>
        <a:spcPct val="0"/>
      </a:spcAft>
      <a:defRPr kumimoji="1" sz="4000" b="1" kern="1200">
        <a:solidFill>
          <a:schemeClr val="tx1"/>
        </a:solidFill>
        <a:latin typeface="Arial" charset="0"/>
        <a:ea typeface="宋体" pitchFamily="2" charset="-122"/>
        <a:cs typeface="+mn-cs"/>
      </a:defRPr>
    </a:lvl5pPr>
    <a:lvl6pPr marL="2286000" algn="l" defTabSz="914400" rtl="0" eaLnBrk="1" latinLnBrk="0" hangingPunct="1">
      <a:defRPr kumimoji="1" sz="4000" b="1" kern="1200">
        <a:solidFill>
          <a:schemeClr val="tx1"/>
        </a:solidFill>
        <a:latin typeface="Arial" charset="0"/>
        <a:ea typeface="宋体" pitchFamily="2" charset="-122"/>
        <a:cs typeface="+mn-cs"/>
      </a:defRPr>
    </a:lvl6pPr>
    <a:lvl7pPr marL="2743200" algn="l" defTabSz="914400" rtl="0" eaLnBrk="1" latinLnBrk="0" hangingPunct="1">
      <a:defRPr kumimoji="1" sz="4000" b="1" kern="1200">
        <a:solidFill>
          <a:schemeClr val="tx1"/>
        </a:solidFill>
        <a:latin typeface="Arial" charset="0"/>
        <a:ea typeface="宋体" pitchFamily="2" charset="-122"/>
        <a:cs typeface="+mn-cs"/>
      </a:defRPr>
    </a:lvl7pPr>
    <a:lvl8pPr marL="3200400" algn="l" defTabSz="914400" rtl="0" eaLnBrk="1" latinLnBrk="0" hangingPunct="1">
      <a:defRPr kumimoji="1" sz="4000" b="1" kern="1200">
        <a:solidFill>
          <a:schemeClr val="tx1"/>
        </a:solidFill>
        <a:latin typeface="Arial" charset="0"/>
        <a:ea typeface="宋体" pitchFamily="2" charset="-122"/>
        <a:cs typeface="+mn-cs"/>
      </a:defRPr>
    </a:lvl8pPr>
    <a:lvl9pPr marL="3657600" algn="l" defTabSz="914400" rtl="0" eaLnBrk="1" latinLnBrk="0" hangingPunct="1">
      <a:defRPr kumimoji="1" sz="4000" b="1"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D138D"/>
    <a:srgbClr val="0000CC"/>
    <a:srgbClr val="E1FFE1"/>
    <a:srgbClr val="FFFFCC"/>
    <a:srgbClr val="CCECFF"/>
    <a:srgbClr val="FFCCFF"/>
    <a:srgbClr val="FF99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92" autoAdjust="0"/>
    <p:restoredTop sz="94640" autoAdjust="0"/>
  </p:normalViewPr>
  <p:slideViewPr>
    <p:cSldViewPr>
      <p:cViewPr varScale="1">
        <p:scale>
          <a:sx n="90" d="100"/>
          <a:sy n="90" d="100"/>
        </p:scale>
        <p:origin x="-94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32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slide" Target="slides/slide136.xml"/><Relationship Id="rId154" Type="http://schemas.openxmlformats.org/officeDocument/2006/relationships/slide" Target="slides/slide152.xml"/><Relationship Id="rId159" Type="http://schemas.openxmlformats.org/officeDocument/2006/relationships/slide" Target="slides/slide157.xml"/><Relationship Id="rId175" Type="http://schemas.openxmlformats.org/officeDocument/2006/relationships/tableStyles" Target="tableStyles.xml"/><Relationship Id="rId170" Type="http://schemas.openxmlformats.org/officeDocument/2006/relationships/slide" Target="slides/slide168.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144" Type="http://schemas.openxmlformats.org/officeDocument/2006/relationships/slide" Target="slides/slide142.xml"/><Relationship Id="rId149" Type="http://schemas.openxmlformats.org/officeDocument/2006/relationships/slide" Target="slides/slide14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160" Type="http://schemas.openxmlformats.org/officeDocument/2006/relationships/slide" Target="slides/slide158.xml"/><Relationship Id="rId165" Type="http://schemas.openxmlformats.org/officeDocument/2006/relationships/slide" Target="slides/slide16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slide" Target="slides/slide148.xml"/><Relationship Id="rId155" Type="http://schemas.openxmlformats.org/officeDocument/2006/relationships/slide" Target="slides/slide153.xml"/><Relationship Id="rId171" Type="http://schemas.openxmlformats.org/officeDocument/2006/relationships/slide" Target="slides/slide169.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slide" Target="slides/slide138.xml"/><Relationship Id="rId145" Type="http://schemas.openxmlformats.org/officeDocument/2006/relationships/slide" Target="slides/slide143.xml"/><Relationship Id="rId161" Type="http://schemas.openxmlformats.org/officeDocument/2006/relationships/slide" Target="slides/slide159.xml"/><Relationship Id="rId166" Type="http://schemas.openxmlformats.org/officeDocument/2006/relationships/slide" Target="slides/slide164.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slide" Target="slides/slide128.xml"/><Relationship Id="rId135" Type="http://schemas.openxmlformats.org/officeDocument/2006/relationships/slide" Target="slides/slide133.xml"/><Relationship Id="rId143" Type="http://schemas.openxmlformats.org/officeDocument/2006/relationships/slide" Target="slides/slide141.xml"/><Relationship Id="rId148" Type="http://schemas.openxmlformats.org/officeDocument/2006/relationships/slide" Target="slides/slide146.xml"/><Relationship Id="rId151" Type="http://schemas.openxmlformats.org/officeDocument/2006/relationships/slide" Target="slides/slide149.xml"/><Relationship Id="rId156" Type="http://schemas.openxmlformats.org/officeDocument/2006/relationships/slide" Target="slides/slide154.xml"/><Relationship Id="rId164" Type="http://schemas.openxmlformats.org/officeDocument/2006/relationships/slide" Target="slides/slide162.xml"/><Relationship Id="rId169" Type="http://schemas.openxmlformats.org/officeDocument/2006/relationships/slide" Target="slides/slide167.xml"/><Relationship Id="rId4" Type="http://schemas.openxmlformats.org/officeDocument/2006/relationships/slide" Target="slides/slide2.xml"/><Relationship Id="rId9" Type="http://schemas.openxmlformats.org/officeDocument/2006/relationships/slide" Target="slides/slide7.xml"/><Relationship Id="rId172" Type="http://schemas.openxmlformats.org/officeDocument/2006/relationships/presProps" Target="presProps.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167" Type="http://schemas.openxmlformats.org/officeDocument/2006/relationships/slide" Target="slides/slide165.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162" Type="http://schemas.openxmlformats.org/officeDocument/2006/relationships/slide" Target="slides/slide16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slide" Target="slides/slide155.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73"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slide" Target="slides/slide166.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openxmlformats.org/officeDocument/2006/relationships/theme" Target="theme/theme1.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s>
</file>

<file path=ppt/slideLayouts/_rels/slideLayout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2" descr="未标题-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725" y="2697163"/>
            <a:ext cx="2881313" cy="139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gray">
          <a:xfrm>
            <a:off x="0" y="0"/>
            <a:ext cx="9144000" cy="1989138"/>
          </a:xfrm>
          <a:prstGeom prst="rect">
            <a:avLst/>
          </a:prstGeom>
          <a:gradFill rotWithShape="1">
            <a:gsLst>
              <a:gs pos="0">
                <a:schemeClr val="accent1">
                  <a:alpha val="81000"/>
                </a:schemeClr>
              </a:gs>
              <a:gs pos="100000">
                <a:schemeClr val="accent1">
                  <a:gamma/>
                  <a:tint val="0"/>
                  <a:invGamma/>
                  <a:alpha val="0"/>
                </a:schemeClr>
              </a:gs>
            </a:gsLst>
            <a:lin ang="5400000" scaled="1"/>
          </a:gradFill>
          <a:ln w="9525">
            <a:noFill/>
            <a:miter lim="800000"/>
            <a:headEnd/>
            <a:tailEnd/>
          </a:ln>
          <a:effectLst/>
        </p:spPr>
        <p:txBody>
          <a:bodyPr wrap="none" anchor="ctr"/>
          <a:lstStyle/>
          <a:p>
            <a:pPr algn="ctr">
              <a:defRPr/>
            </a:pPr>
            <a:endParaRPr lang="zh-CN" altLang="en-US" sz="1800">
              <a:latin typeface="Arial" pitchFamily="34" charset="0"/>
            </a:endParaRPr>
          </a:p>
        </p:txBody>
      </p:sp>
      <p:pic>
        <p:nvPicPr>
          <p:cNvPr id="6" name="Picture 5" descr="artplus_nature_naturalcity42_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9338" y="3562350"/>
            <a:ext cx="4425950" cy="298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rtplus_nature_naturalcity42_i"/>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350780">
            <a:off x="6588125" y="3633788"/>
            <a:ext cx="1941513" cy="10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artplus_nature_naturalcity42_c"/>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265195">
            <a:off x="7235825" y="3705225"/>
            <a:ext cx="1112838"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rtplus_nature_naturalcity42_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03800" y="5002213"/>
            <a:ext cx="4911725" cy="188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artplus_nature_naturalcity42_b"/>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35600" y="3562350"/>
            <a:ext cx="20351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2" descr="artplus_nature_naturalcity42_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764838" y="1916113"/>
            <a:ext cx="1546225"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3" descr="artplus_nature_naturalcity42_d"/>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40350" y="3273425"/>
            <a:ext cx="62388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4" descr="a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0825" y="333375"/>
            <a:ext cx="1157288" cy="132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5" descr="b_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1188" y="1700213"/>
            <a:ext cx="10795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0441" name="Rectangle 9"/>
          <p:cNvSpPr>
            <a:spLocks noGrp="1" noChangeArrowheads="1"/>
          </p:cNvSpPr>
          <p:nvPr>
            <p:ph type="ctrTitle"/>
          </p:nvPr>
        </p:nvSpPr>
        <p:spPr>
          <a:xfrm>
            <a:off x="304800" y="4419600"/>
            <a:ext cx="6400800" cy="1143000"/>
          </a:xfrm>
        </p:spPr>
        <p:txBody>
          <a:bodyPr/>
          <a:lstStyle>
            <a:lvl1pPr>
              <a:defRPr/>
            </a:lvl1pPr>
          </a:lstStyle>
          <a:p>
            <a:r>
              <a:rPr lang="zh-CN" altLang="en-US" smtClean="0"/>
              <a:t>单击此处编辑母版标题样式</a:t>
            </a:r>
            <a:endParaRPr lang="zh-CN" altLang="en-US"/>
          </a:p>
        </p:txBody>
      </p:sp>
      <p:sp>
        <p:nvSpPr>
          <p:cNvPr id="530443" name="Rectangle 11"/>
          <p:cNvSpPr>
            <a:spLocks noGrp="1" noChangeArrowheads="1"/>
          </p:cNvSpPr>
          <p:nvPr>
            <p:ph type="subTitle" idx="1"/>
          </p:nvPr>
        </p:nvSpPr>
        <p:spPr>
          <a:xfrm>
            <a:off x="304800" y="5715000"/>
            <a:ext cx="6400800" cy="381000"/>
          </a:xfrm>
        </p:spPr>
        <p:txBody>
          <a:bodyPr/>
          <a:lstStyle>
            <a:lvl1pPr marL="0" indent="0" algn="ctr">
              <a:buFont typeface="Wingdings" pitchFamily="2" charset="2"/>
              <a:buNone/>
              <a:defRPr/>
            </a:lvl1pPr>
          </a:lstStyle>
          <a:p>
            <a:r>
              <a:rPr lang="zh-CN" altLang="en-US" smtClean="0"/>
              <a:t>单击此处编辑母版副标题样式</a:t>
            </a:r>
            <a:endParaRPr lang="zh-CN" altLang="en-US" dirty="0"/>
          </a:p>
        </p:txBody>
      </p:sp>
      <p:sp>
        <p:nvSpPr>
          <p:cNvPr id="15" name="Rectangle 4"/>
          <p:cNvSpPr>
            <a:spLocks noGrp="1" noChangeArrowheads="1"/>
          </p:cNvSpPr>
          <p:nvPr>
            <p:ph type="sldNum" sz="quarter" idx="10"/>
          </p:nvPr>
        </p:nvSpPr>
        <p:spPr>
          <a:xfrm>
            <a:off x="3657600" y="6477000"/>
            <a:ext cx="2133600" cy="168275"/>
          </a:xfrm>
        </p:spPr>
        <p:txBody>
          <a:bodyPr/>
          <a:lstStyle>
            <a:lvl1pPr algn="ctr">
              <a:defRPr/>
            </a:lvl1pPr>
          </a:lstStyle>
          <a:p>
            <a:pPr>
              <a:defRPr/>
            </a:pPr>
            <a:fld id="{CEB9EDCA-B0D5-4E42-B879-600003FEFBB4}" type="slidenum">
              <a:rPr lang="en-US" altLang="zh-CN"/>
              <a:pPr>
                <a:defRPr/>
              </a:pPr>
              <a:t>‹#›</a:t>
            </a:fld>
            <a:endParaRPr lang="en-US" altLang="zh-CN"/>
          </a:p>
        </p:txBody>
      </p:sp>
    </p:spTree>
    <p:extLst>
      <p:ext uri="{BB962C8B-B14F-4D97-AF65-F5344CB8AC3E}">
        <p14:creationId xmlns:p14="http://schemas.microsoft.com/office/powerpoint/2010/main" val="2600991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4140954A-7A04-44BD-8215-094A6BA4D0DE}" type="slidenum">
              <a:rPr lang="en-US" altLang="zh-CN"/>
              <a:pPr>
                <a:defRPr/>
              </a:pPr>
              <a:t>‹#›</a:t>
            </a:fld>
            <a:endParaRPr lang="en-US" altLang="zh-CN"/>
          </a:p>
        </p:txBody>
      </p:sp>
    </p:spTree>
    <p:extLst>
      <p:ext uri="{BB962C8B-B14F-4D97-AF65-F5344CB8AC3E}">
        <p14:creationId xmlns:p14="http://schemas.microsoft.com/office/powerpoint/2010/main" val="142176219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228600"/>
            <a:ext cx="2058988" cy="60690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600"/>
            <a:ext cx="6029325" cy="60690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808F4B5F-8656-4951-8FED-04AA32DF2452}" type="slidenum">
              <a:rPr lang="en-US" altLang="zh-CN"/>
              <a:pPr>
                <a:defRPr/>
              </a:pPr>
              <a:t>‹#›</a:t>
            </a:fld>
            <a:endParaRPr lang="en-US" altLang="zh-CN"/>
          </a:p>
        </p:txBody>
      </p:sp>
    </p:spTree>
    <p:extLst>
      <p:ext uri="{BB962C8B-B14F-4D97-AF65-F5344CB8AC3E}">
        <p14:creationId xmlns:p14="http://schemas.microsoft.com/office/powerpoint/2010/main" val="2863686849"/>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868363"/>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68313" y="1268413"/>
            <a:ext cx="4038600" cy="5029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59313" y="1268413"/>
            <a:ext cx="4038600" cy="5029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0D9E139E-4383-45B6-B436-D19D6D85B8FF}" type="slidenum">
              <a:rPr lang="en-US" altLang="zh-CN"/>
              <a:pPr>
                <a:defRPr/>
              </a:pPr>
              <a:t>‹#›</a:t>
            </a:fld>
            <a:endParaRPr lang="en-US" altLang="zh-CN"/>
          </a:p>
        </p:txBody>
      </p:sp>
    </p:spTree>
    <p:extLst>
      <p:ext uri="{BB962C8B-B14F-4D97-AF65-F5344CB8AC3E}">
        <p14:creationId xmlns:p14="http://schemas.microsoft.com/office/powerpoint/2010/main" val="118272625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868363"/>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68313" y="1268413"/>
            <a:ext cx="8229600" cy="5029200"/>
          </a:xfrm>
        </p:spPr>
        <p:txBody>
          <a:bodyPr/>
          <a:lstStyle/>
          <a:p>
            <a:pPr lvl="0"/>
            <a:r>
              <a:rPr lang="zh-CN" altLang="en-US" noProof="0" smtClean="0"/>
              <a:t>单击图标添加表格</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9EDF68F7-3EFC-4D86-ADEC-168AC50B0316}" type="slidenum">
              <a:rPr lang="en-US" altLang="zh-CN"/>
              <a:pPr>
                <a:defRPr/>
              </a:pPr>
              <a:t>‹#›</a:t>
            </a:fld>
            <a:endParaRPr lang="en-US" altLang="zh-CN"/>
          </a:p>
        </p:txBody>
      </p:sp>
    </p:spTree>
    <p:extLst>
      <p:ext uri="{BB962C8B-B14F-4D97-AF65-F5344CB8AC3E}">
        <p14:creationId xmlns:p14="http://schemas.microsoft.com/office/powerpoint/2010/main" val="1566515696"/>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kumimoji="1">
                <a:latin typeface="Arial" charset="0"/>
              </a:defRPr>
            </a:lvl1pPr>
          </a:lstStyle>
          <a:p>
            <a:pPr>
              <a:defRPr/>
            </a:pPr>
            <a:endParaRPr lang="en-US"/>
          </a:p>
        </p:txBody>
      </p:sp>
      <p:sp>
        <p:nvSpPr>
          <p:cNvPr id="5" name="页脚占位符 4"/>
          <p:cNvSpPr>
            <a:spLocks noGrp="1"/>
          </p:cNvSpPr>
          <p:nvPr>
            <p:ph type="ftr" sz="quarter" idx="11"/>
          </p:nvPr>
        </p:nvSpPr>
        <p:spPr/>
        <p:txBody>
          <a:bodyPr/>
          <a:lstStyle>
            <a:lvl1pPr>
              <a:defRPr kumimoji="1">
                <a:latin typeface="Arial" charset="0"/>
              </a:defRPr>
            </a:lvl1pPr>
          </a:lstStyle>
          <a:p>
            <a:pPr>
              <a:defRPr/>
            </a:pPr>
            <a:endParaRPr lang="en-US"/>
          </a:p>
        </p:txBody>
      </p:sp>
      <p:sp>
        <p:nvSpPr>
          <p:cNvPr id="6" name="灯片编号占位符 5"/>
          <p:cNvSpPr>
            <a:spLocks noGrp="1"/>
          </p:cNvSpPr>
          <p:nvPr>
            <p:ph type="sldNum" sz="quarter" idx="12"/>
          </p:nvPr>
        </p:nvSpPr>
        <p:spPr/>
        <p:txBody>
          <a:bodyPr/>
          <a:lstStyle>
            <a:lvl1pPr>
              <a:defRPr kumimoji="1">
                <a:latin typeface="Arial" charset="0"/>
              </a:defRPr>
            </a:lvl1pPr>
          </a:lstStyle>
          <a:p>
            <a:pPr>
              <a:defRPr/>
            </a:pPr>
            <a:fld id="{CF88E1D9-D91C-4399-9CEC-0ED0798107E3}" type="slidenum">
              <a:rPr lang="en-US"/>
              <a:pPr>
                <a:defRPr/>
              </a:pPr>
              <a:t>‹#›</a:t>
            </a:fld>
            <a:endParaRPr lang="en-US"/>
          </a:p>
        </p:txBody>
      </p:sp>
    </p:spTree>
    <p:extLst>
      <p:ext uri="{BB962C8B-B14F-4D97-AF65-F5344CB8AC3E}">
        <p14:creationId xmlns:p14="http://schemas.microsoft.com/office/powerpoint/2010/main" val="24053845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kumimoji="1">
                <a:latin typeface="Arial" charset="0"/>
              </a:defRPr>
            </a:lvl1pPr>
          </a:lstStyle>
          <a:p>
            <a:pPr>
              <a:defRPr/>
            </a:pPr>
            <a:endParaRPr lang="en-US"/>
          </a:p>
        </p:txBody>
      </p:sp>
      <p:sp>
        <p:nvSpPr>
          <p:cNvPr id="5" name="页脚占位符 4"/>
          <p:cNvSpPr>
            <a:spLocks noGrp="1"/>
          </p:cNvSpPr>
          <p:nvPr>
            <p:ph type="ftr" sz="quarter" idx="11"/>
          </p:nvPr>
        </p:nvSpPr>
        <p:spPr/>
        <p:txBody>
          <a:bodyPr/>
          <a:lstStyle>
            <a:lvl1pPr>
              <a:defRPr kumimoji="1">
                <a:latin typeface="Arial" charset="0"/>
              </a:defRPr>
            </a:lvl1pPr>
          </a:lstStyle>
          <a:p>
            <a:pPr>
              <a:defRPr/>
            </a:pPr>
            <a:endParaRPr lang="en-US"/>
          </a:p>
        </p:txBody>
      </p:sp>
      <p:sp>
        <p:nvSpPr>
          <p:cNvPr id="6" name="灯片编号占位符 5"/>
          <p:cNvSpPr>
            <a:spLocks noGrp="1"/>
          </p:cNvSpPr>
          <p:nvPr>
            <p:ph type="sldNum" sz="quarter" idx="12"/>
          </p:nvPr>
        </p:nvSpPr>
        <p:spPr/>
        <p:txBody>
          <a:bodyPr/>
          <a:lstStyle>
            <a:lvl1pPr>
              <a:defRPr kumimoji="1">
                <a:latin typeface="Arial" charset="0"/>
              </a:defRPr>
            </a:lvl1pPr>
          </a:lstStyle>
          <a:p>
            <a:pPr>
              <a:defRPr/>
            </a:pPr>
            <a:fld id="{B4C1FAE4-849D-4C6A-B583-14DB1F49F1E2}" type="slidenum">
              <a:rPr lang="en-US"/>
              <a:pPr>
                <a:defRPr/>
              </a:pPr>
              <a:t>‹#›</a:t>
            </a:fld>
            <a:endParaRPr lang="en-US"/>
          </a:p>
        </p:txBody>
      </p:sp>
    </p:spTree>
    <p:extLst>
      <p:ext uri="{BB962C8B-B14F-4D97-AF65-F5344CB8AC3E}">
        <p14:creationId xmlns:p14="http://schemas.microsoft.com/office/powerpoint/2010/main" val="26014781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kumimoji="1">
                <a:latin typeface="Arial" charset="0"/>
              </a:defRPr>
            </a:lvl1pPr>
          </a:lstStyle>
          <a:p>
            <a:pPr>
              <a:defRPr/>
            </a:pPr>
            <a:endParaRPr lang="en-US"/>
          </a:p>
        </p:txBody>
      </p:sp>
      <p:sp>
        <p:nvSpPr>
          <p:cNvPr id="5" name="页脚占位符 4"/>
          <p:cNvSpPr>
            <a:spLocks noGrp="1"/>
          </p:cNvSpPr>
          <p:nvPr>
            <p:ph type="ftr" sz="quarter" idx="11"/>
          </p:nvPr>
        </p:nvSpPr>
        <p:spPr/>
        <p:txBody>
          <a:bodyPr/>
          <a:lstStyle>
            <a:lvl1pPr>
              <a:defRPr kumimoji="1">
                <a:latin typeface="Arial" charset="0"/>
              </a:defRPr>
            </a:lvl1pPr>
          </a:lstStyle>
          <a:p>
            <a:pPr>
              <a:defRPr/>
            </a:pPr>
            <a:endParaRPr lang="en-US"/>
          </a:p>
        </p:txBody>
      </p:sp>
      <p:sp>
        <p:nvSpPr>
          <p:cNvPr id="6" name="灯片编号占位符 5"/>
          <p:cNvSpPr>
            <a:spLocks noGrp="1"/>
          </p:cNvSpPr>
          <p:nvPr>
            <p:ph type="sldNum" sz="quarter" idx="12"/>
          </p:nvPr>
        </p:nvSpPr>
        <p:spPr/>
        <p:txBody>
          <a:bodyPr/>
          <a:lstStyle>
            <a:lvl1pPr>
              <a:defRPr kumimoji="1">
                <a:latin typeface="Arial" charset="0"/>
              </a:defRPr>
            </a:lvl1pPr>
          </a:lstStyle>
          <a:p>
            <a:pPr>
              <a:defRPr/>
            </a:pPr>
            <a:fld id="{B415EBD9-E2A0-431D-8343-E1571C4992FD}" type="slidenum">
              <a:rPr lang="en-US"/>
              <a:pPr>
                <a:defRPr/>
              </a:pPr>
              <a:t>‹#›</a:t>
            </a:fld>
            <a:endParaRPr lang="en-US"/>
          </a:p>
        </p:txBody>
      </p:sp>
    </p:spTree>
    <p:extLst>
      <p:ext uri="{BB962C8B-B14F-4D97-AF65-F5344CB8AC3E}">
        <p14:creationId xmlns:p14="http://schemas.microsoft.com/office/powerpoint/2010/main" val="42643687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68313" y="15668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59313" y="15668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kumimoji="1">
                <a:latin typeface="Arial" charset="0"/>
              </a:defRPr>
            </a:lvl1pPr>
          </a:lstStyle>
          <a:p>
            <a:pPr>
              <a:defRPr/>
            </a:pPr>
            <a:endParaRPr lang="en-US"/>
          </a:p>
        </p:txBody>
      </p:sp>
      <p:sp>
        <p:nvSpPr>
          <p:cNvPr id="6" name="页脚占位符 5"/>
          <p:cNvSpPr>
            <a:spLocks noGrp="1"/>
          </p:cNvSpPr>
          <p:nvPr>
            <p:ph type="ftr" sz="quarter" idx="11"/>
          </p:nvPr>
        </p:nvSpPr>
        <p:spPr/>
        <p:txBody>
          <a:bodyPr/>
          <a:lstStyle>
            <a:lvl1pPr>
              <a:defRPr kumimoji="1">
                <a:latin typeface="Arial" charset="0"/>
              </a:defRPr>
            </a:lvl1pPr>
          </a:lstStyle>
          <a:p>
            <a:pPr>
              <a:defRPr/>
            </a:pPr>
            <a:endParaRPr lang="en-US"/>
          </a:p>
        </p:txBody>
      </p:sp>
      <p:sp>
        <p:nvSpPr>
          <p:cNvPr id="7" name="灯片编号占位符 6"/>
          <p:cNvSpPr>
            <a:spLocks noGrp="1"/>
          </p:cNvSpPr>
          <p:nvPr>
            <p:ph type="sldNum" sz="quarter" idx="12"/>
          </p:nvPr>
        </p:nvSpPr>
        <p:spPr/>
        <p:txBody>
          <a:bodyPr/>
          <a:lstStyle>
            <a:lvl1pPr>
              <a:defRPr kumimoji="1">
                <a:latin typeface="Arial" charset="0"/>
              </a:defRPr>
            </a:lvl1pPr>
          </a:lstStyle>
          <a:p>
            <a:pPr>
              <a:defRPr/>
            </a:pPr>
            <a:fld id="{7F40FF6B-4D93-4B31-B2FD-7F5DA9A0F2FE}" type="slidenum">
              <a:rPr lang="en-US"/>
              <a:pPr>
                <a:defRPr/>
              </a:pPr>
              <a:t>‹#›</a:t>
            </a:fld>
            <a:endParaRPr lang="en-US"/>
          </a:p>
        </p:txBody>
      </p:sp>
    </p:spTree>
    <p:extLst>
      <p:ext uri="{BB962C8B-B14F-4D97-AF65-F5344CB8AC3E}">
        <p14:creationId xmlns:p14="http://schemas.microsoft.com/office/powerpoint/2010/main" val="4976342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kumimoji="1">
                <a:latin typeface="Arial" charset="0"/>
              </a:defRPr>
            </a:lvl1pPr>
          </a:lstStyle>
          <a:p>
            <a:pPr>
              <a:defRPr/>
            </a:pPr>
            <a:endParaRPr lang="en-US"/>
          </a:p>
        </p:txBody>
      </p:sp>
      <p:sp>
        <p:nvSpPr>
          <p:cNvPr id="8" name="页脚占位符 7"/>
          <p:cNvSpPr>
            <a:spLocks noGrp="1"/>
          </p:cNvSpPr>
          <p:nvPr>
            <p:ph type="ftr" sz="quarter" idx="11"/>
          </p:nvPr>
        </p:nvSpPr>
        <p:spPr/>
        <p:txBody>
          <a:bodyPr/>
          <a:lstStyle>
            <a:lvl1pPr>
              <a:defRPr kumimoji="1">
                <a:latin typeface="Arial" charset="0"/>
              </a:defRPr>
            </a:lvl1pPr>
          </a:lstStyle>
          <a:p>
            <a:pPr>
              <a:defRPr/>
            </a:pPr>
            <a:endParaRPr lang="en-US"/>
          </a:p>
        </p:txBody>
      </p:sp>
      <p:sp>
        <p:nvSpPr>
          <p:cNvPr id="9" name="灯片编号占位符 8"/>
          <p:cNvSpPr>
            <a:spLocks noGrp="1"/>
          </p:cNvSpPr>
          <p:nvPr>
            <p:ph type="sldNum" sz="quarter" idx="12"/>
          </p:nvPr>
        </p:nvSpPr>
        <p:spPr/>
        <p:txBody>
          <a:bodyPr/>
          <a:lstStyle>
            <a:lvl1pPr>
              <a:defRPr kumimoji="1">
                <a:latin typeface="Arial" charset="0"/>
              </a:defRPr>
            </a:lvl1pPr>
          </a:lstStyle>
          <a:p>
            <a:pPr>
              <a:defRPr/>
            </a:pPr>
            <a:fld id="{D3BEAD99-9643-4F91-8FBF-5DBFC7581BD4}" type="slidenum">
              <a:rPr lang="en-US"/>
              <a:pPr>
                <a:defRPr/>
              </a:pPr>
              <a:t>‹#›</a:t>
            </a:fld>
            <a:endParaRPr lang="en-US"/>
          </a:p>
        </p:txBody>
      </p:sp>
    </p:spTree>
    <p:extLst>
      <p:ext uri="{BB962C8B-B14F-4D97-AF65-F5344CB8AC3E}">
        <p14:creationId xmlns:p14="http://schemas.microsoft.com/office/powerpoint/2010/main" val="24731785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kumimoji="1">
                <a:latin typeface="Arial" charset="0"/>
              </a:defRPr>
            </a:lvl1pPr>
          </a:lstStyle>
          <a:p>
            <a:pPr>
              <a:defRPr/>
            </a:pPr>
            <a:endParaRPr lang="en-US"/>
          </a:p>
        </p:txBody>
      </p:sp>
      <p:sp>
        <p:nvSpPr>
          <p:cNvPr id="4" name="页脚占位符 3"/>
          <p:cNvSpPr>
            <a:spLocks noGrp="1"/>
          </p:cNvSpPr>
          <p:nvPr>
            <p:ph type="ftr" sz="quarter" idx="11"/>
          </p:nvPr>
        </p:nvSpPr>
        <p:spPr/>
        <p:txBody>
          <a:bodyPr/>
          <a:lstStyle>
            <a:lvl1pPr>
              <a:defRPr kumimoji="1">
                <a:latin typeface="Arial" charset="0"/>
              </a:defRPr>
            </a:lvl1pPr>
          </a:lstStyle>
          <a:p>
            <a:pPr>
              <a:defRPr/>
            </a:pPr>
            <a:endParaRPr lang="en-US"/>
          </a:p>
        </p:txBody>
      </p:sp>
      <p:sp>
        <p:nvSpPr>
          <p:cNvPr id="5" name="灯片编号占位符 4"/>
          <p:cNvSpPr>
            <a:spLocks noGrp="1"/>
          </p:cNvSpPr>
          <p:nvPr>
            <p:ph type="sldNum" sz="quarter" idx="12"/>
          </p:nvPr>
        </p:nvSpPr>
        <p:spPr/>
        <p:txBody>
          <a:bodyPr/>
          <a:lstStyle>
            <a:lvl1pPr>
              <a:defRPr kumimoji="1">
                <a:latin typeface="Arial" charset="0"/>
              </a:defRPr>
            </a:lvl1pPr>
          </a:lstStyle>
          <a:p>
            <a:pPr>
              <a:defRPr/>
            </a:pPr>
            <a:fld id="{ABAB4627-72DC-46B9-949D-827855560D4B}" type="slidenum">
              <a:rPr lang="en-US"/>
              <a:pPr>
                <a:defRPr/>
              </a:pPr>
              <a:t>‹#›</a:t>
            </a:fld>
            <a:endParaRPr lang="en-US"/>
          </a:p>
        </p:txBody>
      </p:sp>
    </p:spTree>
    <p:extLst>
      <p:ext uri="{BB962C8B-B14F-4D97-AF65-F5344CB8AC3E}">
        <p14:creationId xmlns:p14="http://schemas.microsoft.com/office/powerpoint/2010/main" val="2353854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62880" y="228600"/>
            <a:ext cx="8229600" cy="868363"/>
          </a:xfrm>
        </p:spPr>
        <p:txBody>
          <a:bodyPr/>
          <a:lstStyle>
            <a:lvl1pPr algn="l">
              <a:defRPr baseline="0">
                <a:latin typeface="Arial Unicode MS" pitchFamily="34" charset="-122"/>
                <a:ea typeface="宋体"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a:defRPr baseline="0">
                <a:latin typeface="Arial Unicode MS" pitchFamily="34" charset="-122"/>
                <a:ea typeface="宋体" pitchFamily="2" charset="-122"/>
              </a:defRPr>
            </a:lvl1pPr>
            <a:lvl2pPr>
              <a:defRPr baseline="0">
                <a:latin typeface="Arial Unicode MS" pitchFamily="34" charset="-122"/>
                <a:ea typeface="宋体" pitchFamily="2" charset="-122"/>
              </a:defRPr>
            </a:lvl2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F5F1ABEF-8E9A-441D-B4AF-3865B3371372}" type="slidenum">
              <a:rPr lang="en-US" altLang="zh-CN"/>
              <a:pPr>
                <a:defRPr/>
              </a:pPr>
              <a:t>‹#›</a:t>
            </a:fld>
            <a:endParaRPr lang="en-US" altLang="zh-CN"/>
          </a:p>
        </p:txBody>
      </p:sp>
    </p:spTree>
    <p:extLst>
      <p:ext uri="{BB962C8B-B14F-4D97-AF65-F5344CB8AC3E}">
        <p14:creationId xmlns:p14="http://schemas.microsoft.com/office/powerpoint/2010/main" val="1551609781"/>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kumimoji="1">
                <a:latin typeface="Arial" charset="0"/>
              </a:defRPr>
            </a:lvl1pPr>
          </a:lstStyle>
          <a:p>
            <a:pPr>
              <a:defRPr/>
            </a:pPr>
            <a:endParaRPr lang="en-US"/>
          </a:p>
        </p:txBody>
      </p:sp>
      <p:sp>
        <p:nvSpPr>
          <p:cNvPr id="3" name="页脚占位符 2"/>
          <p:cNvSpPr>
            <a:spLocks noGrp="1"/>
          </p:cNvSpPr>
          <p:nvPr>
            <p:ph type="ftr" sz="quarter" idx="11"/>
          </p:nvPr>
        </p:nvSpPr>
        <p:spPr/>
        <p:txBody>
          <a:bodyPr/>
          <a:lstStyle>
            <a:lvl1pPr>
              <a:defRPr kumimoji="1">
                <a:latin typeface="Arial" charset="0"/>
              </a:defRPr>
            </a:lvl1pPr>
          </a:lstStyle>
          <a:p>
            <a:pPr>
              <a:defRPr/>
            </a:pPr>
            <a:endParaRPr lang="en-US"/>
          </a:p>
        </p:txBody>
      </p:sp>
      <p:sp>
        <p:nvSpPr>
          <p:cNvPr id="4" name="灯片编号占位符 3"/>
          <p:cNvSpPr>
            <a:spLocks noGrp="1"/>
          </p:cNvSpPr>
          <p:nvPr>
            <p:ph type="sldNum" sz="quarter" idx="12"/>
          </p:nvPr>
        </p:nvSpPr>
        <p:spPr/>
        <p:txBody>
          <a:bodyPr/>
          <a:lstStyle>
            <a:lvl1pPr>
              <a:defRPr kumimoji="1">
                <a:latin typeface="Arial" charset="0"/>
              </a:defRPr>
            </a:lvl1pPr>
          </a:lstStyle>
          <a:p>
            <a:pPr>
              <a:defRPr/>
            </a:pPr>
            <a:fld id="{58A3D00D-6E62-4A58-9597-6D6BDBEED567}" type="slidenum">
              <a:rPr lang="en-US"/>
              <a:pPr>
                <a:defRPr/>
              </a:pPr>
              <a:t>‹#›</a:t>
            </a:fld>
            <a:endParaRPr lang="en-US"/>
          </a:p>
        </p:txBody>
      </p:sp>
    </p:spTree>
    <p:extLst>
      <p:ext uri="{BB962C8B-B14F-4D97-AF65-F5344CB8AC3E}">
        <p14:creationId xmlns:p14="http://schemas.microsoft.com/office/powerpoint/2010/main" val="26937953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kumimoji="1">
                <a:latin typeface="Arial" charset="0"/>
              </a:defRPr>
            </a:lvl1pPr>
          </a:lstStyle>
          <a:p>
            <a:pPr>
              <a:defRPr/>
            </a:pPr>
            <a:endParaRPr lang="en-US"/>
          </a:p>
        </p:txBody>
      </p:sp>
      <p:sp>
        <p:nvSpPr>
          <p:cNvPr id="6" name="页脚占位符 5"/>
          <p:cNvSpPr>
            <a:spLocks noGrp="1"/>
          </p:cNvSpPr>
          <p:nvPr>
            <p:ph type="ftr" sz="quarter" idx="11"/>
          </p:nvPr>
        </p:nvSpPr>
        <p:spPr/>
        <p:txBody>
          <a:bodyPr/>
          <a:lstStyle>
            <a:lvl1pPr>
              <a:defRPr kumimoji="1">
                <a:latin typeface="Arial" charset="0"/>
              </a:defRPr>
            </a:lvl1pPr>
          </a:lstStyle>
          <a:p>
            <a:pPr>
              <a:defRPr/>
            </a:pPr>
            <a:endParaRPr lang="en-US"/>
          </a:p>
        </p:txBody>
      </p:sp>
      <p:sp>
        <p:nvSpPr>
          <p:cNvPr id="7" name="灯片编号占位符 6"/>
          <p:cNvSpPr>
            <a:spLocks noGrp="1"/>
          </p:cNvSpPr>
          <p:nvPr>
            <p:ph type="sldNum" sz="quarter" idx="12"/>
          </p:nvPr>
        </p:nvSpPr>
        <p:spPr/>
        <p:txBody>
          <a:bodyPr/>
          <a:lstStyle>
            <a:lvl1pPr>
              <a:defRPr kumimoji="1">
                <a:latin typeface="Arial" charset="0"/>
              </a:defRPr>
            </a:lvl1pPr>
          </a:lstStyle>
          <a:p>
            <a:pPr>
              <a:defRPr/>
            </a:pPr>
            <a:fld id="{357F4519-E413-479B-B3D3-D3BD5A076ED7}" type="slidenum">
              <a:rPr lang="en-US"/>
              <a:pPr>
                <a:defRPr/>
              </a:pPr>
              <a:t>‹#›</a:t>
            </a:fld>
            <a:endParaRPr lang="en-US"/>
          </a:p>
        </p:txBody>
      </p:sp>
    </p:spTree>
    <p:extLst>
      <p:ext uri="{BB962C8B-B14F-4D97-AF65-F5344CB8AC3E}">
        <p14:creationId xmlns:p14="http://schemas.microsoft.com/office/powerpoint/2010/main" val="13084200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kumimoji="1">
                <a:latin typeface="Arial" charset="0"/>
              </a:defRPr>
            </a:lvl1pPr>
          </a:lstStyle>
          <a:p>
            <a:pPr>
              <a:defRPr/>
            </a:pPr>
            <a:endParaRPr lang="en-US"/>
          </a:p>
        </p:txBody>
      </p:sp>
      <p:sp>
        <p:nvSpPr>
          <p:cNvPr id="6" name="页脚占位符 5"/>
          <p:cNvSpPr>
            <a:spLocks noGrp="1"/>
          </p:cNvSpPr>
          <p:nvPr>
            <p:ph type="ftr" sz="quarter" idx="11"/>
          </p:nvPr>
        </p:nvSpPr>
        <p:spPr/>
        <p:txBody>
          <a:bodyPr/>
          <a:lstStyle>
            <a:lvl1pPr>
              <a:defRPr kumimoji="1">
                <a:latin typeface="Arial" charset="0"/>
              </a:defRPr>
            </a:lvl1pPr>
          </a:lstStyle>
          <a:p>
            <a:pPr>
              <a:defRPr/>
            </a:pPr>
            <a:endParaRPr lang="en-US"/>
          </a:p>
        </p:txBody>
      </p:sp>
      <p:sp>
        <p:nvSpPr>
          <p:cNvPr id="7" name="灯片编号占位符 6"/>
          <p:cNvSpPr>
            <a:spLocks noGrp="1"/>
          </p:cNvSpPr>
          <p:nvPr>
            <p:ph type="sldNum" sz="quarter" idx="12"/>
          </p:nvPr>
        </p:nvSpPr>
        <p:spPr/>
        <p:txBody>
          <a:bodyPr/>
          <a:lstStyle>
            <a:lvl1pPr>
              <a:defRPr kumimoji="1">
                <a:latin typeface="Arial" charset="0"/>
              </a:defRPr>
            </a:lvl1pPr>
          </a:lstStyle>
          <a:p>
            <a:pPr>
              <a:defRPr/>
            </a:pPr>
            <a:fld id="{124EEE04-FC37-43CC-99A5-A5D2F2237142}" type="slidenum">
              <a:rPr lang="en-US"/>
              <a:pPr>
                <a:defRPr/>
              </a:pPr>
              <a:t>‹#›</a:t>
            </a:fld>
            <a:endParaRPr lang="en-US"/>
          </a:p>
        </p:txBody>
      </p:sp>
    </p:spTree>
    <p:extLst>
      <p:ext uri="{BB962C8B-B14F-4D97-AF65-F5344CB8AC3E}">
        <p14:creationId xmlns:p14="http://schemas.microsoft.com/office/powerpoint/2010/main" val="8788251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kumimoji="1">
                <a:latin typeface="Arial" charset="0"/>
              </a:defRPr>
            </a:lvl1pPr>
          </a:lstStyle>
          <a:p>
            <a:pPr>
              <a:defRPr/>
            </a:pPr>
            <a:endParaRPr lang="en-US"/>
          </a:p>
        </p:txBody>
      </p:sp>
      <p:sp>
        <p:nvSpPr>
          <p:cNvPr id="5" name="页脚占位符 4"/>
          <p:cNvSpPr>
            <a:spLocks noGrp="1"/>
          </p:cNvSpPr>
          <p:nvPr>
            <p:ph type="ftr" sz="quarter" idx="11"/>
          </p:nvPr>
        </p:nvSpPr>
        <p:spPr/>
        <p:txBody>
          <a:bodyPr/>
          <a:lstStyle>
            <a:lvl1pPr>
              <a:defRPr kumimoji="1">
                <a:latin typeface="Arial" charset="0"/>
              </a:defRPr>
            </a:lvl1pPr>
          </a:lstStyle>
          <a:p>
            <a:pPr>
              <a:defRPr/>
            </a:pPr>
            <a:endParaRPr lang="en-US"/>
          </a:p>
        </p:txBody>
      </p:sp>
      <p:sp>
        <p:nvSpPr>
          <p:cNvPr id="6" name="灯片编号占位符 5"/>
          <p:cNvSpPr>
            <a:spLocks noGrp="1"/>
          </p:cNvSpPr>
          <p:nvPr>
            <p:ph type="sldNum" sz="quarter" idx="12"/>
          </p:nvPr>
        </p:nvSpPr>
        <p:spPr/>
        <p:txBody>
          <a:bodyPr/>
          <a:lstStyle>
            <a:lvl1pPr>
              <a:defRPr kumimoji="1">
                <a:latin typeface="Arial" charset="0"/>
              </a:defRPr>
            </a:lvl1pPr>
          </a:lstStyle>
          <a:p>
            <a:pPr>
              <a:defRPr/>
            </a:pPr>
            <a:fld id="{7B0CC0C9-B97F-4C7F-95FC-CAF7992FD338}" type="slidenum">
              <a:rPr lang="en-US"/>
              <a:pPr>
                <a:defRPr/>
              </a:pPr>
              <a:t>‹#›</a:t>
            </a:fld>
            <a:endParaRPr lang="en-US"/>
          </a:p>
        </p:txBody>
      </p:sp>
    </p:spTree>
    <p:extLst>
      <p:ext uri="{BB962C8B-B14F-4D97-AF65-F5344CB8AC3E}">
        <p14:creationId xmlns:p14="http://schemas.microsoft.com/office/powerpoint/2010/main" val="14255410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274638"/>
            <a:ext cx="2058988" cy="58181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29325" cy="58181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kumimoji="1">
                <a:latin typeface="Arial" charset="0"/>
              </a:defRPr>
            </a:lvl1pPr>
          </a:lstStyle>
          <a:p>
            <a:pPr>
              <a:defRPr/>
            </a:pPr>
            <a:endParaRPr lang="en-US"/>
          </a:p>
        </p:txBody>
      </p:sp>
      <p:sp>
        <p:nvSpPr>
          <p:cNvPr id="5" name="页脚占位符 4"/>
          <p:cNvSpPr>
            <a:spLocks noGrp="1"/>
          </p:cNvSpPr>
          <p:nvPr>
            <p:ph type="ftr" sz="quarter" idx="11"/>
          </p:nvPr>
        </p:nvSpPr>
        <p:spPr/>
        <p:txBody>
          <a:bodyPr/>
          <a:lstStyle>
            <a:lvl1pPr>
              <a:defRPr kumimoji="1">
                <a:latin typeface="Arial" charset="0"/>
              </a:defRPr>
            </a:lvl1pPr>
          </a:lstStyle>
          <a:p>
            <a:pPr>
              <a:defRPr/>
            </a:pPr>
            <a:endParaRPr lang="en-US"/>
          </a:p>
        </p:txBody>
      </p:sp>
      <p:sp>
        <p:nvSpPr>
          <p:cNvPr id="6" name="灯片编号占位符 5"/>
          <p:cNvSpPr>
            <a:spLocks noGrp="1"/>
          </p:cNvSpPr>
          <p:nvPr>
            <p:ph type="sldNum" sz="quarter" idx="12"/>
          </p:nvPr>
        </p:nvSpPr>
        <p:spPr/>
        <p:txBody>
          <a:bodyPr/>
          <a:lstStyle>
            <a:lvl1pPr>
              <a:defRPr kumimoji="1">
                <a:latin typeface="Arial" charset="0"/>
              </a:defRPr>
            </a:lvl1pPr>
          </a:lstStyle>
          <a:p>
            <a:pPr>
              <a:defRPr/>
            </a:pPr>
            <a:fld id="{108F7FC7-66D3-4426-B067-BE9C05446F82}" type="slidenum">
              <a:rPr lang="en-US"/>
              <a:pPr>
                <a:defRPr/>
              </a:pPr>
              <a:t>‹#›</a:t>
            </a:fld>
            <a:endParaRPr lang="en-US"/>
          </a:p>
        </p:txBody>
      </p:sp>
    </p:spTree>
    <p:extLst>
      <p:ext uri="{BB962C8B-B14F-4D97-AF65-F5344CB8AC3E}">
        <p14:creationId xmlns:p14="http://schemas.microsoft.com/office/powerpoint/2010/main" val="633102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8711DB3A-D3F9-4908-AC0C-2608D766E4A9}" type="slidenum">
              <a:rPr lang="en-US" altLang="zh-CN"/>
              <a:pPr>
                <a:defRPr/>
              </a:pPr>
              <a:t>‹#›</a:t>
            </a:fld>
            <a:endParaRPr lang="en-US" altLang="zh-CN"/>
          </a:p>
        </p:txBody>
      </p:sp>
    </p:spTree>
    <p:extLst>
      <p:ext uri="{BB962C8B-B14F-4D97-AF65-F5344CB8AC3E}">
        <p14:creationId xmlns:p14="http://schemas.microsoft.com/office/powerpoint/2010/main" val="170883194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68313" y="1268413"/>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59313" y="1268413"/>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E5ECC4EE-80FD-4806-8E91-C68301630D4B}" type="slidenum">
              <a:rPr lang="en-US" altLang="zh-CN"/>
              <a:pPr>
                <a:defRPr/>
              </a:pPr>
              <a:t>‹#›</a:t>
            </a:fld>
            <a:endParaRPr lang="en-US" altLang="zh-CN"/>
          </a:p>
        </p:txBody>
      </p:sp>
    </p:spTree>
    <p:extLst>
      <p:ext uri="{BB962C8B-B14F-4D97-AF65-F5344CB8AC3E}">
        <p14:creationId xmlns:p14="http://schemas.microsoft.com/office/powerpoint/2010/main" val="1176790045"/>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7"/>
          <p:cNvSpPr>
            <a:spLocks noGrp="1" noChangeArrowheads="1"/>
          </p:cNvSpPr>
          <p:nvPr>
            <p:ph type="sldNum" sz="quarter" idx="12"/>
          </p:nvPr>
        </p:nvSpPr>
        <p:spPr>
          <a:ln/>
        </p:spPr>
        <p:txBody>
          <a:bodyPr/>
          <a:lstStyle>
            <a:lvl1pPr>
              <a:defRPr/>
            </a:lvl1pPr>
          </a:lstStyle>
          <a:p>
            <a:pPr>
              <a:defRPr/>
            </a:pPr>
            <a:fld id="{7EB9254C-4FE6-44CA-9916-A33957CF6D52}" type="slidenum">
              <a:rPr lang="en-US" altLang="zh-CN"/>
              <a:pPr>
                <a:defRPr/>
              </a:pPr>
              <a:t>‹#›</a:t>
            </a:fld>
            <a:endParaRPr lang="en-US" altLang="zh-CN"/>
          </a:p>
        </p:txBody>
      </p:sp>
    </p:spTree>
    <p:extLst>
      <p:ext uri="{BB962C8B-B14F-4D97-AF65-F5344CB8AC3E}">
        <p14:creationId xmlns:p14="http://schemas.microsoft.com/office/powerpoint/2010/main" val="3355147295"/>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7"/>
          <p:cNvSpPr>
            <a:spLocks noGrp="1" noChangeArrowheads="1"/>
          </p:cNvSpPr>
          <p:nvPr>
            <p:ph type="sldNum" sz="quarter" idx="12"/>
          </p:nvPr>
        </p:nvSpPr>
        <p:spPr>
          <a:ln/>
        </p:spPr>
        <p:txBody>
          <a:bodyPr/>
          <a:lstStyle>
            <a:lvl1pPr>
              <a:defRPr/>
            </a:lvl1pPr>
          </a:lstStyle>
          <a:p>
            <a:pPr>
              <a:defRPr/>
            </a:pPr>
            <a:fld id="{A37AF67C-C24C-4E09-8E6F-E5E5BCDC0E50}" type="slidenum">
              <a:rPr lang="en-US" altLang="zh-CN"/>
              <a:pPr>
                <a:defRPr/>
              </a:pPr>
              <a:t>‹#›</a:t>
            </a:fld>
            <a:endParaRPr lang="en-US" altLang="zh-CN"/>
          </a:p>
        </p:txBody>
      </p:sp>
    </p:spTree>
    <p:extLst>
      <p:ext uri="{BB962C8B-B14F-4D97-AF65-F5344CB8AC3E}">
        <p14:creationId xmlns:p14="http://schemas.microsoft.com/office/powerpoint/2010/main" val="247848750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7"/>
          <p:cNvSpPr>
            <a:spLocks noGrp="1" noChangeArrowheads="1"/>
          </p:cNvSpPr>
          <p:nvPr>
            <p:ph type="sldNum" sz="quarter" idx="12"/>
          </p:nvPr>
        </p:nvSpPr>
        <p:spPr>
          <a:ln/>
        </p:spPr>
        <p:txBody>
          <a:bodyPr/>
          <a:lstStyle>
            <a:lvl1pPr>
              <a:defRPr/>
            </a:lvl1pPr>
          </a:lstStyle>
          <a:p>
            <a:pPr>
              <a:defRPr/>
            </a:pPr>
            <a:fld id="{EBD9234A-2516-4EF3-A8B9-F58EFAF9FA9F}" type="slidenum">
              <a:rPr lang="en-US" altLang="zh-CN"/>
              <a:pPr>
                <a:defRPr/>
              </a:pPr>
              <a:t>‹#›</a:t>
            </a:fld>
            <a:endParaRPr lang="en-US" altLang="zh-CN"/>
          </a:p>
        </p:txBody>
      </p:sp>
    </p:spTree>
    <p:extLst>
      <p:ext uri="{BB962C8B-B14F-4D97-AF65-F5344CB8AC3E}">
        <p14:creationId xmlns:p14="http://schemas.microsoft.com/office/powerpoint/2010/main" val="331664397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BA7EB774-EA85-4DAB-9415-DEA42B1903EB}" type="slidenum">
              <a:rPr lang="en-US" altLang="zh-CN"/>
              <a:pPr>
                <a:defRPr/>
              </a:pPr>
              <a:t>‹#›</a:t>
            </a:fld>
            <a:endParaRPr lang="en-US" altLang="zh-CN"/>
          </a:p>
        </p:txBody>
      </p:sp>
    </p:spTree>
    <p:extLst>
      <p:ext uri="{BB962C8B-B14F-4D97-AF65-F5344CB8AC3E}">
        <p14:creationId xmlns:p14="http://schemas.microsoft.com/office/powerpoint/2010/main" val="3415960851"/>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55EEBCC8-3703-4BC8-8FCC-3B00AA256B67}" type="slidenum">
              <a:rPr lang="en-US" altLang="zh-CN"/>
              <a:pPr>
                <a:defRPr/>
              </a:pPr>
              <a:t>‹#›</a:t>
            </a:fld>
            <a:endParaRPr lang="en-US" altLang="zh-CN"/>
          </a:p>
        </p:txBody>
      </p:sp>
    </p:spTree>
    <p:extLst>
      <p:ext uri="{BB962C8B-B14F-4D97-AF65-F5344CB8AC3E}">
        <p14:creationId xmlns:p14="http://schemas.microsoft.com/office/powerpoint/2010/main" val="424750197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21" Type="http://schemas.openxmlformats.org/officeDocument/2006/relationships/image" Target="../media/image7.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5" Type="http://schemas.openxmlformats.org/officeDocument/2006/relationships/image" Target="../media/image11.png"/><Relationship Id="rId2" Type="http://schemas.openxmlformats.org/officeDocument/2006/relationships/slideLayout" Target="../slideLayouts/slideLayout2.xml"/><Relationship Id="rId16" Type="http://schemas.openxmlformats.org/officeDocument/2006/relationships/image" Target="../media/image2.png"/><Relationship Id="rId20"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0.png"/><Relationship Id="rId5" Type="http://schemas.openxmlformats.org/officeDocument/2006/relationships/slideLayout" Target="../slideLayouts/slideLayout5.xml"/><Relationship Id="rId15" Type="http://schemas.openxmlformats.org/officeDocument/2006/relationships/image" Target="../media/image1.jpeg"/><Relationship Id="rId23" Type="http://schemas.openxmlformats.org/officeDocument/2006/relationships/image" Target="../media/image9.png"/><Relationship Id="rId10" Type="http://schemas.openxmlformats.org/officeDocument/2006/relationships/slideLayout" Target="../slideLayouts/slideLayout10.xml"/><Relationship Id="rId19"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22" Type="http://schemas.openxmlformats.org/officeDocument/2006/relationships/image" Target="../media/image8.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23.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6308725"/>
            <a:ext cx="91440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9411" name="Rectangle 3"/>
          <p:cNvSpPr>
            <a:spLocks noChangeArrowheads="1"/>
          </p:cNvSpPr>
          <p:nvPr/>
        </p:nvSpPr>
        <p:spPr bwMode="gray">
          <a:xfrm>
            <a:off x="0" y="0"/>
            <a:ext cx="9144000" cy="1219200"/>
          </a:xfrm>
          <a:prstGeom prst="rect">
            <a:avLst/>
          </a:prstGeom>
          <a:gradFill rotWithShape="1">
            <a:gsLst>
              <a:gs pos="0">
                <a:schemeClr val="accent1"/>
              </a:gs>
              <a:gs pos="100000">
                <a:schemeClr val="accent1">
                  <a:gamma/>
                  <a:tint val="0"/>
                  <a:invGamma/>
                </a:schemeClr>
              </a:gs>
            </a:gsLst>
            <a:lin ang="5400000" scaled="1"/>
          </a:gradFill>
          <a:ln w="9525">
            <a:noFill/>
            <a:miter lim="800000"/>
            <a:headEnd/>
            <a:tailEnd/>
          </a:ln>
          <a:effectLst/>
        </p:spPr>
        <p:txBody>
          <a:bodyPr wrap="none" anchor="ctr"/>
          <a:lstStyle/>
          <a:p>
            <a:pPr algn="ctr">
              <a:defRPr/>
            </a:pPr>
            <a:endParaRPr lang="zh-CN" altLang="en-US" sz="1800">
              <a:latin typeface="Arial" pitchFamily="34" charset="0"/>
            </a:endParaRPr>
          </a:p>
        </p:txBody>
      </p:sp>
      <p:sp>
        <p:nvSpPr>
          <p:cNvPr id="1028" name="Rectangle 4"/>
          <p:cNvSpPr>
            <a:spLocks noGrp="1" noChangeArrowheads="1"/>
          </p:cNvSpPr>
          <p:nvPr>
            <p:ph type="body" idx="1"/>
          </p:nvPr>
        </p:nvSpPr>
        <p:spPr bwMode="auto">
          <a:xfrm>
            <a:off x="468313" y="1268413"/>
            <a:ext cx="8229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529413" name="Rectangle 5"/>
          <p:cNvSpPr>
            <a:spLocks noGrp="1" noChangeArrowheads="1"/>
          </p:cNvSpPr>
          <p:nvPr>
            <p:ph type="dt" sz="half" idx="2"/>
          </p:nvPr>
        </p:nvSpPr>
        <p:spPr bwMode="auto">
          <a:xfrm>
            <a:off x="457200" y="6537325"/>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solidFill>
                  <a:schemeClr val="bg1"/>
                </a:solidFill>
                <a:latin typeface="Arial" pitchFamily="34" charset="0"/>
                <a:ea typeface="宋体" pitchFamily="2" charset="-122"/>
              </a:defRPr>
            </a:lvl1pPr>
          </a:lstStyle>
          <a:p>
            <a:pPr>
              <a:defRPr/>
            </a:pPr>
            <a:endParaRPr lang="en-US" altLang="zh-CN"/>
          </a:p>
        </p:txBody>
      </p:sp>
      <p:sp>
        <p:nvSpPr>
          <p:cNvPr id="529414" name="Rectangle 6"/>
          <p:cNvSpPr>
            <a:spLocks noGrp="1" noChangeArrowheads="1"/>
          </p:cNvSpPr>
          <p:nvPr>
            <p:ph type="ftr" sz="quarter" idx="3"/>
          </p:nvPr>
        </p:nvSpPr>
        <p:spPr bwMode="auto">
          <a:xfrm>
            <a:off x="3124200" y="6537325"/>
            <a:ext cx="2895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solidFill>
                  <a:schemeClr val="bg1"/>
                </a:solidFill>
                <a:latin typeface="Arial" pitchFamily="34" charset="0"/>
                <a:ea typeface="宋体" pitchFamily="2" charset="-122"/>
              </a:defRPr>
            </a:lvl1pPr>
          </a:lstStyle>
          <a:p>
            <a:pPr>
              <a:defRPr/>
            </a:pPr>
            <a:endParaRPr lang="en-US" altLang="zh-CN"/>
          </a:p>
        </p:txBody>
      </p:sp>
      <p:sp>
        <p:nvSpPr>
          <p:cNvPr id="529415" name="Rectangle 7"/>
          <p:cNvSpPr>
            <a:spLocks noGrp="1" noChangeArrowheads="1"/>
          </p:cNvSpPr>
          <p:nvPr>
            <p:ph type="sldNum" sz="quarter" idx="4"/>
          </p:nvPr>
        </p:nvSpPr>
        <p:spPr bwMode="auto">
          <a:xfrm>
            <a:off x="6553200" y="6537325"/>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solidFill>
                  <a:schemeClr val="bg1"/>
                </a:solidFill>
                <a:latin typeface="Arial" pitchFamily="34" charset="0"/>
                <a:ea typeface="宋体" pitchFamily="2" charset="-122"/>
              </a:defRPr>
            </a:lvl1pPr>
          </a:lstStyle>
          <a:p>
            <a:pPr>
              <a:defRPr/>
            </a:pPr>
            <a:fld id="{E6564502-8F9C-466D-9CC7-448D93516FA2}" type="slidenum">
              <a:rPr lang="en-US" altLang="zh-CN"/>
              <a:pPr>
                <a:defRPr/>
              </a:pPr>
              <a:t>‹#›</a:t>
            </a:fld>
            <a:endParaRPr lang="en-US" altLang="zh-CN"/>
          </a:p>
        </p:txBody>
      </p:sp>
      <p:sp>
        <p:nvSpPr>
          <p:cNvPr id="1032" name="Rectangle 8"/>
          <p:cNvSpPr>
            <a:spLocks noGrp="1" noChangeArrowheads="1"/>
          </p:cNvSpPr>
          <p:nvPr>
            <p:ph type="title"/>
          </p:nvPr>
        </p:nvSpPr>
        <p:spPr bwMode="auto">
          <a:xfrm>
            <a:off x="663575" y="228600"/>
            <a:ext cx="8229600"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pic>
        <p:nvPicPr>
          <p:cNvPr id="1033" name="Picture 9" descr="a1"/>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95288" y="188913"/>
            <a:ext cx="414337"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b_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748713" y="5734050"/>
            <a:ext cx="395287"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图片 3" descr="07102121185355915.gif"/>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7239000" y="6165850"/>
            <a:ext cx="1077913"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6" name="Group 12"/>
          <p:cNvGrpSpPr>
            <a:grpSpLocks/>
          </p:cNvGrpSpPr>
          <p:nvPr/>
        </p:nvGrpSpPr>
        <p:grpSpPr bwMode="auto">
          <a:xfrm>
            <a:off x="8027988" y="6021388"/>
            <a:ext cx="1370012" cy="908050"/>
            <a:chOff x="4897" y="3748"/>
            <a:chExt cx="863" cy="572"/>
          </a:xfrm>
        </p:grpSpPr>
        <p:pic>
          <p:nvPicPr>
            <p:cNvPr id="1047" name="Picture 13" descr="artplus_nature_naturalcity42_a"/>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982" y="3902"/>
              <a:ext cx="620"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8" name="Picture 14" descr="artplus_nature_naturalcity42_i"/>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rot="1178918">
              <a:off x="5239" y="3929"/>
              <a:ext cx="29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9" name="Picture 15" descr="artplus_nature_naturalcity42_c"/>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rot="1094510">
              <a:off x="5329" y="3884"/>
              <a:ext cx="19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0" name="Picture 16" descr="artplus_nature_naturalcity42_f"/>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897" y="3990"/>
              <a:ext cx="863"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51" name="Group 17"/>
            <p:cNvGrpSpPr>
              <a:grpSpLocks/>
            </p:cNvGrpSpPr>
            <p:nvPr userDrawn="1"/>
          </p:nvGrpSpPr>
          <p:grpSpPr bwMode="auto">
            <a:xfrm>
              <a:off x="5058" y="3748"/>
              <a:ext cx="453" cy="241"/>
              <a:chOff x="4861" y="1616"/>
              <a:chExt cx="1625" cy="694"/>
            </a:xfrm>
          </p:grpSpPr>
          <p:pic>
            <p:nvPicPr>
              <p:cNvPr id="1052" name="Picture 18" descr="artplus_nature_naturalcity42_b"/>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861" y="1994"/>
                <a:ext cx="1625" cy="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3" name="Picture 19" descr="未标题-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125" y="1616"/>
                <a:ext cx="1270" cy="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4" name="Picture 20" descr="artplus_nature_naturalcity42_d"/>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057" y="1933"/>
                <a:ext cx="291"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037" name="Group 21"/>
          <p:cNvGrpSpPr>
            <a:grpSpLocks/>
          </p:cNvGrpSpPr>
          <p:nvPr/>
        </p:nvGrpSpPr>
        <p:grpSpPr bwMode="auto">
          <a:xfrm>
            <a:off x="8027988" y="6021388"/>
            <a:ext cx="1370012" cy="908050"/>
            <a:chOff x="4897" y="3748"/>
            <a:chExt cx="863" cy="572"/>
          </a:xfrm>
        </p:grpSpPr>
        <p:pic>
          <p:nvPicPr>
            <p:cNvPr id="1039" name="Picture 22" descr="artplus_nature_naturalcity42_a"/>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982" y="3902"/>
              <a:ext cx="620"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0" name="Picture 23" descr="artplus_nature_naturalcity42_i"/>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rot="1178918">
              <a:off x="5239" y="3929"/>
              <a:ext cx="29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1" name="Picture 24" descr="artplus_nature_naturalcity42_c"/>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rot="1094510">
              <a:off x="5329" y="3884"/>
              <a:ext cx="19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2" name="Picture 25" descr="artplus_nature_naturalcity42_f"/>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897" y="3990"/>
              <a:ext cx="863"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43" name="Group 26"/>
            <p:cNvGrpSpPr>
              <a:grpSpLocks/>
            </p:cNvGrpSpPr>
            <p:nvPr userDrawn="1"/>
          </p:nvGrpSpPr>
          <p:grpSpPr bwMode="auto">
            <a:xfrm>
              <a:off x="5058" y="3748"/>
              <a:ext cx="453" cy="241"/>
              <a:chOff x="4861" y="1616"/>
              <a:chExt cx="1625" cy="694"/>
            </a:xfrm>
          </p:grpSpPr>
          <p:pic>
            <p:nvPicPr>
              <p:cNvPr id="1044" name="Picture 27" descr="artplus_nature_naturalcity42_b"/>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861" y="1994"/>
                <a:ext cx="1625" cy="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5" name="Picture 28" descr="未标题-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125" y="1616"/>
                <a:ext cx="1270" cy="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6" name="Picture 29" descr="artplus_nature_naturalcity42_d"/>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057" y="1933"/>
                <a:ext cx="291"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38" name="页脚占位符 3"/>
          <p:cNvSpPr txBox="1">
            <a:spLocks noGrp="1"/>
          </p:cNvSpPr>
          <p:nvPr userDrawn="1"/>
        </p:nvSpPr>
        <p:spPr bwMode="auto">
          <a:xfrm>
            <a:off x="0" y="6477000"/>
            <a:ext cx="377983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defRPr/>
            </a:pPr>
            <a:r>
              <a:rPr lang="zh-CN" altLang="en-US" sz="1800" smtClean="0">
                <a:solidFill>
                  <a:srgbClr val="000066"/>
                </a:solidFill>
                <a:latin typeface="楷体_GB2312" pitchFamily="49" charset="-122"/>
                <a:cs typeface="Arial" charset="0"/>
              </a:rPr>
              <a:t>第</a:t>
            </a:r>
            <a:r>
              <a:rPr lang="en-US" altLang="zh-CN" sz="1800" smtClean="0">
                <a:solidFill>
                  <a:srgbClr val="000066"/>
                </a:solidFill>
                <a:latin typeface="楷体_GB2312" pitchFamily="49" charset="-122"/>
                <a:cs typeface="Arial" charset="0"/>
              </a:rPr>
              <a:t>8</a:t>
            </a:r>
            <a:r>
              <a:rPr lang="zh-CN" altLang="en-US" sz="1800" smtClean="0">
                <a:solidFill>
                  <a:srgbClr val="000066"/>
                </a:solidFill>
                <a:latin typeface="楷体_GB2312" pitchFamily="49" charset="-122"/>
                <a:cs typeface="Arial" charset="0"/>
              </a:rPr>
              <a:t>章 指针</a:t>
            </a:r>
            <a:endParaRPr lang="en-US" altLang="zh-CN" sz="1800" smtClean="0">
              <a:solidFill>
                <a:srgbClr val="000066"/>
              </a:solidFill>
              <a:latin typeface="楷体_GB2312" pitchFamily="49" charset="-122"/>
              <a:cs typeface="Arial" charset="0"/>
            </a:endParaRPr>
          </a:p>
        </p:txBody>
      </p:sp>
    </p:spTree>
  </p:cSld>
  <p:clrMap bg1="lt1" tx1="dk1" bg2="lt2" tx2="dk2" accent1="accent1" accent2="accent2" accent3="accent3" accent4="accent4" accent5="accent5" accent6="accent6" hlink="hlink" folHlink="folHlink"/>
  <p:sldLayoutIdLst>
    <p:sldLayoutId id="2147484140" r:id="rId1"/>
    <p:sldLayoutId id="2147484128" r:id="rId2"/>
    <p:sldLayoutId id="2147484129" r:id="rId3"/>
    <p:sldLayoutId id="2147484130" r:id="rId4"/>
    <p:sldLayoutId id="2147484131" r:id="rId5"/>
    <p:sldLayoutId id="2147484132" r:id="rId6"/>
    <p:sldLayoutId id="2147484133" r:id="rId7"/>
    <p:sldLayoutId id="2147484134" r:id="rId8"/>
    <p:sldLayoutId id="2147484135" r:id="rId9"/>
    <p:sldLayoutId id="2147484136" r:id="rId10"/>
    <p:sldLayoutId id="2147484137" r:id="rId11"/>
    <p:sldLayoutId id="2147484138" r:id="rId12"/>
    <p:sldLayoutId id="2147484139" r:id="rId13"/>
  </p:sldLayoutIdLst>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028">
                                            <p:txEl>
                                              <p:pRg st="0" end="0"/>
                                            </p:txEl>
                                          </p:spTgt>
                                        </p:tgtEl>
                                        <p:attrNameLst>
                                          <p:attrName>style.visibility</p:attrName>
                                        </p:attrNameLst>
                                      </p:cBhvr>
                                      <p:to>
                                        <p:strVal val="visible"/>
                                      </p:to>
                                    </p:set>
                                    <p:anim calcmode="lin" valueType="num">
                                      <p:cBhvr>
                                        <p:cTn id="7" dur="500" fill="hold"/>
                                        <p:tgtEl>
                                          <p:spTgt spid="1028">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028">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028">
                                            <p:txEl>
                                              <p:pRg st="0" end="0"/>
                                            </p:txEl>
                                          </p:spTgt>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1028">
                                            <p:txEl>
                                              <p:pRg st="1" end="1"/>
                                            </p:txEl>
                                          </p:spTgt>
                                        </p:tgtEl>
                                        <p:attrNameLst>
                                          <p:attrName>style.visibility</p:attrName>
                                        </p:attrNameLst>
                                      </p:cBhvr>
                                      <p:to>
                                        <p:strVal val="visible"/>
                                      </p:to>
                                    </p:set>
                                    <p:anim calcmode="lin" valueType="num">
                                      <p:cBhvr>
                                        <p:cTn id="12" dur="500" fill="hold"/>
                                        <p:tgtEl>
                                          <p:spTgt spid="1028">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1028">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1028">
                                            <p:txEl>
                                              <p:pRg st="1" end="1"/>
                                            </p:txEl>
                                          </p:spTgt>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1028">
                                            <p:txEl>
                                              <p:pRg st="2" end="2"/>
                                            </p:txEl>
                                          </p:spTgt>
                                        </p:tgtEl>
                                        <p:attrNameLst>
                                          <p:attrName>style.visibility</p:attrName>
                                        </p:attrNameLst>
                                      </p:cBhvr>
                                      <p:to>
                                        <p:strVal val="visible"/>
                                      </p:to>
                                    </p:set>
                                    <p:anim calcmode="lin" valueType="num">
                                      <p:cBhvr>
                                        <p:cTn id="17" dur="500" fill="hold"/>
                                        <p:tgtEl>
                                          <p:spTgt spid="1028">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1028">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1028">
                                            <p:txEl>
                                              <p:pRg st="2" end="2"/>
                                            </p:txEl>
                                          </p:spTgt>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1028">
                                            <p:txEl>
                                              <p:pRg st="3" end="3"/>
                                            </p:txEl>
                                          </p:spTgt>
                                        </p:tgtEl>
                                        <p:attrNameLst>
                                          <p:attrName>style.visibility</p:attrName>
                                        </p:attrNameLst>
                                      </p:cBhvr>
                                      <p:to>
                                        <p:strVal val="visible"/>
                                      </p:to>
                                    </p:set>
                                    <p:anim calcmode="lin" valueType="num">
                                      <p:cBhvr>
                                        <p:cTn id="22" dur="500" fill="hold"/>
                                        <p:tgtEl>
                                          <p:spTgt spid="1028">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1028">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1028">
                                            <p:txEl>
                                              <p:pRg st="3" end="3"/>
                                            </p:txEl>
                                          </p:spTgt>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1028">
                                            <p:txEl>
                                              <p:pRg st="4" end="4"/>
                                            </p:txEl>
                                          </p:spTgt>
                                        </p:tgtEl>
                                        <p:attrNameLst>
                                          <p:attrName>style.visibility</p:attrName>
                                        </p:attrNameLst>
                                      </p:cBhvr>
                                      <p:to>
                                        <p:strVal val="visible"/>
                                      </p:to>
                                    </p:set>
                                    <p:anim calcmode="lin" valueType="num">
                                      <p:cBhvr>
                                        <p:cTn id="27" dur="500" fill="hold"/>
                                        <p:tgtEl>
                                          <p:spTgt spid="1028">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1028">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102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8" grpId="0" build="p">
        <p:tmplLst>
          <p:tmpl lvl="1">
            <p:tnLst>
              <p:par>
                <p:cTn presetID="53" presetClass="entr" presetSubtype="0" fill="hold" nodeType="click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2">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3">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4">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5">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Lst>
      </p:bldP>
    </p:bldLst>
  </p:timing>
  <p:txStyles>
    <p:titleStyle>
      <a:lvl1pPr algn="l" rtl="0" eaLnBrk="0" fontAlgn="base" hangingPunct="0">
        <a:spcBef>
          <a:spcPct val="0"/>
        </a:spcBef>
        <a:spcAft>
          <a:spcPct val="0"/>
        </a:spcAft>
        <a:defRPr sz="4200" b="1">
          <a:solidFill>
            <a:schemeClr val="tx1"/>
          </a:solidFill>
          <a:latin typeface="+mj-lt"/>
          <a:ea typeface="宋体" pitchFamily="2" charset="-122"/>
          <a:cs typeface="+mj-cs"/>
        </a:defRPr>
      </a:lvl1pPr>
      <a:lvl2pPr algn="l" rtl="0" eaLnBrk="0" fontAlgn="base" hangingPunct="0">
        <a:spcBef>
          <a:spcPct val="0"/>
        </a:spcBef>
        <a:spcAft>
          <a:spcPct val="0"/>
        </a:spcAft>
        <a:defRPr sz="4200" b="1">
          <a:solidFill>
            <a:schemeClr val="tx1"/>
          </a:solidFill>
          <a:latin typeface="Arial" pitchFamily="34" charset="0"/>
          <a:ea typeface="宋体" pitchFamily="2" charset="-122"/>
        </a:defRPr>
      </a:lvl2pPr>
      <a:lvl3pPr algn="l" rtl="0" eaLnBrk="0" fontAlgn="base" hangingPunct="0">
        <a:spcBef>
          <a:spcPct val="0"/>
        </a:spcBef>
        <a:spcAft>
          <a:spcPct val="0"/>
        </a:spcAft>
        <a:defRPr sz="4200" b="1">
          <a:solidFill>
            <a:schemeClr val="tx1"/>
          </a:solidFill>
          <a:latin typeface="Arial" pitchFamily="34" charset="0"/>
          <a:ea typeface="宋体" pitchFamily="2" charset="-122"/>
        </a:defRPr>
      </a:lvl3pPr>
      <a:lvl4pPr algn="l" rtl="0" eaLnBrk="0" fontAlgn="base" hangingPunct="0">
        <a:spcBef>
          <a:spcPct val="0"/>
        </a:spcBef>
        <a:spcAft>
          <a:spcPct val="0"/>
        </a:spcAft>
        <a:defRPr sz="4200" b="1">
          <a:solidFill>
            <a:schemeClr val="tx1"/>
          </a:solidFill>
          <a:latin typeface="Arial" pitchFamily="34" charset="0"/>
          <a:ea typeface="宋体" pitchFamily="2" charset="-122"/>
        </a:defRPr>
      </a:lvl4pPr>
      <a:lvl5pPr algn="l" rtl="0" eaLnBrk="0" fontAlgn="base" hangingPunct="0">
        <a:spcBef>
          <a:spcPct val="0"/>
        </a:spcBef>
        <a:spcAft>
          <a:spcPct val="0"/>
        </a:spcAft>
        <a:defRPr sz="4200" b="1">
          <a:solidFill>
            <a:schemeClr val="tx1"/>
          </a:solidFill>
          <a:latin typeface="Arial" pitchFamily="34" charset="0"/>
          <a:ea typeface="宋体" pitchFamily="2"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p:titleStyle>
    <p:bodyStyle>
      <a:lvl1pPr marL="342900" indent="-342900" algn="l" rtl="0" eaLnBrk="0" fontAlgn="base" hangingPunct="0">
        <a:spcBef>
          <a:spcPct val="20000"/>
        </a:spcBef>
        <a:spcAft>
          <a:spcPct val="0"/>
        </a:spcAft>
        <a:buClr>
          <a:schemeClr val="folHlink"/>
        </a:buClr>
        <a:buFont typeface="Wingdings" pitchFamily="2" charset="2"/>
        <a:buChar char="v"/>
        <a:defRPr sz="3200">
          <a:solidFill>
            <a:schemeClr val="tx1"/>
          </a:solidFill>
          <a:latin typeface="Arial Unicode MS" pitchFamily="34" charset="-122"/>
          <a:ea typeface="宋体" pitchFamily="2" charset="-122"/>
          <a:cs typeface="+mn-cs"/>
        </a:defRPr>
      </a:lvl1pPr>
      <a:lvl2pPr marL="742950" indent="-285750" algn="l" rtl="0" eaLnBrk="0" fontAlgn="base" hangingPunct="0">
        <a:spcBef>
          <a:spcPct val="20000"/>
        </a:spcBef>
        <a:spcAft>
          <a:spcPct val="0"/>
        </a:spcAft>
        <a:buClr>
          <a:schemeClr val="tx2"/>
        </a:buClr>
        <a:buFont typeface="Wingdings" pitchFamily="2" charset="2"/>
        <a:buChar char="§"/>
        <a:defRPr sz="2800">
          <a:solidFill>
            <a:schemeClr val="tx1"/>
          </a:solidFill>
          <a:latin typeface="Arial Unicode MS" pitchFamily="34" charset="-122"/>
          <a:ea typeface="宋体" pitchFamily="2" charset="-122"/>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7"/>
          <p:cNvSpPr>
            <a:spLocks noChangeArrowheads="1"/>
          </p:cNvSpPr>
          <p:nvPr userDrawn="1"/>
        </p:nvSpPr>
        <p:spPr bwMode="auto">
          <a:xfrm>
            <a:off x="5219700" y="1716088"/>
            <a:ext cx="1296988" cy="6492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zh-CN" altLang="en-US" sz="1800" b="0">
              <a:solidFill>
                <a:srgbClr val="000000"/>
              </a:solidFill>
            </a:endParaRPr>
          </a:p>
        </p:txBody>
      </p:sp>
      <p:sp>
        <p:nvSpPr>
          <p:cNvPr id="2051" name="Rectangle 8"/>
          <p:cNvSpPr>
            <a:spLocks noChangeArrowheads="1"/>
          </p:cNvSpPr>
          <p:nvPr userDrawn="1"/>
        </p:nvSpPr>
        <p:spPr bwMode="auto">
          <a:xfrm>
            <a:off x="3492500" y="2492375"/>
            <a:ext cx="1296988" cy="649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zh-CN" altLang="en-US" sz="1800" b="0">
              <a:solidFill>
                <a:srgbClr val="000000"/>
              </a:solidFill>
            </a:endParaRPr>
          </a:p>
        </p:txBody>
      </p:sp>
      <p:sp>
        <p:nvSpPr>
          <p:cNvPr id="2052" name="Rectangle 9"/>
          <p:cNvSpPr>
            <a:spLocks noChangeArrowheads="1"/>
          </p:cNvSpPr>
          <p:nvPr userDrawn="1"/>
        </p:nvSpPr>
        <p:spPr bwMode="auto">
          <a:xfrm>
            <a:off x="2611438" y="3013075"/>
            <a:ext cx="2089150" cy="649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zh-CN" altLang="en-US" sz="1800" b="0">
              <a:solidFill>
                <a:srgbClr val="000000"/>
              </a:solidFill>
            </a:endParaRPr>
          </a:p>
        </p:txBody>
      </p:sp>
      <p:sp>
        <p:nvSpPr>
          <p:cNvPr id="2053" name="Rectangle 10"/>
          <p:cNvSpPr>
            <a:spLocks noChangeArrowheads="1"/>
          </p:cNvSpPr>
          <p:nvPr userDrawn="1"/>
        </p:nvSpPr>
        <p:spPr bwMode="auto">
          <a:xfrm>
            <a:off x="0" y="0"/>
            <a:ext cx="9144000" cy="6858000"/>
          </a:xfrm>
          <a:prstGeom prst="rect">
            <a:avLst/>
          </a:prstGeom>
          <a:gradFill rotWithShape="1">
            <a:gsLst>
              <a:gs pos="0">
                <a:schemeClr val="bg1">
                  <a:alpha val="96999"/>
                </a:schemeClr>
              </a:gs>
              <a:gs pos="100000">
                <a:schemeClr val="bg1">
                  <a:alpha val="43999"/>
                </a:schemeClr>
              </a:gs>
            </a:gsLst>
            <a:lin ang="0" scaled="1"/>
          </a:gradFill>
          <a:ln w="9525">
            <a:solidFill>
              <a:schemeClr val="bg1"/>
            </a:solidFill>
            <a:miter lim="800000"/>
            <a:headEnd/>
            <a:tailEnd/>
          </a:ln>
        </p:spPr>
        <p:txBody>
          <a:bodyPr wrap="none" anchor="ctr"/>
          <a:lstStyle/>
          <a:p>
            <a:endParaRPr kumimoji="0" lang="zh-CN" altLang="en-US" sz="1800" b="0">
              <a:solidFill>
                <a:srgbClr val="000000"/>
              </a:solidFill>
            </a:endParaRPr>
          </a:p>
        </p:txBody>
      </p:sp>
      <p:sp>
        <p:nvSpPr>
          <p:cNvPr id="2054" name="Rectangle 11"/>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Click to edit Master title style</a:t>
            </a:r>
          </a:p>
        </p:txBody>
      </p:sp>
      <p:sp>
        <p:nvSpPr>
          <p:cNvPr id="2055" name="Rectangle 12"/>
          <p:cNvSpPr>
            <a:spLocks noGrp="1" noChangeArrowheads="1"/>
          </p:cNvSpPr>
          <p:nvPr>
            <p:ph type="body" idx="1"/>
          </p:nvPr>
        </p:nvSpPr>
        <p:spPr bwMode="auto">
          <a:xfrm>
            <a:off x="468313" y="15668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Click to edit Master text styles</a:t>
            </a:r>
          </a:p>
          <a:p>
            <a:pPr lvl="1"/>
            <a:r>
              <a:rPr lang="zh-CN" altLang="zh-CN" smtClean="0"/>
              <a:t>Second level</a:t>
            </a:r>
          </a:p>
          <a:p>
            <a:pPr lvl="2"/>
            <a:r>
              <a:rPr lang="zh-CN" altLang="zh-CN" smtClean="0"/>
              <a:t>Third level</a:t>
            </a:r>
          </a:p>
          <a:p>
            <a:pPr lvl="3"/>
            <a:r>
              <a:rPr lang="zh-CN" altLang="zh-CN" smtClean="0"/>
              <a:t>Fourth level</a:t>
            </a:r>
          </a:p>
          <a:p>
            <a:pPr lvl="4"/>
            <a:r>
              <a:rPr lang="zh-CN" altLang="zh-CN" smtClean="0"/>
              <a:t>Fifth level</a:t>
            </a:r>
          </a:p>
        </p:txBody>
      </p:sp>
      <p:sp>
        <p:nvSpPr>
          <p:cNvPr id="1032" name="Rectangle 13"/>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kumimoji="0" sz="1400" b="0">
                <a:solidFill>
                  <a:srgbClr val="000000"/>
                </a:solidFill>
                <a:latin typeface="Arial" pitchFamily="34" charset="0"/>
              </a:defRPr>
            </a:lvl1pPr>
          </a:lstStyle>
          <a:p>
            <a:pPr>
              <a:defRPr/>
            </a:pPr>
            <a:endParaRPr lang="en-US"/>
          </a:p>
        </p:txBody>
      </p:sp>
      <p:sp>
        <p:nvSpPr>
          <p:cNvPr id="1033" name="Rectangle 14"/>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kumimoji="0" sz="1400" b="0">
                <a:solidFill>
                  <a:srgbClr val="000000"/>
                </a:solidFill>
                <a:latin typeface="Arial" pitchFamily="34" charset="0"/>
              </a:defRPr>
            </a:lvl1pPr>
          </a:lstStyle>
          <a:p>
            <a:pPr>
              <a:defRPr/>
            </a:pPr>
            <a:endParaRPr lang="en-US"/>
          </a:p>
        </p:txBody>
      </p:sp>
      <p:sp>
        <p:nvSpPr>
          <p:cNvPr id="1034" name="Rectangle 15"/>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kumimoji="0" sz="1400" b="0">
                <a:solidFill>
                  <a:srgbClr val="000000"/>
                </a:solidFill>
                <a:latin typeface="Arial" pitchFamily="34" charset="0"/>
              </a:defRPr>
            </a:lvl1pPr>
          </a:lstStyle>
          <a:p>
            <a:pPr>
              <a:defRPr/>
            </a:pPr>
            <a:fld id="{60968567-5580-4287-B583-8A4283F32A4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141" r:id="rId1"/>
    <p:sldLayoutId id="2147484142" r:id="rId2"/>
    <p:sldLayoutId id="2147484143" r:id="rId3"/>
    <p:sldLayoutId id="2147484144" r:id="rId4"/>
    <p:sldLayoutId id="2147484145" r:id="rId5"/>
    <p:sldLayoutId id="2147484146" r:id="rId6"/>
    <p:sldLayoutId id="2147484147" r:id="rId7"/>
    <p:sldLayoutId id="2147484148" r:id="rId8"/>
    <p:sldLayoutId id="2147484149" r:id="rId9"/>
    <p:sldLayoutId id="2147484150" r:id="rId10"/>
    <p:sldLayoutId id="214748415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eaLnBrk="0" fontAlgn="base" hangingPunct="0">
        <a:spcBef>
          <a:spcPct val="0"/>
        </a:spcBef>
        <a:spcAft>
          <a:spcPct val="0"/>
        </a:spcAft>
        <a:defRPr sz="4400">
          <a:solidFill>
            <a:schemeClr val="tx2"/>
          </a:solidFill>
          <a:latin typeface="Arial" pitchFamily="34" charset="0"/>
          <a:ea typeface="宋体" pitchFamily="2" charset="-122"/>
        </a:defRPr>
      </a:lvl6pPr>
      <a:lvl7pPr marL="914400" algn="ctr" rtl="0" eaLnBrk="0" fontAlgn="base" hangingPunct="0">
        <a:spcBef>
          <a:spcPct val="0"/>
        </a:spcBef>
        <a:spcAft>
          <a:spcPct val="0"/>
        </a:spcAft>
        <a:defRPr sz="4400">
          <a:solidFill>
            <a:schemeClr val="tx2"/>
          </a:solidFill>
          <a:latin typeface="Arial" pitchFamily="34" charset="0"/>
          <a:ea typeface="宋体" pitchFamily="2" charset="-122"/>
        </a:defRPr>
      </a:lvl7pPr>
      <a:lvl8pPr marL="1371600" algn="ctr" rtl="0" eaLnBrk="0" fontAlgn="base" hangingPunct="0">
        <a:spcBef>
          <a:spcPct val="0"/>
        </a:spcBef>
        <a:spcAft>
          <a:spcPct val="0"/>
        </a:spcAft>
        <a:defRPr sz="4400">
          <a:solidFill>
            <a:schemeClr val="tx2"/>
          </a:solidFill>
          <a:latin typeface="Arial" pitchFamily="34" charset="0"/>
          <a:ea typeface="宋体" pitchFamily="2" charset="-122"/>
        </a:defRPr>
      </a:lvl8pPr>
      <a:lvl9pPr marL="1828800" algn="ctr" rtl="0" eaLnBrk="0" fontAlgn="base" hangingPunct="0">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jpeg"/><Relationship Id="rId1" Type="http://schemas.openxmlformats.org/officeDocument/2006/relationships/slideLayout" Target="../slideLayouts/slideLayout20.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 Target="slide1.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image" Target="../media/image71.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0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42.png"/><Relationship Id="rId2" Type="http://schemas.openxmlformats.org/officeDocument/2006/relationships/image" Target="../media/image72.png"/><Relationship Id="rId1" Type="http://schemas.openxmlformats.org/officeDocument/2006/relationships/slideLayout" Target="../slideLayouts/slideLayout2.xml"/><Relationship Id="rId6" Type="http://schemas.openxmlformats.org/officeDocument/2006/relationships/slide" Target="slide48.xml"/><Relationship Id="rId5" Type="http://schemas.openxmlformats.org/officeDocument/2006/relationships/image" Target="../media/image75.png"/><Relationship Id="rId4" Type="http://schemas.openxmlformats.org/officeDocument/2006/relationships/image" Target="../media/image74.png"/></Relationships>
</file>

<file path=ppt/slides/_rels/slide10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slide" Target="slide115.xml"/><Relationship Id="rId2" Type="http://schemas.openxmlformats.org/officeDocument/2006/relationships/slide" Target="slide106.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slide" Target="slide1.xml"/><Relationship Id="rId4" Type="http://schemas.openxmlformats.org/officeDocument/2006/relationships/slide" Target="slide124.xml"/></Relationships>
</file>

<file path=ppt/slides/_rels/slide10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slide" Target="slide105.xml"/><Relationship Id="rId2" Type="http://schemas.openxmlformats.org/officeDocument/2006/relationships/image" Target="../media/image78.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1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slide" Target="slide105.xml"/><Relationship Id="rId2" Type="http://schemas.openxmlformats.org/officeDocument/2006/relationships/image" Target="../media/image79.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1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slide" Target="slide105.xml"/><Relationship Id="rId2" Type="http://schemas.openxmlformats.org/officeDocument/2006/relationships/image" Target="../media/image79.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42.png"/><Relationship Id="rId2" Type="http://schemas.openxmlformats.org/officeDocument/2006/relationships/image" Target="../media/image80.png"/><Relationship Id="rId1" Type="http://schemas.openxmlformats.org/officeDocument/2006/relationships/slideLayout" Target="../slideLayouts/slideLayout2.xml"/><Relationship Id="rId6" Type="http://schemas.openxmlformats.org/officeDocument/2006/relationships/slide" Target="slide105.xml"/><Relationship Id="rId5" Type="http://schemas.openxmlformats.org/officeDocument/2006/relationships/image" Target="../media/image83.png"/><Relationship Id="rId4" Type="http://schemas.openxmlformats.org/officeDocument/2006/relationships/image" Target="../media/image82.png"/></Relationships>
</file>

<file path=ppt/slides/_rels/slide1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3" Type="http://schemas.openxmlformats.org/officeDocument/2006/relationships/slide" Target="slide105.xml"/><Relationship Id="rId2" Type="http://schemas.openxmlformats.org/officeDocument/2006/relationships/image" Target="../media/image84.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05.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61.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6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61.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61.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slide" Target="slide161.xml"/><Relationship Id="rId2" Type="http://schemas.openxmlformats.org/officeDocument/2006/relationships/image" Target="../media/image85.png"/><Relationship Id="rId1" Type="http://schemas.openxmlformats.org/officeDocument/2006/relationships/slideLayout" Target="../slideLayouts/slideLayout2.xml"/><Relationship Id="rId5" Type="http://schemas.openxmlformats.org/officeDocument/2006/relationships/image" Target="../media/image86.png"/><Relationship Id="rId4" Type="http://schemas.openxmlformats.org/officeDocument/2006/relationships/image" Target="../media/image42.png"/></Relationships>
</file>

<file path=ppt/slides/_rels/slide143.xml.rels><?xml version="1.0" encoding="UTF-8" standalone="yes"?>
<Relationships xmlns="http://schemas.openxmlformats.org/package/2006/relationships"><Relationship Id="rId3" Type="http://schemas.openxmlformats.org/officeDocument/2006/relationships/slide" Target="slide145.xml"/><Relationship Id="rId2" Type="http://schemas.openxmlformats.org/officeDocument/2006/relationships/slide" Target="slide144.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slide" Target="slide1.xml"/><Relationship Id="rId4" Type="http://schemas.openxmlformats.org/officeDocument/2006/relationships/slide" Target="slide155.xml"/></Relationships>
</file>

<file path=ppt/slides/_rels/slide1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3.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3.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3.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3.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3.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3.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3.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3.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3.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3.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3.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3.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3.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3" Type="http://schemas.openxmlformats.org/officeDocument/2006/relationships/slide" Target="slide143.xml"/><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5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42.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slide" Target="slide14.xml"/><Relationship Id="rId5" Type="http://schemas.openxmlformats.org/officeDocument/2006/relationships/image" Target="../media/image50.png"/><Relationship Id="rId4" Type="http://schemas.openxmlformats.org/officeDocument/2006/relationships/image" Target="../media/image49.png"/></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9.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6.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slide" Target="slide14.xml"/></Relationships>
</file>

<file path=ppt/slides/_rels/slide4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4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4.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slide" Target="slide14.xml"/></Relationships>
</file>

<file path=ppt/slides/_rels/slide48.xml.rels><?xml version="1.0" encoding="UTF-8" standalone="yes"?>
<Relationships xmlns="http://schemas.openxmlformats.org/package/2006/relationships"><Relationship Id="rId3" Type="http://schemas.openxmlformats.org/officeDocument/2006/relationships/slide" Target="slide51.xml"/><Relationship Id="rId7" Type="http://schemas.openxmlformats.org/officeDocument/2006/relationships/image" Target="../media/image31.png"/><Relationship Id="rId2" Type="http://schemas.openxmlformats.org/officeDocument/2006/relationships/slide" Target="slide49.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64.xml"/><Relationship Id="rId4" Type="http://schemas.openxmlformats.org/officeDocument/2006/relationships/slide" Target="slide61.xml"/></Relationships>
</file>

<file path=ppt/slides/_rels/slide4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 Target="slide1.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slide" Target="slide48.xml"/></Relationships>
</file>

<file path=ppt/slides/_rels/slide5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slide" Target="slide48.xml"/><Relationship Id="rId4" Type="http://schemas.openxmlformats.org/officeDocument/2006/relationships/image" Target="../media/image59.png"/></Relationships>
</file>

<file path=ppt/slides/_rels/slide5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slide" Target="slide1.xml"/></Relationships>
</file>

<file path=ppt/slides/_rels/slide6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slide" Target="slide48.xml"/></Relationships>
</file>

<file path=ppt/slides/_rels/slide6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slide" Target="slide48.xml"/></Relationships>
</file>

<file path=ppt/slides/_rels/slide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slide" Target="slide1.xml"/><Relationship Id="rId4" Type="http://schemas.openxmlformats.org/officeDocument/2006/relationships/image" Target="../media/image33.png"/></Relationships>
</file>

<file path=ppt/slides/_rels/slide7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slide" Target="slide48.xml"/></Relationships>
</file>

<file path=ppt/slides/_rels/slide7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slide" Target="slide48.xml"/></Relationships>
</file>

<file path=ppt/slides/_rels/slide7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slide" Target="slide48.xml"/></Relationships>
</file>

<file path=ppt/slides/_rels/slide7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slide" Target="slide48.xml"/></Relationships>
</file>

<file path=ppt/slides/_rels/slide7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1.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slide" Target="slide1.xml"/><Relationship Id="rId5" Type="http://schemas.openxmlformats.org/officeDocument/2006/relationships/image" Target="../media/image33.png"/><Relationship Id="rId4" Type="http://schemas.openxmlformats.org/officeDocument/2006/relationships/image" Target="../media/image34.png"/></Relationships>
</file>

<file path=ppt/slides/_rels/slide8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image" Target="../media/image64.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88.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image" Target="../media/image65.jpe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89.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9.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36.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9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image" Target="../media/image67.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9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slide" Target="slide48.xml"/></Relationships>
</file>

<file path=ppt/slides/_rels/slide9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9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4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7170" name="图片 1" descr="007-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288" y="379413"/>
            <a:ext cx="3284538" cy="468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图片 2" descr="007-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57188"/>
            <a:ext cx="3357563" cy="479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图片 3" descr="007-3.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28813" y="2000250"/>
            <a:ext cx="976312" cy="97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图片 4" descr="007-4.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71688" y="1071563"/>
            <a:ext cx="119062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图片 5" descr="007-5.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4375" y="642938"/>
            <a:ext cx="1404938" cy="140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图片 6" descr="007-6.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14438" y="428625"/>
            <a:ext cx="1404937" cy="140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8" name="TextBox 1"/>
          <p:cNvSpPr txBox="1">
            <a:spLocks noChangeArrowheads="1"/>
          </p:cNvSpPr>
          <p:nvPr/>
        </p:nvSpPr>
        <p:spPr bwMode="auto">
          <a:xfrm>
            <a:off x="3155950" y="984250"/>
            <a:ext cx="58324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kumimoji="0" lang="zh-CN" altLang="en-US" sz="6000">
                <a:solidFill>
                  <a:srgbClr val="9D138D"/>
                </a:solidFill>
              </a:rPr>
              <a:t>第八章 指   针</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xit" presetSubtype="0" fill="hold" nodeType="withEffect">
                                  <p:stCondLst>
                                    <p:cond delay="0"/>
                                  </p:stCondLst>
                                  <p:childTnLst>
                                    <p:animEffect transition="out" filter="fade">
                                      <p:cBhvr>
                                        <p:cTn id="6" dur="2000"/>
                                        <p:tgtEl>
                                          <p:spTgt spid="7170"/>
                                        </p:tgtEl>
                                      </p:cBhvr>
                                    </p:animEffect>
                                    <p:set>
                                      <p:cBhvr>
                                        <p:cTn id="7" dur="1" fill="hold">
                                          <p:stCondLst>
                                            <p:cond delay="1999"/>
                                          </p:stCondLst>
                                        </p:cTn>
                                        <p:tgtEl>
                                          <p:spTgt spid="7170"/>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7171"/>
                                        </p:tgtEl>
                                        <p:attrNameLst>
                                          <p:attrName>style.visibility</p:attrName>
                                        </p:attrNameLst>
                                      </p:cBhvr>
                                      <p:to>
                                        <p:strVal val="visible"/>
                                      </p:to>
                                    </p:set>
                                    <p:animEffect transition="in" filter="fade">
                                      <p:cBhvr>
                                        <p:cTn id="10" dur="2000"/>
                                        <p:tgtEl>
                                          <p:spTgt spid="7171"/>
                                        </p:tgtEl>
                                      </p:cBhvr>
                                    </p:animEffect>
                                  </p:childTnLst>
                                </p:cTn>
                              </p:par>
                              <p:par>
                                <p:cTn id="11" presetID="10" presetClass="entr" presetSubtype="0" fill="hold" nodeType="withEffect">
                                  <p:stCondLst>
                                    <p:cond delay="0"/>
                                  </p:stCondLst>
                                  <p:childTnLst>
                                    <p:set>
                                      <p:cBhvr>
                                        <p:cTn id="12" dur="1" fill="hold">
                                          <p:stCondLst>
                                            <p:cond delay="0"/>
                                          </p:stCondLst>
                                        </p:cTn>
                                        <p:tgtEl>
                                          <p:spTgt spid="7172"/>
                                        </p:tgtEl>
                                        <p:attrNameLst>
                                          <p:attrName>style.visibility</p:attrName>
                                        </p:attrNameLst>
                                      </p:cBhvr>
                                      <p:to>
                                        <p:strVal val="visible"/>
                                      </p:to>
                                    </p:set>
                                    <p:animEffect transition="in" filter="fade">
                                      <p:cBhvr>
                                        <p:cTn id="13" dur="2000"/>
                                        <p:tgtEl>
                                          <p:spTgt spid="7172"/>
                                        </p:tgtEl>
                                      </p:cBhvr>
                                    </p:animEffect>
                                  </p:childTnLst>
                                </p:cTn>
                              </p:par>
                              <p:par>
                                <p:cTn id="14" presetID="10" presetClass="entr" presetSubtype="0" fill="hold" nodeType="withEffect">
                                  <p:stCondLst>
                                    <p:cond delay="0"/>
                                  </p:stCondLst>
                                  <p:childTnLst>
                                    <p:set>
                                      <p:cBhvr>
                                        <p:cTn id="15" dur="1" fill="hold">
                                          <p:stCondLst>
                                            <p:cond delay="0"/>
                                          </p:stCondLst>
                                        </p:cTn>
                                        <p:tgtEl>
                                          <p:spTgt spid="7175"/>
                                        </p:tgtEl>
                                        <p:attrNameLst>
                                          <p:attrName>style.visibility</p:attrName>
                                        </p:attrNameLst>
                                      </p:cBhvr>
                                      <p:to>
                                        <p:strVal val="visible"/>
                                      </p:to>
                                    </p:set>
                                    <p:animEffect transition="in" filter="fade">
                                      <p:cBhvr>
                                        <p:cTn id="16" dur="2000"/>
                                        <p:tgtEl>
                                          <p:spTgt spid="7175"/>
                                        </p:tgtEl>
                                      </p:cBhvr>
                                    </p:animEffect>
                                  </p:childTnLst>
                                </p:cTn>
                              </p:par>
                              <p:par>
                                <p:cTn id="17" presetID="10" presetClass="entr" presetSubtype="0" fill="hold" nodeType="withEffect">
                                  <p:stCondLst>
                                    <p:cond delay="0"/>
                                  </p:stCondLst>
                                  <p:childTnLst>
                                    <p:set>
                                      <p:cBhvr>
                                        <p:cTn id="18" dur="1" fill="hold">
                                          <p:stCondLst>
                                            <p:cond delay="0"/>
                                          </p:stCondLst>
                                        </p:cTn>
                                        <p:tgtEl>
                                          <p:spTgt spid="7174"/>
                                        </p:tgtEl>
                                        <p:attrNameLst>
                                          <p:attrName>style.visibility</p:attrName>
                                        </p:attrNameLst>
                                      </p:cBhvr>
                                      <p:to>
                                        <p:strVal val="visible"/>
                                      </p:to>
                                    </p:set>
                                    <p:animEffect transition="in" filter="fade">
                                      <p:cBhvr>
                                        <p:cTn id="19" dur="2000"/>
                                        <p:tgtEl>
                                          <p:spTgt spid="7174"/>
                                        </p:tgtEl>
                                      </p:cBhvr>
                                    </p:animEffect>
                                  </p:childTnLst>
                                </p:cTn>
                              </p:par>
                              <p:par>
                                <p:cTn id="20" presetID="10" presetClass="entr" presetSubtype="0" fill="hold" nodeType="withEffect">
                                  <p:stCondLst>
                                    <p:cond delay="0"/>
                                  </p:stCondLst>
                                  <p:childTnLst>
                                    <p:set>
                                      <p:cBhvr>
                                        <p:cTn id="21" dur="1" fill="hold">
                                          <p:stCondLst>
                                            <p:cond delay="0"/>
                                          </p:stCondLst>
                                        </p:cTn>
                                        <p:tgtEl>
                                          <p:spTgt spid="7173"/>
                                        </p:tgtEl>
                                        <p:attrNameLst>
                                          <p:attrName>style.visibility</p:attrName>
                                        </p:attrNameLst>
                                      </p:cBhvr>
                                      <p:to>
                                        <p:strVal val="visible"/>
                                      </p:to>
                                    </p:set>
                                    <p:animEffect transition="in" filter="fade">
                                      <p:cBhvr>
                                        <p:cTn id="22" dur="2000"/>
                                        <p:tgtEl>
                                          <p:spTgt spid="7173"/>
                                        </p:tgtEl>
                                      </p:cBhvr>
                                    </p:animEffect>
                                  </p:childTnLst>
                                </p:cTn>
                              </p:par>
                              <p:par>
                                <p:cTn id="23" presetID="59" presetClass="path" presetSubtype="0" accel="50000" decel="50000" fill="hold" nodeType="withEffect">
                                  <p:stCondLst>
                                    <p:cond delay="0"/>
                                  </p:stCondLst>
                                  <p:childTnLst>
                                    <p:animMotion origin="layout" path="M 0.00711 -0.03611 C 0.02569 -0.1243 0.12986 -0.15879 0.2401 -0.11829 C 0.35399 -0.07639 0.43055 0.02477 0.41215 0.11296 C 0.39375 0.20093 0.47014 0.30232 0.58385 0.34398 C 0.69427 0.38496 0.79878 0.35023 0.81718 0.26204 " pathEditMode="relative" rAng="929310" ptsTypes="fffff">
                                      <p:cBhvr>
                                        <p:cTn id="24" dur="5000" fill="hold"/>
                                        <p:tgtEl>
                                          <p:spTgt spid="7172"/>
                                        </p:tgtEl>
                                        <p:attrNameLst>
                                          <p:attrName>ppt_x,ppt_y</p:attrName>
                                        </p:attrNameLst>
                                      </p:cBhvr>
                                      <p:rCtr x="40500" y="14900"/>
                                    </p:animMotion>
                                  </p:childTnLst>
                                </p:cTn>
                              </p:par>
                              <p:par>
                                <p:cTn id="25" presetID="39" presetClass="path" presetSubtype="0" accel="50000" decel="50000" fill="hold" nodeType="withEffect">
                                  <p:stCondLst>
                                    <p:cond delay="0"/>
                                  </p:stCondLst>
                                  <p:childTnLst>
                                    <p:animMotion origin="layout" path="M -1.11111E-6 -4.81481E-6 C -1.11111E-6 0.04676 0.10278 0.08264 0.22795 0.08264 C 0.35712 0.08264 0.4599 0.04676 0.4599 -4.81481E-6 C 0.4599 -0.04675 0.56267 -0.08263 0.69184 -0.08263 C 0.81702 -0.08263 0.91997 -0.04675 0.91997 -4.81481E-6 " pathEditMode="relative" rAng="0" ptsTypes="fffff">
                                      <p:cBhvr>
                                        <p:cTn id="26" dur="5000" fill="hold"/>
                                        <p:tgtEl>
                                          <p:spTgt spid="7174"/>
                                        </p:tgtEl>
                                        <p:attrNameLst>
                                          <p:attrName>ppt_x,ppt_y</p:attrName>
                                        </p:attrNameLst>
                                      </p:cBhvr>
                                      <p:rCtr x="46000" y="0"/>
                                    </p:animMotion>
                                  </p:childTnLst>
                                </p:cTn>
                              </p:par>
                              <p:par>
                                <p:cTn id="27" presetID="59" presetClass="path" presetSubtype="0" accel="50000" decel="50000" fill="hold" nodeType="withEffect">
                                  <p:stCondLst>
                                    <p:cond delay="0"/>
                                  </p:stCondLst>
                                  <p:childTnLst>
                                    <p:animMotion origin="layout" path="M 3.33333E-6 -3.7037E-6 C 3.33333E-6 -0.07245 0.08663 -0.12801 0.19201 -0.12801 C 0.30069 -0.12801 0.3875 -0.07245 0.3875 -3.7037E-6 C 0.3875 0.07246 0.4743 0.12824 0.58298 0.12824 C 0.68836 0.12824 0.77517 0.07246 0.77517 -3.7037E-6 " pathEditMode="relative" rAng="0" ptsTypes="fffff">
                                      <p:cBhvr>
                                        <p:cTn id="28" dur="5000" fill="hold"/>
                                        <p:tgtEl>
                                          <p:spTgt spid="7173"/>
                                        </p:tgtEl>
                                        <p:attrNameLst>
                                          <p:attrName>ppt_x,ppt_y</p:attrName>
                                        </p:attrNameLst>
                                      </p:cBhvr>
                                      <p:rCtr x="38800" y="0"/>
                                    </p:animMotion>
                                  </p:childTnLst>
                                </p:cTn>
                              </p:par>
                              <p:par>
                                <p:cTn id="29" presetID="59" presetClass="path" presetSubtype="0" accel="50000" decel="50000" fill="hold" nodeType="withEffect">
                                  <p:stCondLst>
                                    <p:cond delay="0"/>
                                  </p:stCondLst>
                                  <p:childTnLst>
                                    <p:animMotion origin="layout" path="M 1.38889E-6 -4.81481E-6 C 1.38889E-6 -0.04675 0.10191 -0.08263 0.22621 -0.08263 C 0.35417 -0.08263 0.45625 -0.04675 0.45625 -4.81481E-6 C 0.45625 0.04676 0.55816 0.08264 0.68611 0.08264 C 0.81042 0.08264 0.9125 0.04676 0.9125 -4.81481E-6 " pathEditMode="relative" rAng="0" ptsTypes="fffff">
                                      <p:cBhvr>
                                        <p:cTn id="30" dur="5000" fill="hold"/>
                                        <p:tgtEl>
                                          <p:spTgt spid="7175"/>
                                        </p:tgtEl>
                                        <p:attrNameLst>
                                          <p:attrName>ppt_x,ppt_y</p:attrName>
                                        </p:attrNameLst>
                                      </p:cBhvr>
                                      <p:rCtr x="456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4578" name="内容占位符 2"/>
          <p:cNvSpPr>
            <a:spLocks noGrp="1"/>
          </p:cNvSpPr>
          <p:nvPr>
            <p:ph idx="4294967295"/>
          </p:nvPr>
        </p:nvSpPr>
        <p:spPr>
          <a:xfrm>
            <a:off x="539750" y="857250"/>
            <a:ext cx="8153400" cy="5267325"/>
          </a:xfrm>
        </p:spPr>
        <p:txBody>
          <a:bodyPr/>
          <a:lstStyle/>
          <a:p>
            <a:pPr eaLnBrk="1" hangingPunct="1"/>
            <a:r>
              <a:rPr lang="zh-CN" altLang="zh-CN" smtClean="0"/>
              <a:t>为了表示将数值３送到变量中，可以有两种表达方法：</a:t>
            </a:r>
          </a:p>
          <a:p>
            <a:pPr eaLnBrk="1" hangingPunct="1">
              <a:buFont typeface="Wingdings" pitchFamily="2" charset="2"/>
              <a:buNone/>
            </a:pPr>
            <a:r>
              <a:rPr lang="en-US" altLang="zh-CN" smtClean="0"/>
              <a:t>(1)  </a:t>
            </a:r>
            <a:r>
              <a:rPr lang="zh-CN" altLang="zh-CN" smtClean="0"/>
              <a:t>将</a:t>
            </a:r>
            <a:r>
              <a:rPr lang="en-US" altLang="zh-CN" smtClean="0"/>
              <a:t>3</a:t>
            </a:r>
            <a:r>
              <a:rPr lang="zh-CN" altLang="zh-CN" smtClean="0"/>
              <a:t>直接送到变量</a:t>
            </a:r>
            <a:r>
              <a:rPr lang="en-US" altLang="zh-CN" smtClean="0"/>
              <a:t>i</a:t>
            </a:r>
            <a:r>
              <a:rPr lang="zh-CN" altLang="zh-CN" smtClean="0"/>
              <a:t>所标识的单元中，例如：</a:t>
            </a:r>
            <a:r>
              <a:rPr lang="en-US" altLang="zh-CN" smtClean="0"/>
              <a:t>i=3; </a:t>
            </a:r>
            <a:endParaRPr lang="zh-CN" altLang="zh-CN" smtClean="0"/>
          </a:p>
          <a:p>
            <a:pPr eaLnBrk="1" hangingPunct="1">
              <a:buFont typeface="Wingdings" pitchFamily="2" charset="2"/>
              <a:buNone/>
            </a:pPr>
            <a:r>
              <a:rPr lang="en-US" altLang="zh-CN" smtClean="0"/>
              <a:t>(2)  </a:t>
            </a:r>
            <a:r>
              <a:rPr lang="zh-CN" altLang="zh-CN" smtClean="0"/>
              <a:t>将</a:t>
            </a:r>
            <a:r>
              <a:rPr lang="en-US" altLang="zh-CN" smtClean="0"/>
              <a:t>3</a:t>
            </a:r>
            <a:r>
              <a:rPr lang="zh-CN" altLang="zh-CN" smtClean="0"/>
              <a:t>送到变量</a:t>
            </a:r>
            <a:r>
              <a:rPr lang="en-US" altLang="zh-CN" smtClean="0"/>
              <a:t>i_pointer</a:t>
            </a:r>
            <a:r>
              <a:rPr lang="zh-CN" altLang="zh-CN" smtClean="0"/>
              <a:t>所指向的单元（即变量</a:t>
            </a:r>
            <a:r>
              <a:rPr lang="en-US" altLang="zh-CN" smtClean="0"/>
              <a:t>i</a:t>
            </a:r>
            <a:r>
              <a:rPr lang="zh-CN" altLang="zh-CN" smtClean="0"/>
              <a:t>的存储单元），例如：</a:t>
            </a:r>
            <a:r>
              <a:rPr lang="en-US" altLang="zh-CN" smtClean="0"/>
              <a:t>*i_pointer=3; </a:t>
            </a:r>
            <a:r>
              <a:rPr lang="zh-CN" altLang="zh-CN" smtClean="0"/>
              <a:t>其中</a:t>
            </a:r>
            <a:r>
              <a:rPr lang="en-US" altLang="zh-CN" smtClean="0"/>
              <a:t>*i_pointer</a:t>
            </a:r>
            <a:r>
              <a:rPr lang="zh-CN" altLang="zh-CN" smtClean="0"/>
              <a:t>表示</a:t>
            </a:r>
            <a:r>
              <a:rPr lang="en-US" altLang="zh-CN" smtClean="0"/>
              <a:t>i_pointer</a:t>
            </a:r>
            <a:r>
              <a:rPr lang="zh-CN" altLang="zh-CN" smtClean="0"/>
              <a:t>指向的对象</a:t>
            </a:r>
            <a:endParaRPr lang="zh-CN" altLang="en-US" smtClean="0"/>
          </a:p>
        </p:txBody>
      </p:sp>
      <p:pic>
        <p:nvPicPr>
          <p:cNvPr id="24579"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4578">
                                            <p:txEl>
                                              <p:pRg st="0" end="0"/>
                                            </p:txEl>
                                          </p:spTgt>
                                        </p:tgtEl>
                                        <p:attrNameLst>
                                          <p:attrName>style.visibility</p:attrName>
                                        </p:attrNameLst>
                                      </p:cBhvr>
                                      <p:to>
                                        <p:strVal val="visible"/>
                                      </p:to>
                                    </p:set>
                                    <p:anim calcmode="lin" valueType="num">
                                      <p:cBhvr>
                                        <p:cTn id="7" dur="500" fill="hold"/>
                                        <p:tgtEl>
                                          <p:spTgt spid="24578">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4578">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4578">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24578">
                                            <p:txEl>
                                              <p:pRg st="1" end="1"/>
                                            </p:txEl>
                                          </p:spTgt>
                                        </p:tgtEl>
                                        <p:attrNameLst>
                                          <p:attrName>style.visibility</p:attrName>
                                        </p:attrNameLst>
                                      </p:cBhvr>
                                      <p:to>
                                        <p:strVal val="visible"/>
                                      </p:to>
                                    </p:set>
                                    <p:anim calcmode="lin" valueType="num">
                                      <p:cBhvr>
                                        <p:cTn id="14" dur="500" fill="hold"/>
                                        <p:tgtEl>
                                          <p:spTgt spid="24578">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4578">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4578">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24578">
                                            <p:txEl>
                                              <p:pRg st="2" end="2"/>
                                            </p:txEl>
                                          </p:spTgt>
                                        </p:tgtEl>
                                        <p:attrNameLst>
                                          <p:attrName>style.visibility</p:attrName>
                                        </p:attrNameLst>
                                      </p:cBhvr>
                                      <p:to>
                                        <p:strVal val="visible"/>
                                      </p:to>
                                    </p:set>
                                    <p:anim calcmode="lin" valueType="num">
                                      <p:cBhvr>
                                        <p:cTn id="21" dur="500" fill="hold"/>
                                        <p:tgtEl>
                                          <p:spTgt spid="24578">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24578">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2457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build="p"/>
    </p:bldLst>
  </p:timing>
</p:sld>
</file>

<file path=ppt/slides/slide10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6738" name="内容占位符 2"/>
          <p:cNvSpPr>
            <a:spLocks noGrp="1"/>
          </p:cNvSpPr>
          <p:nvPr>
            <p:ph idx="1"/>
          </p:nvPr>
        </p:nvSpPr>
        <p:spPr>
          <a:xfrm>
            <a:off x="428625" y="1000125"/>
            <a:ext cx="8501063" cy="4357688"/>
          </a:xfrm>
        </p:spPr>
        <p:txBody>
          <a:bodyPr/>
          <a:lstStyle/>
          <a:p>
            <a:pPr eaLnBrk="1" hangingPunct="1">
              <a:buFont typeface="Wingdings" pitchFamily="2" charset="2"/>
              <a:buNone/>
            </a:pPr>
            <a:r>
              <a:rPr lang="en-US" altLang="zh-CN" sz="2800" smtClean="0"/>
              <a:t>void search(float (*p)[4],int n) </a:t>
            </a:r>
            <a:endParaRPr lang="zh-CN" altLang="zh-CN" sz="2800" smtClean="0"/>
          </a:p>
          <a:p>
            <a:pPr eaLnBrk="1" hangingPunct="1">
              <a:buFont typeface="Wingdings" pitchFamily="2" charset="2"/>
              <a:buNone/>
            </a:pPr>
            <a:r>
              <a:rPr lang="en-US" altLang="zh-CN" sz="2800" smtClean="0"/>
              <a:t>{ int i;</a:t>
            </a:r>
            <a:endParaRPr lang="zh-CN" altLang="zh-CN" sz="2800" smtClean="0"/>
          </a:p>
          <a:p>
            <a:pPr eaLnBrk="1" hangingPunct="1">
              <a:buFont typeface="Wingdings" pitchFamily="2" charset="2"/>
              <a:buNone/>
            </a:pPr>
            <a:r>
              <a:rPr lang="en-US" altLang="zh-CN" sz="2800" smtClean="0"/>
              <a:t>   printf("The score of No.%d are:\n",n);</a:t>
            </a:r>
            <a:endParaRPr lang="zh-CN" altLang="zh-CN" sz="2800" smtClean="0"/>
          </a:p>
          <a:p>
            <a:pPr eaLnBrk="1" hangingPunct="1">
              <a:buFont typeface="Wingdings" pitchFamily="2" charset="2"/>
              <a:buNone/>
            </a:pPr>
            <a:r>
              <a:rPr lang="en-US" altLang="zh-CN" sz="2800" smtClean="0"/>
              <a:t>   for(i=0;i&lt;4;i++)</a:t>
            </a:r>
          </a:p>
          <a:p>
            <a:pPr eaLnBrk="1" hangingPunct="1">
              <a:buFont typeface="Wingdings" pitchFamily="2" charset="2"/>
              <a:buNone/>
            </a:pPr>
            <a:r>
              <a:rPr lang="en-US" altLang="zh-CN" sz="2800" smtClean="0"/>
              <a:t>       printf("%5.2f ",*(*(p+n)+i));    </a:t>
            </a:r>
            <a:endParaRPr lang="zh-CN" altLang="zh-CN" sz="2800" smtClean="0"/>
          </a:p>
          <a:p>
            <a:pPr eaLnBrk="1" hangingPunct="1">
              <a:buFont typeface="Wingdings" pitchFamily="2" charset="2"/>
              <a:buNone/>
            </a:pPr>
            <a:r>
              <a:rPr lang="en-US" altLang="zh-CN" sz="2800" smtClean="0"/>
              <a:t>   printf("\n");</a:t>
            </a:r>
            <a:endParaRPr lang="zh-CN" altLang="zh-CN" sz="2800" smtClean="0"/>
          </a:p>
          <a:p>
            <a:pPr eaLnBrk="1" hangingPunct="1">
              <a:buFont typeface="Wingdings" pitchFamily="2" charset="2"/>
              <a:buNone/>
            </a:pPr>
            <a:r>
              <a:rPr lang="en-US" altLang="zh-CN" sz="2800" smtClean="0"/>
              <a:t>}</a:t>
            </a:r>
            <a:endParaRPr lang="zh-CN" altLang="zh-CN" sz="2800" smtClean="0"/>
          </a:p>
        </p:txBody>
      </p:sp>
      <p:graphicFrame>
        <p:nvGraphicFramePr>
          <p:cNvPr id="4" name="表格 3"/>
          <p:cNvGraphicFramePr>
            <a:graphicFrameLocks noGrp="1"/>
          </p:cNvGraphicFramePr>
          <p:nvPr/>
        </p:nvGraphicFramePr>
        <p:xfrm>
          <a:off x="2428875" y="4643438"/>
          <a:ext cx="4572000" cy="1554342"/>
        </p:xfrm>
        <a:graphic>
          <a:graphicData uri="http://schemas.openxmlformats.org/drawingml/2006/table">
            <a:tbl>
              <a:tblPr/>
              <a:tblGrid>
                <a:gridCol w="1000125"/>
                <a:gridCol w="1143000"/>
                <a:gridCol w="1214438"/>
                <a:gridCol w="1214437"/>
              </a:tblGrid>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B050"/>
                          </a:solidFill>
                          <a:effectLst/>
                          <a:latin typeface="Arial Unicode MS" pitchFamily="34" charset="-122"/>
                          <a:ea typeface="宋体" pitchFamily="2" charset="-122"/>
                        </a:rPr>
                        <a:t>65</a:t>
                      </a:r>
                      <a:endParaRPr kumimoji="0" lang="zh-CN" altLang="en-US" sz="2800" b="1" i="0" u="none" strike="noStrike" cap="none" normalizeH="0" baseline="0" smtClean="0">
                        <a:ln>
                          <a:noFill/>
                        </a:ln>
                        <a:solidFill>
                          <a:srgbClr val="00B050"/>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B050"/>
                          </a:solidFill>
                          <a:effectLst/>
                          <a:latin typeface="Arial Unicode MS" pitchFamily="34" charset="-122"/>
                          <a:ea typeface="宋体" pitchFamily="2" charset="-122"/>
                        </a:rPr>
                        <a:t>67</a:t>
                      </a:r>
                      <a:endParaRPr kumimoji="0" lang="zh-CN" altLang="en-US" sz="2800" b="1" i="0" u="none" strike="noStrike" cap="none" normalizeH="0" baseline="0" smtClean="0">
                        <a:ln>
                          <a:noFill/>
                        </a:ln>
                        <a:solidFill>
                          <a:srgbClr val="00B050"/>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B050"/>
                          </a:solidFill>
                          <a:effectLst/>
                          <a:latin typeface="Arial Unicode MS" pitchFamily="34" charset="-122"/>
                          <a:ea typeface="宋体" pitchFamily="2" charset="-122"/>
                        </a:rPr>
                        <a:t>70</a:t>
                      </a:r>
                      <a:endParaRPr kumimoji="0" lang="zh-CN" altLang="en-US" sz="2800" b="1" i="0" u="none" strike="noStrike" cap="none" normalizeH="0" baseline="0" smtClean="0">
                        <a:ln>
                          <a:noFill/>
                        </a:ln>
                        <a:solidFill>
                          <a:srgbClr val="00B050"/>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B050"/>
                          </a:solidFill>
                          <a:effectLst/>
                          <a:latin typeface="Arial Unicode MS" pitchFamily="34" charset="-122"/>
                          <a:ea typeface="宋体" pitchFamily="2" charset="-122"/>
                        </a:rPr>
                        <a:t>60</a:t>
                      </a:r>
                      <a:endParaRPr kumimoji="0" lang="zh-CN" altLang="en-US" sz="2800" b="1" i="0" u="none" strike="noStrike" cap="none" normalizeH="0" baseline="0" smtClean="0">
                        <a:ln>
                          <a:noFill/>
                        </a:ln>
                        <a:solidFill>
                          <a:srgbClr val="00B050"/>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9D138D"/>
                          </a:solidFill>
                          <a:effectLst/>
                          <a:latin typeface="Arial Unicode MS" pitchFamily="34" charset="-122"/>
                          <a:ea typeface="宋体" pitchFamily="2" charset="-122"/>
                        </a:rPr>
                        <a:t>80</a:t>
                      </a:r>
                      <a:endParaRPr kumimoji="0" lang="zh-CN" altLang="en-US" sz="2800" b="1" i="0" u="none" strike="noStrike" cap="none" normalizeH="0" baseline="0" smtClean="0">
                        <a:ln>
                          <a:noFill/>
                        </a:ln>
                        <a:solidFill>
                          <a:srgbClr val="9D138D"/>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9D138D"/>
                          </a:solidFill>
                          <a:effectLst/>
                          <a:latin typeface="Arial Unicode MS" pitchFamily="34" charset="-122"/>
                          <a:ea typeface="宋体" pitchFamily="2" charset="-122"/>
                        </a:rPr>
                        <a:t>87</a:t>
                      </a:r>
                      <a:endParaRPr kumimoji="0" lang="zh-CN" altLang="en-US" sz="2800" b="1" i="0" u="none" strike="noStrike" cap="none" normalizeH="0" baseline="0" smtClean="0">
                        <a:ln>
                          <a:noFill/>
                        </a:ln>
                        <a:solidFill>
                          <a:srgbClr val="9D138D"/>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9D138D"/>
                          </a:solidFill>
                          <a:effectLst/>
                          <a:latin typeface="Arial Unicode MS" pitchFamily="34" charset="-122"/>
                          <a:ea typeface="宋体" pitchFamily="2" charset="-122"/>
                        </a:rPr>
                        <a:t>90</a:t>
                      </a:r>
                      <a:endParaRPr kumimoji="0" lang="zh-CN" altLang="en-US" sz="2800" b="1" i="0" u="none" strike="noStrike" cap="none" normalizeH="0" baseline="0" smtClean="0">
                        <a:ln>
                          <a:noFill/>
                        </a:ln>
                        <a:solidFill>
                          <a:srgbClr val="9D138D"/>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9D138D"/>
                          </a:solidFill>
                          <a:effectLst/>
                          <a:latin typeface="Arial Unicode MS" pitchFamily="34" charset="-122"/>
                          <a:ea typeface="宋体" pitchFamily="2" charset="-122"/>
                        </a:rPr>
                        <a:t>81</a:t>
                      </a:r>
                      <a:endParaRPr kumimoji="0" lang="zh-CN" altLang="en-US" sz="2800" b="1" i="0" u="none" strike="noStrike" cap="none" normalizeH="0" baseline="0" smtClean="0">
                        <a:ln>
                          <a:noFill/>
                        </a:ln>
                        <a:solidFill>
                          <a:srgbClr val="9D138D"/>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00CC"/>
                          </a:solidFill>
                          <a:effectLst/>
                          <a:latin typeface="Arial Unicode MS" pitchFamily="34" charset="-122"/>
                          <a:ea typeface="宋体" pitchFamily="2" charset="-122"/>
                        </a:rPr>
                        <a:t>90</a:t>
                      </a:r>
                      <a:endParaRPr kumimoji="0" lang="zh-CN" altLang="en-US" sz="2800" b="1" i="0" u="none" strike="noStrike" cap="none" normalizeH="0" baseline="0" smtClean="0">
                        <a:ln>
                          <a:noFill/>
                        </a:ln>
                        <a:solidFill>
                          <a:srgbClr val="0000CC"/>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00CC"/>
                          </a:solidFill>
                          <a:effectLst/>
                          <a:latin typeface="Arial Unicode MS" pitchFamily="34" charset="-122"/>
                          <a:ea typeface="宋体" pitchFamily="2" charset="-122"/>
                        </a:rPr>
                        <a:t>99</a:t>
                      </a:r>
                      <a:endParaRPr kumimoji="0" lang="zh-CN" altLang="en-US" sz="2800" b="1" i="0" u="none" strike="noStrike" cap="none" normalizeH="0" baseline="0" smtClean="0">
                        <a:ln>
                          <a:noFill/>
                        </a:ln>
                        <a:solidFill>
                          <a:srgbClr val="0000CC"/>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00CC"/>
                          </a:solidFill>
                          <a:effectLst/>
                          <a:latin typeface="Arial Unicode MS" pitchFamily="34" charset="-122"/>
                          <a:ea typeface="宋体" pitchFamily="2" charset="-122"/>
                        </a:rPr>
                        <a:t>100</a:t>
                      </a:r>
                      <a:endParaRPr kumimoji="0" lang="zh-CN" altLang="en-US" sz="2800" b="1" i="0" u="none" strike="noStrike" cap="none" normalizeH="0" baseline="0" smtClean="0">
                        <a:ln>
                          <a:noFill/>
                        </a:ln>
                        <a:solidFill>
                          <a:srgbClr val="0000CC"/>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00CC"/>
                          </a:solidFill>
                          <a:effectLst/>
                          <a:latin typeface="Arial Unicode MS" pitchFamily="34" charset="-122"/>
                          <a:ea typeface="宋体" pitchFamily="2" charset="-122"/>
                        </a:rPr>
                        <a:t>98</a:t>
                      </a:r>
                      <a:endParaRPr kumimoji="0" lang="zh-CN" altLang="en-US" sz="2800" b="1" i="0" u="none" strike="noStrike" cap="none" normalizeH="0" baseline="0" smtClean="0">
                        <a:ln>
                          <a:noFill/>
                        </a:ln>
                        <a:solidFill>
                          <a:srgbClr val="0000CC"/>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bl>
          </a:graphicData>
        </a:graphic>
      </p:graphicFrame>
      <p:sp>
        <p:nvSpPr>
          <p:cNvPr id="5" name="TextBox 4"/>
          <p:cNvSpPr txBox="1">
            <a:spLocks noChangeArrowheads="1"/>
          </p:cNvSpPr>
          <p:nvPr/>
        </p:nvSpPr>
        <p:spPr bwMode="auto">
          <a:xfrm>
            <a:off x="1143000" y="4143375"/>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p</a:t>
            </a:r>
            <a:endParaRPr lang="zh-CN" altLang="en-US" sz="3200">
              <a:solidFill>
                <a:srgbClr val="0000CC"/>
              </a:solidFill>
            </a:endParaRPr>
          </a:p>
        </p:txBody>
      </p:sp>
      <p:cxnSp>
        <p:nvCxnSpPr>
          <p:cNvPr id="6" name="直接箭头连接符 5"/>
          <p:cNvCxnSpPr>
            <a:cxnSpLocks noChangeShapeType="1"/>
          </p:cNvCxnSpPr>
          <p:nvPr/>
        </p:nvCxnSpPr>
        <p:spPr bwMode="auto">
          <a:xfrm>
            <a:off x="1143000" y="4652963"/>
            <a:ext cx="1285875"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7" name="TextBox 6"/>
          <p:cNvSpPr txBox="1">
            <a:spLocks noChangeArrowheads="1"/>
          </p:cNvSpPr>
          <p:nvPr/>
        </p:nvSpPr>
        <p:spPr bwMode="auto">
          <a:xfrm>
            <a:off x="1143000" y="5130800"/>
            <a:ext cx="1143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p+2</a:t>
            </a:r>
            <a:endParaRPr lang="zh-CN" altLang="en-US" sz="3200">
              <a:solidFill>
                <a:srgbClr val="0000CC"/>
              </a:solidFill>
            </a:endParaRPr>
          </a:p>
        </p:txBody>
      </p:sp>
      <p:cxnSp>
        <p:nvCxnSpPr>
          <p:cNvPr id="8" name="直接箭头连接符 7"/>
          <p:cNvCxnSpPr>
            <a:cxnSpLocks noChangeShapeType="1"/>
          </p:cNvCxnSpPr>
          <p:nvPr/>
        </p:nvCxnSpPr>
        <p:spPr bwMode="auto">
          <a:xfrm>
            <a:off x="1143000" y="5638800"/>
            <a:ext cx="1285875" cy="1588"/>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pic>
        <p:nvPicPr>
          <p:cNvPr id="2529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0438" y="3571875"/>
            <a:ext cx="5418137"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6766" name="图片 8"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Left)">
                                      <p:cBhvr>
                                        <p:cTn id="12" dur="500"/>
                                        <p:tgtEl>
                                          <p:spTgt spid="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slide(fromLeft)">
                                      <p:cBhvr>
                                        <p:cTn id="15" dur="500"/>
                                        <p:tgtEl>
                                          <p:spTgt spid="5"/>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2" presetClass="entr" presetSubtype="8"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lide(fromLeft)">
                                      <p:cBhvr>
                                        <p:cTn id="20" dur="500"/>
                                        <p:tgtEl>
                                          <p:spTgt spid="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slide(fromLeft)">
                                      <p:cBhvr>
                                        <p:cTn id="23" dur="500"/>
                                        <p:tgtEl>
                                          <p:spTgt spid="7"/>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nodeType="clickEffect">
                                  <p:stCondLst>
                                    <p:cond delay="0"/>
                                  </p:stCondLst>
                                  <p:childTnLst>
                                    <p:set>
                                      <p:cBhvr>
                                        <p:cTn id="27" dur="1" fill="hold">
                                          <p:stCondLst>
                                            <p:cond delay="0"/>
                                          </p:stCondLst>
                                        </p:cTn>
                                        <p:tgtEl>
                                          <p:spTgt spid="252930"/>
                                        </p:tgtEl>
                                        <p:attrNameLst>
                                          <p:attrName>style.visibility</p:attrName>
                                        </p:attrNameLst>
                                      </p:cBhvr>
                                      <p:to>
                                        <p:strVal val="visible"/>
                                      </p:to>
                                    </p:set>
                                    <p:animEffect transition="in" filter="blinds(horizontal)">
                                      <p:cBhvr>
                                        <p:cTn id="28" dur="500"/>
                                        <p:tgtEl>
                                          <p:spTgt spid="2529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0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750" y="857250"/>
            <a:ext cx="8153400" cy="5500688"/>
          </a:xfrm>
        </p:spPr>
        <p:txBody>
          <a:bodyPr/>
          <a:lstStyle/>
          <a:p>
            <a:pPr eaLnBrk="1" hangingPunct="1">
              <a:buFont typeface="Wingdings" pitchFamily="2" charset="2"/>
              <a:buNone/>
            </a:pPr>
            <a:r>
              <a:rPr lang="en-US" altLang="zh-CN" smtClean="0"/>
              <a:t>   </a:t>
            </a:r>
            <a:r>
              <a:rPr lang="zh-CN" altLang="zh-CN" smtClean="0"/>
              <a:t>例</a:t>
            </a:r>
            <a:r>
              <a:rPr lang="en-US" altLang="zh-CN" smtClean="0"/>
              <a:t>8.15 </a:t>
            </a:r>
            <a:r>
              <a:rPr lang="zh-CN" altLang="zh-CN" smtClean="0"/>
              <a:t>在上题基础上，查找有一门以上课程不及格的学生，输出他们的全部课程的成绩。</a:t>
            </a:r>
          </a:p>
          <a:p>
            <a:pPr eaLnBrk="1" hangingPunct="1"/>
            <a:r>
              <a:rPr lang="zh-CN" altLang="zh-CN" smtClean="0"/>
              <a:t>解题思路：在主函数中定义二维数组</a:t>
            </a:r>
            <a:r>
              <a:rPr lang="en-US" altLang="zh-CN" smtClean="0"/>
              <a:t>score</a:t>
            </a:r>
            <a:r>
              <a:rPr lang="zh-CN" altLang="zh-CN" smtClean="0"/>
              <a:t>，定义</a:t>
            </a:r>
            <a:r>
              <a:rPr lang="en-US" altLang="zh-CN" smtClean="0"/>
              <a:t>search</a:t>
            </a:r>
            <a:r>
              <a:rPr lang="zh-CN" altLang="zh-CN" smtClean="0"/>
              <a:t>函数实现输出有一门以上课程不及格的学生的全部课程的成绩，形参</a:t>
            </a:r>
            <a:r>
              <a:rPr lang="en-US" altLang="zh-CN" smtClean="0"/>
              <a:t>p</a:t>
            </a:r>
            <a:r>
              <a:rPr lang="zh-CN" altLang="zh-CN" smtClean="0"/>
              <a:t>的类型是</a:t>
            </a:r>
            <a:r>
              <a:rPr lang="en-US" altLang="zh-CN" smtClean="0"/>
              <a:t>float(*)[4]</a:t>
            </a:r>
            <a:r>
              <a:rPr lang="zh-CN" altLang="zh-CN" smtClean="0"/>
              <a:t>。在调用</a:t>
            </a:r>
            <a:r>
              <a:rPr lang="en-US" altLang="zh-CN" smtClean="0"/>
              <a:t>search</a:t>
            </a:r>
            <a:r>
              <a:rPr lang="zh-CN" altLang="zh-CN" smtClean="0"/>
              <a:t>函数时，用</a:t>
            </a:r>
            <a:r>
              <a:rPr lang="en-US" altLang="zh-CN" smtClean="0"/>
              <a:t>score</a:t>
            </a:r>
            <a:r>
              <a:rPr lang="zh-CN" altLang="zh-CN" smtClean="0"/>
              <a:t>作为实参，把</a:t>
            </a:r>
            <a:r>
              <a:rPr lang="en-US" altLang="zh-CN" smtClean="0"/>
              <a:t>score[0]</a:t>
            </a:r>
            <a:r>
              <a:rPr lang="zh-CN" altLang="zh-CN" smtClean="0"/>
              <a:t>的地址传给形参</a:t>
            </a:r>
            <a:r>
              <a:rPr lang="en-US" altLang="zh-CN" smtClean="0"/>
              <a:t>p</a:t>
            </a:r>
            <a:r>
              <a:rPr lang="zh-CN" altLang="zh-CN" smtClean="0"/>
              <a:t>。</a:t>
            </a:r>
            <a:endParaRPr lang="zh-CN" altLang="en-US" smtClean="0"/>
          </a:p>
        </p:txBody>
      </p:sp>
      <p:pic>
        <p:nvPicPr>
          <p:cNvPr id="117763"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8786" name="内容占位符 2"/>
          <p:cNvSpPr>
            <a:spLocks noGrp="1"/>
          </p:cNvSpPr>
          <p:nvPr>
            <p:ph idx="1"/>
          </p:nvPr>
        </p:nvSpPr>
        <p:spPr>
          <a:xfrm>
            <a:off x="500063" y="1000125"/>
            <a:ext cx="8153400" cy="4429125"/>
          </a:xfrm>
        </p:spPr>
        <p:txBody>
          <a:bodyPr/>
          <a:lstStyle/>
          <a:p>
            <a:pPr eaLnBrk="1" hangingPunct="1">
              <a:buFont typeface="Wingdings" pitchFamily="2" charset="2"/>
              <a:buNone/>
            </a:pPr>
            <a:r>
              <a:rPr lang="en-US" altLang="zh-CN" sz="2800" smtClean="0"/>
              <a:t>#include &lt;stdio.h&gt;</a:t>
            </a:r>
            <a:endParaRPr lang="zh-CN" altLang="zh-CN" sz="2800" smtClean="0"/>
          </a:p>
          <a:p>
            <a:pPr eaLnBrk="1" hangingPunct="1">
              <a:buFont typeface="Wingdings" pitchFamily="2" charset="2"/>
              <a:buNone/>
            </a:pPr>
            <a:r>
              <a:rPr lang="en-US" altLang="zh-CN" sz="2800" smtClean="0"/>
              <a:t>int main()</a:t>
            </a:r>
            <a:endParaRPr lang="zh-CN" altLang="zh-CN" sz="2800" smtClean="0"/>
          </a:p>
          <a:p>
            <a:pPr eaLnBrk="1" hangingPunct="1">
              <a:buFont typeface="Wingdings" pitchFamily="2" charset="2"/>
              <a:buNone/>
            </a:pPr>
            <a:r>
              <a:rPr lang="en-US" altLang="zh-CN" sz="2800" smtClean="0"/>
              <a:t>{ void search(</a:t>
            </a:r>
            <a:r>
              <a:rPr lang="en-US" altLang="zh-CN" sz="2800" smtClean="0">
                <a:solidFill>
                  <a:schemeClr val="bg1"/>
                </a:solidFill>
              </a:rPr>
              <a:t>float (*p)[4]</a:t>
            </a:r>
            <a:r>
              <a:rPr lang="en-US" altLang="zh-CN" sz="2800" smtClean="0"/>
              <a:t>,int n); </a:t>
            </a:r>
            <a:endParaRPr lang="zh-CN" altLang="zh-CN" sz="2800" smtClean="0"/>
          </a:p>
          <a:p>
            <a:pPr eaLnBrk="1" hangingPunct="1">
              <a:buFont typeface="Wingdings" pitchFamily="2" charset="2"/>
              <a:buNone/>
            </a:pPr>
            <a:r>
              <a:rPr lang="en-US" altLang="zh-CN" sz="2800" smtClean="0"/>
              <a:t>   float score[3][4]={{65,57,70,60},</a:t>
            </a:r>
          </a:p>
          <a:p>
            <a:pPr eaLnBrk="1" hangingPunct="1">
              <a:buFont typeface="Wingdings" pitchFamily="2" charset="2"/>
              <a:buNone/>
            </a:pPr>
            <a:r>
              <a:rPr lang="en-US" altLang="zh-CN" sz="2800" smtClean="0"/>
              <a:t>         {58,87,90,81},{90,99,100,98}}; </a:t>
            </a:r>
            <a:endParaRPr lang="zh-CN" altLang="zh-CN" sz="2800" smtClean="0"/>
          </a:p>
          <a:p>
            <a:pPr eaLnBrk="1" hangingPunct="1">
              <a:buFont typeface="Wingdings" pitchFamily="2" charset="2"/>
              <a:buNone/>
            </a:pPr>
            <a:r>
              <a:rPr lang="en-US" altLang="zh-CN" sz="2800" smtClean="0"/>
              <a:t>   search(score,3); </a:t>
            </a:r>
            <a:endParaRPr lang="zh-CN" altLang="zh-CN" sz="2800" smtClean="0"/>
          </a:p>
          <a:p>
            <a:pPr eaLnBrk="1" hangingPunct="1">
              <a:buFont typeface="Wingdings" pitchFamily="2" charset="2"/>
              <a:buNone/>
            </a:pPr>
            <a:r>
              <a:rPr lang="en-US" altLang="zh-CN" sz="2800" smtClean="0"/>
              <a:t>   return 0;</a:t>
            </a:r>
            <a:endParaRPr lang="zh-CN" altLang="zh-CN" sz="2800" smtClean="0"/>
          </a:p>
          <a:p>
            <a:pPr eaLnBrk="1" hangingPunct="1">
              <a:buFont typeface="Wingdings" pitchFamily="2" charset="2"/>
              <a:buNone/>
            </a:pPr>
            <a:r>
              <a:rPr lang="en-US" altLang="zh-CN" sz="2800" smtClean="0"/>
              <a:t>}</a:t>
            </a:r>
            <a:endParaRPr lang="zh-CN" altLang="zh-CN" sz="2800" smtClean="0"/>
          </a:p>
        </p:txBody>
      </p:sp>
      <p:pic>
        <p:nvPicPr>
          <p:cNvPr id="118787"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9810" name="内容占位符 2"/>
          <p:cNvSpPr>
            <a:spLocks noGrp="1"/>
          </p:cNvSpPr>
          <p:nvPr>
            <p:ph idx="1"/>
          </p:nvPr>
        </p:nvSpPr>
        <p:spPr>
          <a:xfrm>
            <a:off x="500063" y="428625"/>
            <a:ext cx="8153400" cy="6215063"/>
          </a:xfrm>
        </p:spPr>
        <p:txBody>
          <a:bodyPr/>
          <a:lstStyle/>
          <a:p>
            <a:pPr eaLnBrk="1" hangingPunct="1">
              <a:lnSpc>
                <a:spcPts val="2900"/>
              </a:lnSpc>
              <a:buFont typeface="Wingdings" pitchFamily="2" charset="2"/>
              <a:buNone/>
            </a:pPr>
            <a:r>
              <a:rPr lang="en-US" altLang="zh-CN" sz="2800" smtClean="0"/>
              <a:t>void search(float (*p)[4],int n) </a:t>
            </a:r>
            <a:endParaRPr lang="zh-CN" altLang="zh-CN" sz="2800" smtClean="0"/>
          </a:p>
          <a:p>
            <a:pPr eaLnBrk="1" hangingPunct="1">
              <a:lnSpc>
                <a:spcPts val="2900"/>
              </a:lnSpc>
              <a:buFont typeface="Wingdings" pitchFamily="2" charset="2"/>
              <a:buNone/>
            </a:pPr>
            <a:r>
              <a:rPr lang="en-US" altLang="zh-CN" sz="2800" smtClean="0"/>
              <a:t>{ int i,j,flag;</a:t>
            </a:r>
            <a:endParaRPr lang="zh-CN" altLang="zh-CN" sz="2800" smtClean="0"/>
          </a:p>
          <a:p>
            <a:pPr eaLnBrk="1" hangingPunct="1">
              <a:lnSpc>
                <a:spcPts val="2900"/>
              </a:lnSpc>
              <a:buFont typeface="Wingdings" pitchFamily="2" charset="2"/>
              <a:buNone/>
            </a:pPr>
            <a:r>
              <a:rPr lang="en-US" altLang="zh-CN" sz="2800" smtClean="0"/>
              <a:t>   for(j=0;j&lt;n;j++)</a:t>
            </a:r>
            <a:endParaRPr lang="zh-CN" altLang="zh-CN" sz="2800" smtClean="0"/>
          </a:p>
          <a:p>
            <a:pPr eaLnBrk="1" hangingPunct="1">
              <a:lnSpc>
                <a:spcPts val="2900"/>
              </a:lnSpc>
              <a:buFont typeface="Wingdings" pitchFamily="2" charset="2"/>
              <a:buNone/>
            </a:pPr>
            <a:r>
              <a:rPr lang="en-US" altLang="zh-CN" sz="2800" smtClean="0"/>
              <a:t>   { flag=0;</a:t>
            </a:r>
            <a:endParaRPr lang="zh-CN" altLang="zh-CN" sz="2800" smtClean="0"/>
          </a:p>
          <a:p>
            <a:pPr eaLnBrk="1" hangingPunct="1">
              <a:lnSpc>
                <a:spcPts val="2900"/>
              </a:lnSpc>
              <a:buFont typeface="Wingdings" pitchFamily="2" charset="2"/>
              <a:buNone/>
            </a:pPr>
            <a:r>
              <a:rPr lang="en-US" altLang="zh-CN" sz="2800" smtClean="0"/>
              <a:t>      for(i=0;i&lt;4;i++)</a:t>
            </a:r>
            <a:endParaRPr lang="zh-CN" altLang="zh-CN" sz="2800" smtClean="0"/>
          </a:p>
          <a:p>
            <a:pPr eaLnBrk="1" hangingPunct="1">
              <a:lnSpc>
                <a:spcPts val="2900"/>
              </a:lnSpc>
              <a:buFont typeface="Wingdings" pitchFamily="2" charset="2"/>
              <a:buNone/>
            </a:pPr>
            <a:r>
              <a:rPr lang="en-US" altLang="zh-CN" sz="2800" smtClean="0"/>
              <a:t>         if(</a:t>
            </a:r>
            <a:r>
              <a:rPr lang="en-US" altLang="zh-CN" sz="2800" smtClean="0">
                <a:solidFill>
                  <a:schemeClr val="bg1"/>
                </a:solidFill>
              </a:rPr>
              <a:t>*(*(p+j)+i)</a:t>
            </a:r>
            <a:r>
              <a:rPr lang="en-US" altLang="zh-CN" sz="2800" smtClean="0"/>
              <a:t>&lt;60) flag=1;</a:t>
            </a:r>
            <a:endParaRPr lang="zh-CN" altLang="zh-CN" sz="2800" smtClean="0"/>
          </a:p>
          <a:p>
            <a:pPr eaLnBrk="1" hangingPunct="1">
              <a:lnSpc>
                <a:spcPts val="2900"/>
              </a:lnSpc>
              <a:buFont typeface="Wingdings" pitchFamily="2" charset="2"/>
              <a:buNone/>
            </a:pPr>
            <a:r>
              <a:rPr lang="en-US" altLang="zh-CN" sz="2800" smtClean="0"/>
              <a:t>      if(flag==1)</a:t>
            </a:r>
            <a:endParaRPr lang="zh-CN" altLang="zh-CN" sz="2800" smtClean="0"/>
          </a:p>
          <a:p>
            <a:pPr eaLnBrk="1" hangingPunct="1">
              <a:lnSpc>
                <a:spcPts val="2900"/>
              </a:lnSpc>
              <a:buFont typeface="Wingdings" pitchFamily="2" charset="2"/>
              <a:buNone/>
            </a:pPr>
            <a:r>
              <a:rPr lang="en-US" altLang="zh-CN" sz="2800" smtClean="0"/>
              <a:t>      { printf("No.%d fails\n",j+1);</a:t>
            </a:r>
            <a:endParaRPr lang="zh-CN" altLang="zh-CN" sz="2800" smtClean="0"/>
          </a:p>
          <a:p>
            <a:pPr eaLnBrk="1" hangingPunct="1">
              <a:lnSpc>
                <a:spcPts val="2900"/>
              </a:lnSpc>
              <a:buFont typeface="Wingdings" pitchFamily="2" charset="2"/>
              <a:buNone/>
            </a:pPr>
            <a:r>
              <a:rPr lang="en-US" altLang="zh-CN" sz="2800" smtClean="0"/>
              <a:t>         for(i=0;i&lt;4;i++)</a:t>
            </a:r>
            <a:endParaRPr lang="zh-CN" altLang="zh-CN" sz="2800" smtClean="0"/>
          </a:p>
          <a:p>
            <a:pPr eaLnBrk="1" hangingPunct="1">
              <a:lnSpc>
                <a:spcPts val="2900"/>
              </a:lnSpc>
              <a:buFont typeface="Wingdings" pitchFamily="2" charset="2"/>
              <a:buNone/>
            </a:pPr>
            <a:r>
              <a:rPr lang="en-US" altLang="zh-CN" sz="2800" smtClean="0"/>
              <a:t>            printf(“%5.1f ”,</a:t>
            </a:r>
            <a:r>
              <a:rPr lang="en-US" altLang="zh-CN" sz="2800" smtClean="0">
                <a:solidFill>
                  <a:schemeClr val="bg1"/>
                </a:solidFill>
              </a:rPr>
              <a:t>*(*(p+j)+i)</a:t>
            </a:r>
            <a:r>
              <a:rPr lang="en-US" altLang="zh-CN" sz="2800" smtClean="0"/>
              <a:t>);                </a:t>
            </a:r>
          </a:p>
          <a:p>
            <a:pPr eaLnBrk="1" hangingPunct="1">
              <a:lnSpc>
                <a:spcPts val="2900"/>
              </a:lnSpc>
              <a:buFont typeface="Wingdings" pitchFamily="2" charset="2"/>
              <a:buNone/>
            </a:pPr>
            <a:r>
              <a:rPr lang="en-US" altLang="zh-CN" sz="2800" smtClean="0"/>
              <a:t>         printf("\n");</a:t>
            </a:r>
            <a:endParaRPr lang="zh-CN" altLang="zh-CN" sz="2800" smtClean="0"/>
          </a:p>
          <a:p>
            <a:pPr eaLnBrk="1" hangingPunct="1">
              <a:lnSpc>
                <a:spcPts val="2600"/>
              </a:lnSpc>
              <a:buFont typeface="Wingdings" pitchFamily="2" charset="2"/>
              <a:buNone/>
            </a:pPr>
            <a:r>
              <a:rPr lang="en-US" altLang="zh-CN" sz="2800" smtClean="0"/>
              <a:t>      }</a:t>
            </a:r>
            <a:endParaRPr lang="zh-CN" altLang="zh-CN" sz="2800" smtClean="0"/>
          </a:p>
          <a:p>
            <a:pPr eaLnBrk="1" hangingPunct="1">
              <a:lnSpc>
                <a:spcPts val="2600"/>
              </a:lnSpc>
              <a:buFont typeface="Wingdings" pitchFamily="2" charset="2"/>
              <a:buNone/>
            </a:pPr>
            <a:r>
              <a:rPr lang="en-US" altLang="zh-CN" sz="2800" smtClean="0"/>
              <a:t>   }</a:t>
            </a:r>
            <a:endParaRPr lang="zh-CN" altLang="zh-CN" sz="2800" smtClean="0"/>
          </a:p>
          <a:p>
            <a:pPr eaLnBrk="1" hangingPunct="1">
              <a:lnSpc>
                <a:spcPts val="2600"/>
              </a:lnSpc>
              <a:buFont typeface="Wingdings" pitchFamily="2" charset="2"/>
              <a:buNone/>
            </a:pPr>
            <a:r>
              <a:rPr lang="en-US" altLang="zh-CN" sz="2800" smtClean="0"/>
              <a:t>}</a:t>
            </a:r>
            <a:endParaRPr lang="zh-CN" altLang="zh-CN" sz="2800" smtClean="0"/>
          </a:p>
        </p:txBody>
      </p:sp>
      <p:pic>
        <p:nvPicPr>
          <p:cNvPr id="2549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7750" y="928688"/>
            <a:ext cx="192881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49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9188" y="1357313"/>
            <a:ext cx="4214812"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498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29188" y="1773238"/>
            <a:ext cx="1857375"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498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29188" y="2143125"/>
            <a:ext cx="4214812"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表格 6"/>
          <p:cNvGraphicFramePr>
            <a:graphicFrameLocks noGrp="1"/>
          </p:cNvGraphicFramePr>
          <p:nvPr/>
        </p:nvGraphicFramePr>
        <p:xfrm>
          <a:off x="5500688" y="5089525"/>
          <a:ext cx="3429000" cy="1554342"/>
        </p:xfrm>
        <a:graphic>
          <a:graphicData uri="http://schemas.openxmlformats.org/drawingml/2006/table">
            <a:tbl>
              <a:tblPr/>
              <a:tblGrid>
                <a:gridCol w="779462"/>
                <a:gridCol w="792163"/>
                <a:gridCol w="1000125"/>
                <a:gridCol w="857250"/>
              </a:tblGrid>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B050"/>
                          </a:solidFill>
                          <a:effectLst/>
                          <a:latin typeface="Arial Unicode MS" pitchFamily="34" charset="-122"/>
                          <a:ea typeface="宋体" pitchFamily="2" charset="-122"/>
                        </a:rPr>
                        <a:t>65</a:t>
                      </a:r>
                      <a:endParaRPr kumimoji="0" lang="zh-CN" altLang="en-US" sz="2800" b="1" i="0" u="none" strike="noStrike" cap="none" normalizeH="0" baseline="0" smtClean="0">
                        <a:ln>
                          <a:noFill/>
                        </a:ln>
                        <a:solidFill>
                          <a:srgbClr val="00B050"/>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B050"/>
                          </a:solidFill>
                          <a:effectLst/>
                          <a:latin typeface="Arial Unicode MS" pitchFamily="34" charset="-122"/>
                          <a:ea typeface="宋体" pitchFamily="2" charset="-122"/>
                        </a:rPr>
                        <a:t>57</a:t>
                      </a:r>
                      <a:endParaRPr kumimoji="0" lang="zh-CN" altLang="en-US" sz="2800" b="1" i="0" u="none" strike="noStrike" cap="none" normalizeH="0" baseline="0" smtClean="0">
                        <a:ln>
                          <a:noFill/>
                        </a:ln>
                        <a:solidFill>
                          <a:srgbClr val="00B050"/>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B050"/>
                          </a:solidFill>
                          <a:effectLst/>
                          <a:latin typeface="Arial Unicode MS" pitchFamily="34" charset="-122"/>
                          <a:ea typeface="宋体" pitchFamily="2" charset="-122"/>
                        </a:rPr>
                        <a:t>70</a:t>
                      </a:r>
                      <a:endParaRPr kumimoji="0" lang="zh-CN" altLang="en-US" sz="2800" b="1" i="0" u="none" strike="noStrike" cap="none" normalizeH="0" baseline="0" smtClean="0">
                        <a:ln>
                          <a:noFill/>
                        </a:ln>
                        <a:solidFill>
                          <a:srgbClr val="00B050"/>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B050"/>
                          </a:solidFill>
                          <a:effectLst/>
                          <a:latin typeface="Arial Unicode MS" pitchFamily="34" charset="-122"/>
                          <a:ea typeface="宋体" pitchFamily="2" charset="-122"/>
                        </a:rPr>
                        <a:t>60</a:t>
                      </a:r>
                      <a:endParaRPr kumimoji="0" lang="zh-CN" altLang="en-US" sz="2800" b="1" i="0" u="none" strike="noStrike" cap="none" normalizeH="0" baseline="0" smtClean="0">
                        <a:ln>
                          <a:noFill/>
                        </a:ln>
                        <a:solidFill>
                          <a:srgbClr val="00B050"/>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9D138D"/>
                          </a:solidFill>
                          <a:effectLst/>
                          <a:latin typeface="Arial Unicode MS" pitchFamily="34" charset="-122"/>
                          <a:ea typeface="宋体" pitchFamily="2" charset="-122"/>
                        </a:rPr>
                        <a:t>58</a:t>
                      </a:r>
                      <a:endParaRPr kumimoji="0" lang="zh-CN" altLang="en-US" sz="2800" b="1" i="0" u="none" strike="noStrike" cap="none" normalizeH="0" baseline="0" smtClean="0">
                        <a:ln>
                          <a:noFill/>
                        </a:ln>
                        <a:solidFill>
                          <a:srgbClr val="9D138D"/>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9D138D"/>
                          </a:solidFill>
                          <a:effectLst/>
                          <a:latin typeface="Arial Unicode MS" pitchFamily="34" charset="-122"/>
                          <a:ea typeface="宋体" pitchFamily="2" charset="-122"/>
                        </a:rPr>
                        <a:t>87</a:t>
                      </a:r>
                      <a:endParaRPr kumimoji="0" lang="zh-CN" altLang="en-US" sz="2800" b="1" i="0" u="none" strike="noStrike" cap="none" normalizeH="0" baseline="0" smtClean="0">
                        <a:ln>
                          <a:noFill/>
                        </a:ln>
                        <a:solidFill>
                          <a:srgbClr val="9D138D"/>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9D138D"/>
                          </a:solidFill>
                          <a:effectLst/>
                          <a:latin typeface="Arial Unicode MS" pitchFamily="34" charset="-122"/>
                          <a:ea typeface="宋体" pitchFamily="2" charset="-122"/>
                        </a:rPr>
                        <a:t>90</a:t>
                      </a:r>
                      <a:endParaRPr kumimoji="0" lang="zh-CN" altLang="en-US" sz="2800" b="1" i="0" u="none" strike="noStrike" cap="none" normalizeH="0" baseline="0" smtClean="0">
                        <a:ln>
                          <a:noFill/>
                        </a:ln>
                        <a:solidFill>
                          <a:srgbClr val="9D138D"/>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9D138D"/>
                          </a:solidFill>
                          <a:effectLst/>
                          <a:latin typeface="Arial Unicode MS" pitchFamily="34" charset="-122"/>
                          <a:ea typeface="宋体" pitchFamily="2" charset="-122"/>
                        </a:rPr>
                        <a:t>81</a:t>
                      </a:r>
                      <a:endParaRPr kumimoji="0" lang="zh-CN" altLang="en-US" sz="2800" b="1" i="0" u="none" strike="noStrike" cap="none" normalizeH="0" baseline="0" smtClean="0">
                        <a:ln>
                          <a:noFill/>
                        </a:ln>
                        <a:solidFill>
                          <a:srgbClr val="9D138D"/>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00CC"/>
                          </a:solidFill>
                          <a:effectLst/>
                          <a:latin typeface="Arial Unicode MS" pitchFamily="34" charset="-122"/>
                          <a:ea typeface="宋体" pitchFamily="2" charset="-122"/>
                        </a:rPr>
                        <a:t>90</a:t>
                      </a:r>
                      <a:endParaRPr kumimoji="0" lang="zh-CN" altLang="en-US" sz="2800" b="1" i="0" u="none" strike="noStrike" cap="none" normalizeH="0" baseline="0" smtClean="0">
                        <a:ln>
                          <a:noFill/>
                        </a:ln>
                        <a:solidFill>
                          <a:srgbClr val="0000CC"/>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00CC"/>
                          </a:solidFill>
                          <a:effectLst/>
                          <a:latin typeface="Arial Unicode MS" pitchFamily="34" charset="-122"/>
                          <a:ea typeface="宋体" pitchFamily="2" charset="-122"/>
                        </a:rPr>
                        <a:t>99</a:t>
                      </a:r>
                      <a:endParaRPr kumimoji="0" lang="zh-CN" altLang="en-US" sz="2800" b="1" i="0" u="none" strike="noStrike" cap="none" normalizeH="0" baseline="0" smtClean="0">
                        <a:ln>
                          <a:noFill/>
                        </a:ln>
                        <a:solidFill>
                          <a:srgbClr val="0000CC"/>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00CC"/>
                          </a:solidFill>
                          <a:effectLst/>
                          <a:latin typeface="Arial Unicode MS" pitchFamily="34" charset="-122"/>
                          <a:ea typeface="宋体" pitchFamily="2" charset="-122"/>
                        </a:rPr>
                        <a:t>100</a:t>
                      </a:r>
                      <a:endParaRPr kumimoji="0" lang="zh-CN" altLang="en-US" sz="2800" b="1" i="0" u="none" strike="noStrike" cap="none" normalizeH="0" baseline="0" smtClean="0">
                        <a:ln>
                          <a:noFill/>
                        </a:ln>
                        <a:solidFill>
                          <a:srgbClr val="0000CC"/>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00CC"/>
                          </a:solidFill>
                          <a:effectLst/>
                          <a:latin typeface="Arial Unicode MS" pitchFamily="34" charset="-122"/>
                          <a:ea typeface="宋体" pitchFamily="2" charset="-122"/>
                        </a:rPr>
                        <a:t>98</a:t>
                      </a:r>
                      <a:endParaRPr kumimoji="0" lang="zh-CN" altLang="en-US" sz="2800" b="1" i="0" u="none" strike="noStrike" cap="none" normalizeH="0" baseline="0" smtClean="0">
                        <a:ln>
                          <a:noFill/>
                        </a:ln>
                        <a:solidFill>
                          <a:srgbClr val="0000CC"/>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bl>
          </a:graphicData>
        </a:graphic>
      </p:graphicFrame>
      <p:sp>
        <p:nvSpPr>
          <p:cNvPr id="9" name="TextBox 8"/>
          <p:cNvSpPr txBox="1">
            <a:spLocks noChangeArrowheads="1"/>
          </p:cNvSpPr>
          <p:nvPr/>
        </p:nvSpPr>
        <p:spPr bwMode="auto">
          <a:xfrm>
            <a:off x="4857750" y="5000625"/>
            <a:ext cx="6429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p</a:t>
            </a:r>
            <a:endParaRPr lang="zh-CN" altLang="en-US" sz="3200">
              <a:solidFill>
                <a:srgbClr val="0000CC"/>
              </a:solidFill>
            </a:endParaRPr>
          </a:p>
        </p:txBody>
      </p:sp>
      <p:cxnSp>
        <p:nvCxnSpPr>
          <p:cNvPr id="10" name="直接箭头连接符 9"/>
          <p:cNvCxnSpPr>
            <a:cxnSpLocks noChangeShapeType="1"/>
          </p:cNvCxnSpPr>
          <p:nvPr/>
        </p:nvCxnSpPr>
        <p:spPr bwMode="auto">
          <a:xfrm>
            <a:off x="4857750" y="5084763"/>
            <a:ext cx="571500"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pic>
        <p:nvPicPr>
          <p:cNvPr id="119839" name="图片 10" descr="Untitled2.png">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786188" y="6215063"/>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矩形 10"/>
          <p:cNvSpPr>
            <a:spLocks noChangeArrowheads="1"/>
          </p:cNvSpPr>
          <p:nvPr/>
        </p:nvSpPr>
        <p:spPr bwMode="auto">
          <a:xfrm>
            <a:off x="1692275" y="2636838"/>
            <a:ext cx="17240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0"/>
              <a:t>*(*(p+j)+i)</a:t>
            </a:r>
            <a:endParaRPr lang="zh-CN" altLang="en-US" sz="2800" b="0"/>
          </a:p>
        </p:txBody>
      </p:sp>
      <p:sp>
        <p:nvSpPr>
          <p:cNvPr id="12" name="矩形 11"/>
          <p:cNvSpPr>
            <a:spLocks noChangeArrowheads="1"/>
          </p:cNvSpPr>
          <p:nvPr/>
        </p:nvSpPr>
        <p:spPr bwMode="auto">
          <a:xfrm>
            <a:off x="3924300" y="4489450"/>
            <a:ext cx="17240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0"/>
              <a:t>*(*(p+j)+i)</a:t>
            </a:r>
            <a:endParaRPr lang="zh-CN" altLang="en-US" sz="2800" b="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900" decel="100000" fill="hold"/>
                                        <p:tgtEl>
                                          <p:spTgt spid="1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11" presetID="37" presetClass="entr" presetSubtype="0" fill="hold" grpId="1"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900" decel="100000" fill="hold"/>
                                        <p:tgtEl>
                                          <p:spTgt spid="12"/>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linds(horizontal)">
                                      <p:cBhvr>
                                        <p:cTn id="21" dur="500"/>
                                        <p:tgtEl>
                                          <p:spTgt spid="7"/>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2" presetClass="entr" presetSubtype="8"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slide(fromLeft)">
                                      <p:cBhvr>
                                        <p:cTn id="26" dur="500"/>
                                        <p:tgtEl>
                                          <p:spTgt spid="10"/>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slide(fromLeft)">
                                      <p:cBhvr>
                                        <p:cTn id="29" dur="500"/>
                                        <p:tgtEl>
                                          <p:spTgt spid="9"/>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nodeType="clickEffect">
                                  <p:stCondLst>
                                    <p:cond delay="0"/>
                                  </p:stCondLst>
                                  <p:childTnLst>
                                    <p:set>
                                      <p:cBhvr>
                                        <p:cTn id="33" dur="1" fill="hold">
                                          <p:stCondLst>
                                            <p:cond delay="0"/>
                                          </p:stCondLst>
                                        </p:cTn>
                                        <p:tgtEl>
                                          <p:spTgt spid="254978"/>
                                        </p:tgtEl>
                                        <p:attrNameLst>
                                          <p:attrName>style.visibility</p:attrName>
                                        </p:attrNameLst>
                                      </p:cBhvr>
                                      <p:to>
                                        <p:strVal val="visible"/>
                                      </p:to>
                                    </p:set>
                                    <p:animEffect transition="in" filter="blinds(horizontal)">
                                      <p:cBhvr>
                                        <p:cTn id="34" dur="500"/>
                                        <p:tgtEl>
                                          <p:spTgt spid="254978"/>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 presetClass="entr" presetSubtype="10" fill="hold" nodeType="clickEffect">
                                  <p:stCondLst>
                                    <p:cond delay="0"/>
                                  </p:stCondLst>
                                  <p:childTnLst>
                                    <p:set>
                                      <p:cBhvr>
                                        <p:cTn id="38" dur="1" fill="hold">
                                          <p:stCondLst>
                                            <p:cond delay="0"/>
                                          </p:stCondLst>
                                        </p:cTn>
                                        <p:tgtEl>
                                          <p:spTgt spid="254979"/>
                                        </p:tgtEl>
                                        <p:attrNameLst>
                                          <p:attrName>style.visibility</p:attrName>
                                        </p:attrNameLst>
                                      </p:cBhvr>
                                      <p:to>
                                        <p:strVal val="visible"/>
                                      </p:to>
                                    </p:set>
                                    <p:animEffect transition="in" filter="blinds(horizontal)">
                                      <p:cBhvr>
                                        <p:cTn id="39" dur="500"/>
                                        <p:tgtEl>
                                          <p:spTgt spid="254979"/>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3" presetClass="entr" presetSubtype="10" fill="hold" nodeType="clickEffect">
                                  <p:stCondLst>
                                    <p:cond delay="0"/>
                                  </p:stCondLst>
                                  <p:childTnLst>
                                    <p:set>
                                      <p:cBhvr>
                                        <p:cTn id="43" dur="1" fill="hold">
                                          <p:stCondLst>
                                            <p:cond delay="0"/>
                                          </p:stCondLst>
                                        </p:cTn>
                                        <p:tgtEl>
                                          <p:spTgt spid="254980"/>
                                        </p:tgtEl>
                                        <p:attrNameLst>
                                          <p:attrName>style.visibility</p:attrName>
                                        </p:attrNameLst>
                                      </p:cBhvr>
                                      <p:to>
                                        <p:strVal val="visible"/>
                                      </p:to>
                                    </p:set>
                                    <p:animEffect transition="in" filter="blinds(horizontal)">
                                      <p:cBhvr>
                                        <p:cTn id="44" dur="500"/>
                                        <p:tgtEl>
                                          <p:spTgt spid="254980"/>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3" presetClass="entr" presetSubtype="10" fill="hold" nodeType="clickEffect">
                                  <p:stCondLst>
                                    <p:cond delay="0"/>
                                  </p:stCondLst>
                                  <p:childTnLst>
                                    <p:set>
                                      <p:cBhvr>
                                        <p:cTn id="48" dur="1" fill="hold">
                                          <p:stCondLst>
                                            <p:cond delay="0"/>
                                          </p:stCondLst>
                                        </p:cTn>
                                        <p:tgtEl>
                                          <p:spTgt spid="254981"/>
                                        </p:tgtEl>
                                        <p:attrNameLst>
                                          <p:attrName>style.visibility</p:attrName>
                                        </p:attrNameLst>
                                      </p:cBhvr>
                                      <p:to>
                                        <p:strVal val="visible"/>
                                      </p:to>
                                    </p:set>
                                    <p:animEffect transition="in" filter="blinds(horizontal)">
                                      <p:cBhvr>
                                        <p:cTn id="49" dur="500"/>
                                        <p:tgtEl>
                                          <p:spTgt spid="254981"/>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37" presetClass="entr" presetSubtype="0" fill="hold" grpId="0" nodeType="click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1000"/>
                                        <p:tgtEl>
                                          <p:spTgt spid="12"/>
                                        </p:tgtEl>
                                      </p:cBhvr>
                                    </p:animEffect>
                                    <p:anim calcmode="lin" valueType="num">
                                      <p:cBhvr>
                                        <p:cTn id="55" dur="1000" fill="hold"/>
                                        <p:tgtEl>
                                          <p:spTgt spid="12"/>
                                        </p:tgtEl>
                                        <p:attrNameLst>
                                          <p:attrName>ppt_x</p:attrName>
                                        </p:attrNameLst>
                                      </p:cBhvr>
                                      <p:tavLst>
                                        <p:tav tm="0">
                                          <p:val>
                                            <p:strVal val="#ppt_x"/>
                                          </p:val>
                                        </p:tav>
                                        <p:tav tm="100000">
                                          <p:val>
                                            <p:strVal val="#ppt_x"/>
                                          </p:val>
                                        </p:tav>
                                      </p:tavLst>
                                    </p:anim>
                                    <p:anim calcmode="lin" valueType="num">
                                      <p:cBhvr>
                                        <p:cTn id="56" dur="900" decel="100000" fill="hold"/>
                                        <p:tgtEl>
                                          <p:spTgt spid="12"/>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2" grpId="1"/>
    </p:bldLst>
  </p:timing>
</p:sld>
</file>

<file path=ppt/slides/slide10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0834" name="内容占位符 2"/>
          <p:cNvSpPr>
            <a:spLocks noGrp="1"/>
          </p:cNvSpPr>
          <p:nvPr>
            <p:ph idx="1"/>
          </p:nvPr>
        </p:nvSpPr>
        <p:spPr>
          <a:xfrm>
            <a:off x="500063" y="428625"/>
            <a:ext cx="8153400" cy="6215063"/>
          </a:xfrm>
        </p:spPr>
        <p:txBody>
          <a:bodyPr/>
          <a:lstStyle/>
          <a:p>
            <a:pPr eaLnBrk="1" hangingPunct="1">
              <a:lnSpc>
                <a:spcPts val="2900"/>
              </a:lnSpc>
              <a:buFont typeface="Wingdings" pitchFamily="2" charset="2"/>
              <a:buNone/>
            </a:pPr>
            <a:r>
              <a:rPr lang="en-US" altLang="zh-CN" sz="2800" smtClean="0"/>
              <a:t>void search(float (*p)[4],int n) </a:t>
            </a:r>
            <a:endParaRPr lang="zh-CN" altLang="zh-CN" sz="2800" smtClean="0"/>
          </a:p>
          <a:p>
            <a:pPr eaLnBrk="1" hangingPunct="1">
              <a:lnSpc>
                <a:spcPts val="2900"/>
              </a:lnSpc>
              <a:buFont typeface="Wingdings" pitchFamily="2" charset="2"/>
              <a:buNone/>
            </a:pPr>
            <a:r>
              <a:rPr lang="en-US" altLang="zh-CN" sz="2800" smtClean="0"/>
              <a:t>{ int i,j,flag;</a:t>
            </a:r>
            <a:endParaRPr lang="zh-CN" altLang="zh-CN" sz="2800" smtClean="0"/>
          </a:p>
          <a:p>
            <a:pPr eaLnBrk="1" hangingPunct="1">
              <a:lnSpc>
                <a:spcPts val="2900"/>
              </a:lnSpc>
              <a:buFont typeface="Wingdings" pitchFamily="2" charset="2"/>
              <a:buNone/>
            </a:pPr>
            <a:r>
              <a:rPr lang="en-US" altLang="zh-CN" sz="2800" smtClean="0"/>
              <a:t>   for(j=0;j&lt;n;j++)</a:t>
            </a:r>
            <a:endParaRPr lang="zh-CN" altLang="zh-CN" sz="2800" smtClean="0"/>
          </a:p>
          <a:p>
            <a:pPr eaLnBrk="1" hangingPunct="1">
              <a:lnSpc>
                <a:spcPts val="2900"/>
              </a:lnSpc>
              <a:buFont typeface="Wingdings" pitchFamily="2" charset="2"/>
              <a:buNone/>
            </a:pPr>
            <a:r>
              <a:rPr lang="en-US" altLang="zh-CN" sz="2800" smtClean="0"/>
              <a:t>   { flag=0;</a:t>
            </a:r>
            <a:endParaRPr lang="zh-CN" altLang="zh-CN" sz="2800" smtClean="0"/>
          </a:p>
          <a:p>
            <a:pPr eaLnBrk="1" hangingPunct="1">
              <a:lnSpc>
                <a:spcPts val="2900"/>
              </a:lnSpc>
              <a:buFont typeface="Wingdings" pitchFamily="2" charset="2"/>
              <a:buNone/>
            </a:pPr>
            <a:r>
              <a:rPr lang="en-US" altLang="zh-CN" sz="2800" smtClean="0"/>
              <a:t>      for(i=0;i&lt;4;i++)</a:t>
            </a:r>
            <a:endParaRPr lang="zh-CN" altLang="zh-CN" sz="2800" smtClean="0"/>
          </a:p>
          <a:p>
            <a:pPr eaLnBrk="1" hangingPunct="1">
              <a:lnSpc>
                <a:spcPts val="2900"/>
              </a:lnSpc>
              <a:buFont typeface="Wingdings" pitchFamily="2" charset="2"/>
              <a:buNone/>
            </a:pPr>
            <a:r>
              <a:rPr lang="en-US" altLang="zh-CN" sz="2800" smtClean="0"/>
              <a:t>         if(*(*(p+j)+i)&lt;60) flag=1;</a:t>
            </a:r>
            <a:endParaRPr lang="zh-CN" altLang="zh-CN" sz="2800" smtClean="0"/>
          </a:p>
          <a:p>
            <a:pPr eaLnBrk="1" hangingPunct="1">
              <a:lnSpc>
                <a:spcPts val="2900"/>
              </a:lnSpc>
              <a:buFont typeface="Wingdings" pitchFamily="2" charset="2"/>
              <a:buNone/>
            </a:pPr>
            <a:r>
              <a:rPr lang="en-US" altLang="zh-CN" sz="2800" smtClean="0"/>
              <a:t>      if(flag==1)</a:t>
            </a:r>
            <a:endParaRPr lang="zh-CN" altLang="zh-CN" sz="2800" smtClean="0"/>
          </a:p>
          <a:p>
            <a:pPr eaLnBrk="1" hangingPunct="1">
              <a:lnSpc>
                <a:spcPts val="2900"/>
              </a:lnSpc>
              <a:buFont typeface="Wingdings" pitchFamily="2" charset="2"/>
              <a:buNone/>
            </a:pPr>
            <a:r>
              <a:rPr lang="en-US" altLang="zh-CN" sz="2800" smtClean="0"/>
              <a:t>      { printf("No.%d fails\n",j+1);</a:t>
            </a:r>
            <a:endParaRPr lang="zh-CN" altLang="zh-CN" sz="2800" smtClean="0"/>
          </a:p>
          <a:p>
            <a:pPr eaLnBrk="1" hangingPunct="1">
              <a:lnSpc>
                <a:spcPts val="2900"/>
              </a:lnSpc>
              <a:buFont typeface="Wingdings" pitchFamily="2" charset="2"/>
              <a:buNone/>
            </a:pPr>
            <a:r>
              <a:rPr lang="en-US" altLang="zh-CN" sz="2800" smtClean="0"/>
              <a:t>         for(i=0;i&lt;4;i++)</a:t>
            </a:r>
            <a:endParaRPr lang="zh-CN" altLang="zh-CN" sz="2800" smtClean="0"/>
          </a:p>
          <a:p>
            <a:pPr eaLnBrk="1" hangingPunct="1">
              <a:lnSpc>
                <a:spcPts val="2900"/>
              </a:lnSpc>
              <a:buFont typeface="Wingdings" pitchFamily="2" charset="2"/>
              <a:buNone/>
            </a:pPr>
            <a:r>
              <a:rPr lang="en-US" altLang="zh-CN" sz="2800" smtClean="0"/>
              <a:t>            printf(“%5.1f ”,*(*(p+j)+i));                </a:t>
            </a:r>
          </a:p>
          <a:p>
            <a:pPr eaLnBrk="1" hangingPunct="1">
              <a:lnSpc>
                <a:spcPts val="2900"/>
              </a:lnSpc>
              <a:buFont typeface="Wingdings" pitchFamily="2" charset="2"/>
              <a:buNone/>
            </a:pPr>
            <a:r>
              <a:rPr lang="en-US" altLang="zh-CN" sz="2800" smtClean="0"/>
              <a:t>         printf("\n");</a:t>
            </a:r>
            <a:endParaRPr lang="zh-CN" altLang="zh-CN" sz="2800" smtClean="0"/>
          </a:p>
          <a:p>
            <a:pPr eaLnBrk="1" hangingPunct="1">
              <a:lnSpc>
                <a:spcPts val="2600"/>
              </a:lnSpc>
              <a:buFont typeface="Wingdings" pitchFamily="2" charset="2"/>
              <a:buNone/>
            </a:pPr>
            <a:r>
              <a:rPr lang="en-US" altLang="zh-CN" sz="2800" smtClean="0"/>
              <a:t>      }</a:t>
            </a:r>
            <a:endParaRPr lang="zh-CN" altLang="zh-CN" sz="2800" smtClean="0"/>
          </a:p>
          <a:p>
            <a:pPr eaLnBrk="1" hangingPunct="1">
              <a:lnSpc>
                <a:spcPts val="2600"/>
              </a:lnSpc>
              <a:buFont typeface="Wingdings" pitchFamily="2" charset="2"/>
              <a:buNone/>
            </a:pPr>
            <a:r>
              <a:rPr lang="en-US" altLang="zh-CN" sz="2800" smtClean="0"/>
              <a:t>   }</a:t>
            </a:r>
            <a:endParaRPr lang="zh-CN" altLang="zh-CN" sz="2800" smtClean="0"/>
          </a:p>
          <a:p>
            <a:pPr eaLnBrk="1" hangingPunct="1">
              <a:lnSpc>
                <a:spcPts val="2600"/>
              </a:lnSpc>
              <a:buFont typeface="Wingdings" pitchFamily="2" charset="2"/>
              <a:buNone/>
            </a:pPr>
            <a:r>
              <a:rPr lang="en-US" altLang="zh-CN" sz="2800" smtClean="0"/>
              <a:t>}</a:t>
            </a:r>
            <a:endParaRPr lang="zh-CN" altLang="zh-CN" sz="2800" smtClean="0"/>
          </a:p>
        </p:txBody>
      </p:sp>
      <p:sp>
        <p:nvSpPr>
          <p:cNvPr id="11" name="圆角矩形标注 10"/>
          <p:cNvSpPr/>
          <p:nvPr/>
        </p:nvSpPr>
        <p:spPr bwMode="auto">
          <a:xfrm>
            <a:off x="5429250" y="1785938"/>
            <a:ext cx="3357563" cy="642937"/>
          </a:xfrm>
          <a:prstGeom prst="wedgeRoundRectCallout">
            <a:avLst>
              <a:gd name="adj1" fmla="val -60100"/>
              <a:gd name="adj2" fmla="val 98098"/>
              <a:gd name="adj3" fmla="val 16667"/>
            </a:avLst>
          </a:prstGeom>
          <a:solidFill>
            <a:srgbClr val="FFFFCC"/>
          </a:solidFill>
          <a:ln w="9525" cap="flat" cmpd="sng" algn="ctr">
            <a:solidFill>
              <a:schemeClr val="tx1"/>
            </a:solidFill>
            <a:prstDash val="solid"/>
            <a:miter lim="800000"/>
            <a:headEnd type="none" w="med" len="med"/>
            <a:tailEnd type="none" w="med" len="med"/>
          </a:ln>
          <a:effectLst/>
        </p:spPr>
        <p:txBody>
          <a:bodyPr/>
          <a:lstStyle/>
          <a:p>
            <a:pPr algn="ctr">
              <a:defRPr/>
            </a:pPr>
            <a:r>
              <a:rPr lang="zh-CN" altLang="en-US" sz="2800" dirty="0">
                <a:solidFill>
                  <a:srgbClr val="0000CC"/>
                </a:solidFill>
                <a:latin typeface="+mn-lt"/>
                <a:ea typeface="+mn-ea"/>
              </a:rPr>
              <a:t>发现</a:t>
            </a:r>
            <a:r>
              <a:rPr lang="zh-CN" altLang="zh-CN" sz="2800" dirty="0">
                <a:solidFill>
                  <a:srgbClr val="0000CC"/>
                </a:solidFill>
                <a:latin typeface="+mn-lt"/>
                <a:ea typeface="+mn-ea"/>
              </a:rPr>
              <a:t>不及格</a:t>
            </a:r>
            <a:r>
              <a:rPr lang="zh-CN" altLang="en-US" sz="2800" dirty="0">
                <a:solidFill>
                  <a:srgbClr val="0000CC"/>
                </a:solidFill>
                <a:latin typeface="+mn-lt"/>
                <a:ea typeface="+mn-ea"/>
              </a:rPr>
              <a:t>，赋</a:t>
            </a:r>
            <a:r>
              <a:rPr lang="en-US" altLang="zh-CN" sz="2800" dirty="0">
                <a:solidFill>
                  <a:srgbClr val="0000CC"/>
                </a:solidFill>
                <a:latin typeface="+mn-lt"/>
                <a:ea typeface="+mn-ea"/>
              </a:rPr>
              <a:t>1</a:t>
            </a:r>
          </a:p>
        </p:txBody>
      </p:sp>
      <p:sp>
        <p:nvSpPr>
          <p:cNvPr id="12" name="圆角矩形标注 11"/>
          <p:cNvSpPr/>
          <p:nvPr/>
        </p:nvSpPr>
        <p:spPr bwMode="auto">
          <a:xfrm>
            <a:off x="3429000" y="2000250"/>
            <a:ext cx="3786188" cy="642938"/>
          </a:xfrm>
          <a:prstGeom prst="wedgeRoundRectCallout">
            <a:avLst>
              <a:gd name="adj1" fmla="val -39281"/>
              <a:gd name="adj2" fmla="val 179631"/>
              <a:gd name="adj3" fmla="val 16667"/>
            </a:avLst>
          </a:prstGeom>
          <a:solidFill>
            <a:srgbClr val="FFFFCC"/>
          </a:solidFill>
          <a:ln w="9525" cap="flat" cmpd="sng" algn="ctr">
            <a:solidFill>
              <a:schemeClr val="tx1"/>
            </a:solidFill>
            <a:prstDash val="solid"/>
            <a:miter lim="800000"/>
            <a:headEnd type="none" w="med" len="med"/>
            <a:tailEnd type="none" w="med" len="med"/>
          </a:ln>
          <a:effectLst/>
        </p:spPr>
        <p:txBody>
          <a:bodyPr/>
          <a:lstStyle/>
          <a:p>
            <a:pPr algn="ctr">
              <a:defRPr/>
            </a:pPr>
            <a:r>
              <a:rPr lang="zh-CN" altLang="en-US" sz="2800" dirty="0">
                <a:solidFill>
                  <a:srgbClr val="0000CC"/>
                </a:solidFill>
                <a:latin typeface="+mn-lt"/>
                <a:ea typeface="+mn-ea"/>
              </a:rPr>
              <a:t>若有</a:t>
            </a:r>
            <a:r>
              <a:rPr lang="zh-CN" altLang="zh-CN" sz="2800" dirty="0">
                <a:solidFill>
                  <a:srgbClr val="0000CC"/>
                </a:solidFill>
                <a:latin typeface="+mn-lt"/>
                <a:ea typeface="+mn-ea"/>
              </a:rPr>
              <a:t>不及格</a:t>
            </a:r>
            <a:r>
              <a:rPr lang="zh-CN" altLang="en-US" sz="2800" dirty="0">
                <a:solidFill>
                  <a:srgbClr val="0000CC"/>
                </a:solidFill>
                <a:latin typeface="+mn-lt"/>
                <a:ea typeface="+mn-ea"/>
              </a:rPr>
              <a:t>，则输出</a:t>
            </a:r>
            <a:endParaRPr lang="en-US" altLang="zh-CN" sz="2800" dirty="0">
              <a:solidFill>
                <a:srgbClr val="0000CC"/>
              </a:solidFill>
              <a:latin typeface="+mn-lt"/>
              <a:ea typeface="+mn-ea"/>
            </a:endParaRPr>
          </a:p>
        </p:txBody>
      </p:sp>
      <p:sp>
        <p:nvSpPr>
          <p:cNvPr id="13" name="圆角矩形标注 12"/>
          <p:cNvSpPr/>
          <p:nvPr/>
        </p:nvSpPr>
        <p:spPr bwMode="auto">
          <a:xfrm>
            <a:off x="4143375" y="5572125"/>
            <a:ext cx="4214813" cy="928688"/>
          </a:xfrm>
          <a:prstGeom prst="wedgeRoundRectCallout">
            <a:avLst>
              <a:gd name="adj1" fmla="val -51469"/>
              <a:gd name="adj2" fmla="val -118601"/>
              <a:gd name="adj3" fmla="val 16667"/>
            </a:avLst>
          </a:prstGeom>
          <a:solidFill>
            <a:srgbClr val="FFFFCC"/>
          </a:solidFill>
          <a:ln w="9525" cap="flat" cmpd="sng" algn="ctr">
            <a:solidFill>
              <a:schemeClr val="tx1"/>
            </a:solidFill>
            <a:prstDash val="solid"/>
            <a:miter lim="800000"/>
            <a:headEnd type="none" w="med" len="med"/>
            <a:tailEnd type="none" w="med" len="med"/>
          </a:ln>
          <a:effectLst/>
        </p:spPr>
        <p:txBody>
          <a:bodyPr/>
          <a:lstStyle/>
          <a:p>
            <a:pPr>
              <a:defRPr/>
            </a:pPr>
            <a:r>
              <a:rPr lang="zh-CN" altLang="en-US" sz="2800" dirty="0">
                <a:solidFill>
                  <a:srgbClr val="0000CC"/>
                </a:solidFill>
                <a:latin typeface="+mn-lt"/>
                <a:ea typeface="+mn-ea"/>
              </a:rPr>
              <a:t>不用</a:t>
            </a:r>
            <a:r>
              <a:rPr lang="en-US" altLang="zh-CN" sz="2800" dirty="0">
                <a:solidFill>
                  <a:srgbClr val="0000CC"/>
                </a:solidFill>
                <a:latin typeface="+mn-lt"/>
                <a:ea typeface="+mn-ea"/>
              </a:rPr>
              <a:t>flag</a:t>
            </a:r>
            <a:r>
              <a:rPr lang="zh-CN" altLang="en-US" sz="2800" dirty="0">
                <a:solidFill>
                  <a:srgbClr val="0000CC"/>
                </a:solidFill>
                <a:latin typeface="+mn-lt"/>
                <a:ea typeface="+mn-ea"/>
              </a:rPr>
              <a:t>，而用</a:t>
            </a:r>
            <a:r>
              <a:rPr lang="en-US" altLang="zh-CN" sz="2800" dirty="0">
                <a:solidFill>
                  <a:srgbClr val="0000CC"/>
                </a:solidFill>
                <a:latin typeface="+mn-lt"/>
                <a:ea typeface="+mn-ea"/>
              </a:rPr>
              <a:t>break</a:t>
            </a:r>
            <a:r>
              <a:rPr lang="zh-CN" altLang="en-US" sz="2800" dirty="0">
                <a:solidFill>
                  <a:srgbClr val="0000CC"/>
                </a:solidFill>
                <a:latin typeface="+mn-lt"/>
                <a:ea typeface="+mn-ea"/>
              </a:rPr>
              <a:t>语句如何改程序？</a:t>
            </a:r>
            <a:endParaRPr lang="en-US" altLang="zh-CN" sz="2800" dirty="0">
              <a:solidFill>
                <a:srgbClr val="0000CC"/>
              </a:solidFill>
              <a:latin typeface="+mn-lt"/>
              <a:ea typeface="+mn-ea"/>
            </a:endParaRPr>
          </a:p>
        </p:txBody>
      </p:sp>
      <p:pic>
        <p:nvPicPr>
          <p:cNvPr id="120838"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linds(horizontal)">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1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285750" y="642938"/>
            <a:ext cx="857250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8.4 </a:t>
            </a:r>
            <a:r>
              <a:rPr lang="zh-CN" altLang="zh-CN" dirty="0" smtClean="0">
                <a:solidFill>
                  <a:srgbClr val="800000"/>
                </a:solidFill>
                <a:effectLst>
                  <a:outerShdw blurRad="38100" dist="38100" dir="2700000" algn="tl">
                    <a:srgbClr val="000000"/>
                  </a:outerShdw>
                </a:effectLst>
                <a:ea typeface="黑体" pitchFamily="2" charset="-122"/>
              </a:rPr>
              <a:t>通过指针引用字符串</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21859" name="Rectangle 3"/>
          <p:cNvSpPr>
            <a:spLocks noGrp="1" noChangeArrowheads="1"/>
          </p:cNvSpPr>
          <p:nvPr>
            <p:ph idx="1"/>
          </p:nvPr>
        </p:nvSpPr>
        <p:spPr>
          <a:xfrm>
            <a:off x="642938" y="1857375"/>
            <a:ext cx="8286750" cy="2786063"/>
          </a:xfrm>
        </p:spPr>
        <p:txBody>
          <a:bodyPr/>
          <a:lstStyle/>
          <a:p>
            <a:pPr eaLnBrk="1" hangingPunct="1">
              <a:buFont typeface="Wingdings" pitchFamily="2" charset="2"/>
              <a:buNone/>
            </a:pPr>
            <a:r>
              <a:rPr lang="en-US" altLang="zh-CN" smtClean="0">
                <a:hlinkClick r:id="rId2" action="ppaction://hlinksldjump"/>
              </a:rPr>
              <a:t>8.4.1 </a:t>
            </a:r>
            <a:r>
              <a:rPr lang="zh-CN" altLang="zh-CN" smtClean="0">
                <a:hlinkClick r:id="rId2" action="ppaction://hlinksldjump"/>
              </a:rPr>
              <a:t>字符串的引用方式</a:t>
            </a:r>
            <a:endParaRPr lang="en-US" altLang="zh-CN" smtClean="0"/>
          </a:p>
          <a:p>
            <a:pPr eaLnBrk="1" hangingPunct="1">
              <a:buFont typeface="Wingdings" pitchFamily="2" charset="2"/>
              <a:buNone/>
            </a:pPr>
            <a:r>
              <a:rPr lang="en-US" altLang="zh-CN" smtClean="0">
                <a:hlinkClick r:id="rId3" action="ppaction://hlinksldjump"/>
              </a:rPr>
              <a:t>8.4.2 </a:t>
            </a:r>
            <a:r>
              <a:rPr lang="zh-CN" altLang="zh-CN" smtClean="0">
                <a:hlinkClick r:id="rId3" action="ppaction://hlinksldjump"/>
              </a:rPr>
              <a:t>字符指针作函数参数</a:t>
            </a:r>
            <a:endParaRPr lang="en-US" altLang="zh-CN" smtClean="0"/>
          </a:p>
          <a:p>
            <a:pPr eaLnBrk="1" hangingPunct="1">
              <a:buFont typeface="Wingdings" pitchFamily="2" charset="2"/>
              <a:buNone/>
            </a:pPr>
            <a:r>
              <a:rPr lang="en-US" altLang="zh-CN" smtClean="0">
                <a:hlinkClick r:id="rId4" action="ppaction://hlinksldjump"/>
              </a:rPr>
              <a:t>8.4.3 </a:t>
            </a:r>
            <a:r>
              <a:rPr lang="zh-CN" altLang="zh-CN" smtClean="0">
                <a:hlinkClick r:id="rId4" action="ppaction://hlinksldjump"/>
              </a:rPr>
              <a:t>使用字符指针变量和字符数组的比较</a:t>
            </a:r>
            <a:endParaRPr lang="en-US" altLang="zh-CN" smtClean="0"/>
          </a:p>
        </p:txBody>
      </p:sp>
      <p:pic>
        <p:nvPicPr>
          <p:cNvPr id="121860" name="图片 3" descr="Untitled.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285750" y="642938"/>
            <a:ext cx="857250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8.4.1 </a:t>
            </a:r>
            <a:r>
              <a:rPr lang="zh-CN" altLang="zh-CN" dirty="0" smtClean="0">
                <a:solidFill>
                  <a:srgbClr val="800000"/>
                </a:solidFill>
                <a:effectLst>
                  <a:outerShdw blurRad="38100" dist="38100" dir="2700000" algn="tl">
                    <a:srgbClr val="000000"/>
                  </a:outerShdw>
                </a:effectLst>
                <a:ea typeface="黑体" pitchFamily="2" charset="-122"/>
              </a:rPr>
              <a:t>字符串的引用方式</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04451" name="Rectangle 3"/>
          <p:cNvSpPr>
            <a:spLocks noGrp="1" noChangeArrowheads="1"/>
          </p:cNvSpPr>
          <p:nvPr>
            <p:ph idx="1"/>
          </p:nvPr>
        </p:nvSpPr>
        <p:spPr>
          <a:xfrm>
            <a:off x="714375" y="1643063"/>
            <a:ext cx="8215313" cy="4143375"/>
          </a:xfrm>
        </p:spPr>
        <p:txBody>
          <a:bodyPr/>
          <a:lstStyle/>
          <a:p>
            <a:pPr eaLnBrk="1" hangingPunct="1"/>
            <a:r>
              <a:rPr lang="zh-CN" altLang="zh-CN" smtClean="0"/>
              <a:t>字符串是存放在字符数组中的。引用一个字符串，可以用以下两种方法。</a:t>
            </a:r>
          </a:p>
          <a:p>
            <a:pPr lvl="1" eaLnBrk="1" hangingPunct="1">
              <a:buFont typeface="Wingdings" pitchFamily="2" charset="2"/>
              <a:buNone/>
            </a:pPr>
            <a:r>
              <a:rPr lang="en-US" altLang="zh-CN" smtClean="0"/>
              <a:t>(1) </a:t>
            </a:r>
            <a:r>
              <a:rPr lang="zh-CN" altLang="zh-CN" smtClean="0"/>
              <a:t>用字符数组存放一个字符串，可以通过数组名和格式声明“</a:t>
            </a:r>
            <a:r>
              <a:rPr lang="en-US" altLang="zh-CN" smtClean="0"/>
              <a:t>%s</a:t>
            </a:r>
            <a:r>
              <a:rPr lang="zh-CN" altLang="zh-CN" smtClean="0"/>
              <a:t>”输出该字符串，也可以通过数组名和下标引用字符串中一个字符。</a:t>
            </a:r>
            <a:endParaRPr lang="en-US" altLang="zh-CN" smtClean="0"/>
          </a:p>
          <a:p>
            <a:pPr lvl="1" eaLnBrk="1" hangingPunct="1">
              <a:buFont typeface="Wingdings" pitchFamily="2" charset="2"/>
              <a:buNone/>
            </a:pPr>
            <a:r>
              <a:rPr lang="en-US" altLang="zh-CN" smtClean="0"/>
              <a:t>(2) </a:t>
            </a:r>
            <a:r>
              <a:rPr lang="zh-CN" altLang="zh-CN" smtClean="0"/>
              <a:t>用字符指针变量指向一个字符串</a:t>
            </a:r>
            <a:r>
              <a:rPr lang="zh-CN" altLang="en-US" smtClean="0"/>
              <a:t>的首地址</a:t>
            </a:r>
            <a:r>
              <a:rPr lang="zh-CN" altLang="zh-CN" smtClean="0"/>
              <a:t>，通过字符指</a:t>
            </a:r>
            <a:r>
              <a:rPr lang="zh-CN" altLang="en-US" smtClean="0"/>
              <a:t>针</a:t>
            </a:r>
            <a:r>
              <a:rPr lang="zh-CN" altLang="zh-CN" smtClean="0"/>
              <a:t>变量引用字符串常量。</a:t>
            </a:r>
            <a:endParaRPr lang="en-US" altLang="zh-CN" smtClean="0"/>
          </a:p>
        </p:txBody>
      </p:sp>
      <p:pic>
        <p:nvPicPr>
          <p:cNvPr id="122884"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4451">
                                            <p:txEl>
                                              <p:pRg st="1" end="1"/>
                                            </p:txEl>
                                          </p:spTgt>
                                        </p:tgtEl>
                                        <p:attrNameLst>
                                          <p:attrName>style.visibility</p:attrName>
                                        </p:attrNameLst>
                                      </p:cBhvr>
                                      <p:to>
                                        <p:strVal val="visible"/>
                                      </p:to>
                                    </p:set>
                                    <p:animEffect transition="in" filter="blinds(horizontal)">
                                      <p:cBhvr>
                                        <p:cTn id="7" dur="500"/>
                                        <p:tgtEl>
                                          <p:spTgt spid="104451">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4451">
                                            <p:txEl>
                                              <p:pRg st="2" end="2"/>
                                            </p:txEl>
                                          </p:spTgt>
                                        </p:tgtEl>
                                        <p:attrNameLst>
                                          <p:attrName>style.visibility</p:attrName>
                                        </p:attrNameLst>
                                      </p:cBhvr>
                                      <p:to>
                                        <p:strVal val="visible"/>
                                      </p:to>
                                    </p:set>
                                    <p:animEffect transition="in" filter="blinds(horizontal)">
                                      <p:cBhvr>
                                        <p:cTn id="12" dur="500"/>
                                        <p:tgtEl>
                                          <p:spTgt spid="1044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内容占位符 2"/>
          <p:cNvSpPr>
            <a:spLocks noGrp="1"/>
          </p:cNvSpPr>
          <p:nvPr>
            <p:ph idx="1"/>
          </p:nvPr>
        </p:nvSpPr>
        <p:spPr>
          <a:xfrm>
            <a:off x="896938" y="2352675"/>
            <a:ext cx="7104062" cy="3929063"/>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smtClean="0"/>
              <a:t>void main()</a:t>
            </a:r>
            <a:endParaRPr lang="zh-CN" altLang="zh-CN" sz="2800" dirty="0" smtClean="0"/>
          </a:p>
          <a:p>
            <a:pPr eaLnBrk="1" hangingPunct="1">
              <a:buFont typeface="Wingdings" pitchFamily="2" charset="2"/>
              <a:buNone/>
            </a:pPr>
            <a:r>
              <a:rPr lang="en-US" altLang="zh-CN" sz="2800" dirty="0" smtClean="0"/>
              <a:t>{ char string[]=“I love China!”;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(“%s\</a:t>
            </a:r>
            <a:r>
              <a:rPr lang="en-US" altLang="zh-CN" sz="2800" dirty="0" err="1" smtClean="0"/>
              <a:t>n”,string</a:t>
            </a:r>
            <a:r>
              <a:rPr lang="en-US" altLang="zh-CN" sz="2800" dirty="0" smtClean="0"/>
              <a:t>);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(“%c\</a:t>
            </a:r>
            <a:r>
              <a:rPr lang="en-US" altLang="zh-CN" sz="2800" dirty="0" err="1" smtClean="0"/>
              <a:t>n”,string</a:t>
            </a:r>
            <a:r>
              <a:rPr lang="en-US" altLang="zh-CN" sz="2800" dirty="0" smtClean="0"/>
              <a:t>[7]);  </a:t>
            </a:r>
            <a:endParaRPr lang="zh-CN" altLang="zh-CN" sz="2800" dirty="0" smtClean="0"/>
          </a:p>
          <a:p>
            <a:pPr eaLnBrk="1" hangingPunct="1">
              <a:buFont typeface="Wingdings" pitchFamily="2" charset="2"/>
              <a:buNone/>
            </a:pPr>
            <a:r>
              <a:rPr lang="en-US" altLang="zh-CN" sz="2800" dirty="0" smtClean="0"/>
              <a:t>}</a:t>
            </a:r>
            <a:endParaRPr lang="zh-CN" altLang="zh-CN" sz="2800" dirty="0" smtClean="0"/>
          </a:p>
        </p:txBody>
      </p:sp>
      <p:pic>
        <p:nvPicPr>
          <p:cNvPr id="2560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8339" y="5085184"/>
            <a:ext cx="3071813"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a:spLocks noChangeArrowheads="1"/>
          </p:cNvSpPr>
          <p:nvPr/>
        </p:nvSpPr>
        <p:spPr bwMode="auto">
          <a:xfrm>
            <a:off x="2214563" y="2638425"/>
            <a:ext cx="14287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string</a:t>
            </a:r>
            <a:endParaRPr lang="zh-CN" altLang="en-US" sz="3200">
              <a:solidFill>
                <a:srgbClr val="0000CC"/>
              </a:solidFill>
            </a:endParaRPr>
          </a:p>
        </p:txBody>
      </p:sp>
      <p:cxnSp>
        <p:nvCxnSpPr>
          <p:cNvPr id="5" name="直接箭头连接符 4"/>
          <p:cNvCxnSpPr>
            <a:cxnSpLocks noChangeShapeType="1"/>
          </p:cNvCxnSpPr>
          <p:nvPr/>
        </p:nvCxnSpPr>
        <p:spPr bwMode="auto">
          <a:xfrm rot="5400000">
            <a:off x="3215481" y="3280569"/>
            <a:ext cx="428625" cy="1588"/>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8" name="TextBox 7"/>
          <p:cNvSpPr txBox="1">
            <a:spLocks noChangeArrowheads="1"/>
          </p:cNvSpPr>
          <p:nvPr/>
        </p:nvSpPr>
        <p:spPr bwMode="auto">
          <a:xfrm>
            <a:off x="4572000" y="2709863"/>
            <a:ext cx="192881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string+7</a:t>
            </a:r>
            <a:endParaRPr lang="zh-CN" altLang="en-US" sz="3200">
              <a:solidFill>
                <a:srgbClr val="0000CC"/>
              </a:solidFill>
            </a:endParaRPr>
          </a:p>
        </p:txBody>
      </p:sp>
      <p:cxnSp>
        <p:nvCxnSpPr>
          <p:cNvPr id="9" name="直接箭头连接符 8"/>
          <p:cNvCxnSpPr>
            <a:cxnSpLocks noChangeShapeType="1"/>
          </p:cNvCxnSpPr>
          <p:nvPr/>
        </p:nvCxnSpPr>
        <p:spPr bwMode="auto">
          <a:xfrm rot="5400000">
            <a:off x="4287044" y="3209132"/>
            <a:ext cx="428625"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23913" name="内容占位符 2"/>
          <p:cNvSpPr>
            <a:spLocks/>
          </p:cNvSpPr>
          <p:nvPr/>
        </p:nvSpPr>
        <p:spPr bwMode="auto">
          <a:xfrm>
            <a:off x="323850" y="620713"/>
            <a:ext cx="8153400"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Clr>
                <a:schemeClr val="folHlink"/>
              </a:buClr>
              <a:buFont typeface="Wingdings" pitchFamily="2" charset="2"/>
              <a:buNone/>
            </a:pPr>
            <a:r>
              <a:rPr kumimoji="0" lang="en-US" altLang="zh-CN" sz="3200" b="0">
                <a:latin typeface="Arial Unicode MS" pitchFamily="34" charset="-122"/>
              </a:rPr>
              <a:t>   </a:t>
            </a:r>
            <a:r>
              <a:rPr kumimoji="0" lang="zh-CN" altLang="zh-CN" sz="3200" b="0">
                <a:latin typeface="Arial Unicode MS" pitchFamily="34" charset="-122"/>
              </a:rPr>
              <a:t>例</a:t>
            </a:r>
            <a:r>
              <a:rPr kumimoji="0" lang="zh-CN" altLang="en-US" sz="3200" b="0">
                <a:latin typeface="Arial Unicode MS" pitchFamily="34" charset="-122"/>
              </a:rPr>
              <a:t>1</a:t>
            </a:r>
            <a:r>
              <a:rPr kumimoji="0" lang="en-US" altLang="zh-CN" sz="3200" b="0">
                <a:latin typeface="Arial Unicode MS" pitchFamily="34" charset="-122"/>
              </a:rPr>
              <a:t>   </a:t>
            </a:r>
            <a:r>
              <a:rPr kumimoji="0" lang="zh-CN" altLang="zh-CN" sz="3200" b="0">
                <a:latin typeface="Arial Unicode MS" pitchFamily="34" charset="-122"/>
              </a:rPr>
              <a:t>定义一个字符数组，在其中存放字符串“</a:t>
            </a:r>
            <a:r>
              <a:rPr kumimoji="0" lang="en-US" altLang="zh-CN" sz="3200" b="0">
                <a:latin typeface="Arial Unicode MS" pitchFamily="34" charset="-122"/>
              </a:rPr>
              <a:t>I love China!</a:t>
            </a:r>
            <a:r>
              <a:rPr kumimoji="0" lang="zh-CN" altLang="zh-CN" sz="3200" b="0">
                <a:latin typeface="Arial Unicode MS" pitchFamily="34" charset="-122"/>
              </a:rPr>
              <a:t>”，输出该字符串和第</a:t>
            </a:r>
            <a:r>
              <a:rPr kumimoji="0" lang="en-US" altLang="zh-CN" sz="3200" b="0">
                <a:latin typeface="Arial Unicode MS" pitchFamily="34" charset="-122"/>
              </a:rPr>
              <a:t>8</a:t>
            </a:r>
            <a:r>
              <a:rPr kumimoji="0" lang="zh-CN" altLang="zh-CN" sz="3200" b="0">
                <a:latin typeface="Arial Unicode MS" pitchFamily="34" charset="-122"/>
              </a:rPr>
              <a:t>个字符。</a:t>
            </a:r>
          </a:p>
          <a:p>
            <a:pPr marL="342900" indent="-342900">
              <a:spcBef>
                <a:spcPct val="20000"/>
              </a:spcBef>
              <a:buClr>
                <a:schemeClr val="folHlink"/>
              </a:buClr>
              <a:buFont typeface="Wingdings" pitchFamily="2" charset="2"/>
              <a:buNone/>
            </a:pPr>
            <a:endParaRPr kumimoji="0" lang="zh-CN" altLang="en-US" sz="3200" b="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56002"/>
                                        </p:tgtEl>
                                        <p:attrNameLst>
                                          <p:attrName>style.visibility</p:attrName>
                                        </p:attrNameLst>
                                      </p:cBhvr>
                                      <p:to>
                                        <p:strVal val="visible"/>
                                      </p:to>
                                    </p:set>
                                    <p:animEffect transition="in" filter="blinds(horizontal)">
                                      <p:cBhvr>
                                        <p:cTn id="7" dur="500"/>
                                        <p:tgtEl>
                                          <p:spTgt spid="25600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lide(fromLeft)">
                                      <p:cBhvr>
                                        <p:cTn id="12" dur="500"/>
                                        <p:tgtEl>
                                          <p:spTgt spid="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slide(fromLeft)">
                                      <p:cBhvr>
                                        <p:cTn id="15" dur="500"/>
                                        <p:tgtEl>
                                          <p:spTgt spid="4"/>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2" presetClass="entr" presetSubtype="8"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slide(fromLeft)">
                                      <p:cBhvr>
                                        <p:cTn id="20" dur="500"/>
                                        <p:tgtEl>
                                          <p:spTgt spid="9"/>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lide(fromLeft)">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内容占位符 2"/>
          <p:cNvSpPr>
            <a:spLocks noGrp="1"/>
          </p:cNvSpPr>
          <p:nvPr>
            <p:ph idx="1"/>
          </p:nvPr>
        </p:nvSpPr>
        <p:spPr>
          <a:xfrm>
            <a:off x="971550" y="1735138"/>
            <a:ext cx="7143750" cy="3500437"/>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smtClean="0"/>
              <a:t>main()</a:t>
            </a:r>
            <a:endParaRPr lang="zh-CN" altLang="zh-CN" sz="2800" dirty="0" smtClean="0"/>
          </a:p>
          <a:p>
            <a:pPr eaLnBrk="1" hangingPunct="1">
              <a:buFont typeface="Wingdings" pitchFamily="2" charset="2"/>
              <a:buNone/>
            </a:pPr>
            <a:r>
              <a:rPr lang="en-US" altLang="zh-CN" sz="2800" dirty="0" smtClean="0"/>
              <a:t>{ char *string=“I love China!”;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(“%s\</a:t>
            </a:r>
            <a:r>
              <a:rPr lang="en-US" altLang="zh-CN" sz="2800" dirty="0" err="1" smtClean="0"/>
              <a:t>n”,string</a:t>
            </a:r>
            <a:r>
              <a:rPr lang="en-US" altLang="zh-CN" sz="2800" dirty="0" smtClean="0"/>
              <a:t>); </a:t>
            </a:r>
            <a:endParaRPr lang="zh-CN" altLang="zh-CN" sz="2800" dirty="0" smtClean="0"/>
          </a:p>
          <a:p>
            <a:pPr eaLnBrk="1" hangingPunct="1">
              <a:buFont typeface="Wingdings" pitchFamily="2" charset="2"/>
              <a:buNone/>
            </a:pPr>
            <a:r>
              <a:rPr lang="en-US" altLang="zh-CN" sz="2800" dirty="0" smtClean="0"/>
              <a:t>}</a:t>
            </a:r>
            <a:endParaRPr lang="zh-CN" altLang="zh-CN" sz="2800" dirty="0" smtClean="0"/>
          </a:p>
        </p:txBody>
      </p:sp>
      <p:pic>
        <p:nvPicPr>
          <p:cNvPr id="257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5988" y="5592763"/>
            <a:ext cx="356235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a:spLocks noChangeArrowheads="1"/>
          </p:cNvSpPr>
          <p:nvPr/>
        </p:nvSpPr>
        <p:spPr bwMode="auto">
          <a:xfrm>
            <a:off x="2206625" y="2090738"/>
            <a:ext cx="14287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string</a:t>
            </a:r>
            <a:endParaRPr lang="zh-CN" altLang="en-US" sz="3200">
              <a:solidFill>
                <a:srgbClr val="0000CC"/>
              </a:solidFill>
            </a:endParaRPr>
          </a:p>
        </p:txBody>
      </p:sp>
      <p:cxnSp>
        <p:nvCxnSpPr>
          <p:cNvPr id="5" name="直接箭头连接符 4"/>
          <p:cNvCxnSpPr>
            <a:cxnSpLocks noChangeShapeType="1"/>
          </p:cNvCxnSpPr>
          <p:nvPr/>
        </p:nvCxnSpPr>
        <p:spPr bwMode="auto">
          <a:xfrm rot="5400000">
            <a:off x="3277394" y="2591594"/>
            <a:ext cx="428625"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6" name="圆角矩形标注 5"/>
          <p:cNvSpPr>
            <a:spLocks noChangeArrowheads="1"/>
          </p:cNvSpPr>
          <p:nvPr/>
        </p:nvSpPr>
        <p:spPr bwMode="auto">
          <a:xfrm>
            <a:off x="2471738" y="4449763"/>
            <a:ext cx="5214937" cy="928687"/>
          </a:xfrm>
          <a:prstGeom prst="wedgeRoundRectCallout">
            <a:avLst>
              <a:gd name="adj1" fmla="val -39023"/>
              <a:gd name="adj2" fmla="val -183106"/>
              <a:gd name="adj3" fmla="val 16667"/>
            </a:avLst>
          </a:prstGeom>
          <a:solidFill>
            <a:srgbClr val="FFFFCC"/>
          </a:solidFill>
          <a:ln w="9525" algn="ctr">
            <a:solidFill>
              <a:schemeClr val="tx1"/>
            </a:solidFill>
            <a:miter lim="800000"/>
            <a:headEnd/>
            <a:tailEnd/>
          </a:ln>
        </p:spPr>
        <p:txBody>
          <a:bodyPr/>
          <a:lstStyle/>
          <a:p>
            <a:r>
              <a:rPr lang="en-US" altLang="zh-CN" sz="2800">
                <a:solidFill>
                  <a:srgbClr val="0000CC"/>
                </a:solidFill>
                <a:latin typeface="Verdana" pitchFamily="34" charset="0"/>
              </a:rPr>
              <a:t>char *string;                   </a:t>
            </a:r>
            <a:endParaRPr lang="zh-CN" altLang="zh-CN" sz="2800">
              <a:solidFill>
                <a:srgbClr val="0000CC"/>
              </a:solidFill>
              <a:latin typeface="Verdana" pitchFamily="34" charset="0"/>
            </a:endParaRPr>
          </a:p>
          <a:p>
            <a:r>
              <a:rPr lang="en-US" altLang="zh-CN" sz="2800">
                <a:solidFill>
                  <a:srgbClr val="0000CC"/>
                </a:solidFill>
                <a:latin typeface="Verdana" pitchFamily="34" charset="0"/>
              </a:rPr>
              <a:t>string=” I love China!”; </a:t>
            </a:r>
          </a:p>
        </p:txBody>
      </p:sp>
      <p:sp>
        <p:nvSpPr>
          <p:cNvPr id="130058" name="Rectangle 10"/>
          <p:cNvSpPr>
            <a:spLocks noChangeArrowheads="1"/>
          </p:cNvSpPr>
          <p:nvPr/>
        </p:nvSpPr>
        <p:spPr bwMode="gray">
          <a:xfrm>
            <a:off x="573088" y="908050"/>
            <a:ext cx="7432675" cy="579438"/>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wrap="none">
            <a:spAutoFit/>
          </a:bodyPr>
          <a:lstStyle/>
          <a:p>
            <a:pPr>
              <a:defRPr/>
            </a:pPr>
            <a:r>
              <a:rPr kumimoji="0" lang="zh-CN" altLang="zh-CN" sz="3200" b="0">
                <a:latin typeface="Arial Unicode MS" pitchFamily="34" charset="-122"/>
              </a:rPr>
              <a:t>例</a:t>
            </a:r>
            <a:r>
              <a:rPr kumimoji="0" lang="zh-CN" altLang="en-US" sz="3200" b="0">
                <a:latin typeface="Arial Unicode MS" pitchFamily="34" charset="-122"/>
              </a:rPr>
              <a:t>2</a:t>
            </a:r>
            <a:r>
              <a:rPr kumimoji="0" lang="en-US" altLang="zh-CN" sz="3200" b="0">
                <a:latin typeface="Arial Unicode MS" pitchFamily="34" charset="-122"/>
              </a:rPr>
              <a:t> </a:t>
            </a:r>
            <a:r>
              <a:rPr kumimoji="0" lang="zh-CN" altLang="zh-CN" sz="3200" b="0">
                <a:latin typeface="Arial Unicode MS" pitchFamily="34" charset="-122"/>
              </a:rPr>
              <a:t>通过字符指针变量输出一个字符串。</a:t>
            </a:r>
            <a:endParaRPr kumimoji="0" lang="zh-CN" altLang="en-US" sz="3200" b="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57026"/>
                                        </p:tgtEl>
                                        <p:attrNameLst>
                                          <p:attrName>style.visibility</p:attrName>
                                        </p:attrNameLst>
                                      </p:cBhvr>
                                      <p:to>
                                        <p:strVal val="visible"/>
                                      </p:to>
                                    </p:set>
                                    <p:animEffect transition="in" filter="blinds(horizontal)">
                                      <p:cBhvr>
                                        <p:cTn id="7" dur="500"/>
                                        <p:tgtEl>
                                          <p:spTgt spid="2570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lide(fromLeft)">
                                      <p:cBhvr>
                                        <p:cTn id="12" dur="500"/>
                                        <p:tgtEl>
                                          <p:spTgt spid="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slide(fromLeft)">
                                      <p:cBhvr>
                                        <p:cTn id="15" dur="500"/>
                                        <p:tgtEl>
                                          <p:spTgt spid="4"/>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linds(horizontal)">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5" name="TextBox 7"/>
          <p:cNvSpPr txBox="1">
            <a:spLocks noChangeArrowheads="1"/>
          </p:cNvSpPr>
          <p:nvPr/>
        </p:nvSpPr>
        <p:spPr bwMode="auto">
          <a:xfrm>
            <a:off x="3059832" y="1427163"/>
            <a:ext cx="14287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string</a:t>
            </a:r>
            <a:endParaRPr lang="zh-CN" altLang="en-US" sz="3200">
              <a:solidFill>
                <a:srgbClr val="0000CC"/>
              </a:solidFill>
            </a:endParaRPr>
          </a:p>
        </p:txBody>
      </p:sp>
      <p:cxnSp>
        <p:nvCxnSpPr>
          <p:cNvPr id="131076" name="直接箭头连接符 8"/>
          <p:cNvCxnSpPr>
            <a:cxnSpLocks noChangeShapeType="1"/>
          </p:cNvCxnSpPr>
          <p:nvPr/>
        </p:nvCxnSpPr>
        <p:spPr bwMode="auto">
          <a:xfrm rot="5400000">
            <a:off x="4130600" y="1928019"/>
            <a:ext cx="428625" cy="1588"/>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pic>
        <p:nvPicPr>
          <p:cNvPr id="125956"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080" name="Rectangle 8"/>
          <p:cNvSpPr>
            <a:spLocks noChangeArrowheads="1"/>
          </p:cNvSpPr>
          <p:nvPr/>
        </p:nvSpPr>
        <p:spPr bwMode="gray">
          <a:xfrm>
            <a:off x="1835150" y="1052513"/>
            <a:ext cx="5670550" cy="3625608"/>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spcBef>
                <a:spcPct val="20000"/>
              </a:spcBef>
              <a:buClr>
                <a:schemeClr val="folHlink"/>
              </a:buClr>
              <a:buFont typeface="Wingdings" pitchFamily="2" charset="2"/>
              <a:buNone/>
              <a:defRPr/>
            </a:pPr>
            <a:r>
              <a:rPr kumimoji="0" lang="en-US" altLang="zh-CN" sz="2800" b="0" dirty="0">
                <a:latin typeface="Arial Unicode MS" pitchFamily="34" charset="-122"/>
              </a:rPr>
              <a:t>#include &lt;</a:t>
            </a:r>
            <a:r>
              <a:rPr kumimoji="0" lang="en-US" altLang="zh-CN" sz="2800" b="0" dirty="0" err="1">
                <a:latin typeface="Arial Unicode MS" pitchFamily="34" charset="-122"/>
              </a:rPr>
              <a:t>stdio.h</a:t>
            </a:r>
            <a:r>
              <a:rPr kumimoji="0" lang="en-US" altLang="zh-CN" sz="2800" b="0" dirty="0">
                <a:latin typeface="Arial Unicode MS" pitchFamily="34" charset="-122"/>
              </a:rPr>
              <a:t>&gt;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smtClean="0">
                <a:latin typeface="Arial Unicode MS" pitchFamily="34" charset="-122"/>
              </a:rPr>
              <a:t>main</a:t>
            </a:r>
            <a:r>
              <a:rPr kumimoji="0" lang="en-US" altLang="zh-CN" sz="2800" b="0" dirty="0">
                <a:latin typeface="Arial Unicode MS" pitchFamily="34" charset="-122"/>
              </a:rPr>
              <a: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char *string=“I love China!”;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(“%s\</a:t>
            </a:r>
            <a:r>
              <a:rPr kumimoji="0" lang="en-US" altLang="zh-CN" sz="2800" b="0" dirty="0" err="1">
                <a:latin typeface="Arial Unicode MS" pitchFamily="34" charset="-122"/>
              </a:rPr>
              <a:t>n”,string</a:t>
            </a:r>
            <a:r>
              <a:rPr kumimoji="0" lang="en-US" altLang="zh-CN" sz="2800" b="0" dirty="0">
                <a:latin typeface="Arial Unicode MS" pitchFamily="34" charset="-122"/>
              </a:rPr>
              <a:t>);</a:t>
            </a: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a:solidFill>
                  <a:srgbClr val="9D138D"/>
                </a:solidFill>
                <a:latin typeface="Arial Unicode MS" pitchFamily="34" charset="-122"/>
              </a:rPr>
              <a:t>string=”I am a student.”;</a:t>
            </a:r>
          </a:p>
          <a:p>
            <a:pPr>
              <a:spcBef>
                <a:spcPct val="20000"/>
              </a:spcBef>
              <a:buClr>
                <a:schemeClr val="folHlink"/>
              </a:buClr>
              <a:buFont typeface="Wingdings" pitchFamily="2" charset="2"/>
              <a:buNone/>
              <a:defRPr/>
            </a:pPr>
            <a:r>
              <a:rPr kumimoji="0" lang="en-US" altLang="zh-CN" sz="2800" b="0" dirty="0">
                <a:solidFill>
                  <a:srgbClr val="9D138D"/>
                </a:solidFill>
                <a:latin typeface="Arial Unicode MS" pitchFamily="34" charset="-122"/>
              </a:rPr>
              <a:t>   </a:t>
            </a:r>
            <a:r>
              <a:rPr kumimoji="0" lang="en-US" altLang="zh-CN" sz="2800" b="0" dirty="0" err="1">
                <a:solidFill>
                  <a:srgbClr val="9D138D"/>
                </a:solidFill>
                <a:latin typeface="Arial Unicode MS" pitchFamily="34" charset="-122"/>
              </a:rPr>
              <a:t>printf</a:t>
            </a:r>
            <a:r>
              <a:rPr kumimoji="0" lang="en-US" altLang="zh-CN" sz="2800" b="0" dirty="0">
                <a:solidFill>
                  <a:srgbClr val="9D138D"/>
                </a:solidFill>
                <a:latin typeface="Arial Unicode MS" pitchFamily="34" charset="-122"/>
              </a:rPr>
              <a:t>(“%s\</a:t>
            </a:r>
            <a:r>
              <a:rPr kumimoji="0" lang="en-US" altLang="zh-CN" sz="2800" b="0" dirty="0" err="1">
                <a:solidFill>
                  <a:srgbClr val="9D138D"/>
                </a:solidFill>
                <a:latin typeface="Arial Unicode MS" pitchFamily="34" charset="-122"/>
              </a:rPr>
              <a:t>n”,string</a:t>
            </a:r>
            <a:r>
              <a:rPr kumimoji="0" lang="en-US" altLang="zh-CN" sz="2800" b="0" dirty="0">
                <a:solidFill>
                  <a:srgbClr val="9D138D"/>
                </a:solidFill>
                <a:latin typeface="Arial Unicode MS" pitchFamily="34" charset="-122"/>
              </a:rPr>
              <a:t>);</a:t>
            </a:r>
            <a:endParaRPr kumimoji="0" lang="zh-CN" altLang="zh-CN" sz="2800" b="0" dirty="0">
              <a:solidFill>
                <a:srgbClr val="9D138D"/>
              </a:solidFill>
              <a:latin typeface="Arial Unicode MS" pitchFamily="34" charset="-122"/>
            </a:endParaRPr>
          </a:p>
          <a:p>
            <a:pPr>
              <a:spcBef>
                <a:spcPct val="20000"/>
              </a:spcBef>
              <a:buClr>
                <a:schemeClr val="folHlink"/>
              </a:buClr>
              <a:buFont typeface="Wingdings" pitchFamily="2" charset="2"/>
              <a:buNone/>
              <a:defRPr/>
            </a:pPr>
            <a:r>
              <a:rPr kumimoji="0" lang="en-US" altLang="zh-CN" sz="2800" b="0" dirty="0" smtClean="0">
                <a:latin typeface="Arial Unicode MS" pitchFamily="34" charset="-122"/>
              </a:rPr>
              <a:t>}</a:t>
            </a:r>
            <a:endParaRPr kumimoji="0" lang="zh-CN" altLang="en-US" sz="2800" b="0" dirty="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107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10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63575" y="228600"/>
            <a:ext cx="8229600" cy="868363"/>
          </a:xfrm>
        </p:spPr>
        <p:txBody>
          <a:bodyPr/>
          <a:lstStyle/>
          <a:p>
            <a:r>
              <a:rPr lang="zh-CN" altLang="en-US" smtClean="0">
                <a:latin typeface="Arial" charset="0"/>
              </a:rPr>
              <a:t>指针的引用</a:t>
            </a:r>
          </a:p>
        </p:txBody>
      </p:sp>
      <p:sp>
        <p:nvSpPr>
          <p:cNvPr id="25603" name="Rectangle 3"/>
          <p:cNvSpPr>
            <a:spLocks noGrp="1" noChangeArrowheads="1"/>
          </p:cNvSpPr>
          <p:nvPr>
            <p:ph type="body" idx="1"/>
          </p:nvPr>
        </p:nvSpPr>
        <p:spPr/>
        <p:txBody>
          <a:bodyPr/>
          <a:lstStyle/>
          <a:p>
            <a:r>
              <a:rPr lang="zh-CN" altLang="en-US" smtClean="0"/>
              <a:t>指针的直接引用（</a:t>
            </a:r>
            <a:r>
              <a:rPr lang="en-US" altLang="zh-CN" smtClean="0"/>
              <a:t>direct reference)</a:t>
            </a:r>
          </a:p>
          <a:p>
            <a:r>
              <a:rPr lang="en-US" altLang="zh-CN" smtClean="0"/>
              <a:t>int a;</a:t>
            </a:r>
          </a:p>
          <a:p>
            <a:r>
              <a:rPr lang="en-US" altLang="zh-CN" smtClean="0"/>
              <a:t>int *p;</a:t>
            </a:r>
          </a:p>
          <a:p>
            <a:r>
              <a:rPr lang="en-US" altLang="zh-CN" smtClean="0"/>
              <a:t>p = &amp;a;</a:t>
            </a:r>
          </a:p>
          <a:p>
            <a:r>
              <a:rPr lang="en-US" altLang="zh-CN" smtClean="0"/>
              <a:t>printf(“%p\n”, p);</a:t>
            </a:r>
          </a:p>
        </p:txBody>
      </p:sp>
    </p:spTree>
  </p:cSld>
  <p:clrMapOvr>
    <a:masterClrMapping/>
  </p:clrMapOvr>
  <p:transition>
    <p:fade/>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8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7563" y="4581128"/>
            <a:ext cx="3678237"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p:nvSpPr>
        <p:spPr bwMode="auto">
          <a:xfrm>
            <a:off x="2206625" y="2427288"/>
            <a:ext cx="1428750" cy="579437"/>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FF0000"/>
                </a:solidFill>
              </a:rPr>
              <a:t>string</a:t>
            </a:r>
            <a:endParaRPr lang="zh-CN" altLang="en-US" sz="3200">
              <a:solidFill>
                <a:srgbClr val="FF0000"/>
              </a:solidFill>
            </a:endParaRPr>
          </a:p>
        </p:txBody>
      </p:sp>
      <p:cxnSp>
        <p:nvCxnSpPr>
          <p:cNvPr id="9" name="直接箭头连接符 8"/>
          <p:cNvCxnSpPr>
            <a:cxnSpLocks noChangeShapeType="1"/>
          </p:cNvCxnSpPr>
          <p:nvPr/>
        </p:nvCxnSpPr>
        <p:spPr bwMode="auto">
          <a:xfrm rot="5400000">
            <a:off x="3277394" y="2928144"/>
            <a:ext cx="428625" cy="15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pic>
        <p:nvPicPr>
          <p:cNvPr id="126981" name="图片 5"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104" name="Rectangle 8"/>
          <p:cNvSpPr>
            <a:spLocks noChangeArrowheads="1"/>
          </p:cNvSpPr>
          <p:nvPr/>
        </p:nvSpPr>
        <p:spPr bwMode="gray">
          <a:xfrm>
            <a:off x="1835150" y="1052513"/>
            <a:ext cx="5670550" cy="3625608"/>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spcBef>
                <a:spcPct val="20000"/>
              </a:spcBef>
              <a:buClr>
                <a:schemeClr val="folHlink"/>
              </a:buClr>
              <a:buFont typeface="Wingdings" pitchFamily="2" charset="2"/>
              <a:buNone/>
              <a:defRPr/>
            </a:pPr>
            <a:r>
              <a:rPr kumimoji="0" lang="en-US" altLang="zh-CN" sz="2800" b="0" dirty="0">
                <a:latin typeface="Arial Unicode MS" pitchFamily="34" charset="-122"/>
              </a:rPr>
              <a:t>#include &lt;</a:t>
            </a:r>
            <a:r>
              <a:rPr kumimoji="0" lang="en-US" altLang="zh-CN" sz="2800" b="0" dirty="0" err="1">
                <a:latin typeface="Arial Unicode MS" pitchFamily="34" charset="-122"/>
              </a:rPr>
              <a:t>stdio.h</a:t>
            </a:r>
            <a:r>
              <a:rPr kumimoji="0" lang="en-US" altLang="zh-CN" sz="2800" b="0" dirty="0">
                <a:latin typeface="Arial Unicode MS" pitchFamily="34" charset="-122"/>
              </a:rPr>
              <a:t>&gt;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smtClean="0">
                <a:latin typeface="Arial Unicode MS" pitchFamily="34" charset="-122"/>
              </a:rPr>
              <a:t>main</a:t>
            </a:r>
            <a:r>
              <a:rPr kumimoji="0" lang="en-US" altLang="zh-CN" sz="2800" b="0" dirty="0">
                <a:latin typeface="Arial Unicode MS" pitchFamily="34" charset="-122"/>
              </a:rPr>
              <a: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char *string=“I love China!”;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(“%s\</a:t>
            </a:r>
            <a:r>
              <a:rPr kumimoji="0" lang="en-US" altLang="zh-CN" sz="2800" b="0" dirty="0" err="1">
                <a:latin typeface="Arial Unicode MS" pitchFamily="34" charset="-122"/>
              </a:rPr>
              <a:t>n”,string</a:t>
            </a:r>
            <a:r>
              <a:rPr kumimoji="0" lang="en-US" altLang="zh-CN" sz="2800" b="0" dirty="0">
                <a:latin typeface="Arial Unicode MS" pitchFamily="34" charset="-122"/>
              </a:rPr>
              <a:t>);</a:t>
            </a: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a:solidFill>
                  <a:srgbClr val="9D138D"/>
                </a:solidFill>
                <a:latin typeface="Arial Unicode MS" pitchFamily="34" charset="-122"/>
              </a:rPr>
              <a:t>string=”I am a student.”;</a:t>
            </a:r>
          </a:p>
          <a:p>
            <a:pPr>
              <a:spcBef>
                <a:spcPct val="20000"/>
              </a:spcBef>
              <a:buClr>
                <a:schemeClr val="folHlink"/>
              </a:buClr>
              <a:buFont typeface="Wingdings" pitchFamily="2" charset="2"/>
              <a:buNone/>
              <a:defRPr/>
            </a:pPr>
            <a:r>
              <a:rPr kumimoji="0" lang="en-US" altLang="zh-CN" sz="2800" b="0" dirty="0">
                <a:solidFill>
                  <a:srgbClr val="9D138D"/>
                </a:solidFill>
                <a:latin typeface="Arial Unicode MS" pitchFamily="34" charset="-122"/>
              </a:rPr>
              <a:t>   </a:t>
            </a:r>
            <a:r>
              <a:rPr kumimoji="0" lang="en-US" altLang="zh-CN" sz="2800" b="0" dirty="0" err="1">
                <a:solidFill>
                  <a:srgbClr val="9D138D"/>
                </a:solidFill>
                <a:latin typeface="Arial Unicode MS" pitchFamily="34" charset="-122"/>
              </a:rPr>
              <a:t>printf</a:t>
            </a:r>
            <a:r>
              <a:rPr kumimoji="0" lang="en-US" altLang="zh-CN" sz="2800" b="0" dirty="0">
                <a:solidFill>
                  <a:srgbClr val="9D138D"/>
                </a:solidFill>
                <a:latin typeface="Arial Unicode MS" pitchFamily="34" charset="-122"/>
              </a:rPr>
              <a:t>(“%s\</a:t>
            </a:r>
            <a:r>
              <a:rPr kumimoji="0" lang="en-US" altLang="zh-CN" sz="2800" b="0" dirty="0" err="1">
                <a:solidFill>
                  <a:srgbClr val="9D138D"/>
                </a:solidFill>
                <a:latin typeface="Arial Unicode MS" pitchFamily="34" charset="-122"/>
              </a:rPr>
              <a:t>n”,string</a:t>
            </a:r>
            <a:r>
              <a:rPr kumimoji="0" lang="en-US" altLang="zh-CN" sz="2800" b="0" dirty="0">
                <a:solidFill>
                  <a:srgbClr val="9D138D"/>
                </a:solidFill>
                <a:latin typeface="Arial Unicode MS" pitchFamily="34" charset="-122"/>
              </a:rPr>
              <a:t>);</a:t>
            </a:r>
            <a:endParaRPr kumimoji="0" lang="zh-CN" altLang="zh-CN" sz="2800" b="0" dirty="0">
              <a:solidFill>
                <a:srgbClr val="9D138D"/>
              </a:solidFill>
              <a:latin typeface="Arial Unicode MS" pitchFamily="34" charset="-122"/>
            </a:endParaRPr>
          </a:p>
          <a:p>
            <a:pPr>
              <a:spcBef>
                <a:spcPct val="20000"/>
              </a:spcBef>
              <a:buClr>
                <a:schemeClr val="folHlink"/>
              </a:buClr>
              <a:buFont typeface="Wingdings" pitchFamily="2" charset="2"/>
              <a:buNone/>
              <a:defRPr/>
            </a:pPr>
            <a:r>
              <a:rPr kumimoji="0" lang="en-US" altLang="zh-CN" sz="2800" b="0" dirty="0" smtClean="0">
                <a:latin typeface="Arial Unicode MS" pitchFamily="34" charset="-122"/>
              </a:rPr>
              <a:t>}</a:t>
            </a:r>
            <a:endParaRPr kumimoji="0" lang="zh-CN" altLang="en-US" sz="2800" b="0" dirty="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Top)">
                                      <p:cBhvr>
                                        <p:cTn id="7" dur="500"/>
                                        <p:tgtEl>
                                          <p:spTgt spid="9"/>
                                        </p:tgtEl>
                                      </p:cBhvr>
                                    </p:animEffect>
                                  </p:childTnLst>
                                </p:cTn>
                              </p:par>
                              <p:par>
                                <p:cTn id="8" presetID="12" presetClass="entr" presetSubtype="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slide(fromTop)">
                                      <p:cBhvr>
                                        <p:cTn id="10" dur="500"/>
                                        <p:tgtEl>
                                          <p:spTgt spid="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258050"/>
                                        </p:tgtEl>
                                        <p:attrNameLst>
                                          <p:attrName>style.visibility</p:attrName>
                                        </p:attrNameLst>
                                      </p:cBhvr>
                                      <p:to>
                                        <p:strVal val="visible"/>
                                      </p:to>
                                    </p:set>
                                    <p:animEffect transition="in" filter="blinds(horizontal)">
                                      <p:cBhvr>
                                        <p:cTn id="15" dur="500"/>
                                        <p:tgtEl>
                                          <p:spTgt spid="258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750" y="857250"/>
            <a:ext cx="8153400" cy="5267325"/>
          </a:xfrm>
        </p:spPr>
        <p:txBody>
          <a:bodyPr/>
          <a:lstStyle/>
          <a:p>
            <a:pPr eaLnBrk="1" hangingPunct="1">
              <a:buFont typeface="Wingdings" pitchFamily="2" charset="2"/>
              <a:buNone/>
            </a:pPr>
            <a:r>
              <a:rPr lang="en-US" altLang="zh-CN" dirty="0" smtClean="0"/>
              <a:t>  </a:t>
            </a:r>
            <a:r>
              <a:rPr lang="zh-CN" altLang="zh-CN" dirty="0" smtClean="0"/>
              <a:t>例</a:t>
            </a:r>
            <a:r>
              <a:rPr lang="en-US" altLang="zh-CN" dirty="0" smtClean="0"/>
              <a:t>3 </a:t>
            </a:r>
            <a:r>
              <a:rPr lang="zh-CN" altLang="zh-CN" dirty="0" smtClean="0"/>
              <a:t>将字符串</a:t>
            </a:r>
            <a:r>
              <a:rPr lang="en-US" altLang="zh-CN" dirty="0" smtClean="0"/>
              <a:t>a</a:t>
            </a:r>
            <a:r>
              <a:rPr lang="zh-CN" altLang="zh-CN" dirty="0" smtClean="0"/>
              <a:t>复制</a:t>
            </a:r>
            <a:r>
              <a:rPr lang="zh-CN" altLang="en-US" dirty="0" smtClean="0"/>
              <a:t>给</a:t>
            </a:r>
            <a:r>
              <a:rPr lang="zh-CN" altLang="zh-CN" dirty="0" smtClean="0"/>
              <a:t>字符串</a:t>
            </a:r>
            <a:r>
              <a:rPr lang="en-US" altLang="zh-CN" dirty="0" smtClean="0"/>
              <a:t>b</a:t>
            </a:r>
            <a:r>
              <a:rPr lang="zh-CN" altLang="zh-CN" dirty="0" smtClean="0"/>
              <a:t>，然后输出字符串</a:t>
            </a:r>
            <a:r>
              <a:rPr lang="en-US" altLang="zh-CN" dirty="0" smtClean="0"/>
              <a:t>b</a:t>
            </a:r>
            <a:r>
              <a:rPr lang="zh-CN" altLang="zh-CN" dirty="0" smtClean="0"/>
              <a:t>。</a:t>
            </a:r>
          </a:p>
          <a:p>
            <a:pPr eaLnBrk="1" hangingPunct="1"/>
            <a:r>
              <a:rPr lang="zh-CN" altLang="zh-CN" dirty="0" smtClean="0"/>
              <a:t>思路：定义两个字符数组</a:t>
            </a:r>
            <a:r>
              <a:rPr lang="en-US" altLang="zh-CN" dirty="0" smtClean="0"/>
              <a:t>a</a:t>
            </a:r>
            <a:r>
              <a:rPr lang="zh-CN" altLang="zh-CN" dirty="0" smtClean="0"/>
              <a:t>和</a:t>
            </a:r>
            <a:r>
              <a:rPr lang="en-US" altLang="zh-CN" dirty="0" smtClean="0"/>
              <a:t>b</a:t>
            </a:r>
            <a:r>
              <a:rPr lang="zh-CN" altLang="zh-CN" dirty="0" smtClean="0"/>
              <a:t>，用“</a:t>
            </a:r>
            <a:r>
              <a:rPr lang="en-US" altLang="zh-CN" dirty="0" smtClean="0"/>
              <a:t>I am a student.</a:t>
            </a:r>
            <a:r>
              <a:rPr lang="zh-CN" altLang="zh-CN" dirty="0" smtClean="0"/>
              <a:t>”对</a:t>
            </a:r>
            <a:r>
              <a:rPr lang="en-US" altLang="zh-CN" dirty="0" smtClean="0"/>
              <a:t>a</a:t>
            </a:r>
            <a:r>
              <a:rPr lang="zh-CN" altLang="zh-CN" dirty="0" smtClean="0"/>
              <a:t>数组初始化。将</a:t>
            </a:r>
            <a:r>
              <a:rPr lang="en-US" altLang="zh-CN" dirty="0" smtClean="0"/>
              <a:t>a</a:t>
            </a:r>
            <a:r>
              <a:rPr lang="zh-CN" altLang="zh-CN" dirty="0" smtClean="0"/>
              <a:t>数组中的字符逐个复制到</a:t>
            </a:r>
            <a:r>
              <a:rPr lang="en-US" altLang="zh-CN" dirty="0" smtClean="0"/>
              <a:t>b</a:t>
            </a:r>
            <a:r>
              <a:rPr lang="zh-CN" altLang="zh-CN" dirty="0" smtClean="0"/>
              <a:t>数组中。</a:t>
            </a:r>
            <a:endParaRPr lang="en-US" altLang="zh-CN" dirty="0" smtClean="0"/>
          </a:p>
          <a:p>
            <a:pPr eaLnBrk="1" hangingPunct="1"/>
            <a:r>
              <a:rPr lang="zh-CN" altLang="zh-CN" dirty="0" smtClean="0"/>
              <a:t>可以用不同的方法引用并输出字符数组元素，</a:t>
            </a:r>
            <a:r>
              <a:rPr lang="zh-CN" altLang="en-US" dirty="0"/>
              <a:t>这里</a:t>
            </a:r>
            <a:r>
              <a:rPr lang="zh-CN" altLang="zh-CN" dirty="0" smtClean="0"/>
              <a:t>用地址法算出各元素的值。</a:t>
            </a:r>
            <a:endParaRPr lang="zh-CN" altLang="en-US" dirty="0" smtClean="0"/>
          </a:p>
        </p:txBody>
      </p:sp>
      <p:pic>
        <p:nvPicPr>
          <p:cNvPr id="128003"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内容占位符 2"/>
          <p:cNvSpPr>
            <a:spLocks noGrp="1"/>
          </p:cNvSpPr>
          <p:nvPr>
            <p:ph idx="1"/>
          </p:nvPr>
        </p:nvSpPr>
        <p:spPr>
          <a:xfrm>
            <a:off x="428625" y="285750"/>
            <a:ext cx="8153400" cy="6357938"/>
          </a:xfrm>
        </p:spPr>
        <p:txBody>
          <a:bodyPr/>
          <a:lstStyle/>
          <a:p>
            <a:pPr eaLnBrk="1" hangingPunct="1">
              <a:lnSpc>
                <a:spcPts val="2900"/>
              </a:lnSpc>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lnSpc>
                <a:spcPts val="2900"/>
              </a:lnSpc>
              <a:buFont typeface="Wingdings" pitchFamily="2" charset="2"/>
              <a:buNone/>
            </a:pPr>
            <a:r>
              <a:rPr lang="en-US" altLang="zh-CN" sz="2800" dirty="0" smtClean="0"/>
              <a:t>void main()</a:t>
            </a:r>
            <a:endParaRPr lang="zh-CN" altLang="zh-CN" sz="2800" dirty="0" smtClean="0"/>
          </a:p>
          <a:p>
            <a:pPr eaLnBrk="1" hangingPunct="1">
              <a:lnSpc>
                <a:spcPts val="2900"/>
              </a:lnSpc>
              <a:buFont typeface="Wingdings" pitchFamily="2" charset="2"/>
              <a:buNone/>
            </a:pPr>
            <a:r>
              <a:rPr lang="en-US" altLang="zh-CN" sz="2800" dirty="0" smtClean="0"/>
              <a:t>{ char a[ ]=“I am a </a:t>
            </a:r>
            <a:r>
              <a:rPr lang="en-US" altLang="zh-CN" sz="2800" dirty="0" err="1" smtClean="0"/>
              <a:t>student.”,b</a:t>
            </a:r>
            <a:r>
              <a:rPr lang="en-US" altLang="zh-CN" sz="2800" dirty="0" smtClean="0"/>
              <a:t>[20];   </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int</a:t>
            </a:r>
            <a:r>
              <a:rPr lang="en-US" altLang="zh-CN" sz="2800" dirty="0" smtClean="0"/>
              <a:t> i;</a:t>
            </a:r>
            <a:endParaRPr lang="zh-CN" altLang="zh-CN" sz="2800" dirty="0" smtClean="0"/>
          </a:p>
          <a:p>
            <a:pPr eaLnBrk="1" hangingPunct="1">
              <a:lnSpc>
                <a:spcPts val="2900"/>
              </a:lnSpc>
              <a:buFont typeface="Wingdings" pitchFamily="2" charset="2"/>
              <a:buNone/>
            </a:pPr>
            <a:r>
              <a:rPr lang="en-US" altLang="zh-CN" sz="2800" dirty="0" smtClean="0"/>
              <a:t>   for(i=0;*(</a:t>
            </a:r>
            <a:r>
              <a:rPr lang="en-US" altLang="zh-CN" sz="2800" dirty="0" err="1" smtClean="0"/>
              <a:t>a+i</a:t>
            </a:r>
            <a:r>
              <a:rPr lang="en-US" altLang="zh-CN" sz="2800" dirty="0" smtClean="0"/>
              <a:t>)!='\0';i++)</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b+i</a:t>
            </a:r>
            <a:r>
              <a:rPr lang="en-US" altLang="zh-CN" sz="2800" dirty="0" smtClean="0"/>
              <a:t>)=*(</a:t>
            </a:r>
            <a:r>
              <a:rPr lang="en-US" altLang="zh-CN" sz="2800" dirty="0" err="1" smtClean="0"/>
              <a:t>a+i</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smtClean="0">
                <a:solidFill>
                  <a:srgbClr val="00B050"/>
                </a:solidFill>
              </a:rPr>
              <a:t>*(</a:t>
            </a:r>
            <a:r>
              <a:rPr lang="en-US" altLang="zh-CN" sz="2800" dirty="0" err="1" smtClean="0">
                <a:solidFill>
                  <a:srgbClr val="00B050"/>
                </a:solidFill>
              </a:rPr>
              <a:t>b+i</a:t>
            </a:r>
            <a:r>
              <a:rPr lang="en-US" altLang="zh-CN" sz="2800" dirty="0" smtClean="0">
                <a:solidFill>
                  <a:srgbClr val="00B050"/>
                </a:solidFill>
              </a:rPr>
              <a:t>)=‘\0’; </a:t>
            </a:r>
            <a:endParaRPr lang="zh-CN" altLang="zh-CN" sz="2800" dirty="0" smtClean="0">
              <a:solidFill>
                <a:srgbClr val="00B050"/>
              </a:solidFill>
            </a:endParaRPr>
          </a:p>
          <a:p>
            <a:pPr eaLnBrk="1" hangingPunct="1">
              <a:lnSpc>
                <a:spcPts val="2900"/>
              </a:lnSpc>
              <a:buFont typeface="Wingdings" pitchFamily="2" charset="2"/>
              <a:buNone/>
            </a:pPr>
            <a:r>
              <a:rPr lang="en-US" altLang="zh-CN" sz="2800" dirty="0" smtClean="0"/>
              <a:t>   </a:t>
            </a:r>
            <a:r>
              <a:rPr lang="en-US" altLang="zh-CN" sz="2800" dirty="0" err="1" smtClean="0"/>
              <a:t>printf</a:t>
            </a:r>
            <a:r>
              <a:rPr lang="en-US" altLang="zh-CN" sz="2800" dirty="0" smtClean="0"/>
              <a:t>(“string a is:%s\</a:t>
            </a:r>
            <a:r>
              <a:rPr lang="en-US" altLang="zh-CN" sz="2800" dirty="0" err="1" smtClean="0"/>
              <a:t>n”,a</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printf</a:t>
            </a:r>
            <a:r>
              <a:rPr lang="en-US" altLang="zh-CN" sz="2800" dirty="0" smtClean="0"/>
              <a:t>("string b is:");</a:t>
            </a:r>
            <a:endParaRPr lang="zh-CN" altLang="zh-CN" sz="2800" dirty="0" smtClean="0"/>
          </a:p>
          <a:p>
            <a:pPr eaLnBrk="1" hangingPunct="1">
              <a:lnSpc>
                <a:spcPts val="2900"/>
              </a:lnSpc>
              <a:buFont typeface="Wingdings" pitchFamily="2" charset="2"/>
              <a:buNone/>
            </a:pPr>
            <a:r>
              <a:rPr lang="en-US" altLang="zh-CN" sz="2800" dirty="0" smtClean="0"/>
              <a:t>   for(i=0;b[i]!='\0';i++)</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printf</a:t>
            </a:r>
            <a:r>
              <a:rPr lang="en-US" altLang="zh-CN" sz="2800" dirty="0" smtClean="0"/>
              <a:t>(“%</a:t>
            </a:r>
            <a:r>
              <a:rPr lang="en-US" altLang="zh-CN" sz="2800" dirty="0" err="1" smtClean="0"/>
              <a:t>c”,b</a:t>
            </a:r>
            <a:r>
              <a:rPr lang="en-US" altLang="zh-CN" sz="2800" dirty="0" smtClean="0"/>
              <a:t>[i]); </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printf</a:t>
            </a:r>
            <a:r>
              <a:rPr lang="en-US" altLang="zh-CN" sz="2800" dirty="0" smtClean="0"/>
              <a:t>("\n");</a:t>
            </a:r>
            <a:endParaRPr lang="zh-CN" altLang="zh-CN" sz="2800" dirty="0" smtClean="0"/>
          </a:p>
          <a:p>
            <a:pPr eaLnBrk="1" hangingPunct="1">
              <a:lnSpc>
                <a:spcPts val="2900"/>
              </a:lnSpc>
              <a:buFont typeface="Wingdings" pitchFamily="2" charset="2"/>
              <a:buNone/>
            </a:pPr>
            <a:r>
              <a:rPr lang="en-US" altLang="zh-CN" sz="2800" dirty="0" smtClean="0"/>
              <a:t>}</a:t>
            </a:r>
            <a:endParaRPr lang="zh-CN" altLang="en-US" sz="2800" dirty="0" smtClean="0"/>
          </a:p>
        </p:txBody>
      </p:sp>
      <p:pic>
        <p:nvPicPr>
          <p:cNvPr id="259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3188" y="5786438"/>
            <a:ext cx="5730875"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圆角矩形标注 3"/>
          <p:cNvSpPr/>
          <p:nvPr/>
        </p:nvSpPr>
        <p:spPr bwMode="auto">
          <a:xfrm>
            <a:off x="1643063" y="2286000"/>
            <a:ext cx="6286500" cy="714375"/>
          </a:xfrm>
          <a:prstGeom prst="wedgeRoundRectCallout">
            <a:avLst>
              <a:gd name="adj1" fmla="val -18444"/>
              <a:gd name="adj2" fmla="val 173283"/>
              <a:gd name="adj3" fmla="val 16667"/>
            </a:avLst>
          </a:prstGeom>
          <a:solidFill>
            <a:srgbClr val="FFFFCC"/>
          </a:solidFill>
          <a:ln w="9525" cap="flat" cmpd="sng" algn="ctr">
            <a:solidFill>
              <a:schemeClr val="tx1"/>
            </a:solidFill>
            <a:prstDash val="solid"/>
            <a:miter lim="800000"/>
            <a:headEnd type="none" w="med" len="med"/>
            <a:tailEnd type="none" w="med" len="med"/>
          </a:ln>
          <a:effectLst/>
        </p:spPr>
        <p:txBody>
          <a:bodyPr/>
          <a:lstStyle/>
          <a:p>
            <a:pPr>
              <a:defRPr/>
            </a:pPr>
            <a:r>
              <a:rPr lang="en-US" altLang="zh-CN" sz="2800" dirty="0" err="1">
                <a:solidFill>
                  <a:srgbClr val="0000CC"/>
                </a:solidFill>
                <a:latin typeface="+mn-lt"/>
                <a:ea typeface="+mn-ea"/>
              </a:rPr>
              <a:t>printf</a:t>
            </a:r>
            <a:r>
              <a:rPr lang="en-US" altLang="zh-CN" sz="2800" dirty="0">
                <a:solidFill>
                  <a:srgbClr val="0000CC"/>
                </a:solidFill>
                <a:latin typeface="+mn-lt"/>
                <a:ea typeface="+mn-ea"/>
              </a:rPr>
              <a:t>("string b is:%s\</a:t>
            </a:r>
            <a:r>
              <a:rPr lang="en-US" altLang="zh-CN" sz="2800" dirty="0" err="1">
                <a:solidFill>
                  <a:srgbClr val="0000CC"/>
                </a:solidFill>
                <a:latin typeface="+mn-lt"/>
                <a:ea typeface="+mn-ea"/>
              </a:rPr>
              <a:t>n“,b</a:t>
            </a:r>
            <a:r>
              <a:rPr lang="en-US" altLang="zh-CN" sz="2800" dirty="0">
                <a:solidFill>
                  <a:srgbClr val="0000CC"/>
                </a:solidFill>
                <a:latin typeface="+mn-lt"/>
                <a:ea typeface="+mn-ea"/>
              </a:rPr>
              <a:t>);  </a:t>
            </a:r>
          </a:p>
        </p:txBody>
      </p:sp>
      <p:sp>
        <p:nvSpPr>
          <p:cNvPr id="5" name="矩形 4"/>
          <p:cNvSpPr>
            <a:spLocks noChangeArrowheads="1"/>
          </p:cNvSpPr>
          <p:nvPr/>
        </p:nvSpPr>
        <p:spPr bwMode="auto">
          <a:xfrm>
            <a:off x="714375" y="3929063"/>
            <a:ext cx="4929188" cy="1785937"/>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b="0">
              <a:solidFill>
                <a:srgbClr val="FF0000"/>
              </a:solidFill>
            </a:endParaRPr>
          </a:p>
        </p:txBody>
      </p:sp>
      <p:pic>
        <p:nvPicPr>
          <p:cNvPr id="129030" name="图片 5"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59074"/>
                                        </p:tgtEl>
                                        <p:attrNameLst>
                                          <p:attrName>style.visibility</p:attrName>
                                        </p:attrNameLst>
                                      </p:cBhvr>
                                      <p:to>
                                        <p:strVal val="visible"/>
                                      </p:to>
                                    </p:set>
                                    <p:animEffect transition="in" filter="blinds(horizontal)">
                                      <p:cBhvr>
                                        <p:cTn id="17" dur="500"/>
                                        <p:tgtEl>
                                          <p:spTgt spid="259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内容占位符 2"/>
          <p:cNvSpPr>
            <a:spLocks noGrp="1"/>
          </p:cNvSpPr>
          <p:nvPr>
            <p:ph idx="1"/>
          </p:nvPr>
        </p:nvSpPr>
        <p:spPr/>
        <p:txBody>
          <a:bodyPr/>
          <a:lstStyle/>
          <a:p>
            <a:pPr eaLnBrk="1" hangingPunct="1">
              <a:buFont typeface="Wingdings" pitchFamily="2" charset="2"/>
              <a:buNone/>
            </a:pPr>
            <a:r>
              <a:rPr lang="zh-CN" altLang="zh-CN" dirty="0" smtClean="0"/>
              <a:t>例</a:t>
            </a:r>
            <a:r>
              <a:rPr lang="en-US" altLang="zh-CN" dirty="0" smtClean="0"/>
              <a:t>4 </a:t>
            </a:r>
            <a:r>
              <a:rPr lang="zh-CN" altLang="zh-CN" dirty="0" smtClean="0"/>
              <a:t>用指针变量来处理例</a:t>
            </a:r>
            <a:r>
              <a:rPr lang="en-US" altLang="zh-CN" dirty="0" smtClean="0"/>
              <a:t>3</a:t>
            </a:r>
            <a:r>
              <a:rPr lang="zh-CN" altLang="zh-CN" dirty="0" smtClean="0"/>
              <a:t>问题。</a:t>
            </a:r>
          </a:p>
          <a:p>
            <a:pPr eaLnBrk="1" hangingPunct="1"/>
            <a:r>
              <a:rPr lang="zh-CN" altLang="zh-CN" dirty="0" smtClean="0"/>
              <a:t>思路：定义两个指针变量</a:t>
            </a:r>
            <a:r>
              <a:rPr lang="en-US" altLang="zh-CN" dirty="0" smtClean="0"/>
              <a:t>p1</a:t>
            </a:r>
            <a:r>
              <a:rPr lang="zh-CN" altLang="zh-CN" dirty="0" smtClean="0"/>
              <a:t>和</a:t>
            </a:r>
            <a:r>
              <a:rPr lang="en-US" altLang="zh-CN" dirty="0" smtClean="0"/>
              <a:t>p2</a:t>
            </a:r>
            <a:r>
              <a:rPr lang="zh-CN" altLang="zh-CN" dirty="0" smtClean="0"/>
              <a:t>，分别指向字符数组</a:t>
            </a:r>
            <a:r>
              <a:rPr lang="en-US" altLang="zh-CN" dirty="0" smtClean="0"/>
              <a:t>a</a:t>
            </a:r>
            <a:r>
              <a:rPr lang="zh-CN" altLang="zh-CN" dirty="0" smtClean="0"/>
              <a:t>和</a:t>
            </a:r>
            <a:r>
              <a:rPr lang="en-US" altLang="zh-CN" dirty="0" smtClean="0"/>
              <a:t>b</a:t>
            </a:r>
            <a:r>
              <a:rPr lang="zh-CN" altLang="zh-CN" dirty="0" smtClean="0"/>
              <a:t>。改变指针变量</a:t>
            </a:r>
            <a:r>
              <a:rPr lang="en-US" altLang="zh-CN" dirty="0" smtClean="0"/>
              <a:t>p1</a:t>
            </a:r>
            <a:r>
              <a:rPr lang="zh-CN" altLang="zh-CN" dirty="0" smtClean="0"/>
              <a:t>和</a:t>
            </a:r>
            <a:r>
              <a:rPr lang="en-US" altLang="zh-CN" dirty="0" smtClean="0"/>
              <a:t>p2</a:t>
            </a:r>
            <a:r>
              <a:rPr lang="zh-CN" altLang="zh-CN" dirty="0" smtClean="0"/>
              <a:t>的值，使它们顺序指向数组中的各元素，进行对应元素的复制。</a:t>
            </a:r>
            <a:endParaRPr lang="zh-CN" altLang="en-US" dirty="0" smtClean="0"/>
          </a:p>
        </p:txBody>
      </p:sp>
      <p:pic>
        <p:nvPicPr>
          <p:cNvPr id="130051"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内容占位符 2"/>
          <p:cNvSpPr>
            <a:spLocks noGrp="1"/>
          </p:cNvSpPr>
          <p:nvPr>
            <p:ph idx="1"/>
          </p:nvPr>
        </p:nvSpPr>
        <p:spPr>
          <a:xfrm>
            <a:off x="214313" y="714375"/>
            <a:ext cx="8478837" cy="5857875"/>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smtClean="0"/>
              <a:t>void main()</a:t>
            </a:r>
            <a:endParaRPr lang="zh-CN" altLang="zh-CN" sz="2800" dirty="0" smtClean="0"/>
          </a:p>
          <a:p>
            <a:pPr eaLnBrk="1" hangingPunct="1">
              <a:buFont typeface="Wingdings" pitchFamily="2" charset="2"/>
              <a:buNone/>
            </a:pPr>
            <a:r>
              <a:rPr lang="en-US" altLang="zh-CN" sz="2800" dirty="0" smtClean="0"/>
              <a:t>{char a[]="I am a </a:t>
            </a:r>
            <a:r>
              <a:rPr lang="en-US" altLang="zh-CN" sz="2800" dirty="0" err="1" smtClean="0"/>
              <a:t>student.",b</a:t>
            </a:r>
            <a:r>
              <a:rPr lang="en-US" altLang="zh-CN" sz="2800" dirty="0" smtClean="0"/>
              <a:t>[20],*p1,*p2;</a:t>
            </a:r>
            <a:endParaRPr lang="zh-CN" altLang="zh-CN" sz="2800" dirty="0" smtClean="0"/>
          </a:p>
          <a:p>
            <a:pPr eaLnBrk="1" hangingPunct="1">
              <a:buFont typeface="Wingdings" pitchFamily="2" charset="2"/>
              <a:buNone/>
            </a:pPr>
            <a:r>
              <a:rPr lang="en-US" altLang="zh-CN" sz="2800" dirty="0" smtClean="0"/>
              <a:t>  p1=a;  p2=b; </a:t>
            </a:r>
            <a:endParaRPr lang="zh-CN" altLang="zh-CN" sz="2800" dirty="0" smtClean="0"/>
          </a:p>
          <a:p>
            <a:pPr eaLnBrk="1" hangingPunct="1">
              <a:buFont typeface="Wingdings" pitchFamily="2" charset="2"/>
              <a:buNone/>
            </a:pPr>
            <a:r>
              <a:rPr lang="en-US" altLang="zh-CN" sz="2800" dirty="0" smtClean="0"/>
              <a:t>  for(   ; *p1!=‘\0’; p1++,p2++) </a:t>
            </a:r>
            <a:endParaRPr lang="zh-CN" altLang="zh-CN" sz="2800" dirty="0" smtClean="0"/>
          </a:p>
          <a:p>
            <a:pPr eaLnBrk="1" hangingPunct="1">
              <a:buFont typeface="Wingdings" pitchFamily="2" charset="2"/>
              <a:buNone/>
            </a:pPr>
            <a:r>
              <a:rPr lang="en-US" altLang="zh-CN" sz="2800" dirty="0" smtClean="0"/>
              <a:t>      *p2=*p1; </a:t>
            </a:r>
            <a:endParaRPr lang="zh-CN" altLang="zh-CN" sz="2800" dirty="0" smtClean="0"/>
          </a:p>
          <a:p>
            <a:pPr eaLnBrk="1" hangingPunct="1">
              <a:buFont typeface="Wingdings" pitchFamily="2" charset="2"/>
              <a:buNone/>
            </a:pPr>
            <a:r>
              <a:rPr lang="en-US" altLang="zh-CN" sz="2800" dirty="0" smtClean="0"/>
              <a:t>  </a:t>
            </a:r>
            <a:r>
              <a:rPr lang="en-US" altLang="zh-CN" sz="2800" dirty="0" smtClean="0">
                <a:solidFill>
                  <a:srgbClr val="00B050"/>
                </a:solidFill>
              </a:rPr>
              <a:t>*p2=‘\0’; </a:t>
            </a:r>
            <a:endParaRPr lang="zh-CN" altLang="zh-CN" sz="2800" dirty="0" smtClean="0">
              <a:solidFill>
                <a:srgbClr val="00B050"/>
              </a:solidFill>
            </a:endParaRPr>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(“string a is:%s\</a:t>
            </a:r>
            <a:r>
              <a:rPr lang="en-US" altLang="zh-CN" sz="2800" dirty="0" err="1" smtClean="0"/>
              <a:t>n”,a</a:t>
            </a:r>
            <a:r>
              <a:rPr lang="en-US" altLang="zh-CN" sz="2800" dirty="0" smtClean="0"/>
              <a:t>);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(“string b is:%s\</a:t>
            </a:r>
            <a:r>
              <a:rPr lang="en-US" altLang="zh-CN" sz="2800" dirty="0" err="1" smtClean="0"/>
              <a:t>n”,b</a:t>
            </a:r>
            <a:r>
              <a:rPr lang="en-US" altLang="zh-CN" sz="2800" dirty="0" smtClean="0"/>
              <a:t>); </a:t>
            </a:r>
            <a:endParaRPr lang="zh-CN" altLang="zh-CN" sz="2800" dirty="0" smtClean="0"/>
          </a:p>
          <a:p>
            <a:pPr eaLnBrk="1" hangingPunct="1">
              <a:buFont typeface="Wingdings" pitchFamily="2" charset="2"/>
              <a:buNone/>
            </a:pPr>
            <a:r>
              <a:rPr lang="en-US" altLang="zh-CN" sz="2800" dirty="0" smtClean="0"/>
              <a:t>}</a:t>
            </a:r>
            <a:endParaRPr lang="zh-CN" altLang="zh-CN" sz="2800" dirty="0" smtClean="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3188" y="5380062"/>
            <a:ext cx="5730875"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1076" name="图片 4"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285750" y="642938"/>
            <a:ext cx="857250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8.4.2 </a:t>
            </a:r>
            <a:r>
              <a:rPr lang="zh-CN" altLang="zh-CN" dirty="0" smtClean="0">
                <a:solidFill>
                  <a:srgbClr val="800000"/>
                </a:solidFill>
                <a:effectLst>
                  <a:outerShdw blurRad="38100" dist="38100" dir="2700000" algn="tl">
                    <a:srgbClr val="000000"/>
                  </a:outerShdw>
                </a:effectLst>
                <a:ea typeface="黑体" pitchFamily="2" charset="-122"/>
              </a:rPr>
              <a:t>字符指针作函数参数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33123" name="Rectangle 3"/>
          <p:cNvSpPr>
            <a:spLocks noGrp="1" noChangeArrowheads="1"/>
          </p:cNvSpPr>
          <p:nvPr>
            <p:ph idx="1"/>
          </p:nvPr>
        </p:nvSpPr>
        <p:spPr>
          <a:xfrm>
            <a:off x="714375" y="1643063"/>
            <a:ext cx="8215313" cy="4143375"/>
          </a:xfrm>
        </p:spPr>
        <p:txBody>
          <a:bodyPr/>
          <a:lstStyle/>
          <a:p>
            <a:pPr eaLnBrk="1" hangingPunct="1"/>
            <a:r>
              <a:rPr lang="zh-CN" altLang="zh-CN" smtClean="0"/>
              <a:t>如果想把一个字符串从一个函数“传递”到另一个函数，可以用地址传递的办法，即用字符数组名作参数，也可以用字符指针变量作参数。</a:t>
            </a:r>
            <a:endParaRPr lang="en-US" altLang="zh-CN" smtClean="0"/>
          </a:p>
          <a:p>
            <a:pPr eaLnBrk="1" hangingPunct="1"/>
            <a:r>
              <a:rPr lang="zh-CN" altLang="zh-CN" smtClean="0"/>
              <a:t>在被调用的函数中可以改变字符串的内容</a:t>
            </a:r>
            <a:endParaRPr lang="en-US" altLang="zh-CN" smtClean="0"/>
          </a:p>
          <a:p>
            <a:pPr eaLnBrk="1" hangingPunct="1"/>
            <a:r>
              <a:rPr lang="zh-CN" altLang="zh-CN" smtClean="0"/>
              <a:t>在主调函数中可以引用改变后的字符串。</a:t>
            </a:r>
            <a:endParaRPr lang="en-US" altLang="zh-CN" smtClean="0"/>
          </a:p>
        </p:txBody>
      </p:sp>
      <p:pic>
        <p:nvPicPr>
          <p:cNvPr id="133124"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285750" y="642938"/>
            <a:ext cx="857250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8.4.2 </a:t>
            </a:r>
            <a:r>
              <a:rPr lang="zh-CN" altLang="zh-CN" dirty="0" smtClean="0">
                <a:solidFill>
                  <a:srgbClr val="800000"/>
                </a:solidFill>
                <a:effectLst>
                  <a:outerShdw blurRad="38100" dist="38100" dir="2700000" algn="tl">
                    <a:srgbClr val="000000"/>
                  </a:outerShdw>
                </a:effectLst>
                <a:ea typeface="黑体" pitchFamily="2" charset="-122"/>
              </a:rPr>
              <a:t>字符指针作函数参数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34147" name="Rectangle 3"/>
          <p:cNvSpPr>
            <a:spLocks noGrp="1" noChangeArrowheads="1"/>
          </p:cNvSpPr>
          <p:nvPr>
            <p:ph idx="1"/>
          </p:nvPr>
        </p:nvSpPr>
        <p:spPr>
          <a:xfrm>
            <a:off x="714375" y="1643063"/>
            <a:ext cx="7929563" cy="4143375"/>
          </a:xfrm>
        </p:spPr>
        <p:txBody>
          <a:bodyPr/>
          <a:lstStyle/>
          <a:p>
            <a:pPr eaLnBrk="1" hangingPunct="1">
              <a:buFont typeface="Wingdings" pitchFamily="2" charset="2"/>
              <a:buNone/>
            </a:pPr>
            <a:r>
              <a:rPr lang="zh-CN" altLang="en-US" dirty="0" smtClean="0"/>
              <a:t>例</a:t>
            </a:r>
            <a:r>
              <a:rPr lang="en-US" altLang="zh-CN" dirty="0" smtClean="0"/>
              <a:t>5 </a:t>
            </a:r>
            <a:r>
              <a:rPr lang="zh-CN" altLang="zh-CN" dirty="0" smtClean="0"/>
              <a:t>用函数调用实现字符串的复制。</a:t>
            </a:r>
          </a:p>
          <a:p>
            <a:pPr eaLnBrk="1" hangingPunct="1"/>
            <a:r>
              <a:rPr lang="zh-CN" altLang="zh-CN" dirty="0" smtClean="0"/>
              <a:t>思路：定义一个函数</a:t>
            </a:r>
            <a:r>
              <a:rPr lang="en-US" altLang="zh-CN" dirty="0" err="1" smtClean="0"/>
              <a:t>copy_string</a:t>
            </a:r>
            <a:r>
              <a:rPr lang="zh-CN" altLang="zh-CN" dirty="0" smtClean="0"/>
              <a:t>用来实现字符串复制的功能</a:t>
            </a:r>
            <a:r>
              <a:rPr lang="zh-CN" altLang="en-US" dirty="0" smtClean="0"/>
              <a:t>。</a:t>
            </a:r>
            <a:endParaRPr lang="en-US" altLang="zh-CN" dirty="0" smtClean="0"/>
          </a:p>
          <a:p>
            <a:pPr eaLnBrk="1" hangingPunct="1"/>
            <a:r>
              <a:rPr lang="zh-CN" altLang="zh-CN" dirty="0" smtClean="0"/>
              <a:t>在主函数中调用此函数，函数的形参和实参可以分别用字符数组名或字符指针变量。分别编程，以供分析比较。</a:t>
            </a:r>
            <a:endParaRPr lang="en-US" altLang="zh-CN" dirty="0" smtClean="0"/>
          </a:p>
        </p:txBody>
      </p:sp>
      <p:pic>
        <p:nvPicPr>
          <p:cNvPr id="134148"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内容占位符 2"/>
          <p:cNvSpPr>
            <a:spLocks noGrp="1"/>
          </p:cNvSpPr>
          <p:nvPr>
            <p:ph idx="1"/>
          </p:nvPr>
        </p:nvSpPr>
        <p:spPr>
          <a:xfrm>
            <a:off x="214313" y="714375"/>
            <a:ext cx="8715375" cy="5786438"/>
          </a:xfrm>
        </p:spPr>
        <p:txBody>
          <a:bodyPr/>
          <a:lstStyle/>
          <a:p>
            <a:pPr eaLnBrk="1" hangingPunct="1">
              <a:lnSpc>
                <a:spcPts val="3000"/>
              </a:lnSpc>
              <a:buFont typeface="Wingdings" pitchFamily="2" charset="2"/>
              <a:buNone/>
            </a:pPr>
            <a:r>
              <a:rPr lang="en-US" altLang="zh-CN" sz="2800" dirty="0" smtClean="0"/>
              <a:t>(1) </a:t>
            </a:r>
            <a:r>
              <a:rPr lang="zh-CN" altLang="zh-CN" sz="2800" dirty="0" smtClean="0"/>
              <a:t>用字符数组名作为函数参数</a:t>
            </a:r>
          </a:p>
          <a:p>
            <a:pPr eaLnBrk="1" hangingPunct="1">
              <a:lnSpc>
                <a:spcPts val="3000"/>
              </a:lnSpc>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lnSpc>
                <a:spcPts val="3000"/>
              </a:lnSpc>
              <a:buFont typeface="Wingdings" pitchFamily="2" charset="2"/>
              <a:buNone/>
            </a:pPr>
            <a:r>
              <a:rPr lang="en-US" altLang="zh-CN" sz="2800" dirty="0"/>
              <a:t>void</a:t>
            </a:r>
            <a:r>
              <a:rPr lang="en-US" altLang="zh-CN" sz="2800" dirty="0" smtClean="0"/>
              <a:t> main()</a:t>
            </a:r>
            <a:endParaRPr lang="zh-CN" altLang="zh-CN" sz="2800" dirty="0" smtClean="0"/>
          </a:p>
          <a:p>
            <a:pPr eaLnBrk="1" hangingPunct="1">
              <a:lnSpc>
                <a:spcPts val="3000"/>
              </a:lnSpc>
              <a:buFont typeface="Wingdings" pitchFamily="2" charset="2"/>
              <a:buNone/>
            </a:pPr>
            <a:r>
              <a:rPr lang="en-US" altLang="zh-CN" sz="2800" dirty="0" smtClean="0"/>
              <a:t>{void </a:t>
            </a:r>
            <a:r>
              <a:rPr lang="en-US" altLang="zh-CN" sz="2800" dirty="0" err="1" smtClean="0"/>
              <a:t>copy_string</a:t>
            </a:r>
            <a:r>
              <a:rPr lang="en-US" altLang="zh-CN" sz="2800" dirty="0" smtClean="0"/>
              <a:t>(char from[],char to[]);</a:t>
            </a:r>
            <a:endParaRPr lang="zh-CN" altLang="zh-CN" sz="2800" dirty="0" smtClean="0"/>
          </a:p>
          <a:p>
            <a:pPr eaLnBrk="1" hangingPunct="1">
              <a:lnSpc>
                <a:spcPts val="3000"/>
              </a:lnSpc>
              <a:buFont typeface="Wingdings" pitchFamily="2" charset="2"/>
              <a:buNone/>
            </a:pPr>
            <a:r>
              <a:rPr lang="en-US" altLang="zh-CN" sz="2800" dirty="0" smtClean="0"/>
              <a:t>  char </a:t>
            </a:r>
            <a:r>
              <a:rPr lang="en-US" altLang="zh-CN" sz="2800" dirty="0" smtClean="0">
                <a:solidFill>
                  <a:srgbClr val="9D138D"/>
                </a:solidFill>
              </a:rPr>
              <a:t>a</a:t>
            </a:r>
            <a:r>
              <a:rPr lang="en-US" altLang="zh-CN" sz="2800" dirty="0" smtClean="0"/>
              <a:t>[]="I am a teacher.";</a:t>
            </a:r>
            <a:endParaRPr lang="zh-CN" altLang="zh-CN" sz="2800" dirty="0" smtClean="0"/>
          </a:p>
          <a:p>
            <a:pPr eaLnBrk="1" hangingPunct="1">
              <a:lnSpc>
                <a:spcPts val="3000"/>
              </a:lnSpc>
              <a:buFont typeface="Wingdings" pitchFamily="2" charset="2"/>
              <a:buNone/>
            </a:pPr>
            <a:r>
              <a:rPr lang="en-US" altLang="zh-CN" sz="2800" dirty="0" smtClean="0"/>
              <a:t>  char </a:t>
            </a:r>
            <a:r>
              <a:rPr lang="en-US" altLang="zh-CN" sz="2800" dirty="0" smtClean="0">
                <a:solidFill>
                  <a:srgbClr val="9D138D"/>
                </a:solidFill>
              </a:rPr>
              <a:t>b</a:t>
            </a:r>
            <a:r>
              <a:rPr lang="en-US" altLang="zh-CN" sz="2800" dirty="0" smtClean="0"/>
              <a:t>[]="you are a student.";</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printf</a:t>
            </a:r>
            <a:r>
              <a:rPr lang="en-US" altLang="zh-CN" sz="2800" dirty="0" smtClean="0"/>
              <a:t>(“a=%s\</a:t>
            </a:r>
            <a:r>
              <a:rPr lang="en-US" altLang="zh-CN" sz="2800" dirty="0" err="1" smtClean="0"/>
              <a:t>nb</a:t>
            </a:r>
            <a:r>
              <a:rPr lang="en-US" altLang="zh-CN" sz="2800" dirty="0" smtClean="0"/>
              <a:t>=%s\n",</a:t>
            </a:r>
            <a:r>
              <a:rPr lang="en-US" altLang="zh-CN" sz="2800" dirty="0" err="1" smtClean="0"/>
              <a:t>a,b</a:t>
            </a:r>
            <a:r>
              <a:rPr lang="en-US" altLang="zh-CN" sz="2800" dirty="0" smtClean="0"/>
              <a:t>);</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printf</a:t>
            </a:r>
            <a:r>
              <a:rPr lang="en-US" altLang="zh-CN" sz="2800" dirty="0" smtClean="0"/>
              <a:t>("copy string a to string b:\n");</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copy_string</a:t>
            </a:r>
            <a:r>
              <a:rPr lang="en-US" altLang="zh-CN" sz="2800" dirty="0" smtClean="0"/>
              <a:t>(</a:t>
            </a:r>
            <a:r>
              <a:rPr lang="en-US" altLang="zh-CN" sz="2800" dirty="0" err="1" smtClean="0">
                <a:solidFill>
                  <a:srgbClr val="9D138D"/>
                </a:solidFill>
              </a:rPr>
              <a:t>a</a:t>
            </a:r>
            <a:r>
              <a:rPr lang="en-US" altLang="zh-CN" sz="2800" dirty="0" err="1" smtClean="0"/>
              <a:t>,</a:t>
            </a:r>
            <a:r>
              <a:rPr lang="en-US" altLang="zh-CN" sz="2800" dirty="0" err="1" smtClean="0">
                <a:solidFill>
                  <a:srgbClr val="9D138D"/>
                </a:solidFill>
              </a:rPr>
              <a:t>b</a:t>
            </a:r>
            <a:r>
              <a:rPr lang="en-US" altLang="zh-CN" sz="2800" dirty="0" smtClean="0"/>
              <a:t>); </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printf</a:t>
            </a:r>
            <a:r>
              <a:rPr lang="en-US" altLang="zh-CN" sz="2800" dirty="0" smtClean="0"/>
              <a:t>(“a=%s\</a:t>
            </a:r>
            <a:r>
              <a:rPr lang="en-US" altLang="zh-CN" sz="2800" dirty="0" err="1" smtClean="0"/>
              <a:t>nb</a:t>
            </a:r>
            <a:r>
              <a:rPr lang="en-US" altLang="zh-CN" sz="2800" dirty="0" smtClean="0"/>
              <a:t>=%s\n",</a:t>
            </a:r>
            <a:r>
              <a:rPr lang="en-US" altLang="zh-CN" sz="2800" dirty="0" err="1" smtClean="0"/>
              <a:t>a,b</a:t>
            </a:r>
            <a:r>
              <a:rPr lang="en-US" altLang="zh-CN" sz="2800" dirty="0" smtClean="0"/>
              <a:t>);  </a:t>
            </a:r>
            <a:endParaRPr lang="zh-CN" altLang="zh-CN" sz="2800" dirty="0" smtClean="0"/>
          </a:p>
          <a:p>
            <a:pPr eaLnBrk="1" hangingPunct="1">
              <a:lnSpc>
                <a:spcPts val="3000"/>
              </a:lnSpc>
              <a:buFont typeface="Wingdings" pitchFamily="2" charset="2"/>
              <a:buNone/>
            </a:pPr>
            <a:r>
              <a:rPr lang="en-US" altLang="zh-CN" sz="2800" dirty="0" smtClean="0"/>
              <a:t>}</a:t>
            </a:r>
            <a:endParaRPr lang="zh-CN" altLang="zh-CN" sz="2800" dirty="0" smtClean="0"/>
          </a:p>
          <a:p>
            <a:pPr eaLnBrk="1" hangingPunct="1">
              <a:lnSpc>
                <a:spcPts val="3000"/>
              </a:lnSpc>
              <a:buFont typeface="Wingdings" pitchFamily="2" charset="2"/>
              <a:buNone/>
            </a:pPr>
            <a:endParaRPr lang="zh-CN" altLang="en-US" sz="2800" dirty="0" smtClean="0"/>
          </a:p>
        </p:txBody>
      </p:sp>
      <p:pic>
        <p:nvPicPr>
          <p:cNvPr id="135171"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内容占位符 2"/>
          <p:cNvSpPr>
            <a:spLocks noGrp="1"/>
          </p:cNvSpPr>
          <p:nvPr>
            <p:ph idx="1"/>
          </p:nvPr>
        </p:nvSpPr>
        <p:spPr>
          <a:xfrm>
            <a:off x="357188" y="1000125"/>
            <a:ext cx="8501062" cy="4286250"/>
          </a:xfrm>
        </p:spPr>
        <p:txBody>
          <a:bodyPr/>
          <a:lstStyle/>
          <a:p>
            <a:pPr eaLnBrk="1" hangingPunct="1">
              <a:buFont typeface="Wingdings" pitchFamily="2" charset="2"/>
              <a:buNone/>
            </a:pPr>
            <a:r>
              <a:rPr lang="en-US" altLang="zh-CN" sz="2800" smtClean="0"/>
              <a:t>void copy_string(char from[], char to[]) </a:t>
            </a:r>
            <a:r>
              <a:rPr lang="zh-CN" altLang="zh-CN" sz="2800" smtClean="0"/>
              <a:t> </a:t>
            </a:r>
          </a:p>
          <a:p>
            <a:pPr eaLnBrk="1" hangingPunct="1">
              <a:buFont typeface="Wingdings" pitchFamily="2" charset="2"/>
              <a:buNone/>
            </a:pPr>
            <a:r>
              <a:rPr lang="en-US" altLang="zh-CN" sz="2800" smtClean="0"/>
              <a:t>{ int i=0;</a:t>
            </a:r>
            <a:endParaRPr lang="zh-CN" altLang="zh-CN" sz="2800" smtClean="0"/>
          </a:p>
          <a:p>
            <a:pPr eaLnBrk="1" hangingPunct="1">
              <a:buFont typeface="Wingdings" pitchFamily="2" charset="2"/>
              <a:buNone/>
            </a:pPr>
            <a:r>
              <a:rPr lang="en-US" altLang="zh-CN" sz="2800" smtClean="0"/>
              <a:t>   while(from[i]!='\0')</a:t>
            </a:r>
            <a:endParaRPr lang="zh-CN" altLang="zh-CN" sz="2800" smtClean="0"/>
          </a:p>
          <a:p>
            <a:pPr eaLnBrk="1" hangingPunct="1">
              <a:buFont typeface="Wingdings" pitchFamily="2" charset="2"/>
              <a:buNone/>
            </a:pPr>
            <a:r>
              <a:rPr lang="en-US" altLang="zh-CN" sz="2800" smtClean="0"/>
              <a:t>   {   to[i]=from[i];</a:t>
            </a:r>
          </a:p>
          <a:p>
            <a:pPr eaLnBrk="1" hangingPunct="1">
              <a:buFont typeface="Wingdings" pitchFamily="2" charset="2"/>
              <a:buNone/>
            </a:pPr>
            <a:r>
              <a:rPr lang="en-US" altLang="zh-CN" sz="2800" smtClean="0"/>
              <a:t>        i++;</a:t>
            </a:r>
          </a:p>
          <a:p>
            <a:pPr eaLnBrk="1" hangingPunct="1">
              <a:buFont typeface="Wingdings" pitchFamily="2" charset="2"/>
              <a:buNone/>
            </a:pPr>
            <a:r>
              <a:rPr lang="en-US" altLang="zh-CN" sz="2800" smtClean="0"/>
              <a:t>    }</a:t>
            </a:r>
            <a:endParaRPr lang="zh-CN" altLang="zh-CN" sz="2800" smtClean="0"/>
          </a:p>
          <a:p>
            <a:pPr eaLnBrk="1" hangingPunct="1">
              <a:buFont typeface="Wingdings" pitchFamily="2" charset="2"/>
              <a:buNone/>
            </a:pPr>
            <a:r>
              <a:rPr lang="en-US" altLang="zh-CN" sz="2800" smtClean="0"/>
              <a:t>    to[i]='\0';</a:t>
            </a:r>
            <a:endParaRPr lang="zh-CN" altLang="zh-CN" sz="2800" smtClean="0"/>
          </a:p>
          <a:p>
            <a:pPr eaLnBrk="1" hangingPunct="1">
              <a:buFont typeface="Wingdings" pitchFamily="2" charset="2"/>
              <a:buNone/>
            </a:pPr>
            <a:r>
              <a:rPr lang="en-US" altLang="zh-CN" sz="2800" smtClean="0"/>
              <a:t>}</a:t>
            </a:r>
            <a:endParaRPr lang="zh-CN" altLang="zh-CN" sz="2800" smtClean="0"/>
          </a:p>
          <a:p>
            <a:pPr eaLnBrk="1" hangingPunct="1">
              <a:buFont typeface="Wingdings" pitchFamily="2" charset="2"/>
              <a:buNone/>
            </a:pPr>
            <a:endParaRPr lang="zh-CN" altLang="en-US" sz="2800" smtClean="0"/>
          </a:p>
        </p:txBody>
      </p:sp>
      <p:grpSp>
        <p:nvGrpSpPr>
          <p:cNvPr id="2" name="组合 7"/>
          <p:cNvGrpSpPr>
            <a:grpSpLocks/>
          </p:cNvGrpSpPr>
          <p:nvPr/>
        </p:nvGrpSpPr>
        <p:grpSpPr bwMode="auto">
          <a:xfrm>
            <a:off x="3419872" y="3429000"/>
            <a:ext cx="5143500" cy="2000250"/>
            <a:chOff x="3559343" y="4000504"/>
            <a:chExt cx="4941748" cy="1714512"/>
          </a:xfrm>
        </p:grpSpPr>
        <p:pic>
          <p:nvPicPr>
            <p:cNvPr id="13619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6578" y="5072073"/>
              <a:ext cx="1714512" cy="642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61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1867" y="4000504"/>
              <a:ext cx="3454073" cy="757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61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9343" y="4714884"/>
              <a:ext cx="4941748" cy="409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62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1868" y="5072074"/>
              <a:ext cx="3269428" cy="642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620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9453" y="4000504"/>
              <a:ext cx="1571637" cy="71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6196" name="图片 8" descr="Untitled2.png">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内容占位符 2"/>
          <p:cNvSpPr>
            <a:spLocks noGrp="1"/>
          </p:cNvSpPr>
          <p:nvPr>
            <p:ph idx="1"/>
          </p:nvPr>
        </p:nvSpPr>
        <p:spPr>
          <a:xfrm>
            <a:off x="785813" y="1214438"/>
            <a:ext cx="7500937" cy="4286250"/>
          </a:xfrm>
        </p:spPr>
        <p:txBody>
          <a:bodyPr/>
          <a:lstStyle/>
          <a:p>
            <a:pPr eaLnBrk="1" hangingPunct="1">
              <a:buFont typeface="Wingdings" pitchFamily="2" charset="2"/>
              <a:buNone/>
            </a:pPr>
            <a:r>
              <a:rPr lang="en-US" altLang="zh-CN" smtClean="0"/>
              <a:t>(2)</a:t>
            </a:r>
            <a:r>
              <a:rPr lang="zh-CN" altLang="zh-CN" smtClean="0"/>
              <a:t>用字符型指针变量作实参</a:t>
            </a:r>
          </a:p>
          <a:p>
            <a:pPr eaLnBrk="1" hangingPunct="1"/>
            <a:r>
              <a:rPr lang="en-US" altLang="zh-CN" smtClean="0"/>
              <a:t>copy_string</a:t>
            </a:r>
            <a:r>
              <a:rPr lang="zh-CN" altLang="zh-CN" smtClean="0"/>
              <a:t>不变，在</a:t>
            </a:r>
            <a:r>
              <a:rPr lang="en-US" altLang="zh-CN" smtClean="0"/>
              <a:t>main</a:t>
            </a:r>
            <a:r>
              <a:rPr lang="zh-CN" altLang="zh-CN" smtClean="0"/>
              <a:t>函数中定义字符指针变量</a:t>
            </a:r>
            <a:r>
              <a:rPr lang="en-US" altLang="zh-CN" smtClean="0"/>
              <a:t>from</a:t>
            </a:r>
            <a:r>
              <a:rPr lang="zh-CN" altLang="zh-CN" smtClean="0"/>
              <a:t>和</a:t>
            </a:r>
            <a:r>
              <a:rPr lang="en-US" altLang="zh-CN" smtClean="0"/>
              <a:t>to</a:t>
            </a:r>
            <a:r>
              <a:rPr lang="zh-CN" altLang="zh-CN" smtClean="0"/>
              <a:t>，分别指向两个字符数组</a:t>
            </a:r>
            <a:r>
              <a:rPr lang="en-US" altLang="zh-CN" smtClean="0"/>
              <a:t>a,b</a:t>
            </a:r>
            <a:r>
              <a:rPr lang="zh-CN" altLang="zh-CN" smtClean="0"/>
              <a:t>。</a:t>
            </a:r>
            <a:endParaRPr lang="en-US" altLang="zh-CN" smtClean="0"/>
          </a:p>
          <a:p>
            <a:pPr eaLnBrk="1" hangingPunct="1"/>
            <a:r>
              <a:rPr lang="zh-CN" altLang="en-US" smtClean="0"/>
              <a:t>仅需要修改主函数代码</a:t>
            </a:r>
          </a:p>
        </p:txBody>
      </p:sp>
      <p:pic>
        <p:nvPicPr>
          <p:cNvPr id="137219"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63575" y="228600"/>
            <a:ext cx="8229600" cy="868363"/>
          </a:xfrm>
        </p:spPr>
        <p:txBody>
          <a:bodyPr/>
          <a:lstStyle/>
          <a:p>
            <a:r>
              <a:rPr lang="zh-CN" altLang="en-US" smtClean="0">
                <a:latin typeface="Arial" charset="0"/>
              </a:rPr>
              <a:t>指针的引用</a:t>
            </a:r>
          </a:p>
        </p:txBody>
      </p:sp>
      <p:sp>
        <p:nvSpPr>
          <p:cNvPr id="26627" name="Rectangle 3"/>
          <p:cNvSpPr>
            <a:spLocks noGrp="1" noChangeArrowheads="1"/>
          </p:cNvSpPr>
          <p:nvPr>
            <p:ph type="body" idx="1"/>
          </p:nvPr>
        </p:nvSpPr>
        <p:spPr/>
        <p:txBody>
          <a:bodyPr/>
          <a:lstStyle/>
          <a:p>
            <a:r>
              <a:rPr lang="zh-CN" altLang="en-US" smtClean="0"/>
              <a:t>指针的间接引用（</a:t>
            </a:r>
            <a:r>
              <a:rPr lang="en-US" altLang="zh-CN" smtClean="0"/>
              <a:t>indirect reference)</a:t>
            </a:r>
          </a:p>
          <a:p>
            <a:r>
              <a:rPr lang="en-US" altLang="zh-CN" smtClean="0"/>
              <a:t>int a;</a:t>
            </a:r>
          </a:p>
          <a:p>
            <a:r>
              <a:rPr lang="en-US" altLang="zh-CN" smtClean="0"/>
              <a:t>int *p;</a:t>
            </a:r>
          </a:p>
          <a:p>
            <a:r>
              <a:rPr lang="en-US" altLang="zh-CN" smtClean="0"/>
              <a:t>p = &amp;a;</a:t>
            </a:r>
          </a:p>
          <a:p>
            <a:r>
              <a:rPr lang="en-US" altLang="zh-CN" smtClean="0"/>
              <a:t>*p = 100;</a:t>
            </a:r>
          </a:p>
        </p:txBody>
      </p:sp>
    </p:spTree>
  </p:cSld>
  <p:clrMapOvr>
    <a:masterClrMapping/>
  </p:clrMapOvr>
  <p:transition>
    <p:fade/>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内容占位符 2"/>
          <p:cNvSpPr>
            <a:spLocks noGrp="1"/>
          </p:cNvSpPr>
          <p:nvPr>
            <p:ph idx="1"/>
          </p:nvPr>
        </p:nvSpPr>
        <p:spPr>
          <a:xfrm>
            <a:off x="285750" y="857250"/>
            <a:ext cx="8715375" cy="5643563"/>
          </a:xfrm>
        </p:spPr>
        <p:txBody>
          <a:bodyPr/>
          <a:lstStyle/>
          <a:p>
            <a:pPr eaLnBrk="1" hangingPunct="1">
              <a:lnSpc>
                <a:spcPts val="2900"/>
              </a:lnSpc>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lnSpc>
                <a:spcPts val="2900"/>
              </a:lnSpc>
              <a:buFont typeface="Wingdings" pitchFamily="2" charset="2"/>
              <a:buNone/>
            </a:pPr>
            <a:r>
              <a:rPr lang="en-US" altLang="zh-CN" sz="2800" dirty="0"/>
              <a:t>void</a:t>
            </a:r>
            <a:r>
              <a:rPr lang="en-US" altLang="zh-CN" sz="2800" dirty="0" smtClean="0"/>
              <a:t> main()</a:t>
            </a:r>
            <a:endParaRPr lang="zh-CN" altLang="zh-CN" sz="2800" dirty="0" smtClean="0"/>
          </a:p>
          <a:p>
            <a:pPr eaLnBrk="1" hangingPunct="1">
              <a:lnSpc>
                <a:spcPts val="2900"/>
              </a:lnSpc>
              <a:buFont typeface="Wingdings" pitchFamily="2" charset="2"/>
              <a:buNone/>
            </a:pPr>
            <a:r>
              <a:rPr lang="en-US" altLang="zh-CN" sz="2800" dirty="0" smtClean="0"/>
              <a:t>{void </a:t>
            </a:r>
            <a:r>
              <a:rPr lang="en-US" altLang="zh-CN" sz="2800" dirty="0" err="1" smtClean="0"/>
              <a:t>copy_string</a:t>
            </a:r>
            <a:r>
              <a:rPr lang="en-US" altLang="zh-CN" sz="2800" dirty="0" smtClean="0"/>
              <a:t>(char from[], char to[]); </a:t>
            </a:r>
            <a:endParaRPr lang="zh-CN" altLang="zh-CN" sz="2800" dirty="0" smtClean="0"/>
          </a:p>
          <a:p>
            <a:pPr eaLnBrk="1" hangingPunct="1">
              <a:lnSpc>
                <a:spcPts val="2900"/>
              </a:lnSpc>
              <a:buFont typeface="Wingdings" pitchFamily="2" charset="2"/>
              <a:buNone/>
            </a:pPr>
            <a:r>
              <a:rPr lang="en-US" altLang="zh-CN" sz="2800" dirty="0" smtClean="0"/>
              <a:t>  char a[]=“I am a teacher.”; </a:t>
            </a:r>
            <a:endParaRPr lang="zh-CN" altLang="zh-CN" sz="2800" dirty="0" smtClean="0"/>
          </a:p>
          <a:p>
            <a:pPr eaLnBrk="1" hangingPunct="1">
              <a:lnSpc>
                <a:spcPts val="2900"/>
              </a:lnSpc>
              <a:buFont typeface="Wingdings" pitchFamily="2" charset="2"/>
              <a:buNone/>
            </a:pPr>
            <a:r>
              <a:rPr lang="en-US" altLang="zh-CN" sz="2800" dirty="0" smtClean="0"/>
              <a:t>  char b[]=“you are a student.”; </a:t>
            </a:r>
            <a:endParaRPr lang="zh-CN" altLang="zh-CN" sz="2800" dirty="0" smtClean="0"/>
          </a:p>
          <a:p>
            <a:pPr eaLnBrk="1" hangingPunct="1">
              <a:lnSpc>
                <a:spcPts val="2900"/>
              </a:lnSpc>
              <a:buFont typeface="Wingdings" pitchFamily="2" charset="2"/>
              <a:buNone/>
            </a:pPr>
            <a:r>
              <a:rPr lang="en-US" altLang="zh-CN" sz="2800" dirty="0" smtClean="0"/>
              <a:t>  char *</a:t>
            </a:r>
            <a:r>
              <a:rPr lang="en-US" altLang="zh-CN" sz="2800" dirty="0" smtClean="0">
                <a:solidFill>
                  <a:srgbClr val="9D138D"/>
                </a:solidFill>
              </a:rPr>
              <a:t>from</a:t>
            </a:r>
            <a:r>
              <a:rPr lang="en-US" altLang="zh-CN" sz="2800" dirty="0" smtClean="0"/>
              <a:t>=a,*</a:t>
            </a:r>
            <a:r>
              <a:rPr lang="en-US" altLang="zh-CN" sz="2800" dirty="0" smtClean="0">
                <a:solidFill>
                  <a:srgbClr val="9D138D"/>
                </a:solidFill>
              </a:rPr>
              <a:t>to</a:t>
            </a:r>
            <a:r>
              <a:rPr lang="en-US" altLang="zh-CN" sz="2800" dirty="0" smtClean="0"/>
              <a:t>=b; </a:t>
            </a:r>
            <a:r>
              <a:rPr lang="zh-CN" altLang="zh-CN" sz="2800" dirty="0" smtClean="0"/>
              <a:t> </a:t>
            </a:r>
          </a:p>
          <a:p>
            <a:pPr eaLnBrk="1" hangingPunct="1">
              <a:lnSpc>
                <a:spcPts val="2900"/>
              </a:lnSpc>
              <a:buFont typeface="Wingdings" pitchFamily="2" charset="2"/>
              <a:buNone/>
            </a:pPr>
            <a:r>
              <a:rPr lang="en-US" altLang="zh-CN" sz="2800" dirty="0" smtClean="0"/>
              <a:t>  </a:t>
            </a:r>
            <a:r>
              <a:rPr lang="en-US" altLang="zh-CN" sz="2800" dirty="0" err="1" smtClean="0"/>
              <a:t>printf</a:t>
            </a:r>
            <a:r>
              <a:rPr lang="en-US" altLang="zh-CN" sz="2800" dirty="0" smtClean="0"/>
              <a:t>(“a=%s\</a:t>
            </a:r>
            <a:r>
              <a:rPr lang="en-US" altLang="zh-CN" sz="2800" dirty="0" err="1" smtClean="0"/>
              <a:t>nb</a:t>
            </a:r>
            <a:r>
              <a:rPr lang="en-US" altLang="zh-CN" sz="2800" dirty="0" smtClean="0"/>
              <a:t>=%s\n",</a:t>
            </a:r>
            <a:r>
              <a:rPr lang="en-US" altLang="zh-CN" sz="2800" dirty="0" err="1" smtClean="0"/>
              <a:t>a,b</a:t>
            </a:r>
            <a:r>
              <a:rPr lang="en-US" altLang="zh-CN" sz="2800" dirty="0" smtClean="0"/>
              <a:t>);</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printf</a:t>
            </a:r>
            <a:r>
              <a:rPr lang="en-US" altLang="zh-CN" sz="2800" dirty="0" smtClean="0"/>
              <a:t>("\</a:t>
            </a:r>
            <a:r>
              <a:rPr lang="en-US" altLang="zh-CN" sz="2800" dirty="0" err="1" smtClean="0"/>
              <a:t>ncopy</a:t>
            </a:r>
            <a:r>
              <a:rPr lang="en-US" altLang="zh-CN" sz="2800" dirty="0" smtClean="0"/>
              <a:t> string a to string b:\n");</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copy_string</a:t>
            </a:r>
            <a:r>
              <a:rPr lang="en-US" altLang="zh-CN" sz="2800" dirty="0" smtClean="0"/>
              <a:t>(</a:t>
            </a:r>
            <a:r>
              <a:rPr lang="en-US" altLang="zh-CN" sz="2800" dirty="0" err="1" smtClean="0">
                <a:solidFill>
                  <a:srgbClr val="9D138D"/>
                </a:solidFill>
              </a:rPr>
              <a:t>from</a:t>
            </a:r>
            <a:r>
              <a:rPr lang="en-US" altLang="zh-CN" sz="2800" dirty="0" err="1" smtClean="0"/>
              <a:t>,</a:t>
            </a:r>
            <a:r>
              <a:rPr lang="en-US" altLang="zh-CN" sz="2800" dirty="0" err="1" smtClean="0">
                <a:solidFill>
                  <a:srgbClr val="9D138D"/>
                </a:solidFill>
              </a:rPr>
              <a:t>to</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printf</a:t>
            </a:r>
            <a:r>
              <a:rPr lang="en-US" altLang="zh-CN" sz="2800" dirty="0" smtClean="0"/>
              <a:t>(“a=%s\</a:t>
            </a:r>
            <a:r>
              <a:rPr lang="en-US" altLang="zh-CN" sz="2800" dirty="0" err="1" smtClean="0"/>
              <a:t>nb</a:t>
            </a:r>
            <a:r>
              <a:rPr lang="en-US" altLang="zh-CN" sz="2800" dirty="0" smtClean="0"/>
              <a:t>=%s\n",</a:t>
            </a:r>
            <a:r>
              <a:rPr lang="en-US" altLang="zh-CN" sz="2800" dirty="0" err="1" smtClean="0"/>
              <a:t>a,b</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a:t>
            </a:r>
            <a:endParaRPr lang="zh-CN" altLang="zh-CN" sz="2800" dirty="0" smtClean="0"/>
          </a:p>
        </p:txBody>
      </p:sp>
      <p:pic>
        <p:nvPicPr>
          <p:cNvPr id="138243"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9266" name="内容占位符 2"/>
          <p:cNvSpPr>
            <a:spLocks noGrp="1"/>
          </p:cNvSpPr>
          <p:nvPr>
            <p:ph idx="1"/>
          </p:nvPr>
        </p:nvSpPr>
        <p:spPr>
          <a:xfrm>
            <a:off x="1000125" y="1214438"/>
            <a:ext cx="7286625" cy="3143250"/>
          </a:xfrm>
        </p:spPr>
        <p:txBody>
          <a:bodyPr/>
          <a:lstStyle/>
          <a:p>
            <a:pPr eaLnBrk="1" hangingPunct="1">
              <a:buFont typeface="Wingdings" pitchFamily="2" charset="2"/>
              <a:buNone/>
            </a:pPr>
            <a:r>
              <a:rPr lang="en-US" altLang="zh-CN" smtClean="0"/>
              <a:t>(3)</a:t>
            </a:r>
            <a:r>
              <a:rPr lang="zh-CN" altLang="zh-CN" smtClean="0"/>
              <a:t>用字符指针变量作形参和实参</a:t>
            </a:r>
            <a:endParaRPr lang="en-US" altLang="zh-CN" smtClean="0"/>
          </a:p>
        </p:txBody>
      </p:sp>
      <p:pic>
        <p:nvPicPr>
          <p:cNvPr id="139267"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0290" name="内容占位符 2"/>
          <p:cNvSpPr>
            <a:spLocks noGrp="1"/>
          </p:cNvSpPr>
          <p:nvPr>
            <p:ph idx="1"/>
          </p:nvPr>
        </p:nvSpPr>
        <p:spPr>
          <a:xfrm>
            <a:off x="285750" y="785813"/>
            <a:ext cx="8715375" cy="5786437"/>
          </a:xfrm>
        </p:spPr>
        <p:txBody>
          <a:bodyPr/>
          <a:lstStyle/>
          <a:p>
            <a:pPr eaLnBrk="1" hangingPunct="1">
              <a:lnSpc>
                <a:spcPts val="3000"/>
              </a:lnSpc>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lnSpc>
                <a:spcPts val="3000"/>
              </a:lnSpc>
              <a:buFont typeface="Wingdings" pitchFamily="2" charset="2"/>
              <a:buNone/>
            </a:pPr>
            <a:r>
              <a:rPr lang="en-US" altLang="zh-CN" sz="2800" dirty="0"/>
              <a:t>void</a:t>
            </a:r>
            <a:r>
              <a:rPr lang="en-US" altLang="zh-CN" sz="2800" dirty="0" smtClean="0"/>
              <a:t> main()</a:t>
            </a:r>
            <a:endParaRPr lang="zh-CN" altLang="zh-CN" sz="2800" dirty="0" smtClean="0"/>
          </a:p>
          <a:p>
            <a:pPr eaLnBrk="1" hangingPunct="1">
              <a:lnSpc>
                <a:spcPts val="3000"/>
              </a:lnSpc>
              <a:buFont typeface="Wingdings" pitchFamily="2" charset="2"/>
              <a:buNone/>
            </a:pPr>
            <a:r>
              <a:rPr lang="en-US" altLang="zh-CN" sz="2800" dirty="0" smtClean="0"/>
              <a:t>{void </a:t>
            </a:r>
            <a:r>
              <a:rPr lang="en-US" altLang="zh-CN" sz="2800" dirty="0" err="1" smtClean="0"/>
              <a:t>copy_string</a:t>
            </a:r>
            <a:r>
              <a:rPr lang="en-US" altLang="zh-CN" sz="2800" dirty="0" smtClean="0"/>
              <a:t>(char *from, char *to);</a:t>
            </a:r>
            <a:endParaRPr lang="zh-CN" altLang="zh-CN" sz="2800" dirty="0" smtClean="0"/>
          </a:p>
          <a:p>
            <a:pPr eaLnBrk="1" hangingPunct="1">
              <a:lnSpc>
                <a:spcPts val="3000"/>
              </a:lnSpc>
              <a:buFont typeface="Wingdings" pitchFamily="2" charset="2"/>
              <a:buNone/>
            </a:pPr>
            <a:r>
              <a:rPr lang="en-US" altLang="zh-CN" sz="2800" dirty="0" smtClean="0"/>
              <a:t>  char *</a:t>
            </a:r>
            <a:r>
              <a:rPr lang="en-US" altLang="zh-CN" sz="2800" dirty="0" smtClean="0">
                <a:solidFill>
                  <a:srgbClr val="9D138D"/>
                </a:solidFill>
              </a:rPr>
              <a:t>a</a:t>
            </a:r>
            <a:r>
              <a:rPr lang="en-US" altLang="zh-CN" sz="2800" dirty="0" smtClean="0"/>
              <a:t>=“I am a teacher.”; </a:t>
            </a:r>
            <a:endParaRPr lang="zh-CN" altLang="zh-CN" sz="2800" dirty="0" smtClean="0"/>
          </a:p>
          <a:p>
            <a:pPr eaLnBrk="1" hangingPunct="1">
              <a:lnSpc>
                <a:spcPts val="3000"/>
              </a:lnSpc>
              <a:buFont typeface="Wingdings" pitchFamily="2" charset="2"/>
              <a:buNone/>
            </a:pPr>
            <a:r>
              <a:rPr lang="en-US" altLang="zh-CN" sz="2800" dirty="0" smtClean="0"/>
              <a:t>  char b[]=“You are a student.”; </a:t>
            </a:r>
            <a:endParaRPr lang="zh-CN" altLang="zh-CN" sz="2800" dirty="0" smtClean="0"/>
          </a:p>
          <a:p>
            <a:pPr eaLnBrk="1" hangingPunct="1">
              <a:lnSpc>
                <a:spcPts val="3000"/>
              </a:lnSpc>
              <a:buFont typeface="Wingdings" pitchFamily="2" charset="2"/>
              <a:buNone/>
            </a:pPr>
            <a:r>
              <a:rPr lang="en-US" altLang="zh-CN" sz="2800" dirty="0" smtClean="0"/>
              <a:t>  char *</a:t>
            </a:r>
            <a:r>
              <a:rPr lang="en-US" altLang="zh-CN" sz="2800" dirty="0" smtClean="0">
                <a:solidFill>
                  <a:srgbClr val="9D138D"/>
                </a:solidFill>
              </a:rPr>
              <a:t>p</a:t>
            </a:r>
            <a:r>
              <a:rPr lang="en-US" altLang="zh-CN" sz="2800" dirty="0" smtClean="0"/>
              <a:t>=b; </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printf</a:t>
            </a:r>
            <a:r>
              <a:rPr lang="en-US" altLang="zh-CN" sz="2800" dirty="0" smtClean="0"/>
              <a:t>(“a=%s\</a:t>
            </a:r>
            <a:r>
              <a:rPr lang="en-US" altLang="zh-CN" sz="2800" dirty="0" err="1" smtClean="0"/>
              <a:t>nb</a:t>
            </a:r>
            <a:r>
              <a:rPr lang="en-US" altLang="zh-CN" sz="2800" dirty="0" smtClean="0"/>
              <a:t>=%s\n”,</a:t>
            </a:r>
            <a:r>
              <a:rPr lang="en-US" altLang="zh-CN" sz="2800" dirty="0" err="1" smtClean="0"/>
              <a:t>a,b</a:t>
            </a:r>
            <a:r>
              <a:rPr lang="en-US" altLang="zh-CN" sz="2800" dirty="0" smtClean="0"/>
              <a:t>); </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printf</a:t>
            </a:r>
            <a:r>
              <a:rPr lang="en-US" altLang="zh-CN" sz="2800" dirty="0" smtClean="0"/>
              <a:t>("\</a:t>
            </a:r>
            <a:r>
              <a:rPr lang="en-US" altLang="zh-CN" sz="2800" dirty="0" err="1" smtClean="0"/>
              <a:t>ncopy</a:t>
            </a:r>
            <a:r>
              <a:rPr lang="en-US" altLang="zh-CN" sz="2800" dirty="0" smtClean="0"/>
              <a:t> string a to string b:\n");</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copy_string</a:t>
            </a:r>
            <a:r>
              <a:rPr lang="en-US" altLang="zh-CN" sz="2800" dirty="0" smtClean="0"/>
              <a:t>(</a:t>
            </a:r>
            <a:r>
              <a:rPr lang="en-US" altLang="zh-CN" sz="2800" dirty="0" err="1" smtClean="0">
                <a:solidFill>
                  <a:srgbClr val="9D138D"/>
                </a:solidFill>
              </a:rPr>
              <a:t>a</a:t>
            </a:r>
            <a:r>
              <a:rPr lang="en-US" altLang="zh-CN" sz="2800" dirty="0" err="1" smtClean="0"/>
              <a:t>,</a:t>
            </a:r>
            <a:r>
              <a:rPr lang="en-US" altLang="zh-CN" sz="2800" dirty="0" err="1" smtClean="0">
                <a:solidFill>
                  <a:srgbClr val="9D138D"/>
                </a:solidFill>
              </a:rPr>
              <a:t>p</a:t>
            </a:r>
            <a:r>
              <a:rPr lang="en-US" altLang="zh-CN" sz="2800" dirty="0" smtClean="0"/>
              <a:t>); </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printf</a:t>
            </a:r>
            <a:r>
              <a:rPr lang="en-US" altLang="zh-CN" sz="2800" dirty="0" smtClean="0"/>
              <a:t>(“a=%s\</a:t>
            </a:r>
            <a:r>
              <a:rPr lang="en-US" altLang="zh-CN" sz="2800" dirty="0" err="1" smtClean="0"/>
              <a:t>nb</a:t>
            </a:r>
            <a:r>
              <a:rPr lang="en-US" altLang="zh-CN" sz="2800" dirty="0" smtClean="0"/>
              <a:t>=%s\n”,</a:t>
            </a:r>
            <a:r>
              <a:rPr lang="en-US" altLang="zh-CN" sz="2800" dirty="0" err="1" smtClean="0"/>
              <a:t>a,b</a:t>
            </a:r>
            <a:r>
              <a:rPr lang="en-US" altLang="zh-CN" sz="2800" dirty="0" smtClean="0"/>
              <a:t>); </a:t>
            </a:r>
            <a:endParaRPr lang="zh-CN" altLang="zh-CN" sz="2800" dirty="0" smtClean="0"/>
          </a:p>
          <a:p>
            <a:pPr eaLnBrk="1" hangingPunct="1">
              <a:lnSpc>
                <a:spcPts val="3000"/>
              </a:lnSpc>
              <a:buFont typeface="Wingdings" pitchFamily="2" charset="2"/>
              <a:buNone/>
            </a:pPr>
            <a:r>
              <a:rPr lang="en-US" altLang="zh-CN" sz="2800" dirty="0" smtClean="0"/>
              <a:t>}</a:t>
            </a:r>
            <a:endParaRPr lang="zh-CN" altLang="zh-CN" sz="2800" dirty="0" smtClean="0"/>
          </a:p>
        </p:txBody>
      </p:sp>
      <p:pic>
        <p:nvPicPr>
          <p:cNvPr id="140291"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1314" name="内容占位符 2"/>
          <p:cNvSpPr>
            <a:spLocks noGrp="1"/>
          </p:cNvSpPr>
          <p:nvPr>
            <p:ph idx="1"/>
          </p:nvPr>
        </p:nvSpPr>
        <p:spPr>
          <a:xfrm>
            <a:off x="571500" y="928688"/>
            <a:ext cx="8215313" cy="3357562"/>
          </a:xfrm>
        </p:spPr>
        <p:txBody>
          <a:bodyPr/>
          <a:lstStyle/>
          <a:p>
            <a:pPr eaLnBrk="1" hangingPunct="1">
              <a:buFont typeface="Wingdings" pitchFamily="2" charset="2"/>
              <a:buNone/>
            </a:pPr>
            <a:r>
              <a:rPr lang="en-US" altLang="zh-CN" sz="2800" dirty="0" smtClean="0"/>
              <a:t>void </a:t>
            </a:r>
            <a:r>
              <a:rPr lang="en-US" altLang="zh-CN" sz="2800" dirty="0" err="1" smtClean="0"/>
              <a:t>copy_string</a:t>
            </a:r>
            <a:r>
              <a:rPr lang="en-US" altLang="zh-CN" sz="2800" dirty="0" smtClean="0"/>
              <a:t>(char *</a:t>
            </a:r>
            <a:r>
              <a:rPr lang="en-US" altLang="zh-CN" sz="2800" dirty="0" smtClean="0">
                <a:solidFill>
                  <a:srgbClr val="9D138D"/>
                </a:solidFill>
              </a:rPr>
              <a:t>from</a:t>
            </a:r>
            <a:r>
              <a:rPr lang="en-US" altLang="zh-CN" sz="2800" dirty="0" smtClean="0"/>
              <a:t>, char *</a:t>
            </a:r>
            <a:r>
              <a:rPr lang="en-US" altLang="zh-CN" sz="2800" dirty="0" smtClean="0">
                <a:solidFill>
                  <a:srgbClr val="9D138D"/>
                </a:solidFill>
              </a:rPr>
              <a:t>to</a:t>
            </a:r>
            <a:r>
              <a:rPr lang="en-US" altLang="zh-CN" sz="2800" dirty="0" smtClean="0"/>
              <a:t>) </a:t>
            </a:r>
            <a:endParaRPr lang="zh-CN" altLang="zh-CN" sz="2800" dirty="0" smtClean="0"/>
          </a:p>
          <a:p>
            <a:pPr eaLnBrk="1" hangingPunct="1">
              <a:buFont typeface="Wingdings" pitchFamily="2" charset="2"/>
              <a:buNone/>
            </a:pPr>
            <a:r>
              <a:rPr lang="en-US" altLang="zh-CN" sz="2800" dirty="0" smtClean="0"/>
              <a:t>{  for(  ;*from!='\0'; </a:t>
            </a:r>
            <a:r>
              <a:rPr lang="en-US" altLang="zh-CN" sz="2800" dirty="0" smtClean="0">
                <a:solidFill>
                  <a:srgbClr val="9D138D"/>
                </a:solidFill>
              </a:rPr>
              <a:t>from++</a:t>
            </a:r>
            <a:r>
              <a:rPr lang="en-US" altLang="zh-CN" sz="2800" dirty="0" smtClean="0"/>
              <a:t>,</a:t>
            </a:r>
            <a:r>
              <a:rPr lang="en-US" altLang="zh-CN" sz="2800" dirty="0" smtClean="0">
                <a:solidFill>
                  <a:srgbClr val="9D138D"/>
                </a:solidFill>
              </a:rPr>
              <a:t>to++</a:t>
            </a:r>
            <a:r>
              <a:rPr lang="en-US" altLang="zh-CN" sz="2800" dirty="0" smtClean="0"/>
              <a:t>)</a:t>
            </a:r>
            <a:endParaRPr lang="zh-CN" altLang="zh-CN" sz="2800" dirty="0" smtClean="0"/>
          </a:p>
          <a:p>
            <a:pPr eaLnBrk="1" hangingPunct="1">
              <a:buFont typeface="Wingdings" pitchFamily="2" charset="2"/>
              <a:buNone/>
            </a:pPr>
            <a:r>
              <a:rPr lang="en-US" altLang="zh-CN" sz="2800" dirty="0" smtClean="0"/>
              <a:t>      {  *to=*from;   }</a:t>
            </a:r>
            <a:endParaRPr lang="zh-CN" altLang="zh-CN" sz="2800" dirty="0" smtClean="0"/>
          </a:p>
          <a:p>
            <a:pPr eaLnBrk="1" hangingPunct="1">
              <a:buFont typeface="Wingdings" pitchFamily="2" charset="2"/>
              <a:buNone/>
            </a:pPr>
            <a:r>
              <a:rPr lang="en-US" altLang="zh-CN" sz="2800" dirty="0" smtClean="0"/>
              <a:t>   *to='\0';</a:t>
            </a:r>
            <a:endParaRPr lang="zh-CN" altLang="zh-CN" sz="2800" dirty="0" smtClean="0"/>
          </a:p>
          <a:p>
            <a:pPr eaLnBrk="1" hangingPunct="1">
              <a:buFont typeface="Wingdings" pitchFamily="2" charset="2"/>
              <a:buNone/>
            </a:pPr>
            <a:r>
              <a:rPr lang="en-US" altLang="zh-CN" sz="2800" dirty="0" smtClean="0"/>
              <a:t>} </a:t>
            </a:r>
            <a:endParaRPr lang="zh-CN" altLang="zh-CN" sz="2800" dirty="0" smtClean="0"/>
          </a:p>
        </p:txBody>
      </p:sp>
      <p:sp>
        <p:nvSpPr>
          <p:cNvPr id="4" name="圆角矩形标注 3"/>
          <p:cNvSpPr>
            <a:spLocks noChangeArrowheads="1"/>
          </p:cNvSpPr>
          <p:nvPr/>
        </p:nvSpPr>
        <p:spPr bwMode="auto">
          <a:xfrm>
            <a:off x="2214563" y="4221163"/>
            <a:ext cx="6389687" cy="714375"/>
          </a:xfrm>
          <a:prstGeom prst="wedgeRoundRectCallout">
            <a:avLst>
              <a:gd name="adj1" fmla="val -26000"/>
              <a:gd name="adj2" fmla="val -188000"/>
              <a:gd name="adj3" fmla="val 16667"/>
            </a:avLst>
          </a:prstGeom>
          <a:solidFill>
            <a:srgbClr val="FFFFCC"/>
          </a:solidFill>
          <a:ln w="9525" algn="ctr">
            <a:solidFill>
              <a:schemeClr val="tx1"/>
            </a:solidFill>
            <a:miter lim="800000"/>
            <a:headEnd/>
            <a:tailEnd/>
          </a:ln>
        </p:spPr>
        <p:txBody>
          <a:bodyPr/>
          <a:lstStyle/>
          <a:p>
            <a:r>
              <a:rPr lang="zh-CN" altLang="en-US" sz="2800">
                <a:solidFill>
                  <a:srgbClr val="0000CC"/>
                </a:solidFill>
                <a:ea typeface="楷体_GB2312" pitchFamily="49" charset="-122"/>
              </a:rPr>
              <a:t>函数体有多种简化写法</a:t>
            </a:r>
            <a:endParaRPr lang="en-US" altLang="zh-CN" sz="2800">
              <a:solidFill>
                <a:srgbClr val="0000CC"/>
              </a:solidFill>
              <a:ea typeface="楷体_GB2312" pitchFamily="49" charset="-122"/>
            </a:endParaRPr>
          </a:p>
        </p:txBody>
      </p:sp>
      <p:pic>
        <p:nvPicPr>
          <p:cNvPr id="141316"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427038"/>
            <a:ext cx="8858250" cy="1200150"/>
          </a:xfrm>
        </p:spPr>
        <p:txBody>
          <a:bodyPr/>
          <a:lstStyle/>
          <a:p>
            <a:pPr eaLnBrk="1" hangingPunct="1">
              <a:defRPr/>
            </a:pPr>
            <a:r>
              <a:rPr lang="en-US" altLang="zh-CN" sz="3600" dirty="0" smtClean="0">
                <a:solidFill>
                  <a:srgbClr val="800000"/>
                </a:solidFill>
                <a:effectLst>
                  <a:outerShdw blurRad="38100" dist="38100" dir="2700000" algn="tl">
                    <a:srgbClr val="000000"/>
                  </a:outerShdw>
                </a:effectLst>
                <a:ea typeface="黑体" pitchFamily="2" charset="-122"/>
              </a:rPr>
              <a:t>8.4.3 </a:t>
            </a:r>
            <a:r>
              <a:rPr lang="zh-CN" altLang="zh-CN" sz="3600" dirty="0" smtClean="0">
                <a:solidFill>
                  <a:srgbClr val="800000"/>
                </a:solidFill>
                <a:effectLst>
                  <a:outerShdw blurRad="38100" dist="38100" dir="2700000" algn="tl">
                    <a:srgbClr val="000000"/>
                  </a:outerShdw>
                </a:effectLst>
                <a:ea typeface="黑体" pitchFamily="2" charset="-122"/>
              </a:rPr>
              <a:t>使用字符指针变量和字符数组的比较</a:t>
            </a:r>
            <a:endParaRPr lang="zh-CN" altLang="en-US" sz="3600"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571500" y="1500188"/>
            <a:ext cx="7929563" cy="4929187"/>
          </a:xfrm>
        </p:spPr>
        <p:txBody>
          <a:bodyPr/>
          <a:lstStyle/>
          <a:p>
            <a:pPr eaLnBrk="1" hangingPunct="1"/>
            <a:r>
              <a:rPr lang="zh-CN" altLang="zh-CN" smtClean="0"/>
              <a:t>用字符数组和字符指针变量都能实现字符串的存储和运算，但它们二者之间是有区别的，不应混为一谈，主要有以下几点。</a:t>
            </a:r>
          </a:p>
          <a:p>
            <a:pPr lvl="1" eaLnBrk="1" hangingPunct="1">
              <a:buFont typeface="Wingdings" pitchFamily="2" charset="2"/>
              <a:buNone/>
            </a:pPr>
            <a:r>
              <a:rPr lang="en-US" altLang="zh-CN" smtClean="0"/>
              <a:t>(1) </a:t>
            </a:r>
            <a:r>
              <a:rPr lang="zh-CN" altLang="zh-CN" smtClean="0"/>
              <a:t>字符数组由若干个元素组成，每个元素中放一个字符，而字符指针变量中存放的是地址（字符串第</a:t>
            </a:r>
            <a:r>
              <a:rPr lang="en-US" altLang="zh-CN" smtClean="0"/>
              <a:t>1</a:t>
            </a:r>
            <a:r>
              <a:rPr lang="zh-CN" altLang="zh-CN" smtClean="0"/>
              <a:t>个字符的地址），决不是将字符串放到字符指针变量中。</a:t>
            </a:r>
          </a:p>
        </p:txBody>
      </p:sp>
      <p:pic>
        <p:nvPicPr>
          <p:cNvPr id="142340"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blinds(horizontal)">
                                      <p:cBhvr>
                                        <p:cTn id="7" dur="500"/>
                                        <p:tgtEl>
                                          <p:spTgt spid="61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427038"/>
            <a:ext cx="8858250" cy="1200150"/>
          </a:xfrm>
        </p:spPr>
        <p:txBody>
          <a:bodyPr/>
          <a:lstStyle/>
          <a:p>
            <a:pPr eaLnBrk="1" hangingPunct="1">
              <a:defRPr/>
            </a:pPr>
            <a:r>
              <a:rPr lang="en-US" altLang="zh-CN" sz="3600" dirty="0" smtClean="0">
                <a:solidFill>
                  <a:srgbClr val="800000"/>
                </a:solidFill>
                <a:effectLst>
                  <a:outerShdw blurRad="38100" dist="38100" dir="2700000" algn="tl">
                    <a:srgbClr val="000000"/>
                  </a:outerShdw>
                </a:effectLst>
                <a:ea typeface="黑体" pitchFamily="2" charset="-122"/>
              </a:rPr>
              <a:t>8.4.3 </a:t>
            </a:r>
            <a:r>
              <a:rPr lang="zh-CN" altLang="zh-CN" sz="3600" dirty="0" smtClean="0">
                <a:solidFill>
                  <a:srgbClr val="800000"/>
                </a:solidFill>
                <a:effectLst>
                  <a:outerShdw blurRad="38100" dist="38100" dir="2700000" algn="tl">
                    <a:srgbClr val="000000"/>
                  </a:outerShdw>
                </a:effectLst>
                <a:ea typeface="黑体" pitchFamily="2" charset="-122"/>
              </a:rPr>
              <a:t>使用字符指针变量和字符数组的比较</a:t>
            </a:r>
            <a:endParaRPr lang="zh-CN" altLang="en-US" sz="3600"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571500" y="1500188"/>
            <a:ext cx="7929563" cy="4929187"/>
          </a:xfrm>
        </p:spPr>
        <p:txBody>
          <a:bodyPr/>
          <a:lstStyle/>
          <a:p>
            <a:pPr eaLnBrk="1" hangingPunct="1"/>
            <a:r>
              <a:rPr lang="zh-CN" altLang="zh-CN" smtClean="0"/>
              <a:t>用字符数组和字符指针变量都能实现字符串的存储和运算，但它们二者之间是有区别的，不应混为一谈，主要有以下几点。</a:t>
            </a:r>
          </a:p>
          <a:p>
            <a:pPr lvl="1" eaLnBrk="1" hangingPunct="1">
              <a:buFont typeface="Wingdings" pitchFamily="2" charset="2"/>
              <a:buNone/>
            </a:pPr>
            <a:r>
              <a:rPr lang="en-US" altLang="zh-CN" smtClean="0"/>
              <a:t>(2) </a:t>
            </a:r>
            <a:r>
              <a:rPr lang="zh-CN" altLang="zh-CN" smtClean="0"/>
              <a:t>赋值方式。可以对字符指针变量赋值，但不能对数组名赋值。</a:t>
            </a:r>
            <a:endParaRPr lang="en-US" altLang="zh-CN" smtClean="0"/>
          </a:p>
          <a:p>
            <a:pPr lvl="1" eaLnBrk="1" hangingPunct="1">
              <a:buFont typeface="Wingdings" pitchFamily="2" charset="2"/>
              <a:buNone/>
            </a:pPr>
            <a:r>
              <a:rPr lang="en-US" altLang="zh-CN" smtClean="0"/>
              <a:t>char *a; a=”I love China!”;   </a:t>
            </a:r>
            <a:r>
              <a:rPr lang="zh-CN" altLang="en-US" smtClean="0">
                <a:solidFill>
                  <a:srgbClr val="FF0000"/>
                </a:solidFill>
              </a:rPr>
              <a:t>对</a:t>
            </a:r>
            <a:endParaRPr lang="en-US" altLang="zh-CN" smtClean="0">
              <a:solidFill>
                <a:srgbClr val="FF0000"/>
              </a:solidFill>
            </a:endParaRPr>
          </a:p>
          <a:p>
            <a:pPr lvl="1" eaLnBrk="1" hangingPunct="1">
              <a:buFont typeface="Wingdings" pitchFamily="2" charset="2"/>
              <a:buNone/>
            </a:pPr>
            <a:r>
              <a:rPr lang="en-US" altLang="zh-CN" smtClean="0"/>
              <a:t>char str[14];str[0]=’I’;   </a:t>
            </a:r>
            <a:r>
              <a:rPr lang="zh-CN" altLang="en-US" smtClean="0">
                <a:solidFill>
                  <a:srgbClr val="FF0000"/>
                </a:solidFill>
              </a:rPr>
              <a:t>对</a:t>
            </a:r>
            <a:endParaRPr lang="en-US" altLang="zh-CN" smtClean="0">
              <a:solidFill>
                <a:srgbClr val="FF0000"/>
              </a:solidFill>
            </a:endParaRPr>
          </a:p>
          <a:p>
            <a:pPr lvl="1" eaLnBrk="1" hangingPunct="1">
              <a:buFont typeface="Wingdings" pitchFamily="2" charset="2"/>
              <a:buNone/>
            </a:pPr>
            <a:r>
              <a:rPr lang="en-US" altLang="zh-CN" smtClean="0"/>
              <a:t>char str[14]; str=”I love China!”; </a:t>
            </a:r>
            <a:r>
              <a:rPr lang="zh-CN" altLang="en-US" smtClean="0">
                <a:solidFill>
                  <a:srgbClr val="FF0000"/>
                </a:solidFill>
              </a:rPr>
              <a:t>错</a:t>
            </a:r>
            <a:endParaRPr lang="zh-CN" altLang="zh-CN" smtClean="0">
              <a:solidFill>
                <a:srgbClr val="FF0000"/>
              </a:solidFill>
            </a:endParaRPr>
          </a:p>
        </p:txBody>
      </p:sp>
      <p:pic>
        <p:nvPicPr>
          <p:cNvPr id="143364"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blinds(horizontal)">
                                      <p:cBhvr>
                                        <p:cTn id="7" dur="500"/>
                                        <p:tgtEl>
                                          <p:spTgt spid="6147">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2" dur="500"/>
                                        <p:tgtEl>
                                          <p:spTgt spid="614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6147">
                                            <p:txEl>
                                              <p:pRg st="3" end="3"/>
                                            </p:txEl>
                                          </p:spTgt>
                                        </p:tgtEl>
                                        <p:attrNameLst>
                                          <p:attrName>style.visibility</p:attrName>
                                        </p:attrNameLst>
                                      </p:cBhvr>
                                      <p:to>
                                        <p:strVal val="visible"/>
                                      </p:to>
                                    </p:set>
                                    <p:animEffect transition="in" filter="blinds(horizontal)">
                                      <p:cBhvr>
                                        <p:cTn id="17" dur="500"/>
                                        <p:tgtEl>
                                          <p:spTgt spid="6147">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6147">
                                            <p:txEl>
                                              <p:pRg st="4" end="4"/>
                                            </p:txEl>
                                          </p:spTgt>
                                        </p:tgtEl>
                                        <p:attrNameLst>
                                          <p:attrName>style.visibility</p:attrName>
                                        </p:attrNameLst>
                                      </p:cBhvr>
                                      <p:to>
                                        <p:strVal val="visible"/>
                                      </p:to>
                                    </p:set>
                                    <p:animEffect transition="in" filter="blinds(horizontal)">
                                      <p:cBhvr>
                                        <p:cTn id="22" dur="500"/>
                                        <p:tgtEl>
                                          <p:spTgt spid="61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427038"/>
            <a:ext cx="8858250" cy="1200150"/>
          </a:xfrm>
        </p:spPr>
        <p:txBody>
          <a:bodyPr/>
          <a:lstStyle/>
          <a:p>
            <a:pPr eaLnBrk="1" hangingPunct="1">
              <a:defRPr/>
            </a:pPr>
            <a:r>
              <a:rPr lang="en-US" altLang="zh-CN" sz="3600" dirty="0" smtClean="0">
                <a:solidFill>
                  <a:srgbClr val="800000"/>
                </a:solidFill>
                <a:effectLst>
                  <a:outerShdw blurRad="38100" dist="38100" dir="2700000" algn="tl">
                    <a:srgbClr val="000000"/>
                  </a:outerShdw>
                </a:effectLst>
                <a:ea typeface="黑体" pitchFamily="2" charset="-122"/>
              </a:rPr>
              <a:t>8.4.3 </a:t>
            </a:r>
            <a:r>
              <a:rPr lang="zh-CN" altLang="zh-CN" sz="3600" dirty="0" smtClean="0">
                <a:solidFill>
                  <a:srgbClr val="800000"/>
                </a:solidFill>
                <a:effectLst>
                  <a:outerShdw blurRad="38100" dist="38100" dir="2700000" algn="tl">
                    <a:srgbClr val="000000"/>
                  </a:outerShdw>
                </a:effectLst>
                <a:ea typeface="黑体" pitchFamily="2" charset="-122"/>
              </a:rPr>
              <a:t>使用字符指针变量和字符数组的比较</a:t>
            </a:r>
            <a:endParaRPr lang="zh-CN" altLang="en-US" sz="3600"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571500" y="1500188"/>
            <a:ext cx="7929563" cy="4929187"/>
          </a:xfrm>
        </p:spPr>
        <p:txBody>
          <a:bodyPr/>
          <a:lstStyle/>
          <a:p>
            <a:pPr eaLnBrk="1" hangingPunct="1"/>
            <a:r>
              <a:rPr lang="zh-CN" altLang="zh-CN" smtClean="0"/>
              <a:t>用字符数组和字符指针变量都能实现字符串的存储和运算，但它们二者之间是有区别的，不应混为一谈，主要有以下几点。</a:t>
            </a:r>
          </a:p>
          <a:p>
            <a:pPr lvl="1" eaLnBrk="1" hangingPunct="1">
              <a:buFont typeface="Wingdings" pitchFamily="2" charset="2"/>
              <a:buNone/>
            </a:pPr>
            <a:r>
              <a:rPr lang="zh-CN" altLang="zh-CN" smtClean="0"/>
              <a:t>（</a:t>
            </a:r>
            <a:r>
              <a:rPr lang="en-US" altLang="zh-CN" smtClean="0"/>
              <a:t>3</a:t>
            </a:r>
            <a:r>
              <a:rPr lang="zh-CN" altLang="zh-CN" smtClean="0"/>
              <a:t>）初始化的含义</a:t>
            </a:r>
            <a:endParaRPr lang="en-US" altLang="zh-CN" smtClean="0"/>
          </a:p>
          <a:p>
            <a:pPr lvl="1" eaLnBrk="1" hangingPunct="1">
              <a:buFont typeface="Wingdings" pitchFamily="2" charset="2"/>
              <a:buNone/>
            </a:pPr>
            <a:r>
              <a:rPr lang="en-US" altLang="zh-CN" smtClean="0"/>
              <a:t>char *a=”I love China</a:t>
            </a:r>
            <a:r>
              <a:rPr lang="zh-CN" altLang="zh-CN" smtClean="0"/>
              <a:t>！</a:t>
            </a:r>
            <a:r>
              <a:rPr lang="en-US" altLang="zh-CN" smtClean="0"/>
              <a:t>”;</a:t>
            </a:r>
            <a:r>
              <a:rPr lang="zh-CN" altLang="en-US" smtClean="0">
                <a:solidFill>
                  <a:srgbClr val="9D138D"/>
                </a:solidFill>
              </a:rPr>
              <a:t>与</a:t>
            </a:r>
            <a:endParaRPr lang="en-US" altLang="zh-CN" smtClean="0">
              <a:solidFill>
                <a:srgbClr val="9D138D"/>
              </a:solidFill>
            </a:endParaRPr>
          </a:p>
          <a:p>
            <a:pPr lvl="1" eaLnBrk="1" hangingPunct="1">
              <a:buFont typeface="Wingdings" pitchFamily="2" charset="2"/>
              <a:buNone/>
            </a:pPr>
            <a:r>
              <a:rPr lang="en-US" altLang="zh-CN" smtClean="0">
                <a:solidFill>
                  <a:srgbClr val="00B050"/>
                </a:solidFill>
              </a:rPr>
              <a:t>char *a; a=”I love China</a:t>
            </a:r>
            <a:r>
              <a:rPr lang="zh-CN" altLang="zh-CN" smtClean="0">
                <a:solidFill>
                  <a:srgbClr val="00B050"/>
                </a:solidFill>
              </a:rPr>
              <a:t>！</a:t>
            </a:r>
            <a:r>
              <a:rPr lang="en-US" altLang="zh-CN" smtClean="0">
                <a:solidFill>
                  <a:srgbClr val="00B050"/>
                </a:solidFill>
              </a:rPr>
              <a:t>”;</a:t>
            </a:r>
            <a:r>
              <a:rPr lang="zh-CN" altLang="en-US" smtClean="0">
                <a:solidFill>
                  <a:srgbClr val="9D138D"/>
                </a:solidFill>
              </a:rPr>
              <a:t>等价</a:t>
            </a:r>
            <a:endParaRPr lang="zh-CN" altLang="zh-CN" smtClean="0">
              <a:solidFill>
                <a:srgbClr val="9D138D"/>
              </a:solidFill>
            </a:endParaRPr>
          </a:p>
        </p:txBody>
      </p:sp>
      <p:pic>
        <p:nvPicPr>
          <p:cNvPr id="144388"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blinds(horizontal)">
                                      <p:cBhvr>
                                        <p:cTn id="7" dur="500"/>
                                        <p:tgtEl>
                                          <p:spTgt spid="6147">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2" dur="500"/>
                                        <p:tgtEl>
                                          <p:spTgt spid="6147">
                                            <p:txEl>
                                              <p:pRg st="2" end="2"/>
                                            </p:txEl>
                                          </p:spTgt>
                                        </p:tgtEl>
                                      </p:cBhvr>
                                    </p:animEffect>
                                  </p:childTnLst>
                                </p:cTn>
                              </p:par>
                            </p:childTnLst>
                          </p:cTn>
                        </p:par>
                        <p:par>
                          <p:cTn id="13" fill="hold" nodeType="afterGroup">
                            <p:stCondLst>
                              <p:cond delay="500"/>
                            </p:stCondLst>
                            <p:childTnLst>
                              <p:par>
                                <p:cTn id="14" presetID="3" presetClass="entr" presetSubtype="10" fill="hold" nodeType="afterEffect">
                                  <p:stCondLst>
                                    <p:cond delay="0"/>
                                  </p:stCondLst>
                                  <p:childTnLst>
                                    <p:set>
                                      <p:cBhvr>
                                        <p:cTn id="15" dur="1" fill="hold">
                                          <p:stCondLst>
                                            <p:cond delay="0"/>
                                          </p:stCondLst>
                                        </p:cTn>
                                        <p:tgtEl>
                                          <p:spTgt spid="6147">
                                            <p:txEl>
                                              <p:pRg st="3" end="3"/>
                                            </p:txEl>
                                          </p:spTgt>
                                        </p:tgtEl>
                                        <p:attrNameLst>
                                          <p:attrName>style.visibility</p:attrName>
                                        </p:attrNameLst>
                                      </p:cBhvr>
                                      <p:to>
                                        <p:strVal val="visible"/>
                                      </p:to>
                                    </p:set>
                                    <p:animEffect transition="in" filter="blinds(horizontal)">
                                      <p:cBhvr>
                                        <p:cTn id="16" dur="500"/>
                                        <p:tgtEl>
                                          <p:spTgt spid="61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427038"/>
            <a:ext cx="8858250" cy="1200150"/>
          </a:xfrm>
        </p:spPr>
        <p:txBody>
          <a:bodyPr/>
          <a:lstStyle/>
          <a:p>
            <a:pPr eaLnBrk="1" hangingPunct="1">
              <a:defRPr/>
            </a:pPr>
            <a:r>
              <a:rPr lang="en-US" altLang="zh-CN" sz="3600" dirty="0" smtClean="0">
                <a:solidFill>
                  <a:srgbClr val="800000"/>
                </a:solidFill>
                <a:effectLst>
                  <a:outerShdw blurRad="38100" dist="38100" dir="2700000" algn="tl">
                    <a:srgbClr val="000000"/>
                  </a:outerShdw>
                </a:effectLst>
                <a:ea typeface="黑体" pitchFamily="2" charset="-122"/>
              </a:rPr>
              <a:t>8.4.3 </a:t>
            </a:r>
            <a:r>
              <a:rPr lang="zh-CN" altLang="zh-CN" sz="3600" dirty="0" smtClean="0">
                <a:solidFill>
                  <a:srgbClr val="800000"/>
                </a:solidFill>
                <a:effectLst>
                  <a:outerShdw blurRad="38100" dist="38100" dir="2700000" algn="tl">
                    <a:srgbClr val="000000"/>
                  </a:outerShdw>
                </a:effectLst>
                <a:ea typeface="黑体" pitchFamily="2" charset="-122"/>
              </a:rPr>
              <a:t>使用字符指针变量和字符数组的比较</a:t>
            </a:r>
            <a:endParaRPr lang="zh-CN" altLang="en-US" sz="3600"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571500" y="1500188"/>
            <a:ext cx="7929563" cy="4929187"/>
          </a:xfrm>
        </p:spPr>
        <p:txBody>
          <a:bodyPr/>
          <a:lstStyle/>
          <a:p>
            <a:pPr eaLnBrk="1" hangingPunct="1"/>
            <a:r>
              <a:rPr lang="zh-CN" altLang="zh-CN" smtClean="0"/>
              <a:t>用字符数组和字符指针变量都能实现字符串的存储和运算，但它们二者之间是有区别的，不应混为一谈，主要有以下几点。</a:t>
            </a:r>
          </a:p>
          <a:p>
            <a:pPr lvl="1" eaLnBrk="1" hangingPunct="1">
              <a:buFont typeface="Wingdings" pitchFamily="2" charset="2"/>
              <a:buNone/>
            </a:pPr>
            <a:r>
              <a:rPr lang="zh-CN" altLang="zh-CN" smtClean="0"/>
              <a:t>（</a:t>
            </a:r>
            <a:r>
              <a:rPr lang="en-US" altLang="zh-CN" smtClean="0"/>
              <a:t>3</a:t>
            </a:r>
            <a:r>
              <a:rPr lang="zh-CN" altLang="zh-CN" smtClean="0"/>
              <a:t>）初始化的含义</a:t>
            </a:r>
            <a:endParaRPr lang="en-US" altLang="zh-CN" smtClean="0"/>
          </a:p>
          <a:p>
            <a:pPr lvl="1" eaLnBrk="1" hangingPunct="1">
              <a:buFont typeface="Wingdings" pitchFamily="2" charset="2"/>
              <a:buNone/>
            </a:pPr>
            <a:r>
              <a:rPr lang="en-US" altLang="zh-CN" smtClean="0"/>
              <a:t>char str[14]= ”I love China</a:t>
            </a:r>
            <a:r>
              <a:rPr lang="zh-CN" altLang="zh-CN" smtClean="0"/>
              <a:t>！</a:t>
            </a:r>
            <a:r>
              <a:rPr lang="en-US" altLang="zh-CN" smtClean="0"/>
              <a:t>”;</a:t>
            </a:r>
            <a:r>
              <a:rPr lang="zh-CN" altLang="en-US" smtClean="0">
                <a:solidFill>
                  <a:srgbClr val="9D138D"/>
                </a:solidFill>
              </a:rPr>
              <a:t>与</a:t>
            </a:r>
            <a:endParaRPr lang="en-US" altLang="zh-CN" smtClean="0">
              <a:solidFill>
                <a:srgbClr val="9D138D"/>
              </a:solidFill>
            </a:endParaRPr>
          </a:p>
          <a:p>
            <a:pPr lvl="1" eaLnBrk="1" hangingPunct="1">
              <a:buFont typeface="Wingdings" pitchFamily="2" charset="2"/>
              <a:buNone/>
            </a:pPr>
            <a:r>
              <a:rPr lang="en-US" altLang="zh-CN" smtClean="0">
                <a:solidFill>
                  <a:srgbClr val="00B050"/>
                </a:solidFill>
              </a:rPr>
              <a:t>char str[14]; </a:t>
            </a:r>
          </a:p>
          <a:p>
            <a:pPr lvl="1" eaLnBrk="1" hangingPunct="1">
              <a:buFont typeface="Wingdings" pitchFamily="2" charset="2"/>
              <a:buNone/>
            </a:pPr>
            <a:r>
              <a:rPr lang="en-US" altLang="zh-CN" smtClean="0">
                <a:solidFill>
                  <a:srgbClr val="00B050"/>
                </a:solidFill>
              </a:rPr>
              <a:t>str[]=”I love China</a:t>
            </a:r>
            <a:r>
              <a:rPr lang="zh-CN" altLang="zh-CN" smtClean="0">
                <a:solidFill>
                  <a:srgbClr val="00B050"/>
                </a:solidFill>
              </a:rPr>
              <a:t>！</a:t>
            </a:r>
            <a:r>
              <a:rPr lang="en-US" altLang="zh-CN" smtClean="0">
                <a:solidFill>
                  <a:srgbClr val="00B050"/>
                </a:solidFill>
              </a:rPr>
              <a:t>”;    </a:t>
            </a:r>
            <a:r>
              <a:rPr lang="zh-CN" altLang="en-US" smtClean="0">
                <a:solidFill>
                  <a:srgbClr val="9D138D"/>
                </a:solidFill>
              </a:rPr>
              <a:t>不等价</a:t>
            </a:r>
            <a:endParaRPr lang="zh-CN" altLang="zh-CN" smtClean="0">
              <a:solidFill>
                <a:srgbClr val="9D138D"/>
              </a:solidFill>
            </a:endParaRPr>
          </a:p>
        </p:txBody>
      </p:sp>
      <p:pic>
        <p:nvPicPr>
          <p:cNvPr id="145412"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147">
                                            <p:txEl>
                                              <p:pRg st="2" end="2"/>
                                            </p:txEl>
                                          </p:spTgt>
                                        </p:tgtEl>
                                        <p:attrNameLst>
                                          <p:attrName>style.visibility</p:attrName>
                                        </p:attrNameLst>
                                      </p:cBhvr>
                                      <p:to>
                                        <p:strVal val="visible"/>
                                      </p:to>
                                    </p:set>
                                    <p:animEffect transition="in" filter="blinds(horizontal)">
                                      <p:cBhvr>
                                        <p:cTn id="7" dur="500"/>
                                        <p:tgtEl>
                                          <p:spTgt spid="6147">
                                            <p:txEl>
                                              <p:pRg st="2" end="2"/>
                                            </p:txEl>
                                          </p:spTgt>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6147">
                                            <p:txEl>
                                              <p:pRg st="3" end="3"/>
                                            </p:txEl>
                                          </p:spTgt>
                                        </p:tgtEl>
                                        <p:attrNameLst>
                                          <p:attrName>style.visibility</p:attrName>
                                        </p:attrNameLst>
                                      </p:cBhvr>
                                      <p:to>
                                        <p:strVal val="visible"/>
                                      </p:to>
                                    </p:set>
                                    <p:animEffect transition="in" filter="blinds(horizontal)">
                                      <p:cBhvr>
                                        <p:cTn id="11" dur="500"/>
                                        <p:tgtEl>
                                          <p:spTgt spid="6147">
                                            <p:txEl>
                                              <p:pRg st="3" end="3"/>
                                            </p:txEl>
                                          </p:spTgt>
                                        </p:tgtEl>
                                      </p:cBhvr>
                                    </p:animEffect>
                                  </p:childTnLst>
                                </p:cTn>
                              </p:par>
                            </p:childTnLst>
                          </p:cTn>
                        </p:par>
                        <p:par>
                          <p:cTn id="12" fill="hold" nodeType="afterGroup">
                            <p:stCondLst>
                              <p:cond delay="1000"/>
                            </p:stCondLst>
                            <p:childTnLst>
                              <p:par>
                                <p:cTn id="13" presetID="3" presetClass="entr" presetSubtype="10" fill="hold" nodeType="afterEffect">
                                  <p:stCondLst>
                                    <p:cond delay="0"/>
                                  </p:stCondLst>
                                  <p:childTnLst>
                                    <p:set>
                                      <p:cBhvr>
                                        <p:cTn id="14" dur="1" fill="hold">
                                          <p:stCondLst>
                                            <p:cond delay="0"/>
                                          </p:stCondLst>
                                        </p:cTn>
                                        <p:tgtEl>
                                          <p:spTgt spid="6147">
                                            <p:txEl>
                                              <p:pRg st="4" end="4"/>
                                            </p:txEl>
                                          </p:spTgt>
                                        </p:tgtEl>
                                        <p:attrNameLst>
                                          <p:attrName>style.visibility</p:attrName>
                                        </p:attrNameLst>
                                      </p:cBhvr>
                                      <p:to>
                                        <p:strVal val="visible"/>
                                      </p:to>
                                    </p:set>
                                    <p:animEffect transition="in" filter="blinds(horizontal)">
                                      <p:cBhvr>
                                        <p:cTn id="15" dur="500"/>
                                        <p:tgtEl>
                                          <p:spTgt spid="61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427038"/>
            <a:ext cx="8858250" cy="1200150"/>
          </a:xfrm>
        </p:spPr>
        <p:txBody>
          <a:bodyPr/>
          <a:lstStyle/>
          <a:p>
            <a:pPr eaLnBrk="1" hangingPunct="1">
              <a:defRPr/>
            </a:pPr>
            <a:r>
              <a:rPr lang="en-US" altLang="zh-CN" sz="3600" dirty="0" smtClean="0">
                <a:solidFill>
                  <a:srgbClr val="800000"/>
                </a:solidFill>
                <a:effectLst>
                  <a:outerShdw blurRad="38100" dist="38100" dir="2700000" algn="tl">
                    <a:srgbClr val="000000"/>
                  </a:outerShdw>
                </a:effectLst>
                <a:ea typeface="黑体" pitchFamily="2" charset="-122"/>
              </a:rPr>
              <a:t>8.4.3 </a:t>
            </a:r>
            <a:r>
              <a:rPr lang="zh-CN" altLang="zh-CN" sz="3600" dirty="0" smtClean="0">
                <a:solidFill>
                  <a:srgbClr val="800000"/>
                </a:solidFill>
                <a:effectLst>
                  <a:outerShdw blurRad="38100" dist="38100" dir="2700000" algn="tl">
                    <a:srgbClr val="000000"/>
                  </a:outerShdw>
                </a:effectLst>
                <a:ea typeface="黑体" pitchFamily="2" charset="-122"/>
              </a:rPr>
              <a:t>使用字符指针变量和字符数组的比较</a:t>
            </a:r>
            <a:endParaRPr lang="zh-CN" altLang="en-US" sz="3600"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571500" y="1500188"/>
            <a:ext cx="7929563" cy="4929187"/>
          </a:xfrm>
        </p:spPr>
        <p:txBody>
          <a:bodyPr/>
          <a:lstStyle/>
          <a:p>
            <a:pPr eaLnBrk="1" hangingPunct="1"/>
            <a:r>
              <a:rPr lang="zh-CN" altLang="zh-CN" smtClean="0"/>
              <a:t>用字符数组和字符指针变量都能实现字符串的存储和运算，但它们二者之间是有区别的，不应混为一谈，主要有以下几点。</a:t>
            </a:r>
          </a:p>
          <a:p>
            <a:pPr lvl="1" eaLnBrk="1" hangingPunct="1">
              <a:buFont typeface="Wingdings" pitchFamily="2" charset="2"/>
              <a:buNone/>
            </a:pPr>
            <a:r>
              <a:rPr lang="en-US" altLang="zh-CN" smtClean="0"/>
              <a:t>(4) </a:t>
            </a:r>
            <a:r>
              <a:rPr lang="zh-CN" altLang="zh-CN" smtClean="0"/>
              <a:t>存储单元的内容</a:t>
            </a:r>
            <a:endParaRPr lang="en-US" altLang="zh-CN" smtClean="0"/>
          </a:p>
          <a:p>
            <a:pPr lvl="1" eaLnBrk="1" hangingPunct="1">
              <a:buFont typeface="Wingdings" pitchFamily="2" charset="2"/>
              <a:buNone/>
            </a:pPr>
            <a:r>
              <a:rPr lang="en-US" altLang="zh-CN" smtClean="0"/>
              <a:t>  </a:t>
            </a:r>
            <a:r>
              <a:rPr lang="zh-CN" altLang="zh-CN" smtClean="0"/>
              <a:t>编译时为字符数组分配若干存储单元，以存放各元素的值，而对字符指针变量，只分配一个存储单元</a:t>
            </a:r>
            <a:endParaRPr lang="zh-CN" altLang="zh-CN" smtClean="0">
              <a:solidFill>
                <a:srgbClr val="9D138D"/>
              </a:solidFill>
            </a:endParaRPr>
          </a:p>
        </p:txBody>
      </p:sp>
      <p:pic>
        <p:nvPicPr>
          <p:cNvPr id="146436"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blinds(horizontal)">
                                      <p:cBhvr>
                                        <p:cTn id="7" dur="500"/>
                                        <p:tgtEl>
                                          <p:spTgt spid="6147">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2" dur="500"/>
                                        <p:tgtEl>
                                          <p:spTgt spid="61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427038"/>
            <a:ext cx="8858250" cy="1200150"/>
          </a:xfrm>
        </p:spPr>
        <p:txBody>
          <a:bodyPr/>
          <a:lstStyle/>
          <a:p>
            <a:pPr eaLnBrk="1" hangingPunct="1">
              <a:defRPr/>
            </a:pPr>
            <a:r>
              <a:rPr lang="en-US" altLang="zh-CN" sz="3600" dirty="0" smtClean="0">
                <a:solidFill>
                  <a:srgbClr val="800000"/>
                </a:solidFill>
                <a:effectLst>
                  <a:outerShdw blurRad="38100" dist="38100" dir="2700000" algn="tl">
                    <a:srgbClr val="000000"/>
                  </a:outerShdw>
                </a:effectLst>
                <a:ea typeface="黑体" pitchFamily="2" charset="-122"/>
              </a:rPr>
              <a:t>8.4.3 </a:t>
            </a:r>
            <a:r>
              <a:rPr lang="zh-CN" altLang="zh-CN" sz="3600" dirty="0" smtClean="0">
                <a:solidFill>
                  <a:srgbClr val="800000"/>
                </a:solidFill>
                <a:effectLst>
                  <a:outerShdw blurRad="38100" dist="38100" dir="2700000" algn="tl">
                    <a:srgbClr val="000000"/>
                  </a:outerShdw>
                </a:effectLst>
                <a:ea typeface="黑体" pitchFamily="2" charset="-122"/>
              </a:rPr>
              <a:t>使用字符指针变量和字符数组的比较</a:t>
            </a:r>
            <a:endParaRPr lang="zh-CN" altLang="en-US" sz="3600"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571500" y="1500188"/>
            <a:ext cx="7929563" cy="4929187"/>
          </a:xfrm>
        </p:spPr>
        <p:txBody>
          <a:bodyPr/>
          <a:lstStyle/>
          <a:p>
            <a:pPr eaLnBrk="1" hangingPunct="1"/>
            <a:r>
              <a:rPr lang="zh-CN" altLang="zh-CN" smtClean="0"/>
              <a:t>用字符数组和字符指针变量都能实现字符串的存储和运算，但它们二者之间是有区别的，不应混为一谈，主要有以下几点。</a:t>
            </a:r>
          </a:p>
          <a:p>
            <a:pPr lvl="1" eaLnBrk="1" hangingPunct="1">
              <a:buFont typeface="Wingdings" pitchFamily="2" charset="2"/>
              <a:buNone/>
            </a:pPr>
            <a:r>
              <a:rPr lang="en-US" altLang="zh-CN" smtClean="0"/>
              <a:t>(4) </a:t>
            </a:r>
            <a:r>
              <a:rPr lang="zh-CN" altLang="zh-CN" smtClean="0"/>
              <a:t>存储单元的内容</a:t>
            </a:r>
            <a:endParaRPr lang="en-US" altLang="zh-CN" smtClean="0"/>
          </a:p>
          <a:p>
            <a:pPr lvl="1" eaLnBrk="1" hangingPunct="1">
              <a:buFont typeface="Wingdings" pitchFamily="2" charset="2"/>
              <a:buNone/>
            </a:pPr>
            <a:r>
              <a:rPr lang="en-US" altLang="zh-CN" smtClean="0"/>
              <a:t> char *a; scanf(“%s”,a);   </a:t>
            </a:r>
            <a:r>
              <a:rPr lang="zh-CN" altLang="en-US" smtClean="0">
                <a:solidFill>
                  <a:srgbClr val="FF0000"/>
                </a:solidFill>
              </a:rPr>
              <a:t>错</a:t>
            </a:r>
            <a:endParaRPr lang="en-US" altLang="zh-CN" smtClean="0">
              <a:solidFill>
                <a:srgbClr val="FF0000"/>
              </a:solidFill>
            </a:endParaRPr>
          </a:p>
          <a:p>
            <a:pPr lvl="1" eaLnBrk="1" hangingPunct="1">
              <a:buFont typeface="Wingdings" pitchFamily="2" charset="2"/>
              <a:buNone/>
            </a:pPr>
            <a:r>
              <a:rPr lang="en-US" altLang="zh-CN" smtClean="0"/>
              <a:t> </a:t>
            </a:r>
            <a:r>
              <a:rPr lang="en-US" altLang="zh-CN" smtClean="0">
                <a:solidFill>
                  <a:srgbClr val="00B050"/>
                </a:solidFill>
              </a:rPr>
              <a:t>char *a,str[10];      </a:t>
            </a:r>
            <a:endParaRPr lang="zh-CN" altLang="zh-CN" smtClean="0">
              <a:solidFill>
                <a:srgbClr val="00B050"/>
              </a:solidFill>
            </a:endParaRPr>
          </a:p>
          <a:p>
            <a:pPr lvl="1" eaLnBrk="1" hangingPunct="1">
              <a:buFont typeface="Wingdings" pitchFamily="2" charset="2"/>
              <a:buNone/>
            </a:pPr>
            <a:r>
              <a:rPr lang="en-US" altLang="zh-CN" smtClean="0">
                <a:solidFill>
                  <a:srgbClr val="00B050"/>
                </a:solidFill>
              </a:rPr>
              <a:t> a=str;                  </a:t>
            </a:r>
            <a:endParaRPr lang="zh-CN" altLang="zh-CN" smtClean="0">
              <a:solidFill>
                <a:srgbClr val="00B050"/>
              </a:solidFill>
            </a:endParaRPr>
          </a:p>
          <a:p>
            <a:pPr lvl="1" eaLnBrk="1" hangingPunct="1">
              <a:buFont typeface="Wingdings" pitchFamily="2" charset="2"/>
              <a:buNone/>
            </a:pPr>
            <a:r>
              <a:rPr lang="en-US" altLang="zh-CN" smtClean="0">
                <a:solidFill>
                  <a:srgbClr val="00B050"/>
                </a:solidFill>
              </a:rPr>
              <a:t> scanf (“%s”,a);      </a:t>
            </a:r>
            <a:r>
              <a:rPr lang="zh-CN" altLang="en-US" smtClean="0">
                <a:solidFill>
                  <a:srgbClr val="FF0000"/>
                </a:solidFill>
              </a:rPr>
              <a:t>对</a:t>
            </a:r>
            <a:endParaRPr lang="zh-CN" altLang="zh-CN" smtClean="0">
              <a:solidFill>
                <a:srgbClr val="9D138D"/>
              </a:solidFill>
            </a:endParaRPr>
          </a:p>
        </p:txBody>
      </p:sp>
      <p:pic>
        <p:nvPicPr>
          <p:cNvPr id="147460"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147">
                                            <p:txEl>
                                              <p:pRg st="2" end="2"/>
                                            </p:txEl>
                                          </p:spTgt>
                                        </p:tgtEl>
                                        <p:attrNameLst>
                                          <p:attrName>style.visibility</p:attrName>
                                        </p:attrNameLst>
                                      </p:cBhvr>
                                      <p:to>
                                        <p:strVal val="visible"/>
                                      </p:to>
                                    </p:set>
                                    <p:animEffect transition="in" filter="blinds(horizontal)">
                                      <p:cBhvr>
                                        <p:cTn id="7" dur="500"/>
                                        <p:tgtEl>
                                          <p:spTgt spid="6147">
                                            <p:txEl>
                                              <p:pRg st="2" end="2"/>
                                            </p:txEl>
                                          </p:spTgt>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6147">
                                            <p:txEl>
                                              <p:pRg st="5" end="5"/>
                                            </p:txEl>
                                          </p:spTgt>
                                        </p:tgtEl>
                                        <p:attrNameLst>
                                          <p:attrName>style.visibility</p:attrName>
                                        </p:attrNameLst>
                                      </p:cBhvr>
                                      <p:to>
                                        <p:strVal val="visible"/>
                                      </p:to>
                                    </p:set>
                                    <p:animEffect transition="in" filter="blinds(horizontal)">
                                      <p:cBhvr>
                                        <p:cTn id="11" dur="500"/>
                                        <p:tgtEl>
                                          <p:spTgt spid="6147">
                                            <p:txEl>
                                              <p:pRg st="5" end="5"/>
                                            </p:txEl>
                                          </p:spTgt>
                                        </p:tgtEl>
                                      </p:cBhvr>
                                    </p:animEffect>
                                  </p:childTnLst>
                                </p:cTn>
                              </p:par>
                            </p:childTnLst>
                          </p:cTn>
                        </p:par>
                        <p:par>
                          <p:cTn id="12" fill="hold" nodeType="afterGroup">
                            <p:stCondLst>
                              <p:cond delay="1000"/>
                            </p:stCondLst>
                            <p:childTnLst>
                              <p:par>
                                <p:cTn id="13" presetID="3" presetClass="entr" presetSubtype="10" fill="hold" nodeType="afterEffect">
                                  <p:stCondLst>
                                    <p:cond delay="0"/>
                                  </p:stCondLst>
                                  <p:childTnLst>
                                    <p:set>
                                      <p:cBhvr>
                                        <p:cTn id="14" dur="1" fill="hold">
                                          <p:stCondLst>
                                            <p:cond delay="0"/>
                                          </p:stCondLst>
                                        </p:cTn>
                                        <p:tgtEl>
                                          <p:spTgt spid="6147">
                                            <p:txEl>
                                              <p:pRg st="3" end="3"/>
                                            </p:txEl>
                                          </p:spTgt>
                                        </p:tgtEl>
                                        <p:attrNameLst>
                                          <p:attrName>style.visibility</p:attrName>
                                        </p:attrNameLst>
                                      </p:cBhvr>
                                      <p:to>
                                        <p:strVal val="visible"/>
                                      </p:to>
                                    </p:set>
                                    <p:animEffect transition="in" filter="blinds(horizontal)">
                                      <p:cBhvr>
                                        <p:cTn id="15" dur="500"/>
                                        <p:tgtEl>
                                          <p:spTgt spid="6147">
                                            <p:txEl>
                                              <p:pRg st="3" end="3"/>
                                            </p:txEl>
                                          </p:spTgt>
                                        </p:tgtEl>
                                      </p:cBhvr>
                                    </p:animEffect>
                                  </p:childTnLst>
                                </p:cTn>
                              </p:par>
                            </p:childTnLst>
                          </p:cTn>
                        </p:par>
                        <p:par>
                          <p:cTn id="16" fill="hold" nodeType="afterGroup">
                            <p:stCondLst>
                              <p:cond delay="1500"/>
                            </p:stCondLst>
                            <p:childTnLst>
                              <p:par>
                                <p:cTn id="17" presetID="3" presetClass="entr" presetSubtype="10" fill="hold" nodeType="afterEffect">
                                  <p:stCondLst>
                                    <p:cond delay="0"/>
                                  </p:stCondLst>
                                  <p:childTnLst>
                                    <p:set>
                                      <p:cBhvr>
                                        <p:cTn id="18" dur="1" fill="hold">
                                          <p:stCondLst>
                                            <p:cond delay="0"/>
                                          </p:stCondLst>
                                        </p:cTn>
                                        <p:tgtEl>
                                          <p:spTgt spid="6147">
                                            <p:txEl>
                                              <p:pRg st="4" end="4"/>
                                            </p:txEl>
                                          </p:spTgt>
                                        </p:tgtEl>
                                        <p:attrNameLst>
                                          <p:attrName>style.visibility</p:attrName>
                                        </p:attrNameLst>
                                      </p:cBhvr>
                                      <p:to>
                                        <p:strVal val="visible"/>
                                      </p:to>
                                    </p:set>
                                    <p:animEffect transition="in" filter="blinds(horizontal)">
                                      <p:cBhvr>
                                        <p:cTn id="19" dur="500"/>
                                        <p:tgtEl>
                                          <p:spTgt spid="61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标题 1"/>
          <p:cNvSpPr>
            <a:spLocks noGrp="1"/>
          </p:cNvSpPr>
          <p:nvPr>
            <p:ph type="title"/>
          </p:nvPr>
        </p:nvSpPr>
        <p:spPr>
          <a:xfrm>
            <a:off x="735013" y="228600"/>
            <a:ext cx="8229600" cy="868363"/>
          </a:xfrm>
        </p:spPr>
        <p:txBody>
          <a:bodyPr/>
          <a:lstStyle/>
          <a:p>
            <a:r>
              <a:rPr lang="zh-CN" altLang="en-US" smtClean="0"/>
              <a:t>指针的本质</a:t>
            </a:r>
          </a:p>
        </p:txBody>
      </p:sp>
      <p:sp>
        <p:nvSpPr>
          <p:cNvPr id="27651" name="内容占位符 2"/>
          <p:cNvSpPr>
            <a:spLocks noGrp="1"/>
          </p:cNvSpPr>
          <p:nvPr>
            <p:ph idx="1"/>
          </p:nvPr>
        </p:nvSpPr>
        <p:spPr/>
        <p:txBody>
          <a:bodyPr/>
          <a:lstStyle/>
          <a:p>
            <a:r>
              <a:rPr lang="zh-CN" altLang="en-US" smtClean="0"/>
              <a:t>指针的本质是存储地址的变量</a:t>
            </a:r>
            <a:endParaRPr lang="en-US" altLang="zh-CN" smtClean="0"/>
          </a:p>
          <a:p>
            <a:r>
              <a:rPr lang="en-US" altLang="zh-CN" smtClean="0"/>
              <a:t>int a=100;</a:t>
            </a:r>
          </a:p>
          <a:p>
            <a:r>
              <a:rPr lang="en-US" altLang="zh-CN" smtClean="0"/>
              <a:t>int </a:t>
            </a:r>
            <a:r>
              <a:rPr lang="zh-CN" altLang="en-US" smtClean="0"/>
              <a:t>*</a:t>
            </a:r>
            <a:r>
              <a:rPr lang="en-US" altLang="zh-CN" smtClean="0"/>
              <a:t>p;</a:t>
            </a:r>
          </a:p>
          <a:p>
            <a:r>
              <a:rPr lang="en-US" altLang="zh-CN" smtClean="0"/>
              <a:t>p=&amp;a;</a:t>
            </a:r>
            <a:endParaRPr lang="zh-CN" altLang="en-US" smtClean="0"/>
          </a:p>
        </p:txBody>
      </p:sp>
      <p:pic>
        <p:nvPicPr>
          <p:cNvPr id="2765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3419475" y="2255838"/>
            <a:ext cx="5213350" cy="3621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427038"/>
            <a:ext cx="8858250" cy="1200150"/>
          </a:xfrm>
        </p:spPr>
        <p:txBody>
          <a:bodyPr/>
          <a:lstStyle/>
          <a:p>
            <a:pPr eaLnBrk="1" hangingPunct="1">
              <a:defRPr/>
            </a:pPr>
            <a:r>
              <a:rPr lang="en-US" altLang="zh-CN" sz="3600" dirty="0" smtClean="0">
                <a:solidFill>
                  <a:srgbClr val="800000"/>
                </a:solidFill>
                <a:effectLst>
                  <a:outerShdw blurRad="38100" dist="38100" dir="2700000" algn="tl">
                    <a:srgbClr val="000000"/>
                  </a:outerShdw>
                </a:effectLst>
                <a:ea typeface="黑体" pitchFamily="2" charset="-122"/>
              </a:rPr>
              <a:t>8.4.3 </a:t>
            </a:r>
            <a:r>
              <a:rPr lang="zh-CN" altLang="zh-CN" sz="3600" dirty="0" smtClean="0">
                <a:solidFill>
                  <a:srgbClr val="800000"/>
                </a:solidFill>
                <a:effectLst>
                  <a:outerShdw blurRad="38100" dist="38100" dir="2700000" algn="tl">
                    <a:srgbClr val="000000"/>
                  </a:outerShdw>
                </a:effectLst>
                <a:ea typeface="黑体" pitchFamily="2" charset="-122"/>
              </a:rPr>
              <a:t>使用字符指针变量和字符数组的比较</a:t>
            </a:r>
            <a:endParaRPr lang="zh-CN" altLang="en-US" sz="3600"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571500" y="1500188"/>
            <a:ext cx="7929563" cy="4929187"/>
          </a:xfrm>
        </p:spPr>
        <p:txBody>
          <a:bodyPr/>
          <a:lstStyle/>
          <a:p>
            <a:pPr eaLnBrk="1" hangingPunct="1"/>
            <a:r>
              <a:rPr lang="zh-CN" altLang="zh-CN" smtClean="0"/>
              <a:t>用字符数组和字符指针变量都能实现字符串的存储和运算，但它们二者之间是有区别的，不应混为一谈，主要有以下几点。</a:t>
            </a:r>
          </a:p>
          <a:p>
            <a:pPr lvl="1" eaLnBrk="1" hangingPunct="1">
              <a:buFont typeface="Wingdings" pitchFamily="2" charset="2"/>
              <a:buNone/>
            </a:pPr>
            <a:r>
              <a:rPr lang="en-US" altLang="zh-CN" smtClean="0"/>
              <a:t>(5) </a:t>
            </a:r>
            <a:r>
              <a:rPr lang="zh-CN" altLang="zh-CN" smtClean="0"/>
              <a:t>指针变量的值是可以改变的，而数组名代表一个固定的值</a:t>
            </a:r>
            <a:r>
              <a:rPr lang="en-US" altLang="zh-CN" smtClean="0"/>
              <a:t>(</a:t>
            </a:r>
            <a:r>
              <a:rPr lang="zh-CN" altLang="zh-CN" smtClean="0"/>
              <a:t>数组首元素的地址</a:t>
            </a:r>
            <a:r>
              <a:rPr lang="en-US" altLang="zh-CN" smtClean="0"/>
              <a:t>)</a:t>
            </a:r>
            <a:r>
              <a:rPr lang="zh-CN" altLang="zh-CN" smtClean="0"/>
              <a:t>，不能改变。</a:t>
            </a:r>
            <a:endParaRPr lang="zh-CN" altLang="zh-CN" smtClean="0">
              <a:solidFill>
                <a:srgbClr val="9D138D"/>
              </a:solidFill>
            </a:endParaRPr>
          </a:p>
        </p:txBody>
      </p:sp>
      <p:pic>
        <p:nvPicPr>
          <p:cNvPr id="148484"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blinds(horizontal)">
                                      <p:cBhvr>
                                        <p:cTn id="7" dur="500"/>
                                        <p:tgtEl>
                                          <p:spTgt spid="61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内容占位符 2"/>
          <p:cNvSpPr>
            <a:spLocks noGrp="1"/>
          </p:cNvSpPr>
          <p:nvPr>
            <p:ph idx="1"/>
          </p:nvPr>
        </p:nvSpPr>
        <p:spPr>
          <a:xfrm>
            <a:off x="539750" y="785813"/>
            <a:ext cx="8153400" cy="4786312"/>
          </a:xfrm>
        </p:spPr>
        <p:txBody>
          <a:bodyPr/>
          <a:lstStyle/>
          <a:p>
            <a:pPr eaLnBrk="1" hangingPunct="1">
              <a:buFont typeface="Wingdings" pitchFamily="2" charset="2"/>
              <a:buNone/>
            </a:pPr>
            <a:r>
              <a:rPr lang="zh-CN" altLang="zh-CN" dirty="0" smtClean="0"/>
              <a:t>例</a:t>
            </a:r>
            <a:r>
              <a:rPr lang="en-US" altLang="zh-CN" dirty="0" smtClean="0"/>
              <a:t>6 </a:t>
            </a:r>
            <a:r>
              <a:rPr lang="zh-CN" altLang="zh-CN" dirty="0" smtClean="0"/>
              <a:t>改变指针变量的值。</a:t>
            </a:r>
            <a:endParaRPr lang="en-US" altLang="zh-CN" dirty="0" smtClean="0"/>
          </a:p>
          <a:p>
            <a:pPr eaLnBrk="1" hangingPunct="1">
              <a:buFont typeface="Wingdings" pitchFamily="2" charset="2"/>
              <a:buNone/>
            </a:pPr>
            <a:r>
              <a:rPr lang="en-US" altLang="zh-CN" dirty="0" smtClean="0"/>
              <a:t>#</a:t>
            </a: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a:t>void</a:t>
            </a:r>
            <a:r>
              <a:rPr lang="en-US" altLang="zh-CN" sz="2800" dirty="0" smtClean="0"/>
              <a:t> main()</a:t>
            </a:r>
            <a:endParaRPr lang="zh-CN" altLang="zh-CN" sz="2800" dirty="0" smtClean="0"/>
          </a:p>
          <a:p>
            <a:pPr eaLnBrk="1" hangingPunct="1">
              <a:buFont typeface="Wingdings" pitchFamily="2" charset="2"/>
              <a:buNone/>
            </a:pPr>
            <a:r>
              <a:rPr lang="en-US" altLang="zh-CN" sz="2800" dirty="0" smtClean="0"/>
              <a:t>{ char *a="I love China!";</a:t>
            </a:r>
            <a:endParaRPr lang="zh-CN" altLang="zh-CN" sz="2800" dirty="0" smtClean="0"/>
          </a:p>
          <a:p>
            <a:pPr eaLnBrk="1" hangingPunct="1">
              <a:buFont typeface="Wingdings" pitchFamily="2" charset="2"/>
              <a:buNone/>
            </a:pPr>
            <a:r>
              <a:rPr lang="en-US" altLang="zh-CN" sz="2800" dirty="0" smtClean="0"/>
              <a:t>   a=a+7;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(“%s\</a:t>
            </a:r>
            <a:r>
              <a:rPr lang="en-US" altLang="zh-CN" sz="2800" dirty="0" err="1" smtClean="0"/>
              <a:t>n”,a</a:t>
            </a:r>
            <a:r>
              <a:rPr lang="en-US" altLang="zh-CN" sz="2800" dirty="0" smtClean="0"/>
              <a:t>); </a:t>
            </a:r>
            <a:endParaRPr lang="zh-CN" altLang="zh-CN" sz="2800" dirty="0" smtClean="0"/>
          </a:p>
          <a:p>
            <a:pPr eaLnBrk="1" hangingPunct="1">
              <a:buFont typeface="Wingdings" pitchFamily="2" charset="2"/>
              <a:buNone/>
            </a:pPr>
            <a:r>
              <a:rPr lang="en-US" altLang="zh-CN" sz="2800" dirty="0" smtClean="0"/>
              <a:t>}</a:t>
            </a:r>
            <a:endParaRPr lang="zh-CN" altLang="zh-CN" sz="2800" dirty="0" smtClean="0"/>
          </a:p>
          <a:p>
            <a:pPr eaLnBrk="1" hangingPunct="1">
              <a:buFont typeface="Wingdings" pitchFamily="2" charset="2"/>
              <a:buNone/>
            </a:pPr>
            <a:endParaRPr lang="zh-CN" altLang="en-US" dirty="0" smtClean="0"/>
          </a:p>
        </p:txBody>
      </p:sp>
      <p:pic>
        <p:nvPicPr>
          <p:cNvPr id="261122" name="Picture 2" descr="pic8-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7625" y="4786313"/>
            <a:ext cx="24447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圆角矩形标注 4"/>
          <p:cNvSpPr/>
          <p:nvPr/>
        </p:nvSpPr>
        <p:spPr bwMode="auto">
          <a:xfrm>
            <a:off x="2786063" y="857250"/>
            <a:ext cx="5572125" cy="1143000"/>
          </a:xfrm>
          <a:prstGeom prst="wedgeRoundRectCallout">
            <a:avLst>
              <a:gd name="adj1" fmla="val -31040"/>
              <a:gd name="adj2" fmla="val 91976"/>
              <a:gd name="adj3" fmla="val 16667"/>
            </a:avLst>
          </a:prstGeom>
          <a:solidFill>
            <a:srgbClr val="FFFFCC"/>
          </a:solidFill>
          <a:ln w="9525" cap="flat" cmpd="sng" algn="ctr">
            <a:solidFill>
              <a:schemeClr val="tx1"/>
            </a:solidFill>
            <a:prstDash val="solid"/>
            <a:miter lim="800000"/>
            <a:headEnd type="none" w="med" len="med"/>
            <a:tailEnd type="none" w="med" len="med"/>
          </a:ln>
          <a:effectLst/>
        </p:spPr>
        <p:txBody>
          <a:bodyPr/>
          <a:lstStyle/>
          <a:p>
            <a:pPr>
              <a:defRPr/>
            </a:pPr>
            <a:r>
              <a:rPr lang="zh-CN" altLang="en-US" sz="2800" dirty="0">
                <a:solidFill>
                  <a:srgbClr val="0000CC"/>
                </a:solidFill>
                <a:latin typeface="+mn-lt"/>
                <a:ea typeface="+mn-ea"/>
              </a:rPr>
              <a:t>不能改为</a:t>
            </a:r>
            <a:endParaRPr lang="en-US" altLang="zh-CN" sz="2800" dirty="0">
              <a:solidFill>
                <a:srgbClr val="0000CC"/>
              </a:solidFill>
              <a:latin typeface="+mn-lt"/>
              <a:ea typeface="+mn-ea"/>
            </a:endParaRPr>
          </a:p>
          <a:p>
            <a:pPr>
              <a:defRPr/>
            </a:pPr>
            <a:r>
              <a:rPr lang="en-US" altLang="zh-CN" sz="2800" dirty="0">
                <a:solidFill>
                  <a:srgbClr val="0000CC"/>
                </a:solidFill>
                <a:latin typeface="+mn-lt"/>
                <a:ea typeface="+mn-ea"/>
              </a:rPr>
              <a:t>char a[]=“I love China!”;</a:t>
            </a:r>
            <a:endParaRPr lang="zh-CN" altLang="zh-CN" sz="2800" dirty="0">
              <a:solidFill>
                <a:srgbClr val="0000CC"/>
              </a:solidFill>
              <a:latin typeface="+mn-lt"/>
              <a:ea typeface="+mn-ea"/>
            </a:endParaRPr>
          </a:p>
        </p:txBody>
      </p:sp>
      <p:sp>
        <p:nvSpPr>
          <p:cNvPr id="6" name="矩形 5"/>
          <p:cNvSpPr>
            <a:spLocks noChangeArrowheads="1"/>
          </p:cNvSpPr>
          <p:nvPr/>
        </p:nvSpPr>
        <p:spPr bwMode="auto">
          <a:xfrm>
            <a:off x="785813" y="2500313"/>
            <a:ext cx="5072062" cy="57150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b="0">
              <a:solidFill>
                <a:srgbClr val="FF0000"/>
              </a:solidFill>
            </a:endParaRPr>
          </a:p>
        </p:txBody>
      </p:sp>
      <p:pic>
        <p:nvPicPr>
          <p:cNvPr id="149510" name="图片 6"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61122"/>
                                        </p:tgtEl>
                                        <p:attrNameLst>
                                          <p:attrName>style.visibility</p:attrName>
                                        </p:attrNameLst>
                                      </p:cBhvr>
                                      <p:to>
                                        <p:strVal val="visible"/>
                                      </p:to>
                                    </p:set>
                                    <p:animEffect transition="in" filter="blinds(horizontal)">
                                      <p:cBhvr>
                                        <p:cTn id="7" dur="500"/>
                                        <p:tgtEl>
                                          <p:spTgt spid="2611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par>
                          <p:cTn id="13" fill="hold" nodeType="afterGroup">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linds(horizontal)">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427038"/>
            <a:ext cx="8858250" cy="1200150"/>
          </a:xfrm>
        </p:spPr>
        <p:txBody>
          <a:bodyPr/>
          <a:lstStyle/>
          <a:p>
            <a:pPr eaLnBrk="1" hangingPunct="1">
              <a:defRPr/>
            </a:pPr>
            <a:r>
              <a:rPr lang="en-US" altLang="zh-CN" sz="3600" dirty="0" smtClean="0">
                <a:solidFill>
                  <a:srgbClr val="800000"/>
                </a:solidFill>
                <a:effectLst>
                  <a:outerShdw blurRad="38100" dist="38100" dir="2700000" algn="tl">
                    <a:srgbClr val="000000"/>
                  </a:outerShdw>
                </a:effectLst>
                <a:ea typeface="黑体" pitchFamily="2" charset="-122"/>
              </a:rPr>
              <a:t>8.4.3 </a:t>
            </a:r>
            <a:r>
              <a:rPr lang="zh-CN" altLang="zh-CN" sz="3600" dirty="0" smtClean="0">
                <a:solidFill>
                  <a:srgbClr val="800000"/>
                </a:solidFill>
                <a:effectLst>
                  <a:outerShdw blurRad="38100" dist="38100" dir="2700000" algn="tl">
                    <a:srgbClr val="000000"/>
                  </a:outerShdw>
                </a:effectLst>
                <a:ea typeface="黑体" pitchFamily="2" charset="-122"/>
              </a:rPr>
              <a:t>使用字符指针变量和字符数组的比较</a:t>
            </a:r>
            <a:endParaRPr lang="zh-CN" altLang="en-US" sz="3600"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571500" y="1500188"/>
            <a:ext cx="7929563" cy="4929187"/>
          </a:xfrm>
        </p:spPr>
        <p:txBody>
          <a:bodyPr/>
          <a:lstStyle/>
          <a:p>
            <a:pPr eaLnBrk="1" hangingPunct="1"/>
            <a:r>
              <a:rPr lang="zh-CN" altLang="zh-CN" smtClean="0"/>
              <a:t>用字符数组和字符指针变量都能实现字符串的存储和运算，但它们二者之间是有区别的，不应混为一谈，主要有以下几点。</a:t>
            </a:r>
          </a:p>
          <a:p>
            <a:pPr lvl="1" eaLnBrk="1" hangingPunct="1">
              <a:buFont typeface="Wingdings" pitchFamily="2" charset="2"/>
              <a:buNone/>
            </a:pPr>
            <a:r>
              <a:rPr lang="en-US" altLang="zh-CN" smtClean="0"/>
              <a:t>(6) </a:t>
            </a:r>
            <a:r>
              <a:rPr lang="zh-CN" altLang="zh-CN" smtClean="0"/>
              <a:t>字符数组中各元素的值是可以改变的，但字符指针变量指向的字符串常量中的内容是不可以被取代的。</a:t>
            </a:r>
            <a:endParaRPr lang="en-US" altLang="zh-CN" smtClean="0"/>
          </a:p>
          <a:p>
            <a:pPr lvl="1" eaLnBrk="1" hangingPunct="1">
              <a:buFont typeface="Wingdings" pitchFamily="2" charset="2"/>
              <a:buNone/>
            </a:pPr>
            <a:r>
              <a:rPr lang="en-US" altLang="zh-CN" smtClean="0"/>
              <a:t>char a[]=”House”,*b=” House”;</a:t>
            </a:r>
          </a:p>
          <a:p>
            <a:pPr lvl="1" eaLnBrk="1" hangingPunct="1">
              <a:buFont typeface="Wingdings" pitchFamily="2" charset="2"/>
              <a:buNone/>
            </a:pPr>
            <a:r>
              <a:rPr lang="en-US" altLang="zh-CN" smtClean="0"/>
              <a:t>a[2]=’r’;        </a:t>
            </a:r>
            <a:r>
              <a:rPr lang="zh-CN" altLang="en-US" smtClean="0">
                <a:solidFill>
                  <a:srgbClr val="FF0000"/>
                </a:solidFill>
              </a:rPr>
              <a:t>对</a:t>
            </a:r>
            <a:endParaRPr lang="zh-CN" altLang="zh-CN" smtClean="0">
              <a:solidFill>
                <a:srgbClr val="FF0000"/>
              </a:solidFill>
            </a:endParaRPr>
          </a:p>
        </p:txBody>
      </p:sp>
      <p:pic>
        <p:nvPicPr>
          <p:cNvPr id="150532"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blinds(horizontal)">
                                      <p:cBhvr>
                                        <p:cTn id="7" dur="500"/>
                                        <p:tgtEl>
                                          <p:spTgt spid="6147">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2" dur="500"/>
                                        <p:tgtEl>
                                          <p:spTgt spid="614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6147">
                                            <p:txEl>
                                              <p:pRg st="3" end="3"/>
                                            </p:txEl>
                                          </p:spTgt>
                                        </p:tgtEl>
                                        <p:attrNameLst>
                                          <p:attrName>style.visibility</p:attrName>
                                        </p:attrNameLst>
                                      </p:cBhvr>
                                      <p:to>
                                        <p:strVal val="visible"/>
                                      </p:to>
                                    </p:set>
                                    <p:animEffect transition="in" filter="blinds(horizontal)">
                                      <p:cBhvr>
                                        <p:cTn id="17" dur="500"/>
                                        <p:tgtEl>
                                          <p:spTgt spid="61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427038"/>
            <a:ext cx="8858250" cy="1200150"/>
          </a:xfrm>
        </p:spPr>
        <p:txBody>
          <a:bodyPr/>
          <a:lstStyle/>
          <a:p>
            <a:pPr eaLnBrk="1" hangingPunct="1">
              <a:defRPr/>
            </a:pPr>
            <a:r>
              <a:rPr lang="en-US" altLang="zh-CN" sz="3600" dirty="0" smtClean="0">
                <a:solidFill>
                  <a:srgbClr val="800000"/>
                </a:solidFill>
                <a:effectLst>
                  <a:outerShdw blurRad="38100" dist="38100" dir="2700000" algn="tl">
                    <a:srgbClr val="000000"/>
                  </a:outerShdw>
                </a:effectLst>
                <a:ea typeface="黑体" pitchFamily="2" charset="-122"/>
              </a:rPr>
              <a:t>8.4.3 </a:t>
            </a:r>
            <a:r>
              <a:rPr lang="zh-CN" altLang="zh-CN" sz="3600" dirty="0" smtClean="0">
                <a:solidFill>
                  <a:srgbClr val="800000"/>
                </a:solidFill>
                <a:effectLst>
                  <a:outerShdw blurRad="38100" dist="38100" dir="2700000" algn="tl">
                    <a:srgbClr val="000000"/>
                  </a:outerShdw>
                </a:effectLst>
                <a:ea typeface="黑体" pitchFamily="2" charset="-122"/>
              </a:rPr>
              <a:t>使用字符指针变量和字符数组的比较</a:t>
            </a:r>
            <a:endParaRPr lang="zh-CN" altLang="en-US" sz="3600"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571500" y="1500188"/>
            <a:ext cx="7929563" cy="4929187"/>
          </a:xfrm>
        </p:spPr>
        <p:txBody>
          <a:bodyPr/>
          <a:lstStyle/>
          <a:p>
            <a:pPr eaLnBrk="1" hangingPunct="1"/>
            <a:r>
              <a:rPr lang="zh-CN" altLang="zh-CN" smtClean="0"/>
              <a:t>用字符数组和字符指针变量都能实现字符串的存储和运算，但它们二者之间是有区别的，不应混为一谈，主要有以下几点。</a:t>
            </a:r>
          </a:p>
          <a:p>
            <a:pPr lvl="1" eaLnBrk="1" hangingPunct="1">
              <a:buFont typeface="Wingdings" pitchFamily="2" charset="2"/>
              <a:buNone/>
            </a:pPr>
            <a:r>
              <a:rPr lang="en-US" altLang="zh-CN" smtClean="0"/>
              <a:t>(6) </a:t>
            </a:r>
            <a:r>
              <a:rPr lang="zh-CN" altLang="zh-CN" smtClean="0"/>
              <a:t>字符数组中各元素的值是可以改变的，但字符指针变量指向的字符串常量中的内容是不可以被取代的。</a:t>
            </a:r>
            <a:endParaRPr lang="en-US" altLang="zh-CN" smtClean="0"/>
          </a:p>
          <a:p>
            <a:pPr lvl="1" eaLnBrk="1" hangingPunct="1">
              <a:buFont typeface="Wingdings" pitchFamily="2" charset="2"/>
              <a:buNone/>
            </a:pPr>
            <a:r>
              <a:rPr lang="en-US" altLang="zh-CN" smtClean="0"/>
              <a:t>char a[]=”House”,*b=”House”;</a:t>
            </a:r>
          </a:p>
          <a:p>
            <a:pPr lvl="1" eaLnBrk="1" hangingPunct="1">
              <a:buFont typeface="Wingdings" pitchFamily="2" charset="2"/>
              <a:buNone/>
            </a:pPr>
            <a:r>
              <a:rPr lang="en-US" altLang="zh-CN" smtClean="0"/>
              <a:t>b[2]=’r’;        </a:t>
            </a:r>
            <a:r>
              <a:rPr lang="zh-CN" altLang="en-US" smtClean="0">
                <a:solidFill>
                  <a:srgbClr val="FF0000"/>
                </a:solidFill>
              </a:rPr>
              <a:t>错</a:t>
            </a:r>
            <a:endParaRPr lang="zh-CN" altLang="zh-CN" smtClean="0">
              <a:solidFill>
                <a:srgbClr val="FF0000"/>
              </a:solidFill>
            </a:endParaRPr>
          </a:p>
        </p:txBody>
      </p:sp>
      <p:pic>
        <p:nvPicPr>
          <p:cNvPr id="151556"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147">
                                            <p:txEl>
                                              <p:pRg st="3" end="3"/>
                                            </p:txEl>
                                          </p:spTgt>
                                        </p:tgtEl>
                                        <p:attrNameLst>
                                          <p:attrName>style.visibility</p:attrName>
                                        </p:attrNameLst>
                                      </p:cBhvr>
                                      <p:to>
                                        <p:strVal val="visible"/>
                                      </p:to>
                                    </p:set>
                                    <p:animEffect transition="in" filter="blinds(horizontal)">
                                      <p:cBhvr>
                                        <p:cTn id="7" dur="500"/>
                                        <p:tgtEl>
                                          <p:spTgt spid="61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427038"/>
            <a:ext cx="8858250" cy="1200150"/>
          </a:xfrm>
        </p:spPr>
        <p:txBody>
          <a:bodyPr/>
          <a:lstStyle/>
          <a:p>
            <a:pPr eaLnBrk="1" hangingPunct="1">
              <a:defRPr/>
            </a:pPr>
            <a:r>
              <a:rPr lang="en-US" altLang="zh-CN" sz="3600" dirty="0" smtClean="0">
                <a:solidFill>
                  <a:srgbClr val="800000"/>
                </a:solidFill>
                <a:effectLst>
                  <a:outerShdw blurRad="38100" dist="38100" dir="2700000" algn="tl">
                    <a:srgbClr val="000000"/>
                  </a:outerShdw>
                </a:effectLst>
                <a:ea typeface="黑体" pitchFamily="2" charset="-122"/>
              </a:rPr>
              <a:t>8.4.3 </a:t>
            </a:r>
            <a:r>
              <a:rPr lang="zh-CN" altLang="zh-CN" sz="3600" dirty="0" smtClean="0">
                <a:solidFill>
                  <a:srgbClr val="800000"/>
                </a:solidFill>
                <a:effectLst>
                  <a:outerShdw blurRad="38100" dist="38100" dir="2700000" algn="tl">
                    <a:srgbClr val="000000"/>
                  </a:outerShdw>
                </a:effectLst>
                <a:ea typeface="黑体" pitchFamily="2" charset="-122"/>
              </a:rPr>
              <a:t>使用字符指针变量和字符数组的比较</a:t>
            </a:r>
            <a:endParaRPr lang="zh-CN" altLang="en-US" sz="3600"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571500" y="1500188"/>
            <a:ext cx="7929563" cy="4786312"/>
          </a:xfrm>
        </p:spPr>
        <p:txBody>
          <a:bodyPr/>
          <a:lstStyle/>
          <a:p>
            <a:pPr eaLnBrk="1" hangingPunct="1"/>
            <a:r>
              <a:rPr lang="zh-CN" altLang="zh-CN" smtClean="0"/>
              <a:t>用字符数组和字符指针变量都能实现字符串的存储和运算，但它们二者之间是有区别的，不应混为一谈，主要有以下几点。</a:t>
            </a:r>
          </a:p>
          <a:p>
            <a:pPr lvl="1" eaLnBrk="1" hangingPunct="1">
              <a:buFont typeface="Wingdings" pitchFamily="2" charset="2"/>
              <a:buNone/>
            </a:pPr>
            <a:r>
              <a:rPr lang="en-US" altLang="zh-CN" smtClean="0"/>
              <a:t>(7) </a:t>
            </a:r>
            <a:r>
              <a:rPr lang="zh-CN" altLang="zh-CN" smtClean="0"/>
              <a:t>引用数组元数</a:t>
            </a:r>
            <a:endParaRPr lang="en-US" altLang="zh-CN" smtClean="0"/>
          </a:p>
          <a:p>
            <a:pPr lvl="1" eaLnBrk="1" hangingPunct="1">
              <a:buFont typeface="Wingdings" pitchFamily="2" charset="2"/>
              <a:buNone/>
            </a:pPr>
            <a:r>
              <a:rPr lang="en-US" altLang="zh-CN" smtClean="0"/>
              <a:t>  </a:t>
            </a:r>
            <a:r>
              <a:rPr lang="zh-CN" altLang="zh-CN" smtClean="0"/>
              <a:t>对字符数组可以用下标法</a:t>
            </a:r>
            <a:r>
              <a:rPr lang="zh-CN" altLang="en-US" smtClean="0"/>
              <a:t>和</a:t>
            </a:r>
            <a:r>
              <a:rPr lang="zh-CN" altLang="zh-CN" smtClean="0"/>
              <a:t>地址法引用数组元素</a:t>
            </a:r>
            <a:r>
              <a:rPr lang="zh-CN" altLang="en-US" smtClean="0"/>
              <a:t>（</a:t>
            </a:r>
            <a:r>
              <a:rPr lang="en-US" altLang="zh-CN" smtClean="0"/>
              <a:t>a[5],*(a+5)</a:t>
            </a:r>
            <a:r>
              <a:rPr lang="zh-CN" altLang="en-US" smtClean="0"/>
              <a:t>）</a:t>
            </a:r>
            <a:r>
              <a:rPr lang="zh-CN" altLang="zh-CN" smtClean="0"/>
              <a:t>。如果字符指针变量</a:t>
            </a:r>
            <a:r>
              <a:rPr lang="en-US" altLang="zh-CN" smtClean="0"/>
              <a:t>p=a</a:t>
            </a:r>
            <a:r>
              <a:rPr lang="zh-CN" altLang="zh-CN" smtClean="0"/>
              <a:t>，则</a:t>
            </a:r>
            <a:r>
              <a:rPr lang="zh-CN" altLang="en-US" smtClean="0"/>
              <a:t>也</a:t>
            </a:r>
            <a:r>
              <a:rPr lang="zh-CN" altLang="zh-CN" smtClean="0"/>
              <a:t>可以用指针变量带下标的形式</a:t>
            </a:r>
            <a:r>
              <a:rPr lang="zh-CN" altLang="en-US" smtClean="0"/>
              <a:t>和</a:t>
            </a:r>
            <a:r>
              <a:rPr lang="zh-CN" altLang="zh-CN" smtClean="0"/>
              <a:t>地址法引用</a:t>
            </a:r>
            <a:r>
              <a:rPr lang="zh-CN" altLang="en-US" smtClean="0"/>
              <a:t>（</a:t>
            </a:r>
            <a:r>
              <a:rPr lang="en-US" altLang="zh-CN" smtClean="0"/>
              <a:t>p[5],*(p+5)</a:t>
            </a:r>
            <a:r>
              <a:rPr lang="zh-CN" altLang="en-US" smtClean="0"/>
              <a:t>）</a:t>
            </a:r>
            <a:r>
              <a:rPr lang="zh-CN" altLang="zh-CN" smtClean="0"/>
              <a:t>。</a:t>
            </a:r>
            <a:endParaRPr lang="zh-CN" altLang="zh-CN" smtClean="0">
              <a:solidFill>
                <a:srgbClr val="FF0000"/>
              </a:solidFill>
            </a:endParaRPr>
          </a:p>
        </p:txBody>
      </p:sp>
      <p:pic>
        <p:nvPicPr>
          <p:cNvPr id="152580"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blinds(horizontal)">
                                      <p:cBhvr>
                                        <p:cTn id="7" dur="500"/>
                                        <p:tgtEl>
                                          <p:spTgt spid="6147">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2" dur="500"/>
                                        <p:tgtEl>
                                          <p:spTgt spid="61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427038"/>
            <a:ext cx="8858250" cy="1200150"/>
          </a:xfrm>
        </p:spPr>
        <p:txBody>
          <a:bodyPr/>
          <a:lstStyle/>
          <a:p>
            <a:pPr eaLnBrk="1" hangingPunct="1">
              <a:defRPr/>
            </a:pPr>
            <a:r>
              <a:rPr lang="en-US" altLang="zh-CN" sz="3600" dirty="0" smtClean="0">
                <a:solidFill>
                  <a:srgbClr val="800000"/>
                </a:solidFill>
                <a:effectLst>
                  <a:outerShdw blurRad="38100" dist="38100" dir="2700000" algn="tl">
                    <a:srgbClr val="000000"/>
                  </a:outerShdw>
                </a:effectLst>
                <a:ea typeface="黑体" pitchFamily="2" charset="-122"/>
              </a:rPr>
              <a:t>8.4.3 </a:t>
            </a:r>
            <a:r>
              <a:rPr lang="zh-CN" altLang="zh-CN" sz="3600" dirty="0" smtClean="0">
                <a:solidFill>
                  <a:srgbClr val="800000"/>
                </a:solidFill>
                <a:effectLst>
                  <a:outerShdw blurRad="38100" dist="38100" dir="2700000" algn="tl">
                    <a:srgbClr val="000000"/>
                  </a:outerShdw>
                </a:effectLst>
                <a:ea typeface="黑体" pitchFamily="2" charset="-122"/>
              </a:rPr>
              <a:t>使用字符指针变量和字符数组的比较</a:t>
            </a:r>
            <a:endParaRPr lang="zh-CN" altLang="en-US" sz="3600"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571500" y="1500188"/>
            <a:ext cx="7929563" cy="4786312"/>
          </a:xfrm>
        </p:spPr>
        <p:txBody>
          <a:bodyPr/>
          <a:lstStyle/>
          <a:p>
            <a:pPr eaLnBrk="1" hangingPunct="1"/>
            <a:r>
              <a:rPr lang="zh-CN" altLang="zh-CN" smtClean="0"/>
              <a:t>用字符数组和字符指针变量都能实现字符串的存储和运算，但它们二者之间是有区别的，不应混为一谈，主要有以下几点。</a:t>
            </a:r>
          </a:p>
          <a:p>
            <a:pPr lvl="1" eaLnBrk="1" hangingPunct="1">
              <a:buFont typeface="Wingdings" pitchFamily="2" charset="2"/>
              <a:buNone/>
            </a:pPr>
            <a:r>
              <a:rPr lang="en-US" altLang="zh-CN" smtClean="0"/>
              <a:t>char *a=</a:t>
            </a:r>
            <a:r>
              <a:rPr lang="zh-CN" altLang="zh-CN" smtClean="0"/>
              <a:t>″</a:t>
            </a:r>
            <a:r>
              <a:rPr lang="en-US" altLang="zh-CN" smtClean="0"/>
              <a:t>I love China!</a:t>
            </a:r>
            <a:r>
              <a:rPr lang="zh-CN" altLang="zh-CN" smtClean="0"/>
              <a:t>″</a:t>
            </a:r>
            <a:r>
              <a:rPr lang="en-US" altLang="zh-CN" smtClean="0"/>
              <a:t>;</a:t>
            </a:r>
          </a:p>
          <a:p>
            <a:pPr lvl="1" eaLnBrk="1" hangingPunct="1">
              <a:buFont typeface="Wingdings" pitchFamily="2" charset="2"/>
              <a:buNone/>
            </a:pPr>
            <a:r>
              <a:rPr lang="zh-CN" altLang="zh-CN" smtClean="0"/>
              <a:t>则</a:t>
            </a:r>
            <a:r>
              <a:rPr lang="en-US" altLang="zh-CN" smtClean="0"/>
              <a:t>a[5]</a:t>
            </a:r>
            <a:r>
              <a:rPr lang="zh-CN" altLang="zh-CN" smtClean="0"/>
              <a:t>的值是第</a:t>
            </a:r>
            <a:r>
              <a:rPr lang="en-US" altLang="zh-CN" smtClean="0"/>
              <a:t>6</a:t>
            </a:r>
            <a:r>
              <a:rPr lang="zh-CN" altLang="zh-CN" smtClean="0"/>
              <a:t>个字符，即</a:t>
            </a:r>
            <a:r>
              <a:rPr lang="zh-CN" altLang="en-US" smtClean="0"/>
              <a:t>字母</a:t>
            </a:r>
            <a:r>
              <a:rPr lang="en-US" altLang="zh-CN" smtClean="0"/>
              <a:t>’e’</a:t>
            </a:r>
            <a:endParaRPr lang="zh-CN" altLang="zh-CN" smtClean="0">
              <a:solidFill>
                <a:srgbClr val="FF0000"/>
              </a:solidFill>
            </a:endParaRPr>
          </a:p>
        </p:txBody>
      </p:sp>
      <p:pic>
        <p:nvPicPr>
          <p:cNvPr id="153604"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blinds(horizontal)">
                                      <p:cBhvr>
                                        <p:cTn id="7" dur="500"/>
                                        <p:tgtEl>
                                          <p:spTgt spid="6147">
                                            <p:txEl>
                                              <p:pRg st="1" end="1"/>
                                            </p:txEl>
                                          </p:spTgt>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1" dur="500"/>
                                        <p:tgtEl>
                                          <p:spTgt spid="61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427038"/>
            <a:ext cx="8858250" cy="1200150"/>
          </a:xfrm>
        </p:spPr>
        <p:txBody>
          <a:bodyPr/>
          <a:lstStyle/>
          <a:p>
            <a:pPr eaLnBrk="1" hangingPunct="1">
              <a:defRPr/>
            </a:pPr>
            <a:r>
              <a:rPr lang="en-US" altLang="zh-CN" sz="3600" dirty="0" smtClean="0">
                <a:solidFill>
                  <a:srgbClr val="800000"/>
                </a:solidFill>
                <a:effectLst>
                  <a:outerShdw blurRad="38100" dist="38100" dir="2700000" algn="tl">
                    <a:srgbClr val="000000"/>
                  </a:outerShdw>
                </a:effectLst>
                <a:ea typeface="黑体" pitchFamily="2" charset="-122"/>
              </a:rPr>
              <a:t>8.4.3 </a:t>
            </a:r>
            <a:r>
              <a:rPr lang="zh-CN" altLang="zh-CN" sz="3600" dirty="0" smtClean="0">
                <a:solidFill>
                  <a:srgbClr val="800000"/>
                </a:solidFill>
                <a:effectLst>
                  <a:outerShdw blurRad="38100" dist="38100" dir="2700000" algn="tl">
                    <a:srgbClr val="000000"/>
                  </a:outerShdw>
                </a:effectLst>
                <a:ea typeface="黑体" pitchFamily="2" charset="-122"/>
              </a:rPr>
              <a:t>使用字符指针变量和字符数组的比较</a:t>
            </a:r>
            <a:endParaRPr lang="zh-CN" altLang="en-US" sz="3600"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571500" y="1500188"/>
            <a:ext cx="7929563" cy="4786312"/>
          </a:xfrm>
        </p:spPr>
        <p:txBody>
          <a:bodyPr/>
          <a:lstStyle/>
          <a:p>
            <a:pPr eaLnBrk="1" hangingPunct="1"/>
            <a:r>
              <a:rPr lang="zh-CN" altLang="zh-CN" smtClean="0"/>
              <a:t>用字符数组和字符指针变量都能实现字符串的存储和运算，但它们二者之间是有区别的，不应混为一谈，主要有以下几点。</a:t>
            </a:r>
          </a:p>
          <a:p>
            <a:pPr lvl="1" eaLnBrk="1" hangingPunct="1">
              <a:buFont typeface="Wingdings" pitchFamily="2" charset="2"/>
              <a:buNone/>
            </a:pPr>
            <a:r>
              <a:rPr lang="en-US" altLang="zh-CN" smtClean="0"/>
              <a:t>(8) </a:t>
            </a:r>
            <a:r>
              <a:rPr lang="zh-CN" altLang="zh-CN" smtClean="0"/>
              <a:t>用指针变量指向一个格式字符串，可以用它代替</a:t>
            </a:r>
            <a:r>
              <a:rPr lang="en-US" altLang="zh-CN" smtClean="0"/>
              <a:t>printf</a:t>
            </a:r>
            <a:r>
              <a:rPr lang="zh-CN" altLang="zh-CN" smtClean="0"/>
              <a:t>函数中的格式字符串。</a:t>
            </a:r>
            <a:endParaRPr lang="zh-CN" altLang="zh-CN" smtClean="0">
              <a:solidFill>
                <a:srgbClr val="FF0000"/>
              </a:solidFill>
            </a:endParaRPr>
          </a:p>
        </p:txBody>
      </p:sp>
      <p:pic>
        <p:nvPicPr>
          <p:cNvPr id="154628"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blinds(horizontal)">
                                      <p:cBhvr>
                                        <p:cTn id="7" dur="500"/>
                                        <p:tgtEl>
                                          <p:spTgt spid="61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427038"/>
            <a:ext cx="8858250" cy="1200150"/>
          </a:xfrm>
        </p:spPr>
        <p:txBody>
          <a:bodyPr/>
          <a:lstStyle/>
          <a:p>
            <a:pPr eaLnBrk="1" hangingPunct="1">
              <a:defRPr/>
            </a:pPr>
            <a:r>
              <a:rPr lang="en-US" altLang="zh-CN" sz="3600" dirty="0" smtClean="0">
                <a:solidFill>
                  <a:srgbClr val="800000"/>
                </a:solidFill>
                <a:effectLst>
                  <a:outerShdw blurRad="38100" dist="38100" dir="2700000" algn="tl">
                    <a:srgbClr val="000000"/>
                  </a:outerShdw>
                </a:effectLst>
                <a:ea typeface="黑体" pitchFamily="2" charset="-122"/>
              </a:rPr>
              <a:t>8.4.3 </a:t>
            </a:r>
            <a:r>
              <a:rPr lang="zh-CN" altLang="zh-CN" sz="3600" dirty="0" smtClean="0">
                <a:solidFill>
                  <a:srgbClr val="800000"/>
                </a:solidFill>
                <a:effectLst>
                  <a:outerShdw blurRad="38100" dist="38100" dir="2700000" algn="tl">
                    <a:srgbClr val="000000"/>
                  </a:outerShdw>
                </a:effectLst>
                <a:ea typeface="黑体" pitchFamily="2" charset="-122"/>
              </a:rPr>
              <a:t>使用字符指针变量和字符数组的比较</a:t>
            </a:r>
            <a:endParaRPr lang="zh-CN" altLang="en-US" sz="3600" dirty="0" smtClean="0">
              <a:solidFill>
                <a:srgbClr val="800000"/>
              </a:solidFill>
              <a:effectLst>
                <a:outerShdw blurRad="38100" dist="38100" dir="2700000" algn="tl">
                  <a:srgbClr val="000000"/>
                </a:outerShdw>
              </a:effectLst>
              <a:ea typeface="黑体" pitchFamily="2" charset="-122"/>
            </a:endParaRPr>
          </a:p>
        </p:txBody>
      </p:sp>
      <p:sp>
        <p:nvSpPr>
          <p:cNvPr id="155651" name="Rectangle 3"/>
          <p:cNvSpPr>
            <a:spLocks noGrp="1" noChangeArrowheads="1"/>
          </p:cNvSpPr>
          <p:nvPr>
            <p:ph idx="1"/>
          </p:nvPr>
        </p:nvSpPr>
        <p:spPr>
          <a:xfrm>
            <a:off x="571500" y="1500188"/>
            <a:ext cx="7929563" cy="4786312"/>
          </a:xfrm>
        </p:spPr>
        <p:txBody>
          <a:bodyPr/>
          <a:lstStyle/>
          <a:p>
            <a:pPr eaLnBrk="1" hangingPunct="1"/>
            <a:r>
              <a:rPr lang="zh-CN" altLang="zh-CN" smtClean="0"/>
              <a:t>用字符数组和字符指针变量都能实现字符串的存储和运算，但它们二者之间是有区别的，不应混为一谈，主要有以下几点。</a:t>
            </a:r>
          </a:p>
          <a:p>
            <a:pPr lvl="1" eaLnBrk="1" hangingPunct="1">
              <a:buFont typeface="Wingdings" pitchFamily="2" charset="2"/>
              <a:buNone/>
            </a:pPr>
            <a:r>
              <a:rPr lang="en-US" altLang="zh-CN" smtClean="0">
                <a:solidFill>
                  <a:srgbClr val="00B050"/>
                </a:solidFill>
              </a:rPr>
              <a:t>char *format;</a:t>
            </a:r>
            <a:endParaRPr lang="zh-CN" altLang="zh-CN" smtClean="0">
              <a:solidFill>
                <a:srgbClr val="00B050"/>
              </a:solidFill>
            </a:endParaRPr>
          </a:p>
          <a:p>
            <a:pPr lvl="1" eaLnBrk="1" hangingPunct="1">
              <a:buFont typeface="Wingdings" pitchFamily="2" charset="2"/>
              <a:buNone/>
            </a:pPr>
            <a:r>
              <a:rPr lang="en-US" altLang="zh-CN" smtClean="0">
                <a:solidFill>
                  <a:srgbClr val="00B050"/>
                </a:solidFill>
              </a:rPr>
              <a:t>format=”a=%d,b=%f\n”; </a:t>
            </a:r>
            <a:endParaRPr lang="zh-CN" altLang="zh-CN" smtClean="0">
              <a:solidFill>
                <a:srgbClr val="00B050"/>
              </a:solidFill>
            </a:endParaRPr>
          </a:p>
          <a:p>
            <a:pPr lvl="1" eaLnBrk="1" hangingPunct="1">
              <a:buFont typeface="Wingdings" pitchFamily="2" charset="2"/>
              <a:buNone/>
            </a:pPr>
            <a:r>
              <a:rPr lang="en-US" altLang="zh-CN" smtClean="0">
                <a:solidFill>
                  <a:srgbClr val="00B050"/>
                </a:solidFill>
              </a:rPr>
              <a:t>printf(format,a,b);</a:t>
            </a:r>
            <a:endParaRPr lang="zh-CN" altLang="zh-CN" smtClean="0">
              <a:solidFill>
                <a:srgbClr val="00B050"/>
              </a:solidFill>
            </a:endParaRPr>
          </a:p>
          <a:p>
            <a:pPr lvl="1" eaLnBrk="1" hangingPunct="1">
              <a:buFont typeface="Wingdings" pitchFamily="2" charset="2"/>
              <a:buNone/>
            </a:pPr>
            <a:r>
              <a:rPr lang="zh-CN" altLang="zh-CN" smtClean="0">
                <a:solidFill>
                  <a:srgbClr val="9D138D"/>
                </a:solidFill>
              </a:rPr>
              <a:t>相当于</a:t>
            </a:r>
          </a:p>
          <a:p>
            <a:pPr lvl="1" eaLnBrk="1" hangingPunct="1">
              <a:buFont typeface="Wingdings" pitchFamily="2" charset="2"/>
              <a:buNone/>
            </a:pPr>
            <a:r>
              <a:rPr lang="en-US" altLang="zh-CN" smtClean="0"/>
              <a:t>printf(“a=%d,b=%f\n”,a,b);</a:t>
            </a:r>
            <a:endParaRPr lang="zh-CN" altLang="zh-CN" smtClean="0">
              <a:solidFill>
                <a:srgbClr val="FF0000"/>
              </a:solidFill>
            </a:endParaRPr>
          </a:p>
        </p:txBody>
      </p:sp>
      <p:pic>
        <p:nvPicPr>
          <p:cNvPr id="155652"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8.7.3 </a:t>
            </a:r>
            <a:r>
              <a:rPr lang="zh-CN" altLang="zh-CN" dirty="0" smtClean="0">
                <a:solidFill>
                  <a:srgbClr val="800000"/>
                </a:solidFill>
                <a:effectLst>
                  <a:outerShdw blurRad="38100" dist="38100" dir="2700000" algn="tl">
                    <a:srgbClr val="000000"/>
                  </a:outerShdw>
                </a:effectLst>
                <a:ea typeface="黑体" pitchFamily="2" charset="-122"/>
              </a:rPr>
              <a:t>指针数组作</a:t>
            </a:r>
            <a:r>
              <a:rPr lang="en-US" altLang="zh-CN" dirty="0" smtClean="0">
                <a:solidFill>
                  <a:srgbClr val="800000"/>
                </a:solidFill>
                <a:effectLst>
                  <a:outerShdw blurRad="38100" dist="38100" dir="2700000" algn="tl">
                    <a:srgbClr val="000000"/>
                  </a:outerShdw>
                </a:effectLst>
                <a:ea typeface="黑体" pitchFamily="2" charset="-122"/>
              </a:rPr>
              <a:t>main</a:t>
            </a:r>
            <a:r>
              <a:rPr lang="zh-CN" altLang="zh-CN" dirty="0" smtClean="0">
                <a:solidFill>
                  <a:srgbClr val="800000"/>
                </a:solidFill>
                <a:effectLst>
                  <a:outerShdw blurRad="38100" dist="38100" dir="2700000" algn="tl">
                    <a:srgbClr val="000000"/>
                  </a:outerShdw>
                </a:effectLst>
                <a:ea typeface="黑体" pitchFamily="2" charset="-122"/>
              </a:rPr>
              <a:t>函数的形参</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88419" name="Rectangle 3"/>
          <p:cNvSpPr>
            <a:spLocks noGrp="1" noChangeArrowheads="1"/>
          </p:cNvSpPr>
          <p:nvPr>
            <p:ph idx="1"/>
          </p:nvPr>
        </p:nvSpPr>
        <p:spPr>
          <a:xfrm>
            <a:off x="714375" y="1571625"/>
            <a:ext cx="7643813" cy="4500563"/>
          </a:xfrm>
        </p:spPr>
        <p:txBody>
          <a:bodyPr/>
          <a:lstStyle/>
          <a:p>
            <a:pPr eaLnBrk="1" hangingPunct="1"/>
            <a:r>
              <a:rPr lang="zh-CN" altLang="zh-CN" smtClean="0"/>
              <a:t>指针数组的一个重要应用是作为</a:t>
            </a:r>
            <a:r>
              <a:rPr lang="en-US" altLang="zh-CN" smtClean="0"/>
              <a:t>main</a:t>
            </a:r>
            <a:r>
              <a:rPr lang="zh-CN" altLang="zh-CN" smtClean="0"/>
              <a:t>函数的形参。在以往的程序中，</a:t>
            </a:r>
            <a:r>
              <a:rPr lang="en-US" altLang="zh-CN" smtClean="0"/>
              <a:t>main</a:t>
            </a:r>
            <a:r>
              <a:rPr lang="zh-CN" altLang="zh-CN" smtClean="0"/>
              <a:t>函数的第一行一般写成以下形式：</a:t>
            </a:r>
          </a:p>
          <a:p>
            <a:pPr eaLnBrk="1" hangingPunct="1">
              <a:buFont typeface="Wingdings" pitchFamily="2" charset="2"/>
              <a:buNone/>
            </a:pPr>
            <a:r>
              <a:rPr lang="en-US" altLang="zh-CN" smtClean="0"/>
              <a:t>    int main()  </a:t>
            </a:r>
            <a:r>
              <a:rPr lang="zh-CN" altLang="en-US" smtClean="0"/>
              <a:t>或</a:t>
            </a:r>
            <a:r>
              <a:rPr lang="en-US" altLang="zh-CN" smtClean="0"/>
              <a:t>  int main(void)</a:t>
            </a:r>
            <a:endParaRPr lang="zh-CN" altLang="zh-CN" smtClean="0"/>
          </a:p>
          <a:p>
            <a:pPr eaLnBrk="1" hangingPunct="1"/>
            <a:r>
              <a:rPr lang="zh-CN" altLang="zh-CN" smtClean="0"/>
              <a:t>表示</a:t>
            </a:r>
            <a:r>
              <a:rPr lang="en-US" altLang="zh-CN" smtClean="0"/>
              <a:t>main</a:t>
            </a:r>
            <a:r>
              <a:rPr lang="zh-CN" altLang="zh-CN" smtClean="0"/>
              <a:t>函数没有参数，调用</a:t>
            </a:r>
            <a:r>
              <a:rPr lang="en-US" altLang="zh-CN" smtClean="0"/>
              <a:t>main</a:t>
            </a:r>
            <a:r>
              <a:rPr lang="zh-CN" altLang="zh-CN" smtClean="0"/>
              <a:t>函数时不必给出实参。</a:t>
            </a:r>
            <a:endParaRPr lang="en-US" altLang="zh-CN" smtClean="0"/>
          </a:p>
          <a:p>
            <a:pPr eaLnBrk="1" hangingPunct="1"/>
            <a:r>
              <a:rPr lang="zh-CN" altLang="zh-CN" smtClean="0"/>
              <a:t>这是一般程序常采用的形式。</a:t>
            </a:r>
          </a:p>
        </p:txBody>
      </p:sp>
      <p:pic>
        <p:nvPicPr>
          <p:cNvPr id="156676"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88419">
                                            <p:txEl>
                                              <p:pRg st="2" end="2"/>
                                            </p:txEl>
                                          </p:spTgt>
                                        </p:tgtEl>
                                        <p:attrNameLst>
                                          <p:attrName>style.visibility</p:attrName>
                                        </p:attrNameLst>
                                      </p:cBhvr>
                                      <p:to>
                                        <p:strVal val="visible"/>
                                      </p:to>
                                    </p:set>
                                    <p:animEffect transition="in" filter="blinds(horizontal)">
                                      <p:cBhvr>
                                        <p:cTn id="7" dur="500"/>
                                        <p:tgtEl>
                                          <p:spTgt spid="188419">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88419">
                                            <p:txEl>
                                              <p:pRg st="3" end="3"/>
                                            </p:txEl>
                                          </p:spTgt>
                                        </p:tgtEl>
                                        <p:attrNameLst>
                                          <p:attrName>style.visibility</p:attrName>
                                        </p:attrNameLst>
                                      </p:cBhvr>
                                      <p:to>
                                        <p:strVal val="visible"/>
                                      </p:to>
                                    </p:set>
                                    <p:animEffect transition="in" filter="blinds(horizontal)">
                                      <p:cBhvr>
                                        <p:cTn id="12" dur="500"/>
                                        <p:tgtEl>
                                          <p:spTgt spid="1884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9.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8.7.3 </a:t>
            </a:r>
            <a:r>
              <a:rPr lang="zh-CN" altLang="zh-CN" dirty="0" smtClean="0">
                <a:solidFill>
                  <a:srgbClr val="800000"/>
                </a:solidFill>
                <a:effectLst>
                  <a:outerShdw blurRad="38100" dist="38100" dir="2700000" algn="tl">
                    <a:srgbClr val="000000"/>
                  </a:outerShdw>
                </a:effectLst>
                <a:ea typeface="黑体" pitchFamily="2" charset="-122"/>
              </a:rPr>
              <a:t>指针数组作</a:t>
            </a:r>
            <a:r>
              <a:rPr lang="en-US" altLang="zh-CN" dirty="0" smtClean="0">
                <a:solidFill>
                  <a:srgbClr val="800000"/>
                </a:solidFill>
                <a:effectLst>
                  <a:outerShdw blurRad="38100" dist="38100" dir="2700000" algn="tl">
                    <a:srgbClr val="000000"/>
                  </a:outerShdw>
                </a:effectLst>
                <a:ea typeface="黑体" pitchFamily="2" charset="-122"/>
              </a:rPr>
              <a:t>main</a:t>
            </a:r>
            <a:r>
              <a:rPr lang="zh-CN" altLang="zh-CN" dirty="0" smtClean="0">
                <a:solidFill>
                  <a:srgbClr val="800000"/>
                </a:solidFill>
                <a:effectLst>
                  <a:outerShdw blurRad="38100" dist="38100" dir="2700000" algn="tl">
                    <a:srgbClr val="000000"/>
                  </a:outerShdw>
                </a:effectLst>
                <a:ea typeface="黑体" pitchFamily="2" charset="-122"/>
              </a:rPr>
              <a:t>函数的形参</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89443" name="Rectangle 3"/>
          <p:cNvSpPr>
            <a:spLocks noGrp="1" noChangeArrowheads="1"/>
          </p:cNvSpPr>
          <p:nvPr>
            <p:ph idx="1"/>
          </p:nvPr>
        </p:nvSpPr>
        <p:spPr>
          <a:xfrm>
            <a:off x="714375" y="1571625"/>
            <a:ext cx="7643813" cy="4786313"/>
          </a:xfrm>
        </p:spPr>
        <p:txBody>
          <a:bodyPr/>
          <a:lstStyle/>
          <a:p>
            <a:pPr eaLnBrk="1" hangingPunct="1"/>
            <a:r>
              <a:rPr lang="zh-CN" altLang="zh-CN" smtClean="0"/>
              <a:t>实际上，在某些情况下，</a:t>
            </a:r>
            <a:r>
              <a:rPr lang="en-US" altLang="zh-CN" smtClean="0"/>
              <a:t>main</a:t>
            </a:r>
            <a:r>
              <a:rPr lang="zh-CN" altLang="zh-CN" smtClean="0"/>
              <a:t>函数可以有参数，例如：</a:t>
            </a:r>
          </a:p>
          <a:p>
            <a:pPr eaLnBrk="1" hangingPunct="1">
              <a:buFont typeface="Wingdings" pitchFamily="2" charset="2"/>
              <a:buNone/>
            </a:pPr>
            <a:r>
              <a:rPr lang="en-US" altLang="zh-CN" sz="2800" smtClean="0"/>
              <a:t>     int main(int argc,char *argv[])</a:t>
            </a:r>
            <a:endParaRPr lang="zh-CN" altLang="zh-CN" sz="2800" smtClean="0"/>
          </a:p>
          <a:p>
            <a:pPr eaLnBrk="1" hangingPunct="1">
              <a:buFont typeface="Wingdings" pitchFamily="2" charset="2"/>
              <a:buNone/>
            </a:pPr>
            <a:r>
              <a:rPr lang="en-US" altLang="zh-CN" sz="2800" smtClean="0"/>
              <a:t>   </a:t>
            </a:r>
            <a:r>
              <a:rPr lang="zh-CN" altLang="zh-CN" smtClean="0"/>
              <a:t>其中，</a:t>
            </a:r>
            <a:r>
              <a:rPr lang="en-US" altLang="zh-CN" smtClean="0"/>
              <a:t>argc</a:t>
            </a:r>
            <a:r>
              <a:rPr lang="zh-CN" altLang="zh-CN" smtClean="0"/>
              <a:t>和</a:t>
            </a:r>
            <a:r>
              <a:rPr lang="en-US" altLang="zh-CN" smtClean="0"/>
              <a:t>argv</a:t>
            </a:r>
            <a:r>
              <a:rPr lang="zh-CN" altLang="zh-CN" smtClean="0"/>
              <a:t>就是</a:t>
            </a:r>
            <a:r>
              <a:rPr lang="en-US" altLang="zh-CN" smtClean="0"/>
              <a:t>main</a:t>
            </a:r>
            <a:r>
              <a:rPr lang="zh-CN" altLang="zh-CN" smtClean="0"/>
              <a:t>函数的形参，它们是程序的“命令行参数”。</a:t>
            </a:r>
            <a:endParaRPr lang="en-US" altLang="zh-CN" smtClean="0"/>
          </a:p>
          <a:p>
            <a:pPr eaLnBrk="1" hangingPunct="1"/>
            <a:r>
              <a:rPr lang="en-US" altLang="zh-CN" smtClean="0"/>
              <a:t>argv</a:t>
            </a:r>
            <a:r>
              <a:rPr lang="zh-CN" altLang="zh-CN" smtClean="0"/>
              <a:t>是</a:t>
            </a:r>
            <a:r>
              <a:rPr lang="en-US" altLang="zh-CN" smtClean="0"/>
              <a:t>*char</a:t>
            </a:r>
            <a:r>
              <a:rPr lang="zh-CN" altLang="zh-CN" smtClean="0"/>
              <a:t>指针数组，数组中每一个元素</a:t>
            </a:r>
            <a:r>
              <a:rPr lang="en-US" altLang="zh-CN" smtClean="0"/>
              <a:t>(</a:t>
            </a:r>
            <a:r>
              <a:rPr lang="zh-CN" altLang="zh-CN" smtClean="0"/>
              <a:t>其值为指针</a:t>
            </a:r>
            <a:r>
              <a:rPr lang="en-US" altLang="zh-CN" smtClean="0"/>
              <a:t>)</a:t>
            </a:r>
            <a:r>
              <a:rPr lang="zh-CN" altLang="zh-CN" smtClean="0"/>
              <a:t>指向命令行中的一个字符串。</a:t>
            </a:r>
          </a:p>
        </p:txBody>
      </p:sp>
      <p:pic>
        <p:nvPicPr>
          <p:cNvPr id="157700"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89443">
                                            <p:txEl>
                                              <p:pRg st="3" end="3"/>
                                            </p:txEl>
                                          </p:spTgt>
                                        </p:tgtEl>
                                        <p:attrNameLst>
                                          <p:attrName>style.visibility</p:attrName>
                                        </p:attrNameLst>
                                      </p:cBhvr>
                                      <p:to>
                                        <p:strVal val="visible"/>
                                      </p:to>
                                    </p:set>
                                    <p:animEffect transition="in" filter="blinds(horizontal)">
                                      <p:cBhvr>
                                        <p:cTn id="7" dur="500"/>
                                        <p:tgtEl>
                                          <p:spTgt spid="1894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标题 1"/>
          <p:cNvSpPr>
            <a:spLocks noGrp="1"/>
          </p:cNvSpPr>
          <p:nvPr>
            <p:ph type="title"/>
          </p:nvPr>
        </p:nvSpPr>
        <p:spPr>
          <a:xfrm>
            <a:off x="663575" y="228600"/>
            <a:ext cx="8229600" cy="868363"/>
          </a:xfrm>
        </p:spPr>
        <p:txBody>
          <a:bodyPr/>
          <a:lstStyle/>
          <a:p>
            <a:r>
              <a:rPr lang="zh-CN" altLang="en-US" smtClean="0"/>
              <a:t>指针的本质</a:t>
            </a:r>
          </a:p>
        </p:txBody>
      </p:sp>
      <p:sp>
        <p:nvSpPr>
          <p:cNvPr id="28675" name="内容占位符 2"/>
          <p:cNvSpPr>
            <a:spLocks noGrp="1"/>
          </p:cNvSpPr>
          <p:nvPr>
            <p:ph idx="1"/>
          </p:nvPr>
        </p:nvSpPr>
        <p:spPr/>
        <p:txBody>
          <a:bodyPr/>
          <a:lstStyle/>
          <a:p>
            <a:r>
              <a:rPr lang="zh-CN" altLang="en-US" smtClean="0"/>
              <a:t>如果把内存单元看成是房间的话，指针变量存储的就是门牌号码</a:t>
            </a:r>
          </a:p>
        </p:txBody>
      </p:sp>
      <p:pic>
        <p:nvPicPr>
          <p:cNvPr id="2867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762125" y="2636838"/>
            <a:ext cx="6049963" cy="3279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8.7.3 </a:t>
            </a:r>
            <a:r>
              <a:rPr lang="zh-CN" altLang="zh-CN" dirty="0" smtClean="0">
                <a:solidFill>
                  <a:srgbClr val="800000"/>
                </a:solidFill>
                <a:effectLst>
                  <a:outerShdw blurRad="38100" dist="38100" dir="2700000" algn="tl">
                    <a:srgbClr val="000000"/>
                  </a:outerShdw>
                </a:effectLst>
                <a:ea typeface="黑体" pitchFamily="2" charset="-122"/>
              </a:rPr>
              <a:t>指针数组作</a:t>
            </a:r>
            <a:r>
              <a:rPr lang="en-US" altLang="zh-CN" dirty="0" smtClean="0">
                <a:solidFill>
                  <a:srgbClr val="800000"/>
                </a:solidFill>
                <a:effectLst>
                  <a:outerShdw blurRad="38100" dist="38100" dir="2700000" algn="tl">
                    <a:srgbClr val="000000"/>
                  </a:outerShdw>
                </a:effectLst>
                <a:ea typeface="黑体" pitchFamily="2" charset="-122"/>
              </a:rPr>
              <a:t>main</a:t>
            </a:r>
            <a:r>
              <a:rPr lang="zh-CN" altLang="zh-CN" dirty="0" smtClean="0">
                <a:solidFill>
                  <a:srgbClr val="800000"/>
                </a:solidFill>
                <a:effectLst>
                  <a:outerShdw blurRad="38100" dist="38100" dir="2700000" algn="tl">
                    <a:srgbClr val="000000"/>
                  </a:outerShdw>
                </a:effectLst>
                <a:ea typeface="黑体" pitchFamily="2" charset="-122"/>
              </a:rPr>
              <a:t>函数的形参</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90467" name="Rectangle 3"/>
          <p:cNvSpPr>
            <a:spLocks noGrp="1" noChangeArrowheads="1"/>
          </p:cNvSpPr>
          <p:nvPr>
            <p:ph idx="1"/>
          </p:nvPr>
        </p:nvSpPr>
        <p:spPr>
          <a:xfrm>
            <a:off x="714375" y="1571625"/>
            <a:ext cx="7643813" cy="4786313"/>
          </a:xfrm>
        </p:spPr>
        <p:txBody>
          <a:bodyPr/>
          <a:lstStyle/>
          <a:p>
            <a:pPr eaLnBrk="1" hangingPunct="1"/>
            <a:r>
              <a:rPr lang="zh-CN" altLang="zh-CN" smtClean="0"/>
              <a:t>通常</a:t>
            </a:r>
            <a:r>
              <a:rPr lang="en-US" altLang="zh-CN" smtClean="0"/>
              <a:t>main</a:t>
            </a:r>
            <a:r>
              <a:rPr lang="zh-CN" altLang="zh-CN" smtClean="0"/>
              <a:t>函数和其他函数组成一个文件模块，有一个文件名。</a:t>
            </a:r>
            <a:endParaRPr lang="en-US" altLang="zh-CN" smtClean="0"/>
          </a:p>
          <a:p>
            <a:pPr eaLnBrk="1" hangingPunct="1"/>
            <a:r>
              <a:rPr lang="zh-CN" altLang="zh-CN" smtClean="0"/>
              <a:t>对这个文件进行编译和连接，得到可执行文件</a:t>
            </a:r>
            <a:r>
              <a:rPr lang="zh-CN" altLang="en-US" smtClean="0"/>
              <a:t>（</a:t>
            </a:r>
            <a:r>
              <a:rPr lang="zh-CN" altLang="zh-CN" smtClean="0"/>
              <a:t>后缀为</a:t>
            </a:r>
            <a:r>
              <a:rPr lang="en-US" altLang="zh-CN" smtClean="0"/>
              <a:t>.exe</a:t>
            </a:r>
            <a:r>
              <a:rPr lang="zh-CN" altLang="zh-CN" smtClean="0"/>
              <a:t>）。用户执行这个可执行文件，操作系统就调用</a:t>
            </a:r>
            <a:r>
              <a:rPr lang="en-US" altLang="zh-CN" smtClean="0"/>
              <a:t>main</a:t>
            </a:r>
            <a:r>
              <a:rPr lang="zh-CN" altLang="zh-CN" smtClean="0"/>
              <a:t>函数，然后由</a:t>
            </a:r>
            <a:r>
              <a:rPr lang="en-US" altLang="zh-CN" smtClean="0"/>
              <a:t>main</a:t>
            </a:r>
            <a:r>
              <a:rPr lang="zh-CN" altLang="zh-CN" smtClean="0"/>
              <a:t>函数调用其他函数，从而完成程序的功能。</a:t>
            </a:r>
          </a:p>
        </p:txBody>
      </p:sp>
      <p:pic>
        <p:nvPicPr>
          <p:cNvPr id="158724"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90467">
                                            <p:txEl>
                                              <p:pRg st="1" end="1"/>
                                            </p:txEl>
                                          </p:spTgt>
                                        </p:tgtEl>
                                        <p:attrNameLst>
                                          <p:attrName>style.visibility</p:attrName>
                                        </p:attrNameLst>
                                      </p:cBhvr>
                                      <p:to>
                                        <p:strVal val="visible"/>
                                      </p:to>
                                    </p:set>
                                    <p:animEffect transition="in" filter="blinds(horizontal)">
                                      <p:cBhvr>
                                        <p:cTn id="7" dur="500"/>
                                        <p:tgtEl>
                                          <p:spTgt spid="19046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1.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8.7.3 </a:t>
            </a:r>
            <a:r>
              <a:rPr lang="zh-CN" altLang="zh-CN" dirty="0" smtClean="0">
                <a:solidFill>
                  <a:srgbClr val="800000"/>
                </a:solidFill>
                <a:effectLst>
                  <a:outerShdw blurRad="38100" dist="38100" dir="2700000" algn="tl">
                    <a:srgbClr val="000000"/>
                  </a:outerShdw>
                </a:effectLst>
                <a:ea typeface="黑体" pitchFamily="2" charset="-122"/>
              </a:rPr>
              <a:t>指针数组作</a:t>
            </a:r>
            <a:r>
              <a:rPr lang="en-US" altLang="zh-CN" dirty="0" smtClean="0">
                <a:solidFill>
                  <a:srgbClr val="800000"/>
                </a:solidFill>
                <a:effectLst>
                  <a:outerShdw blurRad="38100" dist="38100" dir="2700000" algn="tl">
                    <a:srgbClr val="000000"/>
                  </a:outerShdw>
                </a:effectLst>
                <a:ea typeface="黑体" pitchFamily="2" charset="-122"/>
              </a:rPr>
              <a:t>main</a:t>
            </a:r>
            <a:r>
              <a:rPr lang="zh-CN" altLang="zh-CN" dirty="0" smtClean="0">
                <a:solidFill>
                  <a:srgbClr val="800000"/>
                </a:solidFill>
                <a:effectLst>
                  <a:outerShdw blurRad="38100" dist="38100" dir="2700000" algn="tl">
                    <a:srgbClr val="000000"/>
                  </a:outerShdw>
                </a:effectLst>
                <a:ea typeface="黑体" pitchFamily="2" charset="-122"/>
              </a:rPr>
              <a:t>函数的形参</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91491" name="Rectangle 3"/>
          <p:cNvSpPr>
            <a:spLocks noGrp="1" noChangeArrowheads="1"/>
          </p:cNvSpPr>
          <p:nvPr>
            <p:ph idx="1"/>
          </p:nvPr>
        </p:nvSpPr>
        <p:spPr>
          <a:xfrm>
            <a:off x="714375" y="1571625"/>
            <a:ext cx="7643813" cy="4786313"/>
          </a:xfrm>
        </p:spPr>
        <p:txBody>
          <a:bodyPr/>
          <a:lstStyle/>
          <a:p>
            <a:pPr eaLnBrk="1" hangingPunct="1"/>
            <a:r>
              <a:rPr lang="en-US" altLang="zh-CN" smtClean="0"/>
              <a:t>main</a:t>
            </a:r>
            <a:r>
              <a:rPr lang="zh-CN" altLang="zh-CN" smtClean="0"/>
              <a:t>函数的形参是从</a:t>
            </a:r>
            <a:r>
              <a:rPr lang="zh-CN" altLang="en-US" smtClean="0"/>
              <a:t>哪</a:t>
            </a:r>
            <a:r>
              <a:rPr lang="zh-CN" altLang="zh-CN" smtClean="0"/>
              <a:t>里传递给它们的呢？</a:t>
            </a:r>
            <a:endParaRPr lang="en-US" altLang="zh-CN" smtClean="0"/>
          </a:p>
          <a:p>
            <a:pPr eaLnBrk="1" hangingPunct="1"/>
            <a:r>
              <a:rPr lang="zh-CN" altLang="zh-CN" smtClean="0"/>
              <a:t>显然形参的值不可能在程序中得到。</a:t>
            </a:r>
            <a:endParaRPr lang="en-US" altLang="zh-CN" smtClean="0"/>
          </a:p>
          <a:p>
            <a:pPr eaLnBrk="1" hangingPunct="1"/>
            <a:r>
              <a:rPr lang="en-US" altLang="zh-CN" smtClean="0"/>
              <a:t>main</a:t>
            </a:r>
            <a:r>
              <a:rPr lang="zh-CN" altLang="zh-CN" smtClean="0"/>
              <a:t>函数是操作系统调用的，实参只能由操作系统给出。</a:t>
            </a:r>
          </a:p>
        </p:txBody>
      </p:sp>
      <p:pic>
        <p:nvPicPr>
          <p:cNvPr id="159748"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91491">
                                            <p:txEl>
                                              <p:pRg st="1" end="1"/>
                                            </p:txEl>
                                          </p:spTgt>
                                        </p:tgtEl>
                                        <p:attrNameLst>
                                          <p:attrName>style.visibility</p:attrName>
                                        </p:attrNameLst>
                                      </p:cBhvr>
                                      <p:to>
                                        <p:strVal val="visible"/>
                                      </p:to>
                                    </p:set>
                                    <p:animEffect transition="in" filter="blinds(horizontal)">
                                      <p:cBhvr>
                                        <p:cTn id="7" dur="500"/>
                                        <p:tgtEl>
                                          <p:spTgt spid="191491">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91491">
                                            <p:txEl>
                                              <p:pRg st="2" end="2"/>
                                            </p:txEl>
                                          </p:spTgt>
                                        </p:tgtEl>
                                        <p:attrNameLst>
                                          <p:attrName>style.visibility</p:attrName>
                                        </p:attrNameLst>
                                      </p:cBhvr>
                                      <p:to>
                                        <p:strVal val="visible"/>
                                      </p:to>
                                    </p:set>
                                    <p:animEffect transition="in" filter="blinds(horizontal)">
                                      <p:cBhvr>
                                        <p:cTn id="12" dur="500"/>
                                        <p:tgtEl>
                                          <p:spTgt spid="1914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60770" name="Rectangle 3"/>
          <p:cNvSpPr>
            <a:spLocks noGrp="1" noChangeArrowheads="1"/>
          </p:cNvSpPr>
          <p:nvPr>
            <p:ph idx="1"/>
          </p:nvPr>
        </p:nvSpPr>
        <p:spPr>
          <a:xfrm>
            <a:off x="714375" y="714375"/>
            <a:ext cx="6786563" cy="4429125"/>
          </a:xfrm>
        </p:spPr>
        <p:txBody>
          <a:bodyPr/>
          <a:lstStyle/>
          <a:p>
            <a:pPr eaLnBrk="1" hangingPunct="1">
              <a:buFont typeface="Wingdings" pitchFamily="2" charset="2"/>
              <a:buNone/>
            </a:pPr>
            <a:r>
              <a:rPr lang="en-US" altLang="zh-CN" sz="2800" smtClean="0"/>
              <a:t>#include &lt;stdio.h&gt;</a:t>
            </a:r>
          </a:p>
          <a:p>
            <a:pPr eaLnBrk="1" hangingPunct="1">
              <a:buFont typeface="Wingdings" pitchFamily="2" charset="2"/>
              <a:buNone/>
            </a:pPr>
            <a:r>
              <a:rPr lang="en-US" altLang="zh-CN" sz="2800" smtClean="0"/>
              <a:t>int main(int argc,char *argv[])</a:t>
            </a:r>
            <a:endParaRPr lang="zh-CN" altLang="zh-CN" sz="2800" smtClean="0"/>
          </a:p>
          <a:p>
            <a:pPr eaLnBrk="1" hangingPunct="1">
              <a:buFont typeface="Wingdings" pitchFamily="2" charset="2"/>
              <a:buNone/>
            </a:pPr>
            <a:r>
              <a:rPr lang="en-US" altLang="zh-CN" sz="2800" smtClean="0"/>
              <a:t>{ while(argc&gt;1)</a:t>
            </a:r>
            <a:endParaRPr lang="zh-CN" altLang="zh-CN" sz="2800" smtClean="0"/>
          </a:p>
          <a:p>
            <a:pPr eaLnBrk="1" hangingPunct="1">
              <a:buFont typeface="Wingdings" pitchFamily="2" charset="2"/>
              <a:buNone/>
            </a:pPr>
            <a:r>
              <a:rPr lang="en-US" altLang="zh-CN" sz="2800" smtClean="0"/>
              <a:t>   { ++argv;</a:t>
            </a:r>
            <a:r>
              <a:rPr lang="zh-CN" altLang="zh-CN" sz="2800" smtClean="0"/>
              <a:t> </a:t>
            </a:r>
            <a:endParaRPr lang="en-US" altLang="zh-CN" sz="2800" smtClean="0"/>
          </a:p>
          <a:p>
            <a:pPr eaLnBrk="1" hangingPunct="1">
              <a:buFont typeface="Wingdings" pitchFamily="2" charset="2"/>
              <a:buNone/>
            </a:pPr>
            <a:r>
              <a:rPr lang="en-US" altLang="zh-CN" sz="2800" smtClean="0"/>
              <a:t>      printf(“%s\n”, *argv);</a:t>
            </a:r>
            <a:endParaRPr lang="zh-CN" altLang="zh-CN" sz="2800" smtClean="0"/>
          </a:p>
          <a:p>
            <a:pPr eaLnBrk="1" hangingPunct="1">
              <a:buFont typeface="Wingdings" pitchFamily="2" charset="2"/>
              <a:buNone/>
            </a:pPr>
            <a:r>
              <a:rPr lang="en-US" altLang="zh-CN" sz="2800" smtClean="0"/>
              <a:t>      --argc;</a:t>
            </a:r>
            <a:endParaRPr lang="zh-CN" altLang="zh-CN" sz="2800" smtClean="0"/>
          </a:p>
          <a:p>
            <a:pPr eaLnBrk="1" hangingPunct="1">
              <a:buFont typeface="Wingdings" pitchFamily="2" charset="2"/>
              <a:buNone/>
            </a:pPr>
            <a:r>
              <a:rPr lang="en-US" altLang="zh-CN" sz="2800" smtClean="0"/>
              <a:t>    }</a:t>
            </a:r>
            <a:endParaRPr lang="zh-CN" altLang="zh-CN" sz="2800" smtClean="0"/>
          </a:p>
          <a:p>
            <a:pPr eaLnBrk="1" hangingPunct="1">
              <a:buFont typeface="Wingdings" pitchFamily="2" charset="2"/>
              <a:buNone/>
            </a:pPr>
            <a:r>
              <a:rPr lang="en-US" altLang="zh-CN" sz="2800" smtClean="0"/>
              <a:t>    return 0;</a:t>
            </a:r>
            <a:endParaRPr lang="zh-CN" altLang="zh-CN" sz="2800" smtClean="0"/>
          </a:p>
          <a:p>
            <a:pPr eaLnBrk="1" hangingPunct="1">
              <a:buFont typeface="Wingdings" pitchFamily="2" charset="2"/>
              <a:buNone/>
            </a:pPr>
            <a:r>
              <a:rPr lang="en-US" altLang="zh-CN" sz="2800" smtClean="0"/>
              <a:t>}</a:t>
            </a:r>
            <a:endParaRPr lang="zh-CN" altLang="zh-CN" sz="2800" smtClean="0"/>
          </a:p>
        </p:txBody>
      </p:sp>
      <p:sp>
        <p:nvSpPr>
          <p:cNvPr id="5" name="TextBox 4"/>
          <p:cNvSpPr txBox="1">
            <a:spLocks noChangeArrowheads="1"/>
          </p:cNvSpPr>
          <p:nvPr/>
        </p:nvSpPr>
        <p:spPr bwMode="auto">
          <a:xfrm>
            <a:off x="3714750" y="3500438"/>
            <a:ext cx="5143500" cy="2246312"/>
          </a:xfrm>
          <a:prstGeom prst="rect">
            <a:avLst/>
          </a:prstGeom>
          <a:solidFill>
            <a:srgbClr val="E1FFE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zh-CN" altLang="zh-CN" sz="2800">
                <a:solidFill>
                  <a:srgbClr val="9D138D"/>
                </a:solidFill>
              </a:rPr>
              <a:t>在</a:t>
            </a:r>
            <a:r>
              <a:rPr lang="en-US" altLang="zh-CN" sz="2800">
                <a:solidFill>
                  <a:srgbClr val="9D138D"/>
                </a:solidFill>
              </a:rPr>
              <a:t>VC++</a:t>
            </a:r>
            <a:r>
              <a:rPr lang="zh-CN" altLang="en-US" sz="2800">
                <a:solidFill>
                  <a:srgbClr val="9D138D"/>
                </a:solidFill>
              </a:rPr>
              <a:t>环境下</a:t>
            </a:r>
            <a:r>
              <a:rPr lang="zh-CN" altLang="zh-CN" sz="2800">
                <a:solidFill>
                  <a:srgbClr val="9D138D"/>
                </a:solidFill>
              </a:rPr>
              <a:t>编译、连接后，“工程”—“设置”—“调试”—“程序变量”中输入“</a:t>
            </a:r>
            <a:r>
              <a:rPr lang="en-US" altLang="zh-CN" sz="2800">
                <a:solidFill>
                  <a:srgbClr val="9D138D"/>
                </a:solidFill>
              </a:rPr>
              <a:t>China Beijing</a:t>
            </a:r>
            <a:r>
              <a:rPr lang="zh-CN" altLang="zh-CN" sz="2800">
                <a:solidFill>
                  <a:srgbClr val="9D138D"/>
                </a:solidFill>
              </a:rPr>
              <a:t>”，再运行就可得到结果</a:t>
            </a:r>
            <a:endParaRPr lang="zh-CN" altLang="en-US" sz="2800">
              <a:solidFill>
                <a:srgbClr val="9D138D"/>
              </a:solidFill>
            </a:endParaRPr>
          </a:p>
        </p:txBody>
      </p:sp>
      <p:pic>
        <p:nvPicPr>
          <p:cNvPr id="263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750" y="5214938"/>
            <a:ext cx="1985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0773" name="图片 5"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0774" name="图片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4525" y="1916113"/>
            <a:ext cx="309562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63170"/>
                                        </p:tgtEl>
                                        <p:attrNameLst>
                                          <p:attrName>style.visibility</p:attrName>
                                        </p:attrNameLst>
                                      </p:cBhvr>
                                      <p:to>
                                        <p:strVal val="visible"/>
                                      </p:to>
                                    </p:set>
                                    <p:animEffect transition="in" filter="blinds(horizontal)">
                                      <p:cBhvr>
                                        <p:cTn id="12" dur="500"/>
                                        <p:tgtEl>
                                          <p:spTgt spid="263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3.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73100"/>
            <a:ext cx="8858250" cy="708025"/>
          </a:xfrm>
        </p:spPr>
        <p:txBody>
          <a:bodyPr/>
          <a:lstStyle/>
          <a:p>
            <a:pPr eaLnBrk="1" hangingPunct="1">
              <a:defRPr/>
            </a:pPr>
            <a:r>
              <a:rPr lang="en-US" altLang="zh-CN" sz="4000" dirty="0" smtClean="0">
                <a:solidFill>
                  <a:srgbClr val="800000"/>
                </a:solidFill>
                <a:effectLst>
                  <a:outerShdw blurRad="38100" dist="38100" dir="2700000" algn="tl">
                    <a:srgbClr val="000000"/>
                  </a:outerShdw>
                </a:effectLst>
                <a:ea typeface="黑体" pitchFamily="2" charset="-122"/>
              </a:rPr>
              <a:t>8.8 </a:t>
            </a:r>
            <a:r>
              <a:rPr lang="zh-CN" altLang="zh-CN" sz="4000" dirty="0" smtClean="0">
                <a:solidFill>
                  <a:srgbClr val="800000"/>
                </a:solidFill>
                <a:effectLst>
                  <a:outerShdw blurRad="38100" dist="38100" dir="2700000" algn="tl">
                    <a:srgbClr val="000000"/>
                  </a:outerShdw>
                </a:effectLst>
                <a:ea typeface="黑体" pitchFamily="2" charset="-122"/>
              </a:rPr>
              <a:t>动态内存分配与指向它的指针变量</a:t>
            </a:r>
            <a:endParaRPr lang="zh-CN" altLang="en-US" sz="4000" dirty="0" smtClean="0">
              <a:solidFill>
                <a:srgbClr val="800000"/>
              </a:solidFill>
              <a:effectLst>
                <a:outerShdw blurRad="38100" dist="38100" dir="2700000" algn="tl">
                  <a:srgbClr val="000000"/>
                </a:outerShdw>
              </a:effectLst>
              <a:ea typeface="黑体" pitchFamily="2" charset="-122"/>
            </a:endParaRPr>
          </a:p>
        </p:txBody>
      </p:sp>
      <p:sp>
        <p:nvSpPr>
          <p:cNvPr id="161795" name="Rectangle 3"/>
          <p:cNvSpPr>
            <a:spLocks noGrp="1" noChangeArrowheads="1"/>
          </p:cNvSpPr>
          <p:nvPr>
            <p:ph idx="1"/>
          </p:nvPr>
        </p:nvSpPr>
        <p:spPr>
          <a:xfrm>
            <a:off x="857250" y="1785938"/>
            <a:ext cx="7572375" cy="2928937"/>
          </a:xfrm>
        </p:spPr>
        <p:txBody>
          <a:bodyPr/>
          <a:lstStyle/>
          <a:p>
            <a:pPr eaLnBrk="1" hangingPunct="1">
              <a:buFont typeface="Wingdings" pitchFamily="2" charset="2"/>
              <a:buNone/>
            </a:pPr>
            <a:r>
              <a:rPr lang="en-US" altLang="zh-CN" sz="3600" smtClean="0">
                <a:hlinkClick r:id="rId2" action="ppaction://hlinksldjump"/>
              </a:rPr>
              <a:t>8.8.1 </a:t>
            </a:r>
            <a:r>
              <a:rPr lang="zh-CN" altLang="zh-CN" sz="3600" smtClean="0">
                <a:hlinkClick r:id="rId2" action="ppaction://hlinksldjump"/>
              </a:rPr>
              <a:t>什么是内存的动态分配</a:t>
            </a:r>
            <a:endParaRPr lang="en-US" altLang="zh-CN" sz="3600" smtClean="0"/>
          </a:p>
          <a:p>
            <a:pPr eaLnBrk="1" hangingPunct="1">
              <a:buFont typeface="Wingdings" pitchFamily="2" charset="2"/>
              <a:buNone/>
            </a:pPr>
            <a:r>
              <a:rPr lang="en-US" altLang="zh-CN" sz="3600" smtClean="0">
                <a:hlinkClick r:id="rId3" action="ppaction://hlinksldjump"/>
              </a:rPr>
              <a:t>8.8.2 </a:t>
            </a:r>
            <a:r>
              <a:rPr lang="zh-CN" altLang="zh-CN" sz="3600" smtClean="0">
                <a:hlinkClick r:id="rId3" action="ppaction://hlinksldjump"/>
              </a:rPr>
              <a:t>怎样建立内存的动态分配</a:t>
            </a:r>
            <a:endParaRPr lang="en-US" altLang="zh-CN" sz="3600" smtClean="0"/>
          </a:p>
          <a:p>
            <a:pPr eaLnBrk="1" hangingPunct="1">
              <a:buFont typeface="Wingdings" pitchFamily="2" charset="2"/>
              <a:buNone/>
            </a:pPr>
            <a:r>
              <a:rPr lang="en-US" altLang="zh-CN" sz="3600" smtClean="0">
                <a:hlinkClick r:id="rId4" action="ppaction://hlinksldjump"/>
              </a:rPr>
              <a:t>8.8.3 void</a:t>
            </a:r>
            <a:r>
              <a:rPr lang="zh-CN" altLang="zh-CN" sz="3600" smtClean="0">
                <a:hlinkClick r:id="rId4" action="ppaction://hlinksldjump"/>
              </a:rPr>
              <a:t>指针类型</a:t>
            </a:r>
            <a:endParaRPr lang="zh-CN" altLang="zh-CN" sz="3600" smtClean="0"/>
          </a:p>
        </p:txBody>
      </p:sp>
      <p:pic>
        <p:nvPicPr>
          <p:cNvPr id="161796" name="图片 3" descr="Untitled.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8.8.1 </a:t>
            </a:r>
            <a:r>
              <a:rPr lang="zh-CN" altLang="zh-CN" dirty="0" smtClean="0">
                <a:solidFill>
                  <a:srgbClr val="800000"/>
                </a:solidFill>
                <a:effectLst>
                  <a:outerShdw blurRad="38100" dist="38100" dir="2700000" algn="tl">
                    <a:srgbClr val="000000"/>
                  </a:outerShdw>
                </a:effectLst>
                <a:ea typeface="黑体" pitchFamily="2" charset="-122"/>
              </a:rPr>
              <a:t>什么是内存的动态分配</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94563" name="Rectangle 3"/>
          <p:cNvSpPr>
            <a:spLocks noGrp="1" noChangeArrowheads="1"/>
          </p:cNvSpPr>
          <p:nvPr>
            <p:ph idx="1"/>
          </p:nvPr>
        </p:nvSpPr>
        <p:spPr>
          <a:xfrm>
            <a:off x="428625" y="1571625"/>
            <a:ext cx="8358188" cy="3857625"/>
          </a:xfrm>
        </p:spPr>
        <p:txBody>
          <a:bodyPr/>
          <a:lstStyle/>
          <a:p>
            <a:pPr eaLnBrk="1" hangingPunct="1"/>
            <a:r>
              <a:rPr lang="zh-CN" altLang="zh-CN" smtClean="0"/>
              <a:t>非静态的局部变量是分配在内存中的动态存储区的，这个存储区是一个称为</a:t>
            </a:r>
            <a:r>
              <a:rPr lang="zh-CN" altLang="zh-CN" smtClean="0">
                <a:solidFill>
                  <a:srgbClr val="9D138D"/>
                </a:solidFill>
              </a:rPr>
              <a:t>栈</a:t>
            </a:r>
            <a:r>
              <a:rPr lang="zh-CN" altLang="zh-CN" smtClean="0"/>
              <a:t>的区域</a:t>
            </a:r>
            <a:endParaRPr lang="en-US" altLang="zh-CN" smtClean="0"/>
          </a:p>
          <a:p>
            <a:pPr eaLnBrk="1" hangingPunct="1"/>
            <a:r>
              <a:rPr lang="en-US" altLang="zh-CN" smtClean="0"/>
              <a:t>C</a:t>
            </a:r>
            <a:r>
              <a:rPr lang="zh-CN" altLang="zh-CN" smtClean="0"/>
              <a:t>语言还允许建立内存动态分配区域，以存放一些临时用的数据，这些数据需要时随时开辟，不需要时随时释放。这些数据是临时存放在一个特别的自由存储区，称为</a:t>
            </a:r>
            <a:r>
              <a:rPr lang="zh-CN" altLang="zh-CN" smtClean="0">
                <a:solidFill>
                  <a:srgbClr val="9D138D"/>
                </a:solidFill>
              </a:rPr>
              <a:t>堆</a:t>
            </a:r>
            <a:r>
              <a:rPr lang="zh-CN" altLang="zh-CN" smtClean="0"/>
              <a:t>区</a:t>
            </a:r>
          </a:p>
        </p:txBody>
      </p:sp>
      <p:pic>
        <p:nvPicPr>
          <p:cNvPr id="162820"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94563">
                                            <p:txEl>
                                              <p:pRg st="1" end="1"/>
                                            </p:txEl>
                                          </p:spTgt>
                                        </p:tgtEl>
                                        <p:attrNameLst>
                                          <p:attrName>style.visibility</p:attrName>
                                        </p:attrNameLst>
                                      </p:cBhvr>
                                      <p:to>
                                        <p:strVal val="visible"/>
                                      </p:to>
                                    </p:set>
                                    <p:animEffect transition="in" filter="blinds(horizontal)">
                                      <p:cBhvr>
                                        <p:cTn id="7" dur="500"/>
                                        <p:tgtEl>
                                          <p:spTgt spid="1945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8.8.2 </a:t>
            </a:r>
            <a:r>
              <a:rPr lang="zh-CN" altLang="zh-CN" dirty="0" smtClean="0">
                <a:solidFill>
                  <a:srgbClr val="800000"/>
                </a:solidFill>
                <a:effectLst>
                  <a:outerShdw blurRad="38100" dist="38100" dir="2700000" algn="tl">
                    <a:srgbClr val="000000"/>
                  </a:outerShdw>
                </a:effectLst>
                <a:ea typeface="黑体" pitchFamily="2" charset="-122"/>
              </a:rPr>
              <a:t>怎样建立内存的动态分配</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63843" name="Rectangle 3"/>
          <p:cNvSpPr>
            <a:spLocks noGrp="1" noChangeArrowheads="1"/>
          </p:cNvSpPr>
          <p:nvPr>
            <p:ph idx="1"/>
          </p:nvPr>
        </p:nvSpPr>
        <p:spPr>
          <a:xfrm>
            <a:off x="428625" y="1571625"/>
            <a:ext cx="8358188" cy="3857625"/>
          </a:xfrm>
        </p:spPr>
        <p:txBody>
          <a:bodyPr/>
          <a:lstStyle/>
          <a:p>
            <a:pPr eaLnBrk="1" hangingPunct="1"/>
            <a:r>
              <a:rPr lang="zh-CN" altLang="zh-CN" smtClean="0"/>
              <a:t>对内存的动态分配是通过系统提供的库函数来实现的，主要有</a:t>
            </a:r>
            <a:r>
              <a:rPr lang="en-US" altLang="zh-CN" smtClean="0"/>
              <a:t>malloc</a:t>
            </a:r>
            <a:r>
              <a:rPr lang="zh-CN" altLang="zh-CN" smtClean="0"/>
              <a:t>，</a:t>
            </a:r>
            <a:r>
              <a:rPr lang="en-US" altLang="zh-CN" smtClean="0"/>
              <a:t>calloc</a:t>
            </a:r>
            <a:r>
              <a:rPr lang="zh-CN" altLang="zh-CN" smtClean="0"/>
              <a:t>，</a:t>
            </a:r>
            <a:r>
              <a:rPr lang="en-US" altLang="zh-CN" smtClean="0"/>
              <a:t>free</a:t>
            </a:r>
            <a:r>
              <a:rPr lang="zh-CN" altLang="zh-CN" smtClean="0"/>
              <a:t>，</a:t>
            </a:r>
            <a:r>
              <a:rPr lang="en-US" altLang="zh-CN" smtClean="0"/>
              <a:t>realloc</a:t>
            </a:r>
            <a:r>
              <a:rPr lang="zh-CN" altLang="zh-CN" smtClean="0"/>
              <a:t>这</a:t>
            </a:r>
            <a:r>
              <a:rPr lang="en-US" altLang="zh-CN" smtClean="0"/>
              <a:t>4</a:t>
            </a:r>
            <a:r>
              <a:rPr lang="zh-CN" altLang="zh-CN" smtClean="0"/>
              <a:t>个函数。</a:t>
            </a:r>
          </a:p>
        </p:txBody>
      </p:sp>
      <p:pic>
        <p:nvPicPr>
          <p:cNvPr id="163844"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8.8.2 </a:t>
            </a:r>
            <a:r>
              <a:rPr lang="zh-CN" altLang="zh-CN" dirty="0" smtClean="0">
                <a:solidFill>
                  <a:srgbClr val="800000"/>
                </a:solidFill>
                <a:effectLst>
                  <a:outerShdw blurRad="38100" dist="38100" dir="2700000" algn="tl">
                    <a:srgbClr val="000000"/>
                  </a:outerShdw>
                </a:effectLst>
                <a:ea typeface="黑体" pitchFamily="2" charset="-122"/>
              </a:rPr>
              <a:t>怎样建立内存的动态分配</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96611" name="Rectangle 3"/>
          <p:cNvSpPr>
            <a:spLocks noGrp="1" noChangeArrowheads="1"/>
          </p:cNvSpPr>
          <p:nvPr>
            <p:ph idx="1"/>
          </p:nvPr>
        </p:nvSpPr>
        <p:spPr>
          <a:xfrm>
            <a:off x="428625" y="1571625"/>
            <a:ext cx="8358188" cy="4643438"/>
          </a:xfrm>
        </p:spPr>
        <p:txBody>
          <a:bodyPr/>
          <a:lstStyle/>
          <a:p>
            <a:pPr eaLnBrk="1" hangingPunct="1">
              <a:buFont typeface="Wingdings" pitchFamily="2" charset="2"/>
              <a:buNone/>
            </a:pPr>
            <a:r>
              <a:rPr lang="zh-CN" altLang="zh-CN" smtClean="0"/>
              <a:t>１．</a:t>
            </a:r>
            <a:r>
              <a:rPr lang="en-US" altLang="zh-CN" smtClean="0"/>
              <a:t>malloc</a:t>
            </a:r>
            <a:r>
              <a:rPr lang="zh-CN" altLang="zh-CN" smtClean="0"/>
              <a:t>函数</a:t>
            </a:r>
          </a:p>
          <a:p>
            <a:pPr eaLnBrk="1" hangingPunct="1"/>
            <a:r>
              <a:rPr lang="zh-CN" altLang="zh-CN" smtClean="0"/>
              <a:t>其函数原型为</a:t>
            </a:r>
            <a:r>
              <a:rPr lang="en-US" altLang="zh-CN" smtClean="0"/>
              <a:t> </a:t>
            </a:r>
            <a:endParaRPr lang="zh-CN" altLang="zh-CN" smtClean="0"/>
          </a:p>
          <a:p>
            <a:pPr lvl="1" eaLnBrk="1" hangingPunct="1">
              <a:buFont typeface="Wingdings" pitchFamily="2" charset="2"/>
              <a:buNone/>
            </a:pPr>
            <a:r>
              <a:rPr lang="en-US" altLang="zh-CN" smtClean="0"/>
              <a:t>void *malloc(unsigned int size); </a:t>
            </a:r>
            <a:endParaRPr lang="zh-CN" altLang="zh-CN" smtClean="0"/>
          </a:p>
          <a:p>
            <a:pPr lvl="1" eaLnBrk="1" hangingPunct="1"/>
            <a:r>
              <a:rPr lang="zh-CN" altLang="zh-CN" smtClean="0"/>
              <a:t>其作用是在内存的动态存储区中分配一个长度为</a:t>
            </a:r>
            <a:r>
              <a:rPr lang="en-US" altLang="zh-CN" smtClean="0"/>
              <a:t>size</a:t>
            </a:r>
            <a:r>
              <a:rPr lang="zh-CN" altLang="zh-CN" smtClean="0"/>
              <a:t>的连续空间</a:t>
            </a:r>
            <a:endParaRPr lang="en-US" altLang="zh-CN" smtClean="0"/>
          </a:p>
          <a:p>
            <a:pPr lvl="1" eaLnBrk="1" hangingPunct="1"/>
            <a:r>
              <a:rPr lang="zh-CN" altLang="zh-CN" smtClean="0"/>
              <a:t>函数的值是所分配区域的第一个字节的地址，或者说，此函数是一个指针型函数，返回的指针指向该分配域的开头位置</a:t>
            </a:r>
          </a:p>
        </p:txBody>
      </p:sp>
      <p:pic>
        <p:nvPicPr>
          <p:cNvPr id="164868"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96611">
                                            <p:txEl>
                                              <p:pRg st="3" end="3"/>
                                            </p:txEl>
                                          </p:spTgt>
                                        </p:tgtEl>
                                        <p:attrNameLst>
                                          <p:attrName>style.visibility</p:attrName>
                                        </p:attrNameLst>
                                      </p:cBhvr>
                                      <p:to>
                                        <p:strVal val="visible"/>
                                      </p:to>
                                    </p:set>
                                    <p:animEffect transition="in" filter="blinds(horizontal)">
                                      <p:cBhvr>
                                        <p:cTn id="7" dur="500"/>
                                        <p:tgtEl>
                                          <p:spTgt spid="196611">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96611">
                                            <p:txEl>
                                              <p:pRg st="4" end="4"/>
                                            </p:txEl>
                                          </p:spTgt>
                                        </p:tgtEl>
                                        <p:attrNameLst>
                                          <p:attrName>style.visibility</p:attrName>
                                        </p:attrNameLst>
                                      </p:cBhvr>
                                      <p:to>
                                        <p:strVal val="visible"/>
                                      </p:to>
                                    </p:set>
                                    <p:animEffect transition="in" filter="blinds(horizontal)">
                                      <p:cBhvr>
                                        <p:cTn id="12" dur="500"/>
                                        <p:tgtEl>
                                          <p:spTgt spid="1966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8.8.2 </a:t>
            </a:r>
            <a:r>
              <a:rPr lang="zh-CN" altLang="zh-CN" dirty="0" smtClean="0">
                <a:solidFill>
                  <a:srgbClr val="800000"/>
                </a:solidFill>
                <a:effectLst>
                  <a:outerShdw blurRad="38100" dist="38100" dir="2700000" algn="tl">
                    <a:srgbClr val="000000"/>
                  </a:outerShdw>
                </a:effectLst>
                <a:ea typeface="黑体" pitchFamily="2" charset="-122"/>
              </a:rPr>
              <a:t>怎样建立内存的动态分配</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97635" name="Rectangle 3"/>
          <p:cNvSpPr>
            <a:spLocks noGrp="1" noChangeArrowheads="1"/>
          </p:cNvSpPr>
          <p:nvPr>
            <p:ph idx="1"/>
          </p:nvPr>
        </p:nvSpPr>
        <p:spPr>
          <a:xfrm>
            <a:off x="428625" y="1571625"/>
            <a:ext cx="8358188" cy="4643438"/>
          </a:xfrm>
        </p:spPr>
        <p:txBody>
          <a:bodyPr/>
          <a:lstStyle/>
          <a:p>
            <a:pPr eaLnBrk="1" hangingPunct="1">
              <a:buFont typeface="Wingdings" pitchFamily="2" charset="2"/>
              <a:buNone/>
            </a:pPr>
            <a:r>
              <a:rPr lang="en-US" altLang="zh-CN" smtClean="0"/>
              <a:t>     malloc(100);</a:t>
            </a:r>
          </a:p>
          <a:p>
            <a:pPr lvl="1" eaLnBrk="1" hangingPunct="1"/>
            <a:r>
              <a:rPr lang="zh-CN" altLang="zh-CN" smtClean="0"/>
              <a:t>开辟</a:t>
            </a:r>
            <a:r>
              <a:rPr lang="en-US" altLang="zh-CN" smtClean="0"/>
              <a:t>100</a:t>
            </a:r>
            <a:r>
              <a:rPr lang="zh-CN" altLang="zh-CN" smtClean="0"/>
              <a:t>字节的临时分配域，函数值为其第</a:t>
            </a:r>
            <a:r>
              <a:rPr lang="en-US" altLang="zh-CN" smtClean="0"/>
              <a:t>1</a:t>
            </a:r>
            <a:r>
              <a:rPr lang="zh-CN" altLang="zh-CN" smtClean="0"/>
              <a:t>个字节的地址</a:t>
            </a:r>
            <a:r>
              <a:rPr lang="en-US" altLang="zh-CN" smtClean="0"/>
              <a:t> </a:t>
            </a:r>
            <a:endParaRPr lang="zh-CN" altLang="zh-CN" smtClean="0"/>
          </a:p>
          <a:p>
            <a:pPr eaLnBrk="1" hangingPunct="1"/>
            <a:r>
              <a:rPr lang="zh-CN" altLang="zh-CN" smtClean="0"/>
              <a:t>注意指针的基类型为</a:t>
            </a:r>
            <a:r>
              <a:rPr lang="en-US" altLang="zh-CN" smtClean="0"/>
              <a:t>void</a:t>
            </a:r>
            <a:r>
              <a:rPr lang="zh-CN" altLang="zh-CN" smtClean="0"/>
              <a:t>，即不指向任何类型的数据，只提供一个地址</a:t>
            </a:r>
            <a:endParaRPr lang="en-US" altLang="zh-CN" smtClean="0"/>
          </a:p>
          <a:p>
            <a:pPr eaLnBrk="1" hangingPunct="1"/>
            <a:r>
              <a:rPr lang="zh-CN" altLang="zh-CN" smtClean="0"/>
              <a:t>如果此函数未能成功地执行（例如内存空间不足），则返回空指针</a:t>
            </a:r>
            <a:r>
              <a:rPr lang="en-US" altLang="zh-CN" smtClean="0"/>
              <a:t>(NULL)</a:t>
            </a:r>
            <a:endParaRPr lang="zh-CN" altLang="zh-CN" smtClean="0"/>
          </a:p>
        </p:txBody>
      </p:sp>
      <p:pic>
        <p:nvPicPr>
          <p:cNvPr id="165892"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97635">
                                            <p:txEl>
                                              <p:pRg st="2" end="2"/>
                                            </p:txEl>
                                          </p:spTgt>
                                        </p:tgtEl>
                                        <p:attrNameLst>
                                          <p:attrName>style.visibility</p:attrName>
                                        </p:attrNameLst>
                                      </p:cBhvr>
                                      <p:to>
                                        <p:strVal val="visible"/>
                                      </p:to>
                                    </p:set>
                                    <p:animEffect transition="in" filter="blinds(horizontal)">
                                      <p:cBhvr>
                                        <p:cTn id="7" dur="500"/>
                                        <p:tgtEl>
                                          <p:spTgt spid="197635">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97635">
                                            <p:txEl>
                                              <p:pRg st="3" end="3"/>
                                            </p:txEl>
                                          </p:spTgt>
                                        </p:tgtEl>
                                        <p:attrNameLst>
                                          <p:attrName>style.visibility</p:attrName>
                                        </p:attrNameLst>
                                      </p:cBhvr>
                                      <p:to>
                                        <p:strVal val="visible"/>
                                      </p:to>
                                    </p:set>
                                    <p:animEffect transition="in" filter="blinds(horizontal)">
                                      <p:cBhvr>
                                        <p:cTn id="12" dur="500"/>
                                        <p:tgtEl>
                                          <p:spTgt spid="1976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8.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8.8.2 </a:t>
            </a:r>
            <a:r>
              <a:rPr lang="zh-CN" altLang="zh-CN" dirty="0" smtClean="0">
                <a:solidFill>
                  <a:srgbClr val="800000"/>
                </a:solidFill>
                <a:effectLst>
                  <a:outerShdw blurRad="38100" dist="38100" dir="2700000" algn="tl">
                    <a:srgbClr val="000000"/>
                  </a:outerShdw>
                </a:effectLst>
                <a:ea typeface="黑体" pitchFamily="2" charset="-122"/>
              </a:rPr>
              <a:t>怎样建立内存的动态分配</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98659" name="Rectangle 3"/>
          <p:cNvSpPr>
            <a:spLocks noGrp="1" noChangeArrowheads="1"/>
          </p:cNvSpPr>
          <p:nvPr>
            <p:ph idx="1"/>
          </p:nvPr>
        </p:nvSpPr>
        <p:spPr>
          <a:xfrm>
            <a:off x="142875" y="1571625"/>
            <a:ext cx="8643938" cy="4143375"/>
          </a:xfrm>
        </p:spPr>
        <p:txBody>
          <a:bodyPr/>
          <a:lstStyle/>
          <a:p>
            <a:pPr eaLnBrk="1" hangingPunct="1">
              <a:buFont typeface="Wingdings" pitchFamily="2" charset="2"/>
              <a:buNone/>
            </a:pPr>
            <a:r>
              <a:rPr lang="en-US" altLang="zh-CN" smtClean="0"/>
              <a:t>2</a:t>
            </a:r>
            <a:r>
              <a:rPr lang="zh-CN" altLang="zh-CN" smtClean="0"/>
              <a:t>．</a:t>
            </a:r>
            <a:r>
              <a:rPr lang="en-US" altLang="zh-CN" smtClean="0"/>
              <a:t>calloc</a:t>
            </a:r>
            <a:r>
              <a:rPr lang="zh-CN" altLang="zh-CN" smtClean="0"/>
              <a:t>函数</a:t>
            </a:r>
          </a:p>
          <a:p>
            <a:pPr eaLnBrk="1" hangingPunct="1"/>
            <a:r>
              <a:rPr lang="zh-CN" altLang="zh-CN" smtClean="0"/>
              <a:t>其函数原型为</a:t>
            </a:r>
            <a:r>
              <a:rPr lang="en-US" altLang="zh-CN" smtClean="0"/>
              <a:t> </a:t>
            </a:r>
          </a:p>
          <a:p>
            <a:pPr eaLnBrk="1" hangingPunct="1">
              <a:buFont typeface="Wingdings" pitchFamily="2" charset="2"/>
              <a:buNone/>
            </a:pPr>
            <a:r>
              <a:rPr lang="en-US" altLang="zh-CN" sz="2800" smtClean="0"/>
              <a:t>   void *calloc(unsigned n,unsigned size); </a:t>
            </a:r>
            <a:endParaRPr lang="zh-CN" altLang="zh-CN" sz="2800" smtClean="0"/>
          </a:p>
          <a:p>
            <a:pPr eaLnBrk="1" hangingPunct="1"/>
            <a:r>
              <a:rPr lang="zh-CN" altLang="zh-CN" smtClean="0"/>
              <a:t>其作用是在内存的动态存储区中分配</a:t>
            </a:r>
            <a:r>
              <a:rPr lang="en-US" altLang="zh-CN" smtClean="0"/>
              <a:t>n</a:t>
            </a:r>
            <a:r>
              <a:rPr lang="zh-CN" altLang="zh-CN" smtClean="0"/>
              <a:t>个长度为</a:t>
            </a:r>
            <a:r>
              <a:rPr lang="en-US" altLang="zh-CN" smtClean="0"/>
              <a:t>size</a:t>
            </a:r>
            <a:r>
              <a:rPr lang="zh-CN" altLang="zh-CN" smtClean="0"/>
              <a:t>的连续空间，这个空间一般比较大，足以保存一个数组。</a:t>
            </a:r>
          </a:p>
        </p:txBody>
      </p:sp>
      <p:pic>
        <p:nvPicPr>
          <p:cNvPr id="166916"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98659">
                                            <p:txEl>
                                              <p:pRg st="3" end="3"/>
                                            </p:txEl>
                                          </p:spTgt>
                                        </p:tgtEl>
                                        <p:attrNameLst>
                                          <p:attrName>style.visibility</p:attrName>
                                        </p:attrNameLst>
                                      </p:cBhvr>
                                      <p:to>
                                        <p:strVal val="visible"/>
                                      </p:to>
                                    </p:set>
                                    <p:animEffect transition="in" filter="blinds(horizontal)">
                                      <p:cBhvr>
                                        <p:cTn id="7" dur="500"/>
                                        <p:tgtEl>
                                          <p:spTgt spid="1986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9.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8.8.2 </a:t>
            </a:r>
            <a:r>
              <a:rPr lang="zh-CN" altLang="zh-CN" dirty="0" smtClean="0">
                <a:solidFill>
                  <a:srgbClr val="800000"/>
                </a:solidFill>
                <a:effectLst>
                  <a:outerShdw blurRad="38100" dist="38100" dir="2700000" algn="tl">
                    <a:srgbClr val="000000"/>
                  </a:outerShdw>
                </a:effectLst>
                <a:ea typeface="黑体" pitchFamily="2" charset="-122"/>
              </a:rPr>
              <a:t>怎样建立内存的动态分配</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67939" name="Rectangle 3"/>
          <p:cNvSpPr>
            <a:spLocks noGrp="1" noChangeArrowheads="1"/>
          </p:cNvSpPr>
          <p:nvPr>
            <p:ph idx="1"/>
          </p:nvPr>
        </p:nvSpPr>
        <p:spPr>
          <a:xfrm>
            <a:off x="142875" y="1571625"/>
            <a:ext cx="8643938" cy="4857750"/>
          </a:xfrm>
        </p:spPr>
        <p:txBody>
          <a:bodyPr/>
          <a:lstStyle/>
          <a:p>
            <a:pPr eaLnBrk="1" hangingPunct="1"/>
            <a:r>
              <a:rPr lang="zh-CN" altLang="zh-CN" smtClean="0"/>
              <a:t>用</a:t>
            </a:r>
            <a:r>
              <a:rPr lang="en-US" altLang="zh-CN" smtClean="0"/>
              <a:t>calloc</a:t>
            </a:r>
            <a:r>
              <a:rPr lang="zh-CN" altLang="zh-CN" smtClean="0"/>
              <a:t>函数可以为一维数组开辟动态存储空间，</a:t>
            </a:r>
            <a:r>
              <a:rPr lang="en-US" altLang="zh-CN" smtClean="0"/>
              <a:t>n</a:t>
            </a:r>
            <a:r>
              <a:rPr lang="zh-CN" altLang="zh-CN" smtClean="0"/>
              <a:t>为数组元素个数，每个元素长度为</a:t>
            </a:r>
            <a:r>
              <a:rPr lang="en-US" altLang="zh-CN" smtClean="0"/>
              <a:t>size</a:t>
            </a:r>
            <a:r>
              <a:rPr lang="zh-CN" altLang="zh-CN" smtClean="0"/>
              <a:t>。这就是动态数组。函数返回指向所分配域的起始位置的指针；如果分配不成功，返回</a:t>
            </a:r>
            <a:r>
              <a:rPr lang="en-US" altLang="zh-CN" smtClean="0"/>
              <a:t>NULL</a:t>
            </a:r>
            <a:r>
              <a:rPr lang="zh-CN" altLang="zh-CN" smtClean="0"/>
              <a:t>。如：</a:t>
            </a:r>
          </a:p>
          <a:p>
            <a:pPr eaLnBrk="1" hangingPunct="1">
              <a:buFont typeface="Wingdings" pitchFamily="2" charset="2"/>
              <a:buNone/>
            </a:pPr>
            <a:r>
              <a:rPr lang="en-US" altLang="zh-CN" smtClean="0"/>
              <a:t>     p=calloc(50,4);</a:t>
            </a:r>
          </a:p>
          <a:p>
            <a:pPr lvl="1" eaLnBrk="1" hangingPunct="1">
              <a:buFont typeface="Wingdings" pitchFamily="2" charset="2"/>
              <a:buNone/>
            </a:pPr>
            <a:r>
              <a:rPr lang="en-US" altLang="zh-CN" smtClean="0"/>
              <a:t>  </a:t>
            </a:r>
            <a:r>
              <a:rPr lang="zh-CN" altLang="zh-CN" sz="3200" smtClean="0"/>
              <a:t>开辟</a:t>
            </a:r>
            <a:r>
              <a:rPr lang="en-US" altLang="zh-CN" sz="3200" smtClean="0"/>
              <a:t>50</a:t>
            </a:r>
            <a:r>
              <a:rPr lang="zh-CN" altLang="zh-CN" sz="3200" smtClean="0"/>
              <a:t>×</a:t>
            </a:r>
            <a:r>
              <a:rPr lang="en-US" altLang="zh-CN" sz="3200" smtClean="0"/>
              <a:t>4</a:t>
            </a:r>
            <a:r>
              <a:rPr lang="zh-CN" altLang="zh-CN" sz="3200" smtClean="0"/>
              <a:t>个字节的临时分配域，把起始地址赋给指针变量</a:t>
            </a:r>
            <a:r>
              <a:rPr lang="en-US" altLang="zh-CN" sz="3200" smtClean="0"/>
              <a:t>p </a:t>
            </a:r>
            <a:endParaRPr lang="zh-CN" altLang="zh-CN" sz="3200" smtClean="0"/>
          </a:p>
        </p:txBody>
      </p:sp>
      <p:pic>
        <p:nvPicPr>
          <p:cNvPr id="167940"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a:xfrm>
            <a:off x="663575" y="228600"/>
            <a:ext cx="8229600" cy="868363"/>
          </a:xfrm>
        </p:spPr>
        <p:txBody>
          <a:bodyPr/>
          <a:lstStyle/>
          <a:p>
            <a:r>
              <a:rPr lang="zh-CN" altLang="en-US" smtClean="0"/>
              <a:t>常见错误</a:t>
            </a:r>
          </a:p>
        </p:txBody>
      </p:sp>
      <p:sp>
        <p:nvSpPr>
          <p:cNvPr id="29699" name="内容占位符 2"/>
          <p:cNvSpPr>
            <a:spLocks noGrp="1"/>
          </p:cNvSpPr>
          <p:nvPr>
            <p:ph idx="1"/>
          </p:nvPr>
        </p:nvSpPr>
        <p:spPr/>
        <p:txBody>
          <a:bodyPr/>
          <a:lstStyle/>
          <a:p>
            <a:r>
              <a:rPr lang="en-US" altLang="zh-CN" smtClean="0"/>
              <a:t>int </a:t>
            </a:r>
            <a:r>
              <a:rPr lang="zh-CN" altLang="en-US" smtClean="0"/>
              <a:t>*</a:t>
            </a:r>
            <a:r>
              <a:rPr lang="en-US" altLang="zh-CN" smtClean="0"/>
              <a:t>p;</a:t>
            </a:r>
          </a:p>
          <a:p>
            <a:r>
              <a:rPr lang="zh-CN" altLang="en-US" smtClean="0"/>
              <a:t>*</a:t>
            </a:r>
            <a:r>
              <a:rPr lang="en-US" altLang="zh-CN" smtClean="0"/>
              <a:t>p=100;</a:t>
            </a:r>
          </a:p>
          <a:p>
            <a:r>
              <a:rPr lang="en-US" altLang="zh-CN" smtClean="0"/>
              <a:t>/</a:t>
            </a:r>
            <a:r>
              <a:rPr lang="zh-CN" altLang="en-US" smtClean="0"/>
              <a:t>* 内存非法访问错误 *</a:t>
            </a:r>
            <a:r>
              <a:rPr lang="en-US" altLang="zh-CN" smtClean="0"/>
              <a:t>/ </a:t>
            </a:r>
          </a:p>
          <a:p>
            <a:endParaRPr lang="en-US" altLang="zh-CN" smtClean="0"/>
          </a:p>
          <a:p>
            <a:r>
              <a:rPr lang="en-US" altLang="zh-CN" smtClean="0"/>
              <a:t>char </a:t>
            </a:r>
            <a:r>
              <a:rPr lang="zh-CN" altLang="en-US" smtClean="0"/>
              <a:t>*</a:t>
            </a:r>
            <a:r>
              <a:rPr lang="en-US" altLang="zh-CN" smtClean="0"/>
              <a:t>p;</a:t>
            </a:r>
          </a:p>
          <a:p>
            <a:r>
              <a:rPr lang="en-US" altLang="zh-CN" smtClean="0"/>
              <a:t>strcpy(p,”hello world\n”);</a:t>
            </a:r>
          </a:p>
          <a:p>
            <a:r>
              <a:rPr lang="en-US" altLang="zh-CN" smtClean="0"/>
              <a:t>/* </a:t>
            </a:r>
            <a:r>
              <a:rPr lang="zh-CN" altLang="en-US" smtClean="0"/>
              <a:t>内存非法访问错误 *</a:t>
            </a:r>
            <a:r>
              <a:rPr lang="en-US" altLang="zh-CN" smtClean="0"/>
              <a:t>/ </a:t>
            </a:r>
          </a:p>
        </p:txBody>
      </p:sp>
      <p:sp>
        <p:nvSpPr>
          <p:cNvPr id="5" name="圆角矩形标注 4"/>
          <p:cNvSpPr>
            <a:spLocks noChangeArrowheads="1"/>
          </p:cNvSpPr>
          <p:nvPr/>
        </p:nvSpPr>
        <p:spPr bwMode="auto">
          <a:xfrm>
            <a:off x="5724525" y="2133600"/>
            <a:ext cx="2735263" cy="1327150"/>
          </a:xfrm>
          <a:prstGeom prst="wedgeRoundRectCallout">
            <a:avLst>
              <a:gd name="adj1" fmla="val -54250"/>
              <a:gd name="adj2" fmla="val 131477"/>
              <a:gd name="adj3" fmla="val 16667"/>
            </a:avLst>
          </a:prstGeom>
          <a:blipFill dpi="0" rotWithShape="1">
            <a:blip r:embed="rId2"/>
            <a:srcRect/>
            <a:tile tx="0" ty="0" sx="100000" sy="100000" flip="none" algn="tl"/>
          </a:blipFill>
          <a:ln w="9525" algn="ctr">
            <a:solidFill>
              <a:schemeClr val="tx1"/>
            </a:solidFill>
            <a:round/>
            <a:headEnd/>
            <a:tailEnd/>
          </a:ln>
        </p:spPr>
        <p:txBody>
          <a:bodyPr>
            <a:spAutoFit/>
          </a:bodyPr>
          <a:lstStyle/>
          <a:p>
            <a:pPr eaLnBrk="0" hangingPunct="0"/>
            <a:r>
              <a:rPr lang="zh-CN" altLang="en-US" sz="3600">
                <a:solidFill>
                  <a:srgbClr val="C00000"/>
                </a:solidFill>
                <a:latin typeface="楷体_GB2312" pitchFamily="49" charset="-122"/>
                <a:ea typeface="楷体_GB2312" pitchFamily="49" charset="-122"/>
              </a:rPr>
              <a:t>编程时谨防野指针</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0.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8.8.2 </a:t>
            </a:r>
            <a:r>
              <a:rPr lang="zh-CN" altLang="zh-CN" dirty="0" smtClean="0">
                <a:solidFill>
                  <a:srgbClr val="800000"/>
                </a:solidFill>
                <a:effectLst>
                  <a:outerShdw blurRad="38100" dist="38100" dir="2700000" algn="tl">
                    <a:srgbClr val="000000"/>
                  </a:outerShdw>
                </a:effectLst>
                <a:ea typeface="黑体" pitchFamily="2" charset="-122"/>
              </a:rPr>
              <a:t>怎样建立内存的动态分配</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200707" name="Rectangle 3"/>
          <p:cNvSpPr>
            <a:spLocks noGrp="1" noChangeArrowheads="1"/>
          </p:cNvSpPr>
          <p:nvPr>
            <p:ph idx="1"/>
          </p:nvPr>
        </p:nvSpPr>
        <p:spPr>
          <a:xfrm>
            <a:off x="642938" y="1571625"/>
            <a:ext cx="7643812" cy="4857750"/>
          </a:xfrm>
        </p:spPr>
        <p:txBody>
          <a:bodyPr/>
          <a:lstStyle/>
          <a:p>
            <a:pPr eaLnBrk="1" hangingPunct="1">
              <a:buFont typeface="Wingdings" pitchFamily="2" charset="2"/>
              <a:buNone/>
            </a:pPr>
            <a:r>
              <a:rPr lang="en-US" altLang="zh-CN" smtClean="0"/>
              <a:t>3</a:t>
            </a:r>
            <a:r>
              <a:rPr lang="zh-CN" altLang="zh-CN" smtClean="0"/>
              <a:t>．</a:t>
            </a:r>
            <a:r>
              <a:rPr lang="en-US" altLang="zh-CN" smtClean="0"/>
              <a:t>free</a:t>
            </a:r>
            <a:r>
              <a:rPr lang="zh-CN" altLang="zh-CN" smtClean="0"/>
              <a:t>函数</a:t>
            </a:r>
          </a:p>
          <a:p>
            <a:pPr eaLnBrk="1" hangingPunct="1"/>
            <a:r>
              <a:rPr lang="zh-CN" altLang="zh-CN" smtClean="0"/>
              <a:t>其函数原型为</a:t>
            </a:r>
            <a:r>
              <a:rPr lang="en-US" altLang="zh-CN" smtClean="0"/>
              <a:t> </a:t>
            </a:r>
            <a:endParaRPr lang="zh-CN" altLang="zh-CN" smtClean="0"/>
          </a:p>
          <a:p>
            <a:pPr eaLnBrk="1" hangingPunct="1">
              <a:buFont typeface="Wingdings" pitchFamily="2" charset="2"/>
              <a:buNone/>
            </a:pPr>
            <a:r>
              <a:rPr lang="en-US" altLang="zh-CN" smtClean="0"/>
              <a:t>    void free(void *p); </a:t>
            </a:r>
            <a:endParaRPr lang="zh-CN" altLang="zh-CN" smtClean="0"/>
          </a:p>
          <a:p>
            <a:pPr eaLnBrk="1" hangingPunct="1"/>
            <a:r>
              <a:rPr lang="zh-CN" altLang="zh-CN" smtClean="0"/>
              <a:t>其作用是释放指针变量ｐ所指向的动态空间，使这部分空间能重新被其他变量使用。</a:t>
            </a:r>
            <a:r>
              <a:rPr lang="en-US" altLang="zh-CN" smtClean="0"/>
              <a:t>p</a:t>
            </a:r>
            <a:r>
              <a:rPr lang="zh-CN" altLang="zh-CN" smtClean="0"/>
              <a:t>应是最近一次调用</a:t>
            </a:r>
            <a:r>
              <a:rPr lang="en-US" altLang="zh-CN" smtClean="0"/>
              <a:t>calloc</a:t>
            </a:r>
            <a:r>
              <a:rPr lang="zh-CN" altLang="zh-CN" smtClean="0"/>
              <a:t>或</a:t>
            </a:r>
            <a:r>
              <a:rPr lang="en-US" altLang="zh-CN" smtClean="0"/>
              <a:t>malloc</a:t>
            </a:r>
            <a:r>
              <a:rPr lang="zh-CN" altLang="zh-CN" smtClean="0"/>
              <a:t>函数时得到的函数返回值。</a:t>
            </a:r>
          </a:p>
        </p:txBody>
      </p:sp>
      <p:pic>
        <p:nvPicPr>
          <p:cNvPr id="168964"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00707">
                                            <p:txEl>
                                              <p:pRg st="3" end="3"/>
                                            </p:txEl>
                                          </p:spTgt>
                                        </p:tgtEl>
                                        <p:attrNameLst>
                                          <p:attrName>style.visibility</p:attrName>
                                        </p:attrNameLst>
                                      </p:cBhvr>
                                      <p:to>
                                        <p:strVal val="visible"/>
                                      </p:to>
                                    </p:set>
                                    <p:animEffect transition="in" filter="blinds(horizontal)">
                                      <p:cBhvr>
                                        <p:cTn id="7" dur="500"/>
                                        <p:tgtEl>
                                          <p:spTgt spid="2007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1.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8.8.2 </a:t>
            </a:r>
            <a:r>
              <a:rPr lang="zh-CN" altLang="zh-CN" dirty="0" smtClean="0">
                <a:solidFill>
                  <a:srgbClr val="800000"/>
                </a:solidFill>
                <a:effectLst>
                  <a:outerShdw blurRad="38100" dist="38100" dir="2700000" algn="tl">
                    <a:srgbClr val="000000"/>
                  </a:outerShdw>
                </a:effectLst>
                <a:ea typeface="黑体" pitchFamily="2" charset="-122"/>
              </a:rPr>
              <a:t>怎样建立内存的动态分配</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69987" name="Rectangle 3"/>
          <p:cNvSpPr>
            <a:spLocks noGrp="1" noChangeArrowheads="1"/>
          </p:cNvSpPr>
          <p:nvPr>
            <p:ph idx="1"/>
          </p:nvPr>
        </p:nvSpPr>
        <p:spPr>
          <a:xfrm>
            <a:off x="642938" y="1857375"/>
            <a:ext cx="7643812" cy="3143250"/>
          </a:xfrm>
        </p:spPr>
        <p:txBody>
          <a:bodyPr/>
          <a:lstStyle/>
          <a:p>
            <a:pPr eaLnBrk="1" hangingPunct="1">
              <a:buFont typeface="Wingdings" pitchFamily="2" charset="2"/>
              <a:buNone/>
            </a:pPr>
            <a:r>
              <a:rPr lang="en-US" altLang="zh-CN" smtClean="0"/>
              <a:t>     free(p);</a:t>
            </a:r>
          </a:p>
          <a:p>
            <a:pPr eaLnBrk="1" hangingPunct="1"/>
            <a:r>
              <a:rPr lang="zh-CN" altLang="zh-CN" smtClean="0"/>
              <a:t>释放指针变量ｐ所指向的已分配的动态空间</a:t>
            </a:r>
            <a:r>
              <a:rPr lang="en-US" altLang="zh-CN" smtClean="0"/>
              <a:t> </a:t>
            </a:r>
            <a:endParaRPr lang="zh-CN" altLang="zh-CN" smtClean="0"/>
          </a:p>
          <a:p>
            <a:pPr eaLnBrk="1" hangingPunct="1"/>
            <a:r>
              <a:rPr lang="en-US" altLang="zh-CN" smtClean="0"/>
              <a:t>free</a:t>
            </a:r>
            <a:r>
              <a:rPr lang="zh-CN" altLang="zh-CN" smtClean="0"/>
              <a:t>函数无返回值</a:t>
            </a:r>
          </a:p>
        </p:txBody>
      </p:sp>
      <p:pic>
        <p:nvPicPr>
          <p:cNvPr id="169988"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8.8.2 </a:t>
            </a:r>
            <a:r>
              <a:rPr lang="zh-CN" altLang="zh-CN" dirty="0" smtClean="0">
                <a:solidFill>
                  <a:srgbClr val="800000"/>
                </a:solidFill>
                <a:effectLst>
                  <a:outerShdw blurRad="38100" dist="38100" dir="2700000" algn="tl">
                    <a:srgbClr val="000000"/>
                  </a:outerShdw>
                </a:effectLst>
                <a:ea typeface="黑体" pitchFamily="2" charset="-122"/>
              </a:rPr>
              <a:t>怎样建立内存的动态分配</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202755" name="Rectangle 3"/>
          <p:cNvSpPr>
            <a:spLocks noGrp="1" noChangeArrowheads="1"/>
          </p:cNvSpPr>
          <p:nvPr>
            <p:ph idx="1"/>
          </p:nvPr>
        </p:nvSpPr>
        <p:spPr>
          <a:xfrm>
            <a:off x="428625" y="1643063"/>
            <a:ext cx="8358188" cy="4000500"/>
          </a:xfrm>
        </p:spPr>
        <p:txBody>
          <a:bodyPr/>
          <a:lstStyle/>
          <a:p>
            <a:pPr eaLnBrk="1" hangingPunct="1">
              <a:buFont typeface="Wingdings" pitchFamily="2" charset="2"/>
              <a:buNone/>
            </a:pPr>
            <a:r>
              <a:rPr lang="en-US" altLang="zh-CN" smtClean="0"/>
              <a:t>4. realloc</a:t>
            </a:r>
            <a:r>
              <a:rPr lang="zh-CN" altLang="zh-CN" smtClean="0"/>
              <a:t>函数</a:t>
            </a:r>
          </a:p>
          <a:p>
            <a:pPr eaLnBrk="1" hangingPunct="1"/>
            <a:r>
              <a:rPr lang="zh-CN" altLang="zh-CN" smtClean="0"/>
              <a:t>其函数原型为</a:t>
            </a:r>
          </a:p>
          <a:p>
            <a:pPr eaLnBrk="1" hangingPunct="1">
              <a:buFont typeface="Wingdings" pitchFamily="2" charset="2"/>
              <a:buNone/>
            </a:pPr>
            <a:r>
              <a:rPr lang="en-US" altLang="zh-CN" sz="2800" smtClean="0"/>
              <a:t>void *realloc(void *p,unsigned int size);</a:t>
            </a:r>
            <a:endParaRPr lang="zh-CN" altLang="zh-CN" sz="2800" smtClean="0"/>
          </a:p>
          <a:p>
            <a:pPr eaLnBrk="1" hangingPunct="1"/>
            <a:r>
              <a:rPr lang="zh-CN" altLang="zh-CN" smtClean="0"/>
              <a:t>如果已经通过</a:t>
            </a:r>
            <a:r>
              <a:rPr lang="en-US" altLang="zh-CN" smtClean="0"/>
              <a:t>malloc</a:t>
            </a:r>
            <a:r>
              <a:rPr lang="zh-CN" altLang="zh-CN" smtClean="0"/>
              <a:t>函数或</a:t>
            </a:r>
            <a:r>
              <a:rPr lang="en-US" altLang="zh-CN" smtClean="0"/>
              <a:t>calloc</a:t>
            </a:r>
            <a:r>
              <a:rPr lang="zh-CN" altLang="zh-CN" smtClean="0"/>
              <a:t>函数获得了动态空间，想改变其大小，可以用</a:t>
            </a:r>
            <a:r>
              <a:rPr lang="en-US" altLang="zh-CN" smtClean="0"/>
              <a:t>recalloc</a:t>
            </a:r>
            <a:r>
              <a:rPr lang="zh-CN" altLang="zh-CN" smtClean="0"/>
              <a:t>函数重新分配。</a:t>
            </a:r>
          </a:p>
        </p:txBody>
      </p:sp>
      <p:pic>
        <p:nvPicPr>
          <p:cNvPr id="171012"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02755">
                                            <p:txEl>
                                              <p:pRg st="3" end="3"/>
                                            </p:txEl>
                                          </p:spTgt>
                                        </p:tgtEl>
                                        <p:attrNameLst>
                                          <p:attrName>style.visibility</p:attrName>
                                        </p:attrNameLst>
                                      </p:cBhvr>
                                      <p:to>
                                        <p:strVal val="visible"/>
                                      </p:to>
                                    </p:set>
                                    <p:animEffect transition="in" filter="blinds(horizontal)">
                                      <p:cBhvr>
                                        <p:cTn id="7" dur="500"/>
                                        <p:tgtEl>
                                          <p:spTgt spid="2027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3.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8.8.2 </a:t>
            </a:r>
            <a:r>
              <a:rPr lang="zh-CN" altLang="zh-CN" dirty="0" smtClean="0">
                <a:solidFill>
                  <a:srgbClr val="800000"/>
                </a:solidFill>
                <a:effectLst>
                  <a:outerShdw blurRad="38100" dist="38100" dir="2700000" algn="tl">
                    <a:srgbClr val="000000"/>
                  </a:outerShdw>
                </a:effectLst>
                <a:ea typeface="黑体" pitchFamily="2" charset="-122"/>
              </a:rPr>
              <a:t>怎样建立内存的动态分配</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72035" name="Rectangle 3"/>
          <p:cNvSpPr>
            <a:spLocks noGrp="1" noChangeArrowheads="1"/>
          </p:cNvSpPr>
          <p:nvPr>
            <p:ph idx="1"/>
          </p:nvPr>
        </p:nvSpPr>
        <p:spPr>
          <a:xfrm>
            <a:off x="428625" y="1643063"/>
            <a:ext cx="8358188" cy="4000500"/>
          </a:xfrm>
        </p:spPr>
        <p:txBody>
          <a:bodyPr/>
          <a:lstStyle/>
          <a:p>
            <a:pPr eaLnBrk="1" hangingPunct="1"/>
            <a:r>
              <a:rPr lang="zh-CN" altLang="zh-CN" smtClean="0"/>
              <a:t>用</a:t>
            </a:r>
            <a:r>
              <a:rPr lang="en-US" altLang="zh-CN" smtClean="0"/>
              <a:t>realloc</a:t>
            </a:r>
            <a:r>
              <a:rPr lang="zh-CN" altLang="zh-CN" smtClean="0"/>
              <a:t>函数将</a:t>
            </a:r>
            <a:r>
              <a:rPr lang="en-US" altLang="zh-CN" smtClean="0"/>
              <a:t>p</a:t>
            </a:r>
            <a:r>
              <a:rPr lang="zh-CN" altLang="zh-CN" smtClean="0"/>
              <a:t>所指向的动态空间的大小改变为</a:t>
            </a:r>
            <a:r>
              <a:rPr lang="en-US" altLang="zh-CN" smtClean="0"/>
              <a:t>size</a:t>
            </a:r>
            <a:r>
              <a:rPr lang="zh-CN" altLang="zh-CN" smtClean="0"/>
              <a:t>。</a:t>
            </a:r>
            <a:r>
              <a:rPr lang="en-US" altLang="zh-CN" smtClean="0"/>
              <a:t>p</a:t>
            </a:r>
            <a:r>
              <a:rPr lang="zh-CN" altLang="zh-CN" smtClean="0"/>
              <a:t>的值不变。如果重分配不成功，返回</a:t>
            </a:r>
            <a:r>
              <a:rPr lang="en-US" altLang="zh-CN" smtClean="0"/>
              <a:t>NULL</a:t>
            </a:r>
            <a:r>
              <a:rPr lang="zh-CN" altLang="zh-CN" smtClean="0"/>
              <a:t>。如</a:t>
            </a:r>
          </a:p>
          <a:p>
            <a:pPr eaLnBrk="1" hangingPunct="1">
              <a:buFont typeface="Wingdings" pitchFamily="2" charset="2"/>
              <a:buNone/>
            </a:pPr>
            <a:r>
              <a:rPr lang="en-US" altLang="zh-CN" smtClean="0"/>
              <a:t>     realloc(p,50);          </a:t>
            </a:r>
          </a:p>
          <a:p>
            <a:pPr eaLnBrk="1" hangingPunct="1">
              <a:buFont typeface="Wingdings" pitchFamily="2" charset="2"/>
              <a:buNone/>
            </a:pPr>
            <a:r>
              <a:rPr lang="en-US" altLang="zh-CN" smtClean="0"/>
              <a:t> </a:t>
            </a:r>
            <a:r>
              <a:rPr lang="zh-CN" altLang="zh-CN" smtClean="0"/>
              <a:t>将</a:t>
            </a:r>
            <a:r>
              <a:rPr lang="en-US" altLang="zh-CN" smtClean="0"/>
              <a:t>p</a:t>
            </a:r>
            <a:r>
              <a:rPr lang="zh-CN" altLang="zh-CN" smtClean="0"/>
              <a:t>所指向的已分配的动态空间改为</a:t>
            </a:r>
            <a:r>
              <a:rPr lang="en-US" altLang="zh-CN" smtClean="0"/>
              <a:t>50</a:t>
            </a:r>
            <a:r>
              <a:rPr lang="zh-CN" altLang="zh-CN" smtClean="0"/>
              <a:t>字节</a:t>
            </a:r>
            <a:r>
              <a:rPr lang="en-US" altLang="zh-CN" smtClean="0"/>
              <a:t> </a:t>
            </a:r>
            <a:endParaRPr lang="zh-CN" altLang="zh-CN" smtClean="0"/>
          </a:p>
        </p:txBody>
      </p:sp>
      <p:pic>
        <p:nvPicPr>
          <p:cNvPr id="172036"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8.8.2 </a:t>
            </a:r>
            <a:r>
              <a:rPr lang="zh-CN" altLang="zh-CN" dirty="0" smtClean="0">
                <a:solidFill>
                  <a:srgbClr val="800000"/>
                </a:solidFill>
                <a:effectLst>
                  <a:outerShdw blurRad="38100" dist="38100" dir="2700000" algn="tl">
                    <a:srgbClr val="000000"/>
                  </a:outerShdw>
                </a:effectLst>
                <a:ea typeface="黑体" pitchFamily="2" charset="-122"/>
              </a:rPr>
              <a:t>怎样建立内存的动态分配</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73059" name="Rectangle 3"/>
          <p:cNvSpPr>
            <a:spLocks noGrp="1" noChangeArrowheads="1"/>
          </p:cNvSpPr>
          <p:nvPr>
            <p:ph idx="1"/>
          </p:nvPr>
        </p:nvSpPr>
        <p:spPr>
          <a:xfrm>
            <a:off x="428625" y="1643063"/>
            <a:ext cx="8358188" cy="4000500"/>
          </a:xfrm>
        </p:spPr>
        <p:txBody>
          <a:bodyPr/>
          <a:lstStyle/>
          <a:p>
            <a:pPr eaLnBrk="1" hangingPunct="1"/>
            <a:r>
              <a:rPr lang="zh-CN" altLang="zh-CN" smtClean="0"/>
              <a:t>以上</a:t>
            </a:r>
            <a:r>
              <a:rPr lang="en-US" altLang="zh-CN" smtClean="0"/>
              <a:t>4</a:t>
            </a:r>
            <a:r>
              <a:rPr lang="zh-CN" altLang="zh-CN" smtClean="0"/>
              <a:t>个函数的声明在</a:t>
            </a:r>
            <a:r>
              <a:rPr lang="en-US" altLang="zh-CN" smtClean="0"/>
              <a:t>stdlib.h</a:t>
            </a:r>
            <a:r>
              <a:rPr lang="zh-CN" altLang="zh-CN" smtClean="0"/>
              <a:t>头文件中，在用到这些函数时应当用“</a:t>
            </a:r>
            <a:r>
              <a:rPr lang="en-US" altLang="zh-CN" smtClean="0"/>
              <a:t>#include &lt;stdlib.h&gt;</a:t>
            </a:r>
            <a:r>
              <a:rPr lang="zh-CN" altLang="zh-CN" smtClean="0"/>
              <a:t>”指令把</a:t>
            </a:r>
            <a:r>
              <a:rPr lang="en-US" altLang="zh-CN" smtClean="0"/>
              <a:t>stdlib.h</a:t>
            </a:r>
            <a:r>
              <a:rPr lang="zh-CN" altLang="zh-CN" smtClean="0"/>
              <a:t>头文件包含到程序文件中。</a:t>
            </a:r>
          </a:p>
        </p:txBody>
      </p:sp>
      <p:pic>
        <p:nvPicPr>
          <p:cNvPr id="173060"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8.8.3 void</a:t>
            </a:r>
            <a:r>
              <a:rPr lang="zh-CN" altLang="zh-CN" dirty="0" smtClean="0">
                <a:solidFill>
                  <a:srgbClr val="800000"/>
                </a:solidFill>
                <a:effectLst>
                  <a:outerShdw blurRad="38100" dist="38100" dir="2700000" algn="tl">
                    <a:srgbClr val="000000"/>
                  </a:outerShdw>
                </a:effectLst>
                <a:ea typeface="黑体" pitchFamily="2" charset="-122"/>
              </a:rPr>
              <a:t>指针类型</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74083" name="Rectangle 3"/>
          <p:cNvSpPr>
            <a:spLocks noGrp="1" noChangeArrowheads="1"/>
          </p:cNvSpPr>
          <p:nvPr>
            <p:ph idx="1"/>
          </p:nvPr>
        </p:nvSpPr>
        <p:spPr>
          <a:xfrm>
            <a:off x="428625" y="1643063"/>
            <a:ext cx="8358188" cy="2786062"/>
          </a:xfrm>
        </p:spPr>
        <p:txBody>
          <a:bodyPr/>
          <a:lstStyle/>
          <a:p>
            <a:pPr eaLnBrk="1" hangingPunct="1">
              <a:buFont typeface="Wingdings" pitchFamily="2" charset="2"/>
              <a:buNone/>
            </a:pPr>
            <a:r>
              <a:rPr lang="en-US" altLang="zh-CN" smtClean="0"/>
              <a:t>  </a:t>
            </a:r>
            <a:r>
              <a:rPr lang="zh-CN" altLang="zh-CN" smtClean="0"/>
              <a:t>例</a:t>
            </a:r>
            <a:r>
              <a:rPr lang="en-US" altLang="zh-CN" smtClean="0"/>
              <a:t>8.30 </a:t>
            </a:r>
            <a:r>
              <a:rPr lang="zh-CN" altLang="zh-CN" smtClean="0"/>
              <a:t>建立动态数组，输入</a:t>
            </a:r>
            <a:r>
              <a:rPr lang="en-US" altLang="zh-CN" smtClean="0"/>
              <a:t>5</a:t>
            </a:r>
            <a:r>
              <a:rPr lang="zh-CN" altLang="zh-CN" smtClean="0"/>
              <a:t>个学生的成绩，另外用一个函数检查其中有无低于</a:t>
            </a:r>
            <a:r>
              <a:rPr lang="en-US" altLang="zh-CN" smtClean="0"/>
              <a:t>60</a:t>
            </a:r>
            <a:r>
              <a:rPr lang="zh-CN" altLang="zh-CN" smtClean="0"/>
              <a:t>分的，输出不合格的成绩。</a:t>
            </a:r>
          </a:p>
        </p:txBody>
      </p:sp>
      <p:pic>
        <p:nvPicPr>
          <p:cNvPr id="174084"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8.8.3 void</a:t>
            </a:r>
            <a:r>
              <a:rPr lang="zh-CN" altLang="zh-CN" dirty="0" smtClean="0">
                <a:solidFill>
                  <a:srgbClr val="800000"/>
                </a:solidFill>
                <a:effectLst>
                  <a:outerShdw blurRad="38100" dist="38100" dir="2700000" algn="tl">
                    <a:srgbClr val="000000"/>
                  </a:outerShdw>
                </a:effectLst>
                <a:ea typeface="黑体" pitchFamily="2" charset="-122"/>
              </a:rPr>
              <a:t>指针类型</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75107" name="Rectangle 3"/>
          <p:cNvSpPr>
            <a:spLocks noGrp="1" noChangeArrowheads="1"/>
          </p:cNvSpPr>
          <p:nvPr>
            <p:ph idx="1"/>
          </p:nvPr>
        </p:nvSpPr>
        <p:spPr>
          <a:xfrm>
            <a:off x="428625" y="1643063"/>
            <a:ext cx="8175625" cy="4714875"/>
          </a:xfrm>
        </p:spPr>
        <p:txBody>
          <a:bodyPr/>
          <a:lstStyle/>
          <a:p>
            <a:pPr eaLnBrk="1" hangingPunct="1"/>
            <a:r>
              <a:rPr lang="en-US" altLang="zh-CN" smtClean="0"/>
              <a:t> </a:t>
            </a:r>
            <a:r>
              <a:rPr lang="zh-CN" altLang="zh-CN" smtClean="0"/>
              <a:t>解题思路：用</a:t>
            </a:r>
            <a:r>
              <a:rPr lang="en-US" altLang="zh-CN" smtClean="0"/>
              <a:t>malloc</a:t>
            </a:r>
            <a:r>
              <a:rPr lang="zh-CN" altLang="zh-CN" smtClean="0"/>
              <a:t>函数开辟一个动态自由区域，用来存</a:t>
            </a:r>
            <a:r>
              <a:rPr lang="en-US" altLang="zh-CN" smtClean="0"/>
              <a:t>5</a:t>
            </a:r>
            <a:r>
              <a:rPr lang="zh-CN" altLang="zh-CN" smtClean="0"/>
              <a:t>个学生的成绩，会得到这个动态域第一个字节的地址，它的基类型是</a:t>
            </a:r>
            <a:r>
              <a:rPr lang="en-US" altLang="zh-CN" smtClean="0"/>
              <a:t>void</a:t>
            </a:r>
            <a:r>
              <a:rPr lang="zh-CN" altLang="zh-CN" smtClean="0"/>
              <a:t>型。用一个基类型为</a:t>
            </a:r>
            <a:r>
              <a:rPr lang="en-US" altLang="zh-CN" smtClean="0"/>
              <a:t>int</a:t>
            </a:r>
            <a:r>
              <a:rPr lang="zh-CN" altLang="zh-CN" smtClean="0"/>
              <a:t>的指针变量</a:t>
            </a:r>
            <a:r>
              <a:rPr lang="en-US" altLang="zh-CN" smtClean="0"/>
              <a:t>p</a:t>
            </a:r>
            <a:r>
              <a:rPr lang="zh-CN" altLang="zh-CN" smtClean="0"/>
              <a:t>来指向动态数组的各元素，并输出它们的值。但必须先把</a:t>
            </a:r>
            <a:r>
              <a:rPr lang="en-US" altLang="zh-CN" smtClean="0"/>
              <a:t>malloc</a:t>
            </a:r>
            <a:r>
              <a:rPr lang="zh-CN" altLang="zh-CN" smtClean="0"/>
              <a:t>函数返回的</a:t>
            </a:r>
            <a:r>
              <a:rPr lang="en-US" altLang="zh-CN" smtClean="0"/>
              <a:t>void</a:t>
            </a:r>
            <a:r>
              <a:rPr lang="zh-CN" altLang="zh-CN" smtClean="0"/>
              <a:t>指针转换为整型指针，然后赋给</a:t>
            </a:r>
            <a:r>
              <a:rPr lang="en-US" altLang="zh-CN" smtClean="0"/>
              <a:t>p1</a:t>
            </a:r>
            <a:endParaRPr lang="zh-CN" altLang="zh-CN" smtClean="0"/>
          </a:p>
        </p:txBody>
      </p:sp>
      <p:pic>
        <p:nvPicPr>
          <p:cNvPr id="175108"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6130" name="内容占位符 2"/>
          <p:cNvSpPr>
            <a:spLocks noGrp="1"/>
          </p:cNvSpPr>
          <p:nvPr>
            <p:ph idx="1"/>
          </p:nvPr>
        </p:nvSpPr>
        <p:spPr>
          <a:xfrm>
            <a:off x="539750" y="928688"/>
            <a:ext cx="8153400" cy="5429250"/>
          </a:xfrm>
        </p:spPr>
        <p:txBody>
          <a:bodyPr/>
          <a:lstStyle/>
          <a:p>
            <a:pPr eaLnBrk="1" hangingPunct="1">
              <a:lnSpc>
                <a:spcPts val="3000"/>
              </a:lnSpc>
              <a:buFont typeface="Wingdings" pitchFamily="2" charset="2"/>
              <a:buNone/>
            </a:pPr>
            <a:r>
              <a:rPr lang="en-US" altLang="zh-CN" sz="2800" smtClean="0"/>
              <a:t>#include &lt;stdio.h&gt;</a:t>
            </a:r>
            <a:endParaRPr lang="zh-CN" altLang="zh-CN" sz="2800" smtClean="0"/>
          </a:p>
          <a:p>
            <a:pPr eaLnBrk="1" hangingPunct="1">
              <a:lnSpc>
                <a:spcPts val="3000"/>
              </a:lnSpc>
              <a:buFont typeface="Wingdings" pitchFamily="2" charset="2"/>
              <a:buNone/>
            </a:pPr>
            <a:r>
              <a:rPr lang="en-US" altLang="zh-CN" sz="2800" smtClean="0"/>
              <a:t>#include &lt;stdlib.h&gt;</a:t>
            </a:r>
            <a:endParaRPr lang="zh-CN" altLang="zh-CN" sz="2800" smtClean="0"/>
          </a:p>
          <a:p>
            <a:pPr eaLnBrk="1" hangingPunct="1">
              <a:lnSpc>
                <a:spcPts val="3000"/>
              </a:lnSpc>
              <a:buFont typeface="Wingdings" pitchFamily="2" charset="2"/>
              <a:buNone/>
            </a:pPr>
            <a:r>
              <a:rPr lang="en-US" altLang="zh-CN" sz="2800" smtClean="0"/>
              <a:t>int main()</a:t>
            </a:r>
            <a:endParaRPr lang="zh-CN" altLang="zh-CN" sz="2800" smtClean="0"/>
          </a:p>
          <a:p>
            <a:pPr eaLnBrk="1" hangingPunct="1">
              <a:lnSpc>
                <a:spcPts val="3000"/>
              </a:lnSpc>
              <a:buFont typeface="Wingdings" pitchFamily="2" charset="2"/>
              <a:buNone/>
            </a:pPr>
            <a:r>
              <a:rPr lang="en-US" altLang="zh-CN" sz="2800" smtClean="0"/>
              <a:t>{ void check(int *); </a:t>
            </a:r>
            <a:endParaRPr lang="zh-CN" altLang="zh-CN" sz="2800" smtClean="0"/>
          </a:p>
          <a:p>
            <a:pPr eaLnBrk="1" hangingPunct="1">
              <a:lnSpc>
                <a:spcPts val="3000"/>
              </a:lnSpc>
              <a:buFont typeface="Wingdings" pitchFamily="2" charset="2"/>
              <a:buNone/>
            </a:pPr>
            <a:r>
              <a:rPr lang="en-US" altLang="zh-CN" sz="2800" smtClean="0"/>
              <a:t>   int *p1,i; </a:t>
            </a:r>
            <a:endParaRPr lang="zh-CN" altLang="zh-CN" sz="2800" smtClean="0"/>
          </a:p>
          <a:p>
            <a:pPr eaLnBrk="1" hangingPunct="1">
              <a:lnSpc>
                <a:spcPts val="3000"/>
              </a:lnSpc>
              <a:buFont typeface="Wingdings" pitchFamily="2" charset="2"/>
              <a:buNone/>
            </a:pPr>
            <a:r>
              <a:rPr lang="en-US" altLang="zh-CN" sz="2800" smtClean="0"/>
              <a:t>   p1=</a:t>
            </a:r>
            <a:r>
              <a:rPr lang="en-US" altLang="zh-CN" sz="2800" smtClean="0">
                <a:solidFill>
                  <a:srgbClr val="FF0000"/>
                </a:solidFill>
              </a:rPr>
              <a:t>(int *)</a:t>
            </a:r>
            <a:r>
              <a:rPr lang="en-US" altLang="zh-CN" sz="2800" smtClean="0">
                <a:solidFill>
                  <a:srgbClr val="9D138D"/>
                </a:solidFill>
              </a:rPr>
              <a:t>malloc</a:t>
            </a:r>
            <a:r>
              <a:rPr lang="en-US" altLang="zh-CN" sz="2800" smtClean="0"/>
              <a:t>(5*sizeof(int)); </a:t>
            </a:r>
            <a:endParaRPr lang="zh-CN" altLang="zh-CN" sz="2800" smtClean="0"/>
          </a:p>
          <a:p>
            <a:pPr eaLnBrk="1" hangingPunct="1">
              <a:lnSpc>
                <a:spcPts val="3000"/>
              </a:lnSpc>
              <a:buFont typeface="Wingdings" pitchFamily="2" charset="2"/>
              <a:buNone/>
            </a:pPr>
            <a:r>
              <a:rPr lang="en-US" altLang="zh-CN" sz="2800" smtClean="0"/>
              <a:t>   for(i=0;i&lt;5;i++) </a:t>
            </a:r>
            <a:endParaRPr lang="zh-CN" altLang="zh-CN" sz="2800" smtClean="0"/>
          </a:p>
          <a:p>
            <a:pPr eaLnBrk="1" hangingPunct="1">
              <a:lnSpc>
                <a:spcPts val="3000"/>
              </a:lnSpc>
              <a:buFont typeface="Wingdings" pitchFamily="2" charset="2"/>
              <a:buNone/>
            </a:pPr>
            <a:r>
              <a:rPr lang="en-US" altLang="zh-CN" sz="2800" smtClean="0"/>
              <a:t>      scanf("%d",p1+i);  </a:t>
            </a:r>
            <a:endParaRPr lang="zh-CN" altLang="zh-CN" sz="2800" smtClean="0"/>
          </a:p>
          <a:p>
            <a:pPr eaLnBrk="1" hangingPunct="1">
              <a:lnSpc>
                <a:spcPts val="3000"/>
              </a:lnSpc>
              <a:buFont typeface="Wingdings" pitchFamily="2" charset="2"/>
              <a:buNone/>
            </a:pPr>
            <a:r>
              <a:rPr lang="en-US" altLang="zh-CN" sz="2800" smtClean="0"/>
              <a:t>   check(p1); </a:t>
            </a:r>
            <a:endParaRPr lang="zh-CN" altLang="zh-CN" sz="2800" smtClean="0"/>
          </a:p>
          <a:p>
            <a:pPr eaLnBrk="1" hangingPunct="1">
              <a:lnSpc>
                <a:spcPts val="3000"/>
              </a:lnSpc>
              <a:buFont typeface="Wingdings" pitchFamily="2" charset="2"/>
              <a:buNone/>
            </a:pPr>
            <a:r>
              <a:rPr lang="en-US" altLang="zh-CN" sz="2800" smtClean="0"/>
              <a:t>   return 0;</a:t>
            </a:r>
            <a:endParaRPr lang="zh-CN" altLang="zh-CN" sz="2800" smtClean="0"/>
          </a:p>
          <a:p>
            <a:pPr eaLnBrk="1" hangingPunct="1">
              <a:lnSpc>
                <a:spcPts val="3000"/>
              </a:lnSpc>
              <a:buFont typeface="Wingdings" pitchFamily="2" charset="2"/>
              <a:buNone/>
            </a:pPr>
            <a:r>
              <a:rPr lang="en-US" altLang="zh-CN" sz="2800" smtClean="0"/>
              <a:t>}</a:t>
            </a:r>
            <a:endParaRPr lang="zh-CN" altLang="zh-CN" sz="2800" smtClean="0"/>
          </a:p>
          <a:p>
            <a:pPr eaLnBrk="1" hangingPunct="1">
              <a:lnSpc>
                <a:spcPts val="3000"/>
              </a:lnSpc>
              <a:buFont typeface="Wingdings" pitchFamily="2" charset="2"/>
              <a:buNone/>
            </a:pPr>
            <a:endParaRPr lang="zh-CN" altLang="en-US" sz="2800" smtClean="0"/>
          </a:p>
        </p:txBody>
      </p:sp>
      <p:pic>
        <p:nvPicPr>
          <p:cNvPr id="176131"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7154" name="内容占位符 2"/>
          <p:cNvSpPr>
            <a:spLocks noGrp="1"/>
          </p:cNvSpPr>
          <p:nvPr>
            <p:ph idx="1"/>
          </p:nvPr>
        </p:nvSpPr>
        <p:spPr>
          <a:xfrm>
            <a:off x="896938" y="1071563"/>
            <a:ext cx="6675437" cy="4429125"/>
          </a:xfrm>
        </p:spPr>
        <p:txBody>
          <a:bodyPr/>
          <a:lstStyle/>
          <a:p>
            <a:pPr eaLnBrk="1" hangingPunct="1">
              <a:buFont typeface="Wingdings" pitchFamily="2" charset="2"/>
              <a:buNone/>
            </a:pPr>
            <a:r>
              <a:rPr lang="en-US" altLang="zh-CN" sz="2800" smtClean="0"/>
              <a:t>void check(int *p) </a:t>
            </a:r>
            <a:endParaRPr lang="zh-CN" altLang="zh-CN" sz="2800" smtClean="0"/>
          </a:p>
          <a:p>
            <a:pPr eaLnBrk="1" hangingPunct="1">
              <a:buFont typeface="Wingdings" pitchFamily="2" charset="2"/>
              <a:buNone/>
            </a:pPr>
            <a:r>
              <a:rPr lang="en-US" altLang="zh-CN" sz="2800" smtClean="0"/>
              <a:t>{ int i;</a:t>
            </a:r>
            <a:endParaRPr lang="zh-CN" altLang="zh-CN" sz="2800" smtClean="0"/>
          </a:p>
          <a:p>
            <a:pPr eaLnBrk="1" hangingPunct="1">
              <a:buFont typeface="Wingdings" pitchFamily="2" charset="2"/>
              <a:buNone/>
            </a:pPr>
            <a:r>
              <a:rPr lang="en-US" altLang="zh-CN" sz="2800" smtClean="0"/>
              <a:t>   printf("They are fail:");</a:t>
            </a:r>
            <a:endParaRPr lang="zh-CN" altLang="zh-CN" sz="2800" smtClean="0"/>
          </a:p>
          <a:p>
            <a:pPr eaLnBrk="1" hangingPunct="1">
              <a:buFont typeface="Wingdings" pitchFamily="2" charset="2"/>
              <a:buNone/>
            </a:pPr>
            <a:r>
              <a:rPr lang="en-US" altLang="zh-CN" sz="2800" smtClean="0"/>
              <a:t>   for(i=0;i&lt;5;i++)</a:t>
            </a:r>
            <a:endParaRPr lang="zh-CN" altLang="zh-CN" sz="2800" smtClean="0"/>
          </a:p>
          <a:p>
            <a:pPr eaLnBrk="1" hangingPunct="1">
              <a:buFont typeface="Wingdings" pitchFamily="2" charset="2"/>
              <a:buNone/>
            </a:pPr>
            <a:r>
              <a:rPr lang="en-US" altLang="zh-CN" sz="2800" smtClean="0"/>
              <a:t>      if (p[i]&lt;60) </a:t>
            </a:r>
          </a:p>
          <a:p>
            <a:pPr eaLnBrk="1" hangingPunct="1">
              <a:buFont typeface="Wingdings" pitchFamily="2" charset="2"/>
              <a:buNone/>
            </a:pPr>
            <a:r>
              <a:rPr lang="en-US" altLang="zh-CN" sz="2800" smtClean="0"/>
              <a:t>         printf("%d ",p[i]); </a:t>
            </a:r>
            <a:endParaRPr lang="zh-CN" altLang="zh-CN" sz="2800" smtClean="0"/>
          </a:p>
          <a:p>
            <a:pPr eaLnBrk="1" hangingPunct="1">
              <a:buFont typeface="Wingdings" pitchFamily="2" charset="2"/>
              <a:buNone/>
            </a:pPr>
            <a:r>
              <a:rPr lang="en-US" altLang="zh-CN" sz="2800" smtClean="0"/>
              <a:t>   printf("\n");</a:t>
            </a:r>
            <a:endParaRPr lang="zh-CN" altLang="zh-CN" sz="2800" smtClean="0"/>
          </a:p>
          <a:p>
            <a:pPr eaLnBrk="1" hangingPunct="1">
              <a:buFont typeface="Wingdings" pitchFamily="2" charset="2"/>
              <a:buNone/>
            </a:pPr>
            <a:r>
              <a:rPr lang="en-US" altLang="zh-CN" sz="2800" smtClean="0"/>
              <a:t>} </a:t>
            </a:r>
            <a:endParaRPr lang="zh-CN" altLang="en-US" sz="2800" smtClean="0"/>
          </a:p>
        </p:txBody>
      </p:sp>
      <p:pic>
        <p:nvPicPr>
          <p:cNvPr id="264194" name="Picture 2" descr="pic8-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250" y="4929188"/>
            <a:ext cx="4333875"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7156" name="图片 3"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286750"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64194"/>
                                        </p:tgtEl>
                                        <p:attrNameLst>
                                          <p:attrName>style.visibility</p:attrName>
                                        </p:attrNameLst>
                                      </p:cBhvr>
                                      <p:to>
                                        <p:strVal val="visible"/>
                                      </p:to>
                                    </p:set>
                                    <p:animEffect transition="in" filter="blinds(horizontal)">
                                      <p:cBhvr>
                                        <p:cTn id="7" dur="500"/>
                                        <p:tgtEl>
                                          <p:spTgt spid="264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9.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8.9</a:t>
            </a:r>
            <a:r>
              <a:rPr lang="zh-CN" altLang="zh-CN" dirty="0" smtClean="0">
                <a:solidFill>
                  <a:srgbClr val="800000"/>
                </a:solidFill>
                <a:effectLst>
                  <a:outerShdw blurRad="38100" dist="38100" dir="2700000" algn="tl">
                    <a:srgbClr val="000000"/>
                  </a:outerShdw>
                </a:effectLst>
                <a:ea typeface="黑体" pitchFamily="2" charset="-122"/>
              </a:rPr>
              <a:t>有关指针的小结</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209923" name="Rectangle 3"/>
          <p:cNvSpPr>
            <a:spLocks noGrp="1" noChangeArrowheads="1"/>
          </p:cNvSpPr>
          <p:nvPr>
            <p:ph idx="1"/>
          </p:nvPr>
        </p:nvSpPr>
        <p:spPr>
          <a:xfrm>
            <a:off x="428625" y="1643063"/>
            <a:ext cx="8072438" cy="4714875"/>
          </a:xfrm>
        </p:spPr>
        <p:txBody>
          <a:bodyPr/>
          <a:lstStyle/>
          <a:p>
            <a:pPr eaLnBrk="1" hangingPunct="1">
              <a:buFont typeface="Wingdings" pitchFamily="2" charset="2"/>
              <a:buNone/>
            </a:pPr>
            <a:r>
              <a:rPr lang="en-US" altLang="zh-CN" smtClean="0"/>
              <a:t> 1.</a:t>
            </a:r>
            <a:r>
              <a:rPr lang="zh-CN" altLang="zh-CN" smtClean="0"/>
              <a:t>首先要准确地弄清楚指针的含义。指针就是地址，凡是出现“指针”的地方，都可以用“地址”代替，例如，变量的指针就是变量的地址，指针变量就是地址变量</a:t>
            </a:r>
            <a:endParaRPr lang="en-US" altLang="zh-CN" smtClean="0"/>
          </a:p>
          <a:p>
            <a:pPr eaLnBrk="1" hangingPunct="1"/>
            <a:r>
              <a:rPr lang="zh-CN" altLang="zh-CN" smtClean="0"/>
              <a:t>要区别指针和指针变量。指针就是地址本身，而指针变量是用来存放地址的变量。</a:t>
            </a:r>
          </a:p>
        </p:txBody>
      </p:sp>
      <p:pic>
        <p:nvPicPr>
          <p:cNvPr id="178180"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09923">
                                            <p:txEl>
                                              <p:pRg st="1" end="1"/>
                                            </p:txEl>
                                          </p:spTgt>
                                        </p:tgtEl>
                                        <p:attrNameLst>
                                          <p:attrName>style.visibility</p:attrName>
                                        </p:attrNameLst>
                                      </p:cBhvr>
                                      <p:to>
                                        <p:strVal val="visible"/>
                                      </p:to>
                                    </p:set>
                                    <p:animEffect transition="in" filter="blinds(horizontal)">
                                      <p:cBhvr>
                                        <p:cTn id="7" dur="500"/>
                                        <p:tgtEl>
                                          <p:spTgt spid="2099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标题 1"/>
          <p:cNvSpPr>
            <a:spLocks noGrp="1"/>
          </p:cNvSpPr>
          <p:nvPr>
            <p:ph type="title"/>
          </p:nvPr>
        </p:nvSpPr>
        <p:spPr>
          <a:xfrm>
            <a:off x="663575" y="228600"/>
            <a:ext cx="8229600" cy="868363"/>
          </a:xfrm>
        </p:spPr>
        <p:txBody>
          <a:bodyPr/>
          <a:lstStyle/>
          <a:p>
            <a:r>
              <a:rPr lang="zh-CN" altLang="en-US" smtClean="0"/>
              <a:t>指针的指针</a:t>
            </a:r>
          </a:p>
        </p:txBody>
      </p:sp>
      <p:sp>
        <p:nvSpPr>
          <p:cNvPr id="30723" name="内容占位符 2"/>
          <p:cNvSpPr>
            <a:spLocks noGrp="1"/>
          </p:cNvSpPr>
          <p:nvPr>
            <p:ph idx="1"/>
          </p:nvPr>
        </p:nvSpPr>
        <p:spPr/>
        <p:txBody>
          <a:bodyPr/>
          <a:lstStyle/>
          <a:p>
            <a:r>
              <a:rPr lang="en-US" altLang="zh-CN" sz="3600" smtClean="0"/>
              <a:t>int </a:t>
            </a:r>
            <a:r>
              <a:rPr lang="zh-CN" altLang="en-US" sz="3600" smtClean="0"/>
              <a:t>**</a:t>
            </a:r>
            <a:r>
              <a:rPr lang="en-US" altLang="zh-CN" sz="3600" smtClean="0"/>
              <a:t>p;</a:t>
            </a:r>
          </a:p>
          <a:p>
            <a:r>
              <a:rPr lang="en-US" altLang="zh-CN" sz="3600" smtClean="0"/>
              <a:t>int </a:t>
            </a:r>
            <a:r>
              <a:rPr lang="zh-CN" altLang="en-US" sz="3600" smtClean="0"/>
              <a:t>*</a:t>
            </a:r>
            <a:r>
              <a:rPr lang="en-US" altLang="zh-CN" sz="3600" smtClean="0"/>
              <a:t>q;</a:t>
            </a:r>
          </a:p>
          <a:p>
            <a:r>
              <a:rPr lang="en-US" altLang="zh-CN" sz="3600" smtClean="0"/>
              <a:t>int a;</a:t>
            </a:r>
          </a:p>
          <a:p>
            <a:r>
              <a:rPr lang="en-US" altLang="zh-CN" sz="3600" smtClean="0"/>
              <a:t>a=100;</a:t>
            </a:r>
          </a:p>
          <a:p>
            <a:r>
              <a:rPr lang="en-US" altLang="zh-CN" sz="3600" smtClean="0"/>
              <a:t>q=&amp;a;</a:t>
            </a:r>
          </a:p>
          <a:p>
            <a:r>
              <a:rPr lang="en-US" altLang="zh-CN" sz="3600" smtClean="0"/>
              <a:t>p=&amp;q;</a:t>
            </a:r>
            <a:endParaRPr lang="zh-CN" altLang="en-US" sz="3600" smtClean="0"/>
          </a:p>
        </p:txBody>
      </p:sp>
      <p:pic>
        <p:nvPicPr>
          <p:cNvPr id="3072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2940050" y="1125538"/>
            <a:ext cx="5448300" cy="4967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22534" name="AutoShape 6"/>
          <p:cNvSpPr>
            <a:spLocks noChangeArrowheads="1"/>
          </p:cNvSpPr>
          <p:nvPr/>
        </p:nvSpPr>
        <p:spPr bwMode="gray">
          <a:xfrm>
            <a:off x="6588125" y="3357563"/>
            <a:ext cx="503238" cy="2087562"/>
          </a:xfrm>
          <a:prstGeom prst="curvedLeftArrow">
            <a:avLst>
              <a:gd name="adj1" fmla="val 82965"/>
              <a:gd name="adj2" fmla="val 165930"/>
              <a:gd name="adj3" fmla="val 33333"/>
            </a:avLst>
          </a:prstGeom>
          <a:solidFill>
            <a:schemeClr val="accent1"/>
          </a:solidFill>
          <a:ln>
            <a:noFill/>
          </a:ln>
          <a:effectLst>
            <a:prstShdw prst="shdw17" dist="17961" dir="2700000">
              <a:schemeClr val="accent1">
                <a:gamma/>
                <a:shade val="60000"/>
                <a:invGamma/>
              </a:schemeClr>
            </a:prst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spAutoFit/>
          </a:bodyPr>
          <a:lstStyle/>
          <a:p>
            <a:pPr>
              <a:defRPr/>
            </a:pPr>
            <a:endParaRPr lang="zh-CN" altLang="en-US" b="0"/>
          </a:p>
        </p:txBody>
      </p:sp>
      <p:sp>
        <p:nvSpPr>
          <p:cNvPr id="22536" name="AutoShape 8"/>
          <p:cNvSpPr>
            <a:spLocks noChangeArrowheads="1"/>
          </p:cNvSpPr>
          <p:nvPr/>
        </p:nvSpPr>
        <p:spPr bwMode="gray">
          <a:xfrm rot="10800000">
            <a:off x="2195513" y="1196975"/>
            <a:ext cx="576262" cy="4175125"/>
          </a:xfrm>
          <a:prstGeom prst="curvedLeftArrow">
            <a:avLst>
              <a:gd name="adj1" fmla="val 144904"/>
              <a:gd name="adj2" fmla="val 289807"/>
              <a:gd name="adj3" fmla="val 33333"/>
            </a:avLst>
          </a:prstGeom>
          <a:solidFill>
            <a:schemeClr val="accent1"/>
          </a:solidFill>
          <a:ln>
            <a:noFill/>
          </a:ln>
          <a:effectLst>
            <a:prstShdw prst="shdw17" dist="17961" dir="2700000">
              <a:schemeClr val="accent1">
                <a:gamma/>
                <a:shade val="60000"/>
                <a:invGamma/>
              </a:schemeClr>
            </a:prstShdw>
          </a:effectLst>
          <a:extLs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a:defRPr/>
            </a:pPr>
            <a:endParaRPr lang="zh-CN" altLang="en-US" b="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534"/>
                                        </p:tgtEl>
                                        <p:attrNameLst>
                                          <p:attrName>style.visibility</p:attrName>
                                        </p:attrNameLst>
                                      </p:cBhvr>
                                      <p:to>
                                        <p:strVal val="visible"/>
                                      </p:to>
                                    </p:set>
                                    <p:animEffect transition="in" filter="blinds(horizontal)">
                                      <p:cBhvr>
                                        <p:cTn id="7" dur="500"/>
                                        <p:tgtEl>
                                          <p:spTgt spid="225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25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4" grpId="0" animBg="1"/>
      <p:bldP spid="22536" grpId="0" animBg="1"/>
    </p:bldLst>
  </p:timing>
</p:sld>
</file>

<file path=ppt/slides/slide160.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8.9</a:t>
            </a:r>
            <a:r>
              <a:rPr lang="zh-CN" altLang="zh-CN" dirty="0" smtClean="0">
                <a:solidFill>
                  <a:srgbClr val="800000"/>
                </a:solidFill>
                <a:effectLst>
                  <a:outerShdw blurRad="38100" dist="38100" dir="2700000" algn="tl">
                    <a:srgbClr val="000000"/>
                  </a:outerShdw>
                </a:effectLst>
                <a:ea typeface="黑体" pitchFamily="2" charset="-122"/>
              </a:rPr>
              <a:t>有关指针的小结</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79203" name="Rectangle 3"/>
          <p:cNvSpPr>
            <a:spLocks noGrp="1" noChangeArrowheads="1"/>
          </p:cNvSpPr>
          <p:nvPr>
            <p:ph idx="1"/>
          </p:nvPr>
        </p:nvSpPr>
        <p:spPr>
          <a:xfrm>
            <a:off x="428625" y="1643063"/>
            <a:ext cx="8072438" cy="3857625"/>
          </a:xfrm>
        </p:spPr>
        <p:txBody>
          <a:bodyPr/>
          <a:lstStyle/>
          <a:p>
            <a:pPr eaLnBrk="1" hangingPunct="1">
              <a:buFont typeface="Wingdings" pitchFamily="2" charset="2"/>
              <a:buNone/>
            </a:pPr>
            <a:r>
              <a:rPr lang="en-US" altLang="zh-CN" smtClean="0"/>
              <a:t> 2. </a:t>
            </a:r>
            <a:r>
              <a:rPr lang="zh-CN" altLang="zh-CN" smtClean="0"/>
              <a:t>什么叫“指向”？地址就意味着指向，因为通过地址能找到具有该地址的对象。对于指针变量来说，把谁的地址存放在指针变量中，就说此指针变量指向谁。但应注意：只有与指针变量的基类型相同的数据的地址才能存放在相应的指针变量中。</a:t>
            </a:r>
          </a:p>
        </p:txBody>
      </p:sp>
      <p:pic>
        <p:nvPicPr>
          <p:cNvPr id="179204"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8.9</a:t>
            </a:r>
            <a:r>
              <a:rPr lang="zh-CN" altLang="zh-CN" dirty="0" smtClean="0">
                <a:solidFill>
                  <a:srgbClr val="800000"/>
                </a:solidFill>
                <a:effectLst>
                  <a:outerShdw blurRad="38100" dist="38100" dir="2700000" algn="tl">
                    <a:srgbClr val="000000"/>
                  </a:outerShdw>
                </a:effectLst>
                <a:ea typeface="黑体" pitchFamily="2" charset="-122"/>
              </a:rPr>
              <a:t>有关指针的小结</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80227" name="Rectangle 3"/>
          <p:cNvSpPr>
            <a:spLocks noGrp="1" noChangeArrowheads="1"/>
          </p:cNvSpPr>
          <p:nvPr>
            <p:ph idx="1"/>
          </p:nvPr>
        </p:nvSpPr>
        <p:spPr>
          <a:xfrm>
            <a:off x="428625" y="1643063"/>
            <a:ext cx="8072438" cy="3857625"/>
          </a:xfrm>
        </p:spPr>
        <p:txBody>
          <a:bodyPr/>
          <a:lstStyle/>
          <a:p>
            <a:pPr eaLnBrk="1" hangingPunct="1">
              <a:buFont typeface="Wingdings" pitchFamily="2" charset="2"/>
              <a:buNone/>
            </a:pPr>
            <a:r>
              <a:rPr lang="en-US" altLang="zh-CN" smtClean="0"/>
              <a:t> void *</a:t>
            </a:r>
            <a:r>
              <a:rPr lang="zh-CN" altLang="zh-CN" smtClean="0"/>
              <a:t>指针是一种特殊的指针，不指向任何类型的数据，如果需要用此地址指向某类型的数据，应先对地址进行类型转换。可以在程序中进行显式的类型转换，也可以由编译系统自动进行隐式转换。无论用哪种转换，读者必须了解要进行类型转换</a:t>
            </a:r>
          </a:p>
        </p:txBody>
      </p:sp>
      <p:pic>
        <p:nvPicPr>
          <p:cNvPr id="180228"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8.9</a:t>
            </a:r>
            <a:r>
              <a:rPr lang="zh-CN" altLang="zh-CN" dirty="0" smtClean="0">
                <a:solidFill>
                  <a:srgbClr val="800000"/>
                </a:solidFill>
                <a:effectLst>
                  <a:outerShdw blurRad="38100" dist="38100" dir="2700000" algn="tl">
                    <a:srgbClr val="000000"/>
                  </a:outerShdw>
                </a:effectLst>
                <a:ea typeface="黑体" pitchFamily="2" charset="-122"/>
              </a:rPr>
              <a:t>有关指针的小结</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81251" name="Rectangle 3"/>
          <p:cNvSpPr>
            <a:spLocks noGrp="1" noChangeArrowheads="1"/>
          </p:cNvSpPr>
          <p:nvPr>
            <p:ph idx="1"/>
          </p:nvPr>
        </p:nvSpPr>
        <p:spPr>
          <a:xfrm>
            <a:off x="428625" y="1643063"/>
            <a:ext cx="8072438" cy="3857625"/>
          </a:xfrm>
        </p:spPr>
        <p:txBody>
          <a:bodyPr/>
          <a:lstStyle/>
          <a:p>
            <a:pPr eaLnBrk="1" hangingPunct="1">
              <a:buFont typeface="Wingdings" pitchFamily="2" charset="2"/>
              <a:buNone/>
            </a:pPr>
            <a:r>
              <a:rPr lang="en-US" altLang="zh-CN" smtClean="0"/>
              <a:t> 3. </a:t>
            </a:r>
            <a:r>
              <a:rPr lang="zh-CN" altLang="zh-CN" smtClean="0"/>
              <a:t>要深入掌握在对数组的操作中怎样正确地使用指针，搞清楚指针的指向。一维数组名代表数组首元素的地址</a:t>
            </a:r>
          </a:p>
        </p:txBody>
      </p:sp>
      <p:pic>
        <p:nvPicPr>
          <p:cNvPr id="181252"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8.9</a:t>
            </a:r>
            <a:r>
              <a:rPr lang="zh-CN" altLang="zh-CN" dirty="0" smtClean="0">
                <a:solidFill>
                  <a:srgbClr val="800000"/>
                </a:solidFill>
                <a:effectLst>
                  <a:outerShdw blurRad="38100" dist="38100" dir="2700000" algn="tl">
                    <a:srgbClr val="000000"/>
                  </a:outerShdw>
                </a:effectLst>
                <a:ea typeface="黑体" pitchFamily="2" charset="-122"/>
              </a:rPr>
              <a:t>有关指针的小结</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82275" name="Rectangle 3"/>
          <p:cNvSpPr>
            <a:spLocks noGrp="1" noChangeArrowheads="1"/>
          </p:cNvSpPr>
          <p:nvPr>
            <p:ph idx="1"/>
          </p:nvPr>
        </p:nvSpPr>
        <p:spPr>
          <a:xfrm>
            <a:off x="428625" y="1643063"/>
            <a:ext cx="8072438" cy="4429125"/>
          </a:xfrm>
        </p:spPr>
        <p:txBody>
          <a:bodyPr/>
          <a:lstStyle/>
          <a:p>
            <a:pPr eaLnBrk="1" hangingPunct="1">
              <a:lnSpc>
                <a:spcPts val="2900"/>
              </a:lnSpc>
              <a:buFont typeface="Wingdings" pitchFamily="2" charset="2"/>
              <a:buNone/>
            </a:pPr>
            <a:r>
              <a:rPr lang="en-US" altLang="zh-CN" sz="2800" smtClean="0"/>
              <a:t>   int *p,a[10];</a:t>
            </a:r>
            <a:endParaRPr lang="zh-CN" altLang="zh-CN" sz="2800" smtClean="0"/>
          </a:p>
          <a:p>
            <a:pPr eaLnBrk="1" hangingPunct="1">
              <a:lnSpc>
                <a:spcPts val="2900"/>
              </a:lnSpc>
              <a:buFont typeface="Wingdings" pitchFamily="2" charset="2"/>
              <a:buNone/>
            </a:pPr>
            <a:r>
              <a:rPr lang="en-US" altLang="zh-CN" sz="2800" smtClean="0"/>
              <a:t>   p=a</a:t>
            </a:r>
            <a:r>
              <a:rPr lang="en-US" altLang="zh-CN" smtClean="0"/>
              <a:t>;</a:t>
            </a:r>
            <a:endParaRPr lang="zh-CN" altLang="zh-CN" smtClean="0"/>
          </a:p>
          <a:p>
            <a:pPr lvl="1" eaLnBrk="1" hangingPunct="1"/>
            <a:r>
              <a:rPr lang="en-US" altLang="zh-CN" smtClean="0"/>
              <a:t>p</a:t>
            </a:r>
            <a:r>
              <a:rPr lang="zh-CN" altLang="zh-CN" smtClean="0"/>
              <a:t>是指向</a:t>
            </a:r>
            <a:r>
              <a:rPr lang="en-US" altLang="zh-CN" smtClean="0"/>
              <a:t>int</a:t>
            </a:r>
            <a:r>
              <a:rPr lang="zh-CN" altLang="zh-CN" smtClean="0"/>
              <a:t>类型的指针变量，</a:t>
            </a:r>
            <a:r>
              <a:rPr lang="en-US" altLang="zh-CN" smtClean="0"/>
              <a:t>p</a:t>
            </a:r>
            <a:r>
              <a:rPr lang="zh-CN" altLang="zh-CN" smtClean="0"/>
              <a:t>只能指向数组中的元素，而不是指向整个数组。在进行赋值时一定要先确定赋值号两侧的类型是否相同，是否允许赋值。</a:t>
            </a:r>
          </a:p>
          <a:p>
            <a:pPr lvl="1" eaLnBrk="1" hangingPunct="1"/>
            <a:r>
              <a:rPr lang="zh-CN" altLang="zh-CN" smtClean="0"/>
              <a:t>对“</a:t>
            </a:r>
            <a:r>
              <a:rPr lang="en-US" altLang="zh-CN" smtClean="0"/>
              <a:t>p=a;</a:t>
            </a:r>
            <a:r>
              <a:rPr lang="zh-CN" altLang="zh-CN" smtClean="0"/>
              <a:t>”，准确地说应该是：</a:t>
            </a:r>
            <a:r>
              <a:rPr lang="en-US" altLang="zh-CN" smtClean="0"/>
              <a:t>p</a:t>
            </a:r>
            <a:r>
              <a:rPr lang="zh-CN" altLang="zh-CN" smtClean="0"/>
              <a:t>指向</a:t>
            </a:r>
            <a:r>
              <a:rPr lang="en-US" altLang="zh-CN" smtClean="0"/>
              <a:t>a</a:t>
            </a:r>
            <a:r>
              <a:rPr lang="zh-CN" altLang="zh-CN" smtClean="0"/>
              <a:t>数组的首元素</a:t>
            </a:r>
          </a:p>
        </p:txBody>
      </p:sp>
      <p:pic>
        <p:nvPicPr>
          <p:cNvPr id="182276"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8.9</a:t>
            </a:r>
            <a:r>
              <a:rPr lang="zh-CN" altLang="zh-CN" dirty="0" smtClean="0">
                <a:solidFill>
                  <a:srgbClr val="800000"/>
                </a:solidFill>
                <a:effectLst>
                  <a:outerShdw blurRad="38100" dist="38100" dir="2700000" algn="tl">
                    <a:srgbClr val="000000"/>
                  </a:outerShdw>
                </a:effectLst>
                <a:ea typeface="黑体" pitchFamily="2" charset="-122"/>
              </a:rPr>
              <a:t>有关指针的小结</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83299" name="Rectangle 3"/>
          <p:cNvSpPr>
            <a:spLocks noGrp="1" noChangeArrowheads="1"/>
          </p:cNvSpPr>
          <p:nvPr>
            <p:ph idx="1"/>
          </p:nvPr>
        </p:nvSpPr>
        <p:spPr>
          <a:xfrm>
            <a:off x="428625" y="1643063"/>
            <a:ext cx="8072438" cy="2214562"/>
          </a:xfrm>
        </p:spPr>
        <p:txBody>
          <a:bodyPr/>
          <a:lstStyle/>
          <a:p>
            <a:pPr eaLnBrk="1" hangingPunct="1">
              <a:buFont typeface="Wingdings" pitchFamily="2" charset="2"/>
              <a:buNone/>
            </a:pPr>
            <a:r>
              <a:rPr lang="en-US" altLang="zh-CN" smtClean="0"/>
              <a:t>   4.</a:t>
            </a:r>
            <a:r>
              <a:rPr lang="zh-CN" altLang="zh-CN" smtClean="0"/>
              <a:t>有关指针变量的定义形式的归纳比较，见</a:t>
            </a:r>
            <a:r>
              <a:rPr lang="zh-CN" altLang="en-US" smtClean="0"/>
              <a:t>主教材中</a:t>
            </a:r>
            <a:r>
              <a:rPr lang="zh-CN" altLang="zh-CN" smtClean="0"/>
              <a:t>表</a:t>
            </a:r>
            <a:r>
              <a:rPr lang="en-US" altLang="zh-CN" smtClean="0"/>
              <a:t>8.4</a:t>
            </a:r>
            <a:r>
              <a:rPr lang="zh-CN" altLang="zh-CN" smtClean="0"/>
              <a:t>。</a:t>
            </a:r>
          </a:p>
        </p:txBody>
      </p:sp>
      <p:pic>
        <p:nvPicPr>
          <p:cNvPr id="183300"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8.9</a:t>
            </a:r>
            <a:r>
              <a:rPr lang="zh-CN" altLang="zh-CN" dirty="0" smtClean="0">
                <a:solidFill>
                  <a:srgbClr val="800000"/>
                </a:solidFill>
                <a:effectLst>
                  <a:outerShdw blurRad="38100" dist="38100" dir="2700000" algn="tl">
                    <a:srgbClr val="000000"/>
                  </a:outerShdw>
                </a:effectLst>
                <a:ea typeface="黑体" pitchFamily="2" charset="-122"/>
              </a:rPr>
              <a:t>有关指针的小结</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216067" name="Rectangle 3"/>
          <p:cNvSpPr>
            <a:spLocks noGrp="1" noChangeArrowheads="1"/>
          </p:cNvSpPr>
          <p:nvPr>
            <p:ph idx="1"/>
          </p:nvPr>
        </p:nvSpPr>
        <p:spPr>
          <a:xfrm>
            <a:off x="571500" y="1500188"/>
            <a:ext cx="8072438" cy="4643437"/>
          </a:xfrm>
        </p:spPr>
        <p:txBody>
          <a:bodyPr/>
          <a:lstStyle/>
          <a:p>
            <a:pPr eaLnBrk="1" hangingPunct="1">
              <a:buFont typeface="Wingdings" pitchFamily="2" charset="2"/>
              <a:buNone/>
            </a:pPr>
            <a:r>
              <a:rPr lang="en-US" altLang="zh-CN" smtClean="0"/>
              <a:t>5.</a:t>
            </a:r>
            <a:r>
              <a:rPr lang="zh-CN" altLang="zh-CN" smtClean="0"/>
              <a:t>指针运算</a:t>
            </a:r>
          </a:p>
          <a:p>
            <a:pPr eaLnBrk="1" hangingPunct="1">
              <a:buFont typeface="Wingdings" pitchFamily="2" charset="2"/>
              <a:buAutoNum type="arabicParenBoth"/>
            </a:pPr>
            <a:r>
              <a:rPr lang="zh-CN" altLang="zh-CN" smtClean="0"/>
              <a:t>指针变量加（减）一个整数</a:t>
            </a:r>
            <a:endParaRPr lang="en-US" altLang="zh-CN" smtClean="0"/>
          </a:p>
          <a:p>
            <a:pPr eaLnBrk="1" hangingPunct="1">
              <a:buFont typeface="Wingdings" pitchFamily="2" charset="2"/>
              <a:buNone/>
            </a:pPr>
            <a:r>
              <a:rPr lang="zh-CN" altLang="zh-CN" smtClean="0"/>
              <a:t>例如：</a:t>
            </a:r>
            <a:r>
              <a:rPr lang="en-US" altLang="zh-CN" smtClean="0"/>
              <a:t>p++,p--,p+i,p-i,p+=i,</a:t>
            </a:r>
            <a:r>
              <a:rPr lang="zh-CN" altLang="zh-CN" smtClean="0"/>
              <a:t>ｐ</a:t>
            </a:r>
            <a:r>
              <a:rPr lang="en-US" altLang="zh-CN" smtClean="0"/>
              <a:t>-=i</a:t>
            </a:r>
            <a:r>
              <a:rPr lang="zh-CN" altLang="zh-CN" smtClean="0"/>
              <a:t>等均是指针变量加（减）一个整数。</a:t>
            </a:r>
          </a:p>
          <a:p>
            <a:pPr eaLnBrk="1" hangingPunct="1"/>
            <a:r>
              <a:rPr lang="zh-CN" altLang="zh-CN" smtClean="0"/>
              <a:t>将该指针变量的原值</a:t>
            </a:r>
            <a:r>
              <a:rPr lang="en-US" altLang="zh-CN" smtClean="0"/>
              <a:t>(</a:t>
            </a:r>
            <a:r>
              <a:rPr lang="zh-CN" altLang="zh-CN" smtClean="0"/>
              <a:t>是一个地址</a:t>
            </a:r>
            <a:r>
              <a:rPr lang="en-US" altLang="zh-CN" smtClean="0"/>
              <a:t>)</a:t>
            </a:r>
            <a:r>
              <a:rPr lang="zh-CN" altLang="zh-CN" smtClean="0"/>
              <a:t>和它指向的变量所占用的存储单元的字节数相加（减）。 </a:t>
            </a:r>
          </a:p>
        </p:txBody>
      </p:sp>
      <p:pic>
        <p:nvPicPr>
          <p:cNvPr id="184324"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16067">
                                            <p:txEl>
                                              <p:pRg st="3" end="3"/>
                                            </p:txEl>
                                          </p:spTgt>
                                        </p:tgtEl>
                                        <p:attrNameLst>
                                          <p:attrName>style.visibility</p:attrName>
                                        </p:attrNameLst>
                                      </p:cBhvr>
                                      <p:to>
                                        <p:strVal val="visible"/>
                                      </p:to>
                                    </p:set>
                                    <p:animEffect transition="in" filter="blinds(horizontal)">
                                      <p:cBhvr>
                                        <p:cTn id="7" dur="500"/>
                                        <p:tgtEl>
                                          <p:spTgt spid="2160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8.9</a:t>
            </a:r>
            <a:r>
              <a:rPr lang="zh-CN" altLang="zh-CN" dirty="0" smtClean="0">
                <a:solidFill>
                  <a:srgbClr val="800000"/>
                </a:solidFill>
                <a:effectLst>
                  <a:outerShdw blurRad="38100" dist="38100" dir="2700000" algn="tl">
                    <a:srgbClr val="000000"/>
                  </a:outerShdw>
                </a:effectLst>
                <a:ea typeface="黑体" pitchFamily="2" charset="-122"/>
              </a:rPr>
              <a:t>有关指针的小结</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85347" name="Rectangle 3"/>
          <p:cNvSpPr>
            <a:spLocks noGrp="1" noChangeArrowheads="1"/>
          </p:cNvSpPr>
          <p:nvPr>
            <p:ph idx="1"/>
          </p:nvPr>
        </p:nvSpPr>
        <p:spPr>
          <a:xfrm>
            <a:off x="571500" y="1500188"/>
            <a:ext cx="8072438" cy="3357562"/>
          </a:xfrm>
        </p:spPr>
        <p:txBody>
          <a:bodyPr/>
          <a:lstStyle/>
          <a:p>
            <a:pPr eaLnBrk="1" hangingPunct="1">
              <a:buFont typeface="Wingdings" pitchFamily="2" charset="2"/>
              <a:buNone/>
            </a:pPr>
            <a:r>
              <a:rPr lang="en-US" altLang="zh-CN" smtClean="0"/>
              <a:t>5.</a:t>
            </a:r>
            <a:r>
              <a:rPr lang="zh-CN" altLang="zh-CN" smtClean="0"/>
              <a:t>指针运算</a:t>
            </a:r>
          </a:p>
          <a:p>
            <a:pPr eaLnBrk="1" hangingPunct="1">
              <a:buFont typeface="Wingdings" pitchFamily="2" charset="2"/>
              <a:buNone/>
            </a:pPr>
            <a:r>
              <a:rPr lang="en-US" altLang="zh-CN" smtClean="0"/>
              <a:t>(2)</a:t>
            </a:r>
            <a:r>
              <a:rPr lang="zh-CN" altLang="zh-CN" smtClean="0"/>
              <a:t>指针变量赋值</a:t>
            </a:r>
          </a:p>
          <a:p>
            <a:pPr eaLnBrk="1" hangingPunct="1"/>
            <a:r>
              <a:rPr lang="zh-CN" altLang="zh-CN" smtClean="0"/>
              <a:t>将一个变量地址赋给一个指针变量</a:t>
            </a:r>
            <a:endParaRPr lang="en-US" altLang="zh-CN" smtClean="0"/>
          </a:p>
          <a:p>
            <a:pPr eaLnBrk="1" hangingPunct="1"/>
            <a:r>
              <a:rPr lang="zh-CN" altLang="zh-CN" smtClean="0"/>
              <a:t>不应把一个整数赋给指针变量</a:t>
            </a:r>
            <a:endParaRPr lang="en-US" altLang="zh-CN" smtClean="0"/>
          </a:p>
        </p:txBody>
      </p:sp>
      <p:pic>
        <p:nvPicPr>
          <p:cNvPr id="185348"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8.9</a:t>
            </a:r>
            <a:r>
              <a:rPr lang="zh-CN" altLang="zh-CN" dirty="0" smtClean="0">
                <a:solidFill>
                  <a:srgbClr val="800000"/>
                </a:solidFill>
                <a:effectLst>
                  <a:outerShdw blurRad="38100" dist="38100" dir="2700000" algn="tl">
                    <a:srgbClr val="000000"/>
                  </a:outerShdw>
                </a:effectLst>
                <a:ea typeface="黑体" pitchFamily="2" charset="-122"/>
              </a:rPr>
              <a:t>有关指针的小结</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86371" name="Rectangle 3"/>
          <p:cNvSpPr>
            <a:spLocks noGrp="1" noChangeArrowheads="1"/>
          </p:cNvSpPr>
          <p:nvPr>
            <p:ph idx="1"/>
          </p:nvPr>
        </p:nvSpPr>
        <p:spPr>
          <a:xfrm>
            <a:off x="571500" y="1500188"/>
            <a:ext cx="8072438" cy="4643437"/>
          </a:xfrm>
        </p:spPr>
        <p:txBody>
          <a:bodyPr/>
          <a:lstStyle/>
          <a:p>
            <a:pPr eaLnBrk="1" hangingPunct="1">
              <a:buFont typeface="Wingdings" pitchFamily="2" charset="2"/>
              <a:buNone/>
            </a:pPr>
            <a:r>
              <a:rPr lang="en-US" altLang="zh-CN" smtClean="0"/>
              <a:t>5.</a:t>
            </a:r>
            <a:r>
              <a:rPr lang="zh-CN" altLang="zh-CN" smtClean="0"/>
              <a:t>指针运算</a:t>
            </a:r>
          </a:p>
          <a:p>
            <a:pPr eaLnBrk="1" hangingPunct="1">
              <a:buFont typeface="Wingdings" pitchFamily="2" charset="2"/>
              <a:buNone/>
            </a:pPr>
            <a:r>
              <a:rPr lang="en-US" altLang="zh-CN" smtClean="0"/>
              <a:t>(3) </a:t>
            </a:r>
            <a:r>
              <a:rPr lang="zh-CN" altLang="zh-CN" smtClean="0"/>
              <a:t>两个指针变量可以相减</a:t>
            </a:r>
          </a:p>
          <a:p>
            <a:pPr eaLnBrk="1" hangingPunct="1"/>
            <a:r>
              <a:rPr lang="zh-CN" altLang="zh-CN" smtClean="0"/>
              <a:t>如果两个指针变量都指向同一个数组中的元素，则两个指针变量值之差是两个指针之间的元素个数 </a:t>
            </a:r>
            <a:endParaRPr lang="en-US" altLang="zh-CN" smtClean="0"/>
          </a:p>
        </p:txBody>
      </p:sp>
      <p:pic>
        <p:nvPicPr>
          <p:cNvPr id="186372"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8.9</a:t>
            </a:r>
            <a:r>
              <a:rPr lang="zh-CN" altLang="zh-CN" dirty="0" smtClean="0">
                <a:solidFill>
                  <a:srgbClr val="800000"/>
                </a:solidFill>
                <a:effectLst>
                  <a:outerShdw blurRad="38100" dist="38100" dir="2700000" algn="tl">
                    <a:srgbClr val="000000"/>
                  </a:outerShdw>
                </a:effectLst>
                <a:ea typeface="黑体" pitchFamily="2" charset="-122"/>
              </a:rPr>
              <a:t>有关指针的小结</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219139" name="Rectangle 3"/>
          <p:cNvSpPr>
            <a:spLocks noGrp="1" noChangeArrowheads="1"/>
          </p:cNvSpPr>
          <p:nvPr>
            <p:ph idx="1"/>
          </p:nvPr>
        </p:nvSpPr>
        <p:spPr>
          <a:xfrm>
            <a:off x="571500" y="1500188"/>
            <a:ext cx="8286750" cy="4643437"/>
          </a:xfrm>
        </p:spPr>
        <p:txBody>
          <a:bodyPr/>
          <a:lstStyle/>
          <a:p>
            <a:pPr eaLnBrk="1" hangingPunct="1">
              <a:buFont typeface="Wingdings" pitchFamily="2" charset="2"/>
              <a:buNone/>
            </a:pPr>
            <a:r>
              <a:rPr lang="en-US" altLang="zh-CN" smtClean="0"/>
              <a:t>5.</a:t>
            </a:r>
            <a:r>
              <a:rPr lang="zh-CN" altLang="zh-CN" smtClean="0"/>
              <a:t>指针运算</a:t>
            </a:r>
          </a:p>
          <a:p>
            <a:pPr eaLnBrk="1" hangingPunct="1">
              <a:buFont typeface="Wingdings" pitchFamily="2" charset="2"/>
              <a:buNone/>
            </a:pPr>
            <a:r>
              <a:rPr lang="en-US" altLang="zh-CN" smtClean="0"/>
              <a:t>(4) </a:t>
            </a:r>
            <a:r>
              <a:rPr lang="zh-CN" altLang="zh-CN" smtClean="0"/>
              <a:t>两个指针变量比较</a:t>
            </a:r>
          </a:p>
          <a:p>
            <a:pPr eaLnBrk="1" hangingPunct="1"/>
            <a:r>
              <a:rPr lang="zh-CN" altLang="zh-CN" smtClean="0"/>
              <a:t>若两个指针指向同一个数组的元素，则可以进行比较</a:t>
            </a:r>
            <a:endParaRPr lang="en-US" altLang="zh-CN" smtClean="0"/>
          </a:p>
          <a:p>
            <a:pPr eaLnBrk="1" hangingPunct="1"/>
            <a:r>
              <a:rPr lang="zh-CN" altLang="zh-CN" smtClean="0"/>
              <a:t>指向前面的元素的指针变量“小于”指向后面元素的指针变量</a:t>
            </a:r>
            <a:endParaRPr lang="en-US" altLang="zh-CN" smtClean="0"/>
          </a:p>
          <a:p>
            <a:pPr eaLnBrk="1" hangingPunct="1"/>
            <a:r>
              <a:rPr lang="zh-CN" altLang="zh-CN" smtClean="0"/>
              <a:t>如果</a:t>
            </a:r>
            <a:r>
              <a:rPr lang="en-US" altLang="zh-CN" smtClean="0"/>
              <a:t>p1</a:t>
            </a:r>
            <a:r>
              <a:rPr lang="zh-CN" altLang="zh-CN" smtClean="0"/>
              <a:t>和</a:t>
            </a:r>
            <a:r>
              <a:rPr lang="en-US" altLang="zh-CN" smtClean="0"/>
              <a:t>p2</a:t>
            </a:r>
            <a:r>
              <a:rPr lang="zh-CN" altLang="zh-CN" smtClean="0"/>
              <a:t>不指向同一数组则比较无意义</a:t>
            </a:r>
            <a:endParaRPr lang="en-US" altLang="zh-CN" smtClean="0"/>
          </a:p>
        </p:txBody>
      </p:sp>
      <p:pic>
        <p:nvPicPr>
          <p:cNvPr id="187396"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19139">
                                            <p:txEl>
                                              <p:pRg st="2" end="2"/>
                                            </p:txEl>
                                          </p:spTgt>
                                        </p:tgtEl>
                                        <p:attrNameLst>
                                          <p:attrName>style.visibility</p:attrName>
                                        </p:attrNameLst>
                                      </p:cBhvr>
                                      <p:to>
                                        <p:strVal val="visible"/>
                                      </p:to>
                                    </p:set>
                                    <p:animEffect transition="in" filter="blinds(horizontal)">
                                      <p:cBhvr>
                                        <p:cTn id="7" dur="500"/>
                                        <p:tgtEl>
                                          <p:spTgt spid="219139">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19139">
                                            <p:txEl>
                                              <p:pRg st="3" end="3"/>
                                            </p:txEl>
                                          </p:spTgt>
                                        </p:tgtEl>
                                        <p:attrNameLst>
                                          <p:attrName>style.visibility</p:attrName>
                                        </p:attrNameLst>
                                      </p:cBhvr>
                                      <p:to>
                                        <p:strVal val="visible"/>
                                      </p:to>
                                    </p:set>
                                    <p:animEffect transition="in" filter="blinds(horizontal)">
                                      <p:cBhvr>
                                        <p:cTn id="12" dur="500"/>
                                        <p:tgtEl>
                                          <p:spTgt spid="219139">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19139">
                                            <p:txEl>
                                              <p:pRg st="4" end="4"/>
                                            </p:txEl>
                                          </p:spTgt>
                                        </p:tgtEl>
                                        <p:attrNameLst>
                                          <p:attrName>style.visibility</p:attrName>
                                        </p:attrNameLst>
                                      </p:cBhvr>
                                      <p:to>
                                        <p:strVal val="visible"/>
                                      </p:to>
                                    </p:set>
                                    <p:animEffect transition="in" filter="blinds(horizontal)">
                                      <p:cBhvr>
                                        <p:cTn id="17" dur="500"/>
                                        <p:tgtEl>
                                          <p:spTgt spid="2191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9.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4293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8.9</a:t>
            </a:r>
            <a:r>
              <a:rPr lang="zh-CN" altLang="zh-CN" dirty="0" smtClean="0">
                <a:solidFill>
                  <a:srgbClr val="800000"/>
                </a:solidFill>
                <a:effectLst>
                  <a:outerShdw blurRad="38100" dist="38100" dir="2700000" algn="tl">
                    <a:srgbClr val="000000"/>
                  </a:outerShdw>
                </a:effectLst>
                <a:ea typeface="黑体" pitchFamily="2" charset="-122"/>
              </a:rPr>
              <a:t>有关指针的小结</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88419" name="Rectangle 3"/>
          <p:cNvSpPr>
            <a:spLocks noGrp="1" noChangeArrowheads="1"/>
          </p:cNvSpPr>
          <p:nvPr>
            <p:ph idx="1"/>
          </p:nvPr>
        </p:nvSpPr>
        <p:spPr>
          <a:xfrm>
            <a:off x="571500" y="1500188"/>
            <a:ext cx="8286750" cy="3286125"/>
          </a:xfrm>
        </p:spPr>
        <p:txBody>
          <a:bodyPr/>
          <a:lstStyle/>
          <a:p>
            <a:pPr eaLnBrk="1" hangingPunct="1">
              <a:buFont typeface="Wingdings" pitchFamily="2" charset="2"/>
              <a:buNone/>
            </a:pPr>
            <a:r>
              <a:rPr lang="en-US" altLang="zh-CN" smtClean="0"/>
              <a:t>5.</a:t>
            </a:r>
            <a:r>
              <a:rPr lang="zh-CN" altLang="zh-CN" smtClean="0"/>
              <a:t>指针运算</a:t>
            </a:r>
          </a:p>
          <a:p>
            <a:pPr eaLnBrk="1" hangingPunct="1">
              <a:buFont typeface="Wingdings" pitchFamily="2" charset="2"/>
              <a:buNone/>
            </a:pPr>
            <a:r>
              <a:rPr lang="en-US" altLang="zh-CN" smtClean="0"/>
              <a:t>(5)</a:t>
            </a:r>
            <a:r>
              <a:rPr lang="zh-CN" altLang="zh-CN" smtClean="0"/>
              <a:t> 指针变量可以有空值，即该指针变量不指向任何变量，可以这样表示：</a:t>
            </a:r>
          </a:p>
          <a:p>
            <a:pPr eaLnBrk="1" hangingPunct="1">
              <a:buFont typeface="Wingdings" pitchFamily="2" charset="2"/>
              <a:buNone/>
            </a:pPr>
            <a:r>
              <a:rPr lang="en-US" altLang="zh-CN" smtClean="0"/>
              <a:t>    p=NULL; </a:t>
            </a:r>
            <a:endParaRPr lang="zh-CN" altLang="zh-CN" smtClean="0"/>
          </a:p>
        </p:txBody>
      </p:sp>
      <p:pic>
        <p:nvPicPr>
          <p:cNvPr id="188420"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63575" y="228600"/>
            <a:ext cx="8229600" cy="868363"/>
          </a:xfrm>
        </p:spPr>
        <p:txBody>
          <a:bodyPr/>
          <a:lstStyle/>
          <a:p>
            <a:r>
              <a:rPr lang="zh-CN" altLang="en-US" smtClean="0">
                <a:latin typeface="Arial" charset="0"/>
              </a:rPr>
              <a:t>思考</a:t>
            </a:r>
          </a:p>
        </p:txBody>
      </p:sp>
      <p:sp>
        <p:nvSpPr>
          <p:cNvPr id="31747" name="Rectangle 3"/>
          <p:cNvSpPr>
            <a:spLocks noGrp="1" noChangeArrowheads="1"/>
          </p:cNvSpPr>
          <p:nvPr>
            <p:ph type="body" idx="1"/>
          </p:nvPr>
        </p:nvSpPr>
        <p:spPr/>
        <p:txBody>
          <a:bodyPr/>
          <a:lstStyle/>
          <a:p>
            <a:r>
              <a:rPr lang="zh-CN" altLang="en-US" dirty="0" smtClean="0"/>
              <a:t>下面代码的执行结果是怎样的？</a:t>
            </a:r>
          </a:p>
          <a:p>
            <a:r>
              <a:rPr lang="en-US" altLang="zh-CN" dirty="0"/>
              <a:t>void</a:t>
            </a:r>
            <a:r>
              <a:rPr lang="en-US" altLang="zh-CN" dirty="0" smtClean="0"/>
              <a:t> main(void)</a:t>
            </a:r>
          </a:p>
          <a:p>
            <a:r>
              <a:rPr lang="en-US" altLang="zh-CN" dirty="0" smtClean="0"/>
              <a:t>{</a:t>
            </a:r>
          </a:p>
          <a:p>
            <a:r>
              <a:rPr lang="en-US" altLang="zh-CN" dirty="0" smtClean="0"/>
              <a:t>    </a:t>
            </a:r>
            <a:r>
              <a:rPr lang="en-US" altLang="zh-CN" dirty="0" err="1" smtClean="0"/>
              <a:t>int</a:t>
            </a:r>
            <a:r>
              <a:rPr lang="en-US" altLang="zh-CN" dirty="0" smtClean="0"/>
              <a:t> a;</a:t>
            </a:r>
          </a:p>
          <a:p>
            <a:r>
              <a:rPr lang="en-US" altLang="zh-CN" dirty="0" smtClean="0"/>
              <a:t>    </a:t>
            </a:r>
            <a:r>
              <a:rPr lang="en-US" altLang="zh-CN" dirty="0" err="1" smtClean="0"/>
              <a:t>int</a:t>
            </a:r>
            <a:r>
              <a:rPr lang="en-US" altLang="zh-CN" dirty="0" smtClean="0"/>
              <a:t> **p;</a:t>
            </a:r>
          </a:p>
          <a:p>
            <a:r>
              <a:rPr lang="en-US" altLang="zh-CN" dirty="0" smtClean="0"/>
              <a:t>    *p=&amp;a;</a:t>
            </a:r>
          </a:p>
          <a:p>
            <a:r>
              <a:rPr lang="en-US" altLang="zh-CN" dirty="0" smtClean="0"/>
              <a:t>}</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63575" y="228600"/>
            <a:ext cx="8229600" cy="868363"/>
          </a:xfrm>
        </p:spPr>
        <p:txBody>
          <a:bodyPr/>
          <a:lstStyle/>
          <a:p>
            <a:r>
              <a:rPr lang="zh-CN" altLang="en-US" smtClean="0">
                <a:latin typeface="Arial" charset="0"/>
              </a:rPr>
              <a:t>常见错误分析</a:t>
            </a:r>
          </a:p>
        </p:txBody>
      </p:sp>
      <p:sp>
        <p:nvSpPr>
          <p:cNvPr id="32771" name="Rectangle 3"/>
          <p:cNvSpPr>
            <a:spLocks noGrp="1" noChangeArrowheads="1"/>
          </p:cNvSpPr>
          <p:nvPr>
            <p:ph type="body" idx="1"/>
          </p:nvPr>
        </p:nvSpPr>
        <p:spPr/>
        <p:txBody>
          <a:bodyPr/>
          <a:lstStyle/>
          <a:p>
            <a:r>
              <a:rPr lang="zh-CN" altLang="en-US" smtClean="0"/>
              <a:t>指针和</a:t>
            </a:r>
            <a:r>
              <a:rPr lang="en-US" altLang="zh-CN" smtClean="0"/>
              <a:t>unsigned int</a:t>
            </a:r>
            <a:r>
              <a:rPr lang="zh-CN" altLang="en-US" smtClean="0"/>
              <a:t>类型等价</a:t>
            </a:r>
          </a:p>
          <a:p>
            <a:endParaRPr lang="zh-CN" altLang="en-US" smtClean="0"/>
          </a:p>
          <a:p>
            <a:r>
              <a:rPr lang="zh-CN" altLang="en-US" smtClean="0"/>
              <a:t>指针占用</a:t>
            </a:r>
            <a:r>
              <a:rPr lang="en-US" altLang="zh-CN" smtClean="0"/>
              <a:t>4</a:t>
            </a:r>
            <a:r>
              <a:rPr lang="zh-CN" altLang="en-US" smtClean="0"/>
              <a:t>个字节，和体系结构中的地址总线有关</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63575" y="228600"/>
            <a:ext cx="8229600" cy="868363"/>
          </a:xfrm>
        </p:spPr>
        <p:txBody>
          <a:bodyPr/>
          <a:lstStyle/>
          <a:p>
            <a:r>
              <a:rPr lang="zh-CN" altLang="en-US" smtClean="0">
                <a:latin typeface="Arial" charset="0"/>
              </a:rPr>
              <a:t>指针指向的数据类型</a:t>
            </a:r>
          </a:p>
        </p:txBody>
      </p:sp>
      <p:sp>
        <p:nvSpPr>
          <p:cNvPr id="33795" name="Rectangle 3"/>
          <p:cNvSpPr>
            <a:spLocks noGrp="1" noChangeArrowheads="1"/>
          </p:cNvSpPr>
          <p:nvPr>
            <p:ph type="body" idx="1"/>
          </p:nvPr>
        </p:nvSpPr>
        <p:spPr>
          <a:xfrm>
            <a:off x="323850" y="1268413"/>
            <a:ext cx="8374063" cy="5589587"/>
          </a:xfrm>
        </p:spPr>
        <p:txBody>
          <a:bodyPr/>
          <a:lstStyle/>
          <a:p>
            <a:r>
              <a:rPr lang="en-US" altLang="zh-CN" smtClean="0"/>
              <a:t>int *p;   /*  *p</a:t>
            </a:r>
            <a:r>
              <a:rPr lang="zh-CN" altLang="en-US" smtClean="0"/>
              <a:t>引用</a:t>
            </a:r>
            <a:r>
              <a:rPr lang="en-US" altLang="zh-CN" smtClean="0"/>
              <a:t>4</a:t>
            </a:r>
            <a:r>
              <a:rPr lang="zh-CN" altLang="en-US" smtClean="0"/>
              <a:t>个字节  *</a:t>
            </a:r>
            <a:r>
              <a:rPr lang="en-US" altLang="zh-CN" smtClean="0"/>
              <a:t>/</a:t>
            </a:r>
          </a:p>
          <a:p>
            <a:r>
              <a:rPr lang="en-US" altLang="zh-CN" smtClean="0"/>
              <a:t>char *p;   /*  *p</a:t>
            </a:r>
            <a:r>
              <a:rPr lang="zh-CN" altLang="en-US" smtClean="0"/>
              <a:t>引用</a:t>
            </a:r>
            <a:r>
              <a:rPr lang="en-US" altLang="zh-CN" smtClean="0"/>
              <a:t>1</a:t>
            </a:r>
            <a:r>
              <a:rPr lang="zh-CN" altLang="en-US" smtClean="0"/>
              <a:t>个字节  *</a:t>
            </a:r>
            <a:r>
              <a:rPr lang="en-US" altLang="zh-CN" smtClean="0"/>
              <a:t>/</a:t>
            </a:r>
          </a:p>
          <a:p>
            <a:r>
              <a:rPr lang="en-US" altLang="zh-CN" smtClean="0"/>
              <a:t>struct stat *p;   /*  *p</a:t>
            </a:r>
            <a:r>
              <a:rPr lang="zh-CN" altLang="en-US" smtClean="0"/>
              <a:t>引用多少字节？  *</a:t>
            </a:r>
            <a:r>
              <a:rPr lang="en-US" altLang="zh-CN" smtClean="0"/>
              <a:t>/</a:t>
            </a:r>
            <a:endParaRPr lang="zh-CN" altLang="en-US" smtClean="0"/>
          </a:p>
          <a:p>
            <a:endParaRPr lang="en-US" altLang="zh-CN" smtClean="0"/>
          </a:p>
          <a:p>
            <a:r>
              <a:rPr lang="en-US" altLang="zh-CN" smtClean="0"/>
              <a:t>p</a:t>
            </a:r>
            <a:r>
              <a:rPr lang="zh-CN" altLang="en-US" smtClean="0"/>
              <a:t>指针做间接引用时引用的字节个数取决于</a:t>
            </a:r>
            <a:r>
              <a:rPr lang="en-US" altLang="zh-CN" smtClean="0"/>
              <a:t>p</a:t>
            </a:r>
            <a:r>
              <a:rPr lang="zh-CN" altLang="en-US" smtClean="0"/>
              <a:t>是指向何种类型数据的指针</a:t>
            </a:r>
          </a:p>
          <a:p>
            <a:r>
              <a:rPr lang="zh-CN" altLang="en-US" smtClean="0"/>
              <a:t>即：指针间接引用的字节数由指针指向的对象类型决定</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900113" y="620713"/>
            <a:ext cx="8858250" cy="769937"/>
          </a:xfrm>
        </p:spPr>
        <p:txBody>
          <a:bodyPr/>
          <a:lstStyle/>
          <a:p>
            <a:pPr eaLnBrk="1" hangingPunct="1">
              <a:defRPr/>
            </a:pPr>
            <a:r>
              <a:rPr lang="zh-CN" altLang="en-US" dirty="0" smtClean="0">
                <a:solidFill>
                  <a:srgbClr val="800000"/>
                </a:solidFill>
                <a:effectLst>
                  <a:outerShdw blurRad="38100" dist="38100" dir="2700000" algn="tl">
                    <a:srgbClr val="000000"/>
                  </a:outerShdw>
                </a:effectLst>
                <a:ea typeface="黑体" pitchFamily="2" charset="-122"/>
              </a:rPr>
              <a:t>指针</a:t>
            </a:r>
            <a:r>
              <a:rPr lang="zh-CN" altLang="zh-CN" dirty="0" smtClean="0">
                <a:solidFill>
                  <a:srgbClr val="800000"/>
                </a:solidFill>
                <a:effectLst>
                  <a:outerShdw blurRad="38100" dist="38100" dir="2700000" algn="tl">
                    <a:srgbClr val="000000"/>
                  </a:outerShdw>
                </a:effectLst>
                <a:ea typeface="黑体" pitchFamily="2" charset="-122"/>
              </a:rPr>
              <a:t>是什么</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5123" name="Rectangle 3"/>
          <p:cNvSpPr>
            <a:spLocks noGrp="1" noChangeArrowheads="1"/>
          </p:cNvSpPr>
          <p:nvPr>
            <p:ph idx="1"/>
          </p:nvPr>
        </p:nvSpPr>
        <p:spPr>
          <a:xfrm>
            <a:off x="428625" y="1643063"/>
            <a:ext cx="8501063" cy="4429125"/>
          </a:xfrm>
        </p:spPr>
        <p:txBody>
          <a:bodyPr/>
          <a:lstStyle/>
          <a:p>
            <a:pPr eaLnBrk="1" hangingPunct="1">
              <a:spcBef>
                <a:spcPct val="0"/>
              </a:spcBef>
            </a:pPr>
            <a:r>
              <a:rPr lang="zh-CN" altLang="zh-CN" smtClean="0"/>
              <a:t>内存区的每一个字节有一个编号，这就是“</a:t>
            </a:r>
            <a:r>
              <a:rPr lang="zh-CN" altLang="zh-CN" smtClean="0">
                <a:solidFill>
                  <a:srgbClr val="9D138D"/>
                </a:solidFill>
              </a:rPr>
              <a:t>地址</a:t>
            </a:r>
            <a:r>
              <a:rPr lang="zh-CN" altLang="zh-CN" smtClean="0"/>
              <a:t>”，它相当于旅馆中的房间号。</a:t>
            </a:r>
            <a:endParaRPr lang="en-US" altLang="zh-CN" smtClean="0"/>
          </a:p>
          <a:p>
            <a:pPr eaLnBrk="1" hangingPunct="1">
              <a:spcBef>
                <a:spcPct val="0"/>
              </a:spcBef>
            </a:pPr>
            <a:r>
              <a:rPr lang="zh-CN" altLang="zh-CN" smtClean="0"/>
              <a:t>在地址所标</a:t>
            </a:r>
            <a:r>
              <a:rPr lang="zh-CN" altLang="en-US" smtClean="0"/>
              <a:t>识</a:t>
            </a:r>
            <a:r>
              <a:rPr lang="zh-CN" altLang="zh-CN" smtClean="0"/>
              <a:t>的内存单元中存放数据，这相当于旅馆房间中居住的旅客一样。</a:t>
            </a:r>
            <a:endParaRPr lang="en-US" altLang="zh-CN" smtClean="0"/>
          </a:p>
          <a:p>
            <a:pPr eaLnBrk="1" hangingPunct="1">
              <a:spcBef>
                <a:spcPct val="0"/>
              </a:spcBef>
            </a:pPr>
            <a:r>
              <a:rPr lang="zh-CN" altLang="zh-CN" smtClean="0"/>
              <a:t>由于通过地址能找到所需的变量单元，我们可以说，</a:t>
            </a:r>
            <a:r>
              <a:rPr lang="zh-CN" altLang="zh-CN" smtClean="0">
                <a:solidFill>
                  <a:srgbClr val="9D138D"/>
                </a:solidFill>
              </a:rPr>
              <a:t>地址指向该变量单元</a:t>
            </a:r>
            <a:r>
              <a:rPr lang="zh-CN" altLang="zh-CN" smtClean="0"/>
              <a:t>。</a:t>
            </a:r>
            <a:endParaRPr lang="en-US" altLang="zh-CN" smtClean="0"/>
          </a:p>
          <a:p>
            <a:pPr eaLnBrk="1" hangingPunct="1">
              <a:spcBef>
                <a:spcPct val="0"/>
              </a:spcBef>
            </a:pPr>
            <a:r>
              <a:rPr lang="zh-CN" altLang="zh-CN" smtClean="0"/>
              <a:t>将地址形象化地称为“</a:t>
            </a:r>
            <a:r>
              <a:rPr lang="zh-CN" altLang="zh-CN" smtClean="0">
                <a:solidFill>
                  <a:srgbClr val="9D138D"/>
                </a:solidFill>
              </a:rPr>
              <a:t>指针</a:t>
            </a:r>
            <a:r>
              <a:rPr lang="zh-CN" altLang="zh-CN" smtClean="0"/>
              <a:t>”</a:t>
            </a:r>
            <a:endParaRPr lang="en-US" altLang="zh-CN" smtClean="0"/>
          </a:p>
        </p:txBody>
      </p:sp>
      <p:pic>
        <p:nvPicPr>
          <p:cNvPr id="16388"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5123">
                                            <p:txEl>
                                              <p:pRg st="1" end="1"/>
                                            </p:txEl>
                                          </p:spTgt>
                                        </p:tgtEl>
                                        <p:attrNameLst>
                                          <p:attrName>style.visibility</p:attrName>
                                        </p:attrNameLst>
                                      </p:cBhvr>
                                      <p:to>
                                        <p:strVal val="visible"/>
                                      </p:to>
                                    </p:set>
                                    <p:animEffect transition="in" filter="blinds(horizontal)">
                                      <p:cBhvr>
                                        <p:cTn id="7" dur="500"/>
                                        <p:tgtEl>
                                          <p:spTgt spid="512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5123">
                                            <p:txEl>
                                              <p:pRg st="2" end="2"/>
                                            </p:txEl>
                                          </p:spTgt>
                                        </p:tgtEl>
                                        <p:attrNameLst>
                                          <p:attrName>style.visibility</p:attrName>
                                        </p:attrNameLst>
                                      </p:cBhvr>
                                      <p:to>
                                        <p:strVal val="visible"/>
                                      </p:to>
                                    </p:set>
                                    <p:animEffect transition="in" filter="blinds(horizontal)">
                                      <p:cBhvr>
                                        <p:cTn id="12" dur="500"/>
                                        <p:tgtEl>
                                          <p:spTgt spid="512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5123">
                                            <p:txEl>
                                              <p:pRg st="3" end="3"/>
                                            </p:txEl>
                                          </p:spTgt>
                                        </p:tgtEl>
                                        <p:attrNameLst>
                                          <p:attrName>style.visibility</p:attrName>
                                        </p:attrNameLst>
                                      </p:cBhvr>
                                      <p:to>
                                        <p:strVal val="visible"/>
                                      </p:to>
                                    </p:set>
                                    <p:animEffect transition="in" filter="blinds(horizontal)">
                                      <p:cBhvr>
                                        <p:cTn id="17" dur="500"/>
                                        <p:tgtEl>
                                          <p:spTgt spid="51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63575" y="228600"/>
            <a:ext cx="8229600" cy="868363"/>
          </a:xfrm>
        </p:spPr>
        <p:txBody>
          <a:bodyPr/>
          <a:lstStyle/>
          <a:p>
            <a:r>
              <a:rPr lang="zh-CN" altLang="en-US" smtClean="0">
                <a:latin typeface="Arial" charset="0"/>
              </a:rPr>
              <a:t>指针指向的数据类型</a:t>
            </a:r>
          </a:p>
        </p:txBody>
      </p:sp>
      <p:sp>
        <p:nvSpPr>
          <p:cNvPr id="34819" name="Rectangle 3"/>
          <p:cNvSpPr>
            <a:spLocks noGrp="1" noChangeArrowheads="1"/>
          </p:cNvSpPr>
          <p:nvPr>
            <p:ph type="body" idx="1"/>
          </p:nvPr>
        </p:nvSpPr>
        <p:spPr/>
        <p:txBody>
          <a:bodyPr/>
          <a:lstStyle/>
          <a:p>
            <a:r>
              <a:rPr lang="en-US" altLang="zh-CN" dirty="0" err="1" smtClean="0"/>
              <a:t>int</a:t>
            </a:r>
            <a:r>
              <a:rPr lang="en-US" altLang="zh-CN" dirty="0" smtClean="0"/>
              <a:t> a=0x12345678;</a:t>
            </a:r>
          </a:p>
          <a:p>
            <a:r>
              <a:rPr lang="en-US" altLang="zh-CN" dirty="0" err="1" smtClean="0"/>
              <a:t>printf</a:t>
            </a:r>
            <a:r>
              <a:rPr lang="en-US" altLang="zh-CN" dirty="0"/>
              <a:t>("%</a:t>
            </a:r>
            <a:r>
              <a:rPr lang="en-US" altLang="zh-CN" dirty="0" err="1" smtClean="0"/>
              <a:t>x,%x,%</a:t>
            </a:r>
            <a:r>
              <a:rPr lang="en-US" altLang="zh-CN" dirty="0" err="1"/>
              <a:t>x</a:t>
            </a:r>
            <a:r>
              <a:rPr lang="en-US" altLang="zh-CN" dirty="0"/>
              <a:t>\</a:t>
            </a:r>
            <a:r>
              <a:rPr lang="en-US" altLang="zh-CN" dirty="0" err="1"/>
              <a:t>n",</a:t>
            </a:r>
            <a:r>
              <a:rPr lang="en-US" altLang="zh-CN" dirty="0" err="1" smtClean="0"/>
              <a:t>a</a:t>
            </a:r>
            <a:r>
              <a:rPr lang="en-US" altLang="zh-CN" dirty="0" smtClean="0"/>
              <a:t>,*((short *)&amp;a),</a:t>
            </a:r>
          </a:p>
          <a:p>
            <a:r>
              <a:rPr lang="en-US" altLang="zh-CN" dirty="0" smtClean="0"/>
              <a:t>    *((char *)&amp;a));</a:t>
            </a:r>
          </a:p>
          <a:p>
            <a:endParaRPr lang="en-US" altLang="zh-CN" dirty="0" smtClean="0"/>
          </a:p>
          <a:p>
            <a:r>
              <a:rPr lang="zh-CN" altLang="en-US" dirty="0" smtClean="0"/>
              <a:t>指针可以灵活操作内存</a:t>
            </a:r>
          </a:p>
          <a:p>
            <a:r>
              <a:rPr lang="zh-CN" altLang="en-US" dirty="0" smtClean="0"/>
              <a:t>对同一内存区域的数据根据需要进行不同的解释和操作</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63575" y="228600"/>
            <a:ext cx="8229600" cy="868363"/>
          </a:xfrm>
        </p:spPr>
        <p:txBody>
          <a:bodyPr/>
          <a:lstStyle/>
          <a:p>
            <a:r>
              <a:rPr lang="zh-CN" altLang="en-US" smtClean="0">
                <a:latin typeface="Arial" charset="0"/>
              </a:rPr>
              <a:t>思考</a:t>
            </a:r>
          </a:p>
        </p:txBody>
      </p:sp>
      <p:sp>
        <p:nvSpPr>
          <p:cNvPr id="35843" name="Rectangle 3"/>
          <p:cNvSpPr>
            <a:spLocks noGrp="1" noChangeArrowheads="1"/>
          </p:cNvSpPr>
          <p:nvPr>
            <p:ph type="body" idx="1"/>
          </p:nvPr>
        </p:nvSpPr>
        <p:spPr/>
        <p:txBody>
          <a:bodyPr/>
          <a:lstStyle/>
          <a:p>
            <a:r>
              <a:rPr lang="zh-CN" altLang="en-US" smtClean="0"/>
              <a:t>下面代码的执行结果是怎样的？</a:t>
            </a:r>
          </a:p>
          <a:p>
            <a:r>
              <a:rPr lang="en-US" altLang="zh-CN" smtClean="0"/>
              <a:t>char *p=“12345”;</a:t>
            </a:r>
          </a:p>
          <a:p>
            <a:r>
              <a:rPr lang="en-US" altLang="zh-CN" smtClean="0"/>
              <a:t>printf(“%x\n”,*((int *)p));</a:t>
            </a:r>
          </a:p>
          <a:p>
            <a:endParaRPr lang="en-US" altLang="zh-CN" smtClean="0"/>
          </a:p>
          <a:p>
            <a:r>
              <a:rPr lang="zh-CN" altLang="en-US" smtClean="0"/>
              <a:t>答案：</a:t>
            </a:r>
            <a:r>
              <a:rPr lang="en-US" altLang="zh-CN" smtClean="0"/>
              <a:t>0x34333231</a:t>
            </a:r>
          </a:p>
        </p:txBody>
      </p:sp>
      <p:pic>
        <p:nvPicPr>
          <p:cNvPr id="257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87900" y="3038475"/>
            <a:ext cx="3600450" cy="290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2C6A89"/>
                  </a:outerShdw>
                </a:effectLst>
              </a14:hiddenEffects>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57028"/>
                                        </p:tgtEl>
                                        <p:attrNameLst>
                                          <p:attrName>style.visibility</p:attrName>
                                        </p:attrNameLst>
                                      </p:cBhvr>
                                      <p:to>
                                        <p:strVal val="visible"/>
                                      </p:to>
                                    </p:set>
                                    <p:anim calcmode="lin" valueType="num">
                                      <p:cBhvr additive="base">
                                        <p:cTn id="7" dur="500" fill="hold"/>
                                        <p:tgtEl>
                                          <p:spTgt spid="257028"/>
                                        </p:tgtEl>
                                        <p:attrNameLst>
                                          <p:attrName>ppt_x</p:attrName>
                                        </p:attrNameLst>
                                      </p:cBhvr>
                                      <p:tavLst>
                                        <p:tav tm="0">
                                          <p:val>
                                            <p:strVal val="#ppt_x"/>
                                          </p:val>
                                        </p:tav>
                                        <p:tav tm="100000">
                                          <p:val>
                                            <p:strVal val="#ppt_x"/>
                                          </p:val>
                                        </p:tav>
                                      </p:tavLst>
                                    </p:anim>
                                    <p:anim calcmode="lin" valueType="num">
                                      <p:cBhvr additive="base">
                                        <p:cTn id="8" dur="500" fill="hold"/>
                                        <p:tgtEl>
                                          <p:spTgt spid="257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63575" y="228600"/>
            <a:ext cx="8229600" cy="868363"/>
          </a:xfrm>
        </p:spPr>
        <p:txBody>
          <a:bodyPr/>
          <a:lstStyle/>
          <a:p>
            <a:r>
              <a:rPr lang="zh-CN" altLang="en-US" smtClean="0">
                <a:latin typeface="Arial" charset="0"/>
              </a:rPr>
              <a:t>指针指向的对象类型</a:t>
            </a:r>
          </a:p>
        </p:txBody>
      </p:sp>
      <p:sp>
        <p:nvSpPr>
          <p:cNvPr id="36867" name="Rectangle 3"/>
          <p:cNvSpPr>
            <a:spLocks noGrp="1" noChangeArrowheads="1"/>
          </p:cNvSpPr>
          <p:nvPr>
            <p:ph type="body" idx="1"/>
          </p:nvPr>
        </p:nvSpPr>
        <p:spPr/>
        <p:txBody>
          <a:bodyPr/>
          <a:lstStyle/>
          <a:p>
            <a:pPr>
              <a:lnSpc>
                <a:spcPct val="90000"/>
              </a:lnSpc>
            </a:pPr>
            <a:r>
              <a:rPr lang="en-US" altLang="zh-CN" dirty="0" err="1" smtClean="0"/>
              <a:t>int</a:t>
            </a:r>
            <a:r>
              <a:rPr lang="en-US" altLang="zh-CN" dirty="0" smtClean="0"/>
              <a:t> *p;</a:t>
            </a:r>
          </a:p>
          <a:p>
            <a:pPr>
              <a:lnSpc>
                <a:spcPct val="90000"/>
              </a:lnSpc>
            </a:pPr>
            <a:r>
              <a:rPr lang="en-US" altLang="zh-CN" dirty="0" err="1" smtClean="0"/>
              <a:t>printf</a:t>
            </a:r>
            <a:r>
              <a:rPr lang="en-US" altLang="zh-CN" dirty="0" smtClean="0"/>
              <a:t>(“%p\</a:t>
            </a:r>
            <a:r>
              <a:rPr lang="en-US" altLang="zh-CN" dirty="0" err="1" smtClean="0"/>
              <a:t>n”,p</a:t>
            </a:r>
            <a:r>
              <a:rPr lang="en-US" altLang="zh-CN" dirty="0" smtClean="0"/>
              <a:t>);</a:t>
            </a:r>
          </a:p>
          <a:p>
            <a:pPr>
              <a:lnSpc>
                <a:spcPct val="90000"/>
              </a:lnSpc>
            </a:pPr>
            <a:r>
              <a:rPr lang="en-US" altLang="zh-CN" dirty="0" smtClean="0"/>
              <a:t>p++;</a:t>
            </a:r>
          </a:p>
          <a:p>
            <a:pPr>
              <a:lnSpc>
                <a:spcPct val="90000"/>
              </a:lnSpc>
            </a:pPr>
            <a:r>
              <a:rPr lang="en-US" altLang="zh-CN" dirty="0" err="1" smtClean="0"/>
              <a:t>printf</a:t>
            </a:r>
            <a:r>
              <a:rPr lang="en-US" altLang="zh-CN" dirty="0" smtClean="0"/>
              <a:t>(“%p\</a:t>
            </a:r>
            <a:r>
              <a:rPr lang="en-US" altLang="zh-CN" dirty="0" err="1" smtClean="0"/>
              <a:t>n”,p</a:t>
            </a:r>
            <a:r>
              <a:rPr lang="en-US" altLang="zh-CN" dirty="0" smtClean="0"/>
              <a:t>);</a:t>
            </a:r>
          </a:p>
          <a:p>
            <a:pPr>
              <a:lnSpc>
                <a:spcPct val="90000"/>
              </a:lnSpc>
            </a:pPr>
            <a:endParaRPr lang="en-US" altLang="zh-CN" dirty="0" smtClean="0"/>
          </a:p>
          <a:p>
            <a:pPr>
              <a:lnSpc>
                <a:spcPct val="90000"/>
              </a:lnSpc>
            </a:pPr>
            <a:r>
              <a:rPr lang="zh-CN" altLang="en-US" dirty="0" smtClean="0"/>
              <a:t>指针做移动时，跳转的字节个数取决于所指向的对象类型</a:t>
            </a:r>
          </a:p>
          <a:p>
            <a:pPr>
              <a:lnSpc>
                <a:spcPct val="90000"/>
              </a:lnSpc>
            </a:pPr>
            <a:r>
              <a:rPr lang="zh-CN" altLang="en-US" dirty="0" smtClean="0"/>
              <a:t>指针加</a:t>
            </a:r>
            <a:r>
              <a:rPr lang="en-US" altLang="zh-CN" dirty="0" smtClean="0"/>
              <a:t>1</a:t>
            </a:r>
            <a:r>
              <a:rPr lang="zh-CN" altLang="en-US" dirty="0" smtClean="0"/>
              <a:t>时，累加的字节数等于其所指向的类型的大小</a:t>
            </a:r>
            <a:r>
              <a:rPr lang="en-US" altLang="zh-CN" dirty="0" smtClean="0"/>
              <a:t>(</a:t>
            </a:r>
            <a:r>
              <a:rPr lang="zh-CN" altLang="en-US" dirty="0" smtClean="0"/>
              <a:t>累加一个对象</a:t>
            </a:r>
            <a:r>
              <a:rPr lang="en-US" altLang="zh-CN" dirty="0" smtClean="0"/>
              <a:t>)</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63575" y="228600"/>
            <a:ext cx="8229600" cy="868363"/>
          </a:xfrm>
        </p:spPr>
        <p:txBody>
          <a:bodyPr/>
          <a:lstStyle/>
          <a:p>
            <a:r>
              <a:rPr lang="zh-CN" altLang="en-US" smtClean="0">
                <a:latin typeface="Arial" charset="0"/>
              </a:rPr>
              <a:t>泛型指针</a:t>
            </a:r>
            <a:r>
              <a:rPr lang="en-US" altLang="zh-CN" smtClean="0">
                <a:latin typeface="宋体" pitchFamily="2" charset="-122"/>
              </a:rPr>
              <a:t>——</a:t>
            </a:r>
            <a:r>
              <a:rPr lang="zh-CN" altLang="en-US" smtClean="0">
                <a:latin typeface="Arial" charset="0"/>
              </a:rPr>
              <a:t>指向任意类型数据</a:t>
            </a:r>
          </a:p>
        </p:txBody>
      </p:sp>
      <p:sp>
        <p:nvSpPr>
          <p:cNvPr id="37891" name="Rectangle 3"/>
          <p:cNvSpPr>
            <a:spLocks noGrp="1" noChangeArrowheads="1"/>
          </p:cNvSpPr>
          <p:nvPr>
            <p:ph type="body" idx="1"/>
          </p:nvPr>
        </p:nvSpPr>
        <p:spPr/>
        <p:txBody>
          <a:bodyPr/>
          <a:lstStyle/>
          <a:p>
            <a:r>
              <a:rPr lang="zh-CN" altLang="en-US" smtClean="0"/>
              <a:t>泛型指针的定义</a:t>
            </a:r>
          </a:p>
          <a:p>
            <a:r>
              <a:rPr lang="en-US" altLang="zh-CN" smtClean="0"/>
              <a:t>void *p</a:t>
            </a:r>
            <a:r>
              <a:rPr lang="zh-CN" altLang="en-US" smtClean="0"/>
              <a:t>；</a:t>
            </a:r>
          </a:p>
          <a:p>
            <a:endParaRPr lang="zh-CN" altLang="en-US" smtClean="0"/>
          </a:p>
          <a:p>
            <a:r>
              <a:rPr lang="zh-CN" altLang="en-US" smtClean="0"/>
              <a:t>想一想：</a:t>
            </a:r>
            <a:r>
              <a:rPr lang="en-US" altLang="zh-CN" smtClean="0"/>
              <a:t>sizeof(void *)</a:t>
            </a:r>
            <a:r>
              <a:rPr lang="zh-CN" altLang="en-US" smtClean="0"/>
              <a:t>是多少？</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663575" y="228600"/>
            <a:ext cx="8229600" cy="868363"/>
          </a:xfrm>
        </p:spPr>
        <p:txBody>
          <a:bodyPr/>
          <a:lstStyle/>
          <a:p>
            <a:r>
              <a:rPr lang="zh-CN" altLang="en-US" smtClean="0">
                <a:latin typeface="Arial" charset="0"/>
              </a:rPr>
              <a:t>常见错误分析</a:t>
            </a:r>
          </a:p>
        </p:txBody>
      </p:sp>
      <p:sp>
        <p:nvSpPr>
          <p:cNvPr id="38915" name="Rectangle 3"/>
          <p:cNvSpPr>
            <a:spLocks noGrp="1" noChangeArrowheads="1"/>
          </p:cNvSpPr>
          <p:nvPr>
            <p:ph type="body" idx="1"/>
          </p:nvPr>
        </p:nvSpPr>
        <p:spPr/>
        <p:txBody>
          <a:bodyPr/>
          <a:lstStyle/>
          <a:p>
            <a:r>
              <a:rPr lang="zh-CN" altLang="en-US" smtClean="0"/>
              <a:t>泛型指针做间接引用：</a:t>
            </a:r>
          </a:p>
          <a:p>
            <a:r>
              <a:rPr lang="zh-CN" altLang="en-US" smtClean="0"/>
              <a:t>*</a:t>
            </a:r>
            <a:r>
              <a:rPr lang="en-US" altLang="zh-CN" smtClean="0"/>
              <a:t>p=100;  /*</a:t>
            </a:r>
            <a:r>
              <a:rPr lang="zh-CN" altLang="en-US" smtClean="0"/>
              <a:t>编译不通过 *</a:t>
            </a:r>
            <a:r>
              <a:rPr lang="en-US" altLang="zh-CN" smtClean="0"/>
              <a:t>/</a:t>
            </a:r>
          </a:p>
          <a:p>
            <a:r>
              <a:rPr lang="en-US" altLang="zh-CN" smtClean="0"/>
              <a:t>p++;  /*</a:t>
            </a:r>
            <a:r>
              <a:rPr lang="zh-CN" altLang="en-US" smtClean="0"/>
              <a:t>编译不通过 *</a:t>
            </a:r>
            <a:r>
              <a:rPr lang="en-US" altLang="zh-CN" smtClean="0"/>
              <a:t>/</a:t>
            </a:r>
          </a:p>
          <a:p>
            <a:endParaRPr lang="en-US" altLang="zh-CN" smtClean="0"/>
          </a:p>
          <a:p>
            <a:r>
              <a:rPr lang="en-US" altLang="zh-CN" smtClean="0"/>
              <a:t>void *</a:t>
            </a:r>
            <a:r>
              <a:rPr lang="zh-CN" altLang="en-US" smtClean="0"/>
              <a:t>指针不能间接引用，主要用在函数的参数和返回值上</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900113" y="785813"/>
            <a:ext cx="7958137" cy="769937"/>
          </a:xfrm>
        </p:spPr>
        <p:txBody>
          <a:bodyPr/>
          <a:lstStyle/>
          <a:p>
            <a:pPr eaLnBrk="1" hangingPunct="1">
              <a:defRPr/>
            </a:pPr>
            <a:r>
              <a:rPr lang="zh-CN" altLang="zh-CN" smtClean="0">
                <a:solidFill>
                  <a:srgbClr val="800000"/>
                </a:solidFill>
                <a:effectLst>
                  <a:outerShdw blurRad="38100" dist="38100" dir="2700000" algn="tl">
                    <a:srgbClr val="C0C0C0"/>
                  </a:outerShdw>
                </a:effectLst>
                <a:ea typeface="黑体" pitchFamily="2" charset="-122"/>
              </a:rPr>
              <a:t>使用指针变量的例子</a:t>
            </a:r>
            <a:endParaRPr lang="zh-CN" altLang="en-US" smtClean="0">
              <a:solidFill>
                <a:srgbClr val="800000"/>
              </a:solidFill>
              <a:effectLst>
                <a:outerShdw blurRad="38100" dist="38100" dir="2700000" algn="tl">
                  <a:srgbClr val="C0C0C0"/>
                </a:outerShdw>
              </a:effectLst>
              <a:ea typeface="黑体" pitchFamily="2" charset="-122"/>
            </a:endParaRPr>
          </a:p>
        </p:txBody>
      </p:sp>
      <p:sp>
        <p:nvSpPr>
          <p:cNvPr id="6147" name="Rectangle 3"/>
          <p:cNvSpPr>
            <a:spLocks noGrp="1" noChangeArrowheads="1"/>
          </p:cNvSpPr>
          <p:nvPr>
            <p:ph idx="1"/>
          </p:nvPr>
        </p:nvSpPr>
        <p:spPr>
          <a:xfrm>
            <a:off x="1000125" y="1928813"/>
            <a:ext cx="7500938" cy="3857625"/>
          </a:xfrm>
        </p:spPr>
        <p:txBody>
          <a:bodyPr/>
          <a:lstStyle/>
          <a:p>
            <a:pPr eaLnBrk="1" hangingPunct="1">
              <a:spcBef>
                <a:spcPct val="0"/>
              </a:spcBef>
              <a:buFont typeface="Wingdings" pitchFamily="2" charset="2"/>
              <a:buNone/>
            </a:pPr>
            <a:r>
              <a:rPr lang="zh-CN" altLang="zh-CN" smtClean="0"/>
              <a:t>例</a:t>
            </a:r>
            <a:r>
              <a:rPr lang="en-US" altLang="zh-CN" smtClean="0"/>
              <a:t>1 </a:t>
            </a:r>
            <a:r>
              <a:rPr lang="zh-CN" altLang="en-US" smtClean="0"/>
              <a:t>通</a:t>
            </a:r>
            <a:r>
              <a:rPr lang="zh-CN" altLang="zh-CN" smtClean="0"/>
              <a:t>过指针变量访问整型变量。</a:t>
            </a:r>
            <a:endParaRPr lang="en-US" altLang="zh-CN" smtClean="0"/>
          </a:p>
          <a:p>
            <a:pPr eaLnBrk="1" hangingPunct="1">
              <a:spcBef>
                <a:spcPct val="0"/>
              </a:spcBef>
            </a:pPr>
            <a:r>
              <a:rPr lang="zh-CN" altLang="zh-CN" smtClean="0"/>
              <a:t>解题思路：先定义</a:t>
            </a:r>
            <a:r>
              <a:rPr lang="en-US" altLang="zh-CN" smtClean="0"/>
              <a:t>2</a:t>
            </a:r>
            <a:r>
              <a:rPr lang="zh-CN" altLang="zh-CN" smtClean="0"/>
              <a:t>个整型变量，再定义</a:t>
            </a:r>
            <a:r>
              <a:rPr lang="en-US" altLang="zh-CN" smtClean="0"/>
              <a:t>2</a:t>
            </a:r>
            <a:r>
              <a:rPr lang="zh-CN" altLang="zh-CN" smtClean="0"/>
              <a:t>个指针变量，分别指向这两个整型变量，通过访问指针变量，可以找到它们所指向的变量，从而得到这些变量的值。</a:t>
            </a:r>
            <a:endParaRPr lang="en-US" altLang="zh-CN" smtClean="0"/>
          </a:p>
        </p:txBody>
      </p:sp>
      <p:pic>
        <p:nvPicPr>
          <p:cNvPr id="39940"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blinds(horizontal)">
                                      <p:cBhvr>
                                        <p:cTn id="7" dur="500"/>
                                        <p:tgtEl>
                                          <p:spTgt spid="61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内容占位符 2"/>
          <p:cNvSpPr>
            <a:spLocks noGrp="1"/>
          </p:cNvSpPr>
          <p:nvPr>
            <p:ph idx="1"/>
          </p:nvPr>
        </p:nvSpPr>
        <p:spPr>
          <a:xfrm>
            <a:off x="285750" y="714375"/>
            <a:ext cx="8407400" cy="5857875"/>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smtClean="0"/>
              <a:t>void main()</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a=100,b=10;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solidFill>
                  <a:srgbClr val="FF0000"/>
                </a:solidFill>
              </a:rPr>
              <a:t>int</a:t>
            </a:r>
            <a:r>
              <a:rPr lang="en-US" altLang="zh-CN" sz="2800" dirty="0" smtClean="0">
                <a:solidFill>
                  <a:srgbClr val="FF0000"/>
                </a:solidFill>
              </a:rPr>
              <a:t> *</a:t>
            </a:r>
            <a:r>
              <a:rPr lang="en-US" altLang="zh-CN" sz="2800" dirty="0" smtClean="0"/>
              <a:t>pointer_1, </a:t>
            </a:r>
            <a:r>
              <a:rPr lang="en-US" altLang="zh-CN" sz="2800" dirty="0" smtClean="0">
                <a:solidFill>
                  <a:srgbClr val="FF0000"/>
                </a:solidFill>
              </a:rPr>
              <a:t>*</a:t>
            </a:r>
            <a:r>
              <a:rPr lang="en-US" altLang="zh-CN" sz="2800" dirty="0" smtClean="0"/>
              <a:t>pointer_2; </a:t>
            </a:r>
            <a:endParaRPr lang="zh-CN" altLang="zh-CN" sz="2800" dirty="0" smtClean="0"/>
          </a:p>
          <a:p>
            <a:pPr eaLnBrk="1" hangingPunct="1">
              <a:buFont typeface="Wingdings" pitchFamily="2" charset="2"/>
              <a:buNone/>
            </a:pPr>
            <a:r>
              <a:rPr lang="en-US" altLang="zh-CN" sz="2800" dirty="0" smtClean="0"/>
              <a:t>   </a:t>
            </a:r>
            <a:r>
              <a:rPr lang="en-US" altLang="zh-CN" sz="2800" dirty="0" smtClean="0">
                <a:solidFill>
                  <a:srgbClr val="00B050"/>
                </a:solidFill>
              </a:rPr>
              <a:t>pointer_1</a:t>
            </a:r>
            <a:r>
              <a:rPr lang="en-US" altLang="zh-CN" sz="2800" dirty="0" smtClean="0"/>
              <a:t>=&amp;a; </a:t>
            </a:r>
            <a:endParaRPr lang="zh-CN" altLang="zh-CN" sz="2800" dirty="0" smtClean="0"/>
          </a:p>
          <a:p>
            <a:pPr eaLnBrk="1" hangingPunct="1">
              <a:buFont typeface="Wingdings" pitchFamily="2" charset="2"/>
              <a:buNone/>
            </a:pPr>
            <a:r>
              <a:rPr lang="en-US" altLang="zh-CN" sz="2800" dirty="0" smtClean="0"/>
              <a:t>   </a:t>
            </a:r>
            <a:r>
              <a:rPr lang="en-US" altLang="zh-CN" sz="2800" dirty="0" smtClean="0">
                <a:solidFill>
                  <a:srgbClr val="00B050"/>
                </a:solidFill>
              </a:rPr>
              <a:t>pointer_2</a:t>
            </a:r>
            <a:r>
              <a:rPr lang="en-US" altLang="zh-CN" sz="2800" dirty="0" smtClean="0"/>
              <a:t>=&amp;b;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(“a=%</a:t>
            </a:r>
            <a:r>
              <a:rPr lang="en-US" altLang="zh-CN" sz="2800" dirty="0" err="1" smtClean="0"/>
              <a:t>d,b</a:t>
            </a:r>
            <a:r>
              <a:rPr lang="en-US" altLang="zh-CN" sz="2800" dirty="0" smtClean="0"/>
              <a:t>=%d\n”,</a:t>
            </a:r>
            <a:r>
              <a:rPr lang="en-US" altLang="zh-CN" sz="2800" dirty="0" err="1" smtClean="0"/>
              <a:t>a,b</a:t>
            </a:r>
            <a:r>
              <a:rPr lang="en-US" altLang="zh-CN" sz="2800" dirty="0" smtClean="0"/>
              <a:t>);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(“*pointer_1=%d,*pointer_2=</a:t>
            </a:r>
          </a:p>
          <a:p>
            <a:pPr eaLnBrk="1" hangingPunct="1">
              <a:buFont typeface="Wingdings" pitchFamily="2" charset="2"/>
              <a:buNone/>
            </a:pPr>
            <a:r>
              <a:rPr lang="en-US" altLang="zh-CN" sz="2800" dirty="0" smtClean="0"/>
              <a:t>             %d\n”,</a:t>
            </a:r>
            <a:r>
              <a:rPr lang="en-US" altLang="zh-CN" sz="2800" dirty="0" smtClean="0">
                <a:solidFill>
                  <a:srgbClr val="9D138D"/>
                </a:solidFill>
              </a:rPr>
              <a:t>*pointer_1</a:t>
            </a:r>
            <a:r>
              <a:rPr lang="en-US" altLang="zh-CN" sz="2800" dirty="0" smtClean="0"/>
              <a:t>,</a:t>
            </a:r>
            <a:r>
              <a:rPr lang="en-US" altLang="zh-CN" sz="2800" dirty="0" smtClean="0">
                <a:solidFill>
                  <a:srgbClr val="9D138D"/>
                </a:solidFill>
              </a:rPr>
              <a:t>*pointer_2</a:t>
            </a:r>
            <a:r>
              <a:rPr lang="en-US" altLang="zh-CN" sz="2800" dirty="0" smtClean="0"/>
              <a:t>); </a:t>
            </a:r>
            <a:endParaRPr lang="zh-CN" altLang="zh-CN" sz="2800" dirty="0" smtClean="0"/>
          </a:p>
          <a:p>
            <a:pPr eaLnBrk="1" hangingPunct="1">
              <a:buFont typeface="Wingdings" pitchFamily="2" charset="2"/>
              <a:buNone/>
            </a:pPr>
            <a:r>
              <a:rPr lang="en-US" altLang="zh-CN" sz="2800" dirty="0" smtClean="0"/>
              <a:t>}</a:t>
            </a:r>
            <a:endParaRPr lang="zh-CN" altLang="zh-CN" sz="2800" dirty="0" smtClean="0"/>
          </a:p>
          <a:p>
            <a:pPr eaLnBrk="1" hangingPunct="1">
              <a:buFont typeface="Wingdings" pitchFamily="2" charset="2"/>
              <a:buNone/>
            </a:pPr>
            <a:endParaRPr lang="zh-CN" altLang="en-US" sz="2800" dirty="0" smtClean="0"/>
          </a:p>
        </p:txBody>
      </p:sp>
      <p:sp>
        <p:nvSpPr>
          <p:cNvPr id="4" name="圆角矩形标注 3"/>
          <p:cNvSpPr>
            <a:spLocks noChangeArrowheads="1"/>
          </p:cNvSpPr>
          <p:nvPr/>
        </p:nvSpPr>
        <p:spPr bwMode="auto">
          <a:xfrm>
            <a:off x="4714875" y="1357313"/>
            <a:ext cx="3357563" cy="642937"/>
          </a:xfrm>
          <a:prstGeom prst="wedgeRoundRectCallout">
            <a:avLst>
              <a:gd name="adj1" fmla="val -44759"/>
              <a:gd name="adj2" fmla="val 103991"/>
              <a:gd name="adj3" fmla="val 16667"/>
            </a:avLst>
          </a:prstGeom>
          <a:solidFill>
            <a:srgbClr val="FFFFCC"/>
          </a:solidFill>
          <a:ln w="9525" algn="ctr">
            <a:solidFill>
              <a:schemeClr val="tx1"/>
            </a:solidFill>
            <a:miter lim="800000"/>
            <a:headEnd/>
            <a:tailEnd/>
          </a:ln>
        </p:spPr>
        <p:txBody>
          <a:bodyPr/>
          <a:lstStyle/>
          <a:p>
            <a:pPr algn="ctr"/>
            <a:r>
              <a:rPr lang="zh-CN" altLang="en-US" sz="2800"/>
              <a:t>定义两个指针变量</a:t>
            </a:r>
          </a:p>
        </p:txBody>
      </p:sp>
      <p:sp>
        <p:nvSpPr>
          <p:cNvPr id="5" name="圆角矩形标注 4"/>
          <p:cNvSpPr>
            <a:spLocks noChangeArrowheads="1"/>
          </p:cNvSpPr>
          <p:nvPr/>
        </p:nvSpPr>
        <p:spPr bwMode="auto">
          <a:xfrm>
            <a:off x="4572000" y="3000375"/>
            <a:ext cx="3357563" cy="642938"/>
          </a:xfrm>
          <a:prstGeom prst="wedgeRoundRectCallout">
            <a:avLst>
              <a:gd name="adj1" fmla="val -76472"/>
              <a:gd name="adj2" fmla="val -30435"/>
              <a:gd name="adj3" fmla="val 16667"/>
            </a:avLst>
          </a:prstGeom>
          <a:solidFill>
            <a:srgbClr val="FFFFCC"/>
          </a:solidFill>
          <a:ln w="9525" algn="ctr">
            <a:solidFill>
              <a:schemeClr val="tx1"/>
            </a:solidFill>
            <a:miter lim="800000"/>
            <a:headEnd/>
            <a:tailEnd/>
          </a:ln>
        </p:spPr>
        <p:txBody>
          <a:bodyPr/>
          <a:lstStyle/>
          <a:p>
            <a:pPr algn="ctr"/>
            <a:r>
              <a:rPr lang="zh-CN" altLang="en-US" sz="2800"/>
              <a:t>使</a:t>
            </a:r>
            <a:r>
              <a:rPr lang="en-US" altLang="zh-CN" sz="2800"/>
              <a:t>pointer_1</a:t>
            </a:r>
            <a:r>
              <a:rPr lang="zh-CN" altLang="en-US" sz="2800"/>
              <a:t>指向</a:t>
            </a:r>
            <a:r>
              <a:rPr lang="en-US" altLang="zh-CN" sz="2800"/>
              <a:t>a</a:t>
            </a:r>
            <a:endParaRPr lang="zh-CN" altLang="en-US" sz="2800"/>
          </a:p>
        </p:txBody>
      </p:sp>
      <p:sp>
        <p:nvSpPr>
          <p:cNvPr id="6" name="圆角矩形标注 5"/>
          <p:cNvSpPr>
            <a:spLocks noChangeArrowheads="1"/>
          </p:cNvSpPr>
          <p:nvPr/>
        </p:nvSpPr>
        <p:spPr bwMode="auto">
          <a:xfrm>
            <a:off x="4714875" y="3071813"/>
            <a:ext cx="3357563" cy="642937"/>
          </a:xfrm>
          <a:prstGeom prst="wedgeRoundRectCallout">
            <a:avLst>
              <a:gd name="adj1" fmla="val -78338"/>
              <a:gd name="adj2" fmla="val 26065"/>
              <a:gd name="adj3" fmla="val 16667"/>
            </a:avLst>
          </a:prstGeom>
          <a:solidFill>
            <a:srgbClr val="FFFFCC"/>
          </a:solidFill>
          <a:ln w="9525" algn="ctr">
            <a:solidFill>
              <a:schemeClr val="tx1"/>
            </a:solidFill>
            <a:miter lim="800000"/>
            <a:headEnd/>
            <a:tailEnd/>
          </a:ln>
        </p:spPr>
        <p:txBody>
          <a:bodyPr/>
          <a:lstStyle/>
          <a:p>
            <a:pPr algn="ctr"/>
            <a:r>
              <a:rPr lang="zh-CN" altLang="en-US" sz="2800"/>
              <a:t>使</a:t>
            </a:r>
            <a:r>
              <a:rPr lang="en-US" altLang="zh-CN" sz="2800"/>
              <a:t>pointer_2</a:t>
            </a:r>
            <a:r>
              <a:rPr lang="zh-CN" altLang="en-US" sz="2800"/>
              <a:t>指向</a:t>
            </a:r>
            <a:r>
              <a:rPr lang="en-US" altLang="zh-CN" sz="2800"/>
              <a:t>b</a:t>
            </a:r>
            <a:endParaRPr lang="zh-CN" altLang="en-US" sz="2800"/>
          </a:p>
        </p:txBody>
      </p:sp>
      <p:sp>
        <p:nvSpPr>
          <p:cNvPr id="7" name="圆角矩形标注 6"/>
          <p:cNvSpPr>
            <a:spLocks noChangeArrowheads="1"/>
          </p:cNvSpPr>
          <p:nvPr/>
        </p:nvSpPr>
        <p:spPr bwMode="auto">
          <a:xfrm>
            <a:off x="3786188" y="2857500"/>
            <a:ext cx="4143375" cy="642938"/>
          </a:xfrm>
          <a:prstGeom prst="wedgeRoundRectCallout">
            <a:avLst>
              <a:gd name="adj1" fmla="val 6722"/>
              <a:gd name="adj2" fmla="val 117630"/>
              <a:gd name="adj3" fmla="val 16667"/>
            </a:avLst>
          </a:prstGeom>
          <a:solidFill>
            <a:srgbClr val="FFFFCC"/>
          </a:solidFill>
          <a:ln w="9525" algn="ctr">
            <a:solidFill>
              <a:schemeClr val="tx1"/>
            </a:solidFill>
            <a:miter lim="800000"/>
            <a:headEnd/>
            <a:tailEnd/>
          </a:ln>
        </p:spPr>
        <p:txBody>
          <a:bodyPr/>
          <a:lstStyle/>
          <a:p>
            <a:pPr algn="ctr"/>
            <a:r>
              <a:rPr lang="zh-CN" altLang="en-US" sz="2800">
                <a:solidFill>
                  <a:srgbClr val="FF0000"/>
                </a:solidFill>
              </a:rPr>
              <a:t>直接</a:t>
            </a:r>
            <a:r>
              <a:rPr lang="zh-CN" altLang="zh-CN" sz="2800"/>
              <a:t>输出变量</a:t>
            </a:r>
            <a:r>
              <a:rPr lang="en-US" altLang="zh-CN" sz="2800"/>
              <a:t>a</a:t>
            </a:r>
            <a:r>
              <a:rPr lang="zh-CN" altLang="zh-CN" sz="2800"/>
              <a:t>和</a:t>
            </a:r>
            <a:r>
              <a:rPr lang="en-US" altLang="zh-CN" sz="2800"/>
              <a:t>b</a:t>
            </a:r>
            <a:r>
              <a:rPr lang="zh-CN" altLang="zh-CN" sz="2800"/>
              <a:t>的值</a:t>
            </a:r>
            <a:endParaRPr lang="zh-CN" altLang="en-US" sz="2800"/>
          </a:p>
        </p:txBody>
      </p:sp>
      <p:sp>
        <p:nvSpPr>
          <p:cNvPr id="8" name="圆角矩形标注 7"/>
          <p:cNvSpPr>
            <a:spLocks noChangeArrowheads="1"/>
          </p:cNvSpPr>
          <p:nvPr/>
        </p:nvSpPr>
        <p:spPr bwMode="auto">
          <a:xfrm>
            <a:off x="3714750" y="5643563"/>
            <a:ext cx="4143375" cy="642937"/>
          </a:xfrm>
          <a:prstGeom prst="wedgeRoundRectCallout">
            <a:avLst>
              <a:gd name="adj1" fmla="val 9745"/>
              <a:gd name="adj2" fmla="val -94727"/>
              <a:gd name="adj3" fmla="val 16667"/>
            </a:avLst>
          </a:prstGeom>
          <a:solidFill>
            <a:srgbClr val="FFFFCC"/>
          </a:solidFill>
          <a:ln w="9525" algn="ctr">
            <a:solidFill>
              <a:schemeClr val="tx1"/>
            </a:solidFill>
            <a:miter lim="800000"/>
            <a:headEnd/>
            <a:tailEnd/>
          </a:ln>
        </p:spPr>
        <p:txBody>
          <a:bodyPr/>
          <a:lstStyle/>
          <a:p>
            <a:pPr algn="ctr"/>
            <a:r>
              <a:rPr lang="zh-CN" altLang="en-US" sz="2800">
                <a:solidFill>
                  <a:srgbClr val="FF0000"/>
                </a:solidFill>
              </a:rPr>
              <a:t>间接</a:t>
            </a:r>
            <a:r>
              <a:rPr lang="zh-CN" altLang="zh-CN" sz="2800"/>
              <a:t>输出变量</a:t>
            </a:r>
            <a:r>
              <a:rPr lang="en-US" altLang="zh-CN" sz="2800"/>
              <a:t>a</a:t>
            </a:r>
            <a:r>
              <a:rPr lang="zh-CN" altLang="zh-CN" sz="2800"/>
              <a:t>和</a:t>
            </a:r>
            <a:r>
              <a:rPr lang="en-US" altLang="zh-CN" sz="2800"/>
              <a:t>b</a:t>
            </a:r>
            <a:r>
              <a:rPr lang="zh-CN" altLang="zh-CN" sz="2800"/>
              <a:t>的值</a:t>
            </a:r>
            <a:endParaRPr lang="zh-CN" altLang="en-US" sz="2800"/>
          </a:p>
        </p:txBody>
      </p:sp>
      <p:pic>
        <p:nvPicPr>
          <p:cNvPr id="2375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6125" y="71438"/>
            <a:ext cx="5857875" cy="80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9" name="图片 8"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237570"/>
                                        </p:tgtEl>
                                        <p:attrNameLst>
                                          <p:attrName>style.visibility</p:attrName>
                                        </p:attrNameLst>
                                      </p:cBhvr>
                                      <p:to>
                                        <p:strVal val="visible"/>
                                      </p:to>
                                    </p:set>
                                    <p:animEffect transition="in" filter="blinds(horizontal)">
                                      <p:cBhvr>
                                        <p:cTn id="32" dur="500"/>
                                        <p:tgtEl>
                                          <p:spTgt spid="2375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1986" name="内容占位符 2"/>
          <p:cNvSpPr>
            <a:spLocks noGrp="1"/>
          </p:cNvSpPr>
          <p:nvPr>
            <p:ph idx="1"/>
          </p:nvPr>
        </p:nvSpPr>
        <p:spPr>
          <a:xfrm>
            <a:off x="285750" y="714375"/>
            <a:ext cx="8407400" cy="5857875"/>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a:t>void</a:t>
            </a:r>
            <a:r>
              <a:rPr lang="en-US" altLang="zh-CN" sz="2800" dirty="0" smtClean="0"/>
              <a:t> main()</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a=100,b=10;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solidFill>
                  <a:srgbClr val="FF0000"/>
                </a:solidFill>
              </a:rPr>
              <a:t>int</a:t>
            </a:r>
            <a:r>
              <a:rPr lang="en-US" altLang="zh-CN" sz="2800" dirty="0" smtClean="0">
                <a:solidFill>
                  <a:srgbClr val="FF0000"/>
                </a:solidFill>
              </a:rPr>
              <a:t> *</a:t>
            </a:r>
            <a:r>
              <a:rPr lang="en-US" altLang="zh-CN" sz="2800" dirty="0" smtClean="0"/>
              <a:t>pointer_1, </a:t>
            </a:r>
            <a:r>
              <a:rPr lang="en-US" altLang="zh-CN" sz="2800" dirty="0" smtClean="0">
                <a:solidFill>
                  <a:srgbClr val="FF0000"/>
                </a:solidFill>
              </a:rPr>
              <a:t>*</a:t>
            </a:r>
            <a:r>
              <a:rPr lang="en-US" altLang="zh-CN" sz="2800" dirty="0" smtClean="0"/>
              <a:t>pointer_2; </a:t>
            </a:r>
            <a:endParaRPr lang="zh-CN" altLang="zh-CN" sz="2800" dirty="0" smtClean="0"/>
          </a:p>
          <a:p>
            <a:pPr eaLnBrk="1" hangingPunct="1">
              <a:buFont typeface="Wingdings" pitchFamily="2" charset="2"/>
              <a:buNone/>
            </a:pPr>
            <a:r>
              <a:rPr lang="en-US" altLang="zh-CN" sz="2800" dirty="0" smtClean="0"/>
              <a:t>   </a:t>
            </a:r>
            <a:r>
              <a:rPr lang="en-US" altLang="zh-CN" sz="2800" dirty="0" smtClean="0">
                <a:solidFill>
                  <a:srgbClr val="00B050"/>
                </a:solidFill>
              </a:rPr>
              <a:t>pointer_1</a:t>
            </a:r>
            <a:r>
              <a:rPr lang="en-US" altLang="zh-CN" sz="2800" dirty="0" smtClean="0"/>
              <a:t>=&amp;a; </a:t>
            </a:r>
            <a:endParaRPr lang="zh-CN" altLang="zh-CN" sz="2800" dirty="0" smtClean="0"/>
          </a:p>
          <a:p>
            <a:pPr eaLnBrk="1" hangingPunct="1">
              <a:buFont typeface="Wingdings" pitchFamily="2" charset="2"/>
              <a:buNone/>
            </a:pPr>
            <a:r>
              <a:rPr lang="en-US" altLang="zh-CN" sz="2800" dirty="0" smtClean="0"/>
              <a:t>   </a:t>
            </a:r>
            <a:r>
              <a:rPr lang="en-US" altLang="zh-CN" sz="2800" dirty="0" smtClean="0">
                <a:solidFill>
                  <a:srgbClr val="00B050"/>
                </a:solidFill>
              </a:rPr>
              <a:t>pointer_2</a:t>
            </a:r>
            <a:r>
              <a:rPr lang="en-US" altLang="zh-CN" sz="2800" dirty="0" smtClean="0"/>
              <a:t>=&amp;b;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(“a=%</a:t>
            </a:r>
            <a:r>
              <a:rPr lang="en-US" altLang="zh-CN" sz="2800" dirty="0" err="1" smtClean="0"/>
              <a:t>d,b</a:t>
            </a:r>
            <a:r>
              <a:rPr lang="en-US" altLang="zh-CN" sz="2800" dirty="0" smtClean="0"/>
              <a:t>=%d\n”,</a:t>
            </a:r>
            <a:r>
              <a:rPr lang="en-US" altLang="zh-CN" sz="2800" dirty="0" err="1" smtClean="0"/>
              <a:t>a,b</a:t>
            </a:r>
            <a:r>
              <a:rPr lang="en-US" altLang="zh-CN" sz="2800" dirty="0" smtClean="0"/>
              <a:t>);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(“*pointer_1=%d,*pointer_2=</a:t>
            </a:r>
          </a:p>
          <a:p>
            <a:pPr eaLnBrk="1" hangingPunct="1">
              <a:buFont typeface="Wingdings" pitchFamily="2" charset="2"/>
              <a:buNone/>
            </a:pPr>
            <a:r>
              <a:rPr lang="en-US" altLang="zh-CN" sz="2800" dirty="0" smtClean="0"/>
              <a:t>             %d\n”,</a:t>
            </a:r>
            <a:r>
              <a:rPr lang="en-US" altLang="zh-CN" sz="2800" dirty="0" smtClean="0">
                <a:solidFill>
                  <a:srgbClr val="9D138D"/>
                </a:solidFill>
              </a:rPr>
              <a:t>*pointer_1</a:t>
            </a:r>
            <a:r>
              <a:rPr lang="en-US" altLang="zh-CN" sz="2800" dirty="0" smtClean="0"/>
              <a:t>,</a:t>
            </a:r>
            <a:r>
              <a:rPr lang="en-US" altLang="zh-CN" sz="2800" dirty="0" smtClean="0">
                <a:solidFill>
                  <a:srgbClr val="9D138D"/>
                </a:solidFill>
              </a:rPr>
              <a:t>*pointer_2</a:t>
            </a:r>
            <a:r>
              <a:rPr lang="en-US" altLang="zh-CN" sz="2800" dirty="0" smtClean="0"/>
              <a:t>); </a:t>
            </a:r>
            <a:endParaRPr lang="zh-CN" altLang="zh-CN" sz="2800" dirty="0" smtClean="0"/>
          </a:p>
          <a:p>
            <a:pPr eaLnBrk="1" hangingPunct="1">
              <a:buFont typeface="Wingdings" pitchFamily="2" charset="2"/>
              <a:buNone/>
            </a:pPr>
            <a:r>
              <a:rPr lang="en-US" altLang="zh-CN" sz="2800" dirty="0" smtClean="0"/>
              <a:t>}</a:t>
            </a:r>
            <a:endParaRPr lang="zh-CN" altLang="zh-CN" sz="2800" dirty="0" smtClean="0"/>
          </a:p>
          <a:p>
            <a:pPr eaLnBrk="1" hangingPunct="1">
              <a:buFont typeface="Wingdings" pitchFamily="2" charset="2"/>
              <a:buNone/>
            </a:pPr>
            <a:endParaRPr lang="zh-CN" altLang="en-US" sz="2800" dirty="0" smtClean="0"/>
          </a:p>
        </p:txBody>
      </p:sp>
      <p:pic>
        <p:nvPicPr>
          <p:cNvPr id="41987" name="图片 8"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圆角矩形标注 9"/>
          <p:cNvSpPr>
            <a:spLocks noChangeArrowheads="1"/>
          </p:cNvSpPr>
          <p:nvPr/>
        </p:nvSpPr>
        <p:spPr bwMode="auto">
          <a:xfrm>
            <a:off x="4572000" y="642938"/>
            <a:ext cx="4248150" cy="1143000"/>
          </a:xfrm>
          <a:prstGeom prst="wedgeRoundRectCallout">
            <a:avLst>
              <a:gd name="adj1" fmla="val -83444"/>
              <a:gd name="adj2" fmla="val 93056"/>
              <a:gd name="adj3" fmla="val 16667"/>
            </a:avLst>
          </a:prstGeom>
          <a:solidFill>
            <a:srgbClr val="FFFFCC"/>
          </a:solidFill>
          <a:ln w="9525" algn="ctr">
            <a:solidFill>
              <a:schemeClr val="tx1"/>
            </a:solidFill>
            <a:miter lim="800000"/>
            <a:headEnd/>
            <a:tailEnd/>
          </a:ln>
        </p:spPr>
        <p:txBody>
          <a:bodyPr/>
          <a:lstStyle/>
          <a:p>
            <a:r>
              <a:rPr lang="zh-CN" altLang="en-US" sz="2800"/>
              <a:t>此处</a:t>
            </a:r>
            <a:r>
              <a:rPr lang="en-US" altLang="zh-CN" sz="3200">
                <a:solidFill>
                  <a:srgbClr val="FF0000"/>
                </a:solidFill>
              </a:rPr>
              <a:t>*</a:t>
            </a:r>
            <a:r>
              <a:rPr lang="zh-CN" altLang="en-US" sz="2800"/>
              <a:t>与</a:t>
            </a:r>
            <a:r>
              <a:rPr lang="zh-CN" altLang="en-US" sz="2800">
                <a:solidFill>
                  <a:srgbClr val="FF0000"/>
                </a:solidFill>
              </a:rPr>
              <a:t>类型名</a:t>
            </a:r>
            <a:r>
              <a:rPr lang="zh-CN" altLang="en-US" sz="2800"/>
              <a:t>在一起。此时共同定义指针变量</a:t>
            </a:r>
          </a:p>
        </p:txBody>
      </p:sp>
      <p:sp>
        <p:nvSpPr>
          <p:cNvPr id="11" name="椭圆 10"/>
          <p:cNvSpPr>
            <a:spLocks noChangeArrowheads="1"/>
          </p:cNvSpPr>
          <p:nvPr/>
        </p:nvSpPr>
        <p:spPr bwMode="auto">
          <a:xfrm>
            <a:off x="1071563" y="2143125"/>
            <a:ext cx="428625" cy="571500"/>
          </a:xfrm>
          <a:prstGeom prst="ellipse">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b="0"/>
          </a:p>
        </p:txBody>
      </p:sp>
      <p:sp>
        <p:nvSpPr>
          <p:cNvPr id="12" name="椭圆 11"/>
          <p:cNvSpPr>
            <a:spLocks noChangeArrowheads="1"/>
          </p:cNvSpPr>
          <p:nvPr/>
        </p:nvSpPr>
        <p:spPr bwMode="auto">
          <a:xfrm>
            <a:off x="2786063" y="2214563"/>
            <a:ext cx="428625" cy="571500"/>
          </a:xfrm>
          <a:prstGeom prst="ellipse">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b="0"/>
          </a:p>
        </p:txBody>
      </p:sp>
      <p:sp>
        <p:nvSpPr>
          <p:cNvPr id="13" name="椭圆 12"/>
          <p:cNvSpPr>
            <a:spLocks noChangeArrowheads="1"/>
          </p:cNvSpPr>
          <p:nvPr/>
        </p:nvSpPr>
        <p:spPr bwMode="auto">
          <a:xfrm>
            <a:off x="2571750" y="4786313"/>
            <a:ext cx="357188" cy="571500"/>
          </a:xfrm>
          <a:prstGeom prst="ellipse">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b="0"/>
          </a:p>
        </p:txBody>
      </p:sp>
      <p:sp>
        <p:nvSpPr>
          <p:cNvPr id="14" name="椭圆 13"/>
          <p:cNvSpPr>
            <a:spLocks noChangeArrowheads="1"/>
          </p:cNvSpPr>
          <p:nvPr/>
        </p:nvSpPr>
        <p:spPr bwMode="auto">
          <a:xfrm>
            <a:off x="4357688" y="4786313"/>
            <a:ext cx="357187" cy="571500"/>
          </a:xfrm>
          <a:prstGeom prst="ellipse">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b="0"/>
          </a:p>
        </p:txBody>
      </p:sp>
      <p:sp>
        <p:nvSpPr>
          <p:cNvPr id="15" name="圆角矩形标注 14"/>
          <p:cNvSpPr>
            <a:spLocks noChangeArrowheads="1"/>
          </p:cNvSpPr>
          <p:nvPr/>
        </p:nvSpPr>
        <p:spPr bwMode="auto">
          <a:xfrm>
            <a:off x="2928938" y="5589588"/>
            <a:ext cx="5357812" cy="1143000"/>
          </a:xfrm>
          <a:prstGeom prst="wedgeRoundRectCallout">
            <a:avLst>
              <a:gd name="adj1" fmla="val -18787"/>
              <a:gd name="adj2" fmla="val -72597"/>
              <a:gd name="adj3" fmla="val 16667"/>
            </a:avLst>
          </a:prstGeom>
          <a:solidFill>
            <a:srgbClr val="FFFFCC"/>
          </a:solidFill>
          <a:ln w="9525" algn="ctr">
            <a:solidFill>
              <a:schemeClr val="tx1"/>
            </a:solidFill>
            <a:miter lim="800000"/>
            <a:headEnd/>
            <a:tailEnd/>
          </a:ln>
        </p:spPr>
        <p:txBody>
          <a:bodyPr/>
          <a:lstStyle/>
          <a:p>
            <a:r>
              <a:rPr lang="zh-CN" altLang="en-US" sz="2800"/>
              <a:t>此处</a:t>
            </a:r>
            <a:r>
              <a:rPr lang="en-US" altLang="zh-CN" sz="2800"/>
              <a:t>*</a:t>
            </a:r>
            <a:r>
              <a:rPr lang="zh-CN" altLang="en-US" sz="2800"/>
              <a:t>与指针变量一起使用。此时</a:t>
            </a:r>
            <a:r>
              <a:rPr lang="zh-CN" altLang="zh-CN" sz="2800"/>
              <a:t>代表指针变量所指向的变量</a:t>
            </a:r>
            <a:endParaRPr lang="zh-CN" altLang="en-US" sz="280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15" presetClass="entr" presetSubtype="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1000" fill="hold"/>
                                        <p:tgtEl>
                                          <p:spTgt spid="12"/>
                                        </p:tgtEl>
                                        <p:attrNameLst>
                                          <p:attrName>ppt_w</p:attrName>
                                        </p:attrNameLst>
                                      </p:cBhvr>
                                      <p:tavLst>
                                        <p:tav tm="0">
                                          <p:val>
                                            <p:fltVal val="0"/>
                                          </p:val>
                                        </p:tav>
                                        <p:tav tm="100000">
                                          <p:val>
                                            <p:strVal val="#ppt_w"/>
                                          </p:val>
                                        </p:tav>
                                      </p:tavLst>
                                    </p:anim>
                                    <p:anim calcmode="lin" valueType="num">
                                      <p:cBhvr>
                                        <p:cTn id="15" dur="1000" fill="hold"/>
                                        <p:tgtEl>
                                          <p:spTgt spid="12"/>
                                        </p:tgtEl>
                                        <p:attrNameLst>
                                          <p:attrName>ppt_h</p:attrName>
                                        </p:attrNameLst>
                                      </p:cBhvr>
                                      <p:tavLst>
                                        <p:tav tm="0">
                                          <p:val>
                                            <p:fltVal val="0"/>
                                          </p:val>
                                        </p:tav>
                                        <p:tav tm="100000">
                                          <p:val>
                                            <p:strVal val="#ppt_h"/>
                                          </p:val>
                                        </p:tav>
                                      </p:tavLst>
                                    </p:anim>
                                    <p:anim calcmode="lin" valueType="num">
                                      <p:cBhvr>
                                        <p:cTn id="16"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8" fill="hold" nodeType="afterGroup">
                            <p:stCondLst>
                              <p:cond delay="2000"/>
                            </p:stCondLst>
                            <p:childTnLst>
                              <p:par>
                                <p:cTn id="19" presetID="3" presetClass="entr" presetSubtype="1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linds(horizontal)">
                                      <p:cBhvr>
                                        <p:cTn id="21" dur="500"/>
                                        <p:tgtEl>
                                          <p:spTgt spid="10"/>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5" presetClass="entr" presetSubtype="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1000" fill="hold"/>
                                        <p:tgtEl>
                                          <p:spTgt spid="13"/>
                                        </p:tgtEl>
                                        <p:attrNameLst>
                                          <p:attrName>ppt_w</p:attrName>
                                        </p:attrNameLst>
                                      </p:cBhvr>
                                      <p:tavLst>
                                        <p:tav tm="0">
                                          <p:val>
                                            <p:fltVal val="0"/>
                                          </p:val>
                                        </p:tav>
                                        <p:tav tm="100000">
                                          <p:val>
                                            <p:strVal val="#ppt_w"/>
                                          </p:val>
                                        </p:tav>
                                      </p:tavLst>
                                    </p:anim>
                                    <p:anim calcmode="lin" valueType="num">
                                      <p:cBhvr>
                                        <p:cTn id="27" dur="1000" fill="hold"/>
                                        <p:tgtEl>
                                          <p:spTgt spid="13"/>
                                        </p:tgtEl>
                                        <p:attrNameLst>
                                          <p:attrName>ppt_h</p:attrName>
                                        </p:attrNameLst>
                                      </p:cBhvr>
                                      <p:tavLst>
                                        <p:tav tm="0">
                                          <p:val>
                                            <p:fltVal val="0"/>
                                          </p:val>
                                        </p:tav>
                                        <p:tav tm="100000">
                                          <p:val>
                                            <p:strVal val="#ppt_h"/>
                                          </p:val>
                                        </p:tav>
                                      </p:tavLst>
                                    </p:anim>
                                    <p:anim calcmode="lin" valueType="num">
                                      <p:cBhvr>
                                        <p:cTn id="28"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30" fill="hold" nodeType="afterGroup">
                            <p:stCondLst>
                              <p:cond delay="1000"/>
                            </p:stCondLst>
                            <p:childTnLst>
                              <p:par>
                                <p:cTn id="31" presetID="15"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1000" fill="hold"/>
                                        <p:tgtEl>
                                          <p:spTgt spid="14"/>
                                        </p:tgtEl>
                                        <p:attrNameLst>
                                          <p:attrName>ppt_w</p:attrName>
                                        </p:attrNameLst>
                                      </p:cBhvr>
                                      <p:tavLst>
                                        <p:tav tm="0">
                                          <p:val>
                                            <p:fltVal val="0"/>
                                          </p:val>
                                        </p:tav>
                                        <p:tav tm="100000">
                                          <p:val>
                                            <p:strVal val="#ppt_w"/>
                                          </p:val>
                                        </p:tav>
                                      </p:tavLst>
                                    </p:anim>
                                    <p:anim calcmode="lin" valueType="num">
                                      <p:cBhvr>
                                        <p:cTn id="34" dur="1000" fill="hold"/>
                                        <p:tgtEl>
                                          <p:spTgt spid="14"/>
                                        </p:tgtEl>
                                        <p:attrNameLst>
                                          <p:attrName>ppt_h</p:attrName>
                                        </p:attrNameLst>
                                      </p:cBhvr>
                                      <p:tavLst>
                                        <p:tav tm="0">
                                          <p:val>
                                            <p:fltVal val="0"/>
                                          </p:val>
                                        </p:tav>
                                        <p:tav tm="100000">
                                          <p:val>
                                            <p:strVal val="#ppt_h"/>
                                          </p:val>
                                        </p:tav>
                                      </p:tavLst>
                                    </p:anim>
                                    <p:anim calcmode="lin" valueType="num">
                                      <p:cBhvr>
                                        <p:cTn id="35"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par>
                          <p:cTn id="37" fill="hold" nodeType="afterGroup">
                            <p:stCondLst>
                              <p:cond delay="2000"/>
                            </p:stCondLst>
                            <p:childTnLst>
                              <p:par>
                                <p:cTn id="38" presetID="3" presetClass="entr" presetSubtype="10"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linds(horizontal)">
                                      <p:cBhvr>
                                        <p:cTn id="4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a:xfrm>
            <a:off x="677863" y="1125538"/>
            <a:ext cx="8286750" cy="4500562"/>
          </a:xfrm>
        </p:spPr>
        <p:txBody>
          <a:bodyPr/>
          <a:lstStyle/>
          <a:p>
            <a:pPr eaLnBrk="1" hangingPunct="1"/>
            <a:r>
              <a:rPr lang="zh-CN" altLang="zh-CN" dirty="0" smtClean="0"/>
              <a:t>要熟练掌握两个有关的运算符</a:t>
            </a:r>
            <a:r>
              <a:rPr lang="zh-CN" altLang="zh-CN" dirty="0" smtClean="0"/>
              <a:t>：</a:t>
            </a:r>
            <a:endParaRPr lang="zh-CN" altLang="zh-CN" dirty="0" smtClean="0"/>
          </a:p>
          <a:p>
            <a:pPr lvl="1" eaLnBrk="1" hangingPunct="1">
              <a:buFont typeface="Wingdings" pitchFamily="2" charset="2"/>
              <a:buNone/>
            </a:pPr>
            <a:r>
              <a:rPr lang="en-US" altLang="zh-CN" dirty="0" smtClean="0"/>
              <a:t>(1) </a:t>
            </a:r>
            <a:r>
              <a:rPr lang="zh-CN" altLang="zh-CN" dirty="0" smtClean="0"/>
              <a:t>＆</a:t>
            </a:r>
            <a:r>
              <a:rPr lang="en-US" altLang="zh-CN" dirty="0" smtClean="0"/>
              <a:t>  </a:t>
            </a:r>
            <a:r>
              <a:rPr lang="zh-CN" altLang="zh-CN" dirty="0" smtClean="0"/>
              <a:t>取地址运算符。</a:t>
            </a:r>
            <a:endParaRPr lang="en-US" altLang="zh-CN" dirty="0" smtClean="0"/>
          </a:p>
          <a:p>
            <a:pPr eaLnBrk="1" hangingPunct="1">
              <a:buFont typeface="Wingdings" pitchFamily="2" charset="2"/>
              <a:buNone/>
            </a:pPr>
            <a:r>
              <a:rPr lang="en-US" altLang="zh-CN" dirty="0" smtClean="0"/>
              <a:t>           </a:t>
            </a:r>
            <a:r>
              <a:rPr lang="en-US" altLang="zh-CN" sz="2800" dirty="0" smtClean="0"/>
              <a:t>&amp;a</a:t>
            </a:r>
            <a:r>
              <a:rPr lang="zh-CN" altLang="zh-CN" sz="2800" dirty="0" smtClean="0"/>
              <a:t>是变量</a:t>
            </a:r>
            <a:r>
              <a:rPr lang="en-US" altLang="zh-CN" sz="2800" dirty="0" smtClean="0"/>
              <a:t>a</a:t>
            </a:r>
            <a:r>
              <a:rPr lang="zh-CN" altLang="zh-CN" sz="2800" dirty="0" smtClean="0"/>
              <a:t>的地址</a:t>
            </a:r>
          </a:p>
          <a:p>
            <a:pPr lvl="1" eaLnBrk="1" hangingPunct="1">
              <a:buFont typeface="Wingdings" pitchFamily="2" charset="2"/>
              <a:buNone/>
            </a:pPr>
            <a:r>
              <a:rPr lang="en-US" altLang="zh-CN" dirty="0" smtClean="0"/>
              <a:t>(2) *  </a:t>
            </a:r>
            <a:r>
              <a:rPr lang="zh-CN" altLang="zh-CN" dirty="0" smtClean="0"/>
              <a:t>指针运算符（“间接</a:t>
            </a:r>
            <a:r>
              <a:rPr lang="zh-CN" altLang="en-US" dirty="0" smtClean="0"/>
              <a:t>引用</a:t>
            </a:r>
            <a:r>
              <a:rPr lang="zh-CN" altLang="zh-CN" dirty="0" smtClean="0"/>
              <a:t>”运算符）</a:t>
            </a:r>
            <a:endParaRPr lang="zh-CN" altLang="en-US" dirty="0" smtClean="0"/>
          </a:p>
          <a:p>
            <a:pPr lvl="1" eaLnBrk="1" hangingPunct="1">
              <a:buFont typeface="Wingdings" pitchFamily="2" charset="2"/>
              <a:buNone/>
            </a:pPr>
            <a:r>
              <a:rPr lang="zh-CN" altLang="en-US" dirty="0" smtClean="0"/>
              <a:t>  如果</a:t>
            </a:r>
            <a:r>
              <a:rPr lang="en-US" altLang="zh-CN" dirty="0" smtClean="0"/>
              <a:t>： p</a:t>
            </a:r>
            <a:r>
              <a:rPr lang="zh-CN" altLang="en-US" dirty="0" smtClean="0"/>
              <a:t>指向变量</a:t>
            </a:r>
            <a:r>
              <a:rPr lang="en-US" altLang="zh-CN" dirty="0" smtClean="0"/>
              <a:t>a，</a:t>
            </a:r>
            <a:r>
              <a:rPr lang="zh-CN" altLang="en-US" dirty="0" smtClean="0"/>
              <a:t>则*</a:t>
            </a:r>
            <a:r>
              <a:rPr lang="en-US" altLang="zh-CN" dirty="0" smtClean="0"/>
              <a:t>p</a:t>
            </a:r>
            <a:r>
              <a:rPr lang="zh-CN" altLang="en-US" dirty="0" smtClean="0"/>
              <a:t>就代表</a:t>
            </a:r>
            <a:r>
              <a:rPr lang="en-US" altLang="zh-CN" dirty="0" smtClean="0"/>
              <a:t>a。</a:t>
            </a:r>
          </a:p>
          <a:p>
            <a:pPr lvl="1" eaLnBrk="1" hangingPunct="1">
              <a:buFont typeface="Wingdings" pitchFamily="2" charset="2"/>
              <a:buNone/>
            </a:pPr>
            <a:r>
              <a:rPr lang="en-US" altLang="zh-CN" dirty="0" smtClean="0"/>
              <a:t>  k=*p;       (</a:t>
            </a:r>
            <a:r>
              <a:rPr lang="zh-CN" altLang="en-US" dirty="0" smtClean="0"/>
              <a:t>把</a:t>
            </a:r>
            <a:r>
              <a:rPr lang="en-US" altLang="zh-CN" dirty="0" smtClean="0"/>
              <a:t>a</a:t>
            </a:r>
            <a:r>
              <a:rPr lang="zh-CN" altLang="zh-CN" dirty="0" smtClean="0"/>
              <a:t>的值</a:t>
            </a:r>
            <a:r>
              <a:rPr lang="zh-CN" altLang="en-US" dirty="0" smtClean="0"/>
              <a:t>赋给</a:t>
            </a:r>
            <a:r>
              <a:rPr lang="en-US" altLang="zh-CN" dirty="0" smtClean="0"/>
              <a:t>k)</a:t>
            </a:r>
          </a:p>
          <a:p>
            <a:pPr lvl="1" eaLnBrk="1" hangingPunct="1">
              <a:buFont typeface="Wingdings" pitchFamily="2" charset="2"/>
              <a:buNone/>
            </a:pPr>
            <a:r>
              <a:rPr lang="zh-CN" altLang="en-US" dirty="0" smtClean="0"/>
              <a:t>  </a:t>
            </a:r>
            <a:r>
              <a:rPr lang="en-US" altLang="zh-CN" dirty="0" smtClean="0"/>
              <a:t>*p=1;       (</a:t>
            </a:r>
            <a:r>
              <a:rPr lang="zh-CN" altLang="en-US" dirty="0" smtClean="0"/>
              <a:t>把1赋给</a:t>
            </a:r>
            <a:r>
              <a:rPr lang="en-US" altLang="zh-CN" dirty="0" smtClean="0"/>
              <a:t>a)</a:t>
            </a:r>
          </a:p>
        </p:txBody>
      </p:sp>
      <p:pic>
        <p:nvPicPr>
          <p:cNvPr id="43011"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3555">
                                            <p:txEl>
                                              <p:pRg st="3" end="3"/>
                                            </p:txEl>
                                          </p:spTgt>
                                        </p:tgtEl>
                                        <p:attrNameLst>
                                          <p:attrName>style.visibility</p:attrName>
                                        </p:attrNameLst>
                                      </p:cBhvr>
                                      <p:to>
                                        <p:strVal val="visible"/>
                                      </p:to>
                                    </p:set>
                                    <p:animEffect transition="in" filter="blinds(horizontal)">
                                      <p:cBhvr>
                                        <p:cTn id="7" dur="500"/>
                                        <p:tgtEl>
                                          <p:spTgt spid="23555">
                                            <p:txEl>
                                              <p:pRg st="3" end="3"/>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3555">
                                            <p:txEl>
                                              <p:pRg st="4" end="4"/>
                                            </p:txEl>
                                          </p:spTgt>
                                        </p:tgtEl>
                                        <p:attrNameLst>
                                          <p:attrName>style.visibility</p:attrName>
                                        </p:attrNameLst>
                                      </p:cBhvr>
                                      <p:to>
                                        <p:strVal val="visible"/>
                                      </p:to>
                                    </p:set>
                                    <p:animEffect transition="in" filter="blinds(horizontal)">
                                      <p:cBhvr>
                                        <p:cTn id="10" dur="500"/>
                                        <p:tgtEl>
                                          <p:spTgt spid="23555">
                                            <p:txEl>
                                              <p:pRg st="4" end="4"/>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23555">
                                            <p:txEl>
                                              <p:pRg st="5" end="5"/>
                                            </p:txEl>
                                          </p:spTgt>
                                        </p:tgtEl>
                                        <p:attrNameLst>
                                          <p:attrName>style.visibility</p:attrName>
                                        </p:attrNameLst>
                                      </p:cBhvr>
                                      <p:to>
                                        <p:strVal val="visible"/>
                                      </p:to>
                                    </p:set>
                                    <p:animEffect transition="in" filter="blinds(horizontal)">
                                      <p:cBhvr>
                                        <p:cTn id="13" dur="500"/>
                                        <p:tgtEl>
                                          <p:spTgt spid="23555">
                                            <p:txEl>
                                              <p:pRg st="5" end="5"/>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23555">
                                            <p:txEl>
                                              <p:pRg st="6" end="6"/>
                                            </p:txEl>
                                          </p:spTgt>
                                        </p:tgtEl>
                                        <p:attrNameLst>
                                          <p:attrName>style.visibility</p:attrName>
                                        </p:attrNameLst>
                                      </p:cBhvr>
                                      <p:to>
                                        <p:strVal val="visible"/>
                                      </p:to>
                                    </p:set>
                                    <p:animEffect transition="in" filter="blinds(horizontal)">
                                      <p:cBhvr>
                                        <p:cTn id="16" dur="500"/>
                                        <p:tgtEl>
                                          <p:spTgt spid="2355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663575" y="228600"/>
            <a:ext cx="8229600" cy="868363"/>
          </a:xfrm>
        </p:spPr>
        <p:txBody>
          <a:bodyPr/>
          <a:lstStyle/>
          <a:p>
            <a:r>
              <a:rPr lang="zh-CN" altLang="en-US" smtClean="0">
                <a:latin typeface="Arial" charset="0"/>
              </a:rPr>
              <a:t>输出以下程序的结果</a:t>
            </a:r>
          </a:p>
        </p:txBody>
      </p:sp>
      <p:sp>
        <p:nvSpPr>
          <p:cNvPr id="44035" name="Rectangle 3"/>
          <p:cNvSpPr>
            <a:spLocks noGrp="1" noChangeArrowheads="1"/>
          </p:cNvSpPr>
          <p:nvPr>
            <p:ph type="body" idx="1"/>
          </p:nvPr>
        </p:nvSpPr>
        <p:spPr/>
        <p:txBody>
          <a:bodyPr/>
          <a:lstStyle/>
          <a:p>
            <a:pPr>
              <a:lnSpc>
                <a:spcPct val="90000"/>
              </a:lnSpc>
            </a:pPr>
            <a:r>
              <a:rPr lang="en-US" altLang="zh-CN" dirty="0" smtClean="0"/>
              <a:t>#include&lt;</a:t>
            </a:r>
            <a:r>
              <a:rPr lang="en-US" altLang="zh-CN" dirty="0" err="1" smtClean="0"/>
              <a:t>stdio.h</a:t>
            </a:r>
            <a:r>
              <a:rPr lang="en-US" altLang="zh-CN" dirty="0" smtClean="0"/>
              <a:t>&gt;</a:t>
            </a:r>
          </a:p>
          <a:p>
            <a:pPr>
              <a:lnSpc>
                <a:spcPct val="90000"/>
              </a:lnSpc>
            </a:pPr>
            <a:r>
              <a:rPr lang="en-US" altLang="zh-CN" dirty="0" smtClean="0"/>
              <a:t>void main()</a:t>
            </a:r>
          </a:p>
          <a:p>
            <a:pPr>
              <a:lnSpc>
                <a:spcPct val="90000"/>
              </a:lnSpc>
            </a:pPr>
            <a:r>
              <a:rPr lang="en-US" altLang="zh-CN" dirty="0" smtClean="0"/>
              <a:t>{</a:t>
            </a:r>
          </a:p>
          <a:p>
            <a:pPr>
              <a:lnSpc>
                <a:spcPct val="90000"/>
              </a:lnSpc>
            </a:pPr>
            <a:r>
              <a:rPr lang="en-US" altLang="zh-CN" dirty="0" smtClean="0"/>
              <a:t>	</a:t>
            </a:r>
            <a:r>
              <a:rPr lang="en-US" altLang="zh-CN" dirty="0" err="1" smtClean="0"/>
              <a:t>int</a:t>
            </a:r>
            <a:r>
              <a:rPr lang="en-US" altLang="zh-CN" dirty="0" smtClean="0"/>
              <a:t> x=4,y;</a:t>
            </a:r>
          </a:p>
          <a:p>
            <a:pPr>
              <a:lnSpc>
                <a:spcPct val="90000"/>
              </a:lnSpc>
            </a:pPr>
            <a:r>
              <a:rPr lang="en-US" altLang="zh-CN" dirty="0" smtClean="0"/>
              <a:t>	</a:t>
            </a:r>
            <a:r>
              <a:rPr lang="en-US" altLang="zh-CN" dirty="0" err="1" smtClean="0"/>
              <a:t>int</a:t>
            </a:r>
            <a:r>
              <a:rPr lang="en-US" altLang="zh-CN" dirty="0" smtClean="0"/>
              <a:t> *</a:t>
            </a:r>
            <a:r>
              <a:rPr lang="en-US" altLang="zh-CN" dirty="0" err="1" smtClean="0"/>
              <a:t>px</a:t>
            </a:r>
            <a:r>
              <a:rPr lang="en-US" altLang="zh-CN" dirty="0" smtClean="0"/>
              <a:t>;</a:t>
            </a:r>
          </a:p>
          <a:p>
            <a:pPr>
              <a:lnSpc>
                <a:spcPct val="90000"/>
              </a:lnSpc>
            </a:pPr>
            <a:r>
              <a:rPr lang="en-US" altLang="zh-CN" dirty="0" smtClean="0"/>
              <a:t>	</a:t>
            </a:r>
            <a:r>
              <a:rPr lang="en-US" altLang="zh-CN" dirty="0" err="1" smtClean="0"/>
              <a:t>px</a:t>
            </a:r>
            <a:r>
              <a:rPr lang="en-US" altLang="zh-CN" dirty="0" smtClean="0"/>
              <a:t>=&amp;x;</a:t>
            </a:r>
          </a:p>
          <a:p>
            <a:pPr>
              <a:lnSpc>
                <a:spcPct val="90000"/>
              </a:lnSpc>
            </a:pPr>
            <a:r>
              <a:rPr lang="en-US" altLang="zh-CN" dirty="0" smtClean="0"/>
              <a:t>	y=++*</a:t>
            </a:r>
            <a:r>
              <a:rPr lang="en-US" altLang="zh-CN" dirty="0" err="1" smtClean="0"/>
              <a:t>px</a:t>
            </a:r>
            <a:r>
              <a:rPr lang="en-US" altLang="zh-CN" dirty="0" smtClean="0"/>
              <a:t>;</a:t>
            </a:r>
          </a:p>
          <a:p>
            <a:pPr>
              <a:lnSpc>
                <a:spcPct val="90000"/>
              </a:lnSpc>
            </a:pPr>
            <a:r>
              <a:rPr lang="en-US" altLang="zh-CN" dirty="0" smtClean="0"/>
              <a:t>	</a:t>
            </a:r>
            <a:r>
              <a:rPr lang="en-US" altLang="zh-CN" dirty="0" err="1" smtClean="0"/>
              <a:t>printf</a:t>
            </a:r>
            <a:r>
              <a:rPr lang="en-US" altLang="zh-CN" dirty="0" smtClean="0"/>
              <a:t>("x=%</a:t>
            </a:r>
            <a:r>
              <a:rPr lang="en-US" altLang="zh-CN" dirty="0" err="1" smtClean="0"/>
              <a:t>d,y</a:t>
            </a:r>
            <a:r>
              <a:rPr lang="en-US" altLang="zh-CN" dirty="0" smtClean="0"/>
              <a:t>=%</a:t>
            </a:r>
            <a:r>
              <a:rPr lang="en-US" altLang="zh-CN" dirty="0" err="1" smtClean="0"/>
              <a:t>d,px</a:t>
            </a:r>
            <a:r>
              <a:rPr lang="en-US" altLang="zh-CN" dirty="0" smtClean="0"/>
              <a:t>=%u \n",</a:t>
            </a:r>
            <a:r>
              <a:rPr lang="en-US" altLang="zh-CN" dirty="0" err="1" smtClean="0"/>
              <a:t>x,y,px</a:t>
            </a:r>
            <a:r>
              <a:rPr lang="en-US" altLang="zh-CN" dirty="0" smtClean="0"/>
              <a:t>);</a:t>
            </a:r>
          </a:p>
          <a:p>
            <a:pPr>
              <a:lnSpc>
                <a:spcPct val="90000"/>
              </a:lnSpc>
            </a:pPr>
            <a:r>
              <a:rPr lang="en-US" altLang="zh-CN" dirty="0" smtClean="0"/>
              <a:t>}</a:t>
            </a:r>
            <a:endParaRPr lang="zh-CN" altLang="en-US" dirty="0" smtClean="0"/>
          </a:p>
        </p:txBody>
      </p:sp>
      <p:pic>
        <p:nvPicPr>
          <p:cNvPr id="26726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8100" y="2873375"/>
            <a:ext cx="4395788"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72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a:xfrm>
            <a:off x="663575" y="228600"/>
            <a:ext cx="8229600" cy="868363"/>
          </a:xfrm>
        </p:spPr>
        <p:txBody>
          <a:bodyPr/>
          <a:lstStyle/>
          <a:p>
            <a:r>
              <a:rPr lang="zh-CN" altLang="en-US" smtClean="0"/>
              <a:t>指针的定义</a:t>
            </a:r>
          </a:p>
        </p:txBody>
      </p:sp>
      <p:sp>
        <p:nvSpPr>
          <p:cNvPr id="17411" name="内容占位符 2"/>
          <p:cNvSpPr>
            <a:spLocks noGrp="1"/>
          </p:cNvSpPr>
          <p:nvPr>
            <p:ph idx="1"/>
          </p:nvPr>
        </p:nvSpPr>
        <p:spPr/>
        <p:txBody>
          <a:bodyPr/>
          <a:lstStyle/>
          <a:p>
            <a:r>
              <a:rPr lang="en-US" altLang="zh-CN" dirty="0" err="1" smtClean="0"/>
              <a:t>int</a:t>
            </a:r>
            <a:r>
              <a:rPr lang="en-US" altLang="zh-CN" dirty="0" smtClean="0"/>
              <a:t> </a:t>
            </a:r>
            <a:r>
              <a:rPr lang="zh-CN" altLang="en-US" dirty="0" smtClean="0"/>
              <a:t>*</a:t>
            </a:r>
            <a:r>
              <a:rPr lang="en-US" altLang="zh-CN" dirty="0" smtClean="0"/>
              <a:t>p;   /</a:t>
            </a:r>
            <a:r>
              <a:rPr lang="zh-CN" altLang="en-US" dirty="0" smtClean="0"/>
              <a:t>*定义整型指针</a:t>
            </a:r>
            <a:r>
              <a:rPr lang="en-US" altLang="zh-CN" dirty="0" smtClean="0"/>
              <a:t>p </a:t>
            </a:r>
            <a:r>
              <a:rPr lang="zh-CN" altLang="en-US" dirty="0" smtClean="0"/>
              <a:t>*</a:t>
            </a:r>
            <a:r>
              <a:rPr lang="en-US" altLang="zh-CN" dirty="0" smtClean="0"/>
              <a:t>/</a:t>
            </a:r>
          </a:p>
          <a:p>
            <a:endParaRPr lang="en-US" altLang="zh-CN" dirty="0" smtClean="0"/>
          </a:p>
          <a:p>
            <a:r>
              <a:rPr lang="en-US" altLang="zh-CN" dirty="0" smtClean="0"/>
              <a:t>char </a:t>
            </a:r>
            <a:r>
              <a:rPr lang="zh-CN" altLang="en-US" dirty="0" smtClean="0"/>
              <a:t>*</a:t>
            </a:r>
            <a:r>
              <a:rPr lang="en-US" altLang="zh-CN" dirty="0" smtClean="0"/>
              <a:t>q;   /</a:t>
            </a:r>
            <a:r>
              <a:rPr lang="zh-CN" altLang="en-US" dirty="0" smtClean="0"/>
              <a:t>*定义字符型指针</a:t>
            </a:r>
            <a:r>
              <a:rPr lang="en-US" altLang="zh-CN" dirty="0" smtClean="0"/>
              <a:t>q </a:t>
            </a:r>
            <a:r>
              <a:rPr lang="zh-CN" altLang="en-US" dirty="0" smtClean="0"/>
              <a:t>*</a:t>
            </a:r>
            <a:r>
              <a:rPr lang="en-US" altLang="zh-CN" dirty="0" smtClean="0"/>
              <a:t>/</a:t>
            </a:r>
          </a:p>
          <a:p>
            <a:endParaRPr lang="en-US" altLang="zh-CN" dirty="0" smtClean="0"/>
          </a:p>
          <a:p>
            <a:r>
              <a:rPr lang="en-US" altLang="zh-CN" dirty="0" err="1" smtClean="0"/>
              <a:t>struct</a:t>
            </a:r>
            <a:r>
              <a:rPr lang="en-US" altLang="zh-CN" dirty="0" smtClean="0"/>
              <a:t> stat </a:t>
            </a:r>
            <a:r>
              <a:rPr lang="zh-CN" altLang="en-US" dirty="0" smtClean="0"/>
              <a:t>*</a:t>
            </a:r>
            <a:r>
              <a:rPr lang="en-US" altLang="zh-CN" dirty="0" smtClean="0"/>
              <a:t>s;   /</a:t>
            </a:r>
            <a:r>
              <a:rPr lang="zh-CN" altLang="en-US" dirty="0" smtClean="0"/>
              <a:t>*定义结构体指针</a:t>
            </a:r>
            <a:r>
              <a:rPr lang="en-US" altLang="zh-CN" dirty="0" smtClean="0"/>
              <a:t>s </a:t>
            </a:r>
            <a:r>
              <a:rPr lang="zh-CN" altLang="en-US" dirty="0" smtClean="0"/>
              <a:t>*</a:t>
            </a:r>
            <a:r>
              <a:rPr lang="en-US" altLang="zh-CN" dirty="0" smtClean="0"/>
              <a:t>/</a:t>
            </a:r>
            <a:endParaRPr lang="zh-CN" altLang="en-US" dirty="0" smtClean="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63575" y="228600"/>
            <a:ext cx="8229600" cy="868363"/>
          </a:xfrm>
        </p:spPr>
        <p:txBody>
          <a:bodyPr/>
          <a:lstStyle/>
          <a:p>
            <a:r>
              <a:rPr lang="zh-CN" altLang="en-US" smtClean="0">
                <a:latin typeface="Arial" charset="0"/>
              </a:rPr>
              <a:t>输出以下程序的结果</a:t>
            </a:r>
          </a:p>
        </p:txBody>
      </p:sp>
      <p:sp>
        <p:nvSpPr>
          <p:cNvPr id="45059" name="Rectangle 3"/>
          <p:cNvSpPr>
            <a:spLocks noGrp="1" noChangeArrowheads="1"/>
          </p:cNvSpPr>
          <p:nvPr>
            <p:ph type="body" idx="1"/>
          </p:nvPr>
        </p:nvSpPr>
        <p:spPr/>
        <p:txBody>
          <a:bodyPr/>
          <a:lstStyle/>
          <a:p>
            <a:pPr>
              <a:lnSpc>
                <a:spcPct val="90000"/>
              </a:lnSpc>
            </a:pPr>
            <a:r>
              <a:rPr lang="en-US" altLang="zh-CN" smtClean="0"/>
              <a:t>#include&lt;stdio.h&gt;</a:t>
            </a:r>
          </a:p>
          <a:p>
            <a:pPr>
              <a:lnSpc>
                <a:spcPct val="90000"/>
              </a:lnSpc>
            </a:pPr>
            <a:r>
              <a:rPr lang="en-US" altLang="zh-CN" smtClean="0"/>
              <a:t>void main()</a:t>
            </a:r>
          </a:p>
          <a:p>
            <a:pPr>
              <a:lnSpc>
                <a:spcPct val="90000"/>
              </a:lnSpc>
            </a:pPr>
            <a:r>
              <a:rPr lang="en-US" altLang="zh-CN" smtClean="0"/>
              <a:t>{</a:t>
            </a:r>
          </a:p>
          <a:p>
            <a:pPr>
              <a:lnSpc>
                <a:spcPct val="90000"/>
              </a:lnSpc>
            </a:pPr>
            <a:r>
              <a:rPr lang="en-US" altLang="zh-CN" smtClean="0"/>
              <a:t>	int x=4,y;</a:t>
            </a:r>
          </a:p>
          <a:p>
            <a:pPr>
              <a:lnSpc>
                <a:spcPct val="90000"/>
              </a:lnSpc>
            </a:pPr>
            <a:r>
              <a:rPr lang="en-US" altLang="zh-CN" smtClean="0"/>
              <a:t>	int *px;</a:t>
            </a:r>
          </a:p>
          <a:p>
            <a:pPr>
              <a:lnSpc>
                <a:spcPct val="90000"/>
              </a:lnSpc>
            </a:pPr>
            <a:r>
              <a:rPr lang="en-US" altLang="zh-CN" smtClean="0"/>
              <a:t>	px=&amp;x;</a:t>
            </a:r>
          </a:p>
          <a:p>
            <a:pPr>
              <a:lnSpc>
                <a:spcPct val="90000"/>
              </a:lnSpc>
            </a:pPr>
            <a:r>
              <a:rPr lang="en-US" altLang="zh-CN" smtClean="0"/>
              <a:t>	y=*px++;</a:t>
            </a:r>
          </a:p>
          <a:p>
            <a:pPr>
              <a:lnSpc>
                <a:spcPct val="90000"/>
              </a:lnSpc>
            </a:pPr>
            <a:r>
              <a:rPr lang="en-US" altLang="zh-CN" smtClean="0"/>
              <a:t>	printf("x=%d,y=%d,px=%u \n",x,y,px);</a:t>
            </a:r>
          </a:p>
          <a:p>
            <a:pPr>
              <a:lnSpc>
                <a:spcPct val="90000"/>
              </a:lnSpc>
            </a:pPr>
            <a:r>
              <a:rPr lang="en-US" altLang="zh-CN" smtClean="0"/>
              <a:t>}</a:t>
            </a:r>
            <a:endParaRPr lang="zh-CN" altLang="en-US" smtClean="0"/>
          </a:p>
        </p:txBody>
      </p:sp>
      <p:pic>
        <p:nvPicPr>
          <p:cNvPr id="26829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1913" y="2898775"/>
            <a:ext cx="4084637"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82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0063" y="1214438"/>
            <a:ext cx="8153400" cy="4495800"/>
          </a:xfrm>
        </p:spPr>
        <p:txBody>
          <a:bodyPr/>
          <a:lstStyle/>
          <a:p>
            <a:pPr eaLnBrk="1" hangingPunct="1">
              <a:buFont typeface="Wingdings" pitchFamily="2" charset="2"/>
              <a:buNone/>
            </a:pPr>
            <a:r>
              <a:rPr lang="en-US" altLang="zh-CN" dirty="0" smtClean="0"/>
              <a:t>  </a:t>
            </a:r>
            <a:r>
              <a:rPr lang="zh-CN" altLang="zh-CN" dirty="0" smtClean="0"/>
              <a:t>例</a:t>
            </a:r>
            <a:r>
              <a:rPr lang="en-US" altLang="zh-CN" dirty="0" smtClean="0"/>
              <a:t>2</a:t>
            </a:r>
            <a:r>
              <a:rPr lang="zh-CN" altLang="zh-CN" dirty="0" smtClean="0"/>
              <a:t> 输入</a:t>
            </a:r>
            <a:r>
              <a:rPr lang="en-US" altLang="zh-CN" dirty="0" smtClean="0"/>
              <a:t>a</a:t>
            </a:r>
            <a:r>
              <a:rPr lang="zh-CN" altLang="zh-CN" dirty="0" smtClean="0"/>
              <a:t>和</a:t>
            </a:r>
            <a:r>
              <a:rPr lang="en-US" altLang="zh-CN" dirty="0" smtClean="0"/>
              <a:t>b</a:t>
            </a:r>
            <a:r>
              <a:rPr lang="zh-CN" altLang="zh-CN" dirty="0" smtClean="0"/>
              <a:t>两个整数，按先大后小的顺序输出</a:t>
            </a:r>
            <a:r>
              <a:rPr lang="en-US" altLang="zh-CN" dirty="0" smtClean="0"/>
              <a:t>a</a:t>
            </a:r>
            <a:r>
              <a:rPr lang="zh-CN" altLang="zh-CN" dirty="0" smtClean="0"/>
              <a:t>和</a:t>
            </a:r>
            <a:r>
              <a:rPr lang="en-US" altLang="zh-CN" dirty="0" smtClean="0"/>
              <a:t>b</a:t>
            </a:r>
            <a:r>
              <a:rPr lang="zh-CN" altLang="zh-CN" dirty="0" smtClean="0"/>
              <a:t>。</a:t>
            </a:r>
            <a:endParaRPr lang="en-US" altLang="zh-CN" dirty="0" smtClean="0"/>
          </a:p>
          <a:p>
            <a:pPr eaLnBrk="1" hangingPunct="1"/>
            <a:r>
              <a:rPr lang="zh-CN" altLang="zh-CN" dirty="0" smtClean="0"/>
              <a:t>思路：用指针方法来处理这个问题。不交换整型变量的值，而是交换两个指针变量的值。</a:t>
            </a:r>
            <a:endParaRPr lang="zh-CN" altLang="en-US" dirty="0" smtClean="0"/>
          </a:p>
        </p:txBody>
      </p:sp>
      <p:pic>
        <p:nvPicPr>
          <p:cNvPr id="46083"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内容占位符 2"/>
          <p:cNvSpPr>
            <a:spLocks noGrp="1"/>
          </p:cNvSpPr>
          <p:nvPr>
            <p:ph idx="1"/>
          </p:nvPr>
        </p:nvSpPr>
        <p:spPr>
          <a:xfrm>
            <a:off x="357188" y="1285875"/>
            <a:ext cx="8153400" cy="5429250"/>
          </a:xfrm>
        </p:spPr>
        <p:txBody>
          <a:bodyPr/>
          <a:lstStyle/>
          <a:p>
            <a:pPr eaLnBrk="1" hangingPunct="1">
              <a:lnSpc>
                <a:spcPts val="2800"/>
              </a:lnSpc>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lnSpc>
                <a:spcPts val="2800"/>
              </a:lnSpc>
              <a:buFont typeface="Wingdings" pitchFamily="2" charset="2"/>
              <a:buNone/>
            </a:pPr>
            <a:r>
              <a:rPr lang="en-US" altLang="zh-CN" sz="2800" dirty="0"/>
              <a:t>void</a:t>
            </a:r>
            <a:r>
              <a:rPr lang="en-US" altLang="zh-CN" sz="2800" dirty="0" smtClean="0"/>
              <a:t> main()</a:t>
            </a:r>
            <a:endParaRPr lang="zh-CN" altLang="zh-CN" sz="2800" dirty="0" smtClean="0"/>
          </a:p>
          <a:p>
            <a:pPr eaLnBrk="1" hangingPunct="1">
              <a:lnSpc>
                <a:spcPts val="2800"/>
              </a:lnSpc>
              <a:buFont typeface="Wingdings" pitchFamily="2" charset="2"/>
              <a:buNone/>
            </a:pPr>
            <a:r>
              <a:rPr lang="en-US" altLang="zh-CN" sz="2800" dirty="0" smtClean="0"/>
              <a:t>{ </a:t>
            </a:r>
            <a:r>
              <a:rPr lang="en-US" altLang="zh-CN" sz="2800" dirty="0" err="1" smtClean="0"/>
              <a:t>int</a:t>
            </a:r>
            <a:r>
              <a:rPr lang="en-US" altLang="zh-CN" sz="2800" dirty="0" smtClean="0"/>
              <a:t> *p1,*p2,*</a:t>
            </a:r>
            <a:r>
              <a:rPr lang="en-US" altLang="zh-CN" sz="2800" dirty="0" err="1" smtClean="0"/>
              <a:t>p,a,b</a:t>
            </a:r>
            <a:r>
              <a:rPr lang="en-US" altLang="zh-CN" sz="2800" dirty="0" smtClean="0"/>
              <a:t>; </a:t>
            </a:r>
            <a:endParaRPr lang="zh-CN" altLang="zh-CN" sz="2800" dirty="0" smtClean="0"/>
          </a:p>
          <a:p>
            <a:pPr eaLnBrk="1" hangingPunct="1">
              <a:lnSpc>
                <a:spcPts val="2800"/>
              </a:lnSpc>
              <a:buFont typeface="Wingdings" pitchFamily="2" charset="2"/>
              <a:buNone/>
            </a:pPr>
            <a:r>
              <a:rPr lang="en-US" altLang="zh-CN" sz="2800" dirty="0" smtClean="0"/>
              <a:t>   </a:t>
            </a:r>
            <a:r>
              <a:rPr lang="en-US" altLang="zh-CN" sz="2800" dirty="0" err="1" smtClean="0"/>
              <a:t>printf</a:t>
            </a:r>
            <a:r>
              <a:rPr lang="en-US" altLang="zh-CN" sz="2800" dirty="0" smtClean="0"/>
              <a:t>(“integer numbers:");</a:t>
            </a:r>
            <a:endParaRPr lang="zh-CN" altLang="zh-CN" sz="2800" dirty="0" smtClean="0"/>
          </a:p>
          <a:p>
            <a:pPr eaLnBrk="1" hangingPunct="1">
              <a:lnSpc>
                <a:spcPts val="2800"/>
              </a:lnSpc>
              <a:buFont typeface="Wingdings" pitchFamily="2" charset="2"/>
              <a:buNone/>
            </a:pPr>
            <a:r>
              <a:rPr lang="en-US" altLang="zh-CN" sz="2800" dirty="0" smtClean="0"/>
              <a:t>   </a:t>
            </a:r>
            <a:r>
              <a:rPr lang="en-US" altLang="zh-CN" sz="2800" dirty="0" err="1" smtClean="0"/>
              <a:t>scanf</a:t>
            </a:r>
            <a:r>
              <a:rPr lang="en-US" altLang="zh-CN" sz="2800" dirty="0" smtClean="0"/>
              <a:t>(“%</a:t>
            </a:r>
            <a:r>
              <a:rPr lang="en-US" altLang="zh-CN" sz="2800" dirty="0" err="1" smtClean="0"/>
              <a:t>d,%d”,&amp;a,&amp;b</a:t>
            </a:r>
            <a:r>
              <a:rPr lang="en-US" altLang="zh-CN" sz="2800" dirty="0" smtClean="0"/>
              <a:t>);  </a:t>
            </a:r>
            <a:endParaRPr lang="zh-CN" altLang="zh-CN" sz="2800" dirty="0" smtClean="0"/>
          </a:p>
          <a:p>
            <a:pPr eaLnBrk="1" hangingPunct="1">
              <a:lnSpc>
                <a:spcPts val="2800"/>
              </a:lnSpc>
              <a:buFont typeface="Wingdings" pitchFamily="2" charset="2"/>
              <a:buNone/>
            </a:pPr>
            <a:r>
              <a:rPr lang="en-US" altLang="zh-CN" sz="2800" dirty="0" smtClean="0"/>
              <a:t>   p1=&amp;a;    p2=&amp;b; </a:t>
            </a:r>
            <a:endParaRPr lang="zh-CN" altLang="zh-CN" sz="2800" dirty="0" smtClean="0"/>
          </a:p>
          <a:p>
            <a:pPr eaLnBrk="1" hangingPunct="1">
              <a:lnSpc>
                <a:spcPts val="2800"/>
              </a:lnSpc>
              <a:buFont typeface="Wingdings" pitchFamily="2" charset="2"/>
              <a:buNone/>
            </a:pPr>
            <a:r>
              <a:rPr lang="en-US" altLang="zh-CN" sz="2800" dirty="0" smtClean="0"/>
              <a:t>   if(a&lt;b) </a:t>
            </a:r>
            <a:endParaRPr lang="zh-CN" altLang="zh-CN" sz="2800" dirty="0" smtClean="0"/>
          </a:p>
          <a:p>
            <a:pPr eaLnBrk="1" hangingPunct="1">
              <a:lnSpc>
                <a:spcPts val="2800"/>
              </a:lnSpc>
              <a:buFont typeface="Wingdings" pitchFamily="2" charset="2"/>
              <a:buNone/>
            </a:pPr>
            <a:r>
              <a:rPr lang="en-US" altLang="zh-CN" sz="2800" dirty="0" smtClean="0"/>
              <a:t>   {  p=p1; p1=p2; p2=p; } </a:t>
            </a:r>
            <a:endParaRPr lang="zh-CN" altLang="zh-CN" sz="2800" dirty="0" smtClean="0"/>
          </a:p>
          <a:p>
            <a:pPr eaLnBrk="1" hangingPunct="1">
              <a:lnSpc>
                <a:spcPts val="2800"/>
              </a:lnSpc>
              <a:buFont typeface="Wingdings" pitchFamily="2" charset="2"/>
              <a:buNone/>
            </a:pPr>
            <a:r>
              <a:rPr lang="en-US" altLang="zh-CN" sz="2800" dirty="0" smtClean="0"/>
              <a:t>   </a:t>
            </a:r>
            <a:r>
              <a:rPr lang="en-US" altLang="zh-CN" sz="2800" dirty="0" err="1" smtClean="0"/>
              <a:t>printf</a:t>
            </a:r>
            <a:r>
              <a:rPr lang="en-US" altLang="zh-CN" sz="2800" dirty="0" smtClean="0"/>
              <a:t>(“a=%</a:t>
            </a:r>
            <a:r>
              <a:rPr lang="en-US" altLang="zh-CN" sz="2800" dirty="0" err="1" smtClean="0"/>
              <a:t>d,b</a:t>
            </a:r>
            <a:r>
              <a:rPr lang="en-US" altLang="zh-CN" sz="2800" dirty="0" smtClean="0"/>
              <a:t>=%d\n”,</a:t>
            </a:r>
            <a:r>
              <a:rPr lang="en-US" altLang="zh-CN" sz="2800" dirty="0" err="1" smtClean="0"/>
              <a:t>a,b</a:t>
            </a:r>
            <a:r>
              <a:rPr lang="en-US" altLang="zh-CN" sz="2800" dirty="0" smtClean="0"/>
              <a:t>);</a:t>
            </a:r>
            <a:endParaRPr lang="zh-CN" altLang="zh-CN" sz="2800" dirty="0" smtClean="0"/>
          </a:p>
          <a:p>
            <a:pPr eaLnBrk="1" hangingPunct="1">
              <a:lnSpc>
                <a:spcPts val="2800"/>
              </a:lnSpc>
              <a:buFont typeface="Wingdings" pitchFamily="2" charset="2"/>
              <a:buNone/>
            </a:pPr>
            <a:r>
              <a:rPr lang="en-US" altLang="zh-CN" sz="2800" dirty="0" smtClean="0"/>
              <a:t>   </a:t>
            </a:r>
            <a:r>
              <a:rPr lang="en-US" altLang="zh-CN" sz="2800" dirty="0" err="1" smtClean="0"/>
              <a:t>printf</a:t>
            </a:r>
            <a:r>
              <a:rPr lang="en-US" altLang="zh-CN" sz="2800" dirty="0" smtClean="0"/>
              <a:t>(“%</a:t>
            </a:r>
            <a:r>
              <a:rPr lang="en-US" altLang="zh-CN" sz="2800" dirty="0" err="1" smtClean="0"/>
              <a:t>d,%d</a:t>
            </a:r>
            <a:r>
              <a:rPr lang="en-US" altLang="zh-CN" sz="2800" dirty="0" smtClean="0"/>
              <a:t>\n”,*p1,*p2</a:t>
            </a:r>
            <a:r>
              <a:rPr lang="en-US" altLang="zh-CN" sz="2800" smtClean="0"/>
              <a:t>); </a:t>
            </a:r>
            <a:endParaRPr lang="zh-CN" altLang="zh-CN" sz="2800" dirty="0" smtClean="0"/>
          </a:p>
          <a:p>
            <a:pPr eaLnBrk="1" hangingPunct="1">
              <a:lnSpc>
                <a:spcPts val="2800"/>
              </a:lnSpc>
              <a:buFont typeface="Wingdings" pitchFamily="2" charset="2"/>
              <a:buNone/>
            </a:pPr>
            <a:r>
              <a:rPr lang="en-US" altLang="zh-CN" sz="2800" dirty="0" smtClean="0"/>
              <a:t>}</a:t>
            </a:r>
            <a:endParaRPr lang="zh-CN" altLang="zh-CN" sz="2800" dirty="0" smtClean="0"/>
          </a:p>
        </p:txBody>
      </p:sp>
      <p:sp>
        <p:nvSpPr>
          <p:cNvPr id="5" name="矩形 4"/>
          <p:cNvSpPr>
            <a:spLocks noChangeArrowheads="1"/>
          </p:cNvSpPr>
          <p:nvPr/>
        </p:nvSpPr>
        <p:spPr bwMode="auto">
          <a:xfrm>
            <a:off x="8001000" y="64293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cxnSp>
        <p:nvCxnSpPr>
          <p:cNvPr id="7" name="直接连接符 6"/>
          <p:cNvCxnSpPr>
            <a:cxnSpLocks noChangeShapeType="1"/>
          </p:cNvCxnSpPr>
          <p:nvPr/>
        </p:nvCxnSpPr>
        <p:spPr bwMode="auto">
          <a:xfrm>
            <a:off x="611188" y="2584450"/>
            <a:ext cx="4071937"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8" name="矩形 7"/>
          <p:cNvSpPr>
            <a:spLocks noChangeArrowheads="1"/>
          </p:cNvSpPr>
          <p:nvPr/>
        </p:nvSpPr>
        <p:spPr bwMode="auto">
          <a:xfrm>
            <a:off x="8001000" y="178593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9" name="矩形 8"/>
          <p:cNvSpPr>
            <a:spLocks noChangeArrowheads="1"/>
          </p:cNvSpPr>
          <p:nvPr/>
        </p:nvSpPr>
        <p:spPr bwMode="auto">
          <a:xfrm>
            <a:off x="6572250" y="64293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10" name="矩形 9"/>
          <p:cNvSpPr>
            <a:spLocks noChangeArrowheads="1"/>
          </p:cNvSpPr>
          <p:nvPr/>
        </p:nvSpPr>
        <p:spPr bwMode="auto">
          <a:xfrm>
            <a:off x="6572250" y="178593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11" name="矩形 10"/>
          <p:cNvSpPr>
            <a:spLocks noChangeArrowheads="1"/>
          </p:cNvSpPr>
          <p:nvPr/>
        </p:nvSpPr>
        <p:spPr bwMode="auto">
          <a:xfrm>
            <a:off x="5143500" y="1285875"/>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12" name="TextBox 11"/>
          <p:cNvSpPr txBox="1">
            <a:spLocks noChangeArrowheads="1"/>
          </p:cNvSpPr>
          <p:nvPr/>
        </p:nvSpPr>
        <p:spPr bwMode="auto">
          <a:xfrm>
            <a:off x="8185150" y="133350"/>
            <a:ext cx="5000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a</a:t>
            </a:r>
            <a:endParaRPr lang="zh-CN" altLang="en-US" sz="3200" b="0">
              <a:solidFill>
                <a:srgbClr val="FF0000"/>
              </a:solidFill>
            </a:endParaRPr>
          </a:p>
        </p:txBody>
      </p:sp>
      <p:sp>
        <p:nvSpPr>
          <p:cNvPr id="13" name="TextBox 12"/>
          <p:cNvSpPr txBox="1">
            <a:spLocks noChangeArrowheads="1"/>
          </p:cNvSpPr>
          <p:nvPr/>
        </p:nvSpPr>
        <p:spPr bwMode="auto">
          <a:xfrm>
            <a:off x="8164513" y="2416175"/>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b</a:t>
            </a:r>
            <a:endParaRPr lang="zh-CN" altLang="en-US" sz="3200" b="0">
              <a:solidFill>
                <a:srgbClr val="FF0000"/>
              </a:solidFill>
            </a:endParaRPr>
          </a:p>
        </p:txBody>
      </p:sp>
      <p:sp>
        <p:nvSpPr>
          <p:cNvPr id="14" name="TextBox 13"/>
          <p:cNvSpPr txBox="1">
            <a:spLocks noChangeArrowheads="1"/>
          </p:cNvSpPr>
          <p:nvPr/>
        </p:nvSpPr>
        <p:spPr bwMode="auto">
          <a:xfrm>
            <a:off x="6640513" y="58738"/>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FF0000"/>
                </a:solidFill>
              </a:rPr>
              <a:t>p1</a:t>
            </a:r>
            <a:endParaRPr lang="zh-CN" altLang="en-US" sz="3200">
              <a:solidFill>
                <a:srgbClr val="FF0000"/>
              </a:solidFill>
            </a:endParaRPr>
          </a:p>
        </p:txBody>
      </p:sp>
      <p:sp>
        <p:nvSpPr>
          <p:cNvPr id="15" name="TextBox 14"/>
          <p:cNvSpPr txBox="1">
            <a:spLocks noChangeArrowheads="1"/>
          </p:cNvSpPr>
          <p:nvPr/>
        </p:nvSpPr>
        <p:spPr bwMode="auto">
          <a:xfrm>
            <a:off x="6643688" y="2416175"/>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p2</a:t>
            </a:r>
            <a:endParaRPr lang="zh-CN" altLang="en-US" sz="3200" b="0">
              <a:solidFill>
                <a:srgbClr val="FF0000"/>
              </a:solidFill>
            </a:endParaRPr>
          </a:p>
        </p:txBody>
      </p:sp>
      <p:sp>
        <p:nvSpPr>
          <p:cNvPr id="16" name="TextBox 15"/>
          <p:cNvSpPr txBox="1">
            <a:spLocks noChangeArrowheads="1"/>
          </p:cNvSpPr>
          <p:nvPr/>
        </p:nvSpPr>
        <p:spPr bwMode="auto">
          <a:xfrm>
            <a:off x="5143500" y="714375"/>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b="0">
                <a:solidFill>
                  <a:srgbClr val="FF0000"/>
                </a:solidFill>
              </a:rPr>
              <a:t>p</a:t>
            </a:r>
            <a:endParaRPr lang="zh-CN" altLang="en-US" sz="3200" b="0">
              <a:solidFill>
                <a:srgbClr val="FF0000"/>
              </a:solidFill>
            </a:endParaRPr>
          </a:p>
        </p:txBody>
      </p:sp>
      <p:cxnSp>
        <p:nvCxnSpPr>
          <p:cNvPr id="17" name="直接连接符 16"/>
          <p:cNvCxnSpPr>
            <a:cxnSpLocks noChangeShapeType="1"/>
          </p:cNvCxnSpPr>
          <p:nvPr/>
        </p:nvCxnSpPr>
        <p:spPr bwMode="auto">
          <a:xfrm>
            <a:off x="684213" y="3500438"/>
            <a:ext cx="4929187"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20" name="TextBox 19"/>
          <p:cNvSpPr txBox="1">
            <a:spLocks noChangeArrowheads="1"/>
          </p:cNvSpPr>
          <p:nvPr/>
        </p:nvSpPr>
        <p:spPr bwMode="auto">
          <a:xfrm>
            <a:off x="8143875" y="714375"/>
            <a:ext cx="500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5</a:t>
            </a:r>
            <a:endParaRPr lang="zh-CN" altLang="en-US" sz="3200">
              <a:solidFill>
                <a:srgbClr val="0000CC"/>
              </a:solidFill>
            </a:endParaRPr>
          </a:p>
        </p:txBody>
      </p:sp>
      <p:sp>
        <p:nvSpPr>
          <p:cNvPr id="21" name="TextBox 20"/>
          <p:cNvSpPr txBox="1">
            <a:spLocks noChangeArrowheads="1"/>
          </p:cNvSpPr>
          <p:nvPr/>
        </p:nvSpPr>
        <p:spPr bwMode="auto">
          <a:xfrm>
            <a:off x="8143875" y="1857375"/>
            <a:ext cx="500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9</a:t>
            </a:r>
            <a:endParaRPr lang="zh-CN" altLang="en-US" sz="3200">
              <a:solidFill>
                <a:srgbClr val="0000CC"/>
              </a:solidFill>
            </a:endParaRPr>
          </a:p>
        </p:txBody>
      </p:sp>
      <p:cxnSp>
        <p:nvCxnSpPr>
          <p:cNvPr id="22" name="直接连接符 21"/>
          <p:cNvCxnSpPr>
            <a:cxnSpLocks noChangeShapeType="1"/>
          </p:cNvCxnSpPr>
          <p:nvPr/>
        </p:nvCxnSpPr>
        <p:spPr bwMode="auto">
          <a:xfrm>
            <a:off x="684213" y="3929063"/>
            <a:ext cx="3429000"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24" name="TextBox 23"/>
          <p:cNvSpPr txBox="1">
            <a:spLocks noChangeArrowheads="1"/>
          </p:cNvSpPr>
          <p:nvPr/>
        </p:nvSpPr>
        <p:spPr bwMode="auto">
          <a:xfrm>
            <a:off x="6556375" y="688975"/>
            <a:ext cx="78581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0000CC"/>
                </a:solidFill>
              </a:rPr>
              <a:t>&amp;a</a:t>
            </a:r>
            <a:endParaRPr lang="zh-CN" altLang="en-US" sz="3200">
              <a:solidFill>
                <a:srgbClr val="0000CC"/>
              </a:solidFill>
            </a:endParaRPr>
          </a:p>
        </p:txBody>
      </p:sp>
      <p:cxnSp>
        <p:nvCxnSpPr>
          <p:cNvPr id="28" name="直接箭头连接符 27"/>
          <p:cNvCxnSpPr>
            <a:cxnSpLocks noChangeShapeType="1"/>
            <a:endCxn id="5" idx="1"/>
          </p:cNvCxnSpPr>
          <p:nvPr/>
        </p:nvCxnSpPr>
        <p:spPr bwMode="auto">
          <a:xfrm>
            <a:off x="7286625" y="1000125"/>
            <a:ext cx="714375"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30" name="TextBox 29"/>
          <p:cNvSpPr txBox="1">
            <a:spLocks noChangeArrowheads="1"/>
          </p:cNvSpPr>
          <p:nvPr/>
        </p:nvSpPr>
        <p:spPr bwMode="auto">
          <a:xfrm>
            <a:off x="6572250" y="1857375"/>
            <a:ext cx="7858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0000CC"/>
                </a:solidFill>
              </a:rPr>
              <a:t>&amp;b</a:t>
            </a:r>
            <a:endParaRPr lang="zh-CN" altLang="en-US" sz="3200">
              <a:solidFill>
                <a:srgbClr val="0000CC"/>
              </a:solidFill>
            </a:endParaRPr>
          </a:p>
        </p:txBody>
      </p:sp>
      <p:cxnSp>
        <p:nvCxnSpPr>
          <p:cNvPr id="31" name="直接箭头连接符 30"/>
          <p:cNvCxnSpPr>
            <a:cxnSpLocks noChangeShapeType="1"/>
          </p:cNvCxnSpPr>
          <p:nvPr/>
        </p:nvCxnSpPr>
        <p:spPr bwMode="auto">
          <a:xfrm>
            <a:off x="7286625" y="2143125"/>
            <a:ext cx="714375"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32" name="直接连接符 31"/>
          <p:cNvCxnSpPr>
            <a:cxnSpLocks noChangeShapeType="1"/>
          </p:cNvCxnSpPr>
          <p:nvPr/>
        </p:nvCxnSpPr>
        <p:spPr bwMode="auto">
          <a:xfrm>
            <a:off x="684213" y="4357688"/>
            <a:ext cx="1571625"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34" name="TextBox 33"/>
          <p:cNvSpPr txBox="1">
            <a:spLocks noChangeArrowheads="1"/>
          </p:cNvSpPr>
          <p:nvPr/>
        </p:nvSpPr>
        <p:spPr bwMode="auto">
          <a:xfrm>
            <a:off x="2571750" y="3857625"/>
            <a:ext cx="1214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zh-CN" altLang="en-US" sz="3200">
                <a:solidFill>
                  <a:srgbClr val="0000CC"/>
                </a:solidFill>
              </a:rPr>
              <a:t>成立</a:t>
            </a:r>
          </a:p>
        </p:txBody>
      </p:sp>
      <p:cxnSp>
        <p:nvCxnSpPr>
          <p:cNvPr id="35" name="直接连接符 34"/>
          <p:cNvCxnSpPr>
            <a:cxnSpLocks noChangeShapeType="1"/>
          </p:cNvCxnSpPr>
          <p:nvPr/>
        </p:nvCxnSpPr>
        <p:spPr bwMode="auto">
          <a:xfrm>
            <a:off x="684213" y="4811713"/>
            <a:ext cx="4143375"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pic>
        <p:nvPicPr>
          <p:cNvPr id="2385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7875" y="3071813"/>
            <a:ext cx="9286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0" name="图片 25"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Left)">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linds(horizontal)">
                                      <p:cBhvr>
                                        <p:cTn id="15" dur="500"/>
                                        <p:tgtEl>
                                          <p:spTgt spid="8"/>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linds(horizontal)">
                                      <p:cBhvr>
                                        <p:cTn id="18" dur="500"/>
                                        <p:tgtEl>
                                          <p:spTgt spid="9"/>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linds(horizontal)">
                                      <p:cBhvr>
                                        <p:cTn id="21" dur="500"/>
                                        <p:tgtEl>
                                          <p:spTgt spid="10"/>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linds(horizontal)">
                                      <p:cBhvr>
                                        <p:cTn id="24" dur="500"/>
                                        <p:tgtEl>
                                          <p:spTgt spid="11"/>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linds(horizontal)">
                                      <p:cBhvr>
                                        <p:cTn id="27" dur="500"/>
                                        <p:tgtEl>
                                          <p:spTgt spid="12"/>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linds(horizontal)">
                                      <p:cBhvr>
                                        <p:cTn id="30" dur="500"/>
                                        <p:tgtEl>
                                          <p:spTgt spid="13"/>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blinds(horizontal)">
                                      <p:cBhvr>
                                        <p:cTn id="33" dur="500"/>
                                        <p:tgtEl>
                                          <p:spTgt spid="14"/>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linds(horizontal)">
                                      <p:cBhvr>
                                        <p:cTn id="36" dur="500"/>
                                        <p:tgtEl>
                                          <p:spTgt spid="15"/>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blinds(horizontal)">
                                      <p:cBhvr>
                                        <p:cTn id="39" dur="500"/>
                                        <p:tgtEl>
                                          <p:spTgt spid="16"/>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2" presetClass="entr" presetSubtype="8" fill="hold"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slide(fromLeft)">
                                      <p:cBhvr>
                                        <p:cTn id="44" dur="500"/>
                                        <p:tgtEl>
                                          <p:spTgt spid="17"/>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3" presetClass="entr" presetSubtype="10" fill="hold" nodeType="clickEffect">
                                  <p:stCondLst>
                                    <p:cond delay="0"/>
                                  </p:stCondLst>
                                  <p:childTnLst>
                                    <p:set>
                                      <p:cBhvr>
                                        <p:cTn id="48" dur="1" fill="hold">
                                          <p:stCondLst>
                                            <p:cond delay="0"/>
                                          </p:stCondLst>
                                        </p:cTn>
                                        <p:tgtEl>
                                          <p:spTgt spid="238594"/>
                                        </p:tgtEl>
                                        <p:attrNameLst>
                                          <p:attrName>style.visibility</p:attrName>
                                        </p:attrNameLst>
                                      </p:cBhvr>
                                      <p:to>
                                        <p:strVal val="visible"/>
                                      </p:to>
                                    </p:set>
                                    <p:animEffect transition="in" filter="blinds(horizontal)">
                                      <p:cBhvr>
                                        <p:cTn id="49" dur="500"/>
                                        <p:tgtEl>
                                          <p:spTgt spid="238594"/>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3" presetClass="entr" presetSubtype="10" fill="hold" grpId="0" nodeType="click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blinds(horizontal)">
                                      <p:cBhvr>
                                        <p:cTn id="54" dur="500"/>
                                        <p:tgtEl>
                                          <p:spTgt spid="20"/>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blinds(horizontal)">
                                      <p:cBhvr>
                                        <p:cTn id="57" dur="500"/>
                                        <p:tgtEl>
                                          <p:spTgt spid="21"/>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2" presetClass="entr" presetSubtype="8" fill="hold" nodeType="click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slide(fromLeft)">
                                      <p:cBhvr>
                                        <p:cTn id="62" dur="500"/>
                                        <p:tgtEl>
                                          <p:spTgt spid="22"/>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blinds(horizontal)">
                                      <p:cBhvr>
                                        <p:cTn id="67" dur="500"/>
                                        <p:tgtEl>
                                          <p:spTgt spid="24"/>
                                        </p:tgtEl>
                                      </p:cBhvr>
                                    </p:animEffect>
                                  </p:childTnLst>
                                </p:cTn>
                              </p:par>
                            </p:childTnLst>
                          </p:cTn>
                        </p:par>
                        <p:par>
                          <p:cTn id="68" fill="hold" nodeType="afterGroup">
                            <p:stCondLst>
                              <p:cond delay="500"/>
                            </p:stCondLst>
                            <p:childTnLst>
                              <p:par>
                                <p:cTn id="69" presetID="12" presetClass="entr" presetSubtype="8"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slide(fromLeft)">
                                      <p:cBhvr>
                                        <p:cTn id="71" dur="500"/>
                                        <p:tgtEl>
                                          <p:spTgt spid="28"/>
                                        </p:tgtEl>
                                      </p:cBhvr>
                                    </p:animEffect>
                                  </p:childTnLst>
                                </p:cTn>
                              </p:par>
                            </p:childTnLst>
                          </p:cTn>
                        </p:par>
                        <p:par>
                          <p:cTn id="72" fill="hold" nodeType="afterGroup">
                            <p:stCondLst>
                              <p:cond delay="1000"/>
                            </p:stCondLst>
                            <p:childTnLst>
                              <p:par>
                                <p:cTn id="73" presetID="3" presetClass="entr" presetSubtype="10"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blinds(horizontal)">
                                      <p:cBhvr>
                                        <p:cTn id="75" dur="500"/>
                                        <p:tgtEl>
                                          <p:spTgt spid="30"/>
                                        </p:tgtEl>
                                      </p:cBhvr>
                                    </p:animEffect>
                                  </p:childTnLst>
                                </p:cTn>
                              </p:par>
                            </p:childTnLst>
                          </p:cTn>
                        </p:par>
                        <p:par>
                          <p:cTn id="76" fill="hold" nodeType="afterGroup">
                            <p:stCondLst>
                              <p:cond delay="1500"/>
                            </p:stCondLst>
                            <p:childTnLst>
                              <p:par>
                                <p:cTn id="77" presetID="12" presetClass="entr" presetSubtype="8" fill="hold"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slide(fromLeft)">
                                      <p:cBhvr>
                                        <p:cTn id="79" dur="500"/>
                                        <p:tgtEl>
                                          <p:spTgt spid="31"/>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12" presetClass="entr" presetSubtype="8" fill="hold" nodeType="click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slide(fromLeft)">
                                      <p:cBhvr>
                                        <p:cTn id="84" dur="500"/>
                                        <p:tgtEl>
                                          <p:spTgt spid="32"/>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3" presetClass="entr" presetSubtype="10" fill="hold" grpId="0" nodeType="click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blinds(horizontal)">
                                      <p:cBhvr>
                                        <p:cTn id="89" dur="500"/>
                                        <p:tgtEl>
                                          <p:spTgt spid="34"/>
                                        </p:tgtEl>
                                      </p:cBhvr>
                                    </p:animEffect>
                                  </p:childTnLst>
                                </p:cTn>
                              </p:par>
                            </p:childTnLst>
                          </p:cTn>
                        </p:par>
                      </p:childTnLst>
                    </p:cTn>
                  </p:par>
                  <p:par>
                    <p:cTn id="90" fill="hold" nodeType="clickPar">
                      <p:stCondLst>
                        <p:cond delay="indefinite"/>
                      </p:stCondLst>
                      <p:childTnLst>
                        <p:par>
                          <p:cTn id="91" fill="hold" nodeType="withGroup">
                            <p:stCondLst>
                              <p:cond delay="0"/>
                            </p:stCondLst>
                            <p:childTnLst>
                              <p:par>
                                <p:cTn id="92" presetID="12" presetClass="entr" presetSubtype="8" fill="hold" nodeType="click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slide(fromLeft)">
                                      <p:cBhvr>
                                        <p:cTn id="9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0" grpId="0" animBg="1"/>
      <p:bldP spid="11" grpId="0" animBg="1"/>
      <p:bldP spid="12" grpId="0"/>
      <p:bldP spid="13" grpId="0"/>
      <p:bldP spid="14" grpId="0"/>
      <p:bldP spid="15" grpId="0"/>
      <p:bldP spid="16" grpId="0"/>
      <p:bldP spid="20" grpId="0"/>
      <p:bldP spid="21" grpId="0"/>
      <p:bldP spid="24" grpId="0"/>
      <p:bldP spid="30" grpId="0"/>
      <p:bldP spid="3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矩形 4"/>
          <p:cNvSpPr>
            <a:spLocks noChangeArrowheads="1"/>
          </p:cNvSpPr>
          <p:nvPr/>
        </p:nvSpPr>
        <p:spPr bwMode="auto">
          <a:xfrm>
            <a:off x="8001000" y="64293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48131" name="矩形 7"/>
          <p:cNvSpPr>
            <a:spLocks noChangeArrowheads="1"/>
          </p:cNvSpPr>
          <p:nvPr/>
        </p:nvSpPr>
        <p:spPr bwMode="auto">
          <a:xfrm>
            <a:off x="8001000" y="178593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48132" name="矩形 8"/>
          <p:cNvSpPr>
            <a:spLocks noChangeArrowheads="1"/>
          </p:cNvSpPr>
          <p:nvPr/>
        </p:nvSpPr>
        <p:spPr bwMode="auto">
          <a:xfrm>
            <a:off x="6572250" y="64293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48133" name="矩形 9"/>
          <p:cNvSpPr>
            <a:spLocks noChangeArrowheads="1"/>
          </p:cNvSpPr>
          <p:nvPr/>
        </p:nvSpPr>
        <p:spPr bwMode="auto">
          <a:xfrm>
            <a:off x="6572250" y="178593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48134" name="矩形 10"/>
          <p:cNvSpPr>
            <a:spLocks noChangeArrowheads="1"/>
          </p:cNvSpPr>
          <p:nvPr/>
        </p:nvSpPr>
        <p:spPr bwMode="auto">
          <a:xfrm>
            <a:off x="5143500" y="1285875"/>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48135" name="TextBox 11"/>
          <p:cNvSpPr txBox="1">
            <a:spLocks noChangeArrowheads="1"/>
          </p:cNvSpPr>
          <p:nvPr/>
        </p:nvSpPr>
        <p:spPr bwMode="auto">
          <a:xfrm>
            <a:off x="8185150" y="133350"/>
            <a:ext cx="5000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a</a:t>
            </a:r>
            <a:endParaRPr lang="zh-CN" altLang="en-US" sz="3200" b="0">
              <a:solidFill>
                <a:srgbClr val="FF0000"/>
              </a:solidFill>
            </a:endParaRPr>
          </a:p>
        </p:txBody>
      </p:sp>
      <p:sp>
        <p:nvSpPr>
          <p:cNvPr id="48136" name="TextBox 12"/>
          <p:cNvSpPr txBox="1">
            <a:spLocks noChangeArrowheads="1"/>
          </p:cNvSpPr>
          <p:nvPr/>
        </p:nvSpPr>
        <p:spPr bwMode="auto">
          <a:xfrm>
            <a:off x="8164513" y="2416175"/>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b</a:t>
            </a:r>
            <a:endParaRPr lang="zh-CN" altLang="en-US" sz="3200" b="0">
              <a:solidFill>
                <a:srgbClr val="FF0000"/>
              </a:solidFill>
            </a:endParaRPr>
          </a:p>
        </p:txBody>
      </p:sp>
      <p:sp>
        <p:nvSpPr>
          <p:cNvPr id="48137" name="TextBox 13"/>
          <p:cNvSpPr txBox="1">
            <a:spLocks noChangeArrowheads="1"/>
          </p:cNvSpPr>
          <p:nvPr/>
        </p:nvSpPr>
        <p:spPr bwMode="auto">
          <a:xfrm>
            <a:off x="6640513" y="58738"/>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FF0000"/>
                </a:solidFill>
              </a:rPr>
              <a:t>p1</a:t>
            </a:r>
            <a:endParaRPr lang="zh-CN" altLang="en-US" sz="3200">
              <a:solidFill>
                <a:srgbClr val="FF0000"/>
              </a:solidFill>
            </a:endParaRPr>
          </a:p>
        </p:txBody>
      </p:sp>
      <p:sp>
        <p:nvSpPr>
          <p:cNvPr id="48138" name="TextBox 14"/>
          <p:cNvSpPr txBox="1">
            <a:spLocks noChangeArrowheads="1"/>
          </p:cNvSpPr>
          <p:nvPr/>
        </p:nvSpPr>
        <p:spPr bwMode="auto">
          <a:xfrm>
            <a:off x="6643688" y="2416175"/>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p2</a:t>
            </a:r>
            <a:endParaRPr lang="zh-CN" altLang="en-US" sz="3200" b="0">
              <a:solidFill>
                <a:srgbClr val="FF0000"/>
              </a:solidFill>
            </a:endParaRPr>
          </a:p>
        </p:txBody>
      </p:sp>
      <p:sp>
        <p:nvSpPr>
          <p:cNvPr id="48139" name="TextBox 15"/>
          <p:cNvSpPr txBox="1">
            <a:spLocks noChangeArrowheads="1"/>
          </p:cNvSpPr>
          <p:nvPr/>
        </p:nvSpPr>
        <p:spPr bwMode="auto">
          <a:xfrm>
            <a:off x="5143500" y="714375"/>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b="0">
                <a:solidFill>
                  <a:srgbClr val="FF0000"/>
                </a:solidFill>
              </a:rPr>
              <a:t>p</a:t>
            </a:r>
            <a:endParaRPr lang="zh-CN" altLang="en-US" sz="3200" b="0">
              <a:solidFill>
                <a:srgbClr val="FF0000"/>
              </a:solidFill>
            </a:endParaRPr>
          </a:p>
        </p:txBody>
      </p:sp>
      <p:sp>
        <p:nvSpPr>
          <p:cNvPr id="48140" name="TextBox 19"/>
          <p:cNvSpPr txBox="1">
            <a:spLocks noChangeArrowheads="1"/>
          </p:cNvSpPr>
          <p:nvPr/>
        </p:nvSpPr>
        <p:spPr bwMode="auto">
          <a:xfrm>
            <a:off x="8143875" y="714375"/>
            <a:ext cx="500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5</a:t>
            </a:r>
            <a:endParaRPr lang="zh-CN" altLang="en-US" sz="3200">
              <a:solidFill>
                <a:srgbClr val="0000CC"/>
              </a:solidFill>
            </a:endParaRPr>
          </a:p>
        </p:txBody>
      </p:sp>
      <p:sp>
        <p:nvSpPr>
          <p:cNvPr id="48141" name="TextBox 20"/>
          <p:cNvSpPr txBox="1">
            <a:spLocks noChangeArrowheads="1"/>
          </p:cNvSpPr>
          <p:nvPr/>
        </p:nvSpPr>
        <p:spPr bwMode="auto">
          <a:xfrm>
            <a:off x="8143875" y="1857375"/>
            <a:ext cx="500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9</a:t>
            </a:r>
            <a:endParaRPr lang="zh-CN" altLang="en-US" sz="3200">
              <a:solidFill>
                <a:srgbClr val="0000CC"/>
              </a:solidFill>
            </a:endParaRPr>
          </a:p>
        </p:txBody>
      </p:sp>
      <p:sp>
        <p:nvSpPr>
          <p:cNvPr id="48142" name="TextBox 23"/>
          <p:cNvSpPr txBox="1">
            <a:spLocks noChangeArrowheads="1"/>
          </p:cNvSpPr>
          <p:nvPr/>
        </p:nvSpPr>
        <p:spPr bwMode="auto">
          <a:xfrm>
            <a:off x="6556375" y="688975"/>
            <a:ext cx="78581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0000CC"/>
                </a:solidFill>
              </a:rPr>
              <a:t>&amp;a</a:t>
            </a:r>
            <a:endParaRPr lang="zh-CN" altLang="en-US" sz="3200">
              <a:solidFill>
                <a:srgbClr val="0000CC"/>
              </a:solidFill>
            </a:endParaRPr>
          </a:p>
        </p:txBody>
      </p:sp>
      <p:cxnSp>
        <p:nvCxnSpPr>
          <p:cNvPr id="28" name="直接箭头连接符 27"/>
          <p:cNvCxnSpPr>
            <a:cxnSpLocks noChangeShapeType="1"/>
            <a:endCxn id="48131" idx="1"/>
          </p:cNvCxnSpPr>
          <p:nvPr/>
        </p:nvCxnSpPr>
        <p:spPr bwMode="auto">
          <a:xfrm rot="16200000" flipH="1">
            <a:off x="7072313" y="1214437"/>
            <a:ext cx="1143000" cy="71437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48144" name="TextBox 29"/>
          <p:cNvSpPr txBox="1">
            <a:spLocks noChangeArrowheads="1"/>
          </p:cNvSpPr>
          <p:nvPr/>
        </p:nvSpPr>
        <p:spPr bwMode="auto">
          <a:xfrm>
            <a:off x="6572250" y="1857375"/>
            <a:ext cx="7858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0000CC"/>
                </a:solidFill>
              </a:rPr>
              <a:t>&amp;b</a:t>
            </a:r>
            <a:endParaRPr lang="zh-CN" altLang="en-US" sz="3200">
              <a:solidFill>
                <a:srgbClr val="0000CC"/>
              </a:solidFill>
            </a:endParaRPr>
          </a:p>
        </p:txBody>
      </p:sp>
      <p:cxnSp>
        <p:nvCxnSpPr>
          <p:cNvPr id="31" name="直接箭头连接符 30"/>
          <p:cNvCxnSpPr>
            <a:cxnSpLocks noChangeShapeType="1"/>
            <a:endCxn id="48130" idx="1"/>
          </p:cNvCxnSpPr>
          <p:nvPr/>
        </p:nvCxnSpPr>
        <p:spPr bwMode="auto">
          <a:xfrm rot="5400000" flipH="1" flipV="1">
            <a:off x="7072313" y="1214437"/>
            <a:ext cx="1143000" cy="71437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7" name="直接连接符 26"/>
          <p:cNvCxnSpPr>
            <a:cxnSpLocks noChangeShapeType="1"/>
          </p:cNvCxnSpPr>
          <p:nvPr/>
        </p:nvCxnSpPr>
        <p:spPr bwMode="auto">
          <a:xfrm>
            <a:off x="1187450" y="4292600"/>
            <a:ext cx="863600"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36" name="直接连接符 35"/>
          <p:cNvCxnSpPr>
            <a:cxnSpLocks noChangeShapeType="1"/>
            <a:stCxn id="48134" idx="3"/>
          </p:cNvCxnSpPr>
          <p:nvPr/>
        </p:nvCxnSpPr>
        <p:spPr bwMode="auto">
          <a:xfrm>
            <a:off x="5857875" y="1643063"/>
            <a:ext cx="2428875"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41" name="直接箭头连接符 40"/>
          <p:cNvCxnSpPr>
            <a:cxnSpLocks noChangeShapeType="1"/>
          </p:cNvCxnSpPr>
          <p:nvPr/>
        </p:nvCxnSpPr>
        <p:spPr bwMode="auto">
          <a:xfrm rot="5400000" flipH="1" flipV="1">
            <a:off x="8144669" y="1499394"/>
            <a:ext cx="285750"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42" name="直接连接符 41"/>
          <p:cNvCxnSpPr>
            <a:cxnSpLocks noChangeShapeType="1"/>
          </p:cNvCxnSpPr>
          <p:nvPr/>
        </p:nvCxnSpPr>
        <p:spPr bwMode="auto">
          <a:xfrm>
            <a:off x="2195513" y="4292600"/>
            <a:ext cx="1079500"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44" name="直接连接符 43"/>
          <p:cNvCxnSpPr>
            <a:cxnSpLocks noChangeShapeType="1"/>
          </p:cNvCxnSpPr>
          <p:nvPr/>
        </p:nvCxnSpPr>
        <p:spPr bwMode="auto">
          <a:xfrm>
            <a:off x="3419475" y="4303713"/>
            <a:ext cx="1008063"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48151" name="直接箭头连接符 45"/>
          <p:cNvCxnSpPr>
            <a:cxnSpLocks noChangeShapeType="1"/>
          </p:cNvCxnSpPr>
          <p:nvPr/>
        </p:nvCxnSpPr>
        <p:spPr bwMode="auto">
          <a:xfrm>
            <a:off x="7286625" y="1000125"/>
            <a:ext cx="714375"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48152" name="直接箭头连接符 46"/>
          <p:cNvCxnSpPr>
            <a:cxnSpLocks noChangeShapeType="1"/>
          </p:cNvCxnSpPr>
          <p:nvPr/>
        </p:nvCxnSpPr>
        <p:spPr bwMode="auto">
          <a:xfrm>
            <a:off x="7286625" y="2143125"/>
            <a:ext cx="714375"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48" name="TextBox 47"/>
          <p:cNvSpPr txBox="1">
            <a:spLocks noChangeArrowheads="1"/>
          </p:cNvSpPr>
          <p:nvPr/>
        </p:nvSpPr>
        <p:spPr bwMode="auto">
          <a:xfrm>
            <a:off x="6618288" y="760413"/>
            <a:ext cx="642937" cy="4921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9D138D"/>
                </a:solidFill>
              </a:rPr>
              <a:t>&amp;b</a:t>
            </a:r>
            <a:endParaRPr lang="zh-CN" altLang="en-US" sz="3200">
              <a:solidFill>
                <a:srgbClr val="9D138D"/>
              </a:solidFill>
            </a:endParaRPr>
          </a:p>
        </p:txBody>
      </p:sp>
      <p:grpSp>
        <p:nvGrpSpPr>
          <p:cNvPr id="2" name="组合 54"/>
          <p:cNvGrpSpPr>
            <a:grpSpLocks/>
          </p:cNvGrpSpPr>
          <p:nvPr/>
        </p:nvGrpSpPr>
        <p:grpSpPr bwMode="auto">
          <a:xfrm rot="761472">
            <a:off x="7464425" y="841375"/>
            <a:ext cx="357188" cy="357188"/>
            <a:chOff x="7286644" y="3714752"/>
            <a:chExt cx="357190" cy="357190"/>
          </a:xfrm>
        </p:grpSpPr>
        <p:cxnSp>
          <p:nvCxnSpPr>
            <p:cNvPr id="48161" name="直接连接符 49"/>
            <p:cNvCxnSpPr>
              <a:cxnSpLocks noChangeShapeType="1"/>
            </p:cNvCxnSpPr>
            <p:nvPr/>
          </p:nvCxnSpPr>
          <p:spPr bwMode="auto">
            <a:xfrm>
              <a:off x="7286644" y="3786190"/>
              <a:ext cx="357190" cy="214314"/>
            </a:xfrm>
            <a:prstGeom prst="line">
              <a:avLst/>
            </a:prstGeom>
            <a:noFill/>
            <a:ln w="38100" algn="ctr">
              <a:solidFill>
                <a:srgbClr val="0000CC"/>
              </a:solidFill>
              <a:miter lim="800000"/>
              <a:headEnd/>
              <a:tailEnd/>
            </a:ln>
            <a:extLst>
              <a:ext uri="{909E8E84-426E-40DD-AFC4-6F175D3DCCD1}">
                <a14:hiddenFill xmlns:a14="http://schemas.microsoft.com/office/drawing/2010/main">
                  <a:noFill/>
                </a14:hiddenFill>
              </a:ext>
            </a:extLst>
          </p:spPr>
        </p:cxnSp>
        <p:cxnSp>
          <p:nvCxnSpPr>
            <p:cNvPr id="48162" name="直接连接符 52"/>
            <p:cNvCxnSpPr>
              <a:cxnSpLocks noChangeShapeType="1"/>
            </p:cNvCxnSpPr>
            <p:nvPr/>
          </p:nvCxnSpPr>
          <p:spPr bwMode="auto">
            <a:xfrm rot="5400000">
              <a:off x="7286644" y="3786190"/>
              <a:ext cx="357190" cy="214314"/>
            </a:xfrm>
            <a:prstGeom prst="line">
              <a:avLst/>
            </a:prstGeom>
            <a:noFill/>
            <a:ln w="38100" algn="ctr">
              <a:solidFill>
                <a:srgbClr val="0000CC"/>
              </a:solidFill>
              <a:miter lim="800000"/>
              <a:headEnd/>
              <a:tailEnd/>
            </a:ln>
            <a:extLst>
              <a:ext uri="{909E8E84-426E-40DD-AFC4-6F175D3DCCD1}">
                <a14:hiddenFill xmlns:a14="http://schemas.microsoft.com/office/drawing/2010/main">
                  <a:noFill/>
                </a14:hiddenFill>
              </a:ext>
            </a:extLst>
          </p:spPr>
        </p:cxnSp>
      </p:grpSp>
      <p:sp>
        <p:nvSpPr>
          <p:cNvPr id="56" name="TextBox 55"/>
          <p:cNvSpPr txBox="1">
            <a:spLocks noChangeArrowheads="1"/>
          </p:cNvSpPr>
          <p:nvPr/>
        </p:nvSpPr>
        <p:spPr bwMode="auto">
          <a:xfrm>
            <a:off x="6618288" y="1903413"/>
            <a:ext cx="642937" cy="4921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9D138D"/>
                </a:solidFill>
              </a:rPr>
              <a:t>&amp;a</a:t>
            </a:r>
            <a:endParaRPr lang="zh-CN" altLang="en-US" sz="3200">
              <a:solidFill>
                <a:srgbClr val="9D138D"/>
              </a:solidFill>
            </a:endParaRPr>
          </a:p>
        </p:txBody>
      </p:sp>
      <p:grpSp>
        <p:nvGrpSpPr>
          <p:cNvPr id="3" name="组合 56"/>
          <p:cNvGrpSpPr>
            <a:grpSpLocks/>
          </p:cNvGrpSpPr>
          <p:nvPr/>
        </p:nvGrpSpPr>
        <p:grpSpPr bwMode="auto">
          <a:xfrm rot="761472">
            <a:off x="7464425" y="1963738"/>
            <a:ext cx="357188" cy="357187"/>
            <a:chOff x="7286644" y="3714752"/>
            <a:chExt cx="357190" cy="357190"/>
          </a:xfrm>
        </p:grpSpPr>
        <p:cxnSp>
          <p:nvCxnSpPr>
            <p:cNvPr id="48159" name="直接连接符 57"/>
            <p:cNvCxnSpPr>
              <a:cxnSpLocks noChangeShapeType="1"/>
            </p:cNvCxnSpPr>
            <p:nvPr/>
          </p:nvCxnSpPr>
          <p:spPr bwMode="auto">
            <a:xfrm>
              <a:off x="7286644" y="3786190"/>
              <a:ext cx="357190" cy="214314"/>
            </a:xfrm>
            <a:prstGeom prst="line">
              <a:avLst/>
            </a:prstGeom>
            <a:noFill/>
            <a:ln w="38100" algn="ctr">
              <a:solidFill>
                <a:srgbClr val="0000CC"/>
              </a:solidFill>
              <a:miter lim="800000"/>
              <a:headEnd/>
              <a:tailEnd/>
            </a:ln>
            <a:extLst>
              <a:ext uri="{909E8E84-426E-40DD-AFC4-6F175D3DCCD1}">
                <a14:hiddenFill xmlns:a14="http://schemas.microsoft.com/office/drawing/2010/main">
                  <a:noFill/>
                </a14:hiddenFill>
              </a:ext>
            </a:extLst>
          </p:spPr>
        </p:cxnSp>
        <p:cxnSp>
          <p:nvCxnSpPr>
            <p:cNvPr id="48160" name="直接连接符 58"/>
            <p:cNvCxnSpPr>
              <a:cxnSpLocks noChangeShapeType="1"/>
            </p:cNvCxnSpPr>
            <p:nvPr/>
          </p:nvCxnSpPr>
          <p:spPr bwMode="auto">
            <a:xfrm rot="5400000">
              <a:off x="7286644" y="3786190"/>
              <a:ext cx="357190" cy="214314"/>
            </a:xfrm>
            <a:prstGeom prst="line">
              <a:avLst/>
            </a:prstGeom>
            <a:noFill/>
            <a:ln w="38100" algn="ctr">
              <a:solidFill>
                <a:srgbClr val="0000CC"/>
              </a:solidFill>
              <a:miter lim="800000"/>
              <a:headEnd/>
              <a:tailEnd/>
            </a:ln>
            <a:extLst>
              <a:ext uri="{909E8E84-426E-40DD-AFC4-6F175D3DCCD1}">
                <a14:hiddenFill xmlns:a14="http://schemas.microsoft.com/office/drawing/2010/main">
                  <a:noFill/>
                </a14:hiddenFill>
              </a:ext>
            </a:extLst>
          </p:spPr>
        </p:cxnSp>
      </p:grpSp>
      <p:pic>
        <p:nvPicPr>
          <p:cNvPr id="48157" name="图片 3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65" name="Rectangle 37"/>
          <p:cNvSpPr>
            <a:spLocks noChangeArrowheads="1"/>
          </p:cNvSpPr>
          <p:nvPr/>
        </p:nvSpPr>
        <p:spPr bwMode="gray">
          <a:xfrm>
            <a:off x="539750" y="790575"/>
            <a:ext cx="4572000" cy="4903907"/>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#include &lt;</a:t>
            </a:r>
            <a:r>
              <a:rPr kumimoji="0" lang="en-US" altLang="zh-CN" sz="2800" b="0" dirty="0" err="1">
                <a:latin typeface="Arial Unicode MS" pitchFamily="34" charset="-122"/>
              </a:rPr>
              <a:t>stdio.h</a:t>
            </a:r>
            <a:r>
              <a:rPr kumimoji="0" lang="en-US" altLang="zh-CN" sz="2800" b="0" dirty="0">
                <a:latin typeface="Arial Unicode MS" pitchFamily="34" charset="-122"/>
              </a:rPr>
              <a:t>&gt;</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void</a:t>
            </a:r>
            <a:r>
              <a:rPr kumimoji="0" lang="en-US" altLang="zh-CN" sz="2800" b="0" dirty="0" smtClean="0">
                <a:latin typeface="Arial Unicode MS" pitchFamily="34" charset="-122"/>
              </a:rPr>
              <a:t> </a:t>
            </a:r>
            <a:r>
              <a:rPr kumimoji="0" lang="en-US" altLang="zh-CN" sz="2800" b="0" dirty="0">
                <a:latin typeface="Arial Unicode MS" pitchFamily="34" charset="-122"/>
              </a:rPr>
              <a:t>main()</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int</a:t>
            </a:r>
            <a:r>
              <a:rPr kumimoji="0" lang="en-US" altLang="zh-CN" sz="2800" b="0" dirty="0">
                <a:latin typeface="Arial Unicode MS" pitchFamily="34" charset="-122"/>
              </a:rPr>
              <a:t> *p1,*p2,*</a:t>
            </a:r>
            <a:r>
              <a:rPr kumimoji="0" lang="en-US" altLang="zh-CN" sz="2800" b="0" dirty="0" err="1">
                <a:latin typeface="Arial Unicode MS" pitchFamily="34" charset="-122"/>
              </a:rPr>
              <a:t>p,a,b</a:t>
            </a:r>
            <a:r>
              <a:rPr kumimoji="0" lang="en-US" altLang="zh-CN" sz="2800" b="0" dirty="0">
                <a:latin typeface="Arial Unicode MS" pitchFamily="34" charset="-122"/>
              </a:rPr>
              <a:t>; </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(“integer numbers:");</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scanf</a:t>
            </a:r>
            <a:r>
              <a:rPr kumimoji="0" lang="en-US" altLang="zh-CN" sz="2800" b="0" dirty="0">
                <a:latin typeface="Arial Unicode MS" pitchFamily="34" charset="-122"/>
              </a:rPr>
              <a:t>(“%</a:t>
            </a:r>
            <a:r>
              <a:rPr kumimoji="0" lang="en-US" altLang="zh-CN" sz="2800" b="0" dirty="0" err="1">
                <a:latin typeface="Arial Unicode MS" pitchFamily="34" charset="-122"/>
              </a:rPr>
              <a:t>d,%d”,&amp;a,&amp;b</a:t>
            </a:r>
            <a:r>
              <a:rPr kumimoji="0" lang="en-US" altLang="zh-CN" sz="2800" b="0" dirty="0">
                <a:latin typeface="Arial Unicode MS" pitchFamily="34" charset="-122"/>
              </a:rPr>
              <a:t>);  </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p1=&amp;a;    p2=&amp;b; </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if(a&lt;b) </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  p=p1; p1=p2; p2=p; } </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(“a=%</a:t>
            </a:r>
            <a:r>
              <a:rPr kumimoji="0" lang="en-US" altLang="zh-CN" sz="2800" b="0" dirty="0" err="1">
                <a:latin typeface="Arial Unicode MS" pitchFamily="34" charset="-122"/>
              </a:rPr>
              <a:t>d,b</a:t>
            </a:r>
            <a:r>
              <a:rPr kumimoji="0" lang="en-US" altLang="zh-CN" sz="2800" b="0" dirty="0">
                <a:latin typeface="Arial Unicode MS" pitchFamily="34" charset="-122"/>
              </a:rPr>
              <a:t>=%d\n”,</a:t>
            </a:r>
            <a:r>
              <a:rPr kumimoji="0" lang="en-US" altLang="zh-CN" sz="2800" b="0" dirty="0" err="1">
                <a:latin typeface="Arial Unicode MS" pitchFamily="34" charset="-122"/>
              </a:rPr>
              <a:t>a,b</a:t>
            </a:r>
            <a:r>
              <a:rPr kumimoji="0" lang="en-US" altLang="zh-CN" sz="2800" b="0" dirty="0">
                <a:latin typeface="Arial Unicode MS" pitchFamily="34" charset="-122"/>
              </a:rPr>
              <a:t>);</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a:t>
            </a:r>
            <a:r>
              <a:rPr kumimoji="0" lang="en-US" altLang="zh-CN" sz="2800" b="0" dirty="0" err="1">
                <a:latin typeface="Arial Unicode MS" pitchFamily="34" charset="-122"/>
              </a:rPr>
              <a:t>d,%d</a:t>
            </a:r>
            <a:r>
              <a:rPr kumimoji="0" lang="en-US" altLang="zh-CN" sz="2800" b="0" dirty="0">
                <a:latin typeface="Arial Unicode MS" pitchFamily="34" charset="-122"/>
              </a:rPr>
              <a:t>\n”,*p1,*p2); </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smtClean="0">
                <a:latin typeface="Arial Unicode MS" pitchFamily="34" charset="-122"/>
              </a:rPr>
              <a:t>}</a:t>
            </a:r>
            <a:endParaRPr kumimoji="0" lang="zh-CN" altLang="zh-CN" sz="2800" b="0" dirty="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slide(fromLeft)">
                                      <p:cBhvr>
                                        <p:cTn id="7" dur="500"/>
                                        <p:tgtEl>
                                          <p:spTgt spid="2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slide(fromLeft)">
                                      <p:cBhvr>
                                        <p:cTn id="12" dur="500"/>
                                        <p:tgtEl>
                                          <p:spTgt spid="36"/>
                                        </p:tgtEl>
                                      </p:cBhvr>
                                    </p:animEffect>
                                  </p:childTnLst>
                                </p:cTn>
                              </p:par>
                            </p:childTnLst>
                          </p:cTn>
                        </p:par>
                        <p:par>
                          <p:cTn id="13" fill="hold" nodeType="afterGroup">
                            <p:stCondLst>
                              <p:cond delay="500"/>
                            </p:stCondLst>
                            <p:childTnLst>
                              <p:par>
                                <p:cTn id="14" presetID="12" presetClass="entr" presetSubtype="4" fill="hold"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slide(fromBottom)">
                                      <p:cBhvr>
                                        <p:cTn id="16" dur="500"/>
                                        <p:tgtEl>
                                          <p:spTgt spid="4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2" presetClass="entr" presetSubtype="8" fill="hold" nodeType="click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slide(fromLeft)">
                                      <p:cBhvr>
                                        <p:cTn id="21" dur="500"/>
                                        <p:tgtEl>
                                          <p:spTgt spid="42"/>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49" presetClass="entr" presetSubtype="0" decel="100000" fill="hold" grpId="0" nodeType="click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p:cTn id="26" dur="500" fill="hold"/>
                                        <p:tgtEl>
                                          <p:spTgt spid="48"/>
                                        </p:tgtEl>
                                        <p:attrNameLst>
                                          <p:attrName>ppt_w</p:attrName>
                                        </p:attrNameLst>
                                      </p:cBhvr>
                                      <p:tavLst>
                                        <p:tav tm="0">
                                          <p:val>
                                            <p:fltVal val="0"/>
                                          </p:val>
                                        </p:tav>
                                        <p:tav tm="100000">
                                          <p:val>
                                            <p:strVal val="#ppt_w"/>
                                          </p:val>
                                        </p:tav>
                                      </p:tavLst>
                                    </p:anim>
                                    <p:anim calcmode="lin" valueType="num">
                                      <p:cBhvr>
                                        <p:cTn id="27" dur="500" fill="hold"/>
                                        <p:tgtEl>
                                          <p:spTgt spid="48"/>
                                        </p:tgtEl>
                                        <p:attrNameLst>
                                          <p:attrName>ppt_h</p:attrName>
                                        </p:attrNameLst>
                                      </p:cBhvr>
                                      <p:tavLst>
                                        <p:tav tm="0">
                                          <p:val>
                                            <p:fltVal val="0"/>
                                          </p:val>
                                        </p:tav>
                                        <p:tav tm="100000">
                                          <p:val>
                                            <p:strVal val="#ppt_h"/>
                                          </p:val>
                                        </p:tav>
                                      </p:tavLst>
                                    </p:anim>
                                    <p:anim calcmode="lin" valueType="num">
                                      <p:cBhvr>
                                        <p:cTn id="28" dur="500" fill="hold"/>
                                        <p:tgtEl>
                                          <p:spTgt spid="48"/>
                                        </p:tgtEl>
                                        <p:attrNameLst>
                                          <p:attrName>style.rotation</p:attrName>
                                        </p:attrNameLst>
                                      </p:cBhvr>
                                      <p:tavLst>
                                        <p:tav tm="0">
                                          <p:val>
                                            <p:fltVal val="360"/>
                                          </p:val>
                                        </p:tav>
                                        <p:tav tm="100000">
                                          <p:val>
                                            <p:fltVal val="0"/>
                                          </p:val>
                                        </p:tav>
                                      </p:tavLst>
                                    </p:anim>
                                    <p:animEffect transition="in" filter="fade">
                                      <p:cBhvr>
                                        <p:cTn id="29" dur="500"/>
                                        <p:tgtEl>
                                          <p:spTgt spid="48"/>
                                        </p:tgtEl>
                                      </p:cBhvr>
                                    </p:animEffect>
                                  </p:childTnLst>
                                </p:cTn>
                              </p:par>
                            </p:childTnLst>
                          </p:cTn>
                        </p:par>
                        <p:par>
                          <p:cTn id="30" fill="hold" nodeType="afterGroup">
                            <p:stCondLst>
                              <p:cond delay="500"/>
                            </p:stCondLst>
                            <p:childTnLst>
                              <p:par>
                                <p:cTn id="31" presetID="4" presetClass="entr" presetSubtype="16"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ox(in)">
                                      <p:cBhvr>
                                        <p:cTn id="33" dur="500"/>
                                        <p:tgtEl>
                                          <p:spTgt spid="28"/>
                                        </p:tgtEl>
                                      </p:cBhvr>
                                    </p:animEffect>
                                  </p:childTnLst>
                                </p:cTn>
                              </p:par>
                            </p:childTnLst>
                          </p:cTn>
                        </p:par>
                        <p:par>
                          <p:cTn id="34" fill="hold" nodeType="afterGroup">
                            <p:stCondLst>
                              <p:cond delay="1000"/>
                            </p:stCondLst>
                            <p:childTnLst>
                              <p:par>
                                <p:cTn id="35" presetID="49" presetClass="entr" presetSubtype="0" decel="10000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ppt_w</p:attrName>
                                        </p:attrNameLst>
                                      </p:cBhvr>
                                      <p:tavLst>
                                        <p:tav tm="0">
                                          <p:val>
                                            <p:fltVal val="0"/>
                                          </p:val>
                                        </p:tav>
                                        <p:tav tm="100000">
                                          <p:val>
                                            <p:strVal val="#ppt_w"/>
                                          </p:val>
                                        </p:tav>
                                      </p:tavLst>
                                    </p:anim>
                                    <p:anim calcmode="lin" valueType="num">
                                      <p:cBhvr>
                                        <p:cTn id="38" dur="500" fill="hold"/>
                                        <p:tgtEl>
                                          <p:spTgt spid="2"/>
                                        </p:tgtEl>
                                        <p:attrNameLst>
                                          <p:attrName>ppt_h</p:attrName>
                                        </p:attrNameLst>
                                      </p:cBhvr>
                                      <p:tavLst>
                                        <p:tav tm="0">
                                          <p:val>
                                            <p:fltVal val="0"/>
                                          </p:val>
                                        </p:tav>
                                        <p:tav tm="100000">
                                          <p:val>
                                            <p:strVal val="#ppt_h"/>
                                          </p:val>
                                        </p:tav>
                                      </p:tavLst>
                                    </p:anim>
                                    <p:anim calcmode="lin" valueType="num">
                                      <p:cBhvr>
                                        <p:cTn id="39" dur="500" fill="hold"/>
                                        <p:tgtEl>
                                          <p:spTgt spid="2"/>
                                        </p:tgtEl>
                                        <p:attrNameLst>
                                          <p:attrName>style.rotation</p:attrName>
                                        </p:attrNameLst>
                                      </p:cBhvr>
                                      <p:tavLst>
                                        <p:tav tm="0">
                                          <p:val>
                                            <p:fltVal val="360"/>
                                          </p:val>
                                        </p:tav>
                                        <p:tav tm="100000">
                                          <p:val>
                                            <p:fltVal val="0"/>
                                          </p:val>
                                        </p:tav>
                                      </p:tavLst>
                                    </p:anim>
                                    <p:animEffect transition="in" filter="fade">
                                      <p:cBhvr>
                                        <p:cTn id="40" dur="500"/>
                                        <p:tgtEl>
                                          <p:spTgt spid="2"/>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2" presetClass="entr" presetSubtype="8" fill="hold" nodeType="click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slide(fromLeft)">
                                      <p:cBhvr>
                                        <p:cTn id="45" dur="500"/>
                                        <p:tgtEl>
                                          <p:spTgt spid="44"/>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49" presetClass="entr" presetSubtype="0" decel="100000" fill="hold" grpId="0" nodeType="click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p:cTn id="50" dur="500" fill="hold"/>
                                        <p:tgtEl>
                                          <p:spTgt spid="56"/>
                                        </p:tgtEl>
                                        <p:attrNameLst>
                                          <p:attrName>ppt_w</p:attrName>
                                        </p:attrNameLst>
                                      </p:cBhvr>
                                      <p:tavLst>
                                        <p:tav tm="0">
                                          <p:val>
                                            <p:fltVal val="0"/>
                                          </p:val>
                                        </p:tav>
                                        <p:tav tm="100000">
                                          <p:val>
                                            <p:strVal val="#ppt_w"/>
                                          </p:val>
                                        </p:tav>
                                      </p:tavLst>
                                    </p:anim>
                                    <p:anim calcmode="lin" valueType="num">
                                      <p:cBhvr>
                                        <p:cTn id="51" dur="500" fill="hold"/>
                                        <p:tgtEl>
                                          <p:spTgt spid="56"/>
                                        </p:tgtEl>
                                        <p:attrNameLst>
                                          <p:attrName>ppt_h</p:attrName>
                                        </p:attrNameLst>
                                      </p:cBhvr>
                                      <p:tavLst>
                                        <p:tav tm="0">
                                          <p:val>
                                            <p:fltVal val="0"/>
                                          </p:val>
                                        </p:tav>
                                        <p:tav tm="100000">
                                          <p:val>
                                            <p:strVal val="#ppt_h"/>
                                          </p:val>
                                        </p:tav>
                                      </p:tavLst>
                                    </p:anim>
                                    <p:anim calcmode="lin" valueType="num">
                                      <p:cBhvr>
                                        <p:cTn id="52" dur="500" fill="hold"/>
                                        <p:tgtEl>
                                          <p:spTgt spid="56"/>
                                        </p:tgtEl>
                                        <p:attrNameLst>
                                          <p:attrName>style.rotation</p:attrName>
                                        </p:attrNameLst>
                                      </p:cBhvr>
                                      <p:tavLst>
                                        <p:tav tm="0">
                                          <p:val>
                                            <p:fltVal val="360"/>
                                          </p:val>
                                        </p:tav>
                                        <p:tav tm="100000">
                                          <p:val>
                                            <p:fltVal val="0"/>
                                          </p:val>
                                        </p:tav>
                                      </p:tavLst>
                                    </p:anim>
                                    <p:animEffect transition="in" filter="fade">
                                      <p:cBhvr>
                                        <p:cTn id="53" dur="500"/>
                                        <p:tgtEl>
                                          <p:spTgt spid="56"/>
                                        </p:tgtEl>
                                      </p:cBhvr>
                                    </p:animEffect>
                                  </p:childTnLst>
                                </p:cTn>
                              </p:par>
                            </p:childTnLst>
                          </p:cTn>
                        </p:par>
                        <p:par>
                          <p:cTn id="54" fill="hold" nodeType="afterGroup">
                            <p:stCondLst>
                              <p:cond delay="500"/>
                            </p:stCondLst>
                            <p:childTnLst>
                              <p:par>
                                <p:cTn id="55" presetID="4" presetClass="entr" presetSubtype="16" fill="hold" nodeType="after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box(in)">
                                      <p:cBhvr>
                                        <p:cTn id="57" dur="500"/>
                                        <p:tgtEl>
                                          <p:spTgt spid="31"/>
                                        </p:tgtEl>
                                      </p:cBhvr>
                                    </p:animEffect>
                                  </p:childTnLst>
                                </p:cTn>
                              </p:par>
                            </p:childTnLst>
                          </p:cTn>
                        </p:par>
                        <p:par>
                          <p:cTn id="58" fill="hold" nodeType="afterGroup">
                            <p:stCondLst>
                              <p:cond delay="1000"/>
                            </p:stCondLst>
                            <p:childTnLst>
                              <p:par>
                                <p:cTn id="59" presetID="49" presetClass="entr" presetSubtype="0" decel="100000" fill="hold" nodeType="afterEffect">
                                  <p:stCondLst>
                                    <p:cond delay="0"/>
                                  </p:stCondLst>
                                  <p:childTnLst>
                                    <p:set>
                                      <p:cBhvr>
                                        <p:cTn id="60" dur="1" fill="hold">
                                          <p:stCondLst>
                                            <p:cond delay="0"/>
                                          </p:stCondLst>
                                        </p:cTn>
                                        <p:tgtEl>
                                          <p:spTgt spid="3"/>
                                        </p:tgtEl>
                                        <p:attrNameLst>
                                          <p:attrName>style.visibility</p:attrName>
                                        </p:attrNameLst>
                                      </p:cBhvr>
                                      <p:to>
                                        <p:strVal val="visible"/>
                                      </p:to>
                                    </p:set>
                                    <p:anim calcmode="lin" valueType="num">
                                      <p:cBhvr>
                                        <p:cTn id="61" dur="500" fill="hold"/>
                                        <p:tgtEl>
                                          <p:spTgt spid="3"/>
                                        </p:tgtEl>
                                        <p:attrNameLst>
                                          <p:attrName>ppt_w</p:attrName>
                                        </p:attrNameLst>
                                      </p:cBhvr>
                                      <p:tavLst>
                                        <p:tav tm="0">
                                          <p:val>
                                            <p:fltVal val="0"/>
                                          </p:val>
                                        </p:tav>
                                        <p:tav tm="100000">
                                          <p:val>
                                            <p:strVal val="#ppt_w"/>
                                          </p:val>
                                        </p:tav>
                                      </p:tavLst>
                                    </p:anim>
                                    <p:anim calcmode="lin" valueType="num">
                                      <p:cBhvr>
                                        <p:cTn id="62" dur="500" fill="hold"/>
                                        <p:tgtEl>
                                          <p:spTgt spid="3"/>
                                        </p:tgtEl>
                                        <p:attrNameLst>
                                          <p:attrName>ppt_h</p:attrName>
                                        </p:attrNameLst>
                                      </p:cBhvr>
                                      <p:tavLst>
                                        <p:tav tm="0">
                                          <p:val>
                                            <p:fltVal val="0"/>
                                          </p:val>
                                        </p:tav>
                                        <p:tav tm="100000">
                                          <p:val>
                                            <p:strVal val="#ppt_h"/>
                                          </p:val>
                                        </p:tav>
                                      </p:tavLst>
                                    </p:anim>
                                    <p:anim calcmode="lin" valueType="num">
                                      <p:cBhvr>
                                        <p:cTn id="63" dur="500" fill="hold"/>
                                        <p:tgtEl>
                                          <p:spTgt spid="3"/>
                                        </p:tgtEl>
                                        <p:attrNameLst>
                                          <p:attrName>style.rotation</p:attrName>
                                        </p:attrNameLst>
                                      </p:cBhvr>
                                      <p:tavLst>
                                        <p:tav tm="0">
                                          <p:val>
                                            <p:fltVal val="360"/>
                                          </p:val>
                                        </p:tav>
                                        <p:tav tm="100000">
                                          <p:val>
                                            <p:fltVal val="0"/>
                                          </p:val>
                                        </p:tav>
                                      </p:tavLst>
                                    </p:anim>
                                    <p:animEffect transition="in" filter="fade">
                                      <p:cBhvr>
                                        <p:cTn id="6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矩形 4"/>
          <p:cNvSpPr>
            <a:spLocks noChangeArrowheads="1"/>
          </p:cNvSpPr>
          <p:nvPr/>
        </p:nvSpPr>
        <p:spPr bwMode="auto">
          <a:xfrm>
            <a:off x="8001000" y="64293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49155" name="矩形 7"/>
          <p:cNvSpPr>
            <a:spLocks noChangeArrowheads="1"/>
          </p:cNvSpPr>
          <p:nvPr/>
        </p:nvSpPr>
        <p:spPr bwMode="auto">
          <a:xfrm>
            <a:off x="8001000" y="178593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49156" name="矩形 8"/>
          <p:cNvSpPr>
            <a:spLocks noChangeArrowheads="1"/>
          </p:cNvSpPr>
          <p:nvPr/>
        </p:nvSpPr>
        <p:spPr bwMode="auto">
          <a:xfrm>
            <a:off x="6572250" y="64293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49157" name="矩形 9"/>
          <p:cNvSpPr>
            <a:spLocks noChangeArrowheads="1"/>
          </p:cNvSpPr>
          <p:nvPr/>
        </p:nvSpPr>
        <p:spPr bwMode="auto">
          <a:xfrm>
            <a:off x="6572250" y="178593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49158" name="矩形 10"/>
          <p:cNvSpPr>
            <a:spLocks noChangeArrowheads="1"/>
          </p:cNvSpPr>
          <p:nvPr/>
        </p:nvSpPr>
        <p:spPr bwMode="auto">
          <a:xfrm>
            <a:off x="5143500" y="1285875"/>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49159" name="TextBox 11"/>
          <p:cNvSpPr txBox="1">
            <a:spLocks noChangeArrowheads="1"/>
          </p:cNvSpPr>
          <p:nvPr/>
        </p:nvSpPr>
        <p:spPr bwMode="auto">
          <a:xfrm>
            <a:off x="8185150" y="133350"/>
            <a:ext cx="5000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a</a:t>
            </a:r>
            <a:endParaRPr lang="zh-CN" altLang="en-US" sz="3200" b="0">
              <a:solidFill>
                <a:srgbClr val="FF0000"/>
              </a:solidFill>
            </a:endParaRPr>
          </a:p>
        </p:txBody>
      </p:sp>
      <p:sp>
        <p:nvSpPr>
          <p:cNvPr id="49160" name="TextBox 12"/>
          <p:cNvSpPr txBox="1">
            <a:spLocks noChangeArrowheads="1"/>
          </p:cNvSpPr>
          <p:nvPr/>
        </p:nvSpPr>
        <p:spPr bwMode="auto">
          <a:xfrm>
            <a:off x="8164513" y="2416175"/>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b</a:t>
            </a:r>
            <a:endParaRPr lang="zh-CN" altLang="en-US" sz="3200" b="0">
              <a:solidFill>
                <a:srgbClr val="FF0000"/>
              </a:solidFill>
            </a:endParaRPr>
          </a:p>
        </p:txBody>
      </p:sp>
      <p:sp>
        <p:nvSpPr>
          <p:cNvPr id="49161" name="TextBox 13"/>
          <p:cNvSpPr txBox="1">
            <a:spLocks noChangeArrowheads="1"/>
          </p:cNvSpPr>
          <p:nvPr/>
        </p:nvSpPr>
        <p:spPr bwMode="auto">
          <a:xfrm>
            <a:off x="6640513" y="58738"/>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FF0000"/>
                </a:solidFill>
              </a:rPr>
              <a:t>p1</a:t>
            </a:r>
            <a:endParaRPr lang="zh-CN" altLang="en-US" sz="3200">
              <a:solidFill>
                <a:srgbClr val="FF0000"/>
              </a:solidFill>
            </a:endParaRPr>
          </a:p>
        </p:txBody>
      </p:sp>
      <p:sp>
        <p:nvSpPr>
          <p:cNvPr id="49162" name="TextBox 14"/>
          <p:cNvSpPr txBox="1">
            <a:spLocks noChangeArrowheads="1"/>
          </p:cNvSpPr>
          <p:nvPr/>
        </p:nvSpPr>
        <p:spPr bwMode="auto">
          <a:xfrm>
            <a:off x="6643688" y="2416175"/>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p2</a:t>
            </a:r>
            <a:endParaRPr lang="zh-CN" altLang="en-US" sz="3200" b="0">
              <a:solidFill>
                <a:srgbClr val="FF0000"/>
              </a:solidFill>
            </a:endParaRPr>
          </a:p>
        </p:txBody>
      </p:sp>
      <p:sp>
        <p:nvSpPr>
          <p:cNvPr id="49163" name="TextBox 15"/>
          <p:cNvSpPr txBox="1">
            <a:spLocks noChangeArrowheads="1"/>
          </p:cNvSpPr>
          <p:nvPr/>
        </p:nvSpPr>
        <p:spPr bwMode="auto">
          <a:xfrm>
            <a:off x="5143500" y="714375"/>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b="0">
                <a:solidFill>
                  <a:srgbClr val="FF0000"/>
                </a:solidFill>
              </a:rPr>
              <a:t>p</a:t>
            </a:r>
            <a:endParaRPr lang="zh-CN" altLang="en-US" sz="3200" b="0">
              <a:solidFill>
                <a:srgbClr val="FF0000"/>
              </a:solidFill>
            </a:endParaRPr>
          </a:p>
        </p:txBody>
      </p:sp>
      <p:sp>
        <p:nvSpPr>
          <p:cNvPr id="49164" name="TextBox 19"/>
          <p:cNvSpPr txBox="1">
            <a:spLocks noChangeArrowheads="1"/>
          </p:cNvSpPr>
          <p:nvPr/>
        </p:nvSpPr>
        <p:spPr bwMode="auto">
          <a:xfrm>
            <a:off x="8143875" y="714375"/>
            <a:ext cx="500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5</a:t>
            </a:r>
            <a:endParaRPr lang="zh-CN" altLang="en-US" sz="3200">
              <a:solidFill>
                <a:srgbClr val="0000CC"/>
              </a:solidFill>
            </a:endParaRPr>
          </a:p>
        </p:txBody>
      </p:sp>
      <p:sp>
        <p:nvSpPr>
          <p:cNvPr id="49165" name="TextBox 20"/>
          <p:cNvSpPr txBox="1">
            <a:spLocks noChangeArrowheads="1"/>
          </p:cNvSpPr>
          <p:nvPr/>
        </p:nvSpPr>
        <p:spPr bwMode="auto">
          <a:xfrm>
            <a:off x="8143875" y="1857375"/>
            <a:ext cx="500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9</a:t>
            </a:r>
            <a:endParaRPr lang="zh-CN" altLang="en-US" sz="3200">
              <a:solidFill>
                <a:srgbClr val="0000CC"/>
              </a:solidFill>
            </a:endParaRPr>
          </a:p>
        </p:txBody>
      </p:sp>
      <p:sp>
        <p:nvSpPr>
          <p:cNvPr id="49166" name="TextBox 23"/>
          <p:cNvSpPr txBox="1">
            <a:spLocks noChangeArrowheads="1"/>
          </p:cNvSpPr>
          <p:nvPr/>
        </p:nvSpPr>
        <p:spPr bwMode="auto">
          <a:xfrm>
            <a:off x="6556375" y="688975"/>
            <a:ext cx="78581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0000CC"/>
                </a:solidFill>
              </a:rPr>
              <a:t>&amp;a</a:t>
            </a:r>
            <a:endParaRPr lang="zh-CN" altLang="en-US" sz="3200">
              <a:solidFill>
                <a:srgbClr val="0000CC"/>
              </a:solidFill>
            </a:endParaRPr>
          </a:p>
        </p:txBody>
      </p:sp>
      <p:cxnSp>
        <p:nvCxnSpPr>
          <p:cNvPr id="49167" name="直接箭头连接符 27"/>
          <p:cNvCxnSpPr>
            <a:cxnSpLocks noChangeShapeType="1"/>
            <a:endCxn id="49155" idx="1"/>
          </p:cNvCxnSpPr>
          <p:nvPr/>
        </p:nvCxnSpPr>
        <p:spPr bwMode="auto">
          <a:xfrm rot="16200000" flipH="1">
            <a:off x="7072313" y="1214437"/>
            <a:ext cx="1143000" cy="71437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49168" name="TextBox 29"/>
          <p:cNvSpPr txBox="1">
            <a:spLocks noChangeArrowheads="1"/>
          </p:cNvSpPr>
          <p:nvPr/>
        </p:nvSpPr>
        <p:spPr bwMode="auto">
          <a:xfrm>
            <a:off x="6572250" y="1857375"/>
            <a:ext cx="7858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0000CC"/>
                </a:solidFill>
              </a:rPr>
              <a:t>&amp;b</a:t>
            </a:r>
            <a:endParaRPr lang="zh-CN" altLang="en-US" sz="3200">
              <a:solidFill>
                <a:srgbClr val="0000CC"/>
              </a:solidFill>
            </a:endParaRPr>
          </a:p>
        </p:txBody>
      </p:sp>
      <p:cxnSp>
        <p:nvCxnSpPr>
          <p:cNvPr id="49169" name="直接箭头连接符 30"/>
          <p:cNvCxnSpPr>
            <a:cxnSpLocks noChangeShapeType="1"/>
            <a:endCxn id="49154" idx="1"/>
          </p:cNvCxnSpPr>
          <p:nvPr/>
        </p:nvCxnSpPr>
        <p:spPr bwMode="auto">
          <a:xfrm rot="5400000" flipH="1" flipV="1">
            <a:off x="7072313" y="1214437"/>
            <a:ext cx="1143000" cy="71437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49170" name="直接连接符 35"/>
          <p:cNvCxnSpPr>
            <a:cxnSpLocks noChangeShapeType="1"/>
            <a:stCxn id="49158" idx="3"/>
          </p:cNvCxnSpPr>
          <p:nvPr/>
        </p:nvCxnSpPr>
        <p:spPr bwMode="auto">
          <a:xfrm>
            <a:off x="5857875" y="1643063"/>
            <a:ext cx="2428875"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49171" name="直接箭头连接符 40"/>
          <p:cNvCxnSpPr>
            <a:cxnSpLocks noChangeShapeType="1"/>
          </p:cNvCxnSpPr>
          <p:nvPr/>
        </p:nvCxnSpPr>
        <p:spPr bwMode="auto">
          <a:xfrm rot="5400000" flipH="1" flipV="1">
            <a:off x="8144669" y="1499394"/>
            <a:ext cx="285750"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49172" name="TextBox 47"/>
          <p:cNvSpPr txBox="1">
            <a:spLocks noChangeArrowheads="1"/>
          </p:cNvSpPr>
          <p:nvPr/>
        </p:nvSpPr>
        <p:spPr bwMode="auto">
          <a:xfrm>
            <a:off x="6618288" y="760413"/>
            <a:ext cx="642937" cy="4921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9D138D"/>
                </a:solidFill>
              </a:rPr>
              <a:t>&amp;b</a:t>
            </a:r>
            <a:endParaRPr lang="zh-CN" altLang="en-US" sz="3200">
              <a:solidFill>
                <a:srgbClr val="9D138D"/>
              </a:solidFill>
            </a:endParaRPr>
          </a:p>
        </p:txBody>
      </p:sp>
      <p:sp>
        <p:nvSpPr>
          <p:cNvPr id="49173" name="TextBox 55"/>
          <p:cNvSpPr txBox="1">
            <a:spLocks noChangeArrowheads="1"/>
          </p:cNvSpPr>
          <p:nvPr/>
        </p:nvSpPr>
        <p:spPr bwMode="auto">
          <a:xfrm>
            <a:off x="6618288" y="1903413"/>
            <a:ext cx="642937" cy="4921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9D138D"/>
                </a:solidFill>
              </a:rPr>
              <a:t>&amp;a</a:t>
            </a:r>
            <a:endParaRPr lang="zh-CN" altLang="en-US" sz="3200">
              <a:solidFill>
                <a:srgbClr val="9D138D"/>
              </a:solidFill>
            </a:endParaRPr>
          </a:p>
        </p:txBody>
      </p:sp>
      <p:cxnSp>
        <p:nvCxnSpPr>
          <p:cNvPr id="34" name="直接连接符 33"/>
          <p:cNvCxnSpPr>
            <a:cxnSpLocks noChangeShapeType="1"/>
          </p:cNvCxnSpPr>
          <p:nvPr/>
        </p:nvCxnSpPr>
        <p:spPr bwMode="auto">
          <a:xfrm flipV="1">
            <a:off x="785813" y="4724400"/>
            <a:ext cx="5081587" cy="6350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37" name="直接连接符 36"/>
          <p:cNvCxnSpPr>
            <a:cxnSpLocks noChangeShapeType="1"/>
          </p:cNvCxnSpPr>
          <p:nvPr/>
        </p:nvCxnSpPr>
        <p:spPr bwMode="auto">
          <a:xfrm flipV="1">
            <a:off x="785813" y="5157788"/>
            <a:ext cx="5081587" cy="71437"/>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pic>
        <p:nvPicPr>
          <p:cNvPr id="2396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888" y="4300538"/>
            <a:ext cx="1714500"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42"/>
          <p:cNvGrpSpPr>
            <a:grpSpLocks/>
          </p:cNvGrpSpPr>
          <p:nvPr/>
        </p:nvGrpSpPr>
        <p:grpSpPr bwMode="auto">
          <a:xfrm>
            <a:off x="6084888" y="4729163"/>
            <a:ext cx="1714500" cy="428625"/>
            <a:chOff x="7072330" y="5214950"/>
            <a:chExt cx="1714512" cy="428628"/>
          </a:xfrm>
        </p:grpSpPr>
        <p:grpSp>
          <p:nvGrpSpPr>
            <p:cNvPr id="49180" name="组合 39"/>
            <p:cNvGrpSpPr>
              <a:grpSpLocks/>
            </p:cNvGrpSpPr>
            <p:nvPr/>
          </p:nvGrpSpPr>
          <p:grpSpPr bwMode="auto">
            <a:xfrm>
              <a:off x="7072330" y="5214950"/>
              <a:ext cx="840110" cy="428628"/>
              <a:chOff x="6715140" y="5929330"/>
              <a:chExt cx="840110" cy="428628"/>
            </a:xfrm>
          </p:grpSpPr>
          <p:pic>
            <p:nvPicPr>
              <p:cNvPr id="4918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40" y="5929330"/>
                <a:ext cx="428628" cy="42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8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767" y="5929330"/>
                <a:ext cx="411483" cy="42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918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58148" y="5214950"/>
              <a:ext cx="928694" cy="42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9178" name="图片 34" descr="Untitled2.png">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85" name="Rectangle 33"/>
          <p:cNvSpPr>
            <a:spLocks noChangeArrowheads="1"/>
          </p:cNvSpPr>
          <p:nvPr/>
        </p:nvSpPr>
        <p:spPr bwMode="gray">
          <a:xfrm>
            <a:off x="539750" y="790575"/>
            <a:ext cx="4572000" cy="4903907"/>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#include &lt;</a:t>
            </a:r>
            <a:r>
              <a:rPr kumimoji="0" lang="en-US" altLang="zh-CN" sz="2800" b="0" dirty="0" err="1">
                <a:latin typeface="Arial Unicode MS" pitchFamily="34" charset="-122"/>
              </a:rPr>
              <a:t>stdio.h</a:t>
            </a:r>
            <a:r>
              <a:rPr kumimoji="0" lang="en-US" altLang="zh-CN" sz="2800" b="0" dirty="0">
                <a:latin typeface="Arial Unicode MS" pitchFamily="34" charset="-122"/>
              </a:rPr>
              <a:t>&gt;</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void</a:t>
            </a:r>
            <a:r>
              <a:rPr kumimoji="0" lang="en-US" altLang="zh-CN" sz="2800" b="0" dirty="0" smtClean="0">
                <a:latin typeface="Arial Unicode MS" pitchFamily="34" charset="-122"/>
              </a:rPr>
              <a:t> </a:t>
            </a:r>
            <a:r>
              <a:rPr kumimoji="0" lang="en-US" altLang="zh-CN" sz="2800" b="0" dirty="0">
                <a:latin typeface="Arial Unicode MS" pitchFamily="34" charset="-122"/>
              </a:rPr>
              <a:t>main()</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int</a:t>
            </a:r>
            <a:r>
              <a:rPr kumimoji="0" lang="en-US" altLang="zh-CN" sz="2800" b="0" dirty="0">
                <a:latin typeface="Arial Unicode MS" pitchFamily="34" charset="-122"/>
              </a:rPr>
              <a:t> *p1,*p2,*</a:t>
            </a:r>
            <a:r>
              <a:rPr kumimoji="0" lang="en-US" altLang="zh-CN" sz="2800" b="0" dirty="0" err="1">
                <a:latin typeface="Arial Unicode MS" pitchFamily="34" charset="-122"/>
              </a:rPr>
              <a:t>p,a,b</a:t>
            </a:r>
            <a:r>
              <a:rPr kumimoji="0" lang="en-US" altLang="zh-CN" sz="2800" b="0" dirty="0">
                <a:latin typeface="Arial Unicode MS" pitchFamily="34" charset="-122"/>
              </a:rPr>
              <a:t>; </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(“integer numbers:");</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scanf</a:t>
            </a:r>
            <a:r>
              <a:rPr kumimoji="0" lang="en-US" altLang="zh-CN" sz="2800" b="0" dirty="0">
                <a:latin typeface="Arial Unicode MS" pitchFamily="34" charset="-122"/>
              </a:rPr>
              <a:t>(“%</a:t>
            </a:r>
            <a:r>
              <a:rPr kumimoji="0" lang="en-US" altLang="zh-CN" sz="2800" b="0" dirty="0" err="1">
                <a:latin typeface="Arial Unicode MS" pitchFamily="34" charset="-122"/>
              </a:rPr>
              <a:t>d,%d”,&amp;a,&amp;b</a:t>
            </a:r>
            <a:r>
              <a:rPr kumimoji="0" lang="en-US" altLang="zh-CN" sz="2800" b="0" dirty="0">
                <a:latin typeface="Arial Unicode MS" pitchFamily="34" charset="-122"/>
              </a:rPr>
              <a:t>);  </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p1=&amp;a;    p2=&amp;b; </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if(a&lt;b) </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  p=p1; p1=p2; p2=p; } </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(“a=%</a:t>
            </a:r>
            <a:r>
              <a:rPr kumimoji="0" lang="en-US" altLang="zh-CN" sz="2800" b="0" dirty="0" err="1">
                <a:latin typeface="Arial Unicode MS" pitchFamily="34" charset="-122"/>
              </a:rPr>
              <a:t>d,b</a:t>
            </a:r>
            <a:r>
              <a:rPr kumimoji="0" lang="en-US" altLang="zh-CN" sz="2800" b="0" dirty="0">
                <a:latin typeface="Arial Unicode MS" pitchFamily="34" charset="-122"/>
              </a:rPr>
              <a:t>=%d\n”,</a:t>
            </a:r>
            <a:r>
              <a:rPr kumimoji="0" lang="en-US" altLang="zh-CN" sz="2800" b="0" dirty="0" err="1">
                <a:latin typeface="Arial Unicode MS" pitchFamily="34" charset="-122"/>
              </a:rPr>
              <a:t>a,b</a:t>
            </a:r>
            <a:r>
              <a:rPr kumimoji="0" lang="en-US" altLang="zh-CN" sz="2800" b="0" dirty="0">
                <a:latin typeface="Arial Unicode MS" pitchFamily="34" charset="-122"/>
              </a:rPr>
              <a:t>);</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a:t>
            </a:r>
            <a:r>
              <a:rPr kumimoji="0" lang="en-US" altLang="zh-CN" sz="2800" b="0" dirty="0" err="1">
                <a:latin typeface="Arial Unicode MS" pitchFamily="34" charset="-122"/>
              </a:rPr>
              <a:t>d,%d</a:t>
            </a:r>
            <a:r>
              <a:rPr kumimoji="0" lang="en-US" altLang="zh-CN" sz="2800" b="0" dirty="0">
                <a:latin typeface="Arial Unicode MS" pitchFamily="34" charset="-122"/>
              </a:rPr>
              <a:t>\n”,*p1,*p2); </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a:t>
            </a:r>
            <a:endParaRPr kumimoji="0" lang="zh-CN" altLang="zh-CN" sz="2800" b="0" dirty="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8"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slide(fromLeft)">
                                      <p:cBhvr>
                                        <p:cTn id="7" dur="500"/>
                                        <p:tgtEl>
                                          <p:spTgt spid="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39618"/>
                                        </p:tgtEl>
                                        <p:attrNameLst>
                                          <p:attrName>style.visibility</p:attrName>
                                        </p:attrNameLst>
                                      </p:cBhvr>
                                      <p:to>
                                        <p:strVal val="visible"/>
                                      </p:to>
                                    </p:set>
                                    <p:animEffect transition="in" filter="blinds(horizontal)">
                                      <p:cBhvr>
                                        <p:cTn id="12" dur="500"/>
                                        <p:tgtEl>
                                          <p:spTgt spid="23961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slide(fromLeft)">
                                      <p:cBhvr>
                                        <p:cTn id="17" dur="500"/>
                                        <p:tgtEl>
                                          <p:spTgt spid="3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blinds(horizontal)">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矩形 4"/>
          <p:cNvSpPr>
            <a:spLocks noChangeArrowheads="1"/>
          </p:cNvSpPr>
          <p:nvPr/>
        </p:nvSpPr>
        <p:spPr bwMode="auto">
          <a:xfrm>
            <a:off x="8001000" y="64293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50179" name="矩形 7"/>
          <p:cNvSpPr>
            <a:spLocks noChangeArrowheads="1"/>
          </p:cNvSpPr>
          <p:nvPr/>
        </p:nvSpPr>
        <p:spPr bwMode="auto">
          <a:xfrm>
            <a:off x="8001000" y="178593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50180" name="矩形 8"/>
          <p:cNvSpPr>
            <a:spLocks noChangeArrowheads="1"/>
          </p:cNvSpPr>
          <p:nvPr/>
        </p:nvSpPr>
        <p:spPr bwMode="auto">
          <a:xfrm>
            <a:off x="6572250" y="64293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50181" name="矩形 9"/>
          <p:cNvSpPr>
            <a:spLocks noChangeArrowheads="1"/>
          </p:cNvSpPr>
          <p:nvPr/>
        </p:nvSpPr>
        <p:spPr bwMode="auto">
          <a:xfrm>
            <a:off x="6572250" y="178593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50182" name="矩形 10"/>
          <p:cNvSpPr>
            <a:spLocks noChangeArrowheads="1"/>
          </p:cNvSpPr>
          <p:nvPr/>
        </p:nvSpPr>
        <p:spPr bwMode="auto">
          <a:xfrm>
            <a:off x="5143500" y="1285875"/>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50183" name="TextBox 11"/>
          <p:cNvSpPr txBox="1">
            <a:spLocks noChangeArrowheads="1"/>
          </p:cNvSpPr>
          <p:nvPr/>
        </p:nvSpPr>
        <p:spPr bwMode="auto">
          <a:xfrm>
            <a:off x="8185150" y="133350"/>
            <a:ext cx="5000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a</a:t>
            </a:r>
            <a:endParaRPr lang="zh-CN" altLang="en-US" sz="3200" b="0">
              <a:solidFill>
                <a:srgbClr val="FF0000"/>
              </a:solidFill>
            </a:endParaRPr>
          </a:p>
        </p:txBody>
      </p:sp>
      <p:sp>
        <p:nvSpPr>
          <p:cNvPr id="50184" name="TextBox 12"/>
          <p:cNvSpPr txBox="1">
            <a:spLocks noChangeArrowheads="1"/>
          </p:cNvSpPr>
          <p:nvPr/>
        </p:nvSpPr>
        <p:spPr bwMode="auto">
          <a:xfrm>
            <a:off x="8164513" y="2416175"/>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b</a:t>
            </a:r>
            <a:endParaRPr lang="zh-CN" altLang="en-US" sz="3200" b="0">
              <a:solidFill>
                <a:srgbClr val="FF0000"/>
              </a:solidFill>
            </a:endParaRPr>
          </a:p>
        </p:txBody>
      </p:sp>
      <p:sp>
        <p:nvSpPr>
          <p:cNvPr id="50185" name="TextBox 13"/>
          <p:cNvSpPr txBox="1">
            <a:spLocks noChangeArrowheads="1"/>
          </p:cNvSpPr>
          <p:nvPr/>
        </p:nvSpPr>
        <p:spPr bwMode="auto">
          <a:xfrm>
            <a:off x="6640513" y="58738"/>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FF0000"/>
                </a:solidFill>
              </a:rPr>
              <a:t>p1</a:t>
            </a:r>
            <a:endParaRPr lang="zh-CN" altLang="en-US" sz="3200">
              <a:solidFill>
                <a:srgbClr val="FF0000"/>
              </a:solidFill>
            </a:endParaRPr>
          </a:p>
        </p:txBody>
      </p:sp>
      <p:sp>
        <p:nvSpPr>
          <p:cNvPr id="50186" name="TextBox 14"/>
          <p:cNvSpPr txBox="1">
            <a:spLocks noChangeArrowheads="1"/>
          </p:cNvSpPr>
          <p:nvPr/>
        </p:nvSpPr>
        <p:spPr bwMode="auto">
          <a:xfrm>
            <a:off x="6643688" y="2416175"/>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p2</a:t>
            </a:r>
            <a:endParaRPr lang="zh-CN" altLang="en-US" sz="3200" b="0">
              <a:solidFill>
                <a:srgbClr val="FF0000"/>
              </a:solidFill>
            </a:endParaRPr>
          </a:p>
        </p:txBody>
      </p:sp>
      <p:sp>
        <p:nvSpPr>
          <p:cNvPr id="50187" name="TextBox 15"/>
          <p:cNvSpPr txBox="1">
            <a:spLocks noChangeArrowheads="1"/>
          </p:cNvSpPr>
          <p:nvPr/>
        </p:nvSpPr>
        <p:spPr bwMode="auto">
          <a:xfrm>
            <a:off x="5143500" y="714375"/>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b="0">
                <a:solidFill>
                  <a:srgbClr val="FF0000"/>
                </a:solidFill>
              </a:rPr>
              <a:t>p</a:t>
            </a:r>
            <a:endParaRPr lang="zh-CN" altLang="en-US" sz="3200" b="0">
              <a:solidFill>
                <a:srgbClr val="FF0000"/>
              </a:solidFill>
            </a:endParaRPr>
          </a:p>
        </p:txBody>
      </p:sp>
      <p:sp>
        <p:nvSpPr>
          <p:cNvPr id="50188" name="TextBox 19"/>
          <p:cNvSpPr txBox="1">
            <a:spLocks noChangeArrowheads="1"/>
          </p:cNvSpPr>
          <p:nvPr/>
        </p:nvSpPr>
        <p:spPr bwMode="auto">
          <a:xfrm>
            <a:off x="8143875" y="714375"/>
            <a:ext cx="500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5</a:t>
            </a:r>
            <a:endParaRPr lang="zh-CN" altLang="en-US" sz="3200">
              <a:solidFill>
                <a:srgbClr val="0000CC"/>
              </a:solidFill>
            </a:endParaRPr>
          </a:p>
        </p:txBody>
      </p:sp>
      <p:sp>
        <p:nvSpPr>
          <p:cNvPr id="50189" name="TextBox 20"/>
          <p:cNvSpPr txBox="1">
            <a:spLocks noChangeArrowheads="1"/>
          </p:cNvSpPr>
          <p:nvPr/>
        </p:nvSpPr>
        <p:spPr bwMode="auto">
          <a:xfrm>
            <a:off x="8143875" y="1857375"/>
            <a:ext cx="500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9</a:t>
            </a:r>
            <a:endParaRPr lang="zh-CN" altLang="en-US" sz="3200">
              <a:solidFill>
                <a:srgbClr val="0000CC"/>
              </a:solidFill>
            </a:endParaRPr>
          </a:p>
        </p:txBody>
      </p:sp>
      <p:sp>
        <p:nvSpPr>
          <p:cNvPr id="50190" name="TextBox 23"/>
          <p:cNvSpPr txBox="1">
            <a:spLocks noChangeArrowheads="1"/>
          </p:cNvSpPr>
          <p:nvPr/>
        </p:nvSpPr>
        <p:spPr bwMode="auto">
          <a:xfrm>
            <a:off x="6556375" y="688975"/>
            <a:ext cx="78581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0000CC"/>
                </a:solidFill>
              </a:rPr>
              <a:t>&amp;a</a:t>
            </a:r>
            <a:endParaRPr lang="zh-CN" altLang="en-US" sz="3200">
              <a:solidFill>
                <a:srgbClr val="0000CC"/>
              </a:solidFill>
            </a:endParaRPr>
          </a:p>
        </p:txBody>
      </p:sp>
      <p:cxnSp>
        <p:nvCxnSpPr>
          <p:cNvPr id="50191" name="直接箭头连接符 27"/>
          <p:cNvCxnSpPr>
            <a:cxnSpLocks noChangeShapeType="1"/>
            <a:endCxn id="50179" idx="1"/>
          </p:cNvCxnSpPr>
          <p:nvPr/>
        </p:nvCxnSpPr>
        <p:spPr bwMode="auto">
          <a:xfrm rot="16200000" flipH="1">
            <a:off x="7072313" y="1214437"/>
            <a:ext cx="1143000" cy="71437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50192" name="TextBox 29"/>
          <p:cNvSpPr txBox="1">
            <a:spLocks noChangeArrowheads="1"/>
          </p:cNvSpPr>
          <p:nvPr/>
        </p:nvSpPr>
        <p:spPr bwMode="auto">
          <a:xfrm>
            <a:off x="6572250" y="1857375"/>
            <a:ext cx="7858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0000CC"/>
                </a:solidFill>
              </a:rPr>
              <a:t>&amp;b</a:t>
            </a:r>
            <a:endParaRPr lang="zh-CN" altLang="en-US" sz="3200">
              <a:solidFill>
                <a:srgbClr val="0000CC"/>
              </a:solidFill>
            </a:endParaRPr>
          </a:p>
        </p:txBody>
      </p:sp>
      <p:cxnSp>
        <p:nvCxnSpPr>
          <p:cNvPr id="50193" name="直接箭头连接符 30"/>
          <p:cNvCxnSpPr>
            <a:cxnSpLocks noChangeShapeType="1"/>
            <a:endCxn id="50178" idx="1"/>
          </p:cNvCxnSpPr>
          <p:nvPr/>
        </p:nvCxnSpPr>
        <p:spPr bwMode="auto">
          <a:xfrm rot="5400000" flipH="1" flipV="1">
            <a:off x="7072313" y="1214437"/>
            <a:ext cx="1143000" cy="71437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7" name="直接连接符 26"/>
          <p:cNvCxnSpPr>
            <a:cxnSpLocks noChangeShapeType="1"/>
          </p:cNvCxnSpPr>
          <p:nvPr/>
        </p:nvCxnSpPr>
        <p:spPr bwMode="auto">
          <a:xfrm>
            <a:off x="755650" y="4357688"/>
            <a:ext cx="4429125"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50195" name="直接连接符 35"/>
          <p:cNvCxnSpPr>
            <a:cxnSpLocks noChangeShapeType="1"/>
            <a:stCxn id="50182" idx="3"/>
          </p:cNvCxnSpPr>
          <p:nvPr/>
        </p:nvCxnSpPr>
        <p:spPr bwMode="auto">
          <a:xfrm>
            <a:off x="5857875" y="1643063"/>
            <a:ext cx="2428875"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50196" name="直接箭头连接符 40"/>
          <p:cNvCxnSpPr>
            <a:cxnSpLocks noChangeShapeType="1"/>
          </p:cNvCxnSpPr>
          <p:nvPr/>
        </p:nvCxnSpPr>
        <p:spPr bwMode="auto">
          <a:xfrm rot="5400000" flipH="1" flipV="1">
            <a:off x="8144669" y="1499394"/>
            <a:ext cx="285750"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50197" name="TextBox 47"/>
          <p:cNvSpPr txBox="1">
            <a:spLocks noChangeArrowheads="1"/>
          </p:cNvSpPr>
          <p:nvPr/>
        </p:nvSpPr>
        <p:spPr bwMode="auto">
          <a:xfrm>
            <a:off x="6618288" y="760413"/>
            <a:ext cx="642937" cy="4921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9D138D"/>
                </a:solidFill>
              </a:rPr>
              <a:t>&amp;b</a:t>
            </a:r>
            <a:endParaRPr lang="zh-CN" altLang="en-US" sz="3200">
              <a:solidFill>
                <a:srgbClr val="9D138D"/>
              </a:solidFill>
            </a:endParaRPr>
          </a:p>
        </p:txBody>
      </p:sp>
      <p:sp>
        <p:nvSpPr>
          <p:cNvPr id="50198" name="TextBox 55"/>
          <p:cNvSpPr txBox="1">
            <a:spLocks noChangeArrowheads="1"/>
          </p:cNvSpPr>
          <p:nvPr/>
        </p:nvSpPr>
        <p:spPr bwMode="auto">
          <a:xfrm>
            <a:off x="6618288" y="1903413"/>
            <a:ext cx="642937" cy="4921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9D138D"/>
                </a:solidFill>
              </a:rPr>
              <a:t>&amp;a</a:t>
            </a:r>
            <a:endParaRPr lang="zh-CN" altLang="en-US" sz="3200">
              <a:solidFill>
                <a:srgbClr val="9D138D"/>
              </a:solidFill>
            </a:endParaRPr>
          </a:p>
        </p:txBody>
      </p:sp>
      <p:sp>
        <p:nvSpPr>
          <p:cNvPr id="39" name="TextBox 38"/>
          <p:cNvSpPr txBox="1">
            <a:spLocks noChangeArrowheads="1"/>
          </p:cNvSpPr>
          <p:nvPr/>
        </p:nvSpPr>
        <p:spPr bwMode="auto">
          <a:xfrm>
            <a:off x="4143375" y="3357563"/>
            <a:ext cx="450056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zh-CN" altLang="en-US" sz="2800">
                <a:solidFill>
                  <a:srgbClr val="0000CC"/>
                </a:solidFill>
              </a:rPr>
              <a:t>可否改为</a:t>
            </a:r>
            <a:r>
              <a:rPr lang="en-US" altLang="zh-CN" sz="2800">
                <a:solidFill>
                  <a:srgbClr val="0000CC"/>
                </a:solidFill>
              </a:rPr>
              <a:t>p1=&amp;b; p2=&amp;a;</a:t>
            </a:r>
            <a:r>
              <a:rPr lang="zh-CN" altLang="en-US" sz="2800">
                <a:solidFill>
                  <a:srgbClr val="FF0000"/>
                </a:solidFill>
              </a:rPr>
              <a:t>？</a:t>
            </a:r>
          </a:p>
        </p:txBody>
      </p:sp>
      <p:pic>
        <p:nvPicPr>
          <p:cNvPr id="50200" name="图片 2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203" name="Rectangle 27"/>
          <p:cNvSpPr>
            <a:spLocks noChangeArrowheads="1"/>
          </p:cNvSpPr>
          <p:nvPr/>
        </p:nvSpPr>
        <p:spPr bwMode="gray">
          <a:xfrm>
            <a:off x="539750" y="836613"/>
            <a:ext cx="4572000" cy="4903907"/>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#include &lt;</a:t>
            </a:r>
            <a:r>
              <a:rPr kumimoji="0" lang="en-US" altLang="zh-CN" sz="2800" b="0" dirty="0" err="1">
                <a:latin typeface="Arial Unicode MS" pitchFamily="34" charset="-122"/>
              </a:rPr>
              <a:t>stdio.h</a:t>
            </a:r>
            <a:r>
              <a:rPr kumimoji="0" lang="en-US" altLang="zh-CN" sz="2800" b="0" dirty="0">
                <a:latin typeface="Arial Unicode MS" pitchFamily="34" charset="-122"/>
              </a:rPr>
              <a:t>&gt;</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void</a:t>
            </a:r>
            <a:r>
              <a:rPr kumimoji="0" lang="en-US" altLang="zh-CN" sz="2800" b="0" dirty="0" smtClean="0">
                <a:latin typeface="Arial Unicode MS" pitchFamily="34" charset="-122"/>
              </a:rPr>
              <a:t> </a:t>
            </a:r>
            <a:r>
              <a:rPr kumimoji="0" lang="en-US" altLang="zh-CN" sz="2800" b="0" dirty="0">
                <a:latin typeface="Arial Unicode MS" pitchFamily="34" charset="-122"/>
              </a:rPr>
              <a:t>main()</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int</a:t>
            </a:r>
            <a:r>
              <a:rPr kumimoji="0" lang="en-US" altLang="zh-CN" sz="2800" b="0" dirty="0">
                <a:latin typeface="Arial Unicode MS" pitchFamily="34" charset="-122"/>
              </a:rPr>
              <a:t> *p1,*p2,*</a:t>
            </a:r>
            <a:r>
              <a:rPr kumimoji="0" lang="en-US" altLang="zh-CN" sz="2800" b="0" dirty="0" err="1">
                <a:latin typeface="Arial Unicode MS" pitchFamily="34" charset="-122"/>
              </a:rPr>
              <a:t>p,a,b</a:t>
            </a:r>
            <a:r>
              <a:rPr kumimoji="0" lang="en-US" altLang="zh-CN" sz="2800" b="0" dirty="0">
                <a:latin typeface="Arial Unicode MS" pitchFamily="34" charset="-122"/>
              </a:rPr>
              <a:t>; </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(“integer numbers:");</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scanf</a:t>
            </a:r>
            <a:r>
              <a:rPr kumimoji="0" lang="en-US" altLang="zh-CN" sz="2800" b="0" dirty="0">
                <a:latin typeface="Arial Unicode MS" pitchFamily="34" charset="-122"/>
              </a:rPr>
              <a:t>(“%</a:t>
            </a:r>
            <a:r>
              <a:rPr kumimoji="0" lang="en-US" altLang="zh-CN" sz="2800" b="0" dirty="0" err="1">
                <a:latin typeface="Arial Unicode MS" pitchFamily="34" charset="-122"/>
              </a:rPr>
              <a:t>d,%d”,&amp;a,&amp;b</a:t>
            </a:r>
            <a:r>
              <a:rPr kumimoji="0" lang="en-US" altLang="zh-CN" sz="2800" b="0" dirty="0">
                <a:latin typeface="Arial Unicode MS" pitchFamily="34" charset="-122"/>
              </a:rPr>
              <a:t>);  </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p1=&amp;a;    p2=&amp;b; </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if(a&lt;b) </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  p=p1; p1=p2; p2=p; } </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(“a=%</a:t>
            </a:r>
            <a:r>
              <a:rPr kumimoji="0" lang="en-US" altLang="zh-CN" sz="2800" b="0" dirty="0" err="1">
                <a:latin typeface="Arial Unicode MS" pitchFamily="34" charset="-122"/>
              </a:rPr>
              <a:t>d,b</a:t>
            </a:r>
            <a:r>
              <a:rPr kumimoji="0" lang="en-US" altLang="zh-CN" sz="2800" b="0" dirty="0">
                <a:latin typeface="Arial Unicode MS" pitchFamily="34" charset="-122"/>
              </a:rPr>
              <a:t>=%d\n”,</a:t>
            </a:r>
            <a:r>
              <a:rPr kumimoji="0" lang="en-US" altLang="zh-CN" sz="2800" b="0" dirty="0" err="1">
                <a:latin typeface="Arial Unicode MS" pitchFamily="34" charset="-122"/>
              </a:rPr>
              <a:t>a,b</a:t>
            </a:r>
            <a:r>
              <a:rPr kumimoji="0" lang="en-US" altLang="zh-CN" sz="2800" b="0" dirty="0">
                <a:latin typeface="Arial Unicode MS" pitchFamily="34" charset="-122"/>
              </a:rPr>
              <a:t>);</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a:t>
            </a:r>
            <a:r>
              <a:rPr kumimoji="0" lang="en-US" altLang="zh-CN" sz="2800" b="0" dirty="0" err="1">
                <a:latin typeface="Arial Unicode MS" pitchFamily="34" charset="-122"/>
              </a:rPr>
              <a:t>d,%d</a:t>
            </a:r>
            <a:r>
              <a:rPr kumimoji="0" lang="en-US" altLang="zh-CN" sz="2800" b="0" dirty="0">
                <a:latin typeface="Arial Unicode MS" pitchFamily="34" charset="-122"/>
              </a:rPr>
              <a:t>\n”,*p1,*p2); </a:t>
            </a:r>
            <a:endParaRPr kumimoji="0" lang="zh-CN" altLang="zh-CN" sz="2800" b="0" dirty="0">
              <a:latin typeface="Arial Unicode MS" pitchFamily="34" charset="-122"/>
            </a:endParaRPr>
          </a:p>
          <a:p>
            <a:pPr>
              <a:lnSpc>
                <a:spcPts val="2800"/>
              </a:lnSpc>
              <a:spcBef>
                <a:spcPct val="20000"/>
              </a:spcBef>
              <a:buClr>
                <a:schemeClr val="folHlink"/>
              </a:buClr>
              <a:buFont typeface="Wingdings" pitchFamily="2" charset="2"/>
              <a:buNone/>
              <a:defRPr/>
            </a:pPr>
            <a:r>
              <a:rPr kumimoji="0" lang="en-US" altLang="zh-CN" sz="2800" b="0" dirty="0">
                <a:latin typeface="Arial Unicode MS" pitchFamily="34" charset="-122"/>
              </a:rPr>
              <a:t>}</a:t>
            </a:r>
            <a:endParaRPr kumimoji="0" lang="zh-CN" altLang="zh-CN" sz="2800" b="0" dirty="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slide(fromLeft)">
                                      <p:cBhvr>
                                        <p:cTn id="7" dur="500"/>
                                        <p:tgtEl>
                                          <p:spTgt spid="27"/>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blinds(horizontal)">
                                      <p:cBhvr>
                                        <p:cTn id="1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内容占位符 2"/>
          <p:cNvSpPr>
            <a:spLocks noGrp="1"/>
          </p:cNvSpPr>
          <p:nvPr>
            <p:ph idx="1"/>
          </p:nvPr>
        </p:nvSpPr>
        <p:spPr>
          <a:xfrm>
            <a:off x="539750" y="1357313"/>
            <a:ext cx="8153400" cy="4767262"/>
          </a:xfrm>
        </p:spPr>
        <p:txBody>
          <a:bodyPr/>
          <a:lstStyle/>
          <a:p>
            <a:pPr eaLnBrk="1" hangingPunct="1"/>
            <a:r>
              <a:rPr lang="zh-CN" altLang="zh-CN" smtClean="0"/>
              <a:t>注意</a:t>
            </a:r>
            <a:r>
              <a:rPr lang="en-US" altLang="zh-CN" smtClean="0"/>
              <a:t>:</a:t>
            </a:r>
          </a:p>
          <a:p>
            <a:pPr lvl="1" eaLnBrk="1" hangingPunct="1"/>
            <a:r>
              <a:rPr lang="en-US" altLang="zh-CN" smtClean="0"/>
              <a:t>a</a:t>
            </a:r>
            <a:r>
              <a:rPr lang="zh-CN" altLang="zh-CN" smtClean="0"/>
              <a:t>和</a:t>
            </a:r>
            <a:r>
              <a:rPr lang="en-US" altLang="zh-CN" smtClean="0"/>
              <a:t>b</a:t>
            </a:r>
            <a:r>
              <a:rPr lang="zh-CN" altLang="zh-CN" smtClean="0"/>
              <a:t>的值并未交换，它们仍保持原值</a:t>
            </a:r>
            <a:endParaRPr lang="en-US" altLang="zh-CN" smtClean="0"/>
          </a:p>
          <a:p>
            <a:pPr lvl="1" eaLnBrk="1" hangingPunct="1"/>
            <a:r>
              <a:rPr lang="zh-CN" altLang="zh-CN" smtClean="0"/>
              <a:t>但</a:t>
            </a:r>
            <a:r>
              <a:rPr lang="en-US" altLang="zh-CN" smtClean="0"/>
              <a:t>p1</a:t>
            </a:r>
            <a:r>
              <a:rPr lang="zh-CN" altLang="zh-CN" smtClean="0"/>
              <a:t>和</a:t>
            </a:r>
            <a:r>
              <a:rPr lang="en-US" altLang="zh-CN" smtClean="0"/>
              <a:t>p2</a:t>
            </a:r>
            <a:r>
              <a:rPr lang="zh-CN" altLang="zh-CN" smtClean="0"/>
              <a:t>的值改变了。</a:t>
            </a:r>
            <a:r>
              <a:rPr lang="en-US" altLang="zh-CN" smtClean="0"/>
              <a:t>p1</a:t>
            </a:r>
            <a:r>
              <a:rPr lang="zh-CN" altLang="zh-CN" smtClean="0"/>
              <a:t>的值原为</a:t>
            </a:r>
            <a:r>
              <a:rPr lang="en-US" altLang="zh-CN" smtClean="0"/>
              <a:t>&amp;a</a:t>
            </a:r>
            <a:r>
              <a:rPr lang="zh-CN" altLang="zh-CN" smtClean="0"/>
              <a:t>，后来变成</a:t>
            </a:r>
            <a:r>
              <a:rPr lang="en-US" altLang="zh-CN" smtClean="0"/>
              <a:t>&amp;b</a:t>
            </a:r>
            <a:r>
              <a:rPr lang="zh-CN" altLang="zh-CN" smtClean="0"/>
              <a:t>，</a:t>
            </a:r>
            <a:r>
              <a:rPr lang="en-US" altLang="zh-CN" smtClean="0"/>
              <a:t>p2</a:t>
            </a:r>
            <a:r>
              <a:rPr lang="zh-CN" altLang="zh-CN" smtClean="0"/>
              <a:t>原值为</a:t>
            </a:r>
            <a:r>
              <a:rPr lang="en-US" altLang="zh-CN" smtClean="0"/>
              <a:t>&amp;b</a:t>
            </a:r>
            <a:r>
              <a:rPr lang="zh-CN" altLang="zh-CN" smtClean="0"/>
              <a:t>，后来变成</a:t>
            </a:r>
            <a:r>
              <a:rPr lang="en-US" altLang="zh-CN" smtClean="0"/>
              <a:t>&amp;a</a:t>
            </a:r>
          </a:p>
          <a:p>
            <a:pPr lvl="1" eaLnBrk="1" hangingPunct="1"/>
            <a:r>
              <a:rPr lang="zh-CN" altLang="zh-CN" smtClean="0"/>
              <a:t>这样在输出</a:t>
            </a:r>
            <a:r>
              <a:rPr lang="en-US" altLang="zh-CN" smtClean="0"/>
              <a:t>*p1</a:t>
            </a:r>
            <a:r>
              <a:rPr lang="zh-CN" altLang="zh-CN" smtClean="0"/>
              <a:t>和</a:t>
            </a:r>
            <a:r>
              <a:rPr lang="en-US" altLang="zh-CN" smtClean="0"/>
              <a:t>*p2</a:t>
            </a:r>
            <a:r>
              <a:rPr lang="zh-CN" altLang="zh-CN" smtClean="0"/>
              <a:t>时，实际上是输出变量</a:t>
            </a:r>
            <a:r>
              <a:rPr lang="en-US" altLang="zh-CN" smtClean="0"/>
              <a:t>b</a:t>
            </a:r>
            <a:r>
              <a:rPr lang="zh-CN" altLang="zh-CN" smtClean="0"/>
              <a:t>和</a:t>
            </a:r>
            <a:r>
              <a:rPr lang="en-US" altLang="zh-CN" smtClean="0"/>
              <a:t>a</a:t>
            </a:r>
            <a:r>
              <a:rPr lang="zh-CN" altLang="zh-CN" smtClean="0"/>
              <a:t>的值，所以先输出</a:t>
            </a:r>
            <a:r>
              <a:rPr lang="en-US" altLang="zh-CN" smtClean="0"/>
              <a:t>9</a:t>
            </a:r>
            <a:r>
              <a:rPr lang="zh-CN" altLang="zh-CN" smtClean="0"/>
              <a:t>，然后输出</a:t>
            </a:r>
            <a:r>
              <a:rPr lang="en-US" altLang="zh-CN" smtClean="0"/>
              <a:t>5</a:t>
            </a:r>
            <a:endParaRPr lang="zh-CN" altLang="en-US" smtClean="0"/>
          </a:p>
        </p:txBody>
      </p:sp>
      <p:pic>
        <p:nvPicPr>
          <p:cNvPr id="51203"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28625" y="785813"/>
            <a:ext cx="8429625" cy="769937"/>
          </a:xfrm>
        </p:spPr>
        <p:txBody>
          <a:bodyPr/>
          <a:lstStyle/>
          <a:p>
            <a:pPr eaLnBrk="1" hangingPunct="1">
              <a:defRPr/>
            </a:pPr>
            <a:r>
              <a:rPr lang="en-US" altLang="zh-CN" smtClean="0">
                <a:solidFill>
                  <a:srgbClr val="800000"/>
                </a:solidFill>
                <a:effectLst>
                  <a:outerShdw blurRad="38100" dist="38100" dir="2700000" algn="tl">
                    <a:srgbClr val="C0C0C0"/>
                  </a:outerShdw>
                </a:effectLst>
                <a:ea typeface="黑体" pitchFamily="2" charset="-122"/>
              </a:rPr>
              <a:t>  </a:t>
            </a:r>
            <a:r>
              <a:rPr lang="zh-CN" altLang="zh-CN" smtClean="0">
                <a:solidFill>
                  <a:srgbClr val="800000"/>
                </a:solidFill>
                <a:effectLst>
                  <a:outerShdw blurRad="38100" dist="38100" dir="2700000" algn="tl">
                    <a:srgbClr val="C0C0C0"/>
                  </a:outerShdw>
                </a:effectLst>
                <a:ea typeface="黑体" pitchFamily="2" charset="-122"/>
              </a:rPr>
              <a:t>指针变量作为函数参数</a:t>
            </a:r>
            <a:endParaRPr lang="zh-CN" altLang="en-US" smtClean="0">
              <a:solidFill>
                <a:srgbClr val="800000"/>
              </a:solidFill>
              <a:effectLst>
                <a:outerShdw blurRad="38100" dist="38100" dir="2700000" algn="tl">
                  <a:srgbClr val="C0C0C0"/>
                </a:outerShdw>
              </a:effectLst>
              <a:ea typeface="黑体" pitchFamily="2" charset="-122"/>
            </a:endParaRPr>
          </a:p>
        </p:txBody>
      </p:sp>
      <p:sp>
        <p:nvSpPr>
          <p:cNvPr id="6147" name="Rectangle 3"/>
          <p:cNvSpPr>
            <a:spLocks noGrp="1" noChangeArrowheads="1"/>
          </p:cNvSpPr>
          <p:nvPr>
            <p:ph idx="1"/>
          </p:nvPr>
        </p:nvSpPr>
        <p:spPr>
          <a:xfrm>
            <a:off x="357188" y="1714500"/>
            <a:ext cx="8286750" cy="4572000"/>
          </a:xfrm>
        </p:spPr>
        <p:txBody>
          <a:bodyPr/>
          <a:lstStyle/>
          <a:p>
            <a:pPr eaLnBrk="1" hangingPunct="1">
              <a:buFont typeface="Wingdings" pitchFamily="2" charset="2"/>
              <a:buNone/>
            </a:pPr>
            <a:r>
              <a:rPr lang="en-US" altLang="zh-CN" smtClean="0"/>
              <a:t>   </a:t>
            </a:r>
            <a:r>
              <a:rPr lang="zh-CN" altLang="zh-CN" smtClean="0"/>
              <a:t>例</a:t>
            </a:r>
            <a:r>
              <a:rPr lang="en-US" altLang="zh-CN" smtClean="0"/>
              <a:t>3 </a:t>
            </a:r>
            <a:r>
              <a:rPr lang="zh-CN" altLang="zh-CN" smtClean="0"/>
              <a:t>题目要求同例</a:t>
            </a:r>
            <a:r>
              <a:rPr lang="en-US" altLang="zh-CN" smtClean="0"/>
              <a:t>2</a:t>
            </a:r>
            <a:r>
              <a:rPr lang="zh-CN" altLang="zh-CN" smtClean="0"/>
              <a:t>，即对输入的两个整数按大小顺序输出。现用函数处理，而且用指针类型的数据作函数参数。</a:t>
            </a:r>
            <a:endParaRPr lang="en-US" altLang="zh-CN" smtClean="0"/>
          </a:p>
          <a:p>
            <a:pPr eaLnBrk="1" hangingPunct="1"/>
            <a:r>
              <a:rPr lang="zh-CN" altLang="zh-CN" smtClean="0"/>
              <a:t>解题思路：定义一个函数</a:t>
            </a:r>
            <a:r>
              <a:rPr lang="en-US" altLang="zh-CN" smtClean="0"/>
              <a:t>swap</a:t>
            </a:r>
            <a:r>
              <a:rPr lang="zh-CN" altLang="zh-CN" smtClean="0"/>
              <a:t>，将指向两个整型变量的指针变量作为实参传递给</a:t>
            </a:r>
            <a:r>
              <a:rPr lang="en-US" altLang="zh-CN" smtClean="0"/>
              <a:t>swap</a:t>
            </a:r>
            <a:r>
              <a:rPr lang="zh-CN" altLang="zh-CN" smtClean="0"/>
              <a:t>函数的形参指针变量，在函数中通过指针实现交换两个变量的值。</a:t>
            </a:r>
            <a:endParaRPr lang="en-US" altLang="zh-CN" smtClean="0"/>
          </a:p>
        </p:txBody>
      </p:sp>
      <p:pic>
        <p:nvPicPr>
          <p:cNvPr id="52228"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blinds(horizontal)">
                                      <p:cBhvr>
                                        <p:cTn id="7" dur="500"/>
                                        <p:tgtEl>
                                          <p:spTgt spid="61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5763" y="2687638"/>
            <a:ext cx="9286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a:spLocks noChangeArrowheads="1"/>
          </p:cNvSpPr>
          <p:nvPr/>
        </p:nvSpPr>
        <p:spPr bwMode="auto">
          <a:xfrm>
            <a:off x="5326063" y="355758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6" name="矩形 5"/>
          <p:cNvSpPr>
            <a:spLocks noChangeArrowheads="1"/>
          </p:cNvSpPr>
          <p:nvPr/>
        </p:nvSpPr>
        <p:spPr bwMode="auto">
          <a:xfrm>
            <a:off x="8323263" y="354488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7" name="矩形 6"/>
          <p:cNvSpPr>
            <a:spLocks noChangeArrowheads="1"/>
          </p:cNvSpPr>
          <p:nvPr/>
        </p:nvSpPr>
        <p:spPr bwMode="auto">
          <a:xfrm>
            <a:off x="3897313" y="355758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8" name="矩形 7"/>
          <p:cNvSpPr>
            <a:spLocks noChangeArrowheads="1"/>
          </p:cNvSpPr>
          <p:nvPr/>
        </p:nvSpPr>
        <p:spPr bwMode="auto">
          <a:xfrm>
            <a:off x="6894513" y="354488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9" name="TextBox 8"/>
          <p:cNvSpPr txBox="1">
            <a:spLocks noChangeArrowheads="1"/>
          </p:cNvSpPr>
          <p:nvPr/>
        </p:nvSpPr>
        <p:spPr bwMode="auto">
          <a:xfrm>
            <a:off x="5510213" y="3049588"/>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a</a:t>
            </a:r>
            <a:endParaRPr lang="zh-CN" altLang="en-US" sz="3200" b="0">
              <a:solidFill>
                <a:srgbClr val="FF0000"/>
              </a:solidFill>
            </a:endParaRPr>
          </a:p>
        </p:txBody>
      </p:sp>
      <p:sp>
        <p:nvSpPr>
          <p:cNvPr id="10" name="TextBox 9"/>
          <p:cNvSpPr txBox="1">
            <a:spLocks noChangeArrowheads="1"/>
          </p:cNvSpPr>
          <p:nvPr/>
        </p:nvSpPr>
        <p:spPr bwMode="auto">
          <a:xfrm>
            <a:off x="8394700" y="2960688"/>
            <a:ext cx="500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b</a:t>
            </a:r>
            <a:endParaRPr lang="zh-CN" altLang="en-US" sz="3200" b="0">
              <a:solidFill>
                <a:srgbClr val="FF0000"/>
              </a:solidFill>
            </a:endParaRPr>
          </a:p>
        </p:txBody>
      </p:sp>
      <p:sp>
        <p:nvSpPr>
          <p:cNvPr id="11" name="TextBox 10"/>
          <p:cNvSpPr txBox="1">
            <a:spLocks noChangeArrowheads="1"/>
          </p:cNvSpPr>
          <p:nvPr/>
        </p:nvSpPr>
        <p:spPr bwMode="auto">
          <a:xfrm>
            <a:off x="3394075" y="3044825"/>
            <a:ext cx="1857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FF0000"/>
                </a:solidFill>
              </a:rPr>
              <a:t>pointer_1</a:t>
            </a:r>
            <a:endParaRPr lang="zh-CN" altLang="en-US" sz="2800">
              <a:solidFill>
                <a:srgbClr val="FF0000"/>
              </a:solidFill>
            </a:endParaRPr>
          </a:p>
        </p:txBody>
      </p:sp>
      <p:sp>
        <p:nvSpPr>
          <p:cNvPr id="13" name="TextBox 12"/>
          <p:cNvSpPr txBox="1">
            <a:spLocks noChangeArrowheads="1"/>
          </p:cNvSpPr>
          <p:nvPr/>
        </p:nvSpPr>
        <p:spPr bwMode="auto">
          <a:xfrm>
            <a:off x="5468938" y="3629025"/>
            <a:ext cx="500062"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5</a:t>
            </a:r>
            <a:endParaRPr lang="zh-CN" altLang="en-US" sz="3200">
              <a:solidFill>
                <a:srgbClr val="0000CC"/>
              </a:solidFill>
            </a:endParaRPr>
          </a:p>
        </p:txBody>
      </p:sp>
      <p:sp>
        <p:nvSpPr>
          <p:cNvPr id="14" name="TextBox 13"/>
          <p:cNvSpPr txBox="1">
            <a:spLocks noChangeArrowheads="1"/>
          </p:cNvSpPr>
          <p:nvPr/>
        </p:nvSpPr>
        <p:spPr bwMode="auto">
          <a:xfrm>
            <a:off x="8466138" y="3616325"/>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9</a:t>
            </a:r>
            <a:endParaRPr lang="zh-CN" altLang="en-US" sz="3200">
              <a:solidFill>
                <a:srgbClr val="0000CC"/>
              </a:solidFill>
            </a:endParaRPr>
          </a:p>
        </p:txBody>
      </p:sp>
      <p:sp>
        <p:nvSpPr>
          <p:cNvPr id="15" name="TextBox 14"/>
          <p:cNvSpPr txBox="1">
            <a:spLocks noChangeArrowheads="1"/>
          </p:cNvSpPr>
          <p:nvPr/>
        </p:nvSpPr>
        <p:spPr bwMode="auto">
          <a:xfrm>
            <a:off x="3881438" y="3605213"/>
            <a:ext cx="7858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0000CC"/>
                </a:solidFill>
              </a:rPr>
              <a:t>&amp;a</a:t>
            </a:r>
            <a:endParaRPr lang="zh-CN" altLang="en-US" sz="3200">
              <a:solidFill>
                <a:srgbClr val="0000CC"/>
              </a:solidFill>
            </a:endParaRPr>
          </a:p>
        </p:txBody>
      </p:sp>
      <p:sp>
        <p:nvSpPr>
          <p:cNvPr id="16" name="TextBox 15"/>
          <p:cNvSpPr txBox="1">
            <a:spLocks noChangeArrowheads="1"/>
          </p:cNvSpPr>
          <p:nvPr/>
        </p:nvSpPr>
        <p:spPr bwMode="auto">
          <a:xfrm>
            <a:off x="6894513" y="3616325"/>
            <a:ext cx="7858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0000CC"/>
                </a:solidFill>
              </a:rPr>
              <a:t>&amp;b</a:t>
            </a:r>
            <a:endParaRPr lang="zh-CN" altLang="en-US" sz="3200">
              <a:solidFill>
                <a:srgbClr val="0000CC"/>
              </a:solidFill>
            </a:endParaRPr>
          </a:p>
        </p:txBody>
      </p:sp>
      <p:cxnSp>
        <p:nvCxnSpPr>
          <p:cNvPr id="17" name="直接箭头连接符 16"/>
          <p:cNvCxnSpPr>
            <a:cxnSpLocks noChangeShapeType="1"/>
          </p:cNvCxnSpPr>
          <p:nvPr/>
        </p:nvCxnSpPr>
        <p:spPr bwMode="auto">
          <a:xfrm>
            <a:off x="7608888" y="3902075"/>
            <a:ext cx="714375"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18" name="直接箭头连接符 17"/>
          <p:cNvCxnSpPr>
            <a:cxnSpLocks noChangeShapeType="1"/>
          </p:cNvCxnSpPr>
          <p:nvPr/>
        </p:nvCxnSpPr>
        <p:spPr bwMode="auto">
          <a:xfrm>
            <a:off x="4608513" y="3902075"/>
            <a:ext cx="714375"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19" name="TextBox 18"/>
          <p:cNvSpPr txBox="1">
            <a:spLocks noChangeArrowheads="1"/>
          </p:cNvSpPr>
          <p:nvPr/>
        </p:nvSpPr>
        <p:spPr bwMode="auto">
          <a:xfrm>
            <a:off x="6323013" y="3044825"/>
            <a:ext cx="1857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FF0000"/>
                </a:solidFill>
              </a:rPr>
              <a:t>pointer_2</a:t>
            </a:r>
            <a:endParaRPr lang="zh-CN" altLang="en-US" sz="2800">
              <a:solidFill>
                <a:srgbClr val="FF0000"/>
              </a:solidFill>
            </a:endParaRPr>
          </a:p>
        </p:txBody>
      </p:sp>
      <p:pic>
        <p:nvPicPr>
          <p:cNvPr id="53265" name="图片 19"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537575" y="5688013"/>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69" name="Rectangle 21"/>
          <p:cNvSpPr>
            <a:spLocks noChangeArrowheads="1"/>
          </p:cNvSpPr>
          <p:nvPr/>
        </p:nvSpPr>
        <p:spPr bwMode="gray">
          <a:xfrm>
            <a:off x="395288" y="77788"/>
            <a:ext cx="5832475" cy="5693866"/>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spcBef>
                <a:spcPct val="20000"/>
              </a:spcBef>
              <a:buClr>
                <a:schemeClr val="folHlink"/>
              </a:buClr>
              <a:buFont typeface="Wingdings" pitchFamily="2" charset="2"/>
              <a:buNone/>
              <a:defRPr/>
            </a:pPr>
            <a:r>
              <a:rPr kumimoji="0" lang="en-US" altLang="zh-CN" sz="2800" b="0" dirty="0">
                <a:latin typeface="Arial Unicode MS" pitchFamily="34" charset="-122"/>
              </a:rPr>
              <a:t>#include &lt;</a:t>
            </a:r>
            <a:r>
              <a:rPr kumimoji="0" lang="en-US" altLang="zh-CN" sz="2800" b="0" dirty="0" err="1">
                <a:latin typeface="Arial Unicode MS" pitchFamily="34" charset="-122"/>
              </a:rPr>
              <a:t>stdio.h</a:t>
            </a:r>
            <a:r>
              <a:rPr kumimoji="0" lang="en-US" altLang="zh-CN" sz="2800" b="0" dirty="0">
                <a:latin typeface="Arial Unicode MS" pitchFamily="34" charset="-122"/>
              </a:rPr>
              <a:t>&gt;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void</a:t>
            </a:r>
            <a:r>
              <a:rPr kumimoji="0" lang="en-US" altLang="zh-CN" sz="2800" b="0" dirty="0" smtClean="0">
                <a:latin typeface="Arial Unicode MS" pitchFamily="34" charset="-122"/>
              </a:rPr>
              <a:t> </a:t>
            </a:r>
            <a:r>
              <a:rPr kumimoji="0" lang="en-US" altLang="zh-CN" sz="2800" b="0" dirty="0">
                <a:latin typeface="Arial Unicode MS" pitchFamily="34" charset="-122"/>
              </a:rPr>
              <a:t>main()</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{void swap(</a:t>
            </a:r>
            <a:r>
              <a:rPr kumimoji="0" lang="en-US" altLang="zh-CN" sz="2800" b="0" dirty="0" err="1">
                <a:latin typeface="Arial Unicode MS" pitchFamily="34" charset="-122"/>
              </a:rPr>
              <a:t>int</a:t>
            </a:r>
            <a:r>
              <a:rPr kumimoji="0" lang="en-US" altLang="zh-CN" sz="2800" b="0" dirty="0">
                <a:latin typeface="Arial Unicode MS" pitchFamily="34" charset="-122"/>
              </a:rPr>
              <a:t> *p1,int *p2);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int</a:t>
            </a:r>
            <a:r>
              <a:rPr kumimoji="0" lang="en-US" altLang="zh-CN" sz="2800" b="0" dirty="0">
                <a:latin typeface="Arial Unicode MS" pitchFamily="34" charset="-122"/>
              </a:rPr>
              <a:t> </a:t>
            </a:r>
            <a:r>
              <a:rPr kumimoji="0" lang="en-US" altLang="zh-CN" sz="2800" b="0" dirty="0" err="1">
                <a:latin typeface="Arial Unicode MS" pitchFamily="34" charset="-122"/>
              </a:rPr>
              <a:t>a,b</a:t>
            </a:r>
            <a:r>
              <a:rPr kumimoji="0" lang="en-US" altLang="zh-CN" sz="2800" b="0" dirty="0">
                <a:latin typeface="Arial Unicode MS" pitchFamily="34" charset="-122"/>
              </a:rPr>
              <a:t>;  </a:t>
            </a:r>
            <a:r>
              <a:rPr kumimoji="0" lang="en-US" altLang="zh-CN" sz="2800" b="0" dirty="0" err="1">
                <a:latin typeface="Arial Unicode MS" pitchFamily="34" charset="-122"/>
              </a:rPr>
              <a:t>int</a:t>
            </a:r>
            <a:r>
              <a:rPr kumimoji="0" lang="en-US" altLang="zh-CN" sz="2800" b="0" dirty="0">
                <a:latin typeface="Arial Unicode MS" pitchFamily="34" charset="-122"/>
              </a:rPr>
              <a:t> *pointer_1,*pointer_2;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("please enter a and b:");</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scanf</a:t>
            </a:r>
            <a:r>
              <a:rPr kumimoji="0" lang="en-US" altLang="zh-CN" sz="2800" b="0" dirty="0">
                <a:latin typeface="Arial Unicode MS" pitchFamily="34" charset="-122"/>
              </a:rPr>
              <a:t>(“%</a:t>
            </a:r>
            <a:r>
              <a:rPr kumimoji="0" lang="en-US" altLang="zh-CN" sz="2800" b="0" dirty="0" err="1">
                <a:latin typeface="Arial Unicode MS" pitchFamily="34" charset="-122"/>
              </a:rPr>
              <a:t>d,%d”,&amp;a,&amp;b</a:t>
            </a:r>
            <a:r>
              <a:rPr kumimoji="0" lang="en-US" altLang="zh-CN" sz="2800" b="0" dirty="0">
                <a:latin typeface="Arial Unicode MS" pitchFamily="34" charset="-122"/>
              </a:rPr>
              <a:t>);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pointer_1=&amp;a;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pointer_2=&amp;b;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if (a&lt;b)  swap(pointer_1,pointer_2);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(“max=%</a:t>
            </a:r>
            <a:r>
              <a:rPr kumimoji="0" lang="en-US" altLang="zh-CN" sz="2800" b="0" dirty="0" err="1">
                <a:latin typeface="Arial Unicode MS" pitchFamily="34" charset="-122"/>
              </a:rPr>
              <a:t>d,min</a:t>
            </a:r>
            <a:r>
              <a:rPr kumimoji="0" lang="en-US" altLang="zh-CN" sz="2800" b="0" dirty="0">
                <a:latin typeface="Arial Unicode MS" pitchFamily="34" charset="-122"/>
              </a:rPr>
              <a:t>=%d\n”,</a:t>
            </a:r>
            <a:r>
              <a:rPr kumimoji="0" lang="en-US" altLang="zh-CN" sz="2800" b="0" dirty="0" err="1">
                <a:latin typeface="Arial Unicode MS" pitchFamily="34" charset="-122"/>
              </a:rPr>
              <a:t>a,b</a:t>
            </a:r>
            <a:r>
              <a:rPr kumimoji="0" lang="en-US" altLang="zh-CN" sz="2800" b="0" dirty="0">
                <a:latin typeface="Arial Unicode MS" pitchFamily="34" charset="-122"/>
              </a:rPr>
              <a:t>);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endParaRPr kumimoji="0" lang="zh-CN" altLang="en-US" sz="2800" b="0" dirty="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linds(horizontal)">
                                      <p:cBhvr>
                                        <p:cTn id="15" dur="500"/>
                                        <p:tgtEl>
                                          <p:spTgt spid="6"/>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linds(horizontal)">
                                      <p:cBhvr>
                                        <p:cTn id="18" dur="500"/>
                                        <p:tgtEl>
                                          <p:spTgt spid="7"/>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blinds(horizontal)">
                                      <p:cBhvr>
                                        <p:cTn id="21" dur="500"/>
                                        <p:tgtEl>
                                          <p:spTgt spid="8"/>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linds(horizontal)">
                                      <p:cBhvr>
                                        <p:cTn id="24" dur="500"/>
                                        <p:tgtEl>
                                          <p:spTgt spid="9"/>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linds(horizontal)">
                                      <p:cBhvr>
                                        <p:cTn id="27" dur="500"/>
                                        <p:tgtEl>
                                          <p:spTgt spid="10"/>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blinds(horizontal)">
                                      <p:cBhvr>
                                        <p:cTn id="30" dur="500"/>
                                        <p:tgtEl>
                                          <p:spTgt spid="11"/>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blinds(horizontal)">
                                      <p:cBhvr>
                                        <p:cTn id="33" dur="500"/>
                                        <p:tgtEl>
                                          <p:spTgt spid="13"/>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blinds(horizontal)">
                                      <p:cBhvr>
                                        <p:cTn id="36" dur="500"/>
                                        <p:tgtEl>
                                          <p:spTgt spid="14"/>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blinds(horizontal)">
                                      <p:cBhvr>
                                        <p:cTn id="39" dur="500"/>
                                        <p:tgtEl>
                                          <p:spTgt spid="15"/>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blinds(horizontal)">
                                      <p:cBhvr>
                                        <p:cTn id="42" dur="500"/>
                                        <p:tgtEl>
                                          <p:spTgt spid="16"/>
                                        </p:tgtEl>
                                      </p:cBhvr>
                                    </p:animEffect>
                                  </p:childTnLst>
                                </p:cTn>
                              </p:par>
                              <p:par>
                                <p:cTn id="43" presetID="3" presetClass="entr" presetSubtype="10"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blinds(horizontal)">
                                      <p:cBhvr>
                                        <p:cTn id="45" dur="500"/>
                                        <p:tgtEl>
                                          <p:spTgt spid="17"/>
                                        </p:tgtEl>
                                      </p:cBhvr>
                                    </p:animEffect>
                                  </p:childTnLst>
                                </p:cTn>
                              </p:par>
                              <p:par>
                                <p:cTn id="46" presetID="3" presetClass="entr" presetSubtype="10" fill="hold"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blinds(horizontal)">
                                      <p:cBhvr>
                                        <p:cTn id="48" dur="500"/>
                                        <p:tgtEl>
                                          <p:spTgt spid="18"/>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blinds(horizontal)">
                                      <p:cBhvr>
                                        <p:cTn id="5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3" grpId="0"/>
      <p:bldP spid="14" grpId="0"/>
      <p:bldP spid="15" grpId="0"/>
      <p:bldP spid="16" grpId="0"/>
      <p:bldP spid="1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矩形 17"/>
          <p:cNvSpPr>
            <a:spLocks noChangeArrowheads="1"/>
          </p:cNvSpPr>
          <p:nvPr/>
        </p:nvSpPr>
        <p:spPr bwMode="auto">
          <a:xfrm>
            <a:off x="5218113" y="3565525"/>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54275" name="矩形 18"/>
          <p:cNvSpPr>
            <a:spLocks noChangeArrowheads="1"/>
          </p:cNvSpPr>
          <p:nvPr/>
        </p:nvSpPr>
        <p:spPr bwMode="auto">
          <a:xfrm>
            <a:off x="8215313" y="3565525"/>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54276" name="矩形 19"/>
          <p:cNvSpPr>
            <a:spLocks noChangeArrowheads="1"/>
          </p:cNvSpPr>
          <p:nvPr/>
        </p:nvSpPr>
        <p:spPr bwMode="auto">
          <a:xfrm>
            <a:off x="3789363" y="3565525"/>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54277" name="矩形 20"/>
          <p:cNvSpPr>
            <a:spLocks noChangeArrowheads="1"/>
          </p:cNvSpPr>
          <p:nvPr/>
        </p:nvSpPr>
        <p:spPr bwMode="auto">
          <a:xfrm>
            <a:off x="6786563" y="3552825"/>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54278" name="TextBox 21"/>
          <p:cNvSpPr txBox="1">
            <a:spLocks noChangeArrowheads="1"/>
          </p:cNvSpPr>
          <p:nvPr/>
        </p:nvSpPr>
        <p:spPr bwMode="auto">
          <a:xfrm>
            <a:off x="5402263" y="3057525"/>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a</a:t>
            </a:r>
            <a:endParaRPr lang="zh-CN" altLang="en-US" sz="3200" b="0">
              <a:solidFill>
                <a:srgbClr val="FF0000"/>
              </a:solidFill>
            </a:endParaRPr>
          </a:p>
        </p:txBody>
      </p:sp>
      <p:sp>
        <p:nvSpPr>
          <p:cNvPr id="54279" name="TextBox 22"/>
          <p:cNvSpPr txBox="1">
            <a:spLocks noChangeArrowheads="1"/>
          </p:cNvSpPr>
          <p:nvPr/>
        </p:nvSpPr>
        <p:spPr bwMode="auto">
          <a:xfrm>
            <a:off x="8286750" y="2968625"/>
            <a:ext cx="500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b</a:t>
            </a:r>
            <a:endParaRPr lang="zh-CN" altLang="en-US" sz="3200" b="0">
              <a:solidFill>
                <a:srgbClr val="FF0000"/>
              </a:solidFill>
            </a:endParaRPr>
          </a:p>
        </p:txBody>
      </p:sp>
      <p:sp>
        <p:nvSpPr>
          <p:cNvPr id="54280" name="TextBox 23"/>
          <p:cNvSpPr txBox="1">
            <a:spLocks noChangeArrowheads="1"/>
          </p:cNvSpPr>
          <p:nvPr/>
        </p:nvSpPr>
        <p:spPr bwMode="auto">
          <a:xfrm>
            <a:off x="3286125" y="3052763"/>
            <a:ext cx="1857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FF0000"/>
                </a:solidFill>
              </a:rPr>
              <a:t>pointer_1</a:t>
            </a:r>
            <a:endParaRPr lang="zh-CN" altLang="en-US" sz="2800">
              <a:solidFill>
                <a:srgbClr val="FF0000"/>
              </a:solidFill>
            </a:endParaRPr>
          </a:p>
        </p:txBody>
      </p:sp>
      <p:sp>
        <p:nvSpPr>
          <p:cNvPr id="54281" name="TextBox 24"/>
          <p:cNvSpPr txBox="1">
            <a:spLocks noChangeArrowheads="1"/>
          </p:cNvSpPr>
          <p:nvPr/>
        </p:nvSpPr>
        <p:spPr bwMode="auto">
          <a:xfrm>
            <a:off x="5360988" y="3636963"/>
            <a:ext cx="50006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5</a:t>
            </a:r>
            <a:endParaRPr lang="zh-CN" altLang="en-US" sz="3200">
              <a:solidFill>
                <a:srgbClr val="0000CC"/>
              </a:solidFill>
            </a:endParaRPr>
          </a:p>
        </p:txBody>
      </p:sp>
      <p:sp>
        <p:nvSpPr>
          <p:cNvPr id="54282" name="TextBox 25"/>
          <p:cNvSpPr txBox="1">
            <a:spLocks noChangeArrowheads="1"/>
          </p:cNvSpPr>
          <p:nvPr/>
        </p:nvSpPr>
        <p:spPr bwMode="auto">
          <a:xfrm>
            <a:off x="8358188" y="3624263"/>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9</a:t>
            </a:r>
            <a:endParaRPr lang="zh-CN" altLang="en-US" sz="3200">
              <a:solidFill>
                <a:srgbClr val="0000CC"/>
              </a:solidFill>
            </a:endParaRPr>
          </a:p>
        </p:txBody>
      </p:sp>
      <p:sp>
        <p:nvSpPr>
          <p:cNvPr id="54283" name="TextBox 26"/>
          <p:cNvSpPr txBox="1">
            <a:spLocks noChangeArrowheads="1"/>
          </p:cNvSpPr>
          <p:nvPr/>
        </p:nvSpPr>
        <p:spPr bwMode="auto">
          <a:xfrm>
            <a:off x="3773488" y="3613150"/>
            <a:ext cx="7858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0000CC"/>
                </a:solidFill>
              </a:rPr>
              <a:t>&amp;a</a:t>
            </a:r>
            <a:endParaRPr lang="zh-CN" altLang="en-US" sz="3200">
              <a:solidFill>
                <a:srgbClr val="0000CC"/>
              </a:solidFill>
            </a:endParaRPr>
          </a:p>
        </p:txBody>
      </p:sp>
      <p:sp>
        <p:nvSpPr>
          <p:cNvPr id="54284" name="TextBox 27"/>
          <p:cNvSpPr txBox="1">
            <a:spLocks noChangeArrowheads="1"/>
          </p:cNvSpPr>
          <p:nvPr/>
        </p:nvSpPr>
        <p:spPr bwMode="auto">
          <a:xfrm>
            <a:off x="6786563" y="3624263"/>
            <a:ext cx="7858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0000CC"/>
                </a:solidFill>
              </a:rPr>
              <a:t>&amp;b</a:t>
            </a:r>
            <a:endParaRPr lang="zh-CN" altLang="en-US" sz="3200">
              <a:solidFill>
                <a:srgbClr val="0000CC"/>
              </a:solidFill>
            </a:endParaRPr>
          </a:p>
        </p:txBody>
      </p:sp>
      <p:cxnSp>
        <p:nvCxnSpPr>
          <p:cNvPr id="54285" name="直接箭头连接符 28"/>
          <p:cNvCxnSpPr>
            <a:cxnSpLocks noChangeShapeType="1"/>
          </p:cNvCxnSpPr>
          <p:nvPr/>
        </p:nvCxnSpPr>
        <p:spPr bwMode="auto">
          <a:xfrm>
            <a:off x="7500938" y="3910013"/>
            <a:ext cx="714375" cy="15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54286" name="直接箭头连接符 29"/>
          <p:cNvCxnSpPr>
            <a:cxnSpLocks noChangeShapeType="1"/>
          </p:cNvCxnSpPr>
          <p:nvPr/>
        </p:nvCxnSpPr>
        <p:spPr bwMode="auto">
          <a:xfrm>
            <a:off x="4500563" y="3910013"/>
            <a:ext cx="714375" cy="15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54287" name="TextBox 30"/>
          <p:cNvSpPr txBox="1">
            <a:spLocks noChangeArrowheads="1"/>
          </p:cNvSpPr>
          <p:nvPr/>
        </p:nvSpPr>
        <p:spPr bwMode="auto">
          <a:xfrm>
            <a:off x="6215063" y="3052763"/>
            <a:ext cx="1857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FF0000"/>
                </a:solidFill>
              </a:rPr>
              <a:t>pointer_2</a:t>
            </a:r>
            <a:endParaRPr lang="zh-CN" altLang="en-US" sz="2800">
              <a:solidFill>
                <a:srgbClr val="FF0000"/>
              </a:solidFill>
            </a:endParaRPr>
          </a:p>
        </p:txBody>
      </p:sp>
      <p:sp>
        <p:nvSpPr>
          <p:cNvPr id="32" name="矩形 31"/>
          <p:cNvSpPr>
            <a:spLocks noChangeArrowheads="1"/>
          </p:cNvSpPr>
          <p:nvPr/>
        </p:nvSpPr>
        <p:spPr bwMode="auto">
          <a:xfrm>
            <a:off x="5214938" y="4910138"/>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33" name="TextBox 32"/>
          <p:cNvSpPr txBox="1">
            <a:spLocks noChangeArrowheads="1"/>
          </p:cNvSpPr>
          <p:nvPr/>
        </p:nvSpPr>
        <p:spPr bwMode="auto">
          <a:xfrm>
            <a:off x="4572000" y="4981575"/>
            <a:ext cx="6429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FF0000"/>
                </a:solidFill>
              </a:rPr>
              <a:t>p1</a:t>
            </a:r>
            <a:endParaRPr lang="zh-CN" altLang="en-US" sz="2800">
              <a:solidFill>
                <a:srgbClr val="FF0000"/>
              </a:solidFill>
            </a:endParaRPr>
          </a:p>
        </p:txBody>
      </p:sp>
      <p:sp>
        <p:nvSpPr>
          <p:cNvPr id="34" name="TextBox 33"/>
          <p:cNvSpPr txBox="1">
            <a:spLocks noChangeArrowheads="1"/>
          </p:cNvSpPr>
          <p:nvPr/>
        </p:nvSpPr>
        <p:spPr bwMode="auto">
          <a:xfrm>
            <a:off x="5199063" y="4956175"/>
            <a:ext cx="785812"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0000CC"/>
                </a:solidFill>
              </a:rPr>
              <a:t>&amp;a</a:t>
            </a:r>
            <a:endParaRPr lang="zh-CN" altLang="en-US" sz="3200">
              <a:solidFill>
                <a:srgbClr val="0000CC"/>
              </a:solidFill>
            </a:endParaRPr>
          </a:p>
        </p:txBody>
      </p:sp>
      <p:cxnSp>
        <p:nvCxnSpPr>
          <p:cNvPr id="35" name="直接箭头连接符 34"/>
          <p:cNvCxnSpPr>
            <a:cxnSpLocks noChangeShapeType="1"/>
            <a:stCxn id="32" idx="0"/>
            <a:endCxn id="54274" idx="2"/>
          </p:cNvCxnSpPr>
          <p:nvPr/>
        </p:nvCxnSpPr>
        <p:spPr bwMode="auto">
          <a:xfrm rot="5400000" flipH="1" flipV="1">
            <a:off x="5258594" y="4593431"/>
            <a:ext cx="630238" cy="317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38" name="矩形 37"/>
          <p:cNvSpPr>
            <a:spLocks noChangeArrowheads="1"/>
          </p:cNvSpPr>
          <p:nvPr/>
        </p:nvSpPr>
        <p:spPr bwMode="auto">
          <a:xfrm>
            <a:off x="8231188" y="4864100"/>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39" name="TextBox 38"/>
          <p:cNvSpPr txBox="1">
            <a:spLocks noChangeArrowheads="1"/>
          </p:cNvSpPr>
          <p:nvPr/>
        </p:nvSpPr>
        <p:spPr bwMode="auto">
          <a:xfrm>
            <a:off x="7588250" y="4935538"/>
            <a:ext cx="6429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FF0000"/>
                </a:solidFill>
              </a:rPr>
              <a:t>p2</a:t>
            </a:r>
            <a:endParaRPr lang="zh-CN" altLang="en-US" sz="2800">
              <a:solidFill>
                <a:srgbClr val="FF0000"/>
              </a:solidFill>
            </a:endParaRPr>
          </a:p>
        </p:txBody>
      </p:sp>
      <p:sp>
        <p:nvSpPr>
          <p:cNvPr id="40" name="TextBox 39"/>
          <p:cNvSpPr txBox="1">
            <a:spLocks noChangeArrowheads="1"/>
          </p:cNvSpPr>
          <p:nvPr/>
        </p:nvSpPr>
        <p:spPr bwMode="auto">
          <a:xfrm>
            <a:off x="8215313" y="4910138"/>
            <a:ext cx="7858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0000CC"/>
                </a:solidFill>
              </a:rPr>
              <a:t>&amp;b</a:t>
            </a:r>
            <a:endParaRPr lang="zh-CN" altLang="en-US" sz="3200">
              <a:solidFill>
                <a:srgbClr val="0000CC"/>
              </a:solidFill>
            </a:endParaRPr>
          </a:p>
        </p:txBody>
      </p:sp>
      <p:cxnSp>
        <p:nvCxnSpPr>
          <p:cNvPr id="41" name="直接箭头连接符 40"/>
          <p:cNvCxnSpPr>
            <a:cxnSpLocks noChangeShapeType="1"/>
          </p:cNvCxnSpPr>
          <p:nvPr/>
        </p:nvCxnSpPr>
        <p:spPr bwMode="auto">
          <a:xfrm rot="5400000" flipH="1" flipV="1">
            <a:off x="8275638" y="4559300"/>
            <a:ext cx="630237" cy="4763"/>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42" name="矩形 41"/>
          <p:cNvSpPr>
            <a:spLocks noChangeArrowheads="1"/>
          </p:cNvSpPr>
          <p:nvPr/>
        </p:nvSpPr>
        <p:spPr bwMode="auto">
          <a:xfrm>
            <a:off x="857250" y="1557338"/>
            <a:ext cx="2428875" cy="1857375"/>
          </a:xfrm>
          <a:prstGeom prst="rect">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b="0"/>
          </a:p>
        </p:txBody>
      </p:sp>
      <p:sp>
        <p:nvSpPr>
          <p:cNvPr id="44" name="TextBox 43"/>
          <p:cNvSpPr txBox="1">
            <a:spLocks noChangeArrowheads="1"/>
          </p:cNvSpPr>
          <p:nvPr/>
        </p:nvSpPr>
        <p:spPr bwMode="auto">
          <a:xfrm>
            <a:off x="5311775" y="3636963"/>
            <a:ext cx="500063" cy="4921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9D138D"/>
                </a:solidFill>
              </a:rPr>
              <a:t>9</a:t>
            </a:r>
            <a:endParaRPr lang="zh-CN" altLang="en-US" sz="3200">
              <a:solidFill>
                <a:srgbClr val="9D138D"/>
              </a:solidFill>
            </a:endParaRPr>
          </a:p>
        </p:txBody>
      </p:sp>
      <p:sp>
        <p:nvSpPr>
          <p:cNvPr id="45" name="TextBox 44"/>
          <p:cNvSpPr txBox="1">
            <a:spLocks noChangeArrowheads="1"/>
          </p:cNvSpPr>
          <p:nvPr/>
        </p:nvSpPr>
        <p:spPr bwMode="auto">
          <a:xfrm>
            <a:off x="8312150" y="3670300"/>
            <a:ext cx="500063" cy="4921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9D138D"/>
                </a:solidFill>
              </a:rPr>
              <a:t>5</a:t>
            </a:r>
            <a:endParaRPr lang="zh-CN" altLang="en-US" sz="3200">
              <a:solidFill>
                <a:srgbClr val="9D138D"/>
              </a:solidFill>
            </a:endParaRPr>
          </a:p>
        </p:txBody>
      </p:sp>
      <p:sp>
        <p:nvSpPr>
          <p:cNvPr id="46" name="矩形 45"/>
          <p:cNvSpPr>
            <a:spLocks noChangeArrowheads="1"/>
          </p:cNvSpPr>
          <p:nvPr/>
        </p:nvSpPr>
        <p:spPr bwMode="auto">
          <a:xfrm>
            <a:off x="4500563" y="4292600"/>
            <a:ext cx="4500562" cy="1500188"/>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lstStyle/>
          <a:p>
            <a:endParaRPr lang="zh-CN" altLang="en-US" b="0"/>
          </a:p>
        </p:txBody>
      </p:sp>
      <p:pic>
        <p:nvPicPr>
          <p:cNvPr id="240642" name="Picture 2" descr="pic8-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1625" y="4767263"/>
            <a:ext cx="5683250" cy="92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301" name="图片 29"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29625" y="5695950"/>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305" name="Rectangle 33"/>
          <p:cNvSpPr>
            <a:spLocks noChangeArrowheads="1"/>
          </p:cNvSpPr>
          <p:nvPr/>
        </p:nvSpPr>
        <p:spPr bwMode="gray">
          <a:xfrm>
            <a:off x="792163" y="620713"/>
            <a:ext cx="4572000" cy="308292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spcBef>
                <a:spcPct val="20000"/>
              </a:spcBef>
              <a:buClr>
                <a:schemeClr val="folHlink"/>
              </a:buClr>
              <a:buFont typeface="Wingdings" pitchFamily="2" charset="2"/>
              <a:buNone/>
              <a:defRPr/>
            </a:pPr>
            <a:r>
              <a:rPr kumimoji="0" lang="en-US" altLang="zh-CN" sz="2800" b="0">
                <a:latin typeface="Arial Unicode MS" pitchFamily="34" charset="-122"/>
              </a:rPr>
              <a:t>void swap(int *p1,int *p2) </a:t>
            </a:r>
            <a:endParaRPr kumimoji="0" lang="zh-CN" altLang="zh-CN" sz="2800" b="0">
              <a:latin typeface="Arial Unicode MS" pitchFamily="34" charset="-122"/>
            </a:endParaRPr>
          </a:p>
          <a:p>
            <a:pPr>
              <a:spcBef>
                <a:spcPct val="20000"/>
              </a:spcBef>
              <a:buClr>
                <a:schemeClr val="folHlink"/>
              </a:buClr>
              <a:buFont typeface="Wingdings" pitchFamily="2" charset="2"/>
              <a:buNone/>
              <a:defRPr/>
            </a:pPr>
            <a:r>
              <a:rPr kumimoji="0" lang="en-US" altLang="zh-CN" sz="2800" b="0">
                <a:latin typeface="Arial Unicode MS" pitchFamily="34" charset="-122"/>
              </a:rPr>
              <a:t>{ int temp;</a:t>
            </a:r>
            <a:endParaRPr kumimoji="0" lang="zh-CN" altLang="zh-CN" sz="2800" b="0">
              <a:latin typeface="Arial Unicode MS" pitchFamily="34" charset="-122"/>
            </a:endParaRPr>
          </a:p>
          <a:p>
            <a:pPr>
              <a:spcBef>
                <a:spcPct val="20000"/>
              </a:spcBef>
              <a:buClr>
                <a:schemeClr val="folHlink"/>
              </a:buClr>
              <a:buFont typeface="Wingdings" pitchFamily="2" charset="2"/>
              <a:buNone/>
              <a:defRPr/>
            </a:pPr>
            <a:r>
              <a:rPr kumimoji="0" lang="en-US" altLang="zh-CN" sz="2800" b="0">
                <a:latin typeface="Arial Unicode MS" pitchFamily="34" charset="-122"/>
              </a:rPr>
              <a:t>   temp=*p1;     </a:t>
            </a:r>
            <a:endParaRPr kumimoji="0" lang="zh-CN" altLang="zh-CN" sz="2800" b="0">
              <a:latin typeface="Arial Unicode MS" pitchFamily="34" charset="-122"/>
            </a:endParaRPr>
          </a:p>
          <a:p>
            <a:pPr>
              <a:spcBef>
                <a:spcPct val="20000"/>
              </a:spcBef>
              <a:buClr>
                <a:schemeClr val="folHlink"/>
              </a:buClr>
              <a:buFont typeface="Wingdings" pitchFamily="2" charset="2"/>
              <a:buNone/>
              <a:defRPr/>
            </a:pPr>
            <a:r>
              <a:rPr kumimoji="0" lang="en-US" altLang="zh-CN" sz="2800" b="0">
                <a:latin typeface="Arial Unicode MS" pitchFamily="34" charset="-122"/>
              </a:rPr>
              <a:t>   *p1=*p2;</a:t>
            </a:r>
            <a:endParaRPr kumimoji="0" lang="zh-CN" altLang="zh-CN" sz="2800" b="0">
              <a:latin typeface="Arial Unicode MS" pitchFamily="34" charset="-122"/>
            </a:endParaRPr>
          </a:p>
          <a:p>
            <a:pPr>
              <a:spcBef>
                <a:spcPct val="20000"/>
              </a:spcBef>
              <a:buClr>
                <a:schemeClr val="folHlink"/>
              </a:buClr>
              <a:buFont typeface="Wingdings" pitchFamily="2" charset="2"/>
              <a:buNone/>
              <a:defRPr/>
            </a:pPr>
            <a:r>
              <a:rPr kumimoji="0" lang="en-US" altLang="zh-CN" sz="2800" b="0">
                <a:latin typeface="Arial Unicode MS" pitchFamily="34" charset="-122"/>
              </a:rPr>
              <a:t>   *p2=temp;</a:t>
            </a:r>
            <a:endParaRPr kumimoji="0" lang="zh-CN" altLang="zh-CN" sz="2800" b="0">
              <a:latin typeface="Arial Unicode MS" pitchFamily="34" charset="-122"/>
            </a:endParaRPr>
          </a:p>
          <a:p>
            <a:pPr>
              <a:spcBef>
                <a:spcPct val="20000"/>
              </a:spcBef>
              <a:buClr>
                <a:schemeClr val="folHlink"/>
              </a:buClr>
              <a:buFont typeface="Wingdings" pitchFamily="2" charset="2"/>
              <a:buNone/>
              <a:defRPr/>
            </a:pPr>
            <a:r>
              <a:rPr kumimoji="0" lang="en-US" altLang="zh-CN" sz="2800" b="0">
                <a:latin typeface="Arial Unicode MS" pitchFamily="34" charset="-122"/>
              </a:rPr>
              <a:t>}</a:t>
            </a:r>
            <a:endParaRPr kumimoji="0" lang="zh-CN" altLang="en-US" sz="2800" b="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ox(in)">
                                      <p:cBhvr>
                                        <p:cTn id="7" dur="500"/>
                                        <p:tgtEl>
                                          <p:spTgt spid="32"/>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box(in)">
                                      <p:cBhvr>
                                        <p:cTn id="10" dur="500"/>
                                        <p:tgtEl>
                                          <p:spTgt spid="33"/>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box(in)">
                                      <p:cBhvr>
                                        <p:cTn id="13" dur="500"/>
                                        <p:tgtEl>
                                          <p:spTgt spid="34"/>
                                        </p:tgtEl>
                                      </p:cBhvr>
                                    </p:animEffect>
                                  </p:childTnLst>
                                </p:cTn>
                              </p:par>
                              <p:par>
                                <p:cTn id="14" presetID="4" presetClass="entr" presetSubtype="16" fill="hold"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box(in)">
                                      <p:cBhvr>
                                        <p:cTn id="16" dur="500"/>
                                        <p:tgtEl>
                                          <p:spTgt spid="3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box(in)">
                                      <p:cBhvr>
                                        <p:cTn id="21" dur="500"/>
                                        <p:tgtEl>
                                          <p:spTgt spid="38"/>
                                        </p:tgtEl>
                                      </p:cBhvr>
                                    </p:animEffect>
                                  </p:childTnLst>
                                </p:cTn>
                              </p:par>
                              <p:par>
                                <p:cTn id="22" presetID="4" presetClass="entr" presetSubtype="16" fill="hold" nodeType="with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box(in)">
                                      <p:cBhvr>
                                        <p:cTn id="24" dur="500"/>
                                        <p:tgtEl>
                                          <p:spTgt spid="39"/>
                                        </p:tgtEl>
                                      </p:cBhvr>
                                    </p:animEffect>
                                  </p:childTnLst>
                                </p:cTn>
                              </p:par>
                              <p:par>
                                <p:cTn id="25" presetID="4" presetClass="entr" presetSubtype="16"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box(in)">
                                      <p:cBhvr>
                                        <p:cTn id="27" dur="500"/>
                                        <p:tgtEl>
                                          <p:spTgt spid="40"/>
                                        </p:tgtEl>
                                      </p:cBhvr>
                                    </p:animEffect>
                                  </p:childTnLst>
                                </p:cTn>
                              </p:par>
                              <p:par>
                                <p:cTn id="28" presetID="4"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box(in)">
                                      <p:cBhvr>
                                        <p:cTn id="30" dur="500"/>
                                        <p:tgtEl>
                                          <p:spTgt spid="41"/>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blinds(horizontal)">
                                      <p:cBhvr>
                                        <p:cTn id="35" dur="500"/>
                                        <p:tgtEl>
                                          <p:spTgt spid="42"/>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49" presetClass="entr" presetSubtype="0" decel="100000" fill="hold" grpId="0" nodeType="clickEffect">
                                  <p:stCondLst>
                                    <p:cond delay="0"/>
                                  </p:stCondLst>
                                  <p:childTnLst>
                                    <p:set>
                                      <p:cBhvr>
                                        <p:cTn id="39" dur="1" fill="hold">
                                          <p:stCondLst>
                                            <p:cond delay="0"/>
                                          </p:stCondLst>
                                        </p:cTn>
                                        <p:tgtEl>
                                          <p:spTgt spid="44"/>
                                        </p:tgtEl>
                                        <p:attrNameLst>
                                          <p:attrName>style.visibility</p:attrName>
                                        </p:attrNameLst>
                                      </p:cBhvr>
                                      <p:to>
                                        <p:strVal val="visible"/>
                                      </p:to>
                                    </p:set>
                                    <p:anim calcmode="lin" valueType="num">
                                      <p:cBhvr>
                                        <p:cTn id="40" dur="500" fill="hold"/>
                                        <p:tgtEl>
                                          <p:spTgt spid="44"/>
                                        </p:tgtEl>
                                        <p:attrNameLst>
                                          <p:attrName>ppt_w</p:attrName>
                                        </p:attrNameLst>
                                      </p:cBhvr>
                                      <p:tavLst>
                                        <p:tav tm="0">
                                          <p:val>
                                            <p:fltVal val="0"/>
                                          </p:val>
                                        </p:tav>
                                        <p:tav tm="100000">
                                          <p:val>
                                            <p:strVal val="#ppt_w"/>
                                          </p:val>
                                        </p:tav>
                                      </p:tavLst>
                                    </p:anim>
                                    <p:anim calcmode="lin" valueType="num">
                                      <p:cBhvr>
                                        <p:cTn id="41" dur="500" fill="hold"/>
                                        <p:tgtEl>
                                          <p:spTgt spid="44"/>
                                        </p:tgtEl>
                                        <p:attrNameLst>
                                          <p:attrName>ppt_h</p:attrName>
                                        </p:attrNameLst>
                                      </p:cBhvr>
                                      <p:tavLst>
                                        <p:tav tm="0">
                                          <p:val>
                                            <p:fltVal val="0"/>
                                          </p:val>
                                        </p:tav>
                                        <p:tav tm="100000">
                                          <p:val>
                                            <p:strVal val="#ppt_h"/>
                                          </p:val>
                                        </p:tav>
                                      </p:tavLst>
                                    </p:anim>
                                    <p:anim calcmode="lin" valueType="num">
                                      <p:cBhvr>
                                        <p:cTn id="42" dur="500" fill="hold"/>
                                        <p:tgtEl>
                                          <p:spTgt spid="44"/>
                                        </p:tgtEl>
                                        <p:attrNameLst>
                                          <p:attrName>style.rotation</p:attrName>
                                        </p:attrNameLst>
                                      </p:cBhvr>
                                      <p:tavLst>
                                        <p:tav tm="0">
                                          <p:val>
                                            <p:fltVal val="360"/>
                                          </p:val>
                                        </p:tav>
                                        <p:tav tm="100000">
                                          <p:val>
                                            <p:fltVal val="0"/>
                                          </p:val>
                                        </p:tav>
                                      </p:tavLst>
                                    </p:anim>
                                    <p:animEffect transition="in" filter="fade">
                                      <p:cBhvr>
                                        <p:cTn id="43" dur="500"/>
                                        <p:tgtEl>
                                          <p:spTgt spid="44"/>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49" presetClass="entr" presetSubtype="0" decel="100000" fill="hold" grpId="0" nodeType="clickEffect">
                                  <p:stCondLst>
                                    <p:cond delay="0"/>
                                  </p:stCondLst>
                                  <p:childTnLst>
                                    <p:set>
                                      <p:cBhvr>
                                        <p:cTn id="47" dur="1" fill="hold">
                                          <p:stCondLst>
                                            <p:cond delay="0"/>
                                          </p:stCondLst>
                                        </p:cTn>
                                        <p:tgtEl>
                                          <p:spTgt spid="45"/>
                                        </p:tgtEl>
                                        <p:attrNameLst>
                                          <p:attrName>style.visibility</p:attrName>
                                        </p:attrNameLst>
                                      </p:cBhvr>
                                      <p:to>
                                        <p:strVal val="visible"/>
                                      </p:to>
                                    </p:set>
                                    <p:anim calcmode="lin" valueType="num">
                                      <p:cBhvr>
                                        <p:cTn id="48" dur="500" fill="hold"/>
                                        <p:tgtEl>
                                          <p:spTgt spid="45"/>
                                        </p:tgtEl>
                                        <p:attrNameLst>
                                          <p:attrName>ppt_w</p:attrName>
                                        </p:attrNameLst>
                                      </p:cBhvr>
                                      <p:tavLst>
                                        <p:tav tm="0">
                                          <p:val>
                                            <p:fltVal val="0"/>
                                          </p:val>
                                        </p:tav>
                                        <p:tav tm="100000">
                                          <p:val>
                                            <p:strVal val="#ppt_w"/>
                                          </p:val>
                                        </p:tav>
                                      </p:tavLst>
                                    </p:anim>
                                    <p:anim calcmode="lin" valueType="num">
                                      <p:cBhvr>
                                        <p:cTn id="49" dur="500" fill="hold"/>
                                        <p:tgtEl>
                                          <p:spTgt spid="45"/>
                                        </p:tgtEl>
                                        <p:attrNameLst>
                                          <p:attrName>ppt_h</p:attrName>
                                        </p:attrNameLst>
                                      </p:cBhvr>
                                      <p:tavLst>
                                        <p:tav tm="0">
                                          <p:val>
                                            <p:fltVal val="0"/>
                                          </p:val>
                                        </p:tav>
                                        <p:tav tm="100000">
                                          <p:val>
                                            <p:strVal val="#ppt_h"/>
                                          </p:val>
                                        </p:tav>
                                      </p:tavLst>
                                    </p:anim>
                                    <p:anim calcmode="lin" valueType="num">
                                      <p:cBhvr>
                                        <p:cTn id="50" dur="500" fill="hold"/>
                                        <p:tgtEl>
                                          <p:spTgt spid="45"/>
                                        </p:tgtEl>
                                        <p:attrNameLst>
                                          <p:attrName>style.rotation</p:attrName>
                                        </p:attrNameLst>
                                      </p:cBhvr>
                                      <p:tavLst>
                                        <p:tav tm="0">
                                          <p:val>
                                            <p:fltVal val="360"/>
                                          </p:val>
                                        </p:tav>
                                        <p:tav tm="100000">
                                          <p:val>
                                            <p:fltVal val="0"/>
                                          </p:val>
                                        </p:tav>
                                      </p:tavLst>
                                    </p:anim>
                                    <p:animEffect transition="in" filter="fade">
                                      <p:cBhvr>
                                        <p:cTn id="51" dur="500"/>
                                        <p:tgtEl>
                                          <p:spTgt spid="45"/>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12" presetClass="entr" presetSubtype="4" fill="hold" grpId="0" nodeType="click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slide(fromBottom)">
                                      <p:cBhvr>
                                        <p:cTn id="56" dur="500"/>
                                        <p:tgtEl>
                                          <p:spTgt spid="46"/>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3" presetClass="entr" presetSubtype="10" fill="hold" nodeType="clickEffect">
                                  <p:stCondLst>
                                    <p:cond delay="0"/>
                                  </p:stCondLst>
                                  <p:childTnLst>
                                    <p:set>
                                      <p:cBhvr>
                                        <p:cTn id="60" dur="1" fill="hold">
                                          <p:stCondLst>
                                            <p:cond delay="0"/>
                                          </p:stCondLst>
                                        </p:cTn>
                                        <p:tgtEl>
                                          <p:spTgt spid="240642"/>
                                        </p:tgtEl>
                                        <p:attrNameLst>
                                          <p:attrName>style.visibility</p:attrName>
                                        </p:attrNameLst>
                                      </p:cBhvr>
                                      <p:to>
                                        <p:strVal val="visible"/>
                                      </p:to>
                                    </p:set>
                                    <p:animEffect transition="in" filter="blinds(horizontal)">
                                      <p:cBhvr>
                                        <p:cTn id="61" dur="500"/>
                                        <p:tgtEl>
                                          <p:spTgt spid="2406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4" grpId="0"/>
      <p:bldP spid="38" grpId="0" animBg="1"/>
      <p:bldP spid="42" grpId="0" animBg="1"/>
      <p:bldP spid="44" grpId="0" animBg="1"/>
      <p:bldP spid="45" grpId="0" animBg="1"/>
      <p:bldP spid="4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663575" y="228600"/>
            <a:ext cx="8229600" cy="868363"/>
          </a:xfrm>
        </p:spPr>
        <p:txBody>
          <a:bodyPr/>
          <a:lstStyle/>
          <a:p>
            <a:r>
              <a:rPr lang="zh-CN" altLang="en-US" smtClean="0"/>
              <a:t>常见的错误</a:t>
            </a:r>
          </a:p>
        </p:txBody>
      </p:sp>
      <p:sp>
        <p:nvSpPr>
          <p:cNvPr id="18435" name="内容占位符 2"/>
          <p:cNvSpPr>
            <a:spLocks noGrp="1"/>
          </p:cNvSpPr>
          <p:nvPr>
            <p:ph idx="1"/>
          </p:nvPr>
        </p:nvSpPr>
        <p:spPr/>
        <p:txBody>
          <a:bodyPr/>
          <a:lstStyle/>
          <a:p>
            <a:r>
              <a:rPr lang="zh-CN" altLang="en-US" smtClean="0"/>
              <a:t>在同一行定义多个指针</a:t>
            </a:r>
            <a:endParaRPr lang="en-US" altLang="zh-CN" smtClean="0"/>
          </a:p>
          <a:p>
            <a:r>
              <a:rPr lang="en-US" altLang="zh-CN" smtClean="0"/>
              <a:t>int </a:t>
            </a:r>
            <a:r>
              <a:rPr lang="zh-CN" altLang="en-US" smtClean="0"/>
              <a:t>*</a:t>
            </a:r>
            <a:r>
              <a:rPr lang="en-US" altLang="zh-CN" smtClean="0"/>
              <a:t>p,q;</a:t>
            </a:r>
          </a:p>
          <a:p>
            <a:r>
              <a:rPr lang="en-US" altLang="zh-CN" smtClean="0"/>
              <a:t>/</a:t>
            </a:r>
            <a:r>
              <a:rPr lang="zh-CN" altLang="en-US" smtClean="0"/>
              <a:t>* </a:t>
            </a:r>
            <a:r>
              <a:rPr lang="en-US" altLang="zh-CN" smtClean="0"/>
              <a:t>p</a:t>
            </a:r>
            <a:r>
              <a:rPr lang="zh-CN" altLang="en-US" smtClean="0"/>
              <a:t>是指针，</a:t>
            </a:r>
            <a:r>
              <a:rPr lang="en-US" altLang="zh-CN" smtClean="0"/>
              <a:t>q</a:t>
            </a:r>
            <a:r>
              <a:rPr lang="zh-CN" altLang="en-US" smtClean="0"/>
              <a:t>是整数</a:t>
            </a:r>
            <a:r>
              <a:rPr lang="en-US" altLang="zh-CN" smtClean="0"/>
              <a:t> </a:t>
            </a:r>
            <a:r>
              <a:rPr lang="zh-CN" altLang="en-US" smtClean="0"/>
              <a:t>*</a:t>
            </a:r>
            <a:r>
              <a:rPr lang="en-US" altLang="zh-CN" smtClean="0"/>
              <a:t>/</a:t>
            </a:r>
          </a:p>
          <a:p>
            <a:r>
              <a:rPr lang="zh-CN" altLang="en-US" smtClean="0"/>
              <a:t>正确的写法</a:t>
            </a:r>
            <a:endParaRPr lang="en-US" altLang="zh-CN" smtClean="0"/>
          </a:p>
          <a:p>
            <a:r>
              <a:rPr lang="en-US" altLang="zh-CN" smtClean="0"/>
              <a:t>int </a:t>
            </a:r>
            <a:r>
              <a:rPr lang="zh-CN" altLang="en-US" smtClean="0"/>
              <a:t>*</a:t>
            </a:r>
            <a:r>
              <a:rPr lang="en-US" altLang="zh-CN" smtClean="0"/>
              <a:t>p, </a:t>
            </a:r>
            <a:r>
              <a:rPr lang="zh-CN" altLang="en-US" smtClean="0"/>
              <a:t>*</a:t>
            </a:r>
            <a:r>
              <a:rPr lang="en-US" altLang="zh-CN" smtClean="0"/>
              <a:t>q;</a:t>
            </a:r>
            <a:endParaRPr lang="zh-CN" altLang="en-US" smtClean="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内容占位符 2"/>
          <p:cNvSpPr txBox="1">
            <a:spLocks/>
          </p:cNvSpPr>
          <p:nvPr/>
        </p:nvSpPr>
        <p:spPr bwMode="auto">
          <a:xfrm>
            <a:off x="3286125" y="3500438"/>
            <a:ext cx="5786438" cy="3143250"/>
          </a:xfrm>
          <a:prstGeom prst="rect">
            <a:avLst/>
          </a:prstGeom>
          <a:solidFill>
            <a:srgbClr val="CCECFF"/>
          </a:solidFill>
          <a:ln w="9525">
            <a:noFill/>
            <a:miter lim="800000"/>
            <a:headEnd/>
            <a:tailEnd/>
          </a:ln>
        </p:spPr>
        <p:txBody>
          <a:bodyPr/>
          <a:lstStyle/>
          <a:p>
            <a:pPr marL="342900" indent="-342900" eaLnBrk="0" hangingPunct="0">
              <a:spcBef>
                <a:spcPct val="20000"/>
              </a:spcBef>
              <a:buFont typeface="Wingdings" pitchFamily="2" charset="2"/>
              <a:buNone/>
              <a:defRPr/>
            </a:pPr>
            <a:r>
              <a:rPr lang="en-US" altLang="zh-CN" sz="2800" kern="0" dirty="0">
                <a:latin typeface="+mn-lt"/>
                <a:ea typeface="+mn-ea"/>
              </a:rPr>
              <a:t>void swap(</a:t>
            </a:r>
            <a:r>
              <a:rPr lang="en-US" altLang="zh-CN" sz="2800" kern="0" dirty="0" err="1">
                <a:latin typeface="+mn-lt"/>
                <a:ea typeface="+mn-ea"/>
              </a:rPr>
              <a:t>int</a:t>
            </a:r>
            <a:r>
              <a:rPr lang="en-US" altLang="zh-CN" sz="2800" kern="0" dirty="0">
                <a:latin typeface="+mn-lt"/>
                <a:ea typeface="+mn-ea"/>
              </a:rPr>
              <a:t> *p1,int *p2) </a:t>
            </a:r>
            <a:endParaRPr lang="zh-CN" altLang="zh-CN" sz="2800" kern="0" dirty="0">
              <a:latin typeface="+mn-lt"/>
              <a:ea typeface="+mn-ea"/>
            </a:endParaRPr>
          </a:p>
          <a:p>
            <a:pPr marL="342900" indent="-342900" eaLnBrk="0" hangingPunct="0">
              <a:spcBef>
                <a:spcPct val="20000"/>
              </a:spcBef>
              <a:buFont typeface="Wingdings" pitchFamily="2" charset="2"/>
              <a:buNone/>
              <a:defRPr/>
            </a:pPr>
            <a:r>
              <a:rPr lang="en-US" altLang="zh-CN" sz="2800" kern="0" dirty="0">
                <a:latin typeface="+mn-lt"/>
                <a:ea typeface="+mn-ea"/>
              </a:rPr>
              <a:t>{ </a:t>
            </a:r>
            <a:r>
              <a:rPr lang="en-US" altLang="zh-CN" sz="2800" kern="0" dirty="0" err="1">
                <a:latin typeface="+mn-lt"/>
                <a:ea typeface="+mn-ea"/>
              </a:rPr>
              <a:t>int</a:t>
            </a:r>
            <a:r>
              <a:rPr lang="en-US" altLang="zh-CN" sz="2800" kern="0" dirty="0">
                <a:latin typeface="+mn-lt"/>
                <a:ea typeface="+mn-ea"/>
              </a:rPr>
              <a:t> </a:t>
            </a:r>
            <a:r>
              <a:rPr lang="en-US" altLang="zh-CN" sz="2800" kern="0" dirty="0">
                <a:solidFill>
                  <a:srgbClr val="FF0000"/>
                </a:solidFill>
                <a:latin typeface="+mn-lt"/>
                <a:ea typeface="+mn-ea"/>
              </a:rPr>
              <a:t>*</a:t>
            </a:r>
            <a:r>
              <a:rPr lang="en-US" altLang="zh-CN" sz="2800" kern="0" dirty="0">
                <a:latin typeface="+mn-lt"/>
                <a:ea typeface="+mn-ea"/>
              </a:rPr>
              <a:t>temp;</a:t>
            </a:r>
            <a:endParaRPr lang="zh-CN" altLang="zh-CN" sz="2800" kern="0" dirty="0">
              <a:latin typeface="+mn-lt"/>
              <a:ea typeface="+mn-ea"/>
            </a:endParaRPr>
          </a:p>
          <a:p>
            <a:pPr marL="342900" indent="-342900" eaLnBrk="0" hangingPunct="0">
              <a:spcBef>
                <a:spcPct val="20000"/>
              </a:spcBef>
              <a:buFont typeface="Wingdings" pitchFamily="2" charset="2"/>
              <a:buNone/>
              <a:defRPr/>
            </a:pPr>
            <a:r>
              <a:rPr lang="en-US" altLang="zh-CN" sz="2800" kern="0" dirty="0">
                <a:latin typeface="+mn-lt"/>
                <a:ea typeface="+mn-ea"/>
              </a:rPr>
              <a:t>   </a:t>
            </a:r>
            <a:r>
              <a:rPr lang="en-US" altLang="zh-CN" sz="2800" kern="0" dirty="0">
                <a:solidFill>
                  <a:srgbClr val="FF0000"/>
                </a:solidFill>
                <a:latin typeface="+mn-lt"/>
                <a:ea typeface="+mn-ea"/>
              </a:rPr>
              <a:t>*</a:t>
            </a:r>
            <a:r>
              <a:rPr lang="en-US" altLang="zh-CN" sz="2800" kern="0" dirty="0">
                <a:latin typeface="+mn-lt"/>
                <a:ea typeface="+mn-ea"/>
              </a:rPr>
              <a:t>temp=*p1;     </a:t>
            </a:r>
            <a:endParaRPr lang="zh-CN" altLang="zh-CN" sz="2800" kern="0" dirty="0">
              <a:latin typeface="+mn-lt"/>
              <a:ea typeface="+mn-ea"/>
            </a:endParaRPr>
          </a:p>
          <a:p>
            <a:pPr marL="342900" indent="-342900" eaLnBrk="0" hangingPunct="0">
              <a:spcBef>
                <a:spcPct val="20000"/>
              </a:spcBef>
              <a:buFont typeface="Wingdings" pitchFamily="2" charset="2"/>
              <a:buNone/>
              <a:defRPr/>
            </a:pPr>
            <a:r>
              <a:rPr lang="en-US" altLang="zh-CN" sz="2800" kern="0" dirty="0">
                <a:latin typeface="+mn-lt"/>
                <a:ea typeface="+mn-ea"/>
              </a:rPr>
              <a:t>   *p1=*p2;</a:t>
            </a:r>
            <a:endParaRPr lang="zh-CN" altLang="zh-CN" sz="2800" kern="0" dirty="0">
              <a:latin typeface="+mn-lt"/>
              <a:ea typeface="+mn-ea"/>
            </a:endParaRPr>
          </a:p>
          <a:p>
            <a:pPr marL="342900" indent="-342900" eaLnBrk="0" hangingPunct="0">
              <a:spcBef>
                <a:spcPct val="20000"/>
              </a:spcBef>
              <a:buFont typeface="Wingdings" pitchFamily="2" charset="2"/>
              <a:buNone/>
              <a:defRPr/>
            </a:pPr>
            <a:r>
              <a:rPr lang="en-US" altLang="zh-CN" sz="2800" kern="0" dirty="0">
                <a:latin typeface="+mn-lt"/>
                <a:ea typeface="+mn-ea"/>
              </a:rPr>
              <a:t>   *p2=</a:t>
            </a:r>
            <a:r>
              <a:rPr lang="en-US" altLang="zh-CN" sz="2800" kern="0" dirty="0">
                <a:solidFill>
                  <a:srgbClr val="FF0000"/>
                </a:solidFill>
                <a:latin typeface="+mn-lt"/>
                <a:ea typeface="+mn-ea"/>
              </a:rPr>
              <a:t>*</a:t>
            </a:r>
            <a:r>
              <a:rPr lang="en-US" altLang="zh-CN" sz="2800" kern="0" dirty="0">
                <a:latin typeface="+mn-lt"/>
                <a:ea typeface="+mn-ea"/>
              </a:rPr>
              <a:t>temp;</a:t>
            </a:r>
            <a:endParaRPr lang="zh-CN" altLang="zh-CN" sz="2800" kern="0" dirty="0">
              <a:latin typeface="+mn-lt"/>
              <a:ea typeface="+mn-ea"/>
            </a:endParaRPr>
          </a:p>
          <a:p>
            <a:pPr marL="342900" indent="-342900" eaLnBrk="0" hangingPunct="0">
              <a:spcBef>
                <a:spcPct val="20000"/>
              </a:spcBef>
              <a:buFont typeface="Wingdings" pitchFamily="2" charset="2"/>
              <a:buNone/>
              <a:defRPr/>
            </a:pPr>
            <a:r>
              <a:rPr lang="en-US" altLang="zh-CN" sz="2800" kern="0" dirty="0">
                <a:latin typeface="+mn-lt"/>
                <a:ea typeface="+mn-ea"/>
              </a:rPr>
              <a:t>}</a:t>
            </a:r>
            <a:endParaRPr lang="zh-CN" altLang="zh-CN" sz="2800" kern="0" dirty="0">
              <a:latin typeface="+mn-lt"/>
              <a:ea typeface="+mn-ea"/>
            </a:endParaRPr>
          </a:p>
          <a:p>
            <a:pPr marL="342900" indent="-342900" eaLnBrk="0" hangingPunct="0">
              <a:spcBef>
                <a:spcPct val="20000"/>
              </a:spcBef>
              <a:buFont typeface="Wingdings" pitchFamily="2" charset="2"/>
              <a:buNone/>
              <a:defRPr/>
            </a:pPr>
            <a:endParaRPr lang="zh-CN" altLang="en-US" sz="2800" kern="0" dirty="0">
              <a:latin typeface="+mn-lt"/>
              <a:ea typeface="+mn-ea"/>
            </a:endParaRPr>
          </a:p>
        </p:txBody>
      </p:sp>
      <p:sp>
        <p:nvSpPr>
          <p:cNvPr id="37" name="圆角矩形标注 36"/>
          <p:cNvSpPr>
            <a:spLocks noChangeArrowheads="1"/>
          </p:cNvSpPr>
          <p:nvPr/>
        </p:nvSpPr>
        <p:spPr bwMode="auto">
          <a:xfrm>
            <a:off x="285750" y="4643438"/>
            <a:ext cx="2571750" cy="1143000"/>
          </a:xfrm>
          <a:prstGeom prst="wedgeRoundRectCallout">
            <a:avLst>
              <a:gd name="adj1" fmla="val 79245"/>
              <a:gd name="adj2" fmla="val -35065"/>
              <a:gd name="adj3" fmla="val 16667"/>
            </a:avLst>
          </a:prstGeom>
          <a:solidFill>
            <a:srgbClr val="FFFFCC"/>
          </a:solidFill>
          <a:ln w="9525" algn="ctr">
            <a:solidFill>
              <a:schemeClr val="tx1"/>
            </a:solidFill>
            <a:miter lim="800000"/>
            <a:headEnd/>
            <a:tailEnd/>
          </a:ln>
        </p:spPr>
        <p:txBody>
          <a:bodyPr/>
          <a:lstStyle/>
          <a:p>
            <a:pPr algn="ctr"/>
            <a:r>
              <a:rPr lang="zh-CN" altLang="en-US" sz="2800">
                <a:solidFill>
                  <a:srgbClr val="FF0000"/>
                </a:solidFill>
              </a:rPr>
              <a:t>错！！！</a:t>
            </a:r>
            <a:endParaRPr lang="en-US" altLang="zh-CN" sz="2800">
              <a:solidFill>
                <a:srgbClr val="FF0000"/>
              </a:solidFill>
            </a:endParaRPr>
          </a:p>
          <a:p>
            <a:pPr algn="ctr"/>
            <a:r>
              <a:rPr lang="zh-CN" altLang="en-US" sz="2800">
                <a:solidFill>
                  <a:srgbClr val="0000CC"/>
                </a:solidFill>
              </a:rPr>
              <a:t>无确定的指向</a:t>
            </a:r>
          </a:p>
        </p:txBody>
      </p:sp>
      <p:pic>
        <p:nvPicPr>
          <p:cNvPr id="55300"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3" name="Rectangle 7"/>
          <p:cNvSpPr>
            <a:spLocks noChangeArrowheads="1"/>
          </p:cNvSpPr>
          <p:nvPr/>
        </p:nvSpPr>
        <p:spPr bwMode="gray">
          <a:xfrm>
            <a:off x="755650" y="777875"/>
            <a:ext cx="4572000" cy="308292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spcBef>
                <a:spcPct val="20000"/>
              </a:spcBef>
              <a:buClr>
                <a:schemeClr val="folHlink"/>
              </a:buClr>
              <a:buFont typeface="Wingdings" pitchFamily="2" charset="2"/>
              <a:buNone/>
              <a:defRPr/>
            </a:pPr>
            <a:r>
              <a:rPr kumimoji="0" lang="en-US" altLang="zh-CN" sz="2800" b="0">
                <a:latin typeface="Arial Unicode MS" pitchFamily="34" charset="-122"/>
              </a:rPr>
              <a:t>void swap(int *p1,int *p2) </a:t>
            </a:r>
            <a:endParaRPr kumimoji="0" lang="zh-CN" altLang="zh-CN" sz="2800" b="0">
              <a:latin typeface="Arial Unicode MS" pitchFamily="34" charset="-122"/>
            </a:endParaRPr>
          </a:p>
          <a:p>
            <a:pPr>
              <a:spcBef>
                <a:spcPct val="20000"/>
              </a:spcBef>
              <a:buClr>
                <a:schemeClr val="folHlink"/>
              </a:buClr>
              <a:buFont typeface="Wingdings" pitchFamily="2" charset="2"/>
              <a:buNone/>
              <a:defRPr/>
            </a:pPr>
            <a:r>
              <a:rPr kumimoji="0" lang="en-US" altLang="zh-CN" sz="2800" b="0">
                <a:latin typeface="Arial Unicode MS" pitchFamily="34" charset="-122"/>
              </a:rPr>
              <a:t>{ int temp;</a:t>
            </a:r>
            <a:endParaRPr kumimoji="0" lang="zh-CN" altLang="zh-CN" sz="2800" b="0">
              <a:latin typeface="Arial Unicode MS" pitchFamily="34" charset="-122"/>
            </a:endParaRPr>
          </a:p>
          <a:p>
            <a:pPr>
              <a:spcBef>
                <a:spcPct val="20000"/>
              </a:spcBef>
              <a:buClr>
                <a:schemeClr val="folHlink"/>
              </a:buClr>
              <a:buFont typeface="Wingdings" pitchFamily="2" charset="2"/>
              <a:buNone/>
              <a:defRPr/>
            </a:pPr>
            <a:r>
              <a:rPr kumimoji="0" lang="en-US" altLang="zh-CN" sz="2800" b="0">
                <a:latin typeface="Arial Unicode MS" pitchFamily="34" charset="-122"/>
              </a:rPr>
              <a:t>   temp=*p1;     </a:t>
            </a:r>
            <a:endParaRPr kumimoji="0" lang="zh-CN" altLang="zh-CN" sz="2800" b="0">
              <a:latin typeface="Arial Unicode MS" pitchFamily="34" charset="-122"/>
            </a:endParaRPr>
          </a:p>
          <a:p>
            <a:pPr>
              <a:spcBef>
                <a:spcPct val="20000"/>
              </a:spcBef>
              <a:buClr>
                <a:schemeClr val="folHlink"/>
              </a:buClr>
              <a:buFont typeface="Wingdings" pitchFamily="2" charset="2"/>
              <a:buNone/>
              <a:defRPr/>
            </a:pPr>
            <a:r>
              <a:rPr kumimoji="0" lang="en-US" altLang="zh-CN" sz="2800" b="0">
                <a:latin typeface="Arial Unicode MS" pitchFamily="34" charset="-122"/>
              </a:rPr>
              <a:t>   *p1=*p2;</a:t>
            </a:r>
            <a:endParaRPr kumimoji="0" lang="zh-CN" altLang="zh-CN" sz="2800" b="0">
              <a:latin typeface="Arial Unicode MS" pitchFamily="34" charset="-122"/>
            </a:endParaRPr>
          </a:p>
          <a:p>
            <a:pPr>
              <a:spcBef>
                <a:spcPct val="20000"/>
              </a:spcBef>
              <a:buClr>
                <a:schemeClr val="folHlink"/>
              </a:buClr>
              <a:buFont typeface="Wingdings" pitchFamily="2" charset="2"/>
              <a:buNone/>
              <a:defRPr/>
            </a:pPr>
            <a:r>
              <a:rPr kumimoji="0" lang="en-US" altLang="zh-CN" sz="2800" b="0">
                <a:latin typeface="Arial Unicode MS" pitchFamily="34" charset="-122"/>
              </a:rPr>
              <a:t>   *p2=temp;</a:t>
            </a:r>
            <a:endParaRPr kumimoji="0" lang="zh-CN" altLang="zh-CN" sz="2800" b="0">
              <a:latin typeface="Arial Unicode MS" pitchFamily="34" charset="-122"/>
            </a:endParaRPr>
          </a:p>
          <a:p>
            <a:pPr>
              <a:spcBef>
                <a:spcPct val="20000"/>
              </a:spcBef>
              <a:buClr>
                <a:schemeClr val="folHlink"/>
              </a:buClr>
              <a:buFont typeface="Wingdings" pitchFamily="2" charset="2"/>
              <a:buNone/>
              <a:defRPr/>
            </a:pPr>
            <a:r>
              <a:rPr kumimoji="0" lang="en-US" altLang="zh-CN" sz="2800" b="0">
                <a:latin typeface="Arial Unicode MS" pitchFamily="34" charset="-122"/>
              </a:rPr>
              <a:t>}</a:t>
            </a:r>
            <a:endParaRPr kumimoji="0" lang="zh-CN" altLang="en-US" sz="2800" b="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linds(horizontal)">
                                      <p:cBhvr>
                                        <p:cTn id="7" dur="500"/>
                                        <p:tgtEl>
                                          <p:spTgt spid="3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标注 19"/>
          <p:cNvSpPr>
            <a:spLocks noChangeArrowheads="1"/>
          </p:cNvSpPr>
          <p:nvPr/>
        </p:nvSpPr>
        <p:spPr bwMode="auto">
          <a:xfrm>
            <a:off x="5072063" y="500063"/>
            <a:ext cx="2571750" cy="1143000"/>
          </a:xfrm>
          <a:prstGeom prst="wedgeRoundRectCallout">
            <a:avLst>
              <a:gd name="adj1" fmla="val -46417"/>
              <a:gd name="adj2" fmla="val 95347"/>
              <a:gd name="adj3" fmla="val 16667"/>
            </a:avLst>
          </a:prstGeom>
          <a:solidFill>
            <a:srgbClr val="FFFFCC"/>
          </a:solidFill>
          <a:ln w="9525" algn="ctr">
            <a:solidFill>
              <a:schemeClr val="tx1"/>
            </a:solidFill>
            <a:miter lim="800000"/>
            <a:headEnd/>
            <a:tailEnd/>
          </a:ln>
        </p:spPr>
        <p:txBody>
          <a:bodyPr/>
          <a:lstStyle/>
          <a:p>
            <a:pPr algn="ctr"/>
            <a:r>
              <a:rPr lang="zh-CN" altLang="en-US" sz="2800">
                <a:solidFill>
                  <a:srgbClr val="FF0000"/>
                </a:solidFill>
              </a:rPr>
              <a:t>错！！！</a:t>
            </a:r>
            <a:endParaRPr lang="en-US" altLang="zh-CN" sz="2800">
              <a:solidFill>
                <a:srgbClr val="FF0000"/>
              </a:solidFill>
            </a:endParaRPr>
          </a:p>
          <a:p>
            <a:pPr algn="ctr"/>
            <a:r>
              <a:rPr lang="zh-CN" altLang="en-US" sz="2800">
                <a:solidFill>
                  <a:srgbClr val="0000CC"/>
                </a:solidFill>
              </a:rPr>
              <a:t>无法交换</a:t>
            </a:r>
            <a:r>
              <a:rPr lang="en-US" altLang="zh-CN" sz="2800">
                <a:solidFill>
                  <a:srgbClr val="0000CC"/>
                </a:solidFill>
              </a:rPr>
              <a:t>a,b</a:t>
            </a:r>
            <a:endParaRPr lang="zh-CN" altLang="en-US" sz="2800">
              <a:solidFill>
                <a:srgbClr val="0000CC"/>
              </a:solidFill>
            </a:endParaRPr>
          </a:p>
        </p:txBody>
      </p:sp>
      <p:sp>
        <p:nvSpPr>
          <p:cNvPr id="21" name="矩形 20"/>
          <p:cNvSpPr>
            <a:spLocks noChangeArrowheads="1"/>
          </p:cNvSpPr>
          <p:nvPr/>
        </p:nvSpPr>
        <p:spPr bwMode="auto">
          <a:xfrm>
            <a:off x="6215063" y="3714750"/>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22" name="矩形 21"/>
          <p:cNvSpPr>
            <a:spLocks noChangeArrowheads="1"/>
          </p:cNvSpPr>
          <p:nvPr/>
        </p:nvSpPr>
        <p:spPr bwMode="auto">
          <a:xfrm>
            <a:off x="7572375" y="3714750"/>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25" name="TextBox 24"/>
          <p:cNvSpPr txBox="1">
            <a:spLocks noChangeArrowheads="1"/>
          </p:cNvSpPr>
          <p:nvPr/>
        </p:nvSpPr>
        <p:spPr bwMode="auto">
          <a:xfrm>
            <a:off x="6357938" y="3143250"/>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a</a:t>
            </a:r>
            <a:endParaRPr lang="zh-CN" altLang="en-US" sz="3200" b="0">
              <a:solidFill>
                <a:srgbClr val="FF0000"/>
              </a:solidFill>
            </a:endParaRPr>
          </a:p>
        </p:txBody>
      </p:sp>
      <p:sp>
        <p:nvSpPr>
          <p:cNvPr id="26" name="TextBox 25"/>
          <p:cNvSpPr txBox="1">
            <a:spLocks noChangeArrowheads="1"/>
          </p:cNvSpPr>
          <p:nvPr/>
        </p:nvSpPr>
        <p:spPr bwMode="auto">
          <a:xfrm>
            <a:off x="7715250" y="3143250"/>
            <a:ext cx="500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b</a:t>
            </a:r>
            <a:endParaRPr lang="zh-CN" altLang="en-US" sz="3200" b="0">
              <a:solidFill>
                <a:srgbClr val="FF0000"/>
              </a:solidFill>
            </a:endParaRPr>
          </a:p>
        </p:txBody>
      </p:sp>
      <p:sp>
        <p:nvSpPr>
          <p:cNvPr id="29" name="TextBox 28"/>
          <p:cNvSpPr txBox="1">
            <a:spLocks noChangeArrowheads="1"/>
          </p:cNvSpPr>
          <p:nvPr/>
        </p:nvSpPr>
        <p:spPr bwMode="auto">
          <a:xfrm>
            <a:off x="6357938" y="3786188"/>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5</a:t>
            </a:r>
            <a:endParaRPr lang="zh-CN" altLang="en-US" sz="3200">
              <a:solidFill>
                <a:srgbClr val="0000CC"/>
              </a:solidFill>
            </a:endParaRPr>
          </a:p>
        </p:txBody>
      </p:sp>
      <p:sp>
        <p:nvSpPr>
          <p:cNvPr id="30" name="TextBox 29"/>
          <p:cNvSpPr txBox="1">
            <a:spLocks noChangeArrowheads="1"/>
          </p:cNvSpPr>
          <p:nvPr/>
        </p:nvSpPr>
        <p:spPr bwMode="auto">
          <a:xfrm>
            <a:off x="7715250" y="3786188"/>
            <a:ext cx="500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9</a:t>
            </a:r>
            <a:endParaRPr lang="zh-CN" altLang="en-US" sz="3200">
              <a:solidFill>
                <a:srgbClr val="0000CC"/>
              </a:solidFill>
            </a:endParaRPr>
          </a:p>
        </p:txBody>
      </p:sp>
      <p:sp>
        <p:nvSpPr>
          <p:cNvPr id="39" name="矩形 38"/>
          <p:cNvSpPr>
            <a:spLocks noChangeArrowheads="1"/>
          </p:cNvSpPr>
          <p:nvPr/>
        </p:nvSpPr>
        <p:spPr bwMode="auto">
          <a:xfrm>
            <a:off x="6215063" y="5000625"/>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40" name="矩形 39"/>
          <p:cNvSpPr>
            <a:spLocks noChangeArrowheads="1"/>
          </p:cNvSpPr>
          <p:nvPr/>
        </p:nvSpPr>
        <p:spPr bwMode="auto">
          <a:xfrm>
            <a:off x="7572375" y="5000625"/>
            <a:ext cx="714375" cy="714375"/>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41" name="TextBox 40"/>
          <p:cNvSpPr txBox="1">
            <a:spLocks noChangeArrowheads="1"/>
          </p:cNvSpPr>
          <p:nvPr/>
        </p:nvSpPr>
        <p:spPr bwMode="auto">
          <a:xfrm>
            <a:off x="6357938" y="5643563"/>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x</a:t>
            </a:r>
            <a:endParaRPr lang="zh-CN" altLang="en-US" sz="3200" b="0">
              <a:solidFill>
                <a:srgbClr val="FF0000"/>
              </a:solidFill>
            </a:endParaRPr>
          </a:p>
        </p:txBody>
      </p:sp>
      <p:sp>
        <p:nvSpPr>
          <p:cNvPr id="42" name="TextBox 41"/>
          <p:cNvSpPr txBox="1">
            <a:spLocks noChangeArrowheads="1"/>
          </p:cNvSpPr>
          <p:nvPr/>
        </p:nvSpPr>
        <p:spPr bwMode="auto">
          <a:xfrm>
            <a:off x="7715250" y="5643563"/>
            <a:ext cx="500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b="0">
                <a:solidFill>
                  <a:srgbClr val="FF0000"/>
                </a:solidFill>
              </a:rPr>
              <a:t>y</a:t>
            </a:r>
            <a:endParaRPr lang="zh-CN" altLang="en-US" sz="3200" b="0">
              <a:solidFill>
                <a:srgbClr val="FF0000"/>
              </a:solidFill>
            </a:endParaRPr>
          </a:p>
        </p:txBody>
      </p:sp>
      <p:sp>
        <p:nvSpPr>
          <p:cNvPr id="43" name="TextBox 42"/>
          <p:cNvSpPr txBox="1">
            <a:spLocks noChangeArrowheads="1"/>
          </p:cNvSpPr>
          <p:nvPr/>
        </p:nvSpPr>
        <p:spPr bwMode="auto">
          <a:xfrm>
            <a:off x="6357938" y="5072063"/>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5</a:t>
            </a:r>
            <a:endParaRPr lang="zh-CN" altLang="en-US" sz="3200">
              <a:solidFill>
                <a:srgbClr val="0000CC"/>
              </a:solidFill>
            </a:endParaRPr>
          </a:p>
        </p:txBody>
      </p:sp>
      <p:sp>
        <p:nvSpPr>
          <p:cNvPr id="44" name="TextBox 43"/>
          <p:cNvSpPr txBox="1">
            <a:spLocks noChangeArrowheads="1"/>
          </p:cNvSpPr>
          <p:nvPr/>
        </p:nvSpPr>
        <p:spPr bwMode="auto">
          <a:xfrm>
            <a:off x="7715250" y="5072063"/>
            <a:ext cx="500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9</a:t>
            </a:r>
            <a:endParaRPr lang="zh-CN" altLang="en-US" sz="3200">
              <a:solidFill>
                <a:srgbClr val="0000CC"/>
              </a:solidFill>
            </a:endParaRPr>
          </a:p>
        </p:txBody>
      </p:sp>
      <p:cxnSp>
        <p:nvCxnSpPr>
          <p:cNvPr id="45" name="直接箭头连接符 44"/>
          <p:cNvCxnSpPr>
            <a:cxnSpLocks noChangeShapeType="1"/>
            <a:stCxn id="21" idx="2"/>
            <a:endCxn id="39" idx="0"/>
          </p:cNvCxnSpPr>
          <p:nvPr/>
        </p:nvCxnSpPr>
        <p:spPr bwMode="auto">
          <a:xfrm rot="5400000">
            <a:off x="6287294" y="4715669"/>
            <a:ext cx="571500"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48" name="直接箭头连接符 47"/>
          <p:cNvCxnSpPr>
            <a:cxnSpLocks noChangeShapeType="1"/>
          </p:cNvCxnSpPr>
          <p:nvPr/>
        </p:nvCxnSpPr>
        <p:spPr bwMode="auto">
          <a:xfrm rot="5400000">
            <a:off x="7644607" y="4714081"/>
            <a:ext cx="571500" cy="15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49" name="矩形 48"/>
          <p:cNvSpPr>
            <a:spLocks noChangeArrowheads="1"/>
          </p:cNvSpPr>
          <p:nvPr/>
        </p:nvSpPr>
        <p:spPr bwMode="auto">
          <a:xfrm>
            <a:off x="785813" y="5018088"/>
            <a:ext cx="5072062" cy="642937"/>
          </a:xfrm>
          <a:prstGeom prst="rect">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b="0"/>
          </a:p>
        </p:txBody>
      </p:sp>
      <p:sp>
        <p:nvSpPr>
          <p:cNvPr id="50" name="TextBox 49"/>
          <p:cNvSpPr txBox="1">
            <a:spLocks noChangeArrowheads="1"/>
          </p:cNvSpPr>
          <p:nvPr/>
        </p:nvSpPr>
        <p:spPr bwMode="auto">
          <a:xfrm>
            <a:off x="6319838" y="5118100"/>
            <a:ext cx="500062" cy="4921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9D138D"/>
                </a:solidFill>
              </a:rPr>
              <a:t>9</a:t>
            </a:r>
            <a:endParaRPr lang="zh-CN" altLang="en-US" sz="3200">
              <a:solidFill>
                <a:srgbClr val="9D138D"/>
              </a:solidFill>
            </a:endParaRPr>
          </a:p>
        </p:txBody>
      </p:sp>
      <p:sp>
        <p:nvSpPr>
          <p:cNvPr id="51" name="TextBox 50"/>
          <p:cNvSpPr txBox="1">
            <a:spLocks noChangeArrowheads="1"/>
          </p:cNvSpPr>
          <p:nvPr/>
        </p:nvSpPr>
        <p:spPr bwMode="auto">
          <a:xfrm>
            <a:off x="7677150" y="5097463"/>
            <a:ext cx="500063" cy="4921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algn="ctr" eaLnBrk="1" hangingPunct="1"/>
            <a:r>
              <a:rPr lang="en-US" altLang="zh-CN" sz="3200">
                <a:solidFill>
                  <a:srgbClr val="9D138D"/>
                </a:solidFill>
              </a:rPr>
              <a:t>5</a:t>
            </a:r>
            <a:endParaRPr lang="zh-CN" altLang="en-US" sz="3200">
              <a:solidFill>
                <a:srgbClr val="9D138D"/>
              </a:solidFill>
            </a:endParaRPr>
          </a:p>
        </p:txBody>
      </p:sp>
      <p:sp>
        <p:nvSpPr>
          <p:cNvPr id="52" name="矩形 51"/>
          <p:cNvSpPr>
            <a:spLocks noChangeArrowheads="1"/>
          </p:cNvSpPr>
          <p:nvPr/>
        </p:nvSpPr>
        <p:spPr bwMode="auto">
          <a:xfrm>
            <a:off x="5929313" y="4449763"/>
            <a:ext cx="2428875" cy="1714500"/>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lstStyle/>
          <a:p>
            <a:endParaRPr lang="zh-CN" altLang="en-US" b="0"/>
          </a:p>
        </p:txBody>
      </p:sp>
      <p:pic>
        <p:nvPicPr>
          <p:cNvPr id="56341" name="图片 2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45" name="Rectangle 25"/>
          <p:cNvSpPr>
            <a:spLocks noChangeArrowheads="1"/>
          </p:cNvSpPr>
          <p:nvPr/>
        </p:nvSpPr>
        <p:spPr bwMode="gray">
          <a:xfrm>
            <a:off x="558800" y="476250"/>
            <a:ext cx="5526088" cy="5693866"/>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spcBef>
                <a:spcPct val="20000"/>
              </a:spcBef>
              <a:buClr>
                <a:schemeClr val="folHlink"/>
              </a:buClr>
              <a:buFont typeface="Wingdings" pitchFamily="2" charset="2"/>
              <a:buNone/>
              <a:defRPr/>
            </a:pPr>
            <a:r>
              <a:rPr kumimoji="0" lang="en-US" altLang="zh-CN" sz="2800" b="0" dirty="0">
                <a:latin typeface="Arial Unicode MS" pitchFamily="34" charset="-122"/>
              </a:rPr>
              <a:t>#include &lt;</a:t>
            </a:r>
            <a:r>
              <a:rPr kumimoji="0" lang="en-US" altLang="zh-CN" sz="2800" b="0" dirty="0" err="1">
                <a:latin typeface="Arial Unicode MS" pitchFamily="34" charset="-122"/>
              </a:rPr>
              <a:t>stdio.h</a:t>
            </a:r>
            <a:r>
              <a:rPr kumimoji="0" lang="en-US" altLang="zh-CN" sz="2800" b="0" dirty="0">
                <a:latin typeface="Arial Unicode MS" pitchFamily="34" charset="-122"/>
              </a:rPr>
              <a:t>&gt;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smtClean="0">
                <a:latin typeface="Arial Unicode MS" pitchFamily="34" charset="-122"/>
              </a:rPr>
              <a:t>void main</a:t>
            </a:r>
            <a:r>
              <a:rPr kumimoji="0" lang="en-US" altLang="zh-CN" sz="2800" b="0" dirty="0">
                <a:latin typeface="Arial Unicode MS" pitchFamily="34" charset="-122"/>
              </a:rPr>
              <a: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if (a&lt;b)  swap(</a:t>
            </a:r>
            <a:r>
              <a:rPr kumimoji="0" lang="en-US" altLang="zh-CN" sz="2800" b="0" dirty="0" err="1">
                <a:solidFill>
                  <a:srgbClr val="FF0000"/>
                </a:solidFill>
                <a:latin typeface="Arial Unicode MS" pitchFamily="34" charset="-122"/>
              </a:rPr>
              <a:t>a</a:t>
            </a:r>
            <a:r>
              <a:rPr kumimoji="0" lang="en-US" altLang="zh-CN" sz="2800" b="0" dirty="0" err="1">
                <a:latin typeface="Arial Unicode MS" pitchFamily="34" charset="-122"/>
              </a:rPr>
              <a:t>,</a:t>
            </a:r>
            <a:r>
              <a:rPr kumimoji="0" lang="en-US" altLang="zh-CN" sz="2800" b="0" dirty="0" err="1">
                <a:solidFill>
                  <a:srgbClr val="FF0000"/>
                </a:solidFill>
                <a:latin typeface="Arial Unicode MS" pitchFamily="34" charset="-122"/>
              </a:rPr>
              <a:t>b</a:t>
            </a:r>
            <a:r>
              <a:rPr kumimoji="0" lang="en-US" altLang="zh-CN" sz="2800" b="0" dirty="0">
                <a:latin typeface="Arial Unicode MS" pitchFamily="34" charset="-122"/>
              </a:rPr>
              <a:t>);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(“max=%</a:t>
            </a:r>
            <a:r>
              <a:rPr kumimoji="0" lang="en-US" altLang="zh-CN" sz="2800" b="0" dirty="0" err="1">
                <a:latin typeface="Arial Unicode MS" pitchFamily="34" charset="-122"/>
              </a:rPr>
              <a:t>d,min</a:t>
            </a:r>
            <a:r>
              <a:rPr kumimoji="0" lang="en-US" altLang="zh-CN" sz="2800" b="0" dirty="0">
                <a:latin typeface="Arial Unicode MS" pitchFamily="34" charset="-122"/>
              </a:rPr>
              <a:t>=%d\n”,</a:t>
            </a:r>
            <a:r>
              <a:rPr kumimoji="0" lang="en-US" altLang="zh-CN" sz="2800" b="0" dirty="0" err="1">
                <a:latin typeface="Arial Unicode MS" pitchFamily="34" charset="-122"/>
              </a:rPr>
              <a:t>a,b</a:t>
            </a:r>
            <a:r>
              <a:rPr kumimoji="0" lang="en-US" altLang="zh-CN" sz="2800" b="0" dirty="0">
                <a:latin typeface="Arial Unicode MS" pitchFamily="34" charset="-122"/>
              </a:rPr>
              <a:t>);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smtClean="0">
                <a:latin typeface="Arial Unicode MS" pitchFamily="34" charset="-122"/>
              </a:rPr>
              <a:t>}</a:t>
            </a:r>
          </a:p>
          <a:p>
            <a:pPr>
              <a:spcBef>
                <a:spcPct val="20000"/>
              </a:spcBef>
              <a:buClr>
                <a:schemeClr val="folHlink"/>
              </a:buClr>
              <a:buFont typeface="Wingdings" pitchFamily="2" charset="2"/>
              <a:buNone/>
              <a:defRPr/>
            </a:pPr>
            <a:endParaRPr kumimoji="0" lang="en-US"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void swap(</a:t>
            </a:r>
            <a:r>
              <a:rPr kumimoji="0" lang="en-US" altLang="zh-CN" sz="2800" b="0" dirty="0" err="1">
                <a:latin typeface="Arial Unicode MS" pitchFamily="34" charset="-122"/>
              </a:rPr>
              <a:t>int</a:t>
            </a:r>
            <a:r>
              <a:rPr kumimoji="0" lang="en-US" altLang="zh-CN" sz="2800" b="0" dirty="0">
                <a:latin typeface="Arial Unicode MS" pitchFamily="34" charset="-122"/>
              </a:rPr>
              <a:t> </a:t>
            </a:r>
            <a:r>
              <a:rPr kumimoji="0" lang="en-US" altLang="zh-CN" sz="2800" b="0" dirty="0" err="1">
                <a:solidFill>
                  <a:srgbClr val="FF0000"/>
                </a:solidFill>
                <a:latin typeface="Arial Unicode MS" pitchFamily="34" charset="-122"/>
              </a:rPr>
              <a:t>x</a:t>
            </a:r>
            <a:r>
              <a:rPr kumimoji="0" lang="en-US" altLang="zh-CN" sz="2800" b="0" dirty="0" err="1">
                <a:latin typeface="Arial Unicode MS" pitchFamily="34" charset="-122"/>
              </a:rPr>
              <a:t>,int</a:t>
            </a:r>
            <a:r>
              <a:rPr kumimoji="0" lang="en-US" altLang="zh-CN" sz="2800" b="0" dirty="0">
                <a:latin typeface="Arial Unicode MS" pitchFamily="34" charset="-122"/>
              </a:rPr>
              <a:t> </a:t>
            </a:r>
            <a:r>
              <a:rPr kumimoji="0" lang="en-US" altLang="zh-CN" sz="2800" b="0" dirty="0">
                <a:solidFill>
                  <a:srgbClr val="FF0000"/>
                </a:solidFill>
                <a:latin typeface="Arial Unicode MS" pitchFamily="34" charset="-122"/>
              </a:rPr>
              <a:t>y</a:t>
            </a:r>
            <a:r>
              <a:rPr kumimoji="0" lang="en-US" altLang="zh-CN" sz="2800" b="0" dirty="0">
                <a:latin typeface="Arial Unicode MS" pitchFamily="34" charset="-122"/>
              </a:rPr>
              <a:t>)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int</a:t>
            </a:r>
            <a:r>
              <a:rPr kumimoji="0" lang="en-US" altLang="zh-CN" sz="2800" b="0" dirty="0">
                <a:latin typeface="Arial Unicode MS" pitchFamily="34" charset="-122"/>
              </a:rPr>
              <a:t> temp;</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temp=x;  x=y;   y=temp;</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a:t>
            </a:r>
            <a:endParaRPr kumimoji="0" lang="zh-CN" altLang="en-US" sz="2800" b="0" dirty="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linds(horizontal)">
                                      <p:cBhvr>
                                        <p:cTn id="7" dur="500"/>
                                        <p:tgtEl>
                                          <p:spTgt spid="2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blinds(horizontal)">
                                      <p:cBhvr>
                                        <p:cTn id="12" dur="500"/>
                                        <p:tgtEl>
                                          <p:spTgt spid="21"/>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blinds(horizontal)">
                                      <p:cBhvr>
                                        <p:cTn id="15" dur="500"/>
                                        <p:tgtEl>
                                          <p:spTgt spid="22"/>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blinds(horizontal)">
                                      <p:cBhvr>
                                        <p:cTn id="18" dur="500"/>
                                        <p:tgtEl>
                                          <p:spTgt spid="25"/>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blinds(horizontal)">
                                      <p:cBhvr>
                                        <p:cTn id="21" dur="500"/>
                                        <p:tgtEl>
                                          <p:spTgt spid="26"/>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blinds(horizontal)">
                                      <p:cBhvr>
                                        <p:cTn id="24" dur="500"/>
                                        <p:tgtEl>
                                          <p:spTgt spid="29"/>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blinds(horizontal)">
                                      <p:cBhvr>
                                        <p:cTn id="27" dur="500"/>
                                        <p:tgtEl>
                                          <p:spTgt spid="3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blinds(horizontal)">
                                      <p:cBhvr>
                                        <p:cTn id="32" dur="500"/>
                                        <p:tgtEl>
                                          <p:spTgt spid="39"/>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blinds(horizontal)">
                                      <p:cBhvr>
                                        <p:cTn id="35" dur="500"/>
                                        <p:tgtEl>
                                          <p:spTgt spid="40"/>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blinds(horizontal)">
                                      <p:cBhvr>
                                        <p:cTn id="38" dur="500"/>
                                        <p:tgtEl>
                                          <p:spTgt spid="41"/>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blinds(horizontal)">
                                      <p:cBhvr>
                                        <p:cTn id="41" dur="500"/>
                                        <p:tgtEl>
                                          <p:spTgt spid="42"/>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12" presetClass="entr" presetSubtype="1" fill="hold" nodeType="click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slide(fromTop)">
                                      <p:cBhvr>
                                        <p:cTn id="46" dur="500"/>
                                        <p:tgtEl>
                                          <p:spTgt spid="45"/>
                                        </p:tgtEl>
                                      </p:cBhvr>
                                    </p:animEffect>
                                  </p:childTnLst>
                                </p:cTn>
                              </p:par>
                              <p:par>
                                <p:cTn id="47" presetID="12" presetClass="entr" presetSubtype="1" fill="hold" nodeType="with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slide(fromTop)">
                                      <p:cBhvr>
                                        <p:cTn id="49" dur="500"/>
                                        <p:tgtEl>
                                          <p:spTgt spid="48"/>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3" presetClass="entr" presetSubtype="10" fill="hold" grpId="0" nodeType="click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blinds(horizontal)">
                                      <p:cBhvr>
                                        <p:cTn id="54" dur="500"/>
                                        <p:tgtEl>
                                          <p:spTgt spid="43"/>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linds(horizontal)">
                                      <p:cBhvr>
                                        <p:cTn id="57" dur="500"/>
                                        <p:tgtEl>
                                          <p:spTgt spid="44"/>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blinds(horizontal)">
                                      <p:cBhvr>
                                        <p:cTn id="62" dur="500"/>
                                        <p:tgtEl>
                                          <p:spTgt spid="49"/>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49" presetClass="entr" presetSubtype="0" decel="100000" fill="hold" grpId="0" nodeType="clickEffect">
                                  <p:stCondLst>
                                    <p:cond delay="0"/>
                                  </p:stCondLst>
                                  <p:childTnLst>
                                    <p:set>
                                      <p:cBhvr>
                                        <p:cTn id="66" dur="1" fill="hold">
                                          <p:stCondLst>
                                            <p:cond delay="0"/>
                                          </p:stCondLst>
                                        </p:cTn>
                                        <p:tgtEl>
                                          <p:spTgt spid="50"/>
                                        </p:tgtEl>
                                        <p:attrNameLst>
                                          <p:attrName>style.visibility</p:attrName>
                                        </p:attrNameLst>
                                      </p:cBhvr>
                                      <p:to>
                                        <p:strVal val="visible"/>
                                      </p:to>
                                    </p:set>
                                    <p:anim calcmode="lin" valueType="num">
                                      <p:cBhvr>
                                        <p:cTn id="67" dur="500" fill="hold"/>
                                        <p:tgtEl>
                                          <p:spTgt spid="50"/>
                                        </p:tgtEl>
                                        <p:attrNameLst>
                                          <p:attrName>ppt_w</p:attrName>
                                        </p:attrNameLst>
                                      </p:cBhvr>
                                      <p:tavLst>
                                        <p:tav tm="0">
                                          <p:val>
                                            <p:fltVal val="0"/>
                                          </p:val>
                                        </p:tav>
                                        <p:tav tm="100000">
                                          <p:val>
                                            <p:strVal val="#ppt_w"/>
                                          </p:val>
                                        </p:tav>
                                      </p:tavLst>
                                    </p:anim>
                                    <p:anim calcmode="lin" valueType="num">
                                      <p:cBhvr>
                                        <p:cTn id="68" dur="500" fill="hold"/>
                                        <p:tgtEl>
                                          <p:spTgt spid="50"/>
                                        </p:tgtEl>
                                        <p:attrNameLst>
                                          <p:attrName>ppt_h</p:attrName>
                                        </p:attrNameLst>
                                      </p:cBhvr>
                                      <p:tavLst>
                                        <p:tav tm="0">
                                          <p:val>
                                            <p:fltVal val="0"/>
                                          </p:val>
                                        </p:tav>
                                        <p:tav tm="100000">
                                          <p:val>
                                            <p:strVal val="#ppt_h"/>
                                          </p:val>
                                        </p:tav>
                                      </p:tavLst>
                                    </p:anim>
                                    <p:anim calcmode="lin" valueType="num">
                                      <p:cBhvr>
                                        <p:cTn id="69" dur="500" fill="hold"/>
                                        <p:tgtEl>
                                          <p:spTgt spid="50"/>
                                        </p:tgtEl>
                                        <p:attrNameLst>
                                          <p:attrName>style.rotation</p:attrName>
                                        </p:attrNameLst>
                                      </p:cBhvr>
                                      <p:tavLst>
                                        <p:tav tm="0">
                                          <p:val>
                                            <p:fltVal val="360"/>
                                          </p:val>
                                        </p:tav>
                                        <p:tav tm="100000">
                                          <p:val>
                                            <p:fltVal val="0"/>
                                          </p:val>
                                        </p:tav>
                                      </p:tavLst>
                                    </p:anim>
                                    <p:animEffect transition="in" filter="fade">
                                      <p:cBhvr>
                                        <p:cTn id="70" dur="500"/>
                                        <p:tgtEl>
                                          <p:spTgt spid="50"/>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49" presetClass="entr" presetSubtype="0" decel="100000" fill="hold" grpId="0" nodeType="clickEffect">
                                  <p:stCondLst>
                                    <p:cond delay="0"/>
                                  </p:stCondLst>
                                  <p:childTnLst>
                                    <p:set>
                                      <p:cBhvr>
                                        <p:cTn id="74" dur="1" fill="hold">
                                          <p:stCondLst>
                                            <p:cond delay="0"/>
                                          </p:stCondLst>
                                        </p:cTn>
                                        <p:tgtEl>
                                          <p:spTgt spid="51"/>
                                        </p:tgtEl>
                                        <p:attrNameLst>
                                          <p:attrName>style.visibility</p:attrName>
                                        </p:attrNameLst>
                                      </p:cBhvr>
                                      <p:to>
                                        <p:strVal val="visible"/>
                                      </p:to>
                                    </p:set>
                                    <p:anim calcmode="lin" valueType="num">
                                      <p:cBhvr>
                                        <p:cTn id="75" dur="500" fill="hold"/>
                                        <p:tgtEl>
                                          <p:spTgt spid="51"/>
                                        </p:tgtEl>
                                        <p:attrNameLst>
                                          <p:attrName>ppt_w</p:attrName>
                                        </p:attrNameLst>
                                      </p:cBhvr>
                                      <p:tavLst>
                                        <p:tav tm="0">
                                          <p:val>
                                            <p:fltVal val="0"/>
                                          </p:val>
                                        </p:tav>
                                        <p:tav tm="100000">
                                          <p:val>
                                            <p:strVal val="#ppt_w"/>
                                          </p:val>
                                        </p:tav>
                                      </p:tavLst>
                                    </p:anim>
                                    <p:anim calcmode="lin" valueType="num">
                                      <p:cBhvr>
                                        <p:cTn id="76" dur="500" fill="hold"/>
                                        <p:tgtEl>
                                          <p:spTgt spid="51"/>
                                        </p:tgtEl>
                                        <p:attrNameLst>
                                          <p:attrName>ppt_h</p:attrName>
                                        </p:attrNameLst>
                                      </p:cBhvr>
                                      <p:tavLst>
                                        <p:tav tm="0">
                                          <p:val>
                                            <p:fltVal val="0"/>
                                          </p:val>
                                        </p:tav>
                                        <p:tav tm="100000">
                                          <p:val>
                                            <p:strVal val="#ppt_h"/>
                                          </p:val>
                                        </p:tav>
                                      </p:tavLst>
                                    </p:anim>
                                    <p:anim calcmode="lin" valueType="num">
                                      <p:cBhvr>
                                        <p:cTn id="77" dur="500" fill="hold"/>
                                        <p:tgtEl>
                                          <p:spTgt spid="51"/>
                                        </p:tgtEl>
                                        <p:attrNameLst>
                                          <p:attrName>style.rotation</p:attrName>
                                        </p:attrNameLst>
                                      </p:cBhvr>
                                      <p:tavLst>
                                        <p:tav tm="0">
                                          <p:val>
                                            <p:fltVal val="360"/>
                                          </p:val>
                                        </p:tav>
                                        <p:tav tm="100000">
                                          <p:val>
                                            <p:fltVal val="0"/>
                                          </p:val>
                                        </p:tav>
                                      </p:tavLst>
                                    </p:anim>
                                    <p:animEffect transition="in" filter="fade">
                                      <p:cBhvr>
                                        <p:cTn id="78" dur="500"/>
                                        <p:tgtEl>
                                          <p:spTgt spid="51"/>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12" presetClass="entr" presetSubtype="4" fill="hold" grpId="0" nodeType="click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slide(fromBottom)">
                                      <p:cBhvr>
                                        <p:cTn id="8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5" grpId="0"/>
      <p:bldP spid="26" grpId="0"/>
      <p:bldP spid="29" grpId="0"/>
      <p:bldP spid="30" grpId="0"/>
      <p:bldP spid="39" grpId="0" animBg="1"/>
      <p:bldP spid="40" grpId="0" animBg="1"/>
      <p:bldP spid="41" grpId="0"/>
      <p:bldP spid="42" grpId="0"/>
      <p:bldP spid="43" grpId="0"/>
      <p:bldP spid="44" grpId="0"/>
      <p:bldP spid="49" grpId="0" animBg="1"/>
      <p:bldP spid="50" grpId="0" animBg="1"/>
      <p:bldP spid="51" grpId="0" animBg="1"/>
      <p:bldP spid="52"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43563" y="2071688"/>
            <a:ext cx="9286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内容占位符 2"/>
          <p:cNvSpPr txBox="1">
            <a:spLocks/>
          </p:cNvSpPr>
          <p:nvPr/>
        </p:nvSpPr>
        <p:spPr bwMode="auto">
          <a:xfrm>
            <a:off x="857250" y="4572000"/>
            <a:ext cx="5715000" cy="1928813"/>
          </a:xfrm>
          <a:prstGeom prst="rect">
            <a:avLst/>
          </a:prstGeom>
          <a:solidFill>
            <a:srgbClr val="CCECFF"/>
          </a:solidFill>
          <a:ln w="9525">
            <a:noFill/>
            <a:miter lim="800000"/>
            <a:headEnd/>
            <a:tailEnd/>
          </a:ln>
        </p:spPr>
        <p:txBody>
          <a:bodyPr/>
          <a:lstStyle/>
          <a:p>
            <a:pPr marL="342900" indent="-342900" eaLnBrk="0" hangingPunct="0">
              <a:lnSpc>
                <a:spcPts val="3000"/>
              </a:lnSpc>
              <a:spcBef>
                <a:spcPct val="20000"/>
              </a:spcBef>
              <a:buFont typeface="Wingdings" pitchFamily="2" charset="2"/>
              <a:buNone/>
              <a:defRPr/>
            </a:pPr>
            <a:r>
              <a:rPr lang="en-US" altLang="zh-CN" sz="2800" kern="0" dirty="0">
                <a:latin typeface="+mn-lt"/>
                <a:ea typeface="+mn-ea"/>
              </a:rPr>
              <a:t>void swap(</a:t>
            </a:r>
            <a:r>
              <a:rPr lang="en-US" altLang="zh-CN" sz="2800" kern="0" dirty="0" err="1">
                <a:latin typeface="+mn-lt"/>
                <a:ea typeface="+mn-ea"/>
              </a:rPr>
              <a:t>int</a:t>
            </a:r>
            <a:r>
              <a:rPr lang="en-US" altLang="zh-CN" sz="2800" kern="0" dirty="0">
                <a:latin typeface="+mn-lt"/>
                <a:ea typeface="+mn-ea"/>
              </a:rPr>
              <a:t> *p1,int *p2) </a:t>
            </a:r>
            <a:endParaRPr lang="zh-CN" altLang="zh-CN" sz="2800" kern="0" dirty="0">
              <a:latin typeface="+mn-lt"/>
              <a:ea typeface="+mn-ea"/>
            </a:endParaRPr>
          </a:p>
          <a:p>
            <a:pPr marL="342900" indent="-342900" eaLnBrk="0" hangingPunct="0">
              <a:lnSpc>
                <a:spcPts val="3000"/>
              </a:lnSpc>
              <a:spcBef>
                <a:spcPct val="20000"/>
              </a:spcBef>
              <a:buFont typeface="Wingdings" pitchFamily="2" charset="2"/>
              <a:buNone/>
              <a:defRPr/>
            </a:pPr>
            <a:r>
              <a:rPr lang="en-US" altLang="zh-CN" sz="2800" kern="0" dirty="0">
                <a:latin typeface="+mn-lt"/>
                <a:ea typeface="+mn-ea"/>
              </a:rPr>
              <a:t>{ </a:t>
            </a:r>
            <a:r>
              <a:rPr lang="en-US" altLang="zh-CN" sz="2800" kern="0" dirty="0" err="1">
                <a:latin typeface="+mn-lt"/>
                <a:ea typeface="+mn-ea"/>
              </a:rPr>
              <a:t>int</a:t>
            </a:r>
            <a:r>
              <a:rPr lang="en-US" altLang="zh-CN" sz="2800" kern="0" dirty="0">
                <a:latin typeface="+mn-lt"/>
                <a:ea typeface="+mn-ea"/>
              </a:rPr>
              <a:t> *p;</a:t>
            </a:r>
            <a:endParaRPr lang="zh-CN" altLang="zh-CN" sz="2800" kern="0" dirty="0">
              <a:latin typeface="+mn-lt"/>
              <a:ea typeface="+mn-ea"/>
            </a:endParaRPr>
          </a:p>
          <a:p>
            <a:pPr marL="342900" indent="-342900" eaLnBrk="0" hangingPunct="0">
              <a:lnSpc>
                <a:spcPts val="3000"/>
              </a:lnSpc>
              <a:spcBef>
                <a:spcPct val="20000"/>
              </a:spcBef>
              <a:buFont typeface="Wingdings" pitchFamily="2" charset="2"/>
              <a:buNone/>
              <a:defRPr/>
            </a:pPr>
            <a:r>
              <a:rPr lang="en-US" altLang="zh-CN" sz="2800" kern="0" dirty="0">
                <a:latin typeface="+mn-lt"/>
                <a:ea typeface="+mn-ea"/>
              </a:rPr>
              <a:t>   p=p1; p1=p2; p2=p;</a:t>
            </a:r>
          </a:p>
          <a:p>
            <a:pPr marL="342900" indent="-342900" eaLnBrk="0" hangingPunct="0">
              <a:lnSpc>
                <a:spcPts val="3000"/>
              </a:lnSpc>
              <a:spcBef>
                <a:spcPct val="20000"/>
              </a:spcBef>
              <a:buFont typeface="Wingdings" pitchFamily="2" charset="2"/>
              <a:buNone/>
              <a:defRPr/>
            </a:pPr>
            <a:r>
              <a:rPr lang="en-US" altLang="zh-CN" sz="2800" kern="0" dirty="0">
                <a:latin typeface="+mn-lt"/>
                <a:ea typeface="+mn-ea"/>
              </a:rPr>
              <a:t>}</a:t>
            </a:r>
            <a:endParaRPr lang="zh-CN" altLang="zh-CN" sz="2800" kern="0" dirty="0">
              <a:latin typeface="+mn-lt"/>
              <a:ea typeface="+mn-ea"/>
            </a:endParaRPr>
          </a:p>
          <a:p>
            <a:pPr marL="342900" indent="-342900" eaLnBrk="0" hangingPunct="0">
              <a:lnSpc>
                <a:spcPts val="3000"/>
              </a:lnSpc>
              <a:spcBef>
                <a:spcPct val="20000"/>
              </a:spcBef>
              <a:buFont typeface="Wingdings" pitchFamily="2" charset="2"/>
              <a:buNone/>
              <a:defRPr/>
            </a:pPr>
            <a:endParaRPr lang="zh-CN" altLang="en-US" sz="2800" kern="0" dirty="0">
              <a:latin typeface="+mn-lt"/>
              <a:ea typeface="+mn-ea"/>
            </a:endParaRPr>
          </a:p>
        </p:txBody>
      </p:sp>
      <p:cxnSp>
        <p:nvCxnSpPr>
          <p:cNvPr id="6" name="直接连接符 5"/>
          <p:cNvCxnSpPr>
            <a:cxnSpLocks noChangeShapeType="1"/>
          </p:cNvCxnSpPr>
          <p:nvPr/>
        </p:nvCxnSpPr>
        <p:spPr bwMode="auto">
          <a:xfrm>
            <a:off x="1835150" y="3500438"/>
            <a:ext cx="4321175" cy="7937"/>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pic>
        <p:nvPicPr>
          <p:cNvPr id="542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8938" y="4000500"/>
            <a:ext cx="28702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圆角矩形标注 7"/>
          <p:cNvSpPr>
            <a:spLocks noChangeArrowheads="1"/>
          </p:cNvSpPr>
          <p:nvPr/>
        </p:nvSpPr>
        <p:spPr bwMode="auto">
          <a:xfrm>
            <a:off x="5929313" y="4929188"/>
            <a:ext cx="2963862" cy="1143000"/>
          </a:xfrm>
          <a:prstGeom prst="wedgeRoundRectCallout">
            <a:avLst>
              <a:gd name="adj1" fmla="val -62593"/>
              <a:gd name="adj2" fmla="val 24153"/>
              <a:gd name="adj3" fmla="val 16667"/>
            </a:avLst>
          </a:prstGeom>
          <a:solidFill>
            <a:srgbClr val="FFFFCC"/>
          </a:solidFill>
          <a:ln w="9525" algn="ctr">
            <a:solidFill>
              <a:schemeClr val="tx1"/>
            </a:solidFill>
            <a:miter lim="800000"/>
            <a:headEnd/>
            <a:tailEnd/>
          </a:ln>
        </p:spPr>
        <p:txBody>
          <a:bodyPr/>
          <a:lstStyle/>
          <a:p>
            <a:pPr algn="ctr"/>
            <a:r>
              <a:rPr lang="zh-CN" altLang="en-US" sz="2800">
                <a:solidFill>
                  <a:srgbClr val="FF0000"/>
                </a:solidFill>
              </a:rPr>
              <a:t>错！！！</a:t>
            </a:r>
            <a:endParaRPr lang="en-US" altLang="zh-CN" sz="2800">
              <a:solidFill>
                <a:srgbClr val="FF0000"/>
              </a:solidFill>
            </a:endParaRPr>
          </a:p>
          <a:p>
            <a:pPr algn="ctr"/>
            <a:r>
              <a:rPr lang="zh-CN" altLang="en-US" sz="2800">
                <a:solidFill>
                  <a:srgbClr val="0000CC"/>
                </a:solidFill>
              </a:rPr>
              <a:t>只交换形参指向</a:t>
            </a:r>
          </a:p>
        </p:txBody>
      </p:sp>
      <p:pic>
        <p:nvPicPr>
          <p:cNvPr id="57351" name="图片 8" descr="Untitled2.png">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03" name="Rectangle 11"/>
          <p:cNvSpPr>
            <a:spLocks noChangeArrowheads="1"/>
          </p:cNvSpPr>
          <p:nvPr/>
        </p:nvSpPr>
        <p:spPr bwMode="gray">
          <a:xfrm>
            <a:off x="323850" y="260350"/>
            <a:ext cx="6192838" cy="4244239"/>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nSpc>
                <a:spcPts val="3000"/>
              </a:lnSpc>
              <a:spcBef>
                <a:spcPct val="20000"/>
              </a:spcBef>
              <a:buClr>
                <a:schemeClr val="folHlink"/>
              </a:buClr>
              <a:buFont typeface="Wingdings" pitchFamily="2" charset="2"/>
              <a:buNone/>
              <a:defRPr/>
            </a:pPr>
            <a:r>
              <a:rPr kumimoji="0" lang="en-US" altLang="zh-CN" sz="2800" b="0" dirty="0">
                <a:latin typeface="Arial Unicode MS" pitchFamily="34" charset="-122"/>
              </a:rPr>
              <a:t>#include &lt;</a:t>
            </a:r>
            <a:r>
              <a:rPr kumimoji="0" lang="en-US" altLang="zh-CN" sz="2800" b="0" dirty="0" err="1">
                <a:latin typeface="Arial Unicode MS" pitchFamily="34" charset="-122"/>
              </a:rPr>
              <a:t>stdio.h</a:t>
            </a:r>
            <a:r>
              <a:rPr kumimoji="0" lang="en-US" altLang="zh-CN" sz="2800" b="0" dirty="0">
                <a:latin typeface="Arial Unicode MS" pitchFamily="34" charset="-122"/>
              </a:rPr>
              <a:t>&gt;</a:t>
            </a:r>
            <a:endParaRPr kumimoji="0" lang="zh-CN" altLang="zh-CN" sz="2800" b="0" dirty="0">
              <a:latin typeface="Arial Unicode MS" pitchFamily="34" charset="-122"/>
            </a:endParaRPr>
          </a:p>
          <a:p>
            <a:pPr>
              <a:lnSpc>
                <a:spcPts val="3000"/>
              </a:lnSpc>
              <a:spcBef>
                <a:spcPct val="20000"/>
              </a:spcBef>
              <a:buClr>
                <a:schemeClr val="folHlink"/>
              </a:buClr>
              <a:buFont typeface="Wingdings" pitchFamily="2" charset="2"/>
              <a:buNone/>
              <a:defRPr/>
            </a:pPr>
            <a:r>
              <a:rPr kumimoji="0" lang="en-US" altLang="zh-CN" sz="2800" b="0" dirty="0">
                <a:latin typeface="Arial Unicode MS" pitchFamily="34" charset="-122"/>
              </a:rPr>
              <a:t>void</a:t>
            </a:r>
            <a:r>
              <a:rPr kumimoji="0" lang="en-US" altLang="zh-CN" sz="2800" b="0" dirty="0" smtClean="0">
                <a:latin typeface="Arial Unicode MS" pitchFamily="34" charset="-122"/>
              </a:rPr>
              <a:t> </a:t>
            </a:r>
            <a:r>
              <a:rPr kumimoji="0" lang="en-US" altLang="zh-CN" sz="2800" b="0" dirty="0">
                <a:latin typeface="Arial Unicode MS" pitchFamily="34" charset="-122"/>
              </a:rPr>
              <a:t>main()</a:t>
            </a:r>
            <a:endParaRPr kumimoji="0" lang="zh-CN" altLang="zh-CN" sz="2800" b="0" dirty="0">
              <a:latin typeface="Arial Unicode MS" pitchFamily="34" charset="-122"/>
            </a:endParaRPr>
          </a:p>
          <a:p>
            <a:pPr>
              <a:lnSpc>
                <a:spcPts val="3000"/>
              </a:lnSpc>
              <a:spcBef>
                <a:spcPct val="20000"/>
              </a:spcBef>
              <a:buClr>
                <a:schemeClr val="folHlink"/>
              </a:buClr>
              <a:buFont typeface="Wingdings" pitchFamily="2" charset="2"/>
              <a:buNone/>
              <a:defRPr/>
            </a:pPr>
            <a:r>
              <a:rPr kumimoji="0" lang="en-US" altLang="zh-CN" sz="2800" b="0" dirty="0">
                <a:latin typeface="Arial Unicode MS" pitchFamily="34" charset="-122"/>
              </a:rPr>
              <a:t> {void swap(</a:t>
            </a:r>
            <a:r>
              <a:rPr kumimoji="0" lang="en-US" altLang="zh-CN" sz="2800" b="0" dirty="0" err="1">
                <a:latin typeface="Arial Unicode MS" pitchFamily="34" charset="-122"/>
              </a:rPr>
              <a:t>int</a:t>
            </a:r>
            <a:r>
              <a:rPr kumimoji="0" lang="en-US" altLang="zh-CN" sz="2800" b="0" dirty="0">
                <a:latin typeface="Arial Unicode MS" pitchFamily="34" charset="-122"/>
              </a:rPr>
              <a:t> *p1,int *p2);</a:t>
            </a:r>
            <a:endParaRPr kumimoji="0" lang="zh-CN" altLang="zh-CN" sz="2800" b="0" dirty="0">
              <a:latin typeface="Arial Unicode MS" pitchFamily="34" charset="-122"/>
            </a:endParaRPr>
          </a:p>
          <a:p>
            <a:pPr>
              <a:lnSpc>
                <a:spcPts val="30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int</a:t>
            </a:r>
            <a:r>
              <a:rPr kumimoji="0" lang="en-US" altLang="zh-CN" sz="2800" b="0" dirty="0">
                <a:latin typeface="Arial Unicode MS" pitchFamily="34" charset="-122"/>
              </a:rPr>
              <a:t> </a:t>
            </a:r>
            <a:r>
              <a:rPr kumimoji="0" lang="en-US" altLang="zh-CN" sz="2800" b="0" dirty="0" err="1">
                <a:latin typeface="Arial Unicode MS" pitchFamily="34" charset="-122"/>
              </a:rPr>
              <a:t>a,b</a:t>
            </a:r>
            <a:r>
              <a:rPr kumimoji="0" lang="en-US" altLang="zh-CN" sz="2800" b="0" dirty="0">
                <a:latin typeface="Arial Unicode MS" pitchFamily="34" charset="-122"/>
              </a:rPr>
              <a:t>;  </a:t>
            </a:r>
            <a:r>
              <a:rPr kumimoji="0" lang="en-US" altLang="zh-CN" sz="2800" b="0" dirty="0" err="1">
                <a:latin typeface="Arial Unicode MS" pitchFamily="34" charset="-122"/>
              </a:rPr>
              <a:t>int</a:t>
            </a:r>
            <a:r>
              <a:rPr kumimoji="0" lang="en-US" altLang="zh-CN" sz="2800" b="0" dirty="0">
                <a:latin typeface="Arial Unicode MS" pitchFamily="34" charset="-122"/>
              </a:rPr>
              <a:t>*pointer_1,*pointer_2; </a:t>
            </a:r>
            <a:endParaRPr kumimoji="0" lang="zh-CN" altLang="zh-CN" sz="2800" b="0" dirty="0">
              <a:latin typeface="Arial Unicode MS" pitchFamily="34" charset="-122"/>
            </a:endParaRPr>
          </a:p>
          <a:p>
            <a:pPr>
              <a:lnSpc>
                <a:spcPts val="30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scanf</a:t>
            </a:r>
            <a:r>
              <a:rPr kumimoji="0" lang="en-US" altLang="zh-CN" sz="2800" b="0" dirty="0">
                <a:latin typeface="Arial Unicode MS" pitchFamily="34" charset="-122"/>
              </a:rPr>
              <a:t>("%</a:t>
            </a:r>
            <a:r>
              <a:rPr kumimoji="0" lang="en-US" altLang="zh-CN" sz="2800" b="0" dirty="0" err="1">
                <a:latin typeface="Arial Unicode MS" pitchFamily="34" charset="-122"/>
              </a:rPr>
              <a:t>d,%d",&amp;a,&amp;b</a:t>
            </a:r>
            <a:r>
              <a:rPr kumimoji="0" lang="en-US" altLang="zh-CN" sz="2800" b="0" dirty="0">
                <a:latin typeface="Arial Unicode MS" pitchFamily="34" charset="-122"/>
              </a:rPr>
              <a:t>);</a:t>
            </a:r>
            <a:endParaRPr kumimoji="0" lang="zh-CN" altLang="zh-CN" sz="2800" b="0" dirty="0">
              <a:latin typeface="Arial Unicode MS" pitchFamily="34" charset="-122"/>
            </a:endParaRPr>
          </a:p>
          <a:p>
            <a:pPr>
              <a:lnSpc>
                <a:spcPts val="3000"/>
              </a:lnSpc>
              <a:spcBef>
                <a:spcPct val="20000"/>
              </a:spcBef>
              <a:buClr>
                <a:schemeClr val="folHlink"/>
              </a:buClr>
              <a:buFont typeface="Wingdings" pitchFamily="2" charset="2"/>
              <a:buNone/>
              <a:defRPr/>
            </a:pPr>
            <a:r>
              <a:rPr kumimoji="0" lang="en-US" altLang="zh-CN" sz="2800" b="0" dirty="0">
                <a:latin typeface="Arial Unicode MS" pitchFamily="34" charset="-122"/>
              </a:rPr>
              <a:t>  pointer_1=&amp;a;  pointer_2=&amp;b;</a:t>
            </a:r>
            <a:endParaRPr kumimoji="0" lang="zh-CN" altLang="zh-CN" sz="2800" b="0" dirty="0">
              <a:latin typeface="Arial Unicode MS" pitchFamily="34" charset="-122"/>
            </a:endParaRPr>
          </a:p>
          <a:p>
            <a:pPr>
              <a:lnSpc>
                <a:spcPts val="3000"/>
              </a:lnSpc>
              <a:spcBef>
                <a:spcPct val="20000"/>
              </a:spcBef>
              <a:buClr>
                <a:schemeClr val="folHlink"/>
              </a:buClr>
              <a:buFont typeface="Wingdings" pitchFamily="2" charset="2"/>
              <a:buNone/>
              <a:defRPr/>
            </a:pPr>
            <a:r>
              <a:rPr kumimoji="0" lang="en-US" altLang="zh-CN" sz="2800" b="0" dirty="0">
                <a:latin typeface="Arial Unicode MS" pitchFamily="34" charset="-122"/>
              </a:rPr>
              <a:t>  if (a&lt;b)  swap(pointer_1,pointer_2); </a:t>
            </a:r>
            <a:endParaRPr kumimoji="0" lang="zh-CN" altLang="zh-CN" sz="2800" b="0" dirty="0">
              <a:latin typeface="Arial Unicode MS" pitchFamily="34" charset="-122"/>
            </a:endParaRPr>
          </a:p>
          <a:p>
            <a:pPr>
              <a:lnSpc>
                <a:spcPts val="30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("max=%</a:t>
            </a:r>
            <a:r>
              <a:rPr kumimoji="0" lang="en-US" altLang="zh-CN" sz="2800" b="0" dirty="0" err="1">
                <a:latin typeface="Arial Unicode MS" pitchFamily="34" charset="-122"/>
              </a:rPr>
              <a:t>d,min</a:t>
            </a:r>
            <a:r>
              <a:rPr kumimoji="0" lang="en-US" altLang="zh-CN" sz="2800" b="0" dirty="0">
                <a:latin typeface="Arial Unicode MS" pitchFamily="34" charset="-122"/>
              </a:rPr>
              <a:t>=%d\n",</a:t>
            </a:r>
            <a:r>
              <a:rPr kumimoji="0" lang="en-US" altLang="zh-CN" sz="2800" b="0" dirty="0" err="1">
                <a:latin typeface="Arial Unicode MS" pitchFamily="34" charset="-122"/>
              </a:rPr>
              <a:t>a,b</a:t>
            </a:r>
            <a:r>
              <a:rPr kumimoji="0" lang="en-US" altLang="zh-CN" sz="2800" b="0" dirty="0" smtClean="0">
                <a:latin typeface="Arial Unicode MS" pitchFamily="34" charset="-122"/>
              </a:rPr>
              <a:t>);</a:t>
            </a:r>
            <a:endParaRPr kumimoji="0" lang="zh-CN" altLang="zh-CN" sz="2800" b="0" dirty="0">
              <a:latin typeface="Arial Unicode MS" pitchFamily="34" charset="-122"/>
            </a:endParaRPr>
          </a:p>
          <a:p>
            <a:pPr>
              <a:lnSpc>
                <a:spcPts val="3000"/>
              </a:lnSpc>
              <a:spcBef>
                <a:spcPct val="20000"/>
              </a:spcBef>
              <a:buClr>
                <a:schemeClr val="folHlink"/>
              </a:buClr>
              <a:buFont typeface="Wingdings" pitchFamily="2" charset="2"/>
              <a:buNone/>
              <a:defRPr/>
            </a:pPr>
            <a:r>
              <a:rPr kumimoji="0" lang="en-US" altLang="zh-CN" sz="2800" b="0" dirty="0">
                <a:latin typeface="Arial Unicode MS" pitchFamily="34" charset="-122"/>
              </a:rPr>
              <a:t> }</a:t>
            </a:r>
            <a:endParaRPr kumimoji="0" lang="zh-CN" altLang="en-US" sz="2800" b="0" dirty="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Left)">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542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内容占位符 2"/>
          <p:cNvSpPr>
            <a:spLocks noGrp="1"/>
          </p:cNvSpPr>
          <p:nvPr>
            <p:ph idx="1"/>
          </p:nvPr>
        </p:nvSpPr>
        <p:spPr>
          <a:xfrm>
            <a:off x="357188" y="876300"/>
            <a:ext cx="8318500" cy="5481638"/>
          </a:xfrm>
        </p:spPr>
        <p:txBody>
          <a:bodyPr/>
          <a:lstStyle/>
          <a:p>
            <a:pPr eaLnBrk="1" hangingPunct="1"/>
            <a:r>
              <a:rPr lang="zh-CN" altLang="zh-CN" dirty="0" smtClean="0"/>
              <a:t>如果想通过函数调用得到ｎ个要改变的值</a:t>
            </a:r>
            <a:r>
              <a:rPr lang="zh-CN" altLang="en-US" dirty="0" smtClean="0"/>
              <a:t>：</a:t>
            </a:r>
            <a:endParaRPr lang="zh-CN" altLang="zh-CN" dirty="0" smtClean="0"/>
          </a:p>
          <a:p>
            <a:pPr lvl="1" eaLnBrk="1" hangingPunct="1">
              <a:buFont typeface="Wingdings" pitchFamily="2" charset="2"/>
              <a:buNone/>
            </a:pPr>
            <a:r>
              <a:rPr lang="zh-CN" altLang="zh-CN" dirty="0" smtClean="0"/>
              <a:t>① 在主调函数中设ｎ个变量，用ｎ个指针变量指向它们</a:t>
            </a:r>
          </a:p>
          <a:p>
            <a:pPr lvl="1" eaLnBrk="1" hangingPunct="1">
              <a:buFont typeface="Wingdings" pitchFamily="2" charset="2"/>
              <a:buNone/>
            </a:pPr>
            <a:r>
              <a:rPr lang="zh-CN" altLang="zh-CN" dirty="0" smtClean="0"/>
              <a:t>② 设计一个函数，有</a:t>
            </a:r>
            <a:r>
              <a:rPr lang="en-US" altLang="zh-CN" dirty="0" smtClean="0"/>
              <a:t>n</a:t>
            </a:r>
            <a:r>
              <a:rPr lang="zh-CN" altLang="zh-CN" dirty="0" smtClean="0"/>
              <a:t>个指针形参。在这个函数中改变这ｎ个形参的值</a:t>
            </a:r>
          </a:p>
          <a:p>
            <a:pPr lvl="1" eaLnBrk="1" hangingPunct="1">
              <a:buFont typeface="Wingdings" pitchFamily="2" charset="2"/>
              <a:buNone/>
            </a:pPr>
            <a:r>
              <a:rPr lang="zh-CN" altLang="zh-CN" dirty="0" smtClean="0"/>
              <a:t>③ 在主调函数中调用这个函数，在调用时将这</a:t>
            </a:r>
            <a:r>
              <a:rPr lang="en-US" altLang="zh-CN" dirty="0" smtClean="0"/>
              <a:t>n</a:t>
            </a:r>
            <a:r>
              <a:rPr lang="zh-CN" altLang="zh-CN" dirty="0" smtClean="0"/>
              <a:t>个指针变量作实参，将它们的地址传给该函数的形参</a:t>
            </a:r>
          </a:p>
          <a:p>
            <a:pPr lvl="1" eaLnBrk="1" hangingPunct="1">
              <a:buFont typeface="Wingdings" pitchFamily="2" charset="2"/>
              <a:buNone/>
            </a:pPr>
            <a:r>
              <a:rPr lang="zh-CN" altLang="zh-CN" dirty="0" smtClean="0"/>
              <a:t>④ 在执行该函数的过程中，通过形参指针变量，改变它们所指向的ｎ个变量的值</a:t>
            </a:r>
          </a:p>
          <a:p>
            <a:pPr lvl="1" eaLnBrk="1" hangingPunct="1">
              <a:buFont typeface="Wingdings" pitchFamily="2" charset="2"/>
              <a:buNone/>
            </a:pPr>
            <a:r>
              <a:rPr lang="zh-CN" altLang="en-US" dirty="0" smtClean="0"/>
              <a:t>⑤</a:t>
            </a:r>
            <a:r>
              <a:rPr lang="zh-CN" altLang="zh-CN" dirty="0" smtClean="0"/>
              <a:t>主调函数中就可以使用这些改变了值的变量</a:t>
            </a:r>
            <a:endParaRPr lang="zh-CN" altLang="en-US" dirty="0" smtClean="0"/>
          </a:p>
        </p:txBody>
      </p:sp>
      <p:pic>
        <p:nvPicPr>
          <p:cNvPr id="58371"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内容占位符 2"/>
          <p:cNvSpPr>
            <a:spLocks noGrp="1"/>
          </p:cNvSpPr>
          <p:nvPr>
            <p:ph idx="1"/>
          </p:nvPr>
        </p:nvSpPr>
        <p:spPr/>
        <p:txBody>
          <a:bodyPr/>
          <a:lstStyle/>
          <a:p>
            <a:pPr eaLnBrk="1" hangingPunct="1"/>
            <a:r>
              <a:rPr lang="zh-CN" altLang="zh-CN" smtClean="0"/>
              <a:t>注意：函数的调用可以（而且只可以）得到一个返回值（即函数值），而使用指针变量作参数，可以得到多个变化了的值。如果不用指针变量是难以做到这一点的。</a:t>
            </a:r>
            <a:endParaRPr lang="en-US" altLang="zh-CN" smtClean="0"/>
          </a:p>
          <a:p>
            <a:pPr eaLnBrk="1" hangingPunct="1"/>
            <a:r>
              <a:rPr lang="zh-CN" altLang="zh-CN" smtClean="0"/>
              <a:t>要善于利用指针法。</a:t>
            </a:r>
            <a:endParaRPr lang="zh-CN" altLang="en-US" smtClean="0"/>
          </a:p>
        </p:txBody>
      </p:sp>
      <p:pic>
        <p:nvPicPr>
          <p:cNvPr id="59395"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0418" name="内容占位符 2"/>
          <p:cNvSpPr>
            <a:spLocks noGrp="1"/>
          </p:cNvSpPr>
          <p:nvPr>
            <p:ph idx="1"/>
          </p:nvPr>
        </p:nvSpPr>
        <p:spPr>
          <a:xfrm>
            <a:off x="714375" y="1214438"/>
            <a:ext cx="7786688" cy="4143375"/>
          </a:xfrm>
        </p:spPr>
        <p:txBody>
          <a:bodyPr/>
          <a:lstStyle/>
          <a:p>
            <a:pPr eaLnBrk="1" hangingPunct="1">
              <a:buFont typeface="Wingdings" pitchFamily="2" charset="2"/>
              <a:buNone/>
            </a:pPr>
            <a:r>
              <a:rPr lang="en-US" altLang="zh-CN" smtClean="0"/>
              <a:t>   </a:t>
            </a:r>
            <a:r>
              <a:rPr lang="zh-CN" altLang="zh-CN" smtClean="0"/>
              <a:t>例</a:t>
            </a:r>
            <a:r>
              <a:rPr lang="en-US" altLang="zh-CN" smtClean="0"/>
              <a:t>5 </a:t>
            </a:r>
            <a:r>
              <a:rPr lang="zh-CN" altLang="zh-CN" smtClean="0"/>
              <a:t>输入</a:t>
            </a:r>
            <a:r>
              <a:rPr lang="en-US" altLang="zh-CN" smtClean="0"/>
              <a:t>3</a:t>
            </a:r>
            <a:r>
              <a:rPr lang="zh-CN" altLang="zh-CN" smtClean="0"/>
              <a:t>个整数</a:t>
            </a:r>
            <a:r>
              <a:rPr lang="en-US" altLang="zh-CN" smtClean="0"/>
              <a:t>a,b,c</a:t>
            </a:r>
            <a:r>
              <a:rPr lang="zh-CN" altLang="zh-CN" smtClean="0"/>
              <a:t>，要求按由大到小的顺序将它们输出。用函数实现。</a:t>
            </a:r>
            <a:endParaRPr lang="en-US" altLang="zh-CN" smtClean="0"/>
          </a:p>
          <a:p>
            <a:pPr eaLnBrk="1" hangingPunct="1"/>
            <a:r>
              <a:rPr lang="zh-CN" altLang="zh-CN" smtClean="0"/>
              <a:t>解题思路：采用例</a:t>
            </a:r>
            <a:r>
              <a:rPr lang="en-US" altLang="zh-CN" smtClean="0"/>
              <a:t>3</a:t>
            </a:r>
            <a:r>
              <a:rPr lang="zh-CN" altLang="zh-CN" smtClean="0"/>
              <a:t>的方法在函数中改变这</a:t>
            </a:r>
            <a:r>
              <a:rPr lang="en-US" altLang="zh-CN" smtClean="0"/>
              <a:t>3</a:t>
            </a:r>
            <a:r>
              <a:rPr lang="zh-CN" altLang="zh-CN" smtClean="0"/>
              <a:t>个变量的值。用</a:t>
            </a:r>
            <a:r>
              <a:rPr lang="en-US" altLang="zh-CN" smtClean="0"/>
              <a:t>swap</a:t>
            </a:r>
            <a:r>
              <a:rPr lang="zh-CN" altLang="zh-CN" smtClean="0"/>
              <a:t>函数交换两个变量的值，用</a:t>
            </a:r>
            <a:r>
              <a:rPr lang="en-US" altLang="zh-CN" smtClean="0"/>
              <a:t>exchange</a:t>
            </a:r>
            <a:r>
              <a:rPr lang="zh-CN" altLang="zh-CN" smtClean="0"/>
              <a:t>函数改变这</a:t>
            </a:r>
            <a:r>
              <a:rPr lang="en-US" altLang="zh-CN" smtClean="0"/>
              <a:t>3</a:t>
            </a:r>
            <a:r>
              <a:rPr lang="zh-CN" altLang="zh-CN" smtClean="0"/>
              <a:t>个变量的值。</a:t>
            </a:r>
          </a:p>
          <a:p>
            <a:pPr eaLnBrk="1" hangingPunct="1">
              <a:buFont typeface="Wingdings" pitchFamily="2" charset="2"/>
              <a:buNone/>
            </a:pPr>
            <a:endParaRPr lang="zh-CN" altLang="en-US" smtClean="0"/>
          </a:p>
        </p:txBody>
      </p:sp>
      <p:pic>
        <p:nvPicPr>
          <p:cNvPr id="60419"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圆角矩形标注 3"/>
          <p:cNvSpPr>
            <a:spLocks noChangeArrowheads="1"/>
          </p:cNvSpPr>
          <p:nvPr/>
        </p:nvSpPr>
        <p:spPr bwMode="auto">
          <a:xfrm>
            <a:off x="5786438" y="3357563"/>
            <a:ext cx="3071812" cy="1143000"/>
          </a:xfrm>
          <a:prstGeom prst="wedgeRoundRectCallout">
            <a:avLst>
              <a:gd name="adj1" fmla="val -78875"/>
              <a:gd name="adj2" fmla="val 23019"/>
              <a:gd name="adj3" fmla="val 16667"/>
            </a:avLst>
          </a:prstGeom>
          <a:solidFill>
            <a:srgbClr val="FFFFCC"/>
          </a:solidFill>
          <a:ln w="9525" algn="ctr">
            <a:solidFill>
              <a:schemeClr val="tx1"/>
            </a:solidFill>
            <a:miter lim="800000"/>
            <a:headEnd/>
            <a:tailEnd/>
          </a:ln>
        </p:spPr>
        <p:txBody>
          <a:bodyPr/>
          <a:lstStyle/>
          <a:p>
            <a:pPr algn="ctr"/>
            <a:r>
              <a:rPr lang="zh-CN" altLang="en-US" sz="2800">
                <a:solidFill>
                  <a:srgbClr val="0000CC"/>
                </a:solidFill>
              </a:rPr>
              <a:t>调用结束后不会改变指针的指向</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67538" y="2886075"/>
            <a:ext cx="20335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4" name="图片 5"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72" name="Rectangle 8"/>
          <p:cNvSpPr>
            <a:spLocks noChangeArrowheads="1"/>
          </p:cNvSpPr>
          <p:nvPr/>
        </p:nvSpPr>
        <p:spPr bwMode="gray">
          <a:xfrm>
            <a:off x="971550" y="815975"/>
            <a:ext cx="9217025" cy="4659737"/>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spcBef>
                <a:spcPct val="20000"/>
              </a:spcBef>
              <a:buClr>
                <a:schemeClr val="folHlink"/>
              </a:buClr>
              <a:buFont typeface="Wingdings" pitchFamily="2" charset="2"/>
              <a:buNone/>
              <a:defRPr/>
            </a:pPr>
            <a:r>
              <a:rPr kumimoji="0" lang="en-US" altLang="zh-CN" sz="2800" b="0" dirty="0">
                <a:latin typeface="Arial Unicode MS" pitchFamily="34" charset="-122"/>
              </a:rPr>
              <a:t>#include &lt;</a:t>
            </a:r>
            <a:r>
              <a:rPr kumimoji="0" lang="en-US" altLang="zh-CN" sz="2800" b="0" dirty="0" err="1">
                <a:latin typeface="Arial Unicode MS" pitchFamily="34" charset="-122"/>
              </a:rPr>
              <a:t>stdio.h</a:t>
            </a:r>
            <a:r>
              <a:rPr kumimoji="0" lang="en-US" altLang="zh-CN" sz="2800" b="0" dirty="0">
                <a:latin typeface="Arial Unicode MS" pitchFamily="34" charset="-122"/>
              </a:rPr>
              <a:t>&gt;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void</a:t>
            </a:r>
            <a:r>
              <a:rPr kumimoji="0" lang="en-US" altLang="zh-CN" sz="2800" b="0" dirty="0" smtClean="0">
                <a:latin typeface="Arial Unicode MS" pitchFamily="34" charset="-122"/>
              </a:rPr>
              <a:t> </a:t>
            </a:r>
            <a:r>
              <a:rPr kumimoji="0" lang="en-US" altLang="zh-CN" sz="2800" b="0" dirty="0">
                <a:latin typeface="Arial Unicode MS" pitchFamily="34" charset="-122"/>
              </a:rPr>
              <a:t>main()</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void exchange(</a:t>
            </a:r>
            <a:r>
              <a:rPr kumimoji="0" lang="en-US" altLang="zh-CN" sz="2800" b="0" dirty="0" err="1">
                <a:latin typeface="Arial Unicode MS" pitchFamily="34" charset="-122"/>
              </a:rPr>
              <a:t>int</a:t>
            </a:r>
            <a:r>
              <a:rPr kumimoji="0" lang="en-US" altLang="zh-CN" sz="2800" b="0" dirty="0">
                <a:latin typeface="Arial Unicode MS" pitchFamily="34" charset="-122"/>
              </a:rPr>
              <a:t> *q1, </a:t>
            </a:r>
            <a:r>
              <a:rPr kumimoji="0" lang="en-US" altLang="zh-CN" sz="2800" b="0" dirty="0" err="1">
                <a:latin typeface="Arial Unicode MS" pitchFamily="34" charset="-122"/>
              </a:rPr>
              <a:t>int</a:t>
            </a:r>
            <a:r>
              <a:rPr kumimoji="0" lang="en-US" altLang="zh-CN" sz="2800" b="0" dirty="0">
                <a:latin typeface="Arial Unicode MS" pitchFamily="34" charset="-122"/>
              </a:rPr>
              <a:t> *q2, </a:t>
            </a:r>
            <a:r>
              <a:rPr kumimoji="0" lang="en-US" altLang="zh-CN" sz="2800" b="0" dirty="0" err="1">
                <a:latin typeface="Arial Unicode MS" pitchFamily="34" charset="-122"/>
              </a:rPr>
              <a:t>int</a:t>
            </a:r>
            <a:r>
              <a:rPr kumimoji="0" lang="en-US" altLang="zh-CN" sz="2800" b="0" dirty="0">
                <a:latin typeface="Arial Unicode MS" pitchFamily="34" charset="-122"/>
              </a:rPr>
              <a:t> *q3);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int</a:t>
            </a:r>
            <a:r>
              <a:rPr kumimoji="0" lang="en-US" altLang="zh-CN" sz="2800" b="0" dirty="0">
                <a:latin typeface="Arial Unicode MS" pitchFamily="34" charset="-122"/>
              </a:rPr>
              <a:t> </a:t>
            </a:r>
            <a:r>
              <a:rPr kumimoji="0" lang="en-US" altLang="zh-CN" sz="2800" b="0" dirty="0" err="1">
                <a:latin typeface="Arial Unicode MS" pitchFamily="34" charset="-122"/>
              </a:rPr>
              <a:t>a,b,c</a:t>
            </a:r>
            <a:r>
              <a:rPr kumimoji="0" lang="en-US" altLang="zh-CN" sz="2800" b="0" dirty="0">
                <a:latin typeface="Arial Unicode MS" pitchFamily="34" charset="-122"/>
              </a:rPr>
              <a:t>,*p1,*p2,*p3;</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scanf</a:t>
            </a:r>
            <a:r>
              <a:rPr kumimoji="0" lang="en-US" altLang="zh-CN" sz="2800" b="0" dirty="0">
                <a:latin typeface="Arial Unicode MS" pitchFamily="34" charset="-122"/>
              </a:rPr>
              <a:t>("%</a:t>
            </a:r>
            <a:r>
              <a:rPr kumimoji="0" lang="en-US" altLang="zh-CN" sz="2800" b="0" dirty="0" err="1">
                <a:latin typeface="Arial Unicode MS" pitchFamily="34" charset="-122"/>
              </a:rPr>
              <a:t>d,%d,%d",&amp;a,&amp;b,&amp;c</a:t>
            </a:r>
            <a:r>
              <a:rPr kumimoji="0" lang="en-US" altLang="zh-CN" sz="2800" b="0" dirty="0">
                <a:latin typeface="Arial Unicode MS" pitchFamily="34" charset="-122"/>
              </a:rPr>
              <a: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p1=&amp;a;p2=&amp;b;p3=&amp;c;</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exchange(p1,p2,p3);</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a:t>
            </a:r>
            <a:r>
              <a:rPr kumimoji="0" lang="en-US" altLang="zh-CN" sz="2800" b="0" dirty="0" err="1">
                <a:latin typeface="Arial Unicode MS" pitchFamily="34" charset="-122"/>
              </a:rPr>
              <a:t>d,%d,%d</a:t>
            </a:r>
            <a:r>
              <a:rPr kumimoji="0" lang="en-US" altLang="zh-CN" sz="2800" b="0" dirty="0">
                <a:latin typeface="Arial Unicode MS" pitchFamily="34" charset="-122"/>
              </a:rPr>
              <a:t>\n",</a:t>
            </a:r>
            <a:r>
              <a:rPr kumimoji="0" lang="en-US" altLang="zh-CN" sz="2800" b="0" dirty="0" err="1">
                <a:latin typeface="Arial Unicode MS" pitchFamily="34" charset="-122"/>
              </a:rPr>
              <a:t>a,b,c</a:t>
            </a:r>
            <a:r>
              <a:rPr kumimoji="0" lang="en-US" altLang="zh-CN" sz="2800" b="0" dirty="0">
                <a:latin typeface="Arial Unicode MS" pitchFamily="34" charset="-122"/>
              </a:rPr>
              <a: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smtClean="0">
                <a:latin typeface="Arial Unicode MS" pitchFamily="34" charset="-122"/>
              </a:rPr>
              <a:t>}</a:t>
            </a:r>
            <a:endParaRPr kumimoji="0" lang="zh-CN" altLang="en-US" sz="2800" b="0" dirty="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圆角矩形标注 4"/>
          <p:cNvSpPr>
            <a:spLocks noChangeArrowheads="1"/>
          </p:cNvSpPr>
          <p:nvPr/>
        </p:nvSpPr>
        <p:spPr bwMode="auto">
          <a:xfrm>
            <a:off x="1928813" y="5643563"/>
            <a:ext cx="2357437" cy="1000125"/>
          </a:xfrm>
          <a:prstGeom prst="wedgeRoundRectCallout">
            <a:avLst>
              <a:gd name="adj1" fmla="val 34907"/>
              <a:gd name="adj2" fmla="val -74514"/>
              <a:gd name="adj3" fmla="val 16667"/>
            </a:avLst>
          </a:prstGeom>
          <a:solidFill>
            <a:srgbClr val="FFFFCC"/>
          </a:solidFill>
          <a:ln w="9525" algn="ctr">
            <a:solidFill>
              <a:schemeClr val="tx1"/>
            </a:solidFill>
            <a:miter lim="800000"/>
            <a:headEnd/>
            <a:tailEnd/>
          </a:ln>
        </p:spPr>
        <p:txBody>
          <a:bodyPr/>
          <a:lstStyle/>
          <a:p>
            <a:pPr algn="ctr"/>
            <a:r>
              <a:rPr lang="zh-CN" altLang="en-US" sz="2800">
                <a:solidFill>
                  <a:srgbClr val="0000CC"/>
                </a:solidFill>
              </a:rPr>
              <a:t>交换指针指向的变量值</a:t>
            </a:r>
          </a:p>
        </p:txBody>
      </p:sp>
      <p:pic>
        <p:nvPicPr>
          <p:cNvPr id="2426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67538" y="3286125"/>
            <a:ext cx="2033587"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6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7538" y="2886075"/>
            <a:ext cx="20335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69" name="图片 5" descr="Untitled2.png">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7" name="Rectangle 9"/>
          <p:cNvSpPr>
            <a:spLocks noChangeArrowheads="1"/>
          </p:cNvSpPr>
          <p:nvPr/>
        </p:nvSpPr>
        <p:spPr bwMode="gray">
          <a:xfrm>
            <a:off x="539750" y="671513"/>
            <a:ext cx="7181850" cy="513397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spcBef>
                <a:spcPct val="20000"/>
              </a:spcBef>
              <a:buClr>
                <a:schemeClr val="folHlink"/>
              </a:buClr>
              <a:buFont typeface="Wingdings" pitchFamily="2" charset="2"/>
              <a:buNone/>
              <a:defRPr/>
            </a:pPr>
            <a:r>
              <a:rPr kumimoji="0" lang="en-US" altLang="zh-CN" sz="2800" b="0">
                <a:latin typeface="Arial Unicode MS" pitchFamily="34" charset="-122"/>
              </a:rPr>
              <a:t>void exchange(int *q1, int *q2, int *q3)    </a:t>
            </a:r>
            <a:endParaRPr kumimoji="0" lang="zh-CN" altLang="zh-CN" sz="2800" b="0">
              <a:latin typeface="Arial Unicode MS" pitchFamily="34" charset="-122"/>
            </a:endParaRPr>
          </a:p>
          <a:p>
            <a:pPr>
              <a:spcBef>
                <a:spcPct val="20000"/>
              </a:spcBef>
              <a:buClr>
                <a:schemeClr val="folHlink"/>
              </a:buClr>
              <a:buFont typeface="Wingdings" pitchFamily="2" charset="2"/>
              <a:buNone/>
              <a:defRPr/>
            </a:pPr>
            <a:r>
              <a:rPr kumimoji="0" lang="en-US" altLang="zh-CN" sz="2800" b="0">
                <a:latin typeface="Arial Unicode MS" pitchFamily="34" charset="-122"/>
              </a:rPr>
              <a:t>{ void swap(int *pt1, int *pt2);   </a:t>
            </a:r>
            <a:endParaRPr kumimoji="0" lang="zh-CN" altLang="zh-CN" sz="2800" b="0">
              <a:latin typeface="Arial Unicode MS" pitchFamily="34" charset="-122"/>
            </a:endParaRPr>
          </a:p>
          <a:p>
            <a:pPr>
              <a:spcBef>
                <a:spcPct val="20000"/>
              </a:spcBef>
              <a:buClr>
                <a:schemeClr val="folHlink"/>
              </a:buClr>
              <a:buFont typeface="Wingdings" pitchFamily="2" charset="2"/>
              <a:buNone/>
              <a:defRPr/>
            </a:pPr>
            <a:r>
              <a:rPr kumimoji="0" lang="en-US" altLang="zh-CN" sz="2800" b="0">
                <a:latin typeface="Arial Unicode MS" pitchFamily="34" charset="-122"/>
              </a:rPr>
              <a:t>   if(*q1&lt;*q2) swap(q1,q2);   </a:t>
            </a:r>
            <a:endParaRPr kumimoji="0" lang="zh-CN" altLang="zh-CN" sz="2800" b="0">
              <a:latin typeface="Arial Unicode MS" pitchFamily="34" charset="-122"/>
            </a:endParaRPr>
          </a:p>
          <a:p>
            <a:pPr>
              <a:spcBef>
                <a:spcPct val="20000"/>
              </a:spcBef>
              <a:buClr>
                <a:schemeClr val="folHlink"/>
              </a:buClr>
              <a:buFont typeface="Wingdings" pitchFamily="2" charset="2"/>
              <a:buNone/>
              <a:defRPr/>
            </a:pPr>
            <a:r>
              <a:rPr kumimoji="0" lang="en-US" altLang="zh-CN" sz="2800" b="0">
                <a:latin typeface="Arial Unicode MS" pitchFamily="34" charset="-122"/>
              </a:rPr>
              <a:t>   if(*q1&lt;*q3) swap(q1,q3);   </a:t>
            </a:r>
            <a:endParaRPr kumimoji="0" lang="zh-CN" altLang="zh-CN" sz="2800" b="0">
              <a:latin typeface="Arial Unicode MS" pitchFamily="34" charset="-122"/>
            </a:endParaRPr>
          </a:p>
          <a:p>
            <a:pPr>
              <a:spcBef>
                <a:spcPct val="20000"/>
              </a:spcBef>
              <a:buClr>
                <a:schemeClr val="folHlink"/>
              </a:buClr>
              <a:buFont typeface="Wingdings" pitchFamily="2" charset="2"/>
              <a:buNone/>
              <a:defRPr/>
            </a:pPr>
            <a:r>
              <a:rPr kumimoji="0" lang="en-US" altLang="zh-CN" sz="2800" b="0">
                <a:latin typeface="Arial Unicode MS" pitchFamily="34" charset="-122"/>
              </a:rPr>
              <a:t>   if(*q2&lt;*q3) swap(q2,q3);   </a:t>
            </a:r>
            <a:endParaRPr kumimoji="0" lang="zh-CN" altLang="zh-CN" sz="2800" b="0">
              <a:latin typeface="Arial Unicode MS" pitchFamily="34" charset="-122"/>
            </a:endParaRPr>
          </a:p>
          <a:p>
            <a:pPr>
              <a:spcBef>
                <a:spcPct val="20000"/>
              </a:spcBef>
              <a:buClr>
                <a:schemeClr val="folHlink"/>
              </a:buClr>
              <a:buFont typeface="Wingdings" pitchFamily="2" charset="2"/>
              <a:buNone/>
              <a:defRPr/>
            </a:pPr>
            <a:r>
              <a:rPr kumimoji="0" lang="en-US" altLang="zh-CN" sz="2800" b="0">
                <a:latin typeface="Arial Unicode MS" pitchFamily="34" charset="-122"/>
              </a:rPr>
              <a:t>} </a:t>
            </a:r>
            <a:endParaRPr kumimoji="0" lang="zh-CN" altLang="zh-CN" sz="2800" b="0">
              <a:latin typeface="Arial Unicode MS" pitchFamily="34" charset="-122"/>
            </a:endParaRPr>
          </a:p>
          <a:p>
            <a:pPr>
              <a:spcBef>
                <a:spcPct val="20000"/>
              </a:spcBef>
              <a:buClr>
                <a:schemeClr val="folHlink"/>
              </a:buClr>
              <a:buFont typeface="Wingdings" pitchFamily="2" charset="2"/>
              <a:buNone/>
              <a:defRPr/>
            </a:pPr>
            <a:r>
              <a:rPr kumimoji="0" lang="en-US" altLang="zh-CN" sz="2800" b="0">
                <a:latin typeface="Arial Unicode MS" pitchFamily="34" charset="-122"/>
              </a:rPr>
              <a:t>void swap(int *pt1, int *pt2)       </a:t>
            </a:r>
            <a:endParaRPr kumimoji="0" lang="zh-CN" altLang="zh-CN" sz="2800" b="0">
              <a:latin typeface="Arial Unicode MS" pitchFamily="34" charset="-122"/>
            </a:endParaRPr>
          </a:p>
          <a:p>
            <a:pPr>
              <a:spcBef>
                <a:spcPct val="20000"/>
              </a:spcBef>
              <a:buClr>
                <a:schemeClr val="folHlink"/>
              </a:buClr>
              <a:buFont typeface="Wingdings" pitchFamily="2" charset="2"/>
              <a:buNone/>
              <a:defRPr/>
            </a:pPr>
            <a:r>
              <a:rPr kumimoji="0" lang="en-US" altLang="zh-CN" sz="2800" b="0">
                <a:latin typeface="Arial Unicode MS" pitchFamily="34" charset="-122"/>
              </a:rPr>
              <a:t>{ int temp;</a:t>
            </a:r>
            <a:endParaRPr kumimoji="0" lang="zh-CN" altLang="zh-CN" sz="2800" b="0">
              <a:latin typeface="Arial Unicode MS" pitchFamily="34" charset="-122"/>
            </a:endParaRPr>
          </a:p>
          <a:p>
            <a:pPr>
              <a:spcBef>
                <a:spcPct val="20000"/>
              </a:spcBef>
              <a:buClr>
                <a:schemeClr val="folHlink"/>
              </a:buClr>
              <a:buFont typeface="Wingdings" pitchFamily="2" charset="2"/>
              <a:buNone/>
              <a:defRPr/>
            </a:pPr>
            <a:r>
              <a:rPr kumimoji="0" lang="en-US" altLang="zh-CN" sz="2800" b="0">
                <a:latin typeface="Arial Unicode MS" pitchFamily="34" charset="-122"/>
              </a:rPr>
              <a:t>   temp=*pt1;   *pt1=*pt2;  *pt2=temp;</a:t>
            </a:r>
            <a:endParaRPr kumimoji="0" lang="zh-CN" altLang="zh-CN" sz="2800" b="0">
              <a:latin typeface="Arial Unicode MS" pitchFamily="34" charset="-122"/>
            </a:endParaRPr>
          </a:p>
          <a:p>
            <a:pPr>
              <a:spcBef>
                <a:spcPct val="20000"/>
              </a:spcBef>
              <a:buClr>
                <a:schemeClr val="folHlink"/>
              </a:buClr>
              <a:buFont typeface="Wingdings" pitchFamily="2" charset="2"/>
              <a:buNone/>
              <a:defRPr/>
            </a:pPr>
            <a:r>
              <a:rPr kumimoji="0" lang="en-US" altLang="zh-CN" sz="2800" b="0">
                <a:latin typeface="Arial Unicode MS" pitchFamily="34" charset="-122"/>
              </a:rPr>
              <a:t> }   </a:t>
            </a:r>
            <a:endParaRPr kumimoji="0" lang="zh-CN" altLang="zh-CN" sz="2800" b="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42691"/>
                                        </p:tgtEl>
                                        <p:attrNameLst>
                                          <p:attrName>style.visibility</p:attrName>
                                        </p:attrNameLst>
                                      </p:cBhvr>
                                      <p:to>
                                        <p:strVal val="visible"/>
                                      </p:to>
                                    </p:set>
                                    <p:animEffect transition="in" filter="blinds(horizontal)">
                                      <p:cBhvr>
                                        <p:cTn id="12" dur="500"/>
                                        <p:tgtEl>
                                          <p:spTgt spid="2426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28625" y="785813"/>
            <a:ext cx="8429625"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8.3 </a:t>
            </a:r>
            <a:r>
              <a:rPr lang="zh-CN" altLang="zh-CN" dirty="0" smtClean="0">
                <a:solidFill>
                  <a:srgbClr val="800000"/>
                </a:solidFill>
                <a:effectLst>
                  <a:outerShdw blurRad="38100" dist="38100" dir="2700000" algn="tl">
                    <a:srgbClr val="000000"/>
                  </a:outerShdw>
                </a:effectLst>
                <a:ea typeface="黑体" pitchFamily="2" charset="-122"/>
              </a:rPr>
              <a:t>通过指针引用数组</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63491" name="Rectangle 3"/>
          <p:cNvSpPr>
            <a:spLocks noGrp="1" noChangeArrowheads="1"/>
          </p:cNvSpPr>
          <p:nvPr>
            <p:ph idx="1"/>
          </p:nvPr>
        </p:nvSpPr>
        <p:spPr>
          <a:xfrm>
            <a:off x="571500" y="1714500"/>
            <a:ext cx="8215313" cy="4000500"/>
          </a:xfrm>
        </p:spPr>
        <p:txBody>
          <a:bodyPr/>
          <a:lstStyle/>
          <a:p>
            <a:pPr eaLnBrk="1" hangingPunct="1">
              <a:buFont typeface="Wingdings" pitchFamily="2" charset="2"/>
              <a:buNone/>
            </a:pPr>
            <a:r>
              <a:rPr lang="en-US" altLang="zh-CN" sz="3600" dirty="0" smtClean="0">
                <a:hlinkClick r:id="rId2" action="ppaction://hlinksldjump"/>
              </a:rPr>
              <a:t>8.3.1 </a:t>
            </a:r>
            <a:r>
              <a:rPr lang="zh-CN" altLang="zh-CN" sz="3600" dirty="0" smtClean="0">
                <a:hlinkClick r:id="rId2" action="ppaction://hlinksldjump"/>
              </a:rPr>
              <a:t>数组元素的指针</a:t>
            </a:r>
            <a:endParaRPr lang="en-US" altLang="zh-CN" sz="3600" dirty="0" smtClean="0"/>
          </a:p>
          <a:p>
            <a:pPr eaLnBrk="1" hangingPunct="1">
              <a:buFont typeface="Wingdings" pitchFamily="2" charset="2"/>
              <a:buNone/>
            </a:pPr>
            <a:r>
              <a:rPr lang="en-US" altLang="zh-CN" sz="3600" dirty="0" smtClean="0">
                <a:hlinkClick r:id="rId3" action="ppaction://hlinksldjump"/>
              </a:rPr>
              <a:t>8.3.2 </a:t>
            </a:r>
            <a:r>
              <a:rPr lang="zh-CN" altLang="zh-CN" sz="3600" dirty="0" smtClean="0">
                <a:hlinkClick r:id="rId3" action="ppaction://hlinksldjump"/>
              </a:rPr>
              <a:t>在引用数组元素时指针的运算</a:t>
            </a:r>
            <a:endParaRPr lang="en-US" altLang="zh-CN" sz="3600" dirty="0" smtClean="0"/>
          </a:p>
          <a:p>
            <a:pPr eaLnBrk="1" hangingPunct="1">
              <a:buFont typeface="Wingdings" pitchFamily="2" charset="2"/>
              <a:buNone/>
            </a:pPr>
            <a:r>
              <a:rPr lang="en-US" altLang="zh-CN" sz="3600" dirty="0" smtClean="0">
                <a:hlinkClick r:id="rId4" action="ppaction://hlinksldjump"/>
              </a:rPr>
              <a:t>8.3.3 </a:t>
            </a:r>
            <a:r>
              <a:rPr lang="zh-CN" altLang="zh-CN" sz="3600" dirty="0" smtClean="0">
                <a:hlinkClick r:id="rId4" action="ppaction://hlinksldjump"/>
              </a:rPr>
              <a:t>通过指针引用数组元素</a:t>
            </a:r>
            <a:endParaRPr lang="en-US" altLang="zh-CN" sz="3600" dirty="0" smtClean="0"/>
          </a:p>
          <a:p>
            <a:pPr eaLnBrk="1" hangingPunct="1">
              <a:buFont typeface="Wingdings" pitchFamily="2" charset="2"/>
              <a:buNone/>
            </a:pPr>
            <a:r>
              <a:rPr lang="en-US" altLang="zh-CN" sz="3600" dirty="0" smtClean="0">
                <a:hlinkClick r:id="rId5" action="ppaction://hlinksldjump"/>
              </a:rPr>
              <a:t>8.3.4 </a:t>
            </a:r>
            <a:r>
              <a:rPr lang="zh-CN" altLang="zh-CN" sz="3600" dirty="0" smtClean="0">
                <a:hlinkClick r:id="rId5" action="ppaction://hlinksldjump"/>
              </a:rPr>
              <a:t>用数组名作函数参数</a:t>
            </a:r>
            <a:endParaRPr lang="en-US" altLang="zh-CN" sz="3600" dirty="0" smtClean="0"/>
          </a:p>
        </p:txBody>
      </p:sp>
      <p:pic>
        <p:nvPicPr>
          <p:cNvPr id="63492" name="图片 3" descr="Untitled.png">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28625" y="785813"/>
            <a:ext cx="8429625"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8.3.1  </a:t>
            </a:r>
            <a:r>
              <a:rPr lang="zh-CN" altLang="zh-CN" dirty="0" smtClean="0">
                <a:solidFill>
                  <a:srgbClr val="800000"/>
                </a:solidFill>
                <a:effectLst>
                  <a:outerShdw blurRad="38100" dist="38100" dir="2700000" algn="tl">
                    <a:srgbClr val="000000"/>
                  </a:outerShdw>
                </a:effectLst>
                <a:ea typeface="黑体" pitchFamily="2" charset="-122"/>
              </a:rPr>
              <a:t>数组元素的指针</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44035" name="Rectangle 3"/>
          <p:cNvSpPr>
            <a:spLocks noGrp="1" noChangeArrowheads="1"/>
          </p:cNvSpPr>
          <p:nvPr>
            <p:ph idx="1"/>
          </p:nvPr>
        </p:nvSpPr>
        <p:spPr>
          <a:xfrm>
            <a:off x="714375" y="1714500"/>
            <a:ext cx="8072438" cy="4000500"/>
          </a:xfrm>
        </p:spPr>
        <p:txBody>
          <a:bodyPr/>
          <a:lstStyle/>
          <a:p>
            <a:pPr eaLnBrk="1" hangingPunct="1"/>
            <a:r>
              <a:rPr lang="zh-CN" altLang="zh-CN" smtClean="0"/>
              <a:t>一个变量有地址，一个数组包含若干元素，每个数组元素都有相应的地址</a:t>
            </a:r>
            <a:endParaRPr lang="en-US" altLang="zh-CN" smtClean="0"/>
          </a:p>
          <a:p>
            <a:pPr eaLnBrk="1" hangingPunct="1"/>
            <a:r>
              <a:rPr lang="zh-CN" altLang="zh-CN" smtClean="0"/>
              <a:t>指针变量可以指向数组元素（把某一元素的地址放到一个指针变量中）</a:t>
            </a:r>
            <a:endParaRPr lang="en-US" altLang="zh-CN" smtClean="0"/>
          </a:p>
          <a:p>
            <a:pPr eaLnBrk="1" hangingPunct="1"/>
            <a:r>
              <a:rPr lang="zh-CN" altLang="zh-CN" smtClean="0"/>
              <a:t>所谓数组元素的指针就是数组元素的地址</a:t>
            </a:r>
            <a:endParaRPr lang="en-US" altLang="zh-CN" smtClean="0"/>
          </a:p>
        </p:txBody>
      </p:sp>
      <p:pic>
        <p:nvPicPr>
          <p:cNvPr id="64516"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4035">
                                            <p:txEl>
                                              <p:pRg st="1" end="1"/>
                                            </p:txEl>
                                          </p:spTgt>
                                        </p:tgtEl>
                                        <p:attrNameLst>
                                          <p:attrName>style.visibility</p:attrName>
                                        </p:attrNameLst>
                                      </p:cBhvr>
                                      <p:to>
                                        <p:strVal val="visible"/>
                                      </p:to>
                                    </p:set>
                                    <p:animEffect transition="in" filter="blinds(horizontal)">
                                      <p:cBhvr>
                                        <p:cTn id="7" dur="500"/>
                                        <p:tgtEl>
                                          <p:spTgt spid="44035">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4035">
                                            <p:txEl>
                                              <p:pRg st="2" end="2"/>
                                            </p:txEl>
                                          </p:spTgt>
                                        </p:tgtEl>
                                        <p:attrNameLst>
                                          <p:attrName>style.visibility</p:attrName>
                                        </p:attrNameLst>
                                      </p:cBhvr>
                                      <p:to>
                                        <p:strVal val="visible"/>
                                      </p:to>
                                    </p:set>
                                    <p:animEffect transition="in" filter="blinds(horizontal)">
                                      <p:cBhvr>
                                        <p:cTn id="12" dur="500"/>
                                        <p:tgtEl>
                                          <p:spTgt spid="440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9458" name="Rectangle 3"/>
          <p:cNvSpPr>
            <a:spLocks noGrp="1" noChangeArrowheads="1"/>
          </p:cNvSpPr>
          <p:nvPr>
            <p:ph idx="4294967295"/>
          </p:nvPr>
        </p:nvSpPr>
        <p:spPr>
          <a:xfrm>
            <a:off x="1214438" y="1484313"/>
            <a:ext cx="7000875" cy="2944812"/>
          </a:xfrm>
        </p:spPr>
        <p:txBody>
          <a:bodyPr/>
          <a:lstStyle/>
          <a:p>
            <a:pPr eaLnBrk="1" hangingPunct="1">
              <a:spcBef>
                <a:spcPct val="0"/>
              </a:spcBef>
            </a:pPr>
            <a:r>
              <a:rPr lang="zh-CN" altLang="en-US" b="1" dirty="0" smtClean="0"/>
              <a:t>直接访问与间接访问</a:t>
            </a:r>
          </a:p>
          <a:p>
            <a:pPr eaLnBrk="1" hangingPunct="1">
              <a:spcBef>
                <a:spcPct val="0"/>
              </a:spcBef>
            </a:pPr>
            <a:endParaRPr lang="zh-CN" altLang="en-US" dirty="0" smtClean="0"/>
          </a:p>
          <a:p>
            <a:pPr eaLnBrk="1" hangingPunct="1">
              <a:spcBef>
                <a:spcPct val="0"/>
              </a:spcBef>
            </a:pPr>
            <a:endParaRPr lang="zh-CN" altLang="en-US" dirty="0" smtClean="0"/>
          </a:p>
          <a:p>
            <a:pPr eaLnBrk="1" hangingPunct="1">
              <a:spcBef>
                <a:spcPct val="0"/>
              </a:spcBef>
            </a:pPr>
            <a:r>
              <a:rPr lang="zh-CN" altLang="zh-CN" dirty="0" smtClean="0"/>
              <a:t>存储单元的</a:t>
            </a:r>
            <a:r>
              <a:rPr lang="zh-CN" altLang="zh-CN" dirty="0" smtClean="0">
                <a:solidFill>
                  <a:srgbClr val="9D138D"/>
                </a:solidFill>
              </a:rPr>
              <a:t>地址</a:t>
            </a:r>
            <a:r>
              <a:rPr lang="zh-CN" altLang="zh-CN" dirty="0" smtClean="0"/>
              <a:t>和存储单元的</a:t>
            </a:r>
            <a:r>
              <a:rPr lang="zh-CN" altLang="zh-CN" dirty="0" smtClean="0">
                <a:solidFill>
                  <a:srgbClr val="9D138D"/>
                </a:solidFill>
              </a:rPr>
              <a:t>内容</a:t>
            </a:r>
            <a:r>
              <a:rPr lang="zh-CN" altLang="zh-CN" dirty="0" smtClean="0"/>
              <a:t>这两个概念的区别</a:t>
            </a:r>
            <a:endParaRPr lang="en-US" altLang="zh-CN" dirty="0" smtClean="0"/>
          </a:p>
          <a:p>
            <a:pPr eaLnBrk="1" hangingPunct="1">
              <a:spcBef>
                <a:spcPct val="0"/>
              </a:spcBef>
              <a:buFont typeface="Wingdings" pitchFamily="2" charset="2"/>
              <a:buNone/>
            </a:pPr>
            <a:r>
              <a:rPr lang="zh-CN" altLang="en-US" dirty="0" smtClean="0">
                <a:solidFill>
                  <a:srgbClr val="C00000"/>
                </a:solidFill>
              </a:rPr>
              <a:t>例如：</a:t>
            </a:r>
            <a:endParaRPr lang="en-US" altLang="zh-CN" dirty="0" smtClean="0">
              <a:solidFill>
                <a:srgbClr val="C00000"/>
              </a:solidFill>
            </a:endParaRPr>
          </a:p>
        </p:txBody>
      </p:sp>
      <p:pic>
        <p:nvPicPr>
          <p:cNvPr id="19459"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357188" y="714375"/>
            <a:ext cx="8572500" cy="3071813"/>
          </a:xfrm>
        </p:spPr>
        <p:txBody>
          <a:bodyPr/>
          <a:lstStyle/>
          <a:p>
            <a:pPr eaLnBrk="1" hangingPunct="1"/>
            <a:r>
              <a:rPr lang="zh-CN" altLang="zh-CN" smtClean="0"/>
              <a:t>可以用一个指针变量指向一个数组元素</a:t>
            </a:r>
            <a:endParaRPr lang="en-US" altLang="zh-CN" smtClean="0"/>
          </a:p>
          <a:p>
            <a:pPr eaLnBrk="1" hangingPunct="1">
              <a:buFont typeface="Wingdings" pitchFamily="2" charset="2"/>
              <a:buNone/>
            </a:pPr>
            <a:r>
              <a:rPr lang="en-US" altLang="zh-CN" sz="2800" smtClean="0"/>
              <a:t>   int a[10]={1,3,5,7,9,11,13,15,17,19};</a:t>
            </a:r>
          </a:p>
          <a:p>
            <a:pPr eaLnBrk="1" hangingPunct="1">
              <a:buFont typeface="Wingdings" pitchFamily="2" charset="2"/>
              <a:buNone/>
            </a:pPr>
            <a:r>
              <a:rPr lang="en-US" altLang="zh-CN" sz="2800" smtClean="0"/>
              <a:t>   int  *p;</a:t>
            </a:r>
          </a:p>
          <a:p>
            <a:pPr eaLnBrk="1" hangingPunct="1">
              <a:buFont typeface="Wingdings" pitchFamily="2" charset="2"/>
              <a:buNone/>
            </a:pPr>
            <a:r>
              <a:rPr lang="en-US" altLang="zh-CN" sz="2800" smtClean="0"/>
              <a:t>   p=&amp;a[0];</a:t>
            </a:r>
          </a:p>
        </p:txBody>
      </p:sp>
      <p:pic>
        <p:nvPicPr>
          <p:cNvPr id="2437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0813" y="1928813"/>
            <a:ext cx="2451100" cy="485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37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3313" y="1928813"/>
            <a:ext cx="284162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圆角矩形标注 6"/>
          <p:cNvSpPr>
            <a:spLocks noChangeArrowheads="1"/>
          </p:cNvSpPr>
          <p:nvPr/>
        </p:nvSpPr>
        <p:spPr bwMode="auto">
          <a:xfrm>
            <a:off x="1071563" y="3643313"/>
            <a:ext cx="2571750" cy="714375"/>
          </a:xfrm>
          <a:prstGeom prst="wedgeRoundRectCallout">
            <a:avLst>
              <a:gd name="adj1" fmla="val -20116"/>
              <a:gd name="adj2" fmla="val -104981"/>
              <a:gd name="adj3" fmla="val 16667"/>
            </a:avLst>
          </a:prstGeom>
          <a:solidFill>
            <a:srgbClr val="FFFFCC"/>
          </a:solidFill>
          <a:ln w="9525" algn="ctr">
            <a:solidFill>
              <a:schemeClr val="tx1"/>
            </a:solidFill>
            <a:miter lim="800000"/>
            <a:headEnd/>
            <a:tailEnd/>
          </a:ln>
        </p:spPr>
        <p:txBody>
          <a:bodyPr/>
          <a:lstStyle/>
          <a:p>
            <a:pPr algn="ctr"/>
            <a:r>
              <a:rPr lang="zh-CN" altLang="en-US" sz="2800">
                <a:solidFill>
                  <a:srgbClr val="0000CC"/>
                </a:solidFill>
              </a:rPr>
              <a:t>等价于</a:t>
            </a:r>
            <a:r>
              <a:rPr lang="en-US" altLang="zh-CN" sz="2800">
                <a:solidFill>
                  <a:srgbClr val="0000CC"/>
                </a:solidFill>
              </a:rPr>
              <a:t>p=a;</a:t>
            </a:r>
            <a:endParaRPr lang="zh-CN" altLang="en-US" sz="2800">
              <a:solidFill>
                <a:srgbClr val="0000CC"/>
              </a:solidFill>
            </a:endParaRPr>
          </a:p>
        </p:txBody>
      </p:sp>
      <p:sp>
        <p:nvSpPr>
          <p:cNvPr id="8" name="矩形 7"/>
          <p:cNvSpPr>
            <a:spLocks noChangeArrowheads="1"/>
          </p:cNvSpPr>
          <p:nvPr/>
        </p:nvSpPr>
        <p:spPr bwMode="auto">
          <a:xfrm>
            <a:off x="642938" y="2357438"/>
            <a:ext cx="2286000" cy="57150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b="0"/>
          </a:p>
        </p:txBody>
      </p:sp>
      <p:sp>
        <p:nvSpPr>
          <p:cNvPr id="10" name="圆角矩形标注 9"/>
          <p:cNvSpPr>
            <a:spLocks noChangeArrowheads="1"/>
          </p:cNvSpPr>
          <p:nvPr/>
        </p:nvSpPr>
        <p:spPr bwMode="auto">
          <a:xfrm>
            <a:off x="928688" y="3929063"/>
            <a:ext cx="3214687" cy="1285875"/>
          </a:xfrm>
          <a:prstGeom prst="wedgeRoundRectCallout">
            <a:avLst>
              <a:gd name="adj1" fmla="val -20116"/>
              <a:gd name="adj2" fmla="val -104981"/>
              <a:gd name="adj3" fmla="val 16667"/>
            </a:avLst>
          </a:prstGeom>
          <a:solidFill>
            <a:srgbClr val="FFFFCC"/>
          </a:solidFill>
          <a:ln w="9525" algn="ctr">
            <a:solidFill>
              <a:schemeClr val="tx1"/>
            </a:solidFill>
            <a:miter lim="800000"/>
            <a:headEnd/>
            <a:tailEnd/>
          </a:ln>
        </p:spPr>
        <p:txBody>
          <a:bodyPr/>
          <a:lstStyle/>
          <a:p>
            <a:pPr algn="ctr"/>
            <a:r>
              <a:rPr lang="zh-CN" altLang="en-US" sz="2800">
                <a:solidFill>
                  <a:srgbClr val="0000CC"/>
                </a:solidFill>
              </a:rPr>
              <a:t>等价于</a:t>
            </a:r>
            <a:r>
              <a:rPr lang="en-US" altLang="zh-CN" sz="2800">
                <a:solidFill>
                  <a:srgbClr val="0000CC"/>
                </a:solidFill>
              </a:rPr>
              <a:t>int *p=a;</a:t>
            </a:r>
          </a:p>
          <a:p>
            <a:pPr algn="ctr"/>
            <a:r>
              <a:rPr lang="zh-CN" altLang="en-US" sz="2800">
                <a:solidFill>
                  <a:srgbClr val="0000CC"/>
                </a:solidFill>
              </a:rPr>
              <a:t>或</a:t>
            </a:r>
            <a:r>
              <a:rPr lang="en-US" altLang="zh-CN" sz="2800">
                <a:solidFill>
                  <a:srgbClr val="0000CC"/>
                </a:solidFill>
              </a:rPr>
              <a:t>int *p=&amp;a[0];</a:t>
            </a:r>
            <a:endParaRPr lang="zh-CN" altLang="en-US" sz="2800">
              <a:solidFill>
                <a:srgbClr val="0000CC"/>
              </a:solidFill>
            </a:endParaRPr>
          </a:p>
        </p:txBody>
      </p:sp>
      <p:sp>
        <p:nvSpPr>
          <p:cNvPr id="11" name="矩形 10"/>
          <p:cNvSpPr>
            <a:spLocks noChangeArrowheads="1"/>
          </p:cNvSpPr>
          <p:nvPr/>
        </p:nvSpPr>
        <p:spPr bwMode="auto">
          <a:xfrm>
            <a:off x="642938" y="1785938"/>
            <a:ext cx="2286000" cy="114300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b="0"/>
          </a:p>
        </p:txBody>
      </p:sp>
      <p:sp>
        <p:nvSpPr>
          <p:cNvPr id="13" name="TextBox 12"/>
          <p:cNvSpPr txBox="1">
            <a:spLocks noChangeArrowheads="1"/>
          </p:cNvSpPr>
          <p:nvPr/>
        </p:nvSpPr>
        <p:spPr bwMode="auto">
          <a:xfrm>
            <a:off x="428625" y="3571875"/>
            <a:ext cx="5643563" cy="2246313"/>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zh-CN" altLang="zh-CN" sz="2800">
                <a:solidFill>
                  <a:srgbClr val="FF0000"/>
                </a:solidFill>
              </a:rPr>
              <a:t>注意</a:t>
            </a:r>
            <a:r>
              <a:rPr lang="zh-CN" altLang="zh-CN" sz="2800" b="0">
                <a:solidFill>
                  <a:srgbClr val="FF0000"/>
                </a:solidFill>
              </a:rPr>
              <a:t>：</a:t>
            </a:r>
            <a:r>
              <a:rPr lang="zh-CN" altLang="zh-CN" sz="2800">
                <a:solidFill>
                  <a:srgbClr val="FF0000"/>
                </a:solidFill>
              </a:rPr>
              <a:t>数组名</a:t>
            </a:r>
            <a:r>
              <a:rPr lang="en-US" altLang="zh-CN" sz="2800">
                <a:solidFill>
                  <a:srgbClr val="FF0000"/>
                </a:solidFill>
              </a:rPr>
              <a:t>a</a:t>
            </a:r>
            <a:r>
              <a:rPr lang="zh-CN" altLang="zh-CN" sz="2800">
                <a:solidFill>
                  <a:srgbClr val="FF0000"/>
                </a:solidFill>
              </a:rPr>
              <a:t>不代表整个数组，只代表数组首元素的地址。</a:t>
            </a:r>
            <a:r>
              <a:rPr lang="zh-CN" altLang="zh-CN" sz="2800">
                <a:solidFill>
                  <a:srgbClr val="0000CC"/>
                </a:solidFill>
              </a:rPr>
              <a:t>“</a:t>
            </a:r>
            <a:r>
              <a:rPr lang="en-US" altLang="zh-CN" sz="2800">
                <a:solidFill>
                  <a:srgbClr val="0000CC"/>
                </a:solidFill>
              </a:rPr>
              <a:t>p=a;</a:t>
            </a:r>
            <a:r>
              <a:rPr lang="zh-CN" altLang="zh-CN" sz="2800">
                <a:solidFill>
                  <a:srgbClr val="0000CC"/>
                </a:solidFill>
              </a:rPr>
              <a:t>”的作用是“把</a:t>
            </a:r>
            <a:r>
              <a:rPr lang="en-US" altLang="zh-CN" sz="2800">
                <a:solidFill>
                  <a:srgbClr val="0000CC"/>
                </a:solidFill>
              </a:rPr>
              <a:t>a</a:t>
            </a:r>
            <a:r>
              <a:rPr lang="zh-CN" altLang="zh-CN" sz="2800">
                <a:solidFill>
                  <a:srgbClr val="0000CC"/>
                </a:solidFill>
              </a:rPr>
              <a:t>数组的首元素的地址赋给指针变量</a:t>
            </a:r>
            <a:r>
              <a:rPr lang="en-US" altLang="zh-CN" sz="2800">
                <a:solidFill>
                  <a:srgbClr val="0000CC"/>
                </a:solidFill>
              </a:rPr>
              <a:t>p</a:t>
            </a:r>
            <a:r>
              <a:rPr lang="zh-CN" altLang="zh-CN" sz="2800">
                <a:solidFill>
                  <a:srgbClr val="0000CC"/>
                </a:solidFill>
              </a:rPr>
              <a:t>”，而不是“把数组</a:t>
            </a:r>
            <a:r>
              <a:rPr lang="en-US" altLang="zh-CN" sz="2800">
                <a:solidFill>
                  <a:srgbClr val="0000CC"/>
                </a:solidFill>
              </a:rPr>
              <a:t>a</a:t>
            </a:r>
            <a:r>
              <a:rPr lang="zh-CN" altLang="zh-CN" sz="2800">
                <a:solidFill>
                  <a:srgbClr val="0000CC"/>
                </a:solidFill>
              </a:rPr>
              <a:t>各元素的值赋给</a:t>
            </a:r>
            <a:r>
              <a:rPr lang="en-US" altLang="zh-CN" sz="2800">
                <a:solidFill>
                  <a:srgbClr val="0000CC"/>
                </a:solidFill>
              </a:rPr>
              <a:t>p</a:t>
            </a:r>
            <a:r>
              <a:rPr lang="zh-CN" altLang="zh-CN" sz="2800">
                <a:solidFill>
                  <a:srgbClr val="0000CC"/>
                </a:solidFill>
              </a:rPr>
              <a:t>”。</a:t>
            </a:r>
            <a:endParaRPr lang="zh-CN" altLang="en-US" sz="2800" b="0">
              <a:solidFill>
                <a:srgbClr val="0000CC"/>
              </a:solidFill>
            </a:endParaRPr>
          </a:p>
        </p:txBody>
      </p:sp>
      <p:pic>
        <p:nvPicPr>
          <p:cNvPr id="65546" name="图片 11" descr="Untitled2.png">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429625" y="585787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blinds(horizontal)">
                                      <p:cBhvr>
                                        <p:cTn id="7" dur="500"/>
                                        <p:tgtEl>
                                          <p:spTgt spid="6147">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43714"/>
                                        </p:tgtEl>
                                        <p:attrNameLst>
                                          <p:attrName>style.visibility</p:attrName>
                                        </p:attrNameLst>
                                      </p:cBhvr>
                                      <p:to>
                                        <p:strVal val="visible"/>
                                      </p:to>
                                    </p:set>
                                    <p:animEffect transition="in" filter="blinds(horizontal)">
                                      <p:cBhvr>
                                        <p:cTn id="12" dur="500"/>
                                        <p:tgtEl>
                                          <p:spTgt spid="24371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7" dur="500"/>
                                        <p:tgtEl>
                                          <p:spTgt spid="6147">
                                            <p:txEl>
                                              <p:pRg st="2" end="2"/>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6147">
                                            <p:txEl>
                                              <p:pRg st="3" end="3"/>
                                            </p:txEl>
                                          </p:spTgt>
                                        </p:tgtEl>
                                        <p:attrNameLst>
                                          <p:attrName>style.visibility</p:attrName>
                                        </p:attrNameLst>
                                      </p:cBhvr>
                                      <p:to>
                                        <p:strVal val="visible"/>
                                      </p:to>
                                    </p:set>
                                    <p:animEffect transition="in" filter="blinds(horizontal)">
                                      <p:cBhvr>
                                        <p:cTn id="20" dur="500"/>
                                        <p:tgtEl>
                                          <p:spTgt spid="6147">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16" fill="hold" nodeType="clickEffect">
                                  <p:stCondLst>
                                    <p:cond delay="0"/>
                                  </p:stCondLst>
                                  <p:childTnLst>
                                    <p:set>
                                      <p:cBhvr>
                                        <p:cTn id="24" dur="1" fill="hold">
                                          <p:stCondLst>
                                            <p:cond delay="0"/>
                                          </p:stCondLst>
                                        </p:cTn>
                                        <p:tgtEl>
                                          <p:spTgt spid="243715"/>
                                        </p:tgtEl>
                                        <p:attrNameLst>
                                          <p:attrName>style.visibility</p:attrName>
                                        </p:attrNameLst>
                                      </p:cBhvr>
                                      <p:to>
                                        <p:strVal val="visible"/>
                                      </p:to>
                                    </p:set>
                                    <p:animEffect transition="in" filter="box(in)">
                                      <p:cBhvr>
                                        <p:cTn id="25" dur="500"/>
                                        <p:tgtEl>
                                          <p:spTgt spid="243715"/>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blinds(horizontal)">
                                      <p:cBhvr>
                                        <p:cTn id="30"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par>
                                <p:cTn id="31" presetID="3" presetClass="entr" presetSubtype="1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blinds(horizontal)">
                                      <p:cBhvr>
                                        <p:cTn id="33" dur="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blinds(horizontal)">
                                      <p:cBhvr>
                                        <p:cTn id="38"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par>
                                <p:cTn id="39" presetID="3" presetClass="entr" presetSubtype="1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blinds(horizontal)">
                                      <p:cBhvr>
                                        <p:cTn id="41" dur="500"/>
                                        <p:tgtEl>
                                          <p:spTgt spid="10"/>
                                        </p:tgtEl>
                                      </p:cBhvr>
                                    </p:animEffec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42" fill="hold" nodeType="clickPar">
                      <p:stCondLst>
                        <p:cond delay="indefinite"/>
                      </p:stCondLst>
                      <p:childTnLst>
                        <p:par>
                          <p:cTn id="43" fill="hold" nodeType="withGroup">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blinds(horizontal)">
                                      <p:cBhvr>
                                        <p:cTn id="4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1" grpId="0" animBg="1"/>
      <p:bldP spid="13" grpId="0" animBg="1"/>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285750" y="817563"/>
            <a:ext cx="8572500" cy="706437"/>
          </a:xfrm>
        </p:spPr>
        <p:txBody>
          <a:bodyPr/>
          <a:lstStyle/>
          <a:p>
            <a:pPr eaLnBrk="1" hangingPunct="1">
              <a:defRPr/>
            </a:pPr>
            <a:r>
              <a:rPr lang="en-US" altLang="zh-CN" sz="4000" dirty="0" smtClean="0">
                <a:solidFill>
                  <a:srgbClr val="800000"/>
                </a:solidFill>
                <a:effectLst>
                  <a:outerShdw blurRad="38100" dist="38100" dir="2700000" algn="tl">
                    <a:srgbClr val="000000"/>
                  </a:outerShdw>
                </a:effectLst>
                <a:ea typeface="黑体" pitchFamily="2" charset="-122"/>
              </a:rPr>
              <a:t>8.3.2 </a:t>
            </a:r>
            <a:r>
              <a:rPr lang="zh-CN" altLang="zh-CN" sz="4000" dirty="0" smtClean="0">
                <a:solidFill>
                  <a:srgbClr val="800000"/>
                </a:solidFill>
                <a:effectLst>
                  <a:outerShdw blurRad="38100" dist="38100" dir="2700000" algn="tl">
                    <a:srgbClr val="000000"/>
                  </a:outerShdw>
                </a:effectLst>
                <a:ea typeface="黑体" pitchFamily="2" charset="-122"/>
              </a:rPr>
              <a:t>在引用数组元素时指针的运算</a:t>
            </a:r>
            <a:endParaRPr lang="zh-CN" altLang="en-US" sz="4000" dirty="0" smtClean="0">
              <a:solidFill>
                <a:srgbClr val="800000"/>
              </a:solidFill>
              <a:effectLst>
                <a:outerShdw blurRad="38100" dist="38100" dir="2700000" algn="tl">
                  <a:srgbClr val="000000"/>
                </a:outerShdw>
              </a:effectLst>
              <a:ea typeface="黑体" pitchFamily="2" charset="-122"/>
            </a:endParaRPr>
          </a:p>
        </p:txBody>
      </p:sp>
      <p:sp>
        <p:nvSpPr>
          <p:cNvPr id="46083" name="Rectangle 3"/>
          <p:cNvSpPr>
            <a:spLocks noGrp="1" noChangeArrowheads="1"/>
          </p:cNvSpPr>
          <p:nvPr>
            <p:ph idx="1"/>
          </p:nvPr>
        </p:nvSpPr>
        <p:spPr>
          <a:xfrm>
            <a:off x="714375" y="1714500"/>
            <a:ext cx="8072438" cy="4357688"/>
          </a:xfrm>
        </p:spPr>
        <p:txBody>
          <a:bodyPr/>
          <a:lstStyle/>
          <a:p>
            <a:pPr eaLnBrk="1" hangingPunct="1"/>
            <a:r>
              <a:rPr lang="zh-CN" altLang="zh-CN" smtClean="0"/>
              <a:t>在指针指向数组元素时，</a:t>
            </a:r>
            <a:r>
              <a:rPr lang="zh-CN" altLang="en-US" smtClean="0"/>
              <a:t>允许</a:t>
            </a:r>
            <a:r>
              <a:rPr lang="zh-CN" altLang="zh-CN" smtClean="0"/>
              <a:t>以下运算：</a:t>
            </a:r>
          </a:p>
          <a:p>
            <a:pPr lvl="1" eaLnBrk="1" hangingPunct="1"/>
            <a:r>
              <a:rPr lang="zh-CN" altLang="zh-CN" smtClean="0"/>
              <a:t>加一个整数</a:t>
            </a:r>
            <a:r>
              <a:rPr lang="en-US" altLang="zh-CN" smtClean="0"/>
              <a:t>(</a:t>
            </a:r>
            <a:r>
              <a:rPr lang="zh-CN" altLang="zh-CN" smtClean="0"/>
              <a:t>用</a:t>
            </a:r>
            <a:r>
              <a:rPr lang="en-US" altLang="zh-CN" smtClean="0"/>
              <a:t>+</a:t>
            </a:r>
            <a:r>
              <a:rPr lang="zh-CN" altLang="zh-CN" smtClean="0"/>
              <a:t>或</a:t>
            </a:r>
            <a:r>
              <a:rPr lang="en-US" altLang="zh-CN" smtClean="0"/>
              <a:t>+=)</a:t>
            </a:r>
            <a:r>
              <a:rPr lang="zh-CN" altLang="zh-CN" smtClean="0"/>
              <a:t>，如</a:t>
            </a:r>
            <a:r>
              <a:rPr lang="en-US" altLang="zh-CN" smtClean="0"/>
              <a:t>p+1</a:t>
            </a:r>
            <a:endParaRPr lang="zh-CN" altLang="zh-CN" smtClean="0"/>
          </a:p>
          <a:p>
            <a:pPr lvl="1" eaLnBrk="1" hangingPunct="1"/>
            <a:r>
              <a:rPr lang="zh-CN" altLang="zh-CN" smtClean="0"/>
              <a:t>减一个整数</a:t>
            </a:r>
            <a:r>
              <a:rPr lang="en-US" altLang="zh-CN" smtClean="0"/>
              <a:t>(</a:t>
            </a:r>
            <a:r>
              <a:rPr lang="zh-CN" altLang="zh-CN" smtClean="0"/>
              <a:t>用</a:t>
            </a:r>
            <a:r>
              <a:rPr lang="en-US" altLang="zh-CN" smtClean="0"/>
              <a:t>-</a:t>
            </a:r>
            <a:r>
              <a:rPr lang="zh-CN" altLang="zh-CN" smtClean="0"/>
              <a:t>或</a:t>
            </a:r>
            <a:r>
              <a:rPr lang="en-US" altLang="zh-CN" smtClean="0"/>
              <a:t>-=)</a:t>
            </a:r>
            <a:r>
              <a:rPr lang="zh-CN" altLang="zh-CN" smtClean="0"/>
              <a:t>，如</a:t>
            </a:r>
            <a:r>
              <a:rPr lang="en-US" altLang="zh-CN" smtClean="0"/>
              <a:t>p-1</a:t>
            </a:r>
            <a:endParaRPr lang="zh-CN" altLang="zh-CN" smtClean="0"/>
          </a:p>
          <a:p>
            <a:pPr lvl="1" eaLnBrk="1" hangingPunct="1"/>
            <a:r>
              <a:rPr lang="zh-CN" altLang="zh-CN" smtClean="0"/>
              <a:t>自加运算，如</a:t>
            </a:r>
            <a:r>
              <a:rPr lang="en-US" altLang="zh-CN" smtClean="0"/>
              <a:t>p++</a:t>
            </a:r>
            <a:r>
              <a:rPr lang="zh-CN" altLang="zh-CN" smtClean="0"/>
              <a:t>，</a:t>
            </a:r>
            <a:r>
              <a:rPr lang="en-US" altLang="zh-CN" smtClean="0"/>
              <a:t>++p</a:t>
            </a:r>
            <a:endParaRPr lang="zh-CN" altLang="zh-CN" smtClean="0"/>
          </a:p>
          <a:p>
            <a:pPr lvl="1" eaLnBrk="1" hangingPunct="1"/>
            <a:r>
              <a:rPr lang="zh-CN" altLang="zh-CN" smtClean="0"/>
              <a:t>自减运算，如</a:t>
            </a:r>
            <a:r>
              <a:rPr lang="en-US" altLang="zh-CN" smtClean="0"/>
              <a:t>p--</a:t>
            </a:r>
            <a:r>
              <a:rPr lang="zh-CN" altLang="zh-CN" smtClean="0"/>
              <a:t>，</a:t>
            </a:r>
            <a:r>
              <a:rPr lang="en-US" altLang="zh-CN" smtClean="0"/>
              <a:t>--p</a:t>
            </a:r>
            <a:endParaRPr lang="zh-CN" altLang="zh-CN" smtClean="0"/>
          </a:p>
          <a:p>
            <a:pPr lvl="1" eaLnBrk="1" hangingPunct="1"/>
            <a:r>
              <a:rPr lang="zh-CN" altLang="zh-CN" smtClean="0"/>
              <a:t>两个指针相减，如</a:t>
            </a:r>
            <a:r>
              <a:rPr lang="en-US" altLang="zh-CN" smtClean="0"/>
              <a:t>p1-p2 (</a:t>
            </a:r>
            <a:r>
              <a:rPr lang="zh-CN" altLang="zh-CN" smtClean="0"/>
              <a:t>只有</a:t>
            </a:r>
            <a:r>
              <a:rPr lang="en-US" altLang="zh-CN" smtClean="0"/>
              <a:t>p1</a:t>
            </a:r>
            <a:r>
              <a:rPr lang="zh-CN" altLang="zh-CN" smtClean="0"/>
              <a:t>和</a:t>
            </a:r>
            <a:r>
              <a:rPr lang="en-US" altLang="zh-CN" smtClean="0"/>
              <a:t>p2</a:t>
            </a:r>
            <a:r>
              <a:rPr lang="zh-CN" altLang="zh-CN" smtClean="0"/>
              <a:t>都指向同一数组中的元素时才有意义</a:t>
            </a:r>
            <a:r>
              <a:rPr lang="en-US" altLang="zh-CN" smtClean="0"/>
              <a:t>)</a:t>
            </a:r>
          </a:p>
        </p:txBody>
      </p:sp>
      <p:pic>
        <p:nvPicPr>
          <p:cNvPr id="66564"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6083">
                                            <p:txEl>
                                              <p:pRg st="1" end="1"/>
                                            </p:txEl>
                                          </p:spTgt>
                                        </p:tgtEl>
                                        <p:attrNameLst>
                                          <p:attrName>style.visibility</p:attrName>
                                        </p:attrNameLst>
                                      </p:cBhvr>
                                      <p:to>
                                        <p:strVal val="visible"/>
                                      </p:to>
                                    </p:set>
                                    <p:animEffect transition="in" filter="blinds(horizontal)">
                                      <p:cBhvr>
                                        <p:cTn id="7" dur="500"/>
                                        <p:tgtEl>
                                          <p:spTgt spid="4608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6083">
                                            <p:txEl>
                                              <p:pRg st="2" end="2"/>
                                            </p:txEl>
                                          </p:spTgt>
                                        </p:tgtEl>
                                        <p:attrNameLst>
                                          <p:attrName>style.visibility</p:attrName>
                                        </p:attrNameLst>
                                      </p:cBhvr>
                                      <p:to>
                                        <p:strVal val="visible"/>
                                      </p:to>
                                    </p:set>
                                    <p:animEffect transition="in" filter="blinds(horizontal)">
                                      <p:cBhvr>
                                        <p:cTn id="12" dur="500"/>
                                        <p:tgtEl>
                                          <p:spTgt spid="4608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46083">
                                            <p:txEl>
                                              <p:pRg st="3" end="3"/>
                                            </p:txEl>
                                          </p:spTgt>
                                        </p:tgtEl>
                                        <p:attrNameLst>
                                          <p:attrName>style.visibility</p:attrName>
                                        </p:attrNameLst>
                                      </p:cBhvr>
                                      <p:to>
                                        <p:strVal val="visible"/>
                                      </p:to>
                                    </p:set>
                                    <p:animEffect transition="in" filter="blinds(horizontal)">
                                      <p:cBhvr>
                                        <p:cTn id="17" dur="500"/>
                                        <p:tgtEl>
                                          <p:spTgt spid="46083">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46083">
                                            <p:txEl>
                                              <p:pRg st="4" end="4"/>
                                            </p:txEl>
                                          </p:spTgt>
                                        </p:tgtEl>
                                        <p:attrNameLst>
                                          <p:attrName>style.visibility</p:attrName>
                                        </p:attrNameLst>
                                      </p:cBhvr>
                                      <p:to>
                                        <p:strVal val="visible"/>
                                      </p:to>
                                    </p:set>
                                    <p:animEffect transition="in" filter="blinds(horizontal)">
                                      <p:cBhvr>
                                        <p:cTn id="22" dur="500"/>
                                        <p:tgtEl>
                                          <p:spTgt spid="46083">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46083">
                                            <p:txEl>
                                              <p:pRg st="5" end="5"/>
                                            </p:txEl>
                                          </p:spTgt>
                                        </p:tgtEl>
                                        <p:attrNameLst>
                                          <p:attrName>style.visibility</p:attrName>
                                        </p:attrNameLst>
                                      </p:cBhvr>
                                      <p:to>
                                        <p:strVal val="visible"/>
                                      </p:to>
                                    </p:set>
                                    <p:animEffect transition="in" filter="blinds(horizontal)">
                                      <p:cBhvr>
                                        <p:cTn id="27" dur="500"/>
                                        <p:tgtEl>
                                          <p:spTgt spid="460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内容占位符 2"/>
          <p:cNvSpPr>
            <a:spLocks noGrp="1"/>
          </p:cNvSpPr>
          <p:nvPr>
            <p:ph idx="1"/>
          </p:nvPr>
        </p:nvSpPr>
        <p:spPr>
          <a:xfrm>
            <a:off x="539750" y="785813"/>
            <a:ext cx="8153400" cy="5338762"/>
          </a:xfrm>
        </p:spPr>
        <p:txBody>
          <a:bodyPr/>
          <a:lstStyle/>
          <a:p>
            <a:pPr eaLnBrk="1" hangingPunct="1">
              <a:buFont typeface="Wingdings" pitchFamily="2" charset="2"/>
              <a:buNone/>
            </a:pPr>
            <a:r>
              <a:rPr lang="en-US" altLang="zh-CN" smtClean="0"/>
              <a:t>(1) </a:t>
            </a:r>
            <a:r>
              <a:rPr lang="zh-CN" altLang="zh-CN" smtClean="0"/>
              <a:t>如果指针变量</a:t>
            </a:r>
            <a:r>
              <a:rPr lang="en-US" altLang="zh-CN" smtClean="0"/>
              <a:t>p</a:t>
            </a:r>
            <a:r>
              <a:rPr lang="zh-CN" altLang="zh-CN" smtClean="0"/>
              <a:t>已指向数组中的一个元素，则</a:t>
            </a:r>
            <a:r>
              <a:rPr lang="en-US" altLang="zh-CN" smtClean="0"/>
              <a:t>p+1</a:t>
            </a:r>
            <a:r>
              <a:rPr lang="zh-CN" altLang="zh-CN" smtClean="0"/>
              <a:t>指向同一数组中的下一个元素，</a:t>
            </a:r>
            <a:r>
              <a:rPr lang="en-US" altLang="zh-CN" smtClean="0"/>
              <a:t>p-1</a:t>
            </a:r>
            <a:r>
              <a:rPr lang="zh-CN" altLang="zh-CN" smtClean="0"/>
              <a:t>指向同一数组中的上一个元素。</a:t>
            </a:r>
            <a:endParaRPr lang="en-US" altLang="zh-CN" smtClean="0"/>
          </a:p>
          <a:p>
            <a:pPr eaLnBrk="1" hangingPunct="1">
              <a:buFont typeface="Wingdings" pitchFamily="2" charset="2"/>
              <a:buNone/>
            </a:pPr>
            <a:r>
              <a:rPr lang="en-US" altLang="zh-CN" smtClean="0"/>
              <a:t>  float a[10],*p=a;</a:t>
            </a:r>
          </a:p>
          <a:p>
            <a:pPr eaLnBrk="1" hangingPunct="1">
              <a:buFont typeface="Wingdings" pitchFamily="2" charset="2"/>
              <a:buNone/>
            </a:pPr>
            <a:r>
              <a:rPr lang="zh-CN" altLang="en-US" smtClean="0"/>
              <a:t>  假设</a:t>
            </a:r>
            <a:r>
              <a:rPr lang="en-US" altLang="zh-CN" smtClean="0"/>
              <a:t>a[0]</a:t>
            </a:r>
            <a:r>
              <a:rPr lang="zh-CN" altLang="en-US" smtClean="0"/>
              <a:t>的地址为</a:t>
            </a:r>
            <a:r>
              <a:rPr lang="en-US" altLang="zh-CN" smtClean="0"/>
              <a:t>2000</a:t>
            </a:r>
            <a:r>
              <a:rPr lang="zh-CN" altLang="en-US" smtClean="0"/>
              <a:t>，则</a:t>
            </a:r>
            <a:endParaRPr lang="en-US" altLang="zh-CN" smtClean="0"/>
          </a:p>
          <a:p>
            <a:pPr lvl="1" eaLnBrk="1" hangingPunct="1"/>
            <a:r>
              <a:rPr lang="en-US" altLang="zh-CN" sz="3200" smtClean="0"/>
              <a:t>p</a:t>
            </a:r>
            <a:r>
              <a:rPr lang="zh-CN" altLang="en-US" sz="3200" smtClean="0"/>
              <a:t>的值为</a:t>
            </a:r>
            <a:r>
              <a:rPr lang="en-US" altLang="zh-CN" sz="3200" smtClean="0"/>
              <a:t>2000</a:t>
            </a:r>
          </a:p>
          <a:p>
            <a:pPr lvl="1" eaLnBrk="1" hangingPunct="1"/>
            <a:r>
              <a:rPr lang="en-US" altLang="zh-CN" sz="3200" smtClean="0"/>
              <a:t>p+1</a:t>
            </a:r>
            <a:r>
              <a:rPr lang="zh-CN" altLang="en-US" sz="3200" smtClean="0"/>
              <a:t>的值为</a:t>
            </a:r>
            <a:r>
              <a:rPr lang="en-US" altLang="zh-CN" sz="3200" smtClean="0"/>
              <a:t>2004</a:t>
            </a:r>
          </a:p>
          <a:p>
            <a:pPr lvl="1" eaLnBrk="1" hangingPunct="1"/>
            <a:r>
              <a:rPr lang="en-US" altLang="zh-CN" sz="3200" smtClean="0"/>
              <a:t>p-1</a:t>
            </a:r>
            <a:r>
              <a:rPr lang="zh-CN" altLang="en-US" sz="3200" smtClean="0"/>
              <a:t>的值为</a:t>
            </a:r>
            <a:r>
              <a:rPr lang="en-US" altLang="zh-CN" sz="3200" smtClean="0"/>
              <a:t>1996</a:t>
            </a:r>
            <a:endParaRPr lang="zh-CN" altLang="en-US" sz="3200" smtClean="0"/>
          </a:p>
        </p:txBody>
      </p:sp>
      <p:sp>
        <p:nvSpPr>
          <p:cNvPr id="4" name="圆角矩形标注 3"/>
          <p:cNvSpPr>
            <a:spLocks noChangeArrowheads="1"/>
          </p:cNvSpPr>
          <p:nvPr/>
        </p:nvSpPr>
        <p:spPr bwMode="auto">
          <a:xfrm>
            <a:off x="4572000" y="4443413"/>
            <a:ext cx="1214438" cy="714375"/>
          </a:xfrm>
          <a:prstGeom prst="wedgeRoundRectCallout">
            <a:avLst>
              <a:gd name="adj1" fmla="val -89866"/>
              <a:gd name="adj2" fmla="val 25181"/>
              <a:gd name="adj3" fmla="val 16667"/>
            </a:avLst>
          </a:prstGeom>
          <a:solidFill>
            <a:srgbClr val="FFFFCC"/>
          </a:solidFill>
          <a:ln w="9525" algn="ctr">
            <a:solidFill>
              <a:schemeClr val="tx1"/>
            </a:solidFill>
            <a:miter lim="800000"/>
            <a:headEnd/>
            <a:tailEnd/>
          </a:ln>
        </p:spPr>
        <p:txBody>
          <a:bodyPr/>
          <a:lstStyle/>
          <a:p>
            <a:pPr algn="ctr"/>
            <a:r>
              <a:rPr lang="zh-CN" altLang="en-US" sz="2800">
                <a:solidFill>
                  <a:srgbClr val="FF0000"/>
                </a:solidFill>
              </a:rPr>
              <a:t>越界</a:t>
            </a:r>
          </a:p>
        </p:txBody>
      </p:sp>
      <p:pic>
        <p:nvPicPr>
          <p:cNvPr id="67588"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内容占位符 2"/>
          <p:cNvSpPr>
            <a:spLocks noGrp="1"/>
          </p:cNvSpPr>
          <p:nvPr>
            <p:ph idx="1"/>
          </p:nvPr>
        </p:nvSpPr>
        <p:spPr>
          <a:xfrm>
            <a:off x="539750" y="1000125"/>
            <a:ext cx="3317875" cy="4929188"/>
          </a:xfrm>
        </p:spPr>
        <p:txBody>
          <a:bodyPr/>
          <a:lstStyle/>
          <a:p>
            <a:pPr eaLnBrk="1" hangingPunct="1">
              <a:buFont typeface="Wingdings" pitchFamily="2" charset="2"/>
              <a:buNone/>
            </a:pPr>
            <a:r>
              <a:rPr lang="en-US" altLang="zh-CN" smtClean="0"/>
              <a:t>(2) </a:t>
            </a:r>
            <a:r>
              <a:rPr lang="zh-CN" altLang="zh-CN" smtClean="0"/>
              <a:t>如果ｐ的初值为</a:t>
            </a:r>
            <a:r>
              <a:rPr lang="en-US" altLang="zh-CN" smtClean="0"/>
              <a:t>&amp;a[0]</a:t>
            </a:r>
            <a:r>
              <a:rPr lang="zh-CN" altLang="zh-CN" smtClean="0"/>
              <a:t>，则</a:t>
            </a:r>
            <a:r>
              <a:rPr lang="en-US" altLang="zh-CN" smtClean="0"/>
              <a:t>p+i</a:t>
            </a:r>
            <a:r>
              <a:rPr lang="zh-CN" altLang="zh-CN" smtClean="0"/>
              <a:t>和</a:t>
            </a:r>
            <a:r>
              <a:rPr lang="en-US" altLang="zh-CN" smtClean="0"/>
              <a:t>a+i</a:t>
            </a:r>
            <a:r>
              <a:rPr lang="zh-CN" altLang="zh-CN" smtClean="0"/>
              <a:t>就是数组元素</a:t>
            </a:r>
            <a:r>
              <a:rPr lang="en-US" altLang="zh-CN" smtClean="0"/>
              <a:t>a[i]</a:t>
            </a:r>
            <a:r>
              <a:rPr lang="zh-CN" altLang="zh-CN" smtClean="0"/>
              <a:t>的地址，或者说，它们指向</a:t>
            </a:r>
            <a:r>
              <a:rPr lang="en-US" altLang="zh-CN" smtClean="0"/>
              <a:t>a</a:t>
            </a:r>
            <a:r>
              <a:rPr lang="zh-CN" altLang="zh-CN" smtClean="0"/>
              <a:t>数组序号为</a:t>
            </a:r>
            <a:r>
              <a:rPr lang="en-US" altLang="zh-CN" smtClean="0"/>
              <a:t>i</a:t>
            </a:r>
            <a:r>
              <a:rPr lang="zh-CN" altLang="zh-CN" smtClean="0"/>
              <a:t>的元素</a:t>
            </a:r>
            <a:endParaRPr lang="zh-CN" altLang="en-US" smtClean="0"/>
          </a:p>
        </p:txBody>
      </p:sp>
      <p:graphicFrame>
        <p:nvGraphicFramePr>
          <p:cNvPr id="5" name="表格 4"/>
          <p:cNvGraphicFramePr>
            <a:graphicFrameLocks noGrp="1"/>
          </p:cNvGraphicFramePr>
          <p:nvPr/>
        </p:nvGraphicFramePr>
        <p:xfrm>
          <a:off x="7810500" y="736600"/>
          <a:ext cx="1190625" cy="5480062"/>
        </p:xfrm>
        <a:graphic>
          <a:graphicData uri="http://schemas.openxmlformats.org/drawingml/2006/table">
            <a:tbl>
              <a:tblPr/>
              <a:tblGrid>
                <a:gridCol w="1190625"/>
              </a:tblGrid>
              <a:tr h="53178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a[0]</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chemeClr val="accent1"/>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D0E4F5"/>
                    </a:solidFill>
                  </a:tcPr>
                </a:tc>
              </a:tr>
              <a:tr h="554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a[2]</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E9F2FA"/>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D0E4F5"/>
                    </a:solidFill>
                  </a:tcPr>
                </a:tc>
              </a:tr>
              <a:tr h="554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a[4]</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E9F2FA"/>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a[5]</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D0E4F5"/>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a[6]</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E9F2FA"/>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a[7]</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D0E4F5"/>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a[8]</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E9F2FA"/>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a[9]</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D0E4F5"/>
                    </a:solidFill>
                  </a:tcPr>
                </a:tc>
              </a:tr>
            </a:tbl>
          </a:graphicData>
        </a:graphic>
      </p:graphicFrame>
      <p:graphicFrame>
        <p:nvGraphicFramePr>
          <p:cNvPr id="6" name="表格 5"/>
          <p:cNvGraphicFramePr>
            <a:graphicFrameLocks noGrp="1"/>
          </p:cNvGraphicFramePr>
          <p:nvPr/>
        </p:nvGraphicFramePr>
        <p:xfrm>
          <a:off x="6238875" y="785813"/>
          <a:ext cx="1476375" cy="5480062"/>
        </p:xfrm>
        <a:graphic>
          <a:graphicData uri="http://schemas.openxmlformats.org/drawingml/2006/table">
            <a:tbl>
              <a:tblPr/>
              <a:tblGrid>
                <a:gridCol w="1476375"/>
              </a:tblGrid>
              <a:tr h="53178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54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54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bl>
          </a:graphicData>
        </a:graphic>
      </p:graphicFrame>
      <p:sp>
        <p:nvSpPr>
          <p:cNvPr id="7" name="TextBox 6"/>
          <p:cNvSpPr txBox="1">
            <a:spLocks noChangeArrowheads="1"/>
          </p:cNvSpPr>
          <p:nvPr/>
        </p:nvSpPr>
        <p:spPr bwMode="auto">
          <a:xfrm>
            <a:off x="4929188" y="214313"/>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9D138D"/>
                </a:solidFill>
              </a:rPr>
              <a:t>p</a:t>
            </a:r>
            <a:endParaRPr lang="zh-CN" altLang="en-US" sz="3200">
              <a:solidFill>
                <a:srgbClr val="9D138D"/>
              </a:solidFill>
            </a:endParaRPr>
          </a:p>
        </p:txBody>
      </p:sp>
      <p:cxnSp>
        <p:nvCxnSpPr>
          <p:cNvPr id="8" name="直接箭头连接符 7"/>
          <p:cNvCxnSpPr>
            <a:cxnSpLocks noChangeShapeType="1"/>
          </p:cNvCxnSpPr>
          <p:nvPr/>
        </p:nvCxnSpPr>
        <p:spPr bwMode="auto">
          <a:xfrm>
            <a:off x="4214813" y="785813"/>
            <a:ext cx="2000250"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cxnSp>
        <p:nvCxnSpPr>
          <p:cNvPr id="12" name="直接箭头连接符 11"/>
          <p:cNvCxnSpPr>
            <a:cxnSpLocks noChangeShapeType="1"/>
          </p:cNvCxnSpPr>
          <p:nvPr/>
        </p:nvCxnSpPr>
        <p:spPr bwMode="auto">
          <a:xfrm>
            <a:off x="4214813" y="1285875"/>
            <a:ext cx="2000250" cy="1588"/>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cxnSp>
        <p:nvCxnSpPr>
          <p:cNvPr id="13" name="直接箭头连接符 12"/>
          <p:cNvCxnSpPr>
            <a:cxnSpLocks noChangeShapeType="1"/>
          </p:cNvCxnSpPr>
          <p:nvPr/>
        </p:nvCxnSpPr>
        <p:spPr bwMode="auto">
          <a:xfrm>
            <a:off x="4214813" y="2916238"/>
            <a:ext cx="2000250"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cxnSp>
        <p:nvCxnSpPr>
          <p:cNvPr id="14" name="直接箭头连接符 13"/>
          <p:cNvCxnSpPr>
            <a:cxnSpLocks noChangeShapeType="1"/>
          </p:cNvCxnSpPr>
          <p:nvPr/>
        </p:nvCxnSpPr>
        <p:spPr bwMode="auto">
          <a:xfrm>
            <a:off x="4214813" y="5727700"/>
            <a:ext cx="2000250" cy="1588"/>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5" name="TextBox 14"/>
          <p:cNvSpPr txBox="1">
            <a:spLocks noChangeArrowheads="1"/>
          </p:cNvSpPr>
          <p:nvPr/>
        </p:nvSpPr>
        <p:spPr bwMode="auto">
          <a:xfrm>
            <a:off x="4449763" y="752475"/>
            <a:ext cx="1714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9D138D"/>
                </a:solidFill>
              </a:rPr>
              <a:t>p+1,a+1 </a:t>
            </a:r>
            <a:endParaRPr lang="zh-CN" altLang="en-US" sz="3200">
              <a:solidFill>
                <a:srgbClr val="9D138D"/>
              </a:solidFill>
            </a:endParaRPr>
          </a:p>
        </p:txBody>
      </p:sp>
      <p:sp>
        <p:nvSpPr>
          <p:cNvPr id="16" name="TextBox 15"/>
          <p:cNvSpPr txBox="1">
            <a:spLocks noChangeArrowheads="1"/>
          </p:cNvSpPr>
          <p:nvPr/>
        </p:nvSpPr>
        <p:spPr bwMode="auto">
          <a:xfrm>
            <a:off x="4500563" y="2344738"/>
            <a:ext cx="1714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9D138D"/>
                </a:solidFill>
              </a:rPr>
              <a:t>p+i,a+i </a:t>
            </a:r>
            <a:endParaRPr lang="zh-CN" altLang="en-US" sz="3200">
              <a:solidFill>
                <a:srgbClr val="9D138D"/>
              </a:solidFill>
            </a:endParaRPr>
          </a:p>
        </p:txBody>
      </p:sp>
      <p:sp>
        <p:nvSpPr>
          <p:cNvPr id="17" name="TextBox 16"/>
          <p:cNvSpPr txBox="1">
            <a:spLocks noChangeArrowheads="1"/>
          </p:cNvSpPr>
          <p:nvPr/>
        </p:nvSpPr>
        <p:spPr bwMode="auto">
          <a:xfrm>
            <a:off x="4429125" y="5130800"/>
            <a:ext cx="1714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9D138D"/>
                </a:solidFill>
              </a:rPr>
              <a:t>p+9,a+9 </a:t>
            </a:r>
            <a:endParaRPr lang="zh-CN" altLang="en-US" sz="3200">
              <a:solidFill>
                <a:srgbClr val="9D138D"/>
              </a:solidFill>
            </a:endParaRPr>
          </a:p>
        </p:txBody>
      </p:sp>
      <p:pic>
        <p:nvPicPr>
          <p:cNvPr id="68654" name="图片 17"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par>
                          <p:cTn id="11" fill="hold" nodeType="afterGroup">
                            <p:stCondLst>
                              <p:cond delay="500"/>
                            </p:stCondLst>
                            <p:childTnLst>
                              <p:par>
                                <p:cTn id="12" presetID="3" presetClass="entr" presetSubtype="1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blinds(horizontal)">
                                      <p:cBhvr>
                                        <p:cTn id="14" dur="500"/>
                                        <p:tgtEl>
                                          <p:spTgt spid="7"/>
                                        </p:tgtEl>
                                      </p:cBhvr>
                                    </p:animEffect>
                                  </p:childTnLst>
                                </p:cTn>
                              </p:par>
                            </p:childTnLst>
                          </p:cTn>
                        </p:par>
                        <p:par>
                          <p:cTn id="15" fill="hold" nodeType="afterGroup">
                            <p:stCondLst>
                              <p:cond delay="1000"/>
                            </p:stCondLst>
                            <p:childTnLst>
                              <p:par>
                                <p:cTn id="16" presetID="12" presetClass="entr" presetSubtype="8"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lide(fromLeft)">
                                      <p:cBhvr>
                                        <p:cTn id="18" dur="500"/>
                                        <p:tgtEl>
                                          <p:spTgt spid="8"/>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blinds(horizontal)">
                                      <p:cBhvr>
                                        <p:cTn id="23" dur="500"/>
                                        <p:tgtEl>
                                          <p:spTgt spid="15"/>
                                        </p:tgtEl>
                                      </p:cBhvr>
                                    </p:animEffect>
                                  </p:childTnLst>
                                </p:cTn>
                              </p:par>
                            </p:childTnLst>
                          </p:cTn>
                        </p:par>
                        <p:par>
                          <p:cTn id="24" fill="hold" nodeType="afterGroup">
                            <p:stCondLst>
                              <p:cond delay="500"/>
                            </p:stCondLst>
                            <p:childTnLst>
                              <p:par>
                                <p:cTn id="25" presetID="12" presetClass="entr" presetSubtype="8"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slide(fromLeft)">
                                      <p:cBhvr>
                                        <p:cTn id="27" dur="500"/>
                                        <p:tgtEl>
                                          <p:spTgt spid="1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blinds(horizontal)">
                                      <p:cBhvr>
                                        <p:cTn id="32" dur="500"/>
                                        <p:tgtEl>
                                          <p:spTgt spid="16"/>
                                        </p:tgtEl>
                                      </p:cBhvr>
                                    </p:animEffect>
                                  </p:childTnLst>
                                </p:cTn>
                              </p:par>
                            </p:childTnLst>
                          </p:cTn>
                        </p:par>
                        <p:par>
                          <p:cTn id="33" fill="hold" nodeType="afterGroup">
                            <p:stCondLst>
                              <p:cond delay="500"/>
                            </p:stCondLst>
                            <p:childTnLst>
                              <p:par>
                                <p:cTn id="34" presetID="12" presetClass="entr" presetSubtype="8"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slide(fromLeft)">
                                      <p:cBhvr>
                                        <p:cTn id="36" dur="500"/>
                                        <p:tgtEl>
                                          <p:spTgt spid="13"/>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blinds(horizontal)">
                                      <p:cBhvr>
                                        <p:cTn id="41" dur="500"/>
                                        <p:tgtEl>
                                          <p:spTgt spid="17"/>
                                        </p:tgtEl>
                                      </p:cBhvr>
                                    </p:animEffect>
                                  </p:childTnLst>
                                </p:cTn>
                              </p:par>
                            </p:childTnLst>
                          </p:cTn>
                        </p:par>
                        <p:par>
                          <p:cTn id="42" fill="hold" nodeType="afterGroup">
                            <p:stCondLst>
                              <p:cond delay="500"/>
                            </p:stCondLst>
                            <p:childTnLst>
                              <p:par>
                                <p:cTn id="43" presetID="12" presetClass="entr" presetSubtype="8" fill="hold"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slide(fromLeft)">
                                      <p:cBhvr>
                                        <p:cTn id="4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5" grpId="0"/>
      <p:bldP spid="16" grpId="0"/>
      <p:bldP spid="17"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750" y="1000125"/>
            <a:ext cx="3317875" cy="4929188"/>
          </a:xfrm>
        </p:spPr>
        <p:txBody>
          <a:bodyPr/>
          <a:lstStyle/>
          <a:p>
            <a:pPr eaLnBrk="1" hangingPunct="1">
              <a:buFont typeface="Wingdings" pitchFamily="2" charset="2"/>
              <a:buNone/>
            </a:pPr>
            <a:r>
              <a:rPr lang="en-US" altLang="zh-CN" smtClean="0"/>
              <a:t>(3)  *(p+i)</a:t>
            </a:r>
            <a:r>
              <a:rPr lang="zh-CN" altLang="zh-CN" smtClean="0"/>
              <a:t>或</a:t>
            </a:r>
            <a:r>
              <a:rPr lang="en-US" altLang="zh-CN" smtClean="0"/>
              <a:t>*(a+i)</a:t>
            </a:r>
            <a:r>
              <a:rPr lang="zh-CN" altLang="zh-CN" smtClean="0"/>
              <a:t>是</a:t>
            </a:r>
            <a:r>
              <a:rPr lang="en-US" altLang="zh-CN" smtClean="0"/>
              <a:t>p+i</a:t>
            </a:r>
            <a:r>
              <a:rPr lang="zh-CN" altLang="zh-CN" smtClean="0"/>
              <a:t>或</a:t>
            </a:r>
            <a:r>
              <a:rPr lang="en-US" altLang="zh-CN" smtClean="0"/>
              <a:t>a+i</a:t>
            </a:r>
            <a:r>
              <a:rPr lang="zh-CN" altLang="zh-CN" smtClean="0"/>
              <a:t>所指向的数组元素，即</a:t>
            </a:r>
            <a:r>
              <a:rPr lang="en-US" altLang="zh-CN" smtClean="0"/>
              <a:t>a[i]</a:t>
            </a:r>
            <a:r>
              <a:rPr lang="zh-CN" altLang="zh-CN" smtClean="0"/>
              <a:t>。</a:t>
            </a:r>
            <a:endParaRPr lang="zh-CN" altLang="en-US" smtClean="0"/>
          </a:p>
        </p:txBody>
      </p:sp>
      <p:graphicFrame>
        <p:nvGraphicFramePr>
          <p:cNvPr id="5" name="表格 4"/>
          <p:cNvGraphicFramePr>
            <a:graphicFrameLocks noGrp="1"/>
          </p:cNvGraphicFramePr>
          <p:nvPr/>
        </p:nvGraphicFramePr>
        <p:xfrm>
          <a:off x="7810500" y="736600"/>
          <a:ext cx="1190625" cy="5480062"/>
        </p:xfrm>
        <a:graphic>
          <a:graphicData uri="http://schemas.openxmlformats.org/drawingml/2006/table">
            <a:tbl>
              <a:tblPr/>
              <a:tblGrid>
                <a:gridCol w="1190625"/>
              </a:tblGrid>
              <a:tr h="53178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a[0]</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chemeClr val="accent1"/>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D0E4F5"/>
                    </a:solidFill>
                  </a:tcPr>
                </a:tc>
              </a:tr>
              <a:tr h="554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a[2]</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E9F2FA"/>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D0E4F5"/>
                    </a:solidFill>
                  </a:tcPr>
                </a:tc>
              </a:tr>
              <a:tr h="554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a[4]</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E9F2FA"/>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a[5]</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D0E4F5"/>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a[6]</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E9F2FA"/>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a[7]</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D0E4F5"/>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a[8]</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E9F2FA"/>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a[9]</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D0E4F5"/>
                    </a:solidFill>
                  </a:tcPr>
                </a:tc>
              </a:tr>
            </a:tbl>
          </a:graphicData>
        </a:graphic>
      </p:graphicFrame>
      <p:graphicFrame>
        <p:nvGraphicFramePr>
          <p:cNvPr id="6" name="表格 5"/>
          <p:cNvGraphicFramePr>
            <a:graphicFrameLocks noGrp="1"/>
          </p:cNvGraphicFramePr>
          <p:nvPr/>
        </p:nvGraphicFramePr>
        <p:xfrm>
          <a:off x="6238875" y="785813"/>
          <a:ext cx="1476375" cy="5480062"/>
        </p:xfrm>
        <a:graphic>
          <a:graphicData uri="http://schemas.openxmlformats.org/drawingml/2006/table">
            <a:tbl>
              <a:tblPr/>
              <a:tblGrid>
                <a:gridCol w="1476375"/>
              </a:tblGrid>
              <a:tr h="53178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54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54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bl>
          </a:graphicData>
        </a:graphic>
      </p:graphicFrame>
      <p:sp>
        <p:nvSpPr>
          <p:cNvPr id="69670" name="TextBox 6"/>
          <p:cNvSpPr txBox="1">
            <a:spLocks noChangeArrowheads="1"/>
          </p:cNvSpPr>
          <p:nvPr/>
        </p:nvSpPr>
        <p:spPr bwMode="auto">
          <a:xfrm>
            <a:off x="4929188" y="214313"/>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9D138D"/>
                </a:solidFill>
              </a:rPr>
              <a:t>p</a:t>
            </a:r>
            <a:endParaRPr lang="zh-CN" altLang="en-US" sz="3200">
              <a:solidFill>
                <a:srgbClr val="9D138D"/>
              </a:solidFill>
            </a:endParaRPr>
          </a:p>
        </p:txBody>
      </p:sp>
      <p:cxnSp>
        <p:nvCxnSpPr>
          <p:cNvPr id="69671" name="直接箭头连接符 7"/>
          <p:cNvCxnSpPr>
            <a:cxnSpLocks noChangeShapeType="1"/>
          </p:cNvCxnSpPr>
          <p:nvPr/>
        </p:nvCxnSpPr>
        <p:spPr bwMode="auto">
          <a:xfrm>
            <a:off x="4214813" y="785813"/>
            <a:ext cx="2000250"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cxnSp>
        <p:nvCxnSpPr>
          <p:cNvPr id="69672" name="直接箭头连接符 11"/>
          <p:cNvCxnSpPr>
            <a:cxnSpLocks noChangeShapeType="1"/>
          </p:cNvCxnSpPr>
          <p:nvPr/>
        </p:nvCxnSpPr>
        <p:spPr bwMode="auto">
          <a:xfrm>
            <a:off x="4214813" y="1285875"/>
            <a:ext cx="2000250" cy="1588"/>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cxnSp>
        <p:nvCxnSpPr>
          <p:cNvPr id="69673" name="直接箭头连接符 12"/>
          <p:cNvCxnSpPr>
            <a:cxnSpLocks noChangeShapeType="1"/>
          </p:cNvCxnSpPr>
          <p:nvPr/>
        </p:nvCxnSpPr>
        <p:spPr bwMode="auto">
          <a:xfrm>
            <a:off x="4214813" y="2916238"/>
            <a:ext cx="2000250"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cxnSp>
        <p:nvCxnSpPr>
          <p:cNvPr id="69674" name="直接箭头连接符 13"/>
          <p:cNvCxnSpPr>
            <a:cxnSpLocks noChangeShapeType="1"/>
          </p:cNvCxnSpPr>
          <p:nvPr/>
        </p:nvCxnSpPr>
        <p:spPr bwMode="auto">
          <a:xfrm>
            <a:off x="4214813" y="5727700"/>
            <a:ext cx="2000250" cy="1588"/>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69675" name="TextBox 14"/>
          <p:cNvSpPr txBox="1">
            <a:spLocks noChangeArrowheads="1"/>
          </p:cNvSpPr>
          <p:nvPr/>
        </p:nvSpPr>
        <p:spPr bwMode="auto">
          <a:xfrm>
            <a:off x="4449763" y="752475"/>
            <a:ext cx="1714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9D138D"/>
                </a:solidFill>
              </a:rPr>
              <a:t>p+1,a+1 </a:t>
            </a:r>
            <a:endParaRPr lang="zh-CN" altLang="en-US" sz="3200">
              <a:solidFill>
                <a:srgbClr val="9D138D"/>
              </a:solidFill>
            </a:endParaRPr>
          </a:p>
        </p:txBody>
      </p:sp>
      <p:sp>
        <p:nvSpPr>
          <p:cNvPr id="69676" name="TextBox 15"/>
          <p:cNvSpPr txBox="1">
            <a:spLocks noChangeArrowheads="1"/>
          </p:cNvSpPr>
          <p:nvPr/>
        </p:nvSpPr>
        <p:spPr bwMode="auto">
          <a:xfrm>
            <a:off x="4500563" y="2344738"/>
            <a:ext cx="1714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9D138D"/>
                </a:solidFill>
              </a:rPr>
              <a:t>p+i,a+i </a:t>
            </a:r>
            <a:endParaRPr lang="zh-CN" altLang="en-US" sz="3200">
              <a:solidFill>
                <a:srgbClr val="9D138D"/>
              </a:solidFill>
            </a:endParaRPr>
          </a:p>
        </p:txBody>
      </p:sp>
      <p:sp>
        <p:nvSpPr>
          <p:cNvPr id="69677" name="TextBox 16"/>
          <p:cNvSpPr txBox="1">
            <a:spLocks noChangeArrowheads="1"/>
          </p:cNvSpPr>
          <p:nvPr/>
        </p:nvSpPr>
        <p:spPr bwMode="auto">
          <a:xfrm>
            <a:off x="4429125" y="5130800"/>
            <a:ext cx="1714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9D138D"/>
                </a:solidFill>
              </a:rPr>
              <a:t>p+9,a+9 </a:t>
            </a:r>
            <a:endParaRPr lang="zh-CN" altLang="en-US" sz="3200">
              <a:solidFill>
                <a:srgbClr val="9D138D"/>
              </a:solidFill>
            </a:endParaRPr>
          </a:p>
        </p:txBody>
      </p:sp>
      <p:sp>
        <p:nvSpPr>
          <p:cNvPr id="18" name="TextBox 17"/>
          <p:cNvSpPr txBox="1">
            <a:spLocks noChangeArrowheads="1"/>
          </p:cNvSpPr>
          <p:nvPr/>
        </p:nvSpPr>
        <p:spPr bwMode="auto">
          <a:xfrm>
            <a:off x="6357938" y="2867025"/>
            <a:ext cx="12144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*(p+i)</a:t>
            </a:r>
            <a:endParaRPr lang="zh-CN" altLang="en-US" sz="3200">
              <a:solidFill>
                <a:srgbClr val="0000CC"/>
              </a:solidFill>
            </a:endParaRPr>
          </a:p>
        </p:txBody>
      </p:sp>
      <p:pic>
        <p:nvPicPr>
          <p:cNvPr id="69679" name="图片 1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linds(horizontal)">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750" y="857250"/>
            <a:ext cx="4246563" cy="4500563"/>
          </a:xfrm>
        </p:spPr>
        <p:txBody>
          <a:bodyPr/>
          <a:lstStyle/>
          <a:p>
            <a:pPr eaLnBrk="1" hangingPunct="1">
              <a:buFont typeface="Wingdings" pitchFamily="2" charset="2"/>
              <a:buNone/>
            </a:pPr>
            <a:r>
              <a:rPr lang="en-US" altLang="zh-CN" smtClean="0"/>
              <a:t>(4) </a:t>
            </a:r>
            <a:r>
              <a:rPr lang="zh-CN" altLang="zh-CN" smtClean="0"/>
              <a:t>如果指针</a:t>
            </a:r>
            <a:r>
              <a:rPr lang="en-US" altLang="zh-CN" smtClean="0"/>
              <a:t>p1</a:t>
            </a:r>
            <a:r>
              <a:rPr lang="zh-CN" altLang="zh-CN" smtClean="0"/>
              <a:t>和</a:t>
            </a:r>
            <a:r>
              <a:rPr lang="en-US" altLang="zh-CN" smtClean="0"/>
              <a:t>p2</a:t>
            </a:r>
            <a:r>
              <a:rPr lang="zh-CN" altLang="zh-CN" smtClean="0"/>
              <a:t>都指向同一数组</a:t>
            </a:r>
            <a:endParaRPr lang="en-US" altLang="zh-CN" smtClean="0"/>
          </a:p>
          <a:p>
            <a:pPr eaLnBrk="1" hangingPunct="1">
              <a:buFont typeface="Wingdings" pitchFamily="2" charset="2"/>
              <a:buNone/>
            </a:pPr>
            <a:endParaRPr lang="en-US" altLang="zh-CN" smtClean="0"/>
          </a:p>
          <a:p>
            <a:pPr eaLnBrk="1" hangingPunct="1">
              <a:buFont typeface="Wingdings" pitchFamily="2" charset="2"/>
              <a:buNone/>
            </a:pPr>
            <a:r>
              <a:rPr lang="en-US" altLang="zh-CN" smtClean="0"/>
              <a:t>   p2-p1</a:t>
            </a:r>
            <a:r>
              <a:rPr lang="zh-CN" altLang="zh-CN" smtClean="0"/>
              <a:t>的值</a:t>
            </a:r>
            <a:r>
              <a:rPr lang="zh-CN" altLang="en-US" smtClean="0"/>
              <a:t>是</a:t>
            </a:r>
            <a:r>
              <a:rPr lang="en-US" altLang="zh-CN" smtClean="0"/>
              <a:t>4</a:t>
            </a:r>
          </a:p>
          <a:p>
            <a:pPr eaLnBrk="1" hangingPunct="1">
              <a:buFont typeface="Wingdings" pitchFamily="2" charset="2"/>
              <a:buNone/>
            </a:pPr>
            <a:endParaRPr lang="en-US" altLang="zh-CN" smtClean="0"/>
          </a:p>
          <a:p>
            <a:pPr eaLnBrk="1" hangingPunct="1">
              <a:buFont typeface="Wingdings" pitchFamily="2" charset="2"/>
              <a:buNone/>
            </a:pPr>
            <a:r>
              <a:rPr lang="zh-CN" altLang="en-US" smtClean="0"/>
              <a:t>   不能</a:t>
            </a:r>
            <a:r>
              <a:rPr lang="en-US" altLang="zh-CN" smtClean="0"/>
              <a:t>p1+p2</a:t>
            </a:r>
            <a:endParaRPr lang="zh-CN" altLang="en-US" smtClean="0"/>
          </a:p>
        </p:txBody>
      </p:sp>
      <p:graphicFrame>
        <p:nvGraphicFramePr>
          <p:cNvPr id="5" name="表格 4"/>
          <p:cNvGraphicFramePr>
            <a:graphicFrameLocks noGrp="1"/>
          </p:cNvGraphicFramePr>
          <p:nvPr/>
        </p:nvGraphicFramePr>
        <p:xfrm>
          <a:off x="7810500" y="736600"/>
          <a:ext cx="1190625" cy="5480062"/>
        </p:xfrm>
        <a:graphic>
          <a:graphicData uri="http://schemas.openxmlformats.org/drawingml/2006/table">
            <a:tbl>
              <a:tblPr/>
              <a:tblGrid>
                <a:gridCol w="1190625"/>
              </a:tblGrid>
              <a:tr h="53178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a[0]</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chemeClr val="accent1"/>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D0E4F5"/>
                    </a:solidFill>
                  </a:tcPr>
                </a:tc>
              </a:tr>
              <a:tr h="554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a[2]</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E9F2FA"/>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D0E4F5"/>
                    </a:solidFill>
                  </a:tcPr>
                </a:tc>
              </a:tr>
              <a:tr h="554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a[4]</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E9F2FA"/>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a[5]</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D0E4F5"/>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a[6]</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E9F2FA"/>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a[7]</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D0E4F5"/>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a[8]</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E9F2FA"/>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a[9]</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a:noFill/>
                    </a:lnL>
                    <a:lnR>
                      <a:noFill/>
                    </a:lnR>
                    <a:lnT>
                      <a:noFill/>
                    </a:lnT>
                    <a:lnB>
                      <a:noFill/>
                    </a:lnB>
                    <a:lnTlToBr>
                      <a:noFill/>
                    </a:lnTlToBr>
                    <a:lnBlToTr>
                      <a:noFill/>
                    </a:lnBlToTr>
                    <a:solidFill>
                      <a:srgbClr val="D0E4F5"/>
                    </a:solidFill>
                  </a:tcPr>
                </a:tc>
              </a:tr>
            </a:tbl>
          </a:graphicData>
        </a:graphic>
      </p:graphicFrame>
      <p:graphicFrame>
        <p:nvGraphicFramePr>
          <p:cNvPr id="6" name="表格 5"/>
          <p:cNvGraphicFramePr>
            <a:graphicFrameLocks noGrp="1"/>
          </p:cNvGraphicFramePr>
          <p:nvPr/>
        </p:nvGraphicFramePr>
        <p:xfrm>
          <a:off x="6238875" y="785813"/>
          <a:ext cx="1476375" cy="5480062"/>
        </p:xfrm>
        <a:graphic>
          <a:graphicData uri="http://schemas.openxmlformats.org/drawingml/2006/table">
            <a:tbl>
              <a:tblPr/>
              <a:tblGrid>
                <a:gridCol w="1476375"/>
              </a:tblGrid>
              <a:tr h="53178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54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54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1" marR="91441"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bl>
          </a:graphicData>
        </a:graphic>
      </p:graphicFrame>
      <p:sp>
        <p:nvSpPr>
          <p:cNvPr id="7" name="TextBox 6"/>
          <p:cNvSpPr txBox="1">
            <a:spLocks noChangeArrowheads="1"/>
          </p:cNvSpPr>
          <p:nvPr/>
        </p:nvSpPr>
        <p:spPr bwMode="auto">
          <a:xfrm>
            <a:off x="5357813" y="1806575"/>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9D138D"/>
                </a:solidFill>
              </a:rPr>
              <a:t>p1</a:t>
            </a:r>
            <a:endParaRPr lang="zh-CN" altLang="en-US" sz="3200">
              <a:solidFill>
                <a:srgbClr val="9D138D"/>
              </a:solidFill>
            </a:endParaRPr>
          </a:p>
        </p:txBody>
      </p:sp>
      <p:cxnSp>
        <p:nvCxnSpPr>
          <p:cNvPr id="8" name="直接箭头连接符 7"/>
          <p:cNvCxnSpPr>
            <a:cxnSpLocks noChangeShapeType="1"/>
          </p:cNvCxnSpPr>
          <p:nvPr/>
        </p:nvCxnSpPr>
        <p:spPr bwMode="auto">
          <a:xfrm>
            <a:off x="4929188" y="2379663"/>
            <a:ext cx="1285875"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cxnSp>
        <p:nvCxnSpPr>
          <p:cNvPr id="14" name="直接箭头连接符 13"/>
          <p:cNvCxnSpPr>
            <a:cxnSpLocks noChangeShapeType="1"/>
          </p:cNvCxnSpPr>
          <p:nvPr/>
        </p:nvCxnSpPr>
        <p:spPr bwMode="auto">
          <a:xfrm>
            <a:off x="4919663" y="4618038"/>
            <a:ext cx="1285875"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7" name="TextBox 16"/>
          <p:cNvSpPr txBox="1">
            <a:spLocks noChangeArrowheads="1"/>
          </p:cNvSpPr>
          <p:nvPr/>
        </p:nvSpPr>
        <p:spPr bwMode="auto">
          <a:xfrm>
            <a:off x="5286375" y="4021138"/>
            <a:ext cx="8572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9D138D"/>
                </a:solidFill>
              </a:rPr>
              <a:t>p2 </a:t>
            </a:r>
            <a:endParaRPr lang="zh-CN" altLang="en-US" sz="3200">
              <a:solidFill>
                <a:srgbClr val="9D138D"/>
              </a:solidFill>
            </a:endParaRPr>
          </a:p>
        </p:txBody>
      </p:sp>
      <p:pic>
        <p:nvPicPr>
          <p:cNvPr id="70698" name="图片 8"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lide(fromLeft)">
                                      <p:cBhvr>
                                        <p:cTn id="12" dur="500"/>
                                        <p:tgtEl>
                                          <p:spTgt spid="7"/>
                                        </p:tgtEl>
                                      </p:cBhvr>
                                    </p:animEffect>
                                  </p:childTnLst>
                                </p:cTn>
                              </p:par>
                              <p:par>
                                <p:cTn id="13" presetID="12" presetClass="entr" presetSubtype="8"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slide(fromLeft)">
                                      <p:cBhvr>
                                        <p:cTn id="15" dur="500"/>
                                        <p:tgtEl>
                                          <p:spTgt spid="8"/>
                                        </p:tgtEl>
                                      </p:cBhvr>
                                    </p:animEffect>
                                  </p:childTnLst>
                                </p:cTn>
                              </p:par>
                            </p:childTnLst>
                          </p:cTn>
                        </p:par>
                        <p:par>
                          <p:cTn id="16" fill="hold" nodeType="afterGroup">
                            <p:stCondLst>
                              <p:cond delay="500"/>
                            </p:stCondLst>
                            <p:childTnLst>
                              <p:par>
                                <p:cTn id="17" presetID="1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slide(fromLeft)">
                                      <p:cBhvr>
                                        <p:cTn id="19" dur="500"/>
                                        <p:tgtEl>
                                          <p:spTgt spid="17"/>
                                        </p:tgtEl>
                                      </p:cBhvr>
                                    </p:animEffect>
                                  </p:childTnLst>
                                </p:cTn>
                              </p:par>
                              <p:par>
                                <p:cTn id="20" presetID="12" presetClass="entr" presetSubtype="8"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slide(fromLeft)">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285750" y="642938"/>
            <a:ext cx="857250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8.3.3 </a:t>
            </a:r>
            <a:r>
              <a:rPr lang="zh-CN" altLang="zh-CN" dirty="0" smtClean="0">
                <a:solidFill>
                  <a:srgbClr val="800000"/>
                </a:solidFill>
                <a:effectLst>
                  <a:outerShdw blurRad="38100" dist="38100" dir="2700000" algn="tl">
                    <a:srgbClr val="000000"/>
                  </a:outerShdw>
                </a:effectLst>
                <a:ea typeface="黑体" pitchFamily="2" charset="-122"/>
              </a:rPr>
              <a:t>通过指针引用数组元素</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71683" name="Rectangle 3"/>
          <p:cNvSpPr>
            <a:spLocks noGrp="1" noChangeArrowheads="1"/>
          </p:cNvSpPr>
          <p:nvPr>
            <p:ph idx="1"/>
          </p:nvPr>
        </p:nvSpPr>
        <p:spPr>
          <a:xfrm>
            <a:off x="714375" y="1714500"/>
            <a:ext cx="8072438" cy="4357688"/>
          </a:xfrm>
        </p:spPr>
        <p:txBody>
          <a:bodyPr/>
          <a:lstStyle/>
          <a:p>
            <a:pPr eaLnBrk="1" hangingPunct="1"/>
            <a:r>
              <a:rPr lang="zh-CN" altLang="zh-CN" dirty="0" smtClean="0"/>
              <a:t>引用一个数组元素，可用下面两种方法：</a:t>
            </a:r>
            <a:r>
              <a:rPr lang="en-US" altLang="zh-CN" dirty="0" smtClean="0"/>
              <a:t> </a:t>
            </a:r>
            <a:r>
              <a:rPr lang="zh-CN" altLang="zh-CN" dirty="0" smtClean="0"/>
              <a:t>（１） 下标法，如</a:t>
            </a:r>
            <a:r>
              <a:rPr lang="en-US" altLang="zh-CN" dirty="0" smtClean="0"/>
              <a:t>a[</a:t>
            </a:r>
            <a:r>
              <a:rPr lang="en-US" altLang="zh-CN" dirty="0" err="1" smtClean="0"/>
              <a:t>i</a:t>
            </a:r>
            <a:r>
              <a:rPr lang="en-US" altLang="zh-CN" dirty="0" smtClean="0"/>
              <a:t>]</a:t>
            </a:r>
            <a:r>
              <a:rPr lang="zh-CN" altLang="zh-CN" dirty="0" smtClean="0"/>
              <a:t>形式</a:t>
            </a:r>
          </a:p>
          <a:p>
            <a:pPr eaLnBrk="1" hangingPunct="1">
              <a:buFont typeface="Wingdings" pitchFamily="2" charset="2"/>
              <a:buNone/>
            </a:pPr>
            <a:r>
              <a:rPr lang="en-US" altLang="zh-CN" dirty="0" smtClean="0"/>
              <a:t>   </a:t>
            </a:r>
            <a:r>
              <a:rPr lang="zh-CN" altLang="zh-CN" dirty="0" smtClean="0"/>
              <a:t>（２） 指针法，如</a:t>
            </a:r>
            <a:r>
              <a:rPr lang="en-US" altLang="zh-CN" dirty="0" smtClean="0"/>
              <a:t>*(</a:t>
            </a:r>
            <a:r>
              <a:rPr lang="en-US" altLang="zh-CN" dirty="0" err="1" smtClean="0"/>
              <a:t>a+i</a:t>
            </a:r>
            <a:r>
              <a:rPr lang="en-US" altLang="zh-CN" dirty="0" smtClean="0"/>
              <a:t>)</a:t>
            </a:r>
            <a:r>
              <a:rPr lang="zh-CN" altLang="zh-CN" dirty="0" smtClean="0"/>
              <a:t>或</a:t>
            </a:r>
            <a:r>
              <a:rPr lang="en-US" altLang="zh-CN" dirty="0" smtClean="0"/>
              <a:t>*(</a:t>
            </a:r>
            <a:r>
              <a:rPr lang="en-US" altLang="zh-CN" dirty="0" err="1" smtClean="0"/>
              <a:t>p+i</a:t>
            </a:r>
            <a:r>
              <a:rPr lang="en-US" altLang="zh-CN" dirty="0" smtClean="0"/>
              <a:t>)</a:t>
            </a:r>
          </a:p>
          <a:p>
            <a:pPr eaLnBrk="1" hangingPunct="1">
              <a:buFont typeface="Wingdings" pitchFamily="2" charset="2"/>
              <a:buNone/>
            </a:pPr>
            <a:r>
              <a:rPr lang="en-US" altLang="zh-CN" dirty="0" smtClean="0"/>
              <a:t>  </a:t>
            </a:r>
            <a:r>
              <a:rPr lang="zh-CN" altLang="zh-CN" dirty="0" smtClean="0"/>
              <a:t>其中</a:t>
            </a:r>
            <a:r>
              <a:rPr lang="en-US" altLang="zh-CN" dirty="0" smtClean="0"/>
              <a:t>a</a:t>
            </a:r>
            <a:r>
              <a:rPr lang="zh-CN" altLang="zh-CN" dirty="0" smtClean="0"/>
              <a:t>是数组名，</a:t>
            </a:r>
            <a:r>
              <a:rPr lang="en-US" altLang="zh-CN" dirty="0" smtClean="0"/>
              <a:t>p</a:t>
            </a:r>
            <a:r>
              <a:rPr lang="zh-CN" altLang="zh-CN" dirty="0" smtClean="0"/>
              <a:t>是指向数组元素的指针变量，其初值</a:t>
            </a:r>
            <a:r>
              <a:rPr lang="en-US" altLang="zh-CN" dirty="0" smtClean="0"/>
              <a:t>p=a</a:t>
            </a:r>
          </a:p>
        </p:txBody>
      </p:sp>
      <p:pic>
        <p:nvPicPr>
          <p:cNvPr id="71684"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5120962"/>
      </p:ext>
    </p:extLst>
  </p:cSld>
  <p:clrMapOvr>
    <a:masterClrMapping/>
  </p:clrMapOvr>
  <p:transition spd="med">
    <p:blinds/>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285750" y="642938"/>
            <a:ext cx="857250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8.3.3 </a:t>
            </a:r>
            <a:r>
              <a:rPr lang="zh-CN" altLang="zh-CN" dirty="0" smtClean="0">
                <a:solidFill>
                  <a:srgbClr val="800000"/>
                </a:solidFill>
                <a:effectLst>
                  <a:outerShdw blurRad="38100" dist="38100" dir="2700000" algn="tl">
                    <a:srgbClr val="000000"/>
                  </a:outerShdw>
                </a:effectLst>
                <a:ea typeface="黑体" pitchFamily="2" charset="-122"/>
              </a:rPr>
              <a:t>通过指针引用数组元素</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714375" y="1714500"/>
            <a:ext cx="8072438" cy="4357688"/>
          </a:xfrm>
        </p:spPr>
        <p:txBody>
          <a:bodyPr/>
          <a:lstStyle/>
          <a:p>
            <a:pPr eaLnBrk="1" hangingPunct="1">
              <a:buFont typeface="Wingdings" pitchFamily="2" charset="2"/>
              <a:buNone/>
            </a:pPr>
            <a:r>
              <a:rPr lang="en-US" altLang="zh-CN" dirty="0" smtClean="0"/>
              <a:t>  </a:t>
            </a:r>
            <a:r>
              <a:rPr lang="zh-CN" altLang="zh-CN" dirty="0" smtClean="0"/>
              <a:t>例</a:t>
            </a:r>
            <a:r>
              <a:rPr lang="en-US" altLang="zh-CN" dirty="0" smtClean="0"/>
              <a:t> </a:t>
            </a:r>
            <a:r>
              <a:rPr lang="zh-CN" altLang="zh-CN" dirty="0" smtClean="0"/>
              <a:t>有一个整型数组</a:t>
            </a:r>
            <a:r>
              <a:rPr lang="en-US" altLang="zh-CN" dirty="0" smtClean="0"/>
              <a:t>a</a:t>
            </a:r>
            <a:r>
              <a:rPr lang="zh-CN" altLang="zh-CN" dirty="0" smtClean="0"/>
              <a:t>，有</a:t>
            </a:r>
            <a:r>
              <a:rPr lang="en-US" altLang="zh-CN" dirty="0" smtClean="0"/>
              <a:t>10</a:t>
            </a:r>
            <a:r>
              <a:rPr lang="zh-CN" altLang="zh-CN" dirty="0" smtClean="0"/>
              <a:t>个元素，要求输出数组中的全部元素。</a:t>
            </a:r>
          </a:p>
          <a:p>
            <a:pPr eaLnBrk="1" hangingPunct="1"/>
            <a:r>
              <a:rPr lang="zh-CN" altLang="zh-CN" dirty="0" smtClean="0"/>
              <a:t>思路：引用数组中各元素的值有</a:t>
            </a:r>
            <a:r>
              <a:rPr lang="en-US" altLang="zh-CN" dirty="0" smtClean="0"/>
              <a:t>3</a:t>
            </a:r>
            <a:r>
              <a:rPr lang="zh-CN" altLang="zh-CN" dirty="0" smtClean="0"/>
              <a:t>种方法：</a:t>
            </a:r>
            <a:r>
              <a:rPr lang="en-US" altLang="zh-CN" dirty="0" smtClean="0"/>
              <a:t>(1)</a:t>
            </a:r>
            <a:r>
              <a:rPr lang="zh-CN" altLang="zh-CN" dirty="0" smtClean="0"/>
              <a:t>下标法</a:t>
            </a:r>
            <a:r>
              <a:rPr lang="zh-CN" altLang="en-US" dirty="0" smtClean="0"/>
              <a:t>；</a:t>
            </a:r>
            <a:r>
              <a:rPr lang="en-US" altLang="zh-CN" dirty="0" smtClean="0"/>
              <a:t>(2)</a:t>
            </a:r>
            <a:r>
              <a:rPr lang="zh-CN" altLang="zh-CN" dirty="0" smtClean="0"/>
              <a:t>通过数组名计算数组元素地址，找出元素的值</a:t>
            </a:r>
            <a:r>
              <a:rPr lang="zh-CN" altLang="en-US" dirty="0" smtClean="0"/>
              <a:t>；</a:t>
            </a:r>
            <a:r>
              <a:rPr lang="en-US" altLang="zh-CN" dirty="0" smtClean="0"/>
              <a:t>(3)</a:t>
            </a:r>
            <a:r>
              <a:rPr lang="zh-CN" altLang="zh-CN" dirty="0" smtClean="0"/>
              <a:t>用指针变量指向数组元素</a:t>
            </a:r>
            <a:endParaRPr lang="en-US" altLang="zh-CN" dirty="0" smtClean="0"/>
          </a:p>
          <a:p>
            <a:pPr eaLnBrk="1" hangingPunct="1"/>
            <a:r>
              <a:rPr lang="zh-CN" altLang="zh-CN" dirty="0" smtClean="0"/>
              <a:t>分别写出程序，以资比较分析。</a:t>
            </a:r>
            <a:endParaRPr lang="en-US" altLang="zh-CN" dirty="0" smtClean="0"/>
          </a:p>
        </p:txBody>
      </p:sp>
      <p:pic>
        <p:nvPicPr>
          <p:cNvPr id="72708"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1365511"/>
      </p:ext>
    </p:extLst>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blinds(horizontal)">
                                      <p:cBhvr>
                                        <p:cTn id="7" dur="500"/>
                                        <p:tgtEl>
                                          <p:spTgt spid="6147">
                                            <p:txEl>
                                              <p:pRg st="1" end="1"/>
                                            </p:txEl>
                                          </p:spTgt>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1" dur="500"/>
                                        <p:tgtEl>
                                          <p:spTgt spid="61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a:grpSpLocks/>
          </p:cNvGrpSpPr>
          <p:nvPr/>
        </p:nvGrpSpPr>
        <p:grpSpPr bwMode="auto">
          <a:xfrm>
            <a:off x="3286125" y="5000625"/>
            <a:ext cx="5241925" cy="1063625"/>
            <a:chOff x="3286115" y="5000636"/>
            <a:chExt cx="5241488" cy="1063352"/>
          </a:xfrm>
        </p:grpSpPr>
        <p:pic>
          <p:nvPicPr>
            <p:cNvPr id="7373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6116" y="5000636"/>
              <a:ext cx="5241487" cy="342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6115" y="5345300"/>
              <a:ext cx="3750495" cy="35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6115" y="5702490"/>
              <a:ext cx="3750495" cy="35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34753" y="5286388"/>
              <a:ext cx="1484509" cy="77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3731" name="图片 7" descr="Untitled2.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63" name="Rectangle 11"/>
          <p:cNvSpPr>
            <a:spLocks noChangeArrowheads="1"/>
          </p:cNvSpPr>
          <p:nvPr/>
        </p:nvSpPr>
        <p:spPr bwMode="gray">
          <a:xfrm>
            <a:off x="450850" y="692150"/>
            <a:ext cx="6858000" cy="4659737"/>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spcBef>
                <a:spcPct val="20000"/>
              </a:spcBef>
              <a:buClr>
                <a:schemeClr val="folHlink"/>
              </a:buClr>
              <a:buFont typeface="Wingdings" pitchFamily="2" charset="2"/>
              <a:buNone/>
              <a:defRPr/>
            </a:pPr>
            <a:r>
              <a:rPr kumimoji="0" lang="en-US" altLang="zh-CN" sz="2800" b="0" dirty="0">
                <a:latin typeface="Arial Unicode MS" pitchFamily="34" charset="-122"/>
              </a:rPr>
              <a:t>(1) </a:t>
            </a:r>
            <a:r>
              <a:rPr kumimoji="0" lang="zh-CN" altLang="zh-CN" sz="2800" b="0" dirty="0">
                <a:latin typeface="Arial Unicode MS" pitchFamily="34" charset="-122"/>
              </a:rPr>
              <a:t>下标法。</a:t>
            </a:r>
            <a:endParaRPr kumimoji="0" lang="en-US"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#include &lt;</a:t>
            </a:r>
            <a:r>
              <a:rPr kumimoji="0" lang="en-US" altLang="zh-CN" sz="2800" b="0" dirty="0" err="1">
                <a:latin typeface="Arial Unicode MS" pitchFamily="34" charset="-122"/>
              </a:rPr>
              <a:t>stdio.h</a:t>
            </a:r>
            <a:r>
              <a:rPr kumimoji="0" lang="en-US" altLang="zh-CN" sz="2800" b="0" dirty="0">
                <a:latin typeface="Arial Unicode MS" pitchFamily="34" charset="-122"/>
              </a:rPr>
              <a:t>&gt;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void</a:t>
            </a:r>
            <a:r>
              <a:rPr kumimoji="0" lang="en-US" altLang="zh-CN" sz="2800" b="0" dirty="0" smtClean="0">
                <a:latin typeface="Arial Unicode MS" pitchFamily="34" charset="-122"/>
              </a:rPr>
              <a:t> </a:t>
            </a:r>
            <a:r>
              <a:rPr kumimoji="0" lang="en-US" altLang="zh-CN" sz="2800" b="0" dirty="0">
                <a:latin typeface="Arial Unicode MS" pitchFamily="34" charset="-122"/>
              </a:rPr>
              <a:t>main()</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int</a:t>
            </a:r>
            <a:r>
              <a:rPr kumimoji="0" lang="en-US" altLang="zh-CN" sz="2800" b="0" dirty="0">
                <a:latin typeface="Arial Unicode MS" pitchFamily="34" charset="-122"/>
              </a:rPr>
              <a:t> a[10];  </a:t>
            </a:r>
            <a:r>
              <a:rPr kumimoji="0" lang="en-US" altLang="zh-CN" sz="2800" b="0" dirty="0" err="1">
                <a:latin typeface="Arial Unicode MS" pitchFamily="34" charset="-122"/>
              </a:rPr>
              <a:t>int</a:t>
            </a:r>
            <a:r>
              <a:rPr kumimoji="0" lang="en-US" altLang="zh-CN" sz="2800" b="0" dirty="0">
                <a:latin typeface="Arial Unicode MS" pitchFamily="34" charset="-122"/>
              </a:rPr>
              <a:t> </a:t>
            </a:r>
            <a:r>
              <a:rPr kumimoji="0" lang="en-US" altLang="zh-CN" sz="2800" b="0" dirty="0" err="1">
                <a:latin typeface="Arial Unicode MS" pitchFamily="34" charset="-122"/>
              </a:rPr>
              <a:t>i</a:t>
            </a:r>
            <a:r>
              <a:rPr kumimoji="0" lang="en-US" altLang="zh-CN" sz="2800" b="0" dirty="0">
                <a:latin typeface="Arial Unicode MS" pitchFamily="34" charset="-122"/>
              </a:rPr>
              <a: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(“enter 10 integer numbers:\n");</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for(</a:t>
            </a:r>
            <a:r>
              <a:rPr kumimoji="0" lang="en-US" altLang="zh-CN" sz="2800" b="0" dirty="0" err="1">
                <a:latin typeface="Arial Unicode MS" pitchFamily="34" charset="-122"/>
              </a:rPr>
              <a:t>i</a:t>
            </a:r>
            <a:r>
              <a:rPr kumimoji="0" lang="en-US" altLang="zh-CN" sz="2800" b="0" dirty="0">
                <a:latin typeface="Arial Unicode MS" pitchFamily="34" charset="-122"/>
              </a:rPr>
              <a:t>=0;i&lt;10;i++) </a:t>
            </a:r>
            <a:r>
              <a:rPr kumimoji="0" lang="en-US" altLang="zh-CN" sz="2800" b="0" dirty="0" err="1">
                <a:latin typeface="Arial Unicode MS" pitchFamily="34" charset="-122"/>
              </a:rPr>
              <a:t>scanf</a:t>
            </a:r>
            <a:r>
              <a:rPr kumimoji="0" lang="en-US" altLang="zh-CN" sz="2800" b="0" dirty="0">
                <a:latin typeface="Arial Unicode MS" pitchFamily="34" charset="-122"/>
              </a:rPr>
              <a:t>("%</a:t>
            </a:r>
            <a:r>
              <a:rPr kumimoji="0" lang="en-US" altLang="zh-CN" sz="2800" b="0" dirty="0" err="1">
                <a:latin typeface="Arial Unicode MS" pitchFamily="34" charset="-122"/>
              </a:rPr>
              <a:t>d",&amp;a</a:t>
            </a:r>
            <a:r>
              <a:rPr kumimoji="0" lang="en-US" altLang="zh-CN" sz="2800" b="0" dirty="0">
                <a:latin typeface="Arial Unicode MS" pitchFamily="34" charset="-122"/>
              </a:rPr>
              <a:t>[</a:t>
            </a:r>
            <a:r>
              <a:rPr kumimoji="0" lang="en-US" altLang="zh-CN" sz="2800" b="0" dirty="0" err="1">
                <a:latin typeface="Arial Unicode MS" pitchFamily="34" charset="-122"/>
              </a:rPr>
              <a:t>i</a:t>
            </a:r>
            <a:r>
              <a:rPr kumimoji="0" lang="en-US" altLang="zh-CN" sz="2800" b="0" dirty="0">
                <a:latin typeface="Arial Unicode MS" pitchFamily="34" charset="-122"/>
              </a:rPr>
              <a: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for(</a:t>
            </a:r>
            <a:r>
              <a:rPr kumimoji="0" lang="en-US" altLang="zh-CN" sz="2800" b="0" dirty="0" err="1">
                <a:latin typeface="Arial Unicode MS" pitchFamily="34" charset="-122"/>
              </a:rPr>
              <a:t>i</a:t>
            </a:r>
            <a:r>
              <a:rPr kumimoji="0" lang="en-US" altLang="zh-CN" sz="2800" b="0" dirty="0">
                <a:latin typeface="Arial Unicode MS" pitchFamily="34" charset="-122"/>
              </a:rPr>
              <a:t>=0;i&lt;10;i++)  </a:t>
            </a:r>
            <a:r>
              <a:rPr kumimoji="0" lang="en-US" altLang="zh-CN" sz="2800" b="0" dirty="0" err="1">
                <a:latin typeface="Arial Unicode MS" pitchFamily="34" charset="-122"/>
              </a:rPr>
              <a:t>printf</a:t>
            </a:r>
            <a:r>
              <a:rPr kumimoji="0" lang="en-US" altLang="zh-CN" sz="2800" b="0" dirty="0">
                <a:latin typeface="Arial Unicode MS" pitchFamily="34" charset="-122"/>
              </a:rPr>
              <a:t>(“%d ”,a[</a:t>
            </a:r>
            <a:r>
              <a:rPr kumimoji="0" lang="en-US" altLang="zh-CN" sz="2800" b="0" dirty="0" err="1">
                <a:latin typeface="Arial Unicode MS" pitchFamily="34" charset="-122"/>
              </a:rPr>
              <a:t>i</a:t>
            </a:r>
            <a:r>
              <a:rPr kumimoji="0" lang="en-US" altLang="zh-CN" sz="2800" b="0" dirty="0">
                <a:latin typeface="Arial Unicode MS" pitchFamily="34" charset="-122"/>
              </a:rPr>
              <a:t>]);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("%\n");</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smtClean="0">
                <a:latin typeface="Arial Unicode MS" pitchFamily="34" charset="-122"/>
              </a:rPr>
              <a:t>}</a:t>
            </a:r>
            <a:endParaRPr kumimoji="0" lang="zh-CN" altLang="en-US" sz="2800" b="0" dirty="0">
              <a:latin typeface="Arial Unicode MS" pitchFamily="34" charset="-122"/>
            </a:endParaRPr>
          </a:p>
        </p:txBody>
      </p:sp>
    </p:spTree>
    <p:extLst>
      <p:ext uri="{BB962C8B-B14F-4D97-AF65-F5344CB8AC3E}">
        <p14:creationId xmlns:p14="http://schemas.microsoft.com/office/powerpoint/2010/main" val="3658426244"/>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标注 3"/>
          <p:cNvSpPr/>
          <p:nvPr/>
        </p:nvSpPr>
        <p:spPr bwMode="auto">
          <a:xfrm>
            <a:off x="4140200" y="4370388"/>
            <a:ext cx="3929063" cy="642937"/>
          </a:xfrm>
          <a:prstGeom prst="wedgeRoundRectCallout">
            <a:avLst>
              <a:gd name="adj1" fmla="val 3175"/>
              <a:gd name="adj2" fmla="val -208465"/>
              <a:gd name="adj3" fmla="val 16667"/>
            </a:avLst>
          </a:prstGeom>
          <a:solidFill>
            <a:srgbClr val="FFFFCC"/>
          </a:solidFill>
          <a:ln w="9525" cap="flat" cmpd="sng" algn="ctr">
            <a:solidFill>
              <a:schemeClr val="tx1"/>
            </a:solidFill>
            <a:prstDash val="solid"/>
            <a:miter lim="800000"/>
            <a:headEnd type="none" w="med" len="med"/>
            <a:tailEnd type="none" w="med" len="med"/>
          </a:ln>
          <a:effectLst/>
        </p:spPr>
        <p:txBody>
          <a:bodyPr/>
          <a:lstStyle/>
          <a:p>
            <a:pPr algn="ctr">
              <a:defRPr/>
            </a:pPr>
            <a:r>
              <a:rPr lang="en-US" altLang="zh-CN" sz="2800" dirty="0" err="1">
                <a:solidFill>
                  <a:srgbClr val="0000CC"/>
                </a:solidFill>
                <a:latin typeface="+mn-lt"/>
                <a:ea typeface="+mn-ea"/>
              </a:rPr>
              <a:t>scanf</a:t>
            </a:r>
            <a:r>
              <a:rPr lang="en-US" altLang="zh-CN" sz="2800" dirty="0">
                <a:solidFill>
                  <a:srgbClr val="0000CC"/>
                </a:solidFill>
                <a:latin typeface="+mn-lt"/>
                <a:ea typeface="+mn-ea"/>
              </a:rPr>
              <a:t>("%</a:t>
            </a:r>
            <a:r>
              <a:rPr lang="en-US" altLang="zh-CN" sz="2800" dirty="0" err="1">
                <a:solidFill>
                  <a:srgbClr val="0000CC"/>
                </a:solidFill>
                <a:latin typeface="+mn-lt"/>
                <a:ea typeface="+mn-ea"/>
              </a:rPr>
              <a:t>d",a+i</a:t>
            </a:r>
            <a:r>
              <a:rPr lang="en-US" altLang="zh-CN" sz="2800" dirty="0">
                <a:solidFill>
                  <a:srgbClr val="0000CC"/>
                </a:solidFill>
                <a:latin typeface="+mn-lt"/>
                <a:ea typeface="+mn-ea"/>
              </a:rPr>
              <a:t>);</a:t>
            </a:r>
            <a:endParaRPr lang="zh-CN" altLang="en-US" sz="2800" dirty="0">
              <a:solidFill>
                <a:srgbClr val="0000CC"/>
              </a:solidFill>
              <a:latin typeface="+mn-lt"/>
              <a:ea typeface="+mn-ea"/>
            </a:endParaRPr>
          </a:p>
        </p:txBody>
      </p:sp>
      <p:pic>
        <p:nvPicPr>
          <p:cNvPr id="74755"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3" name="Rectangle 7"/>
          <p:cNvSpPr>
            <a:spLocks noChangeArrowheads="1"/>
          </p:cNvSpPr>
          <p:nvPr/>
        </p:nvSpPr>
        <p:spPr bwMode="gray">
          <a:xfrm>
            <a:off x="433388" y="404813"/>
            <a:ext cx="8675687" cy="4659737"/>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spcBef>
                <a:spcPct val="20000"/>
              </a:spcBef>
              <a:buClr>
                <a:schemeClr val="folHlink"/>
              </a:buClr>
              <a:buFont typeface="Wingdings" pitchFamily="2" charset="2"/>
              <a:buNone/>
              <a:defRPr/>
            </a:pPr>
            <a:r>
              <a:rPr kumimoji="0" lang="en-US" altLang="zh-CN" sz="2800" b="0" dirty="0">
                <a:latin typeface="Arial Unicode MS" pitchFamily="34" charset="-122"/>
              </a:rPr>
              <a:t>(2)</a:t>
            </a:r>
            <a:r>
              <a:rPr kumimoji="0" lang="zh-CN" altLang="zh-CN" sz="2800" b="0" dirty="0">
                <a:latin typeface="Arial Unicode MS" pitchFamily="34" charset="-122"/>
              </a:rPr>
              <a:t> 通过数组名计算数组元素地址，找出元素的值</a:t>
            </a:r>
          </a:p>
          <a:p>
            <a:pPr>
              <a:spcBef>
                <a:spcPct val="20000"/>
              </a:spcBef>
              <a:buClr>
                <a:schemeClr val="folHlink"/>
              </a:buClr>
              <a:buFont typeface="Wingdings" pitchFamily="2" charset="2"/>
              <a:buNone/>
              <a:defRPr/>
            </a:pPr>
            <a:r>
              <a:rPr kumimoji="0" lang="en-US" altLang="zh-CN" sz="2800" b="0" dirty="0">
                <a:latin typeface="Arial Unicode MS" pitchFamily="34" charset="-122"/>
              </a:rPr>
              <a:t>#include &lt;</a:t>
            </a:r>
            <a:r>
              <a:rPr kumimoji="0" lang="en-US" altLang="zh-CN" sz="2800" b="0" dirty="0" err="1">
                <a:latin typeface="Arial Unicode MS" pitchFamily="34" charset="-122"/>
              </a:rPr>
              <a:t>stdio.h</a:t>
            </a:r>
            <a:r>
              <a:rPr kumimoji="0" lang="en-US" altLang="zh-CN" sz="2800" b="0" dirty="0">
                <a:latin typeface="Arial Unicode MS" pitchFamily="34" charset="-122"/>
              </a:rPr>
              <a:t>&gt;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void</a:t>
            </a:r>
            <a:r>
              <a:rPr kumimoji="0" lang="en-US" altLang="zh-CN" sz="2800" b="0" dirty="0" smtClean="0">
                <a:latin typeface="Arial Unicode MS" pitchFamily="34" charset="-122"/>
              </a:rPr>
              <a:t> </a:t>
            </a:r>
            <a:r>
              <a:rPr kumimoji="0" lang="en-US" altLang="zh-CN" sz="2800" b="0" dirty="0">
                <a:latin typeface="Arial Unicode MS" pitchFamily="34" charset="-122"/>
              </a:rPr>
              <a:t>main()</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int</a:t>
            </a:r>
            <a:r>
              <a:rPr kumimoji="0" lang="en-US" altLang="zh-CN" sz="2800" b="0" dirty="0">
                <a:latin typeface="Arial Unicode MS" pitchFamily="34" charset="-122"/>
              </a:rPr>
              <a:t> a[10];  </a:t>
            </a:r>
            <a:r>
              <a:rPr kumimoji="0" lang="en-US" altLang="zh-CN" sz="2800" b="0" dirty="0" err="1">
                <a:latin typeface="Arial Unicode MS" pitchFamily="34" charset="-122"/>
              </a:rPr>
              <a:t>int</a:t>
            </a:r>
            <a:r>
              <a:rPr kumimoji="0" lang="en-US" altLang="zh-CN" sz="2800" b="0" dirty="0">
                <a:latin typeface="Arial Unicode MS" pitchFamily="34" charset="-122"/>
              </a:rPr>
              <a:t> </a:t>
            </a:r>
            <a:r>
              <a:rPr kumimoji="0" lang="en-US" altLang="zh-CN" sz="2800" b="0" dirty="0" err="1">
                <a:latin typeface="Arial Unicode MS" pitchFamily="34" charset="-122"/>
              </a:rPr>
              <a:t>i</a:t>
            </a:r>
            <a:r>
              <a:rPr kumimoji="0" lang="en-US" altLang="zh-CN" sz="2800" b="0" dirty="0">
                <a:latin typeface="Arial Unicode MS" pitchFamily="34" charset="-122"/>
              </a:rPr>
              <a: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(“enter 10 integer numbers:\n");</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for(</a:t>
            </a:r>
            <a:r>
              <a:rPr kumimoji="0" lang="en-US" altLang="zh-CN" sz="2800" b="0" dirty="0" err="1">
                <a:latin typeface="Arial Unicode MS" pitchFamily="34" charset="-122"/>
              </a:rPr>
              <a:t>i</a:t>
            </a:r>
            <a:r>
              <a:rPr kumimoji="0" lang="en-US" altLang="zh-CN" sz="2800" b="0" dirty="0">
                <a:latin typeface="Arial Unicode MS" pitchFamily="34" charset="-122"/>
              </a:rPr>
              <a:t>=0;i&lt;10;i++)  </a:t>
            </a:r>
            <a:r>
              <a:rPr kumimoji="0" lang="en-US" altLang="zh-CN" sz="2800" b="0" dirty="0" err="1">
                <a:latin typeface="Arial Unicode MS" pitchFamily="34" charset="-122"/>
              </a:rPr>
              <a:t>scanf</a:t>
            </a:r>
            <a:r>
              <a:rPr kumimoji="0" lang="en-US" altLang="zh-CN" sz="2800" b="0" dirty="0">
                <a:latin typeface="Arial Unicode MS" pitchFamily="34" charset="-122"/>
              </a:rPr>
              <a:t>("%</a:t>
            </a:r>
            <a:r>
              <a:rPr kumimoji="0" lang="en-US" altLang="zh-CN" sz="2800" b="0" dirty="0" err="1">
                <a:latin typeface="Arial Unicode MS" pitchFamily="34" charset="-122"/>
              </a:rPr>
              <a:t>d",&amp;a</a:t>
            </a:r>
            <a:r>
              <a:rPr kumimoji="0" lang="en-US" altLang="zh-CN" sz="2800" b="0" dirty="0">
                <a:latin typeface="Arial Unicode MS" pitchFamily="34" charset="-122"/>
              </a:rPr>
              <a:t>[</a:t>
            </a:r>
            <a:r>
              <a:rPr kumimoji="0" lang="en-US" altLang="zh-CN" sz="2800" b="0" dirty="0" err="1">
                <a:latin typeface="Arial Unicode MS" pitchFamily="34" charset="-122"/>
              </a:rPr>
              <a:t>i</a:t>
            </a:r>
            <a:r>
              <a:rPr kumimoji="0" lang="en-US" altLang="zh-CN" sz="2800" b="0" dirty="0">
                <a:latin typeface="Arial Unicode MS" pitchFamily="34" charset="-122"/>
              </a:rPr>
              <a: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for(</a:t>
            </a:r>
            <a:r>
              <a:rPr kumimoji="0" lang="en-US" altLang="zh-CN" sz="2800" b="0" dirty="0" err="1">
                <a:latin typeface="Arial Unicode MS" pitchFamily="34" charset="-122"/>
              </a:rPr>
              <a:t>i</a:t>
            </a:r>
            <a:r>
              <a:rPr kumimoji="0" lang="en-US" altLang="zh-CN" sz="2800" b="0" dirty="0">
                <a:latin typeface="Arial Unicode MS" pitchFamily="34" charset="-122"/>
              </a:rPr>
              <a:t>=0;i&lt;10;i++)  </a:t>
            </a:r>
            <a:r>
              <a:rPr kumimoji="0" lang="en-US" altLang="zh-CN" sz="2800" b="0" dirty="0" err="1">
                <a:latin typeface="Arial Unicode MS" pitchFamily="34" charset="-122"/>
              </a:rPr>
              <a:t>printf</a:t>
            </a:r>
            <a:r>
              <a:rPr kumimoji="0" lang="en-US" altLang="zh-CN" sz="2800" b="0" dirty="0">
                <a:latin typeface="Arial Unicode MS" pitchFamily="34" charset="-122"/>
              </a:rPr>
              <a:t>(“%d ”,*(</a:t>
            </a:r>
            <a:r>
              <a:rPr kumimoji="0" lang="en-US" altLang="zh-CN" sz="2800" b="0" dirty="0" err="1">
                <a:latin typeface="Arial Unicode MS" pitchFamily="34" charset="-122"/>
              </a:rPr>
              <a:t>a+i</a:t>
            </a:r>
            <a:r>
              <a:rPr kumimoji="0" lang="en-US" altLang="zh-CN" sz="2800" b="0" dirty="0">
                <a:latin typeface="Arial Unicode MS" pitchFamily="34" charset="-122"/>
              </a:rPr>
              <a:t>));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("\n");</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smtClean="0">
                <a:latin typeface="Arial Unicode MS" pitchFamily="34" charset="-122"/>
              </a:rPr>
              <a:t>}</a:t>
            </a:r>
            <a:endParaRPr kumimoji="0" lang="zh-CN" altLang="en-US" sz="2800" b="0" dirty="0">
              <a:latin typeface="Arial Unicode MS" pitchFamily="34" charset="-122"/>
            </a:endParaRPr>
          </a:p>
        </p:txBody>
      </p:sp>
      <p:sp>
        <p:nvSpPr>
          <p:cNvPr id="75784" name="Line 8"/>
          <p:cNvSpPr>
            <a:spLocks noChangeShapeType="1"/>
          </p:cNvSpPr>
          <p:nvPr/>
        </p:nvSpPr>
        <p:spPr bwMode="gray">
          <a:xfrm>
            <a:off x="3492500" y="4005263"/>
            <a:ext cx="2808288" cy="0"/>
          </a:xfrm>
          <a:prstGeom prst="line">
            <a:avLst/>
          </a:prstGeom>
          <a:noFill/>
          <a:ln w="9525">
            <a:solidFill>
              <a:srgbClr val="9D138D"/>
            </a:solidFill>
            <a:miter lim="800000"/>
            <a:headEnd/>
            <a:tailEnd/>
          </a:ln>
          <a:effectLst>
            <a:prstShdw prst="shdw17" dist="17961" dir="2700000">
              <a:srgbClr val="5E0B55"/>
            </a:prstShdw>
          </a:effectLst>
          <a:extLst>
            <a:ext uri="{909E8E84-426E-40DD-AFC4-6F175D3DCCD1}">
              <a14:hiddenFill xmlns:a14="http://schemas.microsoft.com/office/drawing/2010/main">
                <a:noFill/>
              </a14:hiddenFill>
            </a:ext>
          </a:extLst>
        </p:spPr>
        <p:txBody>
          <a:bodyPr wrap="none">
            <a:spAutoFit/>
          </a:bodyPr>
          <a:lstStyle/>
          <a:p>
            <a:endParaRPr lang="zh-CN" altLang="en-US"/>
          </a:p>
        </p:txBody>
      </p:sp>
    </p:spTree>
    <p:extLst>
      <p:ext uri="{BB962C8B-B14F-4D97-AF65-F5344CB8AC3E}">
        <p14:creationId xmlns:p14="http://schemas.microsoft.com/office/powerpoint/2010/main" val="102841914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5784"/>
                                        </p:tgtEl>
                                        <p:attrNameLst>
                                          <p:attrName>style.visibility</p:attrName>
                                        </p:attrNameLst>
                                      </p:cBhvr>
                                      <p:to>
                                        <p:strVal val="visible"/>
                                      </p:to>
                                    </p:set>
                                    <p:animEffect transition="in" filter="box(in)">
                                      <p:cBhvr>
                                        <p:cTn id="7" dur="500"/>
                                        <p:tgtEl>
                                          <p:spTgt spid="7578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5784"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214313" y="642938"/>
            <a:ext cx="3571875" cy="785812"/>
          </a:xfrm>
          <a:prstGeom prst="rect">
            <a:avLst/>
          </a:prstGeom>
          <a:noFill/>
          <a:ln w="9525">
            <a:noFill/>
            <a:miter lim="800000"/>
            <a:headEnd/>
            <a:tailEnd/>
          </a:ln>
        </p:spPr>
        <p:txBody>
          <a:bodyPr/>
          <a:lstStyle/>
          <a:p>
            <a:pPr marL="342900" indent="-342900">
              <a:lnSpc>
                <a:spcPct val="120000"/>
              </a:lnSpc>
              <a:spcBef>
                <a:spcPts val="0"/>
              </a:spcBef>
              <a:defRPr/>
            </a:pPr>
            <a:r>
              <a:rPr lang="en-US" altLang="zh-CN" sz="2800" kern="0" dirty="0" err="1">
                <a:solidFill>
                  <a:srgbClr val="00B050"/>
                </a:solidFill>
                <a:latin typeface="+mn-lt"/>
                <a:ea typeface="+mn-ea"/>
              </a:rPr>
              <a:t>int</a:t>
            </a:r>
            <a:r>
              <a:rPr lang="en-US" altLang="zh-CN" sz="2800" kern="0" dirty="0">
                <a:solidFill>
                  <a:srgbClr val="00B050"/>
                </a:solidFill>
                <a:latin typeface="+mn-lt"/>
                <a:ea typeface="+mn-ea"/>
              </a:rPr>
              <a:t> </a:t>
            </a:r>
            <a:r>
              <a:rPr lang="en-US" altLang="zh-CN" sz="2800" kern="0" dirty="0" err="1">
                <a:solidFill>
                  <a:srgbClr val="00B050"/>
                </a:solidFill>
                <a:latin typeface="+mn-lt"/>
                <a:ea typeface="+mn-ea"/>
              </a:rPr>
              <a:t>i</a:t>
            </a:r>
            <a:r>
              <a:rPr lang="en-US" altLang="zh-CN" sz="2800" kern="0" dirty="0">
                <a:solidFill>
                  <a:srgbClr val="00B050"/>
                </a:solidFill>
                <a:latin typeface="+mn-lt"/>
                <a:ea typeface="+mn-ea"/>
              </a:rPr>
              <a:t>=3,j=6,k;</a:t>
            </a:r>
          </a:p>
        </p:txBody>
      </p:sp>
      <p:sp>
        <p:nvSpPr>
          <p:cNvPr id="7" name="Rectangle 3"/>
          <p:cNvSpPr txBox="1">
            <a:spLocks noChangeArrowheads="1"/>
          </p:cNvSpPr>
          <p:nvPr/>
        </p:nvSpPr>
        <p:spPr bwMode="auto">
          <a:xfrm>
            <a:off x="214313" y="1428750"/>
            <a:ext cx="3214687" cy="785813"/>
          </a:xfrm>
          <a:prstGeom prst="rect">
            <a:avLst/>
          </a:prstGeom>
          <a:noFill/>
          <a:ln w="9525">
            <a:noFill/>
            <a:miter lim="800000"/>
            <a:headEnd/>
            <a:tailEnd/>
          </a:ln>
        </p:spPr>
        <p:txBody>
          <a:bodyPr/>
          <a:lstStyle/>
          <a:p>
            <a:pPr marL="342900" indent="-342900">
              <a:lnSpc>
                <a:spcPct val="120000"/>
              </a:lnSpc>
              <a:spcBef>
                <a:spcPts val="0"/>
              </a:spcBef>
              <a:defRPr/>
            </a:pPr>
            <a:r>
              <a:rPr lang="en-US" altLang="zh-CN" sz="2800" kern="0" dirty="0" err="1">
                <a:solidFill>
                  <a:srgbClr val="00B050"/>
                </a:solidFill>
                <a:latin typeface="+mn-lt"/>
                <a:ea typeface="+mn-ea"/>
              </a:rPr>
              <a:t>printf</a:t>
            </a:r>
            <a:r>
              <a:rPr lang="en-US" altLang="zh-CN" sz="2800" kern="0" dirty="0">
                <a:solidFill>
                  <a:srgbClr val="00B050"/>
                </a:solidFill>
                <a:latin typeface="+mn-lt"/>
                <a:ea typeface="+mn-ea"/>
              </a:rPr>
              <a:t>(“%</a:t>
            </a:r>
            <a:r>
              <a:rPr lang="en-US" altLang="zh-CN" sz="2800" kern="0" dirty="0" err="1">
                <a:solidFill>
                  <a:srgbClr val="00B050"/>
                </a:solidFill>
                <a:latin typeface="+mn-lt"/>
                <a:ea typeface="+mn-ea"/>
              </a:rPr>
              <a:t>d”,i</a:t>
            </a:r>
            <a:r>
              <a:rPr lang="en-US" altLang="zh-CN" sz="2800" kern="0" dirty="0">
                <a:solidFill>
                  <a:srgbClr val="00B050"/>
                </a:solidFill>
                <a:latin typeface="+mn-lt"/>
                <a:ea typeface="+mn-ea"/>
              </a:rPr>
              <a:t>);</a:t>
            </a:r>
          </a:p>
        </p:txBody>
      </p:sp>
      <p:sp>
        <p:nvSpPr>
          <p:cNvPr id="8" name="圆角矩形标注 7"/>
          <p:cNvSpPr>
            <a:spLocks noChangeArrowheads="1"/>
          </p:cNvSpPr>
          <p:nvPr/>
        </p:nvSpPr>
        <p:spPr bwMode="auto">
          <a:xfrm>
            <a:off x="285750" y="2428875"/>
            <a:ext cx="2357438" cy="642938"/>
          </a:xfrm>
          <a:prstGeom prst="wedgeRoundRectCallout">
            <a:avLst>
              <a:gd name="adj1" fmla="val 40755"/>
              <a:gd name="adj2" fmla="val -138264"/>
              <a:gd name="adj3" fmla="val 16667"/>
            </a:avLst>
          </a:prstGeom>
          <a:solidFill>
            <a:srgbClr val="FFFFCC"/>
          </a:solidFill>
          <a:ln w="9525" algn="ctr">
            <a:solidFill>
              <a:schemeClr val="tx1"/>
            </a:solidFill>
            <a:miter lim="800000"/>
            <a:headEnd/>
            <a:tailEnd/>
          </a:ln>
        </p:spPr>
        <p:txBody>
          <a:bodyPr/>
          <a:lstStyle/>
          <a:p>
            <a:pPr algn="ctr"/>
            <a:r>
              <a:rPr lang="zh-CN" altLang="zh-CN" sz="2800"/>
              <a:t>通过变量名</a:t>
            </a:r>
            <a:r>
              <a:rPr lang="en-US" altLang="zh-CN" sz="2800">
                <a:solidFill>
                  <a:srgbClr val="FF0000"/>
                </a:solidFill>
              </a:rPr>
              <a:t>i</a:t>
            </a:r>
            <a:endParaRPr lang="zh-CN" altLang="en-US" sz="2800">
              <a:solidFill>
                <a:srgbClr val="FF0000"/>
              </a:solidFill>
            </a:endParaRPr>
          </a:p>
        </p:txBody>
      </p:sp>
      <p:sp>
        <p:nvSpPr>
          <p:cNvPr id="9" name="圆角矩形标注 8"/>
          <p:cNvSpPr>
            <a:spLocks noChangeArrowheads="1"/>
          </p:cNvSpPr>
          <p:nvPr/>
        </p:nvSpPr>
        <p:spPr bwMode="auto">
          <a:xfrm>
            <a:off x="285750" y="3500438"/>
            <a:ext cx="3000375" cy="1643062"/>
          </a:xfrm>
          <a:prstGeom prst="wedgeRoundRectCallout">
            <a:avLst>
              <a:gd name="adj1" fmla="val 53130"/>
              <a:gd name="adj2" fmla="val -100222"/>
              <a:gd name="adj3" fmla="val 16667"/>
            </a:avLst>
          </a:prstGeom>
          <a:solidFill>
            <a:srgbClr val="FFFFCC"/>
          </a:solidFill>
          <a:ln w="9525" algn="ctr">
            <a:solidFill>
              <a:schemeClr val="tx1"/>
            </a:solidFill>
            <a:miter lim="800000"/>
            <a:headEnd/>
            <a:tailEnd/>
          </a:ln>
        </p:spPr>
        <p:txBody>
          <a:bodyPr/>
          <a:lstStyle/>
          <a:p>
            <a:r>
              <a:rPr lang="zh-CN" altLang="zh-CN" sz="2800"/>
              <a:t>找到</a:t>
            </a:r>
            <a:r>
              <a:rPr lang="en-US" altLang="zh-CN" sz="2800">
                <a:solidFill>
                  <a:srgbClr val="FF0000"/>
                </a:solidFill>
              </a:rPr>
              <a:t>i</a:t>
            </a:r>
            <a:r>
              <a:rPr lang="zh-CN" altLang="zh-CN" sz="2800"/>
              <a:t>的地址</a:t>
            </a:r>
            <a:r>
              <a:rPr lang="en-US" altLang="zh-CN" sz="2800"/>
              <a:t>2000</a:t>
            </a:r>
            <a:r>
              <a:rPr lang="zh-CN" altLang="zh-CN" sz="2800"/>
              <a:t>，从而</a:t>
            </a:r>
            <a:r>
              <a:rPr lang="zh-CN" altLang="en-US" sz="2800"/>
              <a:t>从</a:t>
            </a:r>
            <a:r>
              <a:rPr lang="zh-CN" altLang="zh-CN" sz="2800"/>
              <a:t>存储单元</a:t>
            </a:r>
            <a:r>
              <a:rPr lang="zh-CN" altLang="en-US" sz="2800"/>
              <a:t>读</a:t>
            </a:r>
            <a:r>
              <a:rPr lang="zh-CN" altLang="zh-CN" sz="2800"/>
              <a:t>取</a:t>
            </a:r>
            <a:r>
              <a:rPr lang="en-US" altLang="zh-CN" sz="2800"/>
              <a:t>3</a:t>
            </a:r>
            <a:endParaRPr lang="zh-CN" altLang="en-US" sz="2800"/>
          </a:p>
        </p:txBody>
      </p:sp>
      <p:pic>
        <p:nvPicPr>
          <p:cNvPr id="2355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7563" y="26988"/>
            <a:ext cx="5786437" cy="661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1938" y="2286000"/>
            <a:ext cx="582612" cy="298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图片 9" descr="Untitled.png">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35523"/>
                                        </p:tgtEl>
                                        <p:attrNameLst>
                                          <p:attrName>style.visibility</p:attrName>
                                        </p:attrNameLst>
                                      </p:cBhvr>
                                      <p:to>
                                        <p:strVal val="visible"/>
                                      </p:to>
                                    </p:set>
                                    <p:animEffect transition="in" filter="blinds(horizontal)">
                                      <p:cBhvr>
                                        <p:cTn id="12" dur="500"/>
                                        <p:tgtEl>
                                          <p:spTgt spid="23552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linds(horizontal)">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标注 3"/>
          <p:cNvSpPr/>
          <p:nvPr/>
        </p:nvSpPr>
        <p:spPr bwMode="auto">
          <a:xfrm>
            <a:off x="3500438" y="4714875"/>
            <a:ext cx="5286375" cy="1285875"/>
          </a:xfrm>
          <a:prstGeom prst="wedgeRoundRectCallout">
            <a:avLst>
              <a:gd name="adj1" fmla="val 569"/>
              <a:gd name="adj2" fmla="val -129561"/>
              <a:gd name="adj3" fmla="val 16667"/>
            </a:avLst>
          </a:prstGeom>
          <a:solidFill>
            <a:srgbClr val="FFFFCC"/>
          </a:solidFill>
          <a:ln w="9525" cap="flat" cmpd="sng" algn="ctr">
            <a:solidFill>
              <a:schemeClr val="tx1"/>
            </a:solidFill>
            <a:prstDash val="solid"/>
            <a:miter lim="800000"/>
            <a:headEnd type="none" w="med" len="med"/>
            <a:tailEnd type="none" w="med" len="med"/>
          </a:ln>
          <a:effectLst/>
        </p:spPr>
        <p:txBody>
          <a:bodyPr/>
          <a:lstStyle/>
          <a:p>
            <a:pPr>
              <a:defRPr/>
            </a:pPr>
            <a:r>
              <a:rPr lang="en-US" altLang="zh-CN" sz="2800" dirty="0">
                <a:solidFill>
                  <a:srgbClr val="0000CC"/>
                </a:solidFill>
                <a:latin typeface="+mn-lt"/>
                <a:ea typeface="+mn-ea"/>
              </a:rPr>
              <a:t>for(p=</a:t>
            </a:r>
            <a:r>
              <a:rPr lang="en-US" altLang="zh-CN" sz="2800" dirty="0" err="1">
                <a:solidFill>
                  <a:srgbClr val="0000CC"/>
                </a:solidFill>
                <a:latin typeface="+mn-lt"/>
                <a:ea typeface="+mn-ea"/>
              </a:rPr>
              <a:t>a;p</a:t>
            </a:r>
            <a:r>
              <a:rPr lang="en-US" altLang="zh-CN" sz="2800" dirty="0">
                <a:solidFill>
                  <a:srgbClr val="0000CC"/>
                </a:solidFill>
                <a:latin typeface="+mn-lt"/>
                <a:ea typeface="+mn-ea"/>
              </a:rPr>
              <a:t>&lt;(a+10);p++)</a:t>
            </a:r>
            <a:endParaRPr lang="zh-CN" altLang="zh-CN" sz="2800" dirty="0">
              <a:solidFill>
                <a:srgbClr val="0000CC"/>
              </a:solidFill>
              <a:latin typeface="+mn-lt"/>
              <a:ea typeface="+mn-ea"/>
            </a:endParaRPr>
          </a:p>
          <a:p>
            <a:pPr>
              <a:defRPr/>
            </a:pPr>
            <a:r>
              <a:rPr lang="en-US" altLang="zh-CN" sz="2800" dirty="0">
                <a:solidFill>
                  <a:srgbClr val="0000CC"/>
                </a:solidFill>
                <a:latin typeface="+mn-lt"/>
                <a:ea typeface="+mn-ea"/>
              </a:rPr>
              <a:t>     </a:t>
            </a:r>
            <a:r>
              <a:rPr lang="en-US" altLang="zh-CN" sz="2800" dirty="0" err="1">
                <a:solidFill>
                  <a:srgbClr val="0000CC"/>
                </a:solidFill>
                <a:latin typeface="+mn-lt"/>
                <a:ea typeface="+mn-ea"/>
              </a:rPr>
              <a:t>scanf</a:t>
            </a:r>
            <a:r>
              <a:rPr lang="en-US" altLang="zh-CN" sz="2800" dirty="0">
                <a:solidFill>
                  <a:srgbClr val="0000CC"/>
                </a:solidFill>
                <a:latin typeface="+mn-lt"/>
                <a:ea typeface="+mn-ea"/>
              </a:rPr>
              <a:t>("%</a:t>
            </a:r>
            <a:r>
              <a:rPr lang="en-US" altLang="zh-CN" sz="2800" dirty="0" err="1">
                <a:solidFill>
                  <a:srgbClr val="0000CC"/>
                </a:solidFill>
                <a:latin typeface="+mn-lt"/>
                <a:ea typeface="+mn-ea"/>
              </a:rPr>
              <a:t>d",p</a:t>
            </a:r>
            <a:r>
              <a:rPr lang="en-US" altLang="zh-CN" sz="2800" dirty="0">
                <a:solidFill>
                  <a:srgbClr val="0000CC"/>
                </a:solidFill>
                <a:latin typeface="+mn-lt"/>
                <a:ea typeface="+mn-ea"/>
              </a:rPr>
              <a:t>);</a:t>
            </a:r>
            <a:endParaRPr lang="zh-CN" altLang="zh-CN" sz="2800" dirty="0">
              <a:solidFill>
                <a:srgbClr val="0000CC"/>
              </a:solidFill>
              <a:latin typeface="+mn-lt"/>
              <a:ea typeface="+mn-ea"/>
            </a:endParaRPr>
          </a:p>
        </p:txBody>
      </p:sp>
      <p:sp>
        <p:nvSpPr>
          <p:cNvPr id="5" name="圆角矩形标注 4"/>
          <p:cNvSpPr>
            <a:spLocks noChangeArrowheads="1"/>
          </p:cNvSpPr>
          <p:nvPr/>
        </p:nvSpPr>
        <p:spPr bwMode="auto">
          <a:xfrm>
            <a:off x="2925763" y="4724400"/>
            <a:ext cx="5607050" cy="1357313"/>
          </a:xfrm>
          <a:prstGeom prst="wedgeRoundRectCallout">
            <a:avLst>
              <a:gd name="adj1" fmla="val -30042"/>
              <a:gd name="adj2" fmla="val -92593"/>
              <a:gd name="adj3" fmla="val 16667"/>
            </a:avLst>
          </a:prstGeom>
          <a:solidFill>
            <a:srgbClr val="FFFFCC"/>
          </a:solidFill>
          <a:ln w="9525" algn="ctr">
            <a:solidFill>
              <a:schemeClr val="tx1"/>
            </a:solidFill>
            <a:miter lim="800000"/>
            <a:headEnd/>
            <a:tailEnd/>
          </a:ln>
        </p:spPr>
        <p:txBody>
          <a:bodyPr/>
          <a:lstStyle/>
          <a:p>
            <a:pPr>
              <a:defRPr/>
            </a:pPr>
            <a:r>
              <a:rPr lang="en-US" altLang="zh-CN" sz="2800" dirty="0">
                <a:solidFill>
                  <a:srgbClr val="0000CC"/>
                </a:solidFill>
                <a:latin typeface="+mn-lt"/>
                <a:ea typeface="+mn-ea"/>
              </a:rPr>
              <a:t>for(p=</a:t>
            </a:r>
            <a:r>
              <a:rPr lang="en-US" altLang="zh-CN" sz="2800" dirty="0" err="1">
                <a:solidFill>
                  <a:srgbClr val="0000CC"/>
                </a:solidFill>
                <a:latin typeface="+mn-lt"/>
                <a:ea typeface="+mn-ea"/>
              </a:rPr>
              <a:t>a;p</a:t>
            </a:r>
            <a:r>
              <a:rPr lang="en-US" altLang="zh-CN" sz="2800" dirty="0">
                <a:solidFill>
                  <a:srgbClr val="0000CC"/>
                </a:solidFill>
                <a:latin typeface="+mn-lt"/>
                <a:ea typeface="+mn-ea"/>
              </a:rPr>
              <a:t>&lt;(a+10);</a:t>
            </a:r>
            <a:r>
              <a:rPr lang="en-US" altLang="zh-CN" sz="2800" dirty="0">
                <a:solidFill>
                  <a:srgbClr val="FF0000"/>
                </a:solidFill>
                <a:latin typeface="+mn-lt"/>
                <a:ea typeface="+mn-ea"/>
              </a:rPr>
              <a:t>a</a:t>
            </a:r>
            <a:r>
              <a:rPr lang="en-US" altLang="zh-CN" sz="2800" dirty="0">
                <a:solidFill>
                  <a:srgbClr val="0000CC"/>
                </a:solidFill>
                <a:latin typeface="+mn-lt"/>
                <a:ea typeface="+mn-ea"/>
              </a:rPr>
              <a:t>++)</a:t>
            </a:r>
            <a:endParaRPr lang="zh-CN" altLang="zh-CN" sz="2800" dirty="0">
              <a:solidFill>
                <a:srgbClr val="0000CC"/>
              </a:solidFill>
              <a:latin typeface="+mn-lt"/>
              <a:ea typeface="+mn-ea"/>
            </a:endParaRPr>
          </a:p>
          <a:p>
            <a:pPr>
              <a:defRPr/>
            </a:pPr>
            <a:r>
              <a:rPr lang="en-US" altLang="zh-CN" sz="2800" dirty="0">
                <a:solidFill>
                  <a:srgbClr val="0000CC"/>
                </a:solidFill>
                <a:latin typeface="+mn-lt"/>
                <a:ea typeface="+mn-ea"/>
              </a:rPr>
              <a:t>     </a:t>
            </a:r>
            <a:r>
              <a:rPr lang="en-US" altLang="zh-CN" sz="2800" dirty="0" err="1">
                <a:solidFill>
                  <a:srgbClr val="0000CC"/>
                </a:solidFill>
                <a:latin typeface="+mn-lt"/>
                <a:ea typeface="+mn-ea"/>
              </a:rPr>
              <a:t>printf</a:t>
            </a:r>
            <a:r>
              <a:rPr lang="en-US" altLang="zh-CN" sz="2800" dirty="0">
                <a:solidFill>
                  <a:srgbClr val="0000CC"/>
                </a:solidFill>
                <a:latin typeface="+mn-lt"/>
                <a:ea typeface="+mn-ea"/>
              </a:rPr>
              <a:t>(“%d ”,*</a:t>
            </a:r>
            <a:r>
              <a:rPr lang="en-US" altLang="zh-CN" sz="2800" dirty="0">
                <a:solidFill>
                  <a:srgbClr val="FF0000"/>
                </a:solidFill>
                <a:latin typeface="+mn-lt"/>
                <a:ea typeface="+mn-ea"/>
              </a:rPr>
              <a:t>a</a:t>
            </a:r>
            <a:r>
              <a:rPr lang="en-US" altLang="zh-CN" sz="2800" dirty="0">
                <a:solidFill>
                  <a:srgbClr val="0000CC"/>
                </a:solidFill>
                <a:latin typeface="+mn-lt"/>
                <a:ea typeface="+mn-ea"/>
              </a:rPr>
              <a:t>); </a:t>
            </a:r>
            <a:r>
              <a:rPr lang="zh-CN" altLang="en-US" sz="2800" dirty="0">
                <a:solidFill>
                  <a:srgbClr val="FF0000"/>
                </a:solidFill>
                <a:latin typeface="+mn-lt"/>
                <a:ea typeface="+mn-ea"/>
              </a:rPr>
              <a:t>错！</a:t>
            </a:r>
            <a:endParaRPr lang="en-US" altLang="zh-CN" sz="2800" dirty="0">
              <a:solidFill>
                <a:srgbClr val="FF0000"/>
              </a:solidFill>
              <a:latin typeface="+mn-lt"/>
              <a:ea typeface="+mn-ea"/>
            </a:endParaRPr>
          </a:p>
          <a:p>
            <a:pPr>
              <a:defRPr/>
            </a:pPr>
            <a:r>
              <a:rPr lang="en-US" altLang="zh-CN" sz="2800" dirty="0">
                <a:solidFill>
                  <a:srgbClr val="FF0000"/>
                </a:solidFill>
                <a:latin typeface="+mn-lt"/>
                <a:ea typeface="+mn-ea"/>
              </a:rPr>
              <a:t>a</a:t>
            </a:r>
            <a:r>
              <a:rPr lang="zh-CN" altLang="en-US" sz="2800" dirty="0">
                <a:solidFill>
                  <a:srgbClr val="FF0000"/>
                </a:solidFill>
                <a:latin typeface="+mn-lt"/>
                <a:ea typeface="+mn-ea"/>
              </a:rPr>
              <a:t>不是变量</a:t>
            </a:r>
            <a:endParaRPr lang="zh-CN" altLang="zh-CN" sz="2800" dirty="0">
              <a:solidFill>
                <a:srgbClr val="FF0000"/>
              </a:solidFill>
              <a:latin typeface="+mn-lt"/>
              <a:ea typeface="+mn-ea"/>
            </a:endParaRPr>
          </a:p>
        </p:txBody>
      </p:sp>
      <p:pic>
        <p:nvPicPr>
          <p:cNvPr id="75780"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8" name="Rectangle 8"/>
          <p:cNvSpPr>
            <a:spLocks noChangeArrowheads="1"/>
          </p:cNvSpPr>
          <p:nvPr/>
        </p:nvSpPr>
        <p:spPr bwMode="gray">
          <a:xfrm>
            <a:off x="412750" y="549275"/>
            <a:ext cx="6607175" cy="5176802"/>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spcBef>
                <a:spcPct val="20000"/>
              </a:spcBef>
              <a:buClr>
                <a:schemeClr val="folHlink"/>
              </a:buClr>
              <a:buFont typeface="Wingdings" pitchFamily="2" charset="2"/>
              <a:buNone/>
              <a:defRPr/>
            </a:pPr>
            <a:r>
              <a:rPr kumimoji="0" lang="en-US" altLang="zh-CN" sz="2800" b="0" dirty="0">
                <a:latin typeface="Arial Unicode MS" pitchFamily="34" charset="-122"/>
              </a:rPr>
              <a:t>(3) </a:t>
            </a:r>
            <a:r>
              <a:rPr kumimoji="0" lang="zh-CN" altLang="zh-CN" sz="2800" b="0" dirty="0">
                <a:latin typeface="Arial Unicode MS" pitchFamily="34" charset="-122"/>
              </a:rPr>
              <a:t>用指针变量指向数组元素 </a:t>
            </a:r>
          </a:p>
          <a:p>
            <a:pPr>
              <a:spcBef>
                <a:spcPct val="20000"/>
              </a:spcBef>
              <a:buClr>
                <a:schemeClr val="folHlink"/>
              </a:buClr>
              <a:buFont typeface="Wingdings" pitchFamily="2" charset="2"/>
              <a:buNone/>
              <a:defRPr/>
            </a:pPr>
            <a:r>
              <a:rPr kumimoji="0" lang="en-US" altLang="zh-CN" sz="2800" b="0" dirty="0">
                <a:latin typeface="Arial Unicode MS" pitchFamily="34" charset="-122"/>
              </a:rPr>
              <a:t>#include &lt;</a:t>
            </a:r>
            <a:r>
              <a:rPr kumimoji="0" lang="en-US" altLang="zh-CN" sz="2800" b="0" dirty="0" err="1">
                <a:latin typeface="Arial Unicode MS" pitchFamily="34" charset="-122"/>
              </a:rPr>
              <a:t>stdio.h</a:t>
            </a:r>
            <a:r>
              <a:rPr kumimoji="0" lang="en-US" altLang="zh-CN" sz="2800" b="0" dirty="0">
                <a:latin typeface="Arial Unicode MS" pitchFamily="34" charset="-122"/>
              </a:rPr>
              <a:t>&gt;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void</a:t>
            </a:r>
            <a:r>
              <a:rPr kumimoji="0" lang="en-US" altLang="zh-CN" sz="2800" b="0" dirty="0" smtClean="0">
                <a:latin typeface="Arial Unicode MS" pitchFamily="34" charset="-122"/>
              </a:rPr>
              <a:t> </a:t>
            </a:r>
            <a:r>
              <a:rPr kumimoji="0" lang="en-US" altLang="zh-CN" sz="2800" b="0" dirty="0">
                <a:latin typeface="Arial Unicode MS" pitchFamily="34" charset="-122"/>
              </a:rPr>
              <a:t>main()</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int</a:t>
            </a:r>
            <a:r>
              <a:rPr kumimoji="0" lang="en-US" altLang="zh-CN" sz="2800" b="0" dirty="0">
                <a:latin typeface="Arial Unicode MS" pitchFamily="34" charset="-122"/>
              </a:rPr>
              <a:t> a[10];  </a:t>
            </a:r>
            <a:r>
              <a:rPr kumimoji="0" lang="en-US" altLang="zh-CN" sz="2800" b="0" dirty="0" err="1">
                <a:latin typeface="Arial Unicode MS" pitchFamily="34" charset="-122"/>
              </a:rPr>
              <a:t>int</a:t>
            </a:r>
            <a:r>
              <a:rPr kumimoji="0" lang="en-US" altLang="zh-CN" sz="2800" b="0" dirty="0">
                <a:latin typeface="Arial Unicode MS" pitchFamily="34" charset="-122"/>
              </a:rPr>
              <a:t> *</a:t>
            </a:r>
            <a:r>
              <a:rPr kumimoji="0" lang="en-US" altLang="zh-CN" sz="2800" b="0" dirty="0" err="1">
                <a:latin typeface="Arial Unicode MS" pitchFamily="34" charset="-122"/>
              </a:rPr>
              <a:t>p,i</a:t>
            </a:r>
            <a:r>
              <a:rPr kumimoji="0" lang="en-US" altLang="zh-CN" sz="2800" b="0" dirty="0">
                <a:latin typeface="Arial Unicode MS" pitchFamily="34" charset="-122"/>
              </a:rPr>
              <a: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(“enter 10 integer numbers:\n");</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for(</a:t>
            </a:r>
            <a:r>
              <a:rPr kumimoji="0" lang="en-US" altLang="zh-CN" sz="2800" b="0" dirty="0" err="1">
                <a:latin typeface="Arial Unicode MS" pitchFamily="34" charset="-122"/>
              </a:rPr>
              <a:t>i</a:t>
            </a:r>
            <a:r>
              <a:rPr kumimoji="0" lang="en-US" altLang="zh-CN" sz="2800" b="0" dirty="0">
                <a:latin typeface="Arial Unicode MS" pitchFamily="34" charset="-122"/>
              </a:rPr>
              <a:t>=0;i&lt;10;i++)  </a:t>
            </a:r>
            <a:r>
              <a:rPr kumimoji="0" lang="en-US" altLang="zh-CN" sz="2800" b="0" dirty="0" err="1">
                <a:latin typeface="Arial Unicode MS" pitchFamily="34" charset="-122"/>
              </a:rPr>
              <a:t>scanf</a:t>
            </a:r>
            <a:r>
              <a:rPr kumimoji="0" lang="en-US" altLang="zh-CN" sz="2800" b="0" dirty="0">
                <a:latin typeface="Arial Unicode MS" pitchFamily="34" charset="-122"/>
              </a:rPr>
              <a:t>("%</a:t>
            </a:r>
            <a:r>
              <a:rPr kumimoji="0" lang="en-US" altLang="zh-CN" sz="2800" b="0" dirty="0" err="1">
                <a:latin typeface="Arial Unicode MS" pitchFamily="34" charset="-122"/>
              </a:rPr>
              <a:t>d",&amp;a</a:t>
            </a:r>
            <a:r>
              <a:rPr kumimoji="0" lang="en-US" altLang="zh-CN" sz="2800" b="0" dirty="0">
                <a:latin typeface="Arial Unicode MS" pitchFamily="34" charset="-122"/>
              </a:rPr>
              <a:t>[</a:t>
            </a:r>
            <a:r>
              <a:rPr kumimoji="0" lang="en-US" altLang="zh-CN" sz="2800" b="0" dirty="0" err="1">
                <a:latin typeface="Arial Unicode MS" pitchFamily="34" charset="-122"/>
              </a:rPr>
              <a:t>i</a:t>
            </a:r>
            <a:r>
              <a:rPr kumimoji="0" lang="en-US" altLang="zh-CN" sz="2800" b="0" dirty="0">
                <a:latin typeface="Arial Unicode MS" pitchFamily="34" charset="-122"/>
              </a:rPr>
              <a: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for(p=</a:t>
            </a:r>
            <a:r>
              <a:rPr kumimoji="0" lang="en-US" altLang="zh-CN" sz="2800" b="0" dirty="0" err="1">
                <a:latin typeface="Arial Unicode MS" pitchFamily="34" charset="-122"/>
              </a:rPr>
              <a:t>a;p</a:t>
            </a:r>
            <a:r>
              <a:rPr kumimoji="0" lang="en-US" altLang="zh-CN" sz="2800" b="0" dirty="0">
                <a:latin typeface="Arial Unicode MS" pitchFamily="34" charset="-122"/>
              </a:rPr>
              <a:t>&lt;(a+10);p++)</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(“%d ”,*p);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("\n");</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smtClean="0">
                <a:latin typeface="Arial Unicode MS" pitchFamily="34" charset="-122"/>
              </a:rPr>
              <a:t>}</a:t>
            </a:r>
            <a:endParaRPr kumimoji="0" lang="zh-CN" altLang="en-US" sz="2800" b="0" dirty="0">
              <a:latin typeface="Arial Unicode MS" pitchFamily="34" charset="-122"/>
            </a:endParaRPr>
          </a:p>
        </p:txBody>
      </p:sp>
    </p:spTree>
    <p:extLst>
      <p:ext uri="{BB962C8B-B14F-4D97-AF65-F5344CB8AC3E}">
        <p14:creationId xmlns:p14="http://schemas.microsoft.com/office/powerpoint/2010/main" val="201448278"/>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内容占位符 2"/>
          <p:cNvSpPr>
            <a:spLocks noGrp="1"/>
          </p:cNvSpPr>
          <p:nvPr>
            <p:ph idx="1"/>
          </p:nvPr>
        </p:nvSpPr>
        <p:spPr>
          <a:xfrm>
            <a:off x="539750" y="188640"/>
            <a:ext cx="8153400" cy="5770562"/>
          </a:xfrm>
        </p:spPr>
        <p:txBody>
          <a:bodyPr/>
          <a:lstStyle/>
          <a:p>
            <a:pPr eaLnBrk="1" hangingPunct="1"/>
            <a:r>
              <a:rPr lang="en-US" altLang="zh-CN" dirty="0" smtClean="0"/>
              <a:t>3</a:t>
            </a:r>
            <a:r>
              <a:rPr lang="zh-CN" altLang="zh-CN" dirty="0" smtClean="0"/>
              <a:t>种方法的比较：</a:t>
            </a:r>
          </a:p>
          <a:p>
            <a:pPr eaLnBrk="1" hangingPunct="1">
              <a:buFont typeface="Wingdings" pitchFamily="2" charset="2"/>
              <a:buNone/>
            </a:pPr>
            <a:r>
              <a:rPr lang="zh-CN" altLang="zh-CN" dirty="0" smtClean="0"/>
              <a:t>① 第</a:t>
            </a:r>
            <a:r>
              <a:rPr lang="en-US" altLang="zh-CN" dirty="0" smtClean="0"/>
              <a:t>(1)</a:t>
            </a:r>
            <a:r>
              <a:rPr lang="zh-CN" altLang="zh-CN" dirty="0" smtClean="0"/>
              <a:t>和第</a:t>
            </a:r>
            <a:r>
              <a:rPr lang="en-US" altLang="zh-CN" dirty="0" smtClean="0"/>
              <a:t>(2)</a:t>
            </a:r>
            <a:r>
              <a:rPr lang="zh-CN" altLang="zh-CN" dirty="0" smtClean="0"/>
              <a:t>种方法执行效率相同</a:t>
            </a:r>
            <a:endParaRPr lang="en-US" altLang="zh-CN" dirty="0" smtClean="0"/>
          </a:p>
          <a:p>
            <a:pPr lvl="1" eaLnBrk="1" hangingPunct="1"/>
            <a:r>
              <a:rPr lang="zh-CN" altLang="zh-CN" dirty="0" smtClean="0"/>
              <a:t>Ｃ编译系统是将</a:t>
            </a:r>
            <a:r>
              <a:rPr lang="en-US" altLang="zh-CN" dirty="0" smtClean="0"/>
              <a:t>a[</a:t>
            </a:r>
            <a:r>
              <a:rPr lang="en-US" altLang="zh-CN" dirty="0" err="1" smtClean="0"/>
              <a:t>i</a:t>
            </a:r>
            <a:r>
              <a:rPr lang="en-US" altLang="zh-CN" dirty="0" smtClean="0"/>
              <a:t>]</a:t>
            </a:r>
            <a:r>
              <a:rPr lang="zh-CN" altLang="zh-CN" dirty="0" smtClean="0"/>
              <a:t>转换为</a:t>
            </a:r>
            <a:r>
              <a:rPr lang="en-US" altLang="zh-CN" dirty="0" smtClean="0"/>
              <a:t>*(</a:t>
            </a:r>
            <a:r>
              <a:rPr lang="en-US" altLang="zh-CN" dirty="0" err="1" smtClean="0"/>
              <a:t>a+i</a:t>
            </a:r>
            <a:r>
              <a:rPr lang="en-US" altLang="zh-CN" dirty="0" smtClean="0"/>
              <a:t>)</a:t>
            </a:r>
            <a:r>
              <a:rPr lang="zh-CN" altLang="zh-CN" dirty="0" smtClean="0"/>
              <a:t>处理的，即先计算元素地址。</a:t>
            </a:r>
            <a:endParaRPr lang="zh-CN" altLang="en-US" dirty="0" smtClean="0"/>
          </a:p>
          <a:p>
            <a:pPr eaLnBrk="1" hangingPunct="1">
              <a:buFont typeface="Wingdings" pitchFamily="2" charset="2"/>
              <a:buNone/>
            </a:pPr>
            <a:r>
              <a:rPr lang="zh-CN" altLang="zh-CN" dirty="0" smtClean="0"/>
              <a:t>② 第</a:t>
            </a:r>
            <a:r>
              <a:rPr lang="en-US" altLang="zh-CN" dirty="0" smtClean="0"/>
              <a:t>(3)</a:t>
            </a:r>
            <a:r>
              <a:rPr lang="zh-CN" altLang="zh-CN" dirty="0" smtClean="0"/>
              <a:t>种方法比第</a:t>
            </a:r>
            <a:r>
              <a:rPr lang="en-US" altLang="zh-CN" dirty="0" smtClean="0"/>
              <a:t>(1)</a:t>
            </a:r>
            <a:r>
              <a:rPr lang="zh-CN" altLang="zh-CN" dirty="0" smtClean="0"/>
              <a:t>、第</a:t>
            </a:r>
            <a:r>
              <a:rPr lang="en-US" altLang="zh-CN" dirty="0" smtClean="0"/>
              <a:t>(2)</a:t>
            </a:r>
            <a:r>
              <a:rPr lang="zh-CN" altLang="zh-CN" dirty="0" smtClean="0"/>
              <a:t>种方法快</a:t>
            </a:r>
            <a:endParaRPr lang="en-US" altLang="zh-CN" dirty="0" smtClean="0"/>
          </a:p>
          <a:p>
            <a:pPr lvl="1" eaLnBrk="1" hangingPunct="1"/>
            <a:r>
              <a:rPr lang="zh-CN" altLang="zh-CN" dirty="0" smtClean="0"/>
              <a:t>用指针变量直接指向元素，不必每次都重新计算地址，像</a:t>
            </a:r>
            <a:r>
              <a:rPr lang="en-US" altLang="zh-CN" dirty="0" smtClean="0"/>
              <a:t>p++</a:t>
            </a:r>
            <a:r>
              <a:rPr lang="zh-CN" altLang="zh-CN" dirty="0" smtClean="0"/>
              <a:t>这样的自加操作是比较快的</a:t>
            </a:r>
            <a:endParaRPr lang="en-US" altLang="zh-CN" dirty="0" smtClean="0"/>
          </a:p>
          <a:p>
            <a:pPr lvl="1" eaLnBrk="1" hangingPunct="1"/>
            <a:r>
              <a:rPr lang="zh-CN" altLang="zh-CN" dirty="0" smtClean="0"/>
              <a:t>这种有规律地改变地址值</a:t>
            </a:r>
            <a:r>
              <a:rPr lang="en-US" altLang="zh-CN" dirty="0" smtClean="0"/>
              <a:t>(p++)</a:t>
            </a:r>
            <a:r>
              <a:rPr lang="zh-CN" altLang="zh-CN" dirty="0" smtClean="0"/>
              <a:t>能大大提高执行效率</a:t>
            </a:r>
            <a:endParaRPr lang="zh-CN" altLang="en-US" dirty="0" smtClean="0"/>
          </a:p>
          <a:p>
            <a:pPr eaLnBrk="1" hangingPunct="1">
              <a:buFont typeface="Wingdings" pitchFamily="2" charset="2"/>
              <a:buNone/>
            </a:pPr>
            <a:r>
              <a:rPr lang="zh-CN" altLang="zh-CN" dirty="0" smtClean="0"/>
              <a:t>③ 用下标法比较直观，能直接知道是第几个元素。用地址法或指针变量的方法难以很快地判断出当前处理的是哪一个元素。</a:t>
            </a:r>
            <a:endParaRPr lang="zh-CN" altLang="en-US" dirty="0" smtClean="0"/>
          </a:p>
        </p:txBody>
      </p:sp>
      <p:pic>
        <p:nvPicPr>
          <p:cNvPr id="76803"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1956909"/>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内容占位符 2"/>
          <p:cNvSpPr>
            <a:spLocks noGrp="1"/>
          </p:cNvSpPr>
          <p:nvPr>
            <p:ph idx="1"/>
          </p:nvPr>
        </p:nvSpPr>
        <p:spPr>
          <a:xfrm>
            <a:off x="539750" y="857250"/>
            <a:ext cx="8153400" cy="5267325"/>
          </a:xfrm>
        </p:spPr>
        <p:txBody>
          <a:bodyPr/>
          <a:lstStyle/>
          <a:p>
            <a:pPr eaLnBrk="1" hangingPunct="1">
              <a:buFont typeface="Wingdings" pitchFamily="2" charset="2"/>
              <a:buNone/>
            </a:pPr>
            <a:r>
              <a:rPr lang="en-US" altLang="zh-CN" dirty="0" smtClean="0"/>
              <a:t>   </a:t>
            </a:r>
            <a:r>
              <a:rPr lang="zh-CN" altLang="zh-CN" dirty="0" smtClean="0"/>
              <a:t>例</a:t>
            </a:r>
            <a:r>
              <a:rPr lang="en-US" altLang="zh-CN" dirty="0" smtClean="0"/>
              <a:t> </a:t>
            </a:r>
            <a:r>
              <a:rPr lang="zh-CN" altLang="zh-CN" dirty="0" smtClean="0"/>
              <a:t>通过指针变量输出整型数组</a:t>
            </a:r>
            <a:r>
              <a:rPr lang="en-US" altLang="zh-CN" dirty="0" smtClean="0"/>
              <a:t>a</a:t>
            </a:r>
            <a:r>
              <a:rPr lang="zh-CN" altLang="zh-CN" dirty="0" smtClean="0"/>
              <a:t>的</a:t>
            </a:r>
            <a:r>
              <a:rPr lang="en-US" altLang="zh-CN" dirty="0" smtClean="0"/>
              <a:t>10</a:t>
            </a:r>
            <a:r>
              <a:rPr lang="zh-CN" altLang="zh-CN" dirty="0" smtClean="0"/>
              <a:t>个元素。</a:t>
            </a:r>
          </a:p>
          <a:p>
            <a:pPr eaLnBrk="1" hangingPunct="1"/>
            <a:r>
              <a:rPr lang="zh-CN" altLang="zh-CN" dirty="0" smtClean="0"/>
              <a:t>思路：</a:t>
            </a:r>
          </a:p>
          <a:p>
            <a:pPr eaLnBrk="1" hangingPunct="1">
              <a:buFont typeface="Wingdings" pitchFamily="2" charset="2"/>
              <a:buNone/>
            </a:pPr>
            <a:r>
              <a:rPr lang="en-US" altLang="zh-CN" dirty="0" smtClean="0"/>
              <a:t>   </a:t>
            </a:r>
            <a:r>
              <a:rPr lang="zh-CN" altLang="zh-CN" dirty="0" smtClean="0"/>
              <a:t>用指针变量</a:t>
            </a:r>
            <a:r>
              <a:rPr lang="en-US" altLang="zh-CN" dirty="0" smtClean="0"/>
              <a:t>p</a:t>
            </a:r>
            <a:r>
              <a:rPr lang="zh-CN" altLang="zh-CN" dirty="0" smtClean="0"/>
              <a:t>指向数组元素，通过改变指针变量的值，使</a:t>
            </a:r>
            <a:r>
              <a:rPr lang="en-US" altLang="zh-CN" dirty="0" smtClean="0"/>
              <a:t>p</a:t>
            </a:r>
            <a:r>
              <a:rPr lang="zh-CN" altLang="zh-CN" dirty="0" smtClean="0"/>
              <a:t>先后指向</a:t>
            </a:r>
            <a:r>
              <a:rPr lang="en-US" altLang="zh-CN" dirty="0" smtClean="0"/>
              <a:t>a[0]</a:t>
            </a:r>
            <a:r>
              <a:rPr lang="zh-CN" altLang="zh-CN" dirty="0" smtClean="0"/>
              <a:t>到</a:t>
            </a:r>
            <a:r>
              <a:rPr lang="en-US" altLang="zh-CN" dirty="0" smtClean="0"/>
              <a:t>a[9]</a:t>
            </a:r>
            <a:r>
              <a:rPr lang="zh-CN" altLang="zh-CN" dirty="0" smtClean="0"/>
              <a:t>各元素。</a:t>
            </a:r>
            <a:endParaRPr lang="zh-CN" altLang="en-US" dirty="0" smtClean="0"/>
          </a:p>
        </p:txBody>
      </p:sp>
      <p:pic>
        <p:nvPicPr>
          <p:cNvPr id="77827"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2419300"/>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内容占位符 2"/>
          <p:cNvSpPr>
            <a:spLocks noGrp="1"/>
          </p:cNvSpPr>
          <p:nvPr>
            <p:ph idx="1"/>
          </p:nvPr>
        </p:nvSpPr>
        <p:spPr>
          <a:xfrm>
            <a:off x="357188" y="642938"/>
            <a:ext cx="8532812" cy="5715000"/>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a:t>void</a:t>
            </a:r>
            <a:r>
              <a:rPr lang="en-US" altLang="zh-CN" sz="2800" dirty="0" smtClean="0"/>
              <a:t>  main()</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t>p,i,a</a:t>
            </a:r>
            <a:r>
              <a:rPr lang="en-US" altLang="zh-CN" sz="2800" dirty="0" smtClean="0"/>
              <a:t>[10];</a:t>
            </a:r>
            <a:endParaRPr lang="zh-CN" altLang="zh-CN" sz="2800" dirty="0" smtClean="0"/>
          </a:p>
          <a:p>
            <a:pPr eaLnBrk="1" hangingPunct="1">
              <a:buFont typeface="Wingdings" pitchFamily="2" charset="2"/>
              <a:buNone/>
            </a:pPr>
            <a:r>
              <a:rPr lang="en-US" altLang="zh-CN" sz="2800" dirty="0" smtClean="0"/>
              <a:t>   p=a;</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(“enter 10 integer numbers:\n");</a:t>
            </a:r>
            <a:endParaRPr lang="zh-CN" altLang="zh-CN" sz="2800" dirty="0" smtClean="0"/>
          </a:p>
          <a:p>
            <a:pPr eaLnBrk="1" hangingPunct="1">
              <a:buFont typeface="Wingdings" pitchFamily="2" charset="2"/>
              <a:buNone/>
            </a:pPr>
            <a:r>
              <a:rPr lang="en-US" altLang="zh-CN" sz="2800" dirty="0" smtClean="0"/>
              <a:t>   for(</a:t>
            </a:r>
            <a:r>
              <a:rPr lang="en-US" altLang="zh-CN" sz="2800" dirty="0" err="1" smtClean="0"/>
              <a:t>i</a:t>
            </a:r>
            <a:r>
              <a:rPr lang="en-US" altLang="zh-CN" sz="2800" dirty="0" smtClean="0"/>
              <a:t>=0;i&lt;10;i++) </a:t>
            </a:r>
            <a:r>
              <a:rPr lang="en-US" altLang="zh-CN" sz="2800" dirty="0" err="1" smtClean="0"/>
              <a:t>scanf</a:t>
            </a:r>
            <a:r>
              <a:rPr lang="en-US" altLang="zh-CN" sz="2800" dirty="0" smtClean="0"/>
              <a:t>(“%</a:t>
            </a:r>
            <a:r>
              <a:rPr lang="en-US" altLang="zh-CN" sz="2800" dirty="0" err="1" smtClean="0"/>
              <a:t>d”,p</a:t>
            </a:r>
            <a:r>
              <a:rPr lang="en-US" altLang="zh-CN" sz="2800" dirty="0" smtClean="0"/>
              <a:t>++); </a:t>
            </a:r>
            <a:endParaRPr lang="zh-CN" altLang="zh-CN" sz="2800" dirty="0" smtClean="0"/>
          </a:p>
          <a:p>
            <a:pPr eaLnBrk="1" hangingPunct="1">
              <a:buFont typeface="Wingdings" pitchFamily="2" charset="2"/>
              <a:buNone/>
            </a:pPr>
            <a:r>
              <a:rPr lang="en-US" altLang="zh-CN" sz="2800" dirty="0" smtClean="0"/>
              <a:t>   for(</a:t>
            </a:r>
            <a:r>
              <a:rPr lang="en-US" altLang="zh-CN" sz="2800" dirty="0" err="1" smtClean="0"/>
              <a:t>i</a:t>
            </a:r>
            <a:r>
              <a:rPr lang="en-US" altLang="zh-CN" sz="2800" dirty="0" smtClean="0"/>
              <a:t>=0;i&lt;10;i++,p++)</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(“%d ”,*p);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("\n");</a:t>
            </a:r>
            <a:endParaRPr lang="zh-CN" altLang="zh-CN" sz="2800" dirty="0" smtClean="0"/>
          </a:p>
          <a:p>
            <a:pPr eaLnBrk="1" hangingPunct="1">
              <a:buFont typeface="Wingdings" pitchFamily="2" charset="2"/>
              <a:buNone/>
            </a:pPr>
            <a:r>
              <a:rPr lang="en-US" altLang="zh-CN" sz="2800" dirty="0" smtClean="0"/>
              <a:t>}</a:t>
            </a:r>
            <a:endParaRPr lang="zh-CN" altLang="zh-CN" sz="2800" dirty="0" smtClean="0"/>
          </a:p>
        </p:txBody>
      </p:sp>
      <p:sp>
        <p:nvSpPr>
          <p:cNvPr id="4" name="圆角矩形标注 3"/>
          <p:cNvSpPr/>
          <p:nvPr/>
        </p:nvSpPr>
        <p:spPr bwMode="auto">
          <a:xfrm>
            <a:off x="5000625" y="4429125"/>
            <a:ext cx="3857625" cy="1143000"/>
          </a:xfrm>
          <a:prstGeom prst="wedgeRoundRectCallout">
            <a:avLst>
              <a:gd name="adj1" fmla="val -22084"/>
              <a:gd name="adj2" fmla="val -118518"/>
              <a:gd name="adj3" fmla="val 16667"/>
            </a:avLst>
          </a:prstGeom>
          <a:solidFill>
            <a:srgbClr val="FFFFCC"/>
          </a:solidFill>
          <a:ln w="9525" cap="flat" cmpd="sng" algn="ctr">
            <a:solidFill>
              <a:schemeClr val="tx1"/>
            </a:solidFill>
            <a:prstDash val="solid"/>
            <a:miter lim="800000"/>
            <a:headEnd type="none" w="med" len="med"/>
            <a:tailEnd type="none" w="med" len="med"/>
          </a:ln>
          <a:effectLst/>
        </p:spPr>
        <p:txBody>
          <a:bodyPr/>
          <a:lstStyle/>
          <a:p>
            <a:pPr>
              <a:defRPr/>
            </a:pPr>
            <a:r>
              <a:rPr lang="zh-CN" altLang="en-US" sz="2800" dirty="0">
                <a:solidFill>
                  <a:srgbClr val="0000CC"/>
                </a:solidFill>
                <a:latin typeface="+mn-lt"/>
                <a:ea typeface="+mn-ea"/>
              </a:rPr>
              <a:t>退出循环时</a:t>
            </a:r>
            <a:r>
              <a:rPr lang="en-US" altLang="zh-CN" sz="2800" dirty="0">
                <a:solidFill>
                  <a:srgbClr val="0000CC"/>
                </a:solidFill>
                <a:latin typeface="+mn-lt"/>
                <a:ea typeface="+mn-ea"/>
              </a:rPr>
              <a:t>p</a:t>
            </a:r>
            <a:r>
              <a:rPr lang="zh-CN" altLang="en-US" sz="2800" dirty="0">
                <a:solidFill>
                  <a:srgbClr val="0000CC"/>
                </a:solidFill>
                <a:latin typeface="+mn-lt"/>
                <a:ea typeface="+mn-ea"/>
              </a:rPr>
              <a:t>指向</a:t>
            </a:r>
            <a:r>
              <a:rPr lang="en-US" altLang="zh-CN" sz="2800" dirty="0">
                <a:solidFill>
                  <a:srgbClr val="0000CC"/>
                </a:solidFill>
                <a:latin typeface="+mn-lt"/>
                <a:ea typeface="+mn-ea"/>
              </a:rPr>
              <a:t>a[9]</a:t>
            </a:r>
            <a:r>
              <a:rPr lang="zh-CN" altLang="en-US" sz="2800" dirty="0">
                <a:solidFill>
                  <a:srgbClr val="0000CC"/>
                </a:solidFill>
                <a:latin typeface="+mn-lt"/>
                <a:ea typeface="+mn-ea"/>
              </a:rPr>
              <a:t>后面的存储单元</a:t>
            </a:r>
            <a:endParaRPr lang="zh-CN" altLang="zh-CN" sz="2800" dirty="0">
              <a:solidFill>
                <a:srgbClr val="0000CC"/>
              </a:solidFill>
              <a:latin typeface="+mn-lt"/>
              <a:ea typeface="+mn-ea"/>
            </a:endParaRPr>
          </a:p>
        </p:txBody>
      </p:sp>
      <p:sp>
        <p:nvSpPr>
          <p:cNvPr id="5" name="圆角矩形标注 4"/>
          <p:cNvSpPr/>
          <p:nvPr/>
        </p:nvSpPr>
        <p:spPr bwMode="auto">
          <a:xfrm>
            <a:off x="3571875" y="5072063"/>
            <a:ext cx="2428875" cy="1143000"/>
          </a:xfrm>
          <a:prstGeom prst="wedgeRoundRectCallout">
            <a:avLst>
              <a:gd name="adj1" fmla="val -44647"/>
              <a:gd name="adj2" fmla="val -89580"/>
              <a:gd name="adj3" fmla="val 16667"/>
            </a:avLst>
          </a:prstGeom>
          <a:solidFill>
            <a:srgbClr val="FFFFCC"/>
          </a:solidFill>
          <a:ln w="9525" cap="flat" cmpd="sng" algn="ctr">
            <a:solidFill>
              <a:schemeClr val="tx1"/>
            </a:solidFill>
            <a:prstDash val="solid"/>
            <a:miter lim="800000"/>
            <a:headEnd type="none" w="med" len="med"/>
            <a:tailEnd type="none" w="med" len="med"/>
          </a:ln>
          <a:effectLst/>
        </p:spPr>
        <p:txBody>
          <a:bodyPr/>
          <a:lstStyle/>
          <a:p>
            <a:pPr algn="ctr">
              <a:defRPr/>
            </a:pPr>
            <a:r>
              <a:rPr lang="zh-CN" altLang="en-US" sz="2800" dirty="0">
                <a:solidFill>
                  <a:srgbClr val="0000CC"/>
                </a:solidFill>
                <a:latin typeface="+mn-lt"/>
                <a:ea typeface="+mn-ea"/>
              </a:rPr>
              <a:t>因此执行此循环出问题</a:t>
            </a:r>
            <a:endParaRPr lang="zh-CN" altLang="zh-CN" sz="2800" dirty="0">
              <a:solidFill>
                <a:srgbClr val="0000CC"/>
              </a:solidFill>
              <a:latin typeface="+mn-lt"/>
              <a:ea typeface="+mn-ea"/>
            </a:endParaRPr>
          </a:p>
        </p:txBody>
      </p:sp>
      <p:sp>
        <p:nvSpPr>
          <p:cNvPr id="6" name="圆角矩形标注 5"/>
          <p:cNvSpPr/>
          <p:nvPr/>
        </p:nvSpPr>
        <p:spPr bwMode="auto">
          <a:xfrm>
            <a:off x="2857500" y="1571625"/>
            <a:ext cx="2428875" cy="1143000"/>
          </a:xfrm>
          <a:prstGeom prst="wedgeRoundRectCallout">
            <a:avLst>
              <a:gd name="adj1" fmla="val -112855"/>
              <a:gd name="adj2" fmla="val 141000"/>
              <a:gd name="adj3" fmla="val 16667"/>
            </a:avLst>
          </a:prstGeom>
          <a:solidFill>
            <a:srgbClr val="FFFFCC"/>
          </a:solidFill>
          <a:ln w="9525" cap="flat" cmpd="sng" algn="ctr">
            <a:solidFill>
              <a:schemeClr val="tx1"/>
            </a:solidFill>
            <a:prstDash val="solid"/>
            <a:miter lim="800000"/>
            <a:headEnd type="none" w="med" len="med"/>
            <a:tailEnd type="none" w="med" len="med"/>
          </a:ln>
          <a:effectLst/>
        </p:spPr>
        <p:txBody>
          <a:bodyPr/>
          <a:lstStyle/>
          <a:p>
            <a:pPr algn="ctr">
              <a:defRPr/>
            </a:pPr>
            <a:r>
              <a:rPr lang="zh-CN" altLang="en-US" sz="2800" dirty="0">
                <a:solidFill>
                  <a:srgbClr val="0000CC"/>
                </a:solidFill>
                <a:latin typeface="+mn-lt"/>
                <a:ea typeface="+mn-ea"/>
              </a:rPr>
              <a:t>重新执行</a:t>
            </a:r>
            <a:endParaRPr lang="en-US" altLang="zh-CN" sz="2800" dirty="0">
              <a:solidFill>
                <a:srgbClr val="0000CC"/>
              </a:solidFill>
              <a:latin typeface="+mn-lt"/>
              <a:ea typeface="+mn-ea"/>
            </a:endParaRPr>
          </a:p>
          <a:p>
            <a:pPr algn="ctr">
              <a:defRPr/>
            </a:pPr>
            <a:r>
              <a:rPr lang="en-US" altLang="zh-CN" sz="2800" dirty="0">
                <a:solidFill>
                  <a:srgbClr val="0000CC"/>
                </a:solidFill>
                <a:latin typeface="+mn-lt"/>
                <a:ea typeface="+mn-ea"/>
              </a:rPr>
              <a:t>p=a;</a:t>
            </a:r>
            <a:endParaRPr lang="zh-CN" altLang="zh-CN" sz="2800" dirty="0">
              <a:solidFill>
                <a:srgbClr val="0000CC"/>
              </a:solidFill>
              <a:latin typeface="+mn-lt"/>
              <a:ea typeface="+mn-ea"/>
            </a:endParaRPr>
          </a:p>
        </p:txBody>
      </p:sp>
      <p:pic>
        <p:nvPicPr>
          <p:cNvPr id="78854"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5444479"/>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285750" y="642938"/>
            <a:ext cx="857250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8.3.4 </a:t>
            </a:r>
            <a:r>
              <a:rPr lang="zh-CN" altLang="zh-CN" dirty="0" smtClean="0">
                <a:solidFill>
                  <a:srgbClr val="800000"/>
                </a:solidFill>
                <a:effectLst>
                  <a:outerShdw blurRad="38100" dist="38100" dir="2700000" algn="tl">
                    <a:srgbClr val="000000"/>
                  </a:outerShdw>
                </a:effectLst>
                <a:ea typeface="黑体" pitchFamily="2" charset="-122"/>
              </a:rPr>
              <a:t>用数组名作函数参数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79875" name="Rectangle 3"/>
          <p:cNvSpPr>
            <a:spLocks noGrp="1" noChangeArrowheads="1"/>
          </p:cNvSpPr>
          <p:nvPr>
            <p:ph idx="1"/>
          </p:nvPr>
        </p:nvSpPr>
        <p:spPr>
          <a:xfrm>
            <a:off x="714375" y="1714500"/>
            <a:ext cx="8072438" cy="4357688"/>
          </a:xfrm>
        </p:spPr>
        <p:txBody>
          <a:bodyPr/>
          <a:lstStyle/>
          <a:p>
            <a:pPr eaLnBrk="1" hangingPunct="1"/>
            <a:r>
              <a:rPr lang="zh-CN" altLang="zh-CN" smtClean="0"/>
              <a:t>用数组名作函数参数</a:t>
            </a:r>
            <a:r>
              <a:rPr lang="zh-CN" altLang="en-US" smtClean="0"/>
              <a:t>时，因为</a:t>
            </a:r>
            <a:r>
              <a:rPr lang="zh-CN" altLang="zh-CN" smtClean="0"/>
              <a:t>实参数组名代表该数组首元素的地址</a:t>
            </a:r>
            <a:r>
              <a:rPr lang="zh-CN" altLang="en-US" smtClean="0"/>
              <a:t>，</a:t>
            </a:r>
            <a:r>
              <a:rPr lang="zh-CN" altLang="zh-CN" smtClean="0"/>
              <a:t>形参应该是一个指针变量</a:t>
            </a:r>
            <a:endParaRPr lang="en-US" altLang="zh-CN" smtClean="0"/>
          </a:p>
          <a:p>
            <a:pPr eaLnBrk="1" hangingPunct="1"/>
            <a:r>
              <a:rPr lang="en-US" altLang="zh-CN" smtClean="0"/>
              <a:t>C</a:t>
            </a:r>
            <a:r>
              <a:rPr lang="zh-CN" altLang="zh-CN" smtClean="0"/>
              <a:t>编译都是将形参数组名作为指针变量来处理的</a:t>
            </a:r>
            <a:endParaRPr lang="en-US" altLang="zh-CN" smtClean="0"/>
          </a:p>
        </p:txBody>
      </p:sp>
      <p:pic>
        <p:nvPicPr>
          <p:cNvPr id="79876"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3"/>
          <p:cNvSpPr>
            <a:spLocks noGrp="1" noChangeArrowheads="1"/>
          </p:cNvSpPr>
          <p:nvPr>
            <p:ph idx="1"/>
          </p:nvPr>
        </p:nvSpPr>
        <p:spPr>
          <a:xfrm>
            <a:off x="428625" y="1143000"/>
            <a:ext cx="6929438" cy="4786313"/>
          </a:xfrm>
        </p:spPr>
        <p:txBody>
          <a:bodyPr/>
          <a:lstStyle/>
          <a:p>
            <a:pPr eaLnBrk="1" hangingPunct="1">
              <a:buFont typeface="Wingdings" pitchFamily="2" charset="2"/>
              <a:buNone/>
            </a:pPr>
            <a:r>
              <a:rPr lang="en-US" altLang="zh-CN" sz="2800" dirty="0"/>
              <a:t>void</a:t>
            </a:r>
            <a:r>
              <a:rPr lang="en-US" altLang="zh-CN" sz="2800" dirty="0" smtClean="0"/>
              <a:t> main()                   </a:t>
            </a:r>
            <a:endParaRPr lang="zh-CN" altLang="zh-CN" sz="2800" dirty="0" smtClean="0"/>
          </a:p>
          <a:p>
            <a:pPr eaLnBrk="1" hangingPunct="1">
              <a:buFont typeface="Wingdings" pitchFamily="2" charset="2"/>
              <a:buNone/>
            </a:pPr>
            <a:r>
              <a:rPr lang="en-US" altLang="zh-CN" sz="2800" dirty="0" smtClean="0"/>
              <a:t>{ void fun(</a:t>
            </a:r>
            <a:r>
              <a:rPr lang="en-US" altLang="zh-CN" sz="2800" dirty="0" err="1" smtClean="0"/>
              <a:t>int</a:t>
            </a:r>
            <a:r>
              <a:rPr lang="en-US" altLang="zh-CN" sz="2800" dirty="0" smtClean="0"/>
              <a:t> </a:t>
            </a:r>
            <a:r>
              <a:rPr lang="en-US" altLang="zh-CN" sz="2800" dirty="0" err="1" smtClean="0"/>
              <a:t>arr</a:t>
            </a:r>
            <a:r>
              <a:rPr lang="en-US" altLang="zh-CN" sz="2800" dirty="0" smtClean="0"/>
              <a:t>[],</a:t>
            </a:r>
            <a:r>
              <a:rPr lang="en-US" altLang="zh-CN" sz="2800" dirty="0" err="1" smtClean="0"/>
              <a:t>int</a:t>
            </a:r>
            <a:r>
              <a:rPr lang="en-US" altLang="zh-CN" sz="2800" dirty="0" smtClean="0"/>
              <a:t> n];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array[10];    </a:t>
            </a:r>
            <a:r>
              <a:rPr lang="zh-CN" altLang="zh-CN" sz="2800" dirty="0" smtClean="0"/>
              <a:t></a:t>
            </a:r>
            <a:r>
              <a:rPr lang="en-US" altLang="zh-CN" sz="2800" dirty="0" smtClean="0"/>
              <a:t>     </a:t>
            </a:r>
            <a:endParaRPr lang="zh-CN" altLang="zh-CN" sz="2800" dirty="0" smtClean="0"/>
          </a:p>
          <a:p>
            <a:pPr eaLnBrk="1" hangingPunct="1">
              <a:buFont typeface="Wingdings" pitchFamily="2" charset="2"/>
              <a:buNone/>
            </a:pPr>
            <a:r>
              <a:rPr lang="en-US" altLang="zh-CN" sz="2800" dirty="0" smtClean="0"/>
              <a:t>    </a:t>
            </a:r>
            <a:r>
              <a:rPr lang="zh-CN" altLang="zh-CN" sz="2800" dirty="0" smtClean="0"/>
              <a:t>┇</a:t>
            </a:r>
            <a:r>
              <a:rPr lang="en-US" altLang="zh-CN" sz="2800" dirty="0" smtClean="0"/>
              <a:t>                                </a:t>
            </a:r>
            <a:endParaRPr lang="zh-CN" altLang="zh-CN" sz="2800" dirty="0" smtClean="0"/>
          </a:p>
          <a:p>
            <a:pPr eaLnBrk="1" hangingPunct="1">
              <a:buFont typeface="Wingdings" pitchFamily="2" charset="2"/>
              <a:buNone/>
            </a:pPr>
            <a:r>
              <a:rPr lang="en-US" altLang="zh-CN" sz="2800" dirty="0" smtClean="0"/>
              <a:t>   fun (array,10);                      </a:t>
            </a:r>
            <a:endParaRPr lang="zh-CN" altLang="zh-CN" sz="2800" dirty="0" smtClean="0"/>
          </a:p>
          <a:p>
            <a:pPr eaLnBrk="1" hangingPunct="1">
              <a:buFont typeface="Wingdings" pitchFamily="2" charset="2"/>
              <a:buNone/>
            </a:pPr>
            <a:r>
              <a:rPr lang="en-US" altLang="zh-CN" sz="2800" dirty="0" smtClean="0"/>
              <a:t>} </a:t>
            </a:r>
            <a:endParaRPr lang="zh-CN" altLang="zh-CN" sz="2800" dirty="0" smtClean="0"/>
          </a:p>
          <a:p>
            <a:pPr eaLnBrk="1" hangingPunct="1">
              <a:buFont typeface="Wingdings" pitchFamily="2" charset="2"/>
              <a:buNone/>
            </a:pPr>
            <a:r>
              <a:rPr lang="en-US" altLang="zh-CN" sz="2800" dirty="0" smtClean="0"/>
              <a:t>void fun(</a:t>
            </a:r>
            <a:r>
              <a:rPr lang="en-US" altLang="zh-CN" sz="2800" dirty="0" err="1" smtClean="0"/>
              <a:t>int</a:t>
            </a:r>
            <a:r>
              <a:rPr lang="en-US" altLang="zh-CN" sz="2800" dirty="0" smtClean="0"/>
              <a:t> </a:t>
            </a:r>
            <a:r>
              <a:rPr lang="en-US" altLang="zh-CN" sz="2800" dirty="0" err="1" smtClean="0"/>
              <a:t>arr</a:t>
            </a:r>
            <a:r>
              <a:rPr lang="en-US" altLang="zh-CN" sz="2800" dirty="0" smtClean="0"/>
              <a:t>[ ],</a:t>
            </a:r>
            <a:r>
              <a:rPr lang="en-US" altLang="zh-CN" sz="2800" dirty="0" err="1" smtClean="0"/>
              <a:t>int</a:t>
            </a:r>
            <a:r>
              <a:rPr lang="en-US" altLang="zh-CN" sz="2800" dirty="0" smtClean="0"/>
              <a:t> n)      </a:t>
            </a:r>
            <a:endParaRPr lang="zh-CN" altLang="zh-CN" sz="2800" dirty="0" smtClean="0"/>
          </a:p>
          <a:p>
            <a:pPr eaLnBrk="1" hangingPunct="1">
              <a:buFont typeface="Wingdings" pitchFamily="2" charset="2"/>
              <a:buNone/>
            </a:pPr>
            <a:r>
              <a:rPr lang="en-US" altLang="zh-CN" sz="2800" dirty="0" smtClean="0"/>
              <a:t>{ </a:t>
            </a:r>
            <a:r>
              <a:rPr lang="zh-CN" altLang="zh-CN" sz="2800" dirty="0" smtClean="0"/>
              <a:t>┇</a:t>
            </a:r>
            <a:r>
              <a:rPr lang="en-US" altLang="zh-CN" sz="2800" dirty="0" smtClean="0"/>
              <a:t>  }</a:t>
            </a:r>
            <a:endParaRPr lang="zh-CN" altLang="zh-CN" sz="2800" dirty="0" smtClean="0"/>
          </a:p>
        </p:txBody>
      </p:sp>
      <p:sp>
        <p:nvSpPr>
          <p:cNvPr id="4" name="圆角矩形标注 3"/>
          <p:cNvSpPr/>
          <p:nvPr/>
        </p:nvSpPr>
        <p:spPr bwMode="auto">
          <a:xfrm>
            <a:off x="3786188" y="3356992"/>
            <a:ext cx="4000500" cy="642937"/>
          </a:xfrm>
          <a:prstGeom prst="wedgeRoundRectCallout">
            <a:avLst>
              <a:gd name="adj1" fmla="val -41780"/>
              <a:gd name="adj2" fmla="val 122226"/>
              <a:gd name="adj3" fmla="val 16667"/>
            </a:avLst>
          </a:prstGeom>
          <a:solidFill>
            <a:srgbClr val="FFFFCC"/>
          </a:solidFill>
          <a:ln w="9525" cap="flat" cmpd="sng" algn="ctr">
            <a:solidFill>
              <a:schemeClr val="tx1"/>
            </a:solidFill>
            <a:prstDash val="solid"/>
            <a:miter lim="800000"/>
            <a:headEnd type="none" w="med" len="med"/>
            <a:tailEnd type="none" w="med" len="med"/>
          </a:ln>
          <a:effectLst/>
        </p:spPr>
        <p:txBody>
          <a:bodyPr/>
          <a:lstStyle/>
          <a:p>
            <a:pPr algn="ctr">
              <a:defRPr/>
            </a:pPr>
            <a:r>
              <a:rPr lang="en-US" altLang="zh-CN" sz="2800" dirty="0">
                <a:solidFill>
                  <a:srgbClr val="0000CC"/>
                </a:solidFill>
                <a:latin typeface="+mn-lt"/>
                <a:ea typeface="+mn-ea"/>
              </a:rPr>
              <a:t>fun(</a:t>
            </a:r>
            <a:r>
              <a:rPr lang="en-US" altLang="zh-CN" sz="2800" dirty="0" err="1">
                <a:solidFill>
                  <a:srgbClr val="0000CC"/>
                </a:solidFill>
                <a:latin typeface="+mn-lt"/>
                <a:ea typeface="+mn-ea"/>
              </a:rPr>
              <a:t>int</a:t>
            </a:r>
            <a:r>
              <a:rPr lang="en-US" altLang="zh-CN" sz="2800" dirty="0">
                <a:solidFill>
                  <a:srgbClr val="0000CC"/>
                </a:solidFill>
                <a:latin typeface="+mn-lt"/>
                <a:ea typeface="+mn-ea"/>
              </a:rPr>
              <a:t> *</a:t>
            </a:r>
            <a:r>
              <a:rPr lang="en-US" altLang="zh-CN" sz="2800" dirty="0" err="1">
                <a:solidFill>
                  <a:srgbClr val="0000CC"/>
                </a:solidFill>
                <a:latin typeface="+mn-lt"/>
                <a:ea typeface="+mn-ea"/>
              </a:rPr>
              <a:t>arr,int</a:t>
            </a:r>
            <a:r>
              <a:rPr lang="en-US" altLang="zh-CN" sz="2800" dirty="0">
                <a:solidFill>
                  <a:srgbClr val="0000CC"/>
                </a:solidFill>
                <a:latin typeface="+mn-lt"/>
                <a:ea typeface="+mn-ea"/>
              </a:rPr>
              <a:t> n)</a:t>
            </a:r>
            <a:endParaRPr lang="zh-CN" altLang="zh-CN" sz="2800" dirty="0">
              <a:solidFill>
                <a:srgbClr val="0000CC"/>
              </a:solidFill>
              <a:latin typeface="+mn-lt"/>
              <a:ea typeface="+mn-ea"/>
            </a:endParaRPr>
          </a:p>
        </p:txBody>
      </p:sp>
      <p:pic>
        <p:nvPicPr>
          <p:cNvPr id="80900"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3"/>
          <p:cNvSpPr>
            <a:spLocks noGrp="1" noChangeArrowheads="1"/>
          </p:cNvSpPr>
          <p:nvPr>
            <p:ph idx="1"/>
          </p:nvPr>
        </p:nvSpPr>
        <p:spPr>
          <a:xfrm>
            <a:off x="428625" y="1143000"/>
            <a:ext cx="5715000" cy="4786313"/>
          </a:xfrm>
        </p:spPr>
        <p:txBody>
          <a:bodyPr/>
          <a:lstStyle/>
          <a:p>
            <a:pPr eaLnBrk="1" hangingPunct="1">
              <a:buFont typeface="Wingdings" pitchFamily="2" charset="2"/>
              <a:buNone/>
            </a:pPr>
            <a:r>
              <a:rPr lang="en-US" altLang="zh-CN" sz="2800" dirty="0"/>
              <a:t>void</a:t>
            </a:r>
            <a:r>
              <a:rPr lang="en-US" altLang="zh-CN" sz="2800" dirty="0" smtClean="0"/>
              <a:t> main()                   </a:t>
            </a:r>
            <a:endParaRPr lang="zh-CN" altLang="zh-CN" sz="2800" dirty="0" smtClean="0"/>
          </a:p>
          <a:p>
            <a:pPr eaLnBrk="1" hangingPunct="1">
              <a:buFont typeface="Wingdings" pitchFamily="2" charset="2"/>
              <a:buNone/>
            </a:pPr>
            <a:r>
              <a:rPr lang="en-US" altLang="zh-CN" sz="2800" dirty="0" smtClean="0"/>
              <a:t>{ void fun(</a:t>
            </a:r>
            <a:r>
              <a:rPr lang="en-US" altLang="zh-CN" sz="2800" dirty="0" err="1" smtClean="0"/>
              <a:t>int</a:t>
            </a:r>
            <a:r>
              <a:rPr lang="en-US" altLang="zh-CN" sz="2800" dirty="0" smtClean="0"/>
              <a:t> </a:t>
            </a:r>
            <a:r>
              <a:rPr lang="en-US" altLang="zh-CN" sz="2800" dirty="0" err="1" smtClean="0"/>
              <a:t>arr</a:t>
            </a:r>
            <a:r>
              <a:rPr lang="en-US" altLang="zh-CN" sz="2800" dirty="0" smtClean="0"/>
              <a:t>[],</a:t>
            </a:r>
            <a:r>
              <a:rPr lang="en-US" altLang="zh-CN" sz="2800" dirty="0" err="1" smtClean="0"/>
              <a:t>int</a:t>
            </a:r>
            <a:r>
              <a:rPr lang="en-US" altLang="zh-CN" sz="2800" dirty="0" smtClean="0"/>
              <a:t> n];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array[10];         </a:t>
            </a:r>
            <a:endParaRPr lang="zh-CN" altLang="zh-CN" sz="2800" dirty="0" smtClean="0"/>
          </a:p>
          <a:p>
            <a:pPr eaLnBrk="1" hangingPunct="1">
              <a:buFont typeface="Wingdings" pitchFamily="2" charset="2"/>
              <a:buNone/>
            </a:pPr>
            <a:r>
              <a:rPr lang="en-US" altLang="zh-CN" sz="2800" dirty="0" smtClean="0"/>
              <a:t>    </a:t>
            </a:r>
            <a:r>
              <a:rPr lang="zh-CN" altLang="zh-CN" sz="2800" dirty="0" smtClean="0"/>
              <a:t>┇</a:t>
            </a:r>
            <a:r>
              <a:rPr lang="en-US" altLang="zh-CN" sz="2800" dirty="0" smtClean="0"/>
              <a:t>                                </a:t>
            </a:r>
            <a:endParaRPr lang="zh-CN" altLang="zh-CN" sz="2800" dirty="0" smtClean="0"/>
          </a:p>
          <a:p>
            <a:pPr eaLnBrk="1" hangingPunct="1">
              <a:buFont typeface="Wingdings" pitchFamily="2" charset="2"/>
              <a:buNone/>
            </a:pPr>
            <a:r>
              <a:rPr lang="en-US" altLang="zh-CN" sz="2800" dirty="0" smtClean="0"/>
              <a:t>   fun (array,10);              </a:t>
            </a:r>
            <a:endParaRPr lang="zh-CN" altLang="zh-CN" sz="2800" dirty="0" smtClean="0"/>
          </a:p>
          <a:p>
            <a:pPr eaLnBrk="1" hangingPunct="1">
              <a:buFont typeface="Wingdings" pitchFamily="2" charset="2"/>
              <a:buNone/>
            </a:pPr>
            <a:r>
              <a:rPr lang="en-US" altLang="zh-CN" sz="2800" dirty="0" smtClean="0"/>
              <a:t>} </a:t>
            </a:r>
            <a:endParaRPr lang="zh-CN" altLang="zh-CN" sz="2800" dirty="0" smtClean="0"/>
          </a:p>
          <a:p>
            <a:pPr eaLnBrk="1" hangingPunct="1">
              <a:buFont typeface="Wingdings" pitchFamily="2" charset="2"/>
              <a:buNone/>
            </a:pPr>
            <a:r>
              <a:rPr lang="en-US" altLang="zh-CN" sz="2800" dirty="0" smtClean="0"/>
              <a:t>void fun(</a:t>
            </a:r>
            <a:r>
              <a:rPr lang="en-US" altLang="zh-CN" sz="2800" dirty="0" err="1" smtClean="0"/>
              <a:t>int</a:t>
            </a:r>
            <a:r>
              <a:rPr lang="en-US" altLang="zh-CN" sz="2800" dirty="0" smtClean="0"/>
              <a:t> </a:t>
            </a:r>
            <a:r>
              <a:rPr lang="en-US" altLang="zh-CN" sz="2800" dirty="0" smtClean="0">
                <a:solidFill>
                  <a:srgbClr val="FF0000"/>
                </a:solidFill>
              </a:rPr>
              <a:t>*</a:t>
            </a:r>
            <a:r>
              <a:rPr lang="en-US" altLang="zh-CN" sz="2800" dirty="0" err="1" smtClean="0">
                <a:solidFill>
                  <a:srgbClr val="FF0000"/>
                </a:solidFill>
              </a:rPr>
              <a:t>arr</a:t>
            </a:r>
            <a:r>
              <a:rPr lang="en-US" altLang="zh-CN" sz="2800" dirty="0" err="1" smtClean="0"/>
              <a:t>,int</a:t>
            </a:r>
            <a:r>
              <a:rPr lang="en-US" altLang="zh-CN" sz="2800" dirty="0" smtClean="0"/>
              <a:t> n)      </a:t>
            </a:r>
            <a:endParaRPr lang="zh-CN" altLang="zh-CN" sz="2800" dirty="0" smtClean="0"/>
          </a:p>
          <a:p>
            <a:pPr eaLnBrk="1" hangingPunct="1">
              <a:buFont typeface="Wingdings" pitchFamily="2" charset="2"/>
              <a:buNone/>
            </a:pPr>
            <a:r>
              <a:rPr lang="en-US" altLang="zh-CN" sz="2800" dirty="0" smtClean="0"/>
              <a:t>{ </a:t>
            </a:r>
            <a:r>
              <a:rPr lang="zh-CN" altLang="zh-CN" sz="2800" dirty="0" smtClean="0"/>
              <a:t>┇</a:t>
            </a:r>
            <a:r>
              <a:rPr lang="en-US" altLang="zh-CN" sz="2800" dirty="0" smtClean="0"/>
              <a:t>  }</a:t>
            </a:r>
            <a:endParaRPr lang="zh-CN" altLang="zh-CN" sz="2800" dirty="0" smtClean="0"/>
          </a:p>
        </p:txBody>
      </p:sp>
      <p:graphicFrame>
        <p:nvGraphicFramePr>
          <p:cNvPr id="6" name="表格 5"/>
          <p:cNvGraphicFramePr>
            <a:graphicFrameLocks noGrp="1"/>
          </p:cNvGraphicFramePr>
          <p:nvPr/>
        </p:nvGraphicFramePr>
        <p:xfrm>
          <a:off x="6453188" y="879475"/>
          <a:ext cx="833437" cy="5480062"/>
        </p:xfrm>
        <a:graphic>
          <a:graphicData uri="http://schemas.openxmlformats.org/drawingml/2006/table">
            <a:tbl>
              <a:tblPr/>
              <a:tblGrid>
                <a:gridCol w="833437"/>
              </a:tblGrid>
              <a:tr h="53178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2" marR="91442"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2" marR="91442"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54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2" marR="91442"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2" marR="91442"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54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2" marR="91442"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2" marR="91442"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2" marR="91442"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2" marR="91442"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71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2" marR="91442"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1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42" marR="91442" marT="45711" marB="4571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bl>
          </a:graphicData>
        </a:graphic>
      </p:graphicFrame>
      <p:cxnSp>
        <p:nvCxnSpPr>
          <p:cNvPr id="8" name="直接箭头连接符 7"/>
          <p:cNvCxnSpPr>
            <a:cxnSpLocks noChangeShapeType="1"/>
          </p:cNvCxnSpPr>
          <p:nvPr/>
        </p:nvCxnSpPr>
        <p:spPr bwMode="auto">
          <a:xfrm>
            <a:off x="5143500" y="858838"/>
            <a:ext cx="1285875"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2" name="TextBox 11"/>
          <p:cNvSpPr txBox="1">
            <a:spLocks noChangeArrowheads="1"/>
          </p:cNvSpPr>
          <p:nvPr/>
        </p:nvSpPr>
        <p:spPr bwMode="auto">
          <a:xfrm>
            <a:off x="7429500" y="522288"/>
            <a:ext cx="1643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array[0]</a:t>
            </a:r>
            <a:endParaRPr lang="zh-CN" altLang="en-US" sz="3200">
              <a:solidFill>
                <a:srgbClr val="0000CC"/>
              </a:solidFill>
            </a:endParaRPr>
          </a:p>
        </p:txBody>
      </p:sp>
      <p:sp>
        <p:nvSpPr>
          <p:cNvPr id="13" name="TextBox 12"/>
          <p:cNvSpPr txBox="1">
            <a:spLocks noChangeArrowheads="1"/>
          </p:cNvSpPr>
          <p:nvPr/>
        </p:nvSpPr>
        <p:spPr bwMode="auto">
          <a:xfrm>
            <a:off x="7572375" y="936625"/>
            <a:ext cx="135731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arr[0]</a:t>
            </a:r>
            <a:endParaRPr lang="zh-CN" altLang="en-US" sz="3200">
              <a:solidFill>
                <a:srgbClr val="0000CC"/>
              </a:solidFill>
            </a:endParaRPr>
          </a:p>
        </p:txBody>
      </p:sp>
      <p:sp>
        <p:nvSpPr>
          <p:cNvPr id="14" name="右大括号 13"/>
          <p:cNvSpPr>
            <a:spLocks/>
          </p:cNvSpPr>
          <p:nvPr/>
        </p:nvSpPr>
        <p:spPr bwMode="auto">
          <a:xfrm>
            <a:off x="7358063" y="879475"/>
            <a:ext cx="142875" cy="500063"/>
          </a:xfrm>
          <a:prstGeom prst="rightBrace">
            <a:avLst>
              <a:gd name="adj1" fmla="val 8329"/>
              <a:gd name="adj2" fmla="val 50000"/>
            </a:avLst>
          </a:prstGeom>
          <a:solidFill>
            <a:schemeClr val="accent1"/>
          </a:solidFill>
          <a:ln w="38100" algn="ctr">
            <a:solidFill>
              <a:srgbClr val="0000CC"/>
            </a:solidFill>
            <a:miter lim="800000"/>
            <a:headEnd/>
            <a:tailEnd/>
          </a:ln>
        </p:spPr>
        <p:txBody>
          <a:bodyPr wrap="none"/>
          <a:lstStyle/>
          <a:p>
            <a:endParaRPr lang="zh-CN" altLang="en-US" b="0"/>
          </a:p>
        </p:txBody>
      </p:sp>
      <p:sp>
        <p:nvSpPr>
          <p:cNvPr id="15" name="TextBox 14"/>
          <p:cNvSpPr txBox="1">
            <a:spLocks noChangeArrowheads="1"/>
          </p:cNvSpPr>
          <p:nvPr/>
        </p:nvSpPr>
        <p:spPr bwMode="auto">
          <a:xfrm>
            <a:off x="4357688" y="5857875"/>
            <a:ext cx="20716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FF0000"/>
                </a:solidFill>
              </a:rPr>
              <a:t>array</a:t>
            </a:r>
            <a:r>
              <a:rPr lang="zh-CN" altLang="en-US" sz="3200">
                <a:solidFill>
                  <a:srgbClr val="FF0000"/>
                </a:solidFill>
              </a:rPr>
              <a:t>数组</a:t>
            </a:r>
          </a:p>
        </p:txBody>
      </p:sp>
      <p:sp>
        <p:nvSpPr>
          <p:cNvPr id="16" name="TextBox 15"/>
          <p:cNvSpPr txBox="1">
            <a:spLocks noChangeArrowheads="1"/>
          </p:cNvSpPr>
          <p:nvPr/>
        </p:nvSpPr>
        <p:spPr bwMode="auto">
          <a:xfrm>
            <a:off x="4214813" y="571500"/>
            <a:ext cx="857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9D138D"/>
                </a:solidFill>
              </a:rPr>
              <a:t>arr</a:t>
            </a:r>
            <a:endParaRPr lang="zh-CN" altLang="en-US" sz="3200">
              <a:solidFill>
                <a:srgbClr val="9D138D"/>
              </a:solidFill>
            </a:endParaRPr>
          </a:p>
        </p:txBody>
      </p:sp>
      <p:cxnSp>
        <p:nvCxnSpPr>
          <p:cNvPr id="17" name="直接箭头连接符 16"/>
          <p:cNvCxnSpPr>
            <a:cxnSpLocks noChangeShapeType="1"/>
          </p:cNvCxnSpPr>
          <p:nvPr/>
        </p:nvCxnSpPr>
        <p:spPr bwMode="auto">
          <a:xfrm>
            <a:off x="5143500" y="2479675"/>
            <a:ext cx="1285875" cy="1588"/>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8" name="TextBox 17"/>
          <p:cNvSpPr txBox="1">
            <a:spLocks noChangeArrowheads="1"/>
          </p:cNvSpPr>
          <p:nvPr/>
        </p:nvSpPr>
        <p:spPr bwMode="auto">
          <a:xfrm>
            <a:off x="7429500" y="2143125"/>
            <a:ext cx="1643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array[3]</a:t>
            </a:r>
            <a:endParaRPr lang="zh-CN" altLang="en-US" sz="3200">
              <a:solidFill>
                <a:srgbClr val="0000CC"/>
              </a:solidFill>
            </a:endParaRPr>
          </a:p>
        </p:txBody>
      </p:sp>
      <p:sp>
        <p:nvSpPr>
          <p:cNvPr id="19" name="TextBox 18"/>
          <p:cNvSpPr txBox="1">
            <a:spLocks noChangeArrowheads="1"/>
          </p:cNvSpPr>
          <p:nvPr/>
        </p:nvSpPr>
        <p:spPr bwMode="auto">
          <a:xfrm>
            <a:off x="7572375" y="2559050"/>
            <a:ext cx="13573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arr[3]</a:t>
            </a:r>
            <a:endParaRPr lang="zh-CN" altLang="en-US" sz="3200">
              <a:solidFill>
                <a:srgbClr val="0000CC"/>
              </a:solidFill>
            </a:endParaRPr>
          </a:p>
        </p:txBody>
      </p:sp>
      <p:sp>
        <p:nvSpPr>
          <p:cNvPr id="20" name="右大括号 19"/>
          <p:cNvSpPr>
            <a:spLocks/>
          </p:cNvSpPr>
          <p:nvPr/>
        </p:nvSpPr>
        <p:spPr bwMode="auto">
          <a:xfrm>
            <a:off x="7358063" y="2500313"/>
            <a:ext cx="142875" cy="500062"/>
          </a:xfrm>
          <a:prstGeom prst="rightBrace">
            <a:avLst>
              <a:gd name="adj1" fmla="val 8329"/>
              <a:gd name="adj2" fmla="val 50000"/>
            </a:avLst>
          </a:prstGeom>
          <a:solidFill>
            <a:schemeClr val="accent1"/>
          </a:solidFill>
          <a:ln w="38100" algn="ctr">
            <a:solidFill>
              <a:srgbClr val="0000CC"/>
            </a:solidFill>
            <a:miter lim="800000"/>
            <a:headEnd/>
            <a:tailEnd/>
          </a:ln>
        </p:spPr>
        <p:txBody>
          <a:bodyPr wrap="none"/>
          <a:lstStyle/>
          <a:p>
            <a:endParaRPr lang="zh-CN" altLang="en-US" b="0"/>
          </a:p>
        </p:txBody>
      </p:sp>
      <p:sp>
        <p:nvSpPr>
          <p:cNvPr id="21" name="TextBox 20"/>
          <p:cNvSpPr txBox="1">
            <a:spLocks noChangeArrowheads="1"/>
          </p:cNvSpPr>
          <p:nvPr/>
        </p:nvSpPr>
        <p:spPr bwMode="auto">
          <a:xfrm>
            <a:off x="4572000" y="2428875"/>
            <a:ext cx="1285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9D138D"/>
                </a:solidFill>
              </a:rPr>
              <a:t>arr+3</a:t>
            </a:r>
            <a:endParaRPr lang="zh-CN" altLang="en-US" sz="3200">
              <a:solidFill>
                <a:srgbClr val="9D138D"/>
              </a:solidFill>
            </a:endParaRPr>
          </a:p>
        </p:txBody>
      </p:sp>
      <p:pic>
        <p:nvPicPr>
          <p:cNvPr id="81958" name="图片 21"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500"/>
                                        <p:tgtEl>
                                          <p:spTgt spid="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blinds(horizontal)">
                                      <p:cBhvr>
                                        <p:cTn id="16" dur="500"/>
                                        <p:tgtEl>
                                          <p:spTgt spid="16"/>
                                        </p:tgtEl>
                                      </p:cBhvr>
                                    </p:animEffect>
                                  </p:childTnLst>
                                </p:cTn>
                              </p:par>
                            </p:childTnLst>
                          </p:cTn>
                        </p:par>
                        <p:par>
                          <p:cTn id="17" fill="hold" nodeType="afterGroup">
                            <p:stCondLst>
                              <p:cond delay="500"/>
                            </p:stCondLst>
                            <p:childTnLst>
                              <p:par>
                                <p:cTn id="18" presetID="12" presetClass="entr" presetSubtype="8"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lide(fromLeft)">
                                      <p:cBhvr>
                                        <p:cTn id="20" dur="500"/>
                                        <p:tgtEl>
                                          <p:spTgt spid="8"/>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1"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slide(fromTop)">
                                      <p:cBhvr>
                                        <p:cTn id="25" dur="500"/>
                                        <p:tgtEl>
                                          <p:spTgt spid="14"/>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blinds(horizontal)">
                                      <p:cBhvr>
                                        <p:cTn id="30" dur="500"/>
                                        <p:tgtEl>
                                          <p:spTgt spid="12"/>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blinds(horizontal)">
                                      <p:cBhvr>
                                        <p:cTn id="33" dur="500"/>
                                        <p:tgtEl>
                                          <p:spTgt spid="13"/>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blinds(horizontal)">
                                      <p:cBhvr>
                                        <p:cTn id="38" dur="500"/>
                                        <p:tgtEl>
                                          <p:spTgt spid="21"/>
                                        </p:tgtEl>
                                      </p:cBhvr>
                                    </p:animEffect>
                                  </p:childTnLst>
                                </p:cTn>
                              </p:par>
                            </p:childTnLst>
                          </p:cTn>
                        </p:par>
                        <p:par>
                          <p:cTn id="39" fill="hold" nodeType="afterGroup">
                            <p:stCondLst>
                              <p:cond delay="500"/>
                            </p:stCondLst>
                            <p:childTnLst>
                              <p:par>
                                <p:cTn id="40" presetID="12" presetClass="entr" presetSubtype="8"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slide(fromLeft)">
                                      <p:cBhvr>
                                        <p:cTn id="42" dur="500"/>
                                        <p:tgtEl>
                                          <p:spTgt spid="17"/>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2" presetClass="entr" presetSubtype="1"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slide(fromTop)">
                                      <p:cBhvr>
                                        <p:cTn id="47" dur="500"/>
                                        <p:tgtEl>
                                          <p:spTgt spid="2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blinds(horizontal)">
                                      <p:cBhvr>
                                        <p:cTn id="52" dur="500"/>
                                        <p:tgtEl>
                                          <p:spTgt spid="18"/>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blinds(horizontal)">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animBg="1"/>
      <p:bldP spid="15" grpId="0"/>
      <p:bldP spid="16" grpId="0"/>
      <p:bldP spid="18" grpId="0"/>
      <p:bldP spid="19" grpId="0"/>
      <p:bldP spid="20" grpId="0" animBg="1"/>
      <p:bldP spid="21" grpId="0"/>
    </p:bldLst>
  </p:timing>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750" y="642938"/>
            <a:ext cx="8153400" cy="5786437"/>
          </a:xfrm>
        </p:spPr>
        <p:txBody>
          <a:bodyPr/>
          <a:lstStyle/>
          <a:p>
            <a:pPr eaLnBrk="1" hangingPunct="1"/>
            <a:r>
              <a:rPr lang="zh-CN" altLang="zh-CN" smtClean="0"/>
              <a:t> 实参数组名是指针常量，但形参数组名是按指针变量处理</a:t>
            </a:r>
            <a:endParaRPr lang="en-US" altLang="zh-CN" smtClean="0"/>
          </a:p>
          <a:p>
            <a:pPr eaLnBrk="1" hangingPunct="1"/>
            <a:r>
              <a:rPr lang="zh-CN" altLang="zh-CN" smtClean="0"/>
              <a:t>在函数调用进行虚实结合后，它的值就是实参数组首元素的地址</a:t>
            </a:r>
            <a:endParaRPr lang="en-US" altLang="zh-CN" smtClean="0"/>
          </a:p>
          <a:p>
            <a:pPr eaLnBrk="1" hangingPunct="1"/>
            <a:r>
              <a:rPr lang="zh-CN" altLang="zh-CN" smtClean="0"/>
              <a:t>在函数执行期间，</a:t>
            </a:r>
            <a:r>
              <a:rPr lang="zh-CN" altLang="en-US" smtClean="0"/>
              <a:t>形参数组</a:t>
            </a:r>
            <a:r>
              <a:rPr lang="zh-CN" altLang="zh-CN" smtClean="0"/>
              <a:t>可以再被赋值</a:t>
            </a:r>
          </a:p>
          <a:p>
            <a:pPr lvl="1" eaLnBrk="1" hangingPunct="1">
              <a:buFont typeface="Wingdings" pitchFamily="2" charset="2"/>
              <a:buNone/>
            </a:pPr>
            <a:r>
              <a:rPr lang="en-US" altLang="zh-CN" smtClean="0"/>
              <a:t>void fun (int arr[ ],int n)</a:t>
            </a:r>
            <a:endParaRPr lang="zh-CN" altLang="zh-CN" smtClean="0"/>
          </a:p>
          <a:p>
            <a:pPr lvl="1" eaLnBrk="1" hangingPunct="1">
              <a:buFont typeface="Wingdings" pitchFamily="2" charset="2"/>
              <a:buNone/>
            </a:pPr>
            <a:r>
              <a:rPr lang="en-US" altLang="zh-CN" smtClean="0"/>
              <a:t>{ printf(</a:t>
            </a:r>
            <a:r>
              <a:rPr lang="zh-CN" altLang="zh-CN" smtClean="0"/>
              <a:t>″</a:t>
            </a:r>
            <a:r>
              <a:rPr lang="en-US" altLang="zh-CN" smtClean="0"/>
              <a:t>%d\n</a:t>
            </a:r>
            <a:r>
              <a:rPr lang="zh-CN" altLang="zh-CN" smtClean="0"/>
              <a:t>″</a:t>
            </a:r>
            <a:r>
              <a:rPr lang="en-US" altLang="zh-CN" smtClean="0"/>
              <a:t>, *arr); </a:t>
            </a:r>
            <a:endParaRPr lang="zh-CN" altLang="zh-CN" smtClean="0"/>
          </a:p>
          <a:p>
            <a:pPr lvl="1" eaLnBrk="1" hangingPunct="1">
              <a:buFont typeface="Wingdings" pitchFamily="2" charset="2"/>
              <a:buNone/>
            </a:pPr>
            <a:r>
              <a:rPr lang="en-US" altLang="zh-CN" smtClean="0"/>
              <a:t>   </a:t>
            </a:r>
            <a:r>
              <a:rPr lang="en-US" altLang="zh-CN" smtClean="0">
                <a:solidFill>
                  <a:srgbClr val="9D138D"/>
                </a:solidFill>
              </a:rPr>
              <a:t>arr=arr+3;</a:t>
            </a:r>
            <a:r>
              <a:rPr lang="en-US" altLang="zh-CN" smtClean="0"/>
              <a:t>                </a:t>
            </a:r>
            <a:endParaRPr lang="zh-CN" altLang="zh-CN" smtClean="0"/>
          </a:p>
          <a:p>
            <a:pPr lvl="1" eaLnBrk="1" hangingPunct="1">
              <a:buFont typeface="Wingdings" pitchFamily="2" charset="2"/>
              <a:buNone/>
            </a:pPr>
            <a:r>
              <a:rPr lang="en-US" altLang="zh-CN" smtClean="0"/>
              <a:t>   printf(</a:t>
            </a:r>
            <a:r>
              <a:rPr lang="zh-CN" altLang="zh-CN" smtClean="0"/>
              <a:t>″</a:t>
            </a:r>
            <a:r>
              <a:rPr lang="en-US" altLang="zh-CN" smtClean="0"/>
              <a:t>%d\n</a:t>
            </a:r>
            <a:r>
              <a:rPr lang="zh-CN" altLang="zh-CN" smtClean="0"/>
              <a:t>″</a:t>
            </a:r>
            <a:r>
              <a:rPr lang="en-US" altLang="zh-CN" smtClean="0"/>
              <a:t>, *arr); </a:t>
            </a:r>
            <a:r>
              <a:rPr lang="zh-CN" altLang="zh-CN" smtClean="0"/>
              <a:t> </a:t>
            </a:r>
          </a:p>
          <a:p>
            <a:pPr lvl="1" eaLnBrk="1" hangingPunct="1">
              <a:buFont typeface="Wingdings" pitchFamily="2" charset="2"/>
              <a:buNone/>
            </a:pPr>
            <a:r>
              <a:rPr lang="en-US" altLang="zh-CN" smtClean="0"/>
              <a:t>}</a:t>
            </a:r>
            <a:endParaRPr lang="zh-CN" altLang="en-US" smtClean="0"/>
          </a:p>
        </p:txBody>
      </p:sp>
      <p:pic>
        <p:nvPicPr>
          <p:cNvPr id="82947"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linds(horizontal)">
                                      <p:cBhvr>
                                        <p:cTn id="10" dur="500"/>
                                        <p:tgtEl>
                                          <p:spTgt spid="3">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blinds(horizontal)">
                                      <p:cBhvr>
                                        <p:cTn id="13" dur="500"/>
                                        <p:tgtEl>
                                          <p:spTgt spid="3">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blinds(horizontal)">
                                      <p:cBhvr>
                                        <p:cTn id="16" dur="500"/>
                                        <p:tgtEl>
                                          <p:spTgt spid="3">
                                            <p:txEl>
                                              <p:pRg st="5" end="5"/>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linds(horizontal)">
                                      <p:cBhvr>
                                        <p:cTn id="19" dur="500"/>
                                        <p:tgtEl>
                                          <p:spTgt spid="3">
                                            <p:txEl>
                                              <p:pRg st="6" end="6"/>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blinds(horizontal)">
                                      <p:cBhvr>
                                        <p:cTn id="2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063" y="5387975"/>
            <a:ext cx="8294687" cy="82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7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25" y="3676650"/>
            <a:ext cx="8294688"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a:spLocks noChangeArrowheads="1"/>
          </p:cNvSpPr>
          <p:nvPr/>
        </p:nvSpPr>
        <p:spPr bwMode="auto">
          <a:xfrm>
            <a:off x="8143875" y="4500563"/>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FF0000"/>
                </a:solidFill>
              </a:rPr>
              <a:t>j</a:t>
            </a:r>
            <a:endParaRPr lang="zh-CN" altLang="en-US" sz="3200">
              <a:solidFill>
                <a:srgbClr val="FF0000"/>
              </a:solidFill>
            </a:endParaRPr>
          </a:p>
        </p:txBody>
      </p:sp>
      <p:sp>
        <p:nvSpPr>
          <p:cNvPr id="8" name="TextBox 7"/>
          <p:cNvSpPr txBox="1">
            <a:spLocks noChangeArrowheads="1"/>
          </p:cNvSpPr>
          <p:nvPr/>
        </p:nvSpPr>
        <p:spPr bwMode="auto">
          <a:xfrm>
            <a:off x="714375" y="4500563"/>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FF0000"/>
                </a:solidFill>
              </a:rPr>
              <a:t>i</a:t>
            </a:r>
            <a:endParaRPr lang="zh-CN" altLang="en-US" sz="3200">
              <a:solidFill>
                <a:srgbClr val="FF0000"/>
              </a:solidFill>
            </a:endParaRPr>
          </a:p>
        </p:txBody>
      </p:sp>
      <p:grpSp>
        <p:nvGrpSpPr>
          <p:cNvPr id="2" name="组合 18"/>
          <p:cNvGrpSpPr>
            <a:grpSpLocks/>
          </p:cNvGrpSpPr>
          <p:nvPr/>
        </p:nvGrpSpPr>
        <p:grpSpPr bwMode="auto">
          <a:xfrm>
            <a:off x="928688" y="3214688"/>
            <a:ext cx="7429500" cy="501650"/>
            <a:chOff x="928662" y="3214686"/>
            <a:chExt cx="7429552" cy="500860"/>
          </a:xfrm>
        </p:grpSpPr>
        <p:cxnSp>
          <p:nvCxnSpPr>
            <p:cNvPr id="83977" name="直接连接符 8"/>
            <p:cNvCxnSpPr>
              <a:cxnSpLocks noChangeShapeType="1"/>
            </p:cNvCxnSpPr>
            <p:nvPr/>
          </p:nvCxnSpPr>
          <p:spPr bwMode="auto">
            <a:xfrm>
              <a:off x="928662" y="3214686"/>
              <a:ext cx="7429552" cy="0"/>
            </a:xfrm>
            <a:prstGeom prst="line">
              <a:avLst/>
            </a:prstGeom>
            <a:noFill/>
            <a:ln w="38100" algn="ctr">
              <a:solidFill>
                <a:srgbClr val="0000CC"/>
              </a:solidFill>
              <a:miter lim="800000"/>
              <a:headEnd/>
              <a:tailEnd/>
            </a:ln>
            <a:extLst>
              <a:ext uri="{909E8E84-426E-40DD-AFC4-6F175D3DCCD1}">
                <a14:hiddenFill xmlns:a14="http://schemas.microsoft.com/office/drawing/2010/main">
                  <a:noFill/>
                </a14:hiddenFill>
              </a:ext>
            </a:extLst>
          </p:spPr>
        </p:cxnSp>
        <p:cxnSp>
          <p:nvCxnSpPr>
            <p:cNvPr id="83978" name="直接箭头连接符 9"/>
            <p:cNvCxnSpPr>
              <a:cxnSpLocks noChangeShapeType="1"/>
            </p:cNvCxnSpPr>
            <p:nvPr/>
          </p:nvCxnSpPr>
          <p:spPr bwMode="auto">
            <a:xfrm rot="5400000">
              <a:off x="8107387" y="3464719"/>
              <a:ext cx="500860" cy="794"/>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cxnSp>
          <p:nvCxnSpPr>
            <p:cNvPr id="83979" name="直接箭头连接符 16"/>
            <p:cNvCxnSpPr>
              <a:cxnSpLocks noChangeShapeType="1"/>
            </p:cNvCxnSpPr>
            <p:nvPr/>
          </p:nvCxnSpPr>
          <p:spPr bwMode="auto">
            <a:xfrm rot="5400000">
              <a:off x="678629" y="3464719"/>
              <a:ext cx="500860" cy="794"/>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grpSp>
      <p:pic>
        <p:nvPicPr>
          <p:cNvPr id="83975" name="图片 10" descr="Untitled2.png">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54" name="Rectangle 14"/>
          <p:cNvSpPr>
            <a:spLocks noChangeArrowheads="1"/>
          </p:cNvSpPr>
          <p:nvPr/>
        </p:nvSpPr>
        <p:spPr bwMode="gray">
          <a:xfrm>
            <a:off x="468313" y="985838"/>
            <a:ext cx="8207375" cy="1668149"/>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spcBef>
                <a:spcPct val="20000"/>
              </a:spcBef>
              <a:buClr>
                <a:schemeClr val="folHlink"/>
              </a:buClr>
              <a:buFont typeface="Wingdings" pitchFamily="2" charset="2"/>
              <a:buNone/>
              <a:defRPr/>
            </a:pPr>
            <a:r>
              <a:rPr kumimoji="0" lang="zh-CN" altLang="zh-CN" sz="3200" b="0" dirty="0" smtClean="0">
                <a:latin typeface="Arial Unicode MS" pitchFamily="34" charset="-122"/>
              </a:rPr>
              <a:t>例</a:t>
            </a:r>
            <a:r>
              <a:rPr kumimoji="0" lang="en-US" altLang="zh-CN" sz="3200" b="0" dirty="0" smtClean="0">
                <a:latin typeface="Arial Unicode MS" pitchFamily="34" charset="-122"/>
              </a:rPr>
              <a:t> </a:t>
            </a:r>
            <a:r>
              <a:rPr kumimoji="0" lang="zh-CN" altLang="zh-CN" sz="3200" b="0" dirty="0">
                <a:latin typeface="Arial Unicode MS" pitchFamily="34" charset="-122"/>
              </a:rPr>
              <a:t>将数组</a:t>
            </a:r>
            <a:r>
              <a:rPr kumimoji="0" lang="en-US" altLang="zh-CN" sz="3200" b="0" dirty="0">
                <a:latin typeface="Arial Unicode MS" pitchFamily="34" charset="-122"/>
              </a:rPr>
              <a:t>a</a:t>
            </a:r>
            <a:r>
              <a:rPr kumimoji="0" lang="zh-CN" altLang="zh-CN" sz="3200" b="0" dirty="0">
                <a:latin typeface="Arial Unicode MS" pitchFamily="34" charset="-122"/>
              </a:rPr>
              <a:t>中</a:t>
            </a:r>
            <a:r>
              <a:rPr kumimoji="0" lang="en-US" altLang="zh-CN" sz="3200" b="0" dirty="0">
                <a:latin typeface="Arial Unicode MS" pitchFamily="34" charset="-122"/>
              </a:rPr>
              <a:t>n</a:t>
            </a:r>
            <a:r>
              <a:rPr kumimoji="0" lang="zh-CN" altLang="zh-CN" sz="3200" b="0" dirty="0">
                <a:latin typeface="Arial Unicode MS" pitchFamily="34" charset="-122"/>
              </a:rPr>
              <a:t>个整数按相反顺序存放</a:t>
            </a:r>
            <a:endParaRPr kumimoji="0" lang="en-US" altLang="zh-CN" sz="3200" b="0" dirty="0">
              <a:latin typeface="Arial Unicode MS" pitchFamily="34" charset="-122"/>
            </a:endParaRPr>
          </a:p>
          <a:p>
            <a:pPr>
              <a:spcBef>
                <a:spcPct val="20000"/>
              </a:spcBef>
              <a:buClr>
                <a:schemeClr val="folHlink"/>
              </a:buClr>
              <a:buFont typeface="Wingdings" pitchFamily="2" charset="2"/>
              <a:buChar char="v"/>
              <a:defRPr/>
            </a:pPr>
            <a:r>
              <a:rPr kumimoji="0" lang="zh-CN" altLang="zh-CN" sz="3200" b="0" dirty="0" smtClean="0">
                <a:latin typeface="Arial Unicode MS" pitchFamily="34" charset="-122"/>
              </a:rPr>
              <a:t>思路</a:t>
            </a:r>
            <a:r>
              <a:rPr kumimoji="0" lang="zh-CN" altLang="zh-CN" sz="3200" b="0" dirty="0">
                <a:latin typeface="Arial Unicode MS" pitchFamily="34" charset="-122"/>
              </a:rPr>
              <a:t>：将</a:t>
            </a:r>
            <a:r>
              <a:rPr kumimoji="0" lang="en-US" altLang="zh-CN" sz="3200" b="0" dirty="0">
                <a:latin typeface="Arial Unicode MS" pitchFamily="34" charset="-122"/>
              </a:rPr>
              <a:t>a[0]</a:t>
            </a:r>
            <a:r>
              <a:rPr kumimoji="0" lang="zh-CN" altLang="zh-CN" sz="3200" b="0" dirty="0">
                <a:latin typeface="Arial Unicode MS" pitchFamily="34" charset="-122"/>
              </a:rPr>
              <a:t>与</a:t>
            </a:r>
            <a:r>
              <a:rPr kumimoji="0" lang="en-US" altLang="zh-CN" sz="3200" b="0" dirty="0">
                <a:latin typeface="Arial Unicode MS" pitchFamily="34" charset="-122"/>
              </a:rPr>
              <a:t>a[n-1]</a:t>
            </a:r>
            <a:r>
              <a:rPr kumimoji="0" lang="zh-CN" altLang="zh-CN" sz="3200" b="0" dirty="0">
                <a:latin typeface="Arial Unicode MS" pitchFamily="34" charset="-122"/>
              </a:rPr>
              <a:t>对换，……将</a:t>
            </a:r>
            <a:r>
              <a:rPr kumimoji="0" lang="en-US" altLang="zh-CN" sz="3200" b="0" dirty="0">
                <a:latin typeface="Arial Unicode MS" pitchFamily="34" charset="-122"/>
              </a:rPr>
              <a:t>a[4]</a:t>
            </a:r>
            <a:r>
              <a:rPr kumimoji="0" lang="zh-CN" altLang="zh-CN" sz="3200" b="0" dirty="0">
                <a:latin typeface="Arial Unicode MS" pitchFamily="34" charset="-122"/>
              </a:rPr>
              <a:t>与</a:t>
            </a:r>
            <a:r>
              <a:rPr kumimoji="0" lang="en-US" altLang="zh-CN" sz="3200" b="0" dirty="0">
                <a:latin typeface="Arial Unicode MS" pitchFamily="34" charset="-122"/>
              </a:rPr>
              <a:t>a[5]</a:t>
            </a:r>
            <a:r>
              <a:rPr kumimoji="0" lang="zh-CN" altLang="zh-CN" sz="3200" b="0" dirty="0">
                <a:latin typeface="Arial Unicode MS" pitchFamily="34" charset="-122"/>
              </a:rPr>
              <a:t>对换。</a:t>
            </a:r>
            <a:endParaRPr kumimoji="0" lang="zh-CN" altLang="en-US" sz="3200" b="0" dirty="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45764"/>
                                        </p:tgtEl>
                                        <p:attrNameLst>
                                          <p:attrName>style.visibility</p:attrName>
                                        </p:attrNameLst>
                                      </p:cBhvr>
                                      <p:to>
                                        <p:strVal val="visible"/>
                                      </p:to>
                                    </p:set>
                                    <p:animEffect transition="in" filter="blinds(horizontal)">
                                      <p:cBhvr>
                                        <p:cTn id="7" dur="500"/>
                                        <p:tgtEl>
                                          <p:spTgt spid="24576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45763"/>
                                        </p:tgtEl>
                                        <p:attrNameLst>
                                          <p:attrName>style.visibility</p:attrName>
                                        </p:attrNameLst>
                                      </p:cBhvr>
                                      <p:to>
                                        <p:strVal val="visible"/>
                                      </p:to>
                                    </p:set>
                                    <p:animEffect transition="in" filter="blinds(horizontal)">
                                      <p:cBhvr>
                                        <p:cTn id="12" dur="500"/>
                                        <p:tgtEl>
                                          <p:spTgt spid="24576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linds(horizontal)">
                                      <p:cBhvr>
                                        <p:cTn id="20" dur="500"/>
                                        <p:tgtEl>
                                          <p:spTgt spid="7"/>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1"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slide(fromTop)">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8499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063" y="5387975"/>
            <a:ext cx="8294687" cy="82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25" y="3676650"/>
            <a:ext cx="8294688"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a:spLocks noChangeArrowheads="1"/>
          </p:cNvSpPr>
          <p:nvPr/>
        </p:nvSpPr>
        <p:spPr bwMode="auto">
          <a:xfrm>
            <a:off x="7429500" y="4500563"/>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FF0000"/>
                </a:solidFill>
              </a:rPr>
              <a:t>j</a:t>
            </a:r>
            <a:endParaRPr lang="zh-CN" altLang="en-US" sz="3200">
              <a:solidFill>
                <a:srgbClr val="FF0000"/>
              </a:solidFill>
            </a:endParaRPr>
          </a:p>
        </p:txBody>
      </p:sp>
      <p:sp>
        <p:nvSpPr>
          <p:cNvPr id="8" name="TextBox 7"/>
          <p:cNvSpPr txBox="1">
            <a:spLocks noChangeArrowheads="1"/>
          </p:cNvSpPr>
          <p:nvPr/>
        </p:nvSpPr>
        <p:spPr bwMode="auto">
          <a:xfrm>
            <a:off x="1571625" y="4500563"/>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FF0000"/>
                </a:solidFill>
              </a:rPr>
              <a:t>i</a:t>
            </a:r>
            <a:endParaRPr lang="zh-CN" altLang="en-US" sz="3200">
              <a:solidFill>
                <a:srgbClr val="FF0000"/>
              </a:solidFill>
            </a:endParaRPr>
          </a:p>
        </p:txBody>
      </p:sp>
      <p:grpSp>
        <p:nvGrpSpPr>
          <p:cNvPr id="2" name="组合 18"/>
          <p:cNvGrpSpPr>
            <a:grpSpLocks/>
          </p:cNvGrpSpPr>
          <p:nvPr/>
        </p:nvGrpSpPr>
        <p:grpSpPr bwMode="auto">
          <a:xfrm>
            <a:off x="1714500" y="3214688"/>
            <a:ext cx="5857875" cy="501650"/>
            <a:chOff x="928662" y="3214686"/>
            <a:chExt cx="7429552" cy="500860"/>
          </a:xfrm>
        </p:grpSpPr>
        <p:cxnSp>
          <p:nvCxnSpPr>
            <p:cNvPr id="85001" name="直接连接符 8"/>
            <p:cNvCxnSpPr>
              <a:cxnSpLocks noChangeShapeType="1"/>
            </p:cNvCxnSpPr>
            <p:nvPr/>
          </p:nvCxnSpPr>
          <p:spPr bwMode="auto">
            <a:xfrm>
              <a:off x="928662" y="3214686"/>
              <a:ext cx="7429552" cy="0"/>
            </a:xfrm>
            <a:prstGeom prst="line">
              <a:avLst/>
            </a:prstGeom>
            <a:noFill/>
            <a:ln w="38100" algn="ctr">
              <a:solidFill>
                <a:srgbClr val="0000CC"/>
              </a:solidFill>
              <a:miter lim="800000"/>
              <a:headEnd/>
              <a:tailEnd/>
            </a:ln>
            <a:extLst>
              <a:ext uri="{909E8E84-426E-40DD-AFC4-6F175D3DCCD1}">
                <a14:hiddenFill xmlns:a14="http://schemas.microsoft.com/office/drawing/2010/main">
                  <a:noFill/>
                </a14:hiddenFill>
              </a:ext>
            </a:extLst>
          </p:spPr>
        </p:cxnSp>
        <p:cxnSp>
          <p:nvCxnSpPr>
            <p:cNvPr id="85002" name="直接箭头连接符 9"/>
            <p:cNvCxnSpPr>
              <a:cxnSpLocks noChangeShapeType="1"/>
            </p:cNvCxnSpPr>
            <p:nvPr/>
          </p:nvCxnSpPr>
          <p:spPr bwMode="auto">
            <a:xfrm rot="5400000">
              <a:off x="8107387" y="3464719"/>
              <a:ext cx="500860" cy="794"/>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cxnSp>
          <p:nvCxnSpPr>
            <p:cNvPr id="85003" name="直接箭头连接符 16"/>
            <p:cNvCxnSpPr>
              <a:cxnSpLocks noChangeShapeType="1"/>
            </p:cNvCxnSpPr>
            <p:nvPr/>
          </p:nvCxnSpPr>
          <p:spPr bwMode="auto">
            <a:xfrm rot="5400000">
              <a:off x="678629" y="3464719"/>
              <a:ext cx="500860" cy="794"/>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grpSp>
      <p:pic>
        <p:nvPicPr>
          <p:cNvPr id="84999" name="图片 10" descr="Untitled2.png">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77" name="Rectangle 13"/>
          <p:cNvSpPr>
            <a:spLocks noChangeArrowheads="1"/>
          </p:cNvSpPr>
          <p:nvPr/>
        </p:nvSpPr>
        <p:spPr bwMode="gray">
          <a:xfrm>
            <a:off x="468313" y="985838"/>
            <a:ext cx="8207375" cy="1668149"/>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spcBef>
                <a:spcPct val="20000"/>
              </a:spcBef>
              <a:buClr>
                <a:schemeClr val="folHlink"/>
              </a:buClr>
              <a:buFont typeface="Wingdings" pitchFamily="2" charset="2"/>
              <a:buNone/>
              <a:defRPr/>
            </a:pPr>
            <a:r>
              <a:rPr kumimoji="0" lang="zh-CN" altLang="zh-CN" sz="3200" b="0" dirty="0" smtClean="0">
                <a:latin typeface="Arial Unicode MS" pitchFamily="34" charset="-122"/>
              </a:rPr>
              <a:t>例</a:t>
            </a:r>
            <a:r>
              <a:rPr kumimoji="0" lang="en-US" altLang="zh-CN" sz="3200" b="0" dirty="0" smtClean="0">
                <a:latin typeface="Arial Unicode MS" pitchFamily="34" charset="-122"/>
              </a:rPr>
              <a:t> </a:t>
            </a:r>
            <a:r>
              <a:rPr kumimoji="0" lang="zh-CN" altLang="zh-CN" sz="3200" b="0" dirty="0">
                <a:latin typeface="Arial Unicode MS" pitchFamily="34" charset="-122"/>
              </a:rPr>
              <a:t>将数组</a:t>
            </a:r>
            <a:r>
              <a:rPr kumimoji="0" lang="en-US" altLang="zh-CN" sz="3200" b="0" dirty="0">
                <a:latin typeface="Arial Unicode MS" pitchFamily="34" charset="-122"/>
              </a:rPr>
              <a:t>a</a:t>
            </a:r>
            <a:r>
              <a:rPr kumimoji="0" lang="zh-CN" altLang="zh-CN" sz="3200" b="0" dirty="0">
                <a:latin typeface="Arial Unicode MS" pitchFamily="34" charset="-122"/>
              </a:rPr>
              <a:t>中</a:t>
            </a:r>
            <a:r>
              <a:rPr kumimoji="0" lang="en-US" altLang="zh-CN" sz="3200" b="0" dirty="0">
                <a:latin typeface="Arial Unicode MS" pitchFamily="34" charset="-122"/>
              </a:rPr>
              <a:t>n</a:t>
            </a:r>
            <a:r>
              <a:rPr kumimoji="0" lang="zh-CN" altLang="zh-CN" sz="3200" b="0" dirty="0">
                <a:latin typeface="Arial Unicode MS" pitchFamily="34" charset="-122"/>
              </a:rPr>
              <a:t>个整数按相反顺序存放</a:t>
            </a:r>
            <a:endParaRPr kumimoji="0" lang="en-US" altLang="zh-CN" sz="3200" b="0" dirty="0">
              <a:latin typeface="Arial Unicode MS" pitchFamily="34" charset="-122"/>
            </a:endParaRPr>
          </a:p>
          <a:p>
            <a:pPr>
              <a:spcBef>
                <a:spcPct val="20000"/>
              </a:spcBef>
              <a:buClr>
                <a:schemeClr val="folHlink"/>
              </a:buClr>
              <a:buFont typeface="Wingdings" pitchFamily="2" charset="2"/>
              <a:buChar char="v"/>
              <a:defRPr/>
            </a:pPr>
            <a:r>
              <a:rPr kumimoji="0" lang="zh-CN" altLang="zh-CN" sz="3200" b="0" dirty="0" smtClean="0">
                <a:latin typeface="Arial Unicode MS" pitchFamily="34" charset="-122"/>
              </a:rPr>
              <a:t>思路</a:t>
            </a:r>
            <a:r>
              <a:rPr kumimoji="0" lang="zh-CN" altLang="zh-CN" sz="3200" b="0" dirty="0">
                <a:latin typeface="Arial Unicode MS" pitchFamily="34" charset="-122"/>
              </a:rPr>
              <a:t>：将</a:t>
            </a:r>
            <a:r>
              <a:rPr kumimoji="0" lang="en-US" altLang="zh-CN" sz="3200" b="0" dirty="0">
                <a:latin typeface="Arial Unicode MS" pitchFamily="34" charset="-122"/>
              </a:rPr>
              <a:t>a[0]</a:t>
            </a:r>
            <a:r>
              <a:rPr kumimoji="0" lang="zh-CN" altLang="zh-CN" sz="3200" b="0" dirty="0">
                <a:latin typeface="Arial Unicode MS" pitchFamily="34" charset="-122"/>
              </a:rPr>
              <a:t>与</a:t>
            </a:r>
            <a:r>
              <a:rPr kumimoji="0" lang="en-US" altLang="zh-CN" sz="3200" b="0" dirty="0">
                <a:latin typeface="Arial Unicode MS" pitchFamily="34" charset="-122"/>
              </a:rPr>
              <a:t>a[n-1]</a:t>
            </a:r>
            <a:r>
              <a:rPr kumimoji="0" lang="zh-CN" altLang="zh-CN" sz="3200" b="0" dirty="0">
                <a:latin typeface="Arial Unicode MS" pitchFamily="34" charset="-122"/>
              </a:rPr>
              <a:t>对换，……将</a:t>
            </a:r>
            <a:r>
              <a:rPr kumimoji="0" lang="en-US" altLang="zh-CN" sz="3200" b="0" dirty="0">
                <a:latin typeface="Arial Unicode MS" pitchFamily="34" charset="-122"/>
              </a:rPr>
              <a:t>a[4]</a:t>
            </a:r>
            <a:r>
              <a:rPr kumimoji="0" lang="zh-CN" altLang="zh-CN" sz="3200" b="0" dirty="0">
                <a:latin typeface="Arial Unicode MS" pitchFamily="34" charset="-122"/>
              </a:rPr>
              <a:t>与</a:t>
            </a:r>
            <a:r>
              <a:rPr kumimoji="0" lang="en-US" altLang="zh-CN" sz="3200" b="0" dirty="0">
                <a:latin typeface="Arial Unicode MS" pitchFamily="34" charset="-122"/>
              </a:rPr>
              <a:t>a[5]</a:t>
            </a:r>
            <a:r>
              <a:rPr kumimoji="0" lang="zh-CN" altLang="zh-CN" sz="3200" b="0" dirty="0">
                <a:latin typeface="Arial Unicode MS" pitchFamily="34" charset="-122"/>
              </a:rPr>
              <a:t>对换。</a:t>
            </a:r>
            <a:endParaRPr kumimoji="0" lang="zh-CN" altLang="en-US" sz="3200" b="0" dirty="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500"/>
                                        <p:tgtEl>
                                          <p:spTgt spid="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2" presetClass="entr" presetSubtype="1"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slide(fromTop)">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214313" y="642938"/>
            <a:ext cx="3571875" cy="785812"/>
          </a:xfrm>
          <a:prstGeom prst="rect">
            <a:avLst/>
          </a:prstGeom>
          <a:noFill/>
          <a:ln w="9525">
            <a:noFill/>
            <a:miter lim="800000"/>
            <a:headEnd/>
            <a:tailEnd/>
          </a:ln>
        </p:spPr>
        <p:txBody>
          <a:bodyPr/>
          <a:lstStyle/>
          <a:p>
            <a:pPr marL="342900" indent="-342900">
              <a:lnSpc>
                <a:spcPct val="120000"/>
              </a:lnSpc>
              <a:spcBef>
                <a:spcPts val="0"/>
              </a:spcBef>
              <a:defRPr/>
            </a:pPr>
            <a:r>
              <a:rPr lang="en-US" altLang="zh-CN" sz="2800" kern="0" dirty="0" err="1">
                <a:solidFill>
                  <a:srgbClr val="00B050"/>
                </a:solidFill>
                <a:latin typeface="+mn-lt"/>
                <a:ea typeface="+mn-ea"/>
              </a:rPr>
              <a:t>int</a:t>
            </a:r>
            <a:r>
              <a:rPr lang="en-US" altLang="zh-CN" sz="2800" kern="0" dirty="0">
                <a:solidFill>
                  <a:srgbClr val="00B050"/>
                </a:solidFill>
                <a:latin typeface="+mn-lt"/>
                <a:ea typeface="+mn-ea"/>
              </a:rPr>
              <a:t> </a:t>
            </a:r>
            <a:r>
              <a:rPr lang="en-US" altLang="zh-CN" sz="2800" kern="0" dirty="0" err="1">
                <a:solidFill>
                  <a:srgbClr val="00B050"/>
                </a:solidFill>
                <a:latin typeface="+mn-lt"/>
                <a:ea typeface="+mn-ea"/>
              </a:rPr>
              <a:t>i</a:t>
            </a:r>
            <a:r>
              <a:rPr lang="en-US" altLang="zh-CN" sz="2800" kern="0" dirty="0">
                <a:solidFill>
                  <a:srgbClr val="00B050"/>
                </a:solidFill>
                <a:latin typeface="+mn-lt"/>
                <a:ea typeface="+mn-ea"/>
              </a:rPr>
              <a:t>=3,j=6,k;</a:t>
            </a:r>
          </a:p>
        </p:txBody>
      </p:sp>
      <p:sp>
        <p:nvSpPr>
          <p:cNvPr id="7" name="Rectangle 3"/>
          <p:cNvSpPr txBox="1">
            <a:spLocks noChangeArrowheads="1"/>
          </p:cNvSpPr>
          <p:nvPr/>
        </p:nvSpPr>
        <p:spPr bwMode="auto">
          <a:xfrm>
            <a:off x="214313" y="1357313"/>
            <a:ext cx="1857375" cy="785812"/>
          </a:xfrm>
          <a:prstGeom prst="rect">
            <a:avLst/>
          </a:prstGeom>
          <a:noFill/>
          <a:ln w="9525">
            <a:noFill/>
            <a:miter lim="800000"/>
            <a:headEnd/>
            <a:tailEnd/>
          </a:ln>
        </p:spPr>
        <p:txBody>
          <a:bodyPr/>
          <a:lstStyle/>
          <a:p>
            <a:pPr marL="342900" indent="-342900">
              <a:lnSpc>
                <a:spcPct val="120000"/>
              </a:lnSpc>
              <a:spcBef>
                <a:spcPts val="0"/>
              </a:spcBef>
              <a:defRPr/>
            </a:pPr>
            <a:r>
              <a:rPr lang="en-US" altLang="zh-CN" sz="2800" kern="0" dirty="0">
                <a:solidFill>
                  <a:srgbClr val="00B050"/>
                </a:solidFill>
                <a:latin typeface="+mn-lt"/>
                <a:ea typeface="+mn-ea"/>
              </a:rPr>
              <a:t>k=</a:t>
            </a:r>
            <a:r>
              <a:rPr lang="en-US" altLang="zh-CN" sz="2800" kern="0" dirty="0" err="1">
                <a:solidFill>
                  <a:srgbClr val="00B050"/>
                </a:solidFill>
                <a:latin typeface="+mn-lt"/>
                <a:ea typeface="+mn-ea"/>
              </a:rPr>
              <a:t>i+j</a:t>
            </a:r>
            <a:r>
              <a:rPr lang="en-US" altLang="zh-CN" sz="2800" kern="0" dirty="0">
                <a:solidFill>
                  <a:srgbClr val="00B050"/>
                </a:solidFill>
                <a:latin typeface="+mn-lt"/>
                <a:ea typeface="+mn-ea"/>
              </a:rPr>
              <a:t>;</a:t>
            </a:r>
          </a:p>
        </p:txBody>
      </p:sp>
      <p:sp>
        <p:nvSpPr>
          <p:cNvPr id="8" name="圆角矩形标注 7"/>
          <p:cNvSpPr>
            <a:spLocks noChangeArrowheads="1"/>
          </p:cNvSpPr>
          <p:nvPr/>
        </p:nvSpPr>
        <p:spPr bwMode="auto">
          <a:xfrm>
            <a:off x="684213" y="2143125"/>
            <a:ext cx="1958975" cy="642938"/>
          </a:xfrm>
          <a:prstGeom prst="wedgeRoundRectCallout">
            <a:avLst>
              <a:gd name="adj1" fmla="val 71315"/>
              <a:gd name="adj2" fmla="val 16421"/>
              <a:gd name="adj3" fmla="val 16667"/>
            </a:avLst>
          </a:prstGeom>
          <a:solidFill>
            <a:srgbClr val="FFFFCC"/>
          </a:solidFill>
          <a:ln w="9525" algn="ctr">
            <a:solidFill>
              <a:schemeClr val="tx1"/>
            </a:solidFill>
            <a:miter lim="800000"/>
            <a:headEnd/>
            <a:tailEnd/>
          </a:ln>
        </p:spPr>
        <p:txBody>
          <a:bodyPr/>
          <a:lstStyle/>
          <a:p>
            <a:pPr algn="ctr"/>
            <a:r>
              <a:rPr lang="zh-CN" altLang="en-US" sz="2800"/>
              <a:t>从这里取</a:t>
            </a:r>
            <a:r>
              <a:rPr lang="en-US" altLang="zh-CN" sz="2800"/>
              <a:t>3</a:t>
            </a:r>
            <a:endParaRPr lang="zh-CN" altLang="en-US" sz="2800">
              <a:solidFill>
                <a:srgbClr val="FF0000"/>
              </a:solidFill>
            </a:endParaRPr>
          </a:p>
        </p:txBody>
      </p:sp>
      <p:sp>
        <p:nvSpPr>
          <p:cNvPr id="9" name="圆角矩形标注 8"/>
          <p:cNvSpPr>
            <a:spLocks noChangeArrowheads="1"/>
          </p:cNvSpPr>
          <p:nvPr/>
        </p:nvSpPr>
        <p:spPr bwMode="auto">
          <a:xfrm>
            <a:off x="428625" y="4214813"/>
            <a:ext cx="2357438" cy="571500"/>
          </a:xfrm>
          <a:prstGeom prst="wedgeRoundRectCallout">
            <a:avLst>
              <a:gd name="adj1" fmla="val 68060"/>
              <a:gd name="adj2" fmla="val -163056"/>
              <a:gd name="adj3" fmla="val 16667"/>
            </a:avLst>
          </a:prstGeom>
          <a:solidFill>
            <a:srgbClr val="FFFFCC"/>
          </a:solidFill>
          <a:ln w="9525" algn="ctr">
            <a:solidFill>
              <a:schemeClr val="tx1"/>
            </a:solidFill>
            <a:miter lim="800000"/>
            <a:headEnd/>
            <a:tailEnd/>
          </a:ln>
        </p:spPr>
        <p:txBody>
          <a:bodyPr/>
          <a:lstStyle/>
          <a:p>
            <a:r>
              <a:rPr lang="zh-CN" altLang="en-US" sz="2800"/>
              <a:t>将</a:t>
            </a:r>
            <a:r>
              <a:rPr lang="en-US" altLang="zh-CN" sz="2800"/>
              <a:t>9</a:t>
            </a:r>
            <a:r>
              <a:rPr lang="zh-CN" altLang="en-US" sz="2800"/>
              <a:t>送到这里</a:t>
            </a:r>
          </a:p>
        </p:txBody>
      </p:sp>
      <p:sp>
        <p:nvSpPr>
          <p:cNvPr id="10" name="圆角矩形标注 9"/>
          <p:cNvSpPr>
            <a:spLocks noChangeArrowheads="1"/>
          </p:cNvSpPr>
          <p:nvPr/>
        </p:nvSpPr>
        <p:spPr bwMode="auto">
          <a:xfrm>
            <a:off x="714375" y="2928938"/>
            <a:ext cx="2000250" cy="642937"/>
          </a:xfrm>
          <a:prstGeom prst="wedgeRoundRectCallout">
            <a:avLst>
              <a:gd name="adj1" fmla="val 71088"/>
              <a:gd name="adj2" fmla="val -36282"/>
              <a:gd name="adj3" fmla="val 16667"/>
            </a:avLst>
          </a:prstGeom>
          <a:solidFill>
            <a:srgbClr val="FFFFCC"/>
          </a:solidFill>
          <a:ln w="9525" algn="ctr">
            <a:solidFill>
              <a:schemeClr val="tx1"/>
            </a:solidFill>
            <a:miter lim="800000"/>
            <a:headEnd/>
            <a:tailEnd/>
          </a:ln>
        </p:spPr>
        <p:txBody>
          <a:bodyPr/>
          <a:lstStyle/>
          <a:p>
            <a:pPr algn="ctr"/>
            <a:r>
              <a:rPr lang="zh-CN" altLang="en-US" sz="2800"/>
              <a:t>从这里取</a:t>
            </a:r>
            <a:r>
              <a:rPr lang="en-US" altLang="zh-CN" sz="2800"/>
              <a:t>6</a:t>
            </a:r>
            <a:endParaRPr lang="zh-CN" altLang="en-US" sz="2800">
              <a:solidFill>
                <a:srgbClr val="FF0000"/>
              </a:solidFill>
            </a:endParaRPr>
          </a:p>
        </p:txBody>
      </p:sp>
      <p:sp>
        <p:nvSpPr>
          <p:cNvPr id="11" name="横卷形 10"/>
          <p:cNvSpPr>
            <a:spLocks noChangeArrowheads="1"/>
          </p:cNvSpPr>
          <p:nvPr/>
        </p:nvSpPr>
        <p:spPr bwMode="auto">
          <a:xfrm>
            <a:off x="428625" y="5357813"/>
            <a:ext cx="2487613" cy="785812"/>
          </a:xfrm>
          <a:prstGeom prst="horizontalScroll">
            <a:avLst>
              <a:gd name="adj" fmla="val 12500"/>
            </a:avLst>
          </a:prstGeom>
          <a:solidFill>
            <a:srgbClr val="E1FFE1"/>
          </a:solidFill>
          <a:ln w="9525" algn="ctr">
            <a:solidFill>
              <a:schemeClr val="tx1"/>
            </a:solidFill>
            <a:miter lim="800000"/>
            <a:headEnd/>
            <a:tailEnd/>
          </a:ln>
        </p:spPr>
        <p:txBody>
          <a:bodyPr wrap="none"/>
          <a:lstStyle/>
          <a:p>
            <a:pPr algn="ctr"/>
            <a:r>
              <a:rPr lang="zh-CN" altLang="en-US" sz="3200">
                <a:solidFill>
                  <a:srgbClr val="FF0000"/>
                </a:solidFill>
              </a:rPr>
              <a:t>直接存取</a:t>
            </a:r>
          </a:p>
        </p:txBody>
      </p:sp>
      <p:pic>
        <p:nvPicPr>
          <p:cNvPr id="2151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7563" y="26988"/>
            <a:ext cx="5786437" cy="661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2125" y="3286125"/>
            <a:ext cx="59055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1938" y="2286000"/>
            <a:ext cx="582612" cy="298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5" name="图片 11" descr="Untitled.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par>
                          <p:cTn id="23" fill="hold" nodeType="afterGroup">
                            <p:stCondLst>
                              <p:cond delay="500"/>
                            </p:stCondLst>
                            <p:childTnLst>
                              <p:par>
                                <p:cTn id="24" presetID="15" presetClass="entr" presetSubtype="0"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3000" fill="hold"/>
                                        <p:tgtEl>
                                          <p:spTgt spid="13"/>
                                        </p:tgtEl>
                                        <p:attrNameLst>
                                          <p:attrName>ppt_w</p:attrName>
                                        </p:attrNameLst>
                                      </p:cBhvr>
                                      <p:tavLst>
                                        <p:tav tm="0">
                                          <p:val>
                                            <p:fltVal val="0"/>
                                          </p:val>
                                        </p:tav>
                                        <p:tav tm="100000">
                                          <p:val>
                                            <p:strVal val="#ppt_w"/>
                                          </p:val>
                                        </p:tav>
                                      </p:tavLst>
                                    </p:anim>
                                    <p:anim calcmode="lin" valueType="num">
                                      <p:cBhvr>
                                        <p:cTn id="27" dur="3000" fill="hold"/>
                                        <p:tgtEl>
                                          <p:spTgt spid="13"/>
                                        </p:tgtEl>
                                        <p:attrNameLst>
                                          <p:attrName>ppt_h</p:attrName>
                                        </p:attrNameLst>
                                      </p:cBhvr>
                                      <p:tavLst>
                                        <p:tav tm="0">
                                          <p:val>
                                            <p:fltVal val="0"/>
                                          </p:val>
                                        </p:tav>
                                        <p:tav tm="100000">
                                          <p:val>
                                            <p:strVal val="#ppt_h"/>
                                          </p:val>
                                        </p:tav>
                                      </p:tavLst>
                                    </p:anim>
                                    <p:anim calcmode="lin" valueType="num">
                                      <p:cBhvr>
                                        <p:cTn id="28" dur="3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29" dur="3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49" presetClass="entr" presetSubtype="0" decel="100000"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 calcmode="lin" valueType="num">
                                      <p:cBhvr>
                                        <p:cTn id="36" dur="500" fill="hold"/>
                                        <p:tgtEl>
                                          <p:spTgt spid="11"/>
                                        </p:tgtEl>
                                        <p:attrNameLst>
                                          <p:attrName>style.rotation</p:attrName>
                                        </p:attrNameLst>
                                      </p:cBhvr>
                                      <p:tavLst>
                                        <p:tav tm="0">
                                          <p:val>
                                            <p:fltVal val="360"/>
                                          </p:val>
                                        </p:tav>
                                        <p:tav tm="100000">
                                          <p:val>
                                            <p:fltVal val="0"/>
                                          </p:val>
                                        </p:tav>
                                      </p:tavLst>
                                    </p:anim>
                                    <p:animEffect transition="in" filter="fade">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animBg="1"/>
    </p:bldLst>
  </p:timing>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8601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063" y="5387975"/>
            <a:ext cx="8294687" cy="82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1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25" y="3676650"/>
            <a:ext cx="8294688"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a:spLocks noChangeArrowheads="1"/>
          </p:cNvSpPr>
          <p:nvPr/>
        </p:nvSpPr>
        <p:spPr bwMode="auto">
          <a:xfrm>
            <a:off x="6572250" y="4500563"/>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FF0000"/>
                </a:solidFill>
              </a:rPr>
              <a:t>j</a:t>
            </a:r>
            <a:endParaRPr lang="zh-CN" altLang="en-US" sz="3200">
              <a:solidFill>
                <a:srgbClr val="FF0000"/>
              </a:solidFill>
            </a:endParaRPr>
          </a:p>
        </p:txBody>
      </p:sp>
      <p:sp>
        <p:nvSpPr>
          <p:cNvPr id="8" name="TextBox 7"/>
          <p:cNvSpPr txBox="1">
            <a:spLocks noChangeArrowheads="1"/>
          </p:cNvSpPr>
          <p:nvPr/>
        </p:nvSpPr>
        <p:spPr bwMode="auto">
          <a:xfrm>
            <a:off x="2428875" y="4500563"/>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FF0000"/>
                </a:solidFill>
              </a:rPr>
              <a:t>i</a:t>
            </a:r>
            <a:endParaRPr lang="zh-CN" altLang="en-US" sz="3200">
              <a:solidFill>
                <a:srgbClr val="FF0000"/>
              </a:solidFill>
            </a:endParaRPr>
          </a:p>
        </p:txBody>
      </p:sp>
      <p:grpSp>
        <p:nvGrpSpPr>
          <p:cNvPr id="2" name="组合 18"/>
          <p:cNvGrpSpPr>
            <a:grpSpLocks/>
          </p:cNvGrpSpPr>
          <p:nvPr/>
        </p:nvGrpSpPr>
        <p:grpSpPr bwMode="auto">
          <a:xfrm>
            <a:off x="2571750" y="3214688"/>
            <a:ext cx="4143375" cy="501650"/>
            <a:chOff x="928662" y="3214686"/>
            <a:chExt cx="7429552" cy="500860"/>
          </a:xfrm>
        </p:grpSpPr>
        <p:cxnSp>
          <p:nvCxnSpPr>
            <p:cNvPr id="86025" name="直接连接符 8"/>
            <p:cNvCxnSpPr>
              <a:cxnSpLocks noChangeShapeType="1"/>
            </p:cNvCxnSpPr>
            <p:nvPr/>
          </p:nvCxnSpPr>
          <p:spPr bwMode="auto">
            <a:xfrm>
              <a:off x="928662" y="3214686"/>
              <a:ext cx="7429552" cy="0"/>
            </a:xfrm>
            <a:prstGeom prst="line">
              <a:avLst/>
            </a:prstGeom>
            <a:noFill/>
            <a:ln w="38100" algn="ctr">
              <a:solidFill>
                <a:srgbClr val="0000CC"/>
              </a:solidFill>
              <a:miter lim="800000"/>
              <a:headEnd/>
              <a:tailEnd/>
            </a:ln>
            <a:extLst>
              <a:ext uri="{909E8E84-426E-40DD-AFC4-6F175D3DCCD1}">
                <a14:hiddenFill xmlns:a14="http://schemas.microsoft.com/office/drawing/2010/main">
                  <a:noFill/>
                </a14:hiddenFill>
              </a:ext>
            </a:extLst>
          </p:spPr>
        </p:cxnSp>
        <p:cxnSp>
          <p:nvCxnSpPr>
            <p:cNvPr id="86026" name="直接箭头连接符 9"/>
            <p:cNvCxnSpPr>
              <a:cxnSpLocks noChangeShapeType="1"/>
            </p:cNvCxnSpPr>
            <p:nvPr/>
          </p:nvCxnSpPr>
          <p:spPr bwMode="auto">
            <a:xfrm rot="5400000">
              <a:off x="8107387" y="3464719"/>
              <a:ext cx="500860" cy="794"/>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cxnSp>
          <p:nvCxnSpPr>
            <p:cNvPr id="86027" name="直接箭头连接符 16"/>
            <p:cNvCxnSpPr>
              <a:cxnSpLocks noChangeShapeType="1"/>
            </p:cNvCxnSpPr>
            <p:nvPr/>
          </p:nvCxnSpPr>
          <p:spPr bwMode="auto">
            <a:xfrm rot="5400000">
              <a:off x="678629" y="3464719"/>
              <a:ext cx="500860" cy="794"/>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grpSp>
      <p:pic>
        <p:nvPicPr>
          <p:cNvPr id="86023" name="图片 10" descr="Untitled2.png">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101" name="Rectangle 13"/>
          <p:cNvSpPr>
            <a:spLocks noChangeArrowheads="1"/>
          </p:cNvSpPr>
          <p:nvPr/>
        </p:nvSpPr>
        <p:spPr bwMode="gray">
          <a:xfrm>
            <a:off x="468313" y="985838"/>
            <a:ext cx="8207375" cy="1668149"/>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spcBef>
                <a:spcPct val="20000"/>
              </a:spcBef>
              <a:buClr>
                <a:schemeClr val="folHlink"/>
              </a:buClr>
              <a:buFont typeface="Wingdings" pitchFamily="2" charset="2"/>
              <a:buNone/>
              <a:defRPr/>
            </a:pPr>
            <a:r>
              <a:rPr kumimoji="0" lang="zh-CN" altLang="zh-CN" sz="3200" b="0" dirty="0" smtClean="0">
                <a:latin typeface="Arial Unicode MS" pitchFamily="34" charset="-122"/>
              </a:rPr>
              <a:t>例</a:t>
            </a:r>
            <a:r>
              <a:rPr kumimoji="0" lang="en-US" altLang="zh-CN" sz="3200" b="0" dirty="0" smtClean="0">
                <a:latin typeface="Arial Unicode MS" pitchFamily="34" charset="-122"/>
              </a:rPr>
              <a:t> </a:t>
            </a:r>
            <a:r>
              <a:rPr kumimoji="0" lang="zh-CN" altLang="zh-CN" sz="3200" b="0" dirty="0">
                <a:latin typeface="Arial Unicode MS" pitchFamily="34" charset="-122"/>
              </a:rPr>
              <a:t>将数组</a:t>
            </a:r>
            <a:r>
              <a:rPr kumimoji="0" lang="en-US" altLang="zh-CN" sz="3200" b="0" dirty="0">
                <a:latin typeface="Arial Unicode MS" pitchFamily="34" charset="-122"/>
              </a:rPr>
              <a:t>a</a:t>
            </a:r>
            <a:r>
              <a:rPr kumimoji="0" lang="zh-CN" altLang="zh-CN" sz="3200" b="0" dirty="0">
                <a:latin typeface="Arial Unicode MS" pitchFamily="34" charset="-122"/>
              </a:rPr>
              <a:t>中</a:t>
            </a:r>
            <a:r>
              <a:rPr kumimoji="0" lang="en-US" altLang="zh-CN" sz="3200" b="0" dirty="0">
                <a:latin typeface="Arial Unicode MS" pitchFamily="34" charset="-122"/>
              </a:rPr>
              <a:t>n</a:t>
            </a:r>
            <a:r>
              <a:rPr kumimoji="0" lang="zh-CN" altLang="zh-CN" sz="3200" b="0" dirty="0">
                <a:latin typeface="Arial Unicode MS" pitchFamily="34" charset="-122"/>
              </a:rPr>
              <a:t>个整数按相反顺序存放</a:t>
            </a:r>
            <a:endParaRPr kumimoji="0" lang="en-US" altLang="zh-CN" sz="3200" b="0" dirty="0">
              <a:latin typeface="Arial Unicode MS" pitchFamily="34" charset="-122"/>
            </a:endParaRPr>
          </a:p>
          <a:p>
            <a:pPr>
              <a:spcBef>
                <a:spcPct val="20000"/>
              </a:spcBef>
              <a:buClr>
                <a:schemeClr val="folHlink"/>
              </a:buClr>
              <a:buFont typeface="Wingdings" pitchFamily="2" charset="2"/>
              <a:buChar char="v"/>
              <a:defRPr/>
            </a:pPr>
            <a:r>
              <a:rPr kumimoji="0" lang="zh-CN" altLang="zh-CN" sz="3200" b="0" dirty="0" smtClean="0">
                <a:latin typeface="Arial Unicode MS" pitchFamily="34" charset="-122"/>
              </a:rPr>
              <a:t>思路</a:t>
            </a:r>
            <a:r>
              <a:rPr kumimoji="0" lang="zh-CN" altLang="zh-CN" sz="3200" b="0" dirty="0">
                <a:latin typeface="Arial Unicode MS" pitchFamily="34" charset="-122"/>
              </a:rPr>
              <a:t>：将</a:t>
            </a:r>
            <a:r>
              <a:rPr kumimoji="0" lang="en-US" altLang="zh-CN" sz="3200" b="0" dirty="0">
                <a:latin typeface="Arial Unicode MS" pitchFamily="34" charset="-122"/>
              </a:rPr>
              <a:t>a[0]</a:t>
            </a:r>
            <a:r>
              <a:rPr kumimoji="0" lang="zh-CN" altLang="zh-CN" sz="3200" b="0" dirty="0">
                <a:latin typeface="Arial Unicode MS" pitchFamily="34" charset="-122"/>
              </a:rPr>
              <a:t>与</a:t>
            </a:r>
            <a:r>
              <a:rPr kumimoji="0" lang="en-US" altLang="zh-CN" sz="3200" b="0" dirty="0">
                <a:latin typeface="Arial Unicode MS" pitchFamily="34" charset="-122"/>
              </a:rPr>
              <a:t>a[n-1]</a:t>
            </a:r>
            <a:r>
              <a:rPr kumimoji="0" lang="zh-CN" altLang="zh-CN" sz="3200" b="0" dirty="0">
                <a:latin typeface="Arial Unicode MS" pitchFamily="34" charset="-122"/>
              </a:rPr>
              <a:t>对换，……将</a:t>
            </a:r>
            <a:r>
              <a:rPr kumimoji="0" lang="en-US" altLang="zh-CN" sz="3200" b="0" dirty="0">
                <a:latin typeface="Arial Unicode MS" pitchFamily="34" charset="-122"/>
              </a:rPr>
              <a:t>a[4]</a:t>
            </a:r>
            <a:r>
              <a:rPr kumimoji="0" lang="zh-CN" altLang="zh-CN" sz="3200" b="0" dirty="0">
                <a:latin typeface="Arial Unicode MS" pitchFamily="34" charset="-122"/>
              </a:rPr>
              <a:t>与</a:t>
            </a:r>
            <a:r>
              <a:rPr kumimoji="0" lang="en-US" altLang="zh-CN" sz="3200" b="0" dirty="0">
                <a:latin typeface="Arial Unicode MS" pitchFamily="34" charset="-122"/>
              </a:rPr>
              <a:t>a[5]</a:t>
            </a:r>
            <a:r>
              <a:rPr kumimoji="0" lang="zh-CN" altLang="zh-CN" sz="3200" b="0" dirty="0">
                <a:latin typeface="Arial Unicode MS" pitchFamily="34" charset="-122"/>
              </a:rPr>
              <a:t>对换。</a:t>
            </a:r>
            <a:endParaRPr kumimoji="0" lang="zh-CN" altLang="en-US" sz="3200" b="0" dirty="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500"/>
                                        <p:tgtEl>
                                          <p:spTgt spid="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2" presetClass="entr" presetSubtype="1"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slide(fromTop)">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8704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063" y="5387975"/>
            <a:ext cx="8294687" cy="82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4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25" y="3676650"/>
            <a:ext cx="8294688"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a:spLocks noChangeArrowheads="1"/>
          </p:cNvSpPr>
          <p:nvPr/>
        </p:nvSpPr>
        <p:spPr bwMode="auto">
          <a:xfrm>
            <a:off x="5786438" y="4500563"/>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FF0000"/>
                </a:solidFill>
              </a:rPr>
              <a:t>j</a:t>
            </a:r>
            <a:endParaRPr lang="zh-CN" altLang="en-US" sz="3200">
              <a:solidFill>
                <a:srgbClr val="FF0000"/>
              </a:solidFill>
            </a:endParaRPr>
          </a:p>
        </p:txBody>
      </p:sp>
      <p:sp>
        <p:nvSpPr>
          <p:cNvPr id="8" name="TextBox 7"/>
          <p:cNvSpPr txBox="1">
            <a:spLocks noChangeArrowheads="1"/>
          </p:cNvSpPr>
          <p:nvPr/>
        </p:nvSpPr>
        <p:spPr bwMode="auto">
          <a:xfrm>
            <a:off x="3286125" y="4500563"/>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FF0000"/>
                </a:solidFill>
              </a:rPr>
              <a:t>i</a:t>
            </a:r>
            <a:endParaRPr lang="zh-CN" altLang="en-US" sz="3200">
              <a:solidFill>
                <a:srgbClr val="FF0000"/>
              </a:solidFill>
            </a:endParaRPr>
          </a:p>
        </p:txBody>
      </p:sp>
      <p:grpSp>
        <p:nvGrpSpPr>
          <p:cNvPr id="2" name="组合 18"/>
          <p:cNvGrpSpPr>
            <a:grpSpLocks/>
          </p:cNvGrpSpPr>
          <p:nvPr/>
        </p:nvGrpSpPr>
        <p:grpSpPr bwMode="auto">
          <a:xfrm>
            <a:off x="3357563" y="3214688"/>
            <a:ext cx="2571750" cy="501650"/>
            <a:chOff x="928662" y="3214686"/>
            <a:chExt cx="7429552" cy="500860"/>
          </a:xfrm>
        </p:grpSpPr>
        <p:cxnSp>
          <p:nvCxnSpPr>
            <p:cNvPr id="87049" name="直接连接符 8"/>
            <p:cNvCxnSpPr>
              <a:cxnSpLocks noChangeShapeType="1"/>
            </p:cNvCxnSpPr>
            <p:nvPr/>
          </p:nvCxnSpPr>
          <p:spPr bwMode="auto">
            <a:xfrm>
              <a:off x="928662" y="3214686"/>
              <a:ext cx="7429552" cy="0"/>
            </a:xfrm>
            <a:prstGeom prst="line">
              <a:avLst/>
            </a:prstGeom>
            <a:noFill/>
            <a:ln w="38100" algn="ctr">
              <a:solidFill>
                <a:srgbClr val="0000CC"/>
              </a:solidFill>
              <a:miter lim="800000"/>
              <a:headEnd/>
              <a:tailEnd/>
            </a:ln>
            <a:extLst>
              <a:ext uri="{909E8E84-426E-40DD-AFC4-6F175D3DCCD1}">
                <a14:hiddenFill xmlns:a14="http://schemas.microsoft.com/office/drawing/2010/main">
                  <a:noFill/>
                </a14:hiddenFill>
              </a:ext>
            </a:extLst>
          </p:spPr>
        </p:cxnSp>
        <p:cxnSp>
          <p:nvCxnSpPr>
            <p:cNvPr id="87050" name="直接箭头连接符 9"/>
            <p:cNvCxnSpPr>
              <a:cxnSpLocks noChangeShapeType="1"/>
            </p:cNvCxnSpPr>
            <p:nvPr/>
          </p:nvCxnSpPr>
          <p:spPr bwMode="auto">
            <a:xfrm rot="5400000">
              <a:off x="8107387" y="3464719"/>
              <a:ext cx="500860" cy="794"/>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cxnSp>
          <p:nvCxnSpPr>
            <p:cNvPr id="87051" name="直接箭头连接符 16"/>
            <p:cNvCxnSpPr>
              <a:cxnSpLocks noChangeShapeType="1"/>
            </p:cNvCxnSpPr>
            <p:nvPr/>
          </p:nvCxnSpPr>
          <p:spPr bwMode="auto">
            <a:xfrm rot="5400000">
              <a:off x="678629" y="3464719"/>
              <a:ext cx="500860" cy="794"/>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grpSp>
      <p:pic>
        <p:nvPicPr>
          <p:cNvPr id="87047" name="图片 10" descr="Untitled2.png">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25" name="Rectangle 13"/>
          <p:cNvSpPr>
            <a:spLocks noChangeArrowheads="1"/>
          </p:cNvSpPr>
          <p:nvPr/>
        </p:nvSpPr>
        <p:spPr bwMode="gray">
          <a:xfrm>
            <a:off x="468313" y="985838"/>
            <a:ext cx="8207375" cy="1668149"/>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spcBef>
                <a:spcPct val="20000"/>
              </a:spcBef>
              <a:buClr>
                <a:schemeClr val="folHlink"/>
              </a:buClr>
              <a:buFont typeface="Wingdings" pitchFamily="2" charset="2"/>
              <a:buNone/>
              <a:defRPr/>
            </a:pPr>
            <a:r>
              <a:rPr kumimoji="0" lang="zh-CN" altLang="zh-CN" sz="3200" b="0" dirty="0" smtClean="0">
                <a:latin typeface="Arial Unicode MS" pitchFamily="34" charset="-122"/>
              </a:rPr>
              <a:t>例</a:t>
            </a:r>
            <a:r>
              <a:rPr kumimoji="0" lang="en-US" altLang="zh-CN" sz="3200" b="0" dirty="0" smtClean="0">
                <a:latin typeface="Arial Unicode MS" pitchFamily="34" charset="-122"/>
              </a:rPr>
              <a:t> </a:t>
            </a:r>
            <a:r>
              <a:rPr kumimoji="0" lang="zh-CN" altLang="zh-CN" sz="3200" b="0" dirty="0">
                <a:latin typeface="Arial Unicode MS" pitchFamily="34" charset="-122"/>
              </a:rPr>
              <a:t>将数组</a:t>
            </a:r>
            <a:r>
              <a:rPr kumimoji="0" lang="en-US" altLang="zh-CN" sz="3200" b="0" dirty="0">
                <a:latin typeface="Arial Unicode MS" pitchFamily="34" charset="-122"/>
              </a:rPr>
              <a:t>a</a:t>
            </a:r>
            <a:r>
              <a:rPr kumimoji="0" lang="zh-CN" altLang="zh-CN" sz="3200" b="0" dirty="0">
                <a:latin typeface="Arial Unicode MS" pitchFamily="34" charset="-122"/>
              </a:rPr>
              <a:t>中</a:t>
            </a:r>
            <a:r>
              <a:rPr kumimoji="0" lang="en-US" altLang="zh-CN" sz="3200" b="0" dirty="0">
                <a:latin typeface="Arial Unicode MS" pitchFamily="34" charset="-122"/>
              </a:rPr>
              <a:t>n</a:t>
            </a:r>
            <a:r>
              <a:rPr kumimoji="0" lang="zh-CN" altLang="zh-CN" sz="3200" b="0" dirty="0">
                <a:latin typeface="Arial Unicode MS" pitchFamily="34" charset="-122"/>
              </a:rPr>
              <a:t>个整数按相反顺序存放</a:t>
            </a:r>
            <a:endParaRPr kumimoji="0" lang="en-US" altLang="zh-CN" sz="3200" b="0" dirty="0">
              <a:latin typeface="Arial Unicode MS" pitchFamily="34" charset="-122"/>
            </a:endParaRPr>
          </a:p>
          <a:p>
            <a:pPr>
              <a:spcBef>
                <a:spcPct val="20000"/>
              </a:spcBef>
              <a:buClr>
                <a:schemeClr val="folHlink"/>
              </a:buClr>
              <a:buFont typeface="Wingdings" pitchFamily="2" charset="2"/>
              <a:buChar char="v"/>
              <a:defRPr/>
            </a:pPr>
            <a:r>
              <a:rPr kumimoji="0" lang="zh-CN" altLang="zh-CN" sz="3200" b="0" dirty="0" smtClean="0">
                <a:latin typeface="Arial Unicode MS" pitchFamily="34" charset="-122"/>
              </a:rPr>
              <a:t>思路</a:t>
            </a:r>
            <a:r>
              <a:rPr kumimoji="0" lang="zh-CN" altLang="zh-CN" sz="3200" b="0" dirty="0">
                <a:latin typeface="Arial Unicode MS" pitchFamily="34" charset="-122"/>
              </a:rPr>
              <a:t>：将</a:t>
            </a:r>
            <a:r>
              <a:rPr kumimoji="0" lang="en-US" altLang="zh-CN" sz="3200" b="0" dirty="0">
                <a:latin typeface="Arial Unicode MS" pitchFamily="34" charset="-122"/>
              </a:rPr>
              <a:t>a[0]</a:t>
            </a:r>
            <a:r>
              <a:rPr kumimoji="0" lang="zh-CN" altLang="zh-CN" sz="3200" b="0" dirty="0">
                <a:latin typeface="Arial Unicode MS" pitchFamily="34" charset="-122"/>
              </a:rPr>
              <a:t>与</a:t>
            </a:r>
            <a:r>
              <a:rPr kumimoji="0" lang="en-US" altLang="zh-CN" sz="3200" b="0" dirty="0">
                <a:latin typeface="Arial Unicode MS" pitchFamily="34" charset="-122"/>
              </a:rPr>
              <a:t>a[n-1]</a:t>
            </a:r>
            <a:r>
              <a:rPr kumimoji="0" lang="zh-CN" altLang="zh-CN" sz="3200" b="0" dirty="0">
                <a:latin typeface="Arial Unicode MS" pitchFamily="34" charset="-122"/>
              </a:rPr>
              <a:t>对换，……将</a:t>
            </a:r>
            <a:r>
              <a:rPr kumimoji="0" lang="en-US" altLang="zh-CN" sz="3200" b="0" dirty="0">
                <a:latin typeface="Arial Unicode MS" pitchFamily="34" charset="-122"/>
              </a:rPr>
              <a:t>a[4]</a:t>
            </a:r>
            <a:r>
              <a:rPr kumimoji="0" lang="zh-CN" altLang="zh-CN" sz="3200" b="0" dirty="0">
                <a:latin typeface="Arial Unicode MS" pitchFamily="34" charset="-122"/>
              </a:rPr>
              <a:t>与</a:t>
            </a:r>
            <a:r>
              <a:rPr kumimoji="0" lang="en-US" altLang="zh-CN" sz="3200" b="0" dirty="0">
                <a:latin typeface="Arial Unicode MS" pitchFamily="34" charset="-122"/>
              </a:rPr>
              <a:t>a[5]</a:t>
            </a:r>
            <a:r>
              <a:rPr kumimoji="0" lang="zh-CN" altLang="zh-CN" sz="3200" b="0" dirty="0">
                <a:latin typeface="Arial Unicode MS" pitchFamily="34" charset="-122"/>
              </a:rPr>
              <a:t>对换。</a:t>
            </a:r>
            <a:endParaRPr kumimoji="0" lang="zh-CN" altLang="en-US" sz="3200" b="0" dirty="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500"/>
                                        <p:tgtEl>
                                          <p:spTgt spid="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2" presetClass="entr" presetSubtype="1"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slide(fromTop)">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8806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063" y="5387975"/>
            <a:ext cx="8294687" cy="82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06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25" y="3676650"/>
            <a:ext cx="8294688"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a:spLocks noChangeArrowheads="1"/>
          </p:cNvSpPr>
          <p:nvPr/>
        </p:nvSpPr>
        <p:spPr bwMode="auto">
          <a:xfrm>
            <a:off x="4857750" y="4500563"/>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FF0000"/>
                </a:solidFill>
              </a:rPr>
              <a:t>j</a:t>
            </a:r>
            <a:endParaRPr lang="zh-CN" altLang="en-US" sz="3200">
              <a:solidFill>
                <a:srgbClr val="FF0000"/>
              </a:solidFill>
            </a:endParaRPr>
          </a:p>
        </p:txBody>
      </p:sp>
      <p:sp>
        <p:nvSpPr>
          <p:cNvPr id="8" name="TextBox 7"/>
          <p:cNvSpPr txBox="1">
            <a:spLocks noChangeArrowheads="1"/>
          </p:cNvSpPr>
          <p:nvPr/>
        </p:nvSpPr>
        <p:spPr bwMode="auto">
          <a:xfrm>
            <a:off x="4071938" y="4500563"/>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FF0000"/>
                </a:solidFill>
              </a:rPr>
              <a:t>i</a:t>
            </a:r>
            <a:endParaRPr lang="zh-CN" altLang="en-US" sz="3200">
              <a:solidFill>
                <a:srgbClr val="FF0000"/>
              </a:solidFill>
            </a:endParaRPr>
          </a:p>
        </p:txBody>
      </p:sp>
      <p:grpSp>
        <p:nvGrpSpPr>
          <p:cNvPr id="2" name="组合 18"/>
          <p:cNvGrpSpPr>
            <a:grpSpLocks/>
          </p:cNvGrpSpPr>
          <p:nvPr/>
        </p:nvGrpSpPr>
        <p:grpSpPr bwMode="auto">
          <a:xfrm>
            <a:off x="4214813" y="3214688"/>
            <a:ext cx="857250" cy="501650"/>
            <a:chOff x="928662" y="3214686"/>
            <a:chExt cx="7429552" cy="500860"/>
          </a:xfrm>
        </p:grpSpPr>
        <p:cxnSp>
          <p:nvCxnSpPr>
            <p:cNvPr id="88073" name="直接连接符 8"/>
            <p:cNvCxnSpPr>
              <a:cxnSpLocks noChangeShapeType="1"/>
            </p:cNvCxnSpPr>
            <p:nvPr/>
          </p:nvCxnSpPr>
          <p:spPr bwMode="auto">
            <a:xfrm>
              <a:off x="928662" y="3214686"/>
              <a:ext cx="7429552" cy="0"/>
            </a:xfrm>
            <a:prstGeom prst="line">
              <a:avLst/>
            </a:prstGeom>
            <a:noFill/>
            <a:ln w="38100" algn="ctr">
              <a:solidFill>
                <a:srgbClr val="0000CC"/>
              </a:solidFill>
              <a:miter lim="800000"/>
              <a:headEnd/>
              <a:tailEnd/>
            </a:ln>
            <a:extLst>
              <a:ext uri="{909E8E84-426E-40DD-AFC4-6F175D3DCCD1}">
                <a14:hiddenFill xmlns:a14="http://schemas.microsoft.com/office/drawing/2010/main">
                  <a:noFill/>
                </a14:hiddenFill>
              </a:ext>
            </a:extLst>
          </p:spPr>
        </p:cxnSp>
        <p:cxnSp>
          <p:nvCxnSpPr>
            <p:cNvPr id="88074" name="直接箭头连接符 9"/>
            <p:cNvCxnSpPr>
              <a:cxnSpLocks noChangeShapeType="1"/>
            </p:cNvCxnSpPr>
            <p:nvPr/>
          </p:nvCxnSpPr>
          <p:spPr bwMode="auto">
            <a:xfrm rot="5400000">
              <a:off x="8107387" y="3464719"/>
              <a:ext cx="500860" cy="794"/>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cxnSp>
          <p:nvCxnSpPr>
            <p:cNvPr id="88075" name="直接箭头连接符 16"/>
            <p:cNvCxnSpPr>
              <a:cxnSpLocks noChangeShapeType="1"/>
            </p:cNvCxnSpPr>
            <p:nvPr/>
          </p:nvCxnSpPr>
          <p:spPr bwMode="auto">
            <a:xfrm rot="5400000">
              <a:off x="678629" y="3464719"/>
              <a:ext cx="500860" cy="794"/>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grpSp>
      <p:pic>
        <p:nvPicPr>
          <p:cNvPr id="88071" name="图片 10" descr="Untitled2.png">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149" name="Rectangle 13"/>
          <p:cNvSpPr>
            <a:spLocks noChangeArrowheads="1"/>
          </p:cNvSpPr>
          <p:nvPr/>
        </p:nvSpPr>
        <p:spPr bwMode="gray">
          <a:xfrm>
            <a:off x="468313" y="985838"/>
            <a:ext cx="8207375" cy="1668149"/>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spcBef>
                <a:spcPct val="20000"/>
              </a:spcBef>
              <a:buClr>
                <a:schemeClr val="folHlink"/>
              </a:buClr>
              <a:buFont typeface="Wingdings" pitchFamily="2" charset="2"/>
              <a:buNone/>
              <a:defRPr/>
            </a:pPr>
            <a:r>
              <a:rPr kumimoji="0" lang="zh-CN" altLang="zh-CN" sz="3200" b="0" dirty="0" smtClean="0">
                <a:latin typeface="Arial Unicode MS" pitchFamily="34" charset="-122"/>
              </a:rPr>
              <a:t>例</a:t>
            </a:r>
            <a:r>
              <a:rPr kumimoji="0" lang="en-US" altLang="zh-CN" sz="3200" b="0" dirty="0" smtClean="0">
                <a:latin typeface="Arial Unicode MS" pitchFamily="34" charset="-122"/>
              </a:rPr>
              <a:t> </a:t>
            </a:r>
            <a:r>
              <a:rPr kumimoji="0" lang="zh-CN" altLang="zh-CN" sz="3200" b="0" dirty="0">
                <a:latin typeface="Arial Unicode MS" pitchFamily="34" charset="-122"/>
              </a:rPr>
              <a:t>将数组</a:t>
            </a:r>
            <a:r>
              <a:rPr kumimoji="0" lang="en-US" altLang="zh-CN" sz="3200" b="0" dirty="0">
                <a:latin typeface="Arial Unicode MS" pitchFamily="34" charset="-122"/>
              </a:rPr>
              <a:t>a</a:t>
            </a:r>
            <a:r>
              <a:rPr kumimoji="0" lang="zh-CN" altLang="zh-CN" sz="3200" b="0" dirty="0">
                <a:latin typeface="Arial Unicode MS" pitchFamily="34" charset="-122"/>
              </a:rPr>
              <a:t>中</a:t>
            </a:r>
            <a:r>
              <a:rPr kumimoji="0" lang="en-US" altLang="zh-CN" sz="3200" b="0" dirty="0">
                <a:latin typeface="Arial Unicode MS" pitchFamily="34" charset="-122"/>
              </a:rPr>
              <a:t>n</a:t>
            </a:r>
            <a:r>
              <a:rPr kumimoji="0" lang="zh-CN" altLang="zh-CN" sz="3200" b="0" dirty="0">
                <a:latin typeface="Arial Unicode MS" pitchFamily="34" charset="-122"/>
              </a:rPr>
              <a:t>个整数按相反顺序存放</a:t>
            </a:r>
            <a:endParaRPr kumimoji="0" lang="en-US" altLang="zh-CN" sz="3200" b="0" dirty="0">
              <a:latin typeface="Arial Unicode MS" pitchFamily="34" charset="-122"/>
            </a:endParaRPr>
          </a:p>
          <a:p>
            <a:pPr>
              <a:spcBef>
                <a:spcPct val="20000"/>
              </a:spcBef>
              <a:buClr>
                <a:schemeClr val="folHlink"/>
              </a:buClr>
              <a:buFont typeface="Wingdings" pitchFamily="2" charset="2"/>
              <a:buChar char="v"/>
              <a:defRPr/>
            </a:pPr>
            <a:r>
              <a:rPr kumimoji="0" lang="zh-CN" altLang="zh-CN" sz="3200" b="0" dirty="0" smtClean="0">
                <a:latin typeface="Arial Unicode MS" pitchFamily="34" charset="-122"/>
              </a:rPr>
              <a:t>思路</a:t>
            </a:r>
            <a:r>
              <a:rPr kumimoji="0" lang="zh-CN" altLang="zh-CN" sz="3200" b="0" dirty="0">
                <a:latin typeface="Arial Unicode MS" pitchFamily="34" charset="-122"/>
              </a:rPr>
              <a:t>：将</a:t>
            </a:r>
            <a:r>
              <a:rPr kumimoji="0" lang="en-US" altLang="zh-CN" sz="3200" b="0" dirty="0">
                <a:latin typeface="Arial Unicode MS" pitchFamily="34" charset="-122"/>
              </a:rPr>
              <a:t>a[0]</a:t>
            </a:r>
            <a:r>
              <a:rPr kumimoji="0" lang="zh-CN" altLang="zh-CN" sz="3200" b="0" dirty="0">
                <a:latin typeface="Arial Unicode MS" pitchFamily="34" charset="-122"/>
              </a:rPr>
              <a:t>与</a:t>
            </a:r>
            <a:r>
              <a:rPr kumimoji="0" lang="en-US" altLang="zh-CN" sz="3200" b="0" dirty="0">
                <a:latin typeface="Arial Unicode MS" pitchFamily="34" charset="-122"/>
              </a:rPr>
              <a:t>a[n-1]</a:t>
            </a:r>
            <a:r>
              <a:rPr kumimoji="0" lang="zh-CN" altLang="zh-CN" sz="3200" b="0" dirty="0">
                <a:latin typeface="Arial Unicode MS" pitchFamily="34" charset="-122"/>
              </a:rPr>
              <a:t>对换，……将</a:t>
            </a:r>
            <a:r>
              <a:rPr kumimoji="0" lang="en-US" altLang="zh-CN" sz="3200" b="0" dirty="0">
                <a:latin typeface="Arial Unicode MS" pitchFamily="34" charset="-122"/>
              </a:rPr>
              <a:t>a[4]</a:t>
            </a:r>
            <a:r>
              <a:rPr kumimoji="0" lang="zh-CN" altLang="zh-CN" sz="3200" b="0" dirty="0">
                <a:latin typeface="Arial Unicode MS" pitchFamily="34" charset="-122"/>
              </a:rPr>
              <a:t>与</a:t>
            </a:r>
            <a:r>
              <a:rPr kumimoji="0" lang="en-US" altLang="zh-CN" sz="3200" b="0" dirty="0">
                <a:latin typeface="Arial Unicode MS" pitchFamily="34" charset="-122"/>
              </a:rPr>
              <a:t>a[5]</a:t>
            </a:r>
            <a:r>
              <a:rPr kumimoji="0" lang="zh-CN" altLang="zh-CN" sz="3200" b="0" dirty="0">
                <a:latin typeface="Arial Unicode MS" pitchFamily="34" charset="-122"/>
              </a:rPr>
              <a:t>对换。</a:t>
            </a:r>
            <a:endParaRPr kumimoji="0" lang="zh-CN" altLang="en-US" sz="3200" b="0" dirty="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500"/>
                                        <p:tgtEl>
                                          <p:spTgt spid="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2" presetClass="entr" presetSubtype="1"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slide(fromTop)">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66" name="Rectangle 6"/>
          <p:cNvSpPr>
            <a:spLocks noChangeArrowheads="1"/>
          </p:cNvSpPr>
          <p:nvPr/>
        </p:nvSpPr>
        <p:spPr bwMode="gray">
          <a:xfrm>
            <a:off x="846138" y="765175"/>
            <a:ext cx="7110412" cy="4715137"/>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nSpc>
                <a:spcPts val="3000"/>
              </a:lnSpc>
              <a:spcBef>
                <a:spcPct val="20000"/>
              </a:spcBef>
              <a:buClr>
                <a:schemeClr val="folHlink"/>
              </a:buClr>
              <a:buFont typeface="Wingdings" pitchFamily="2" charset="2"/>
              <a:buNone/>
              <a:defRPr/>
            </a:pPr>
            <a:r>
              <a:rPr kumimoji="0" lang="en-US" altLang="zh-CN" sz="2800" b="0" dirty="0">
                <a:latin typeface="Arial Unicode MS" pitchFamily="34" charset="-122"/>
              </a:rPr>
              <a:t>#include &lt;</a:t>
            </a:r>
            <a:r>
              <a:rPr kumimoji="0" lang="en-US" altLang="zh-CN" sz="2800" b="0" dirty="0" err="1">
                <a:latin typeface="Arial Unicode MS" pitchFamily="34" charset="-122"/>
              </a:rPr>
              <a:t>stdio.h</a:t>
            </a:r>
            <a:r>
              <a:rPr kumimoji="0" lang="en-US" altLang="zh-CN" sz="2800" b="0" dirty="0">
                <a:latin typeface="Arial Unicode MS" pitchFamily="34" charset="-122"/>
              </a:rPr>
              <a:t>&gt;</a:t>
            </a:r>
            <a:endParaRPr kumimoji="0" lang="zh-CN" altLang="zh-CN" sz="2800" b="0" dirty="0">
              <a:latin typeface="Arial Unicode MS" pitchFamily="34" charset="-122"/>
            </a:endParaRPr>
          </a:p>
          <a:p>
            <a:pPr>
              <a:lnSpc>
                <a:spcPts val="3000"/>
              </a:lnSpc>
              <a:spcBef>
                <a:spcPct val="20000"/>
              </a:spcBef>
              <a:buClr>
                <a:schemeClr val="folHlink"/>
              </a:buClr>
              <a:buFont typeface="Wingdings" pitchFamily="2" charset="2"/>
              <a:buNone/>
              <a:defRPr/>
            </a:pPr>
            <a:r>
              <a:rPr kumimoji="0" lang="en-US" altLang="zh-CN" sz="2800" b="0" dirty="0">
                <a:latin typeface="Arial Unicode MS" pitchFamily="34" charset="-122"/>
              </a:rPr>
              <a:t>void</a:t>
            </a:r>
            <a:r>
              <a:rPr kumimoji="0" lang="en-US" altLang="zh-CN" sz="2800" b="0" dirty="0" smtClean="0">
                <a:latin typeface="Arial Unicode MS" pitchFamily="34" charset="-122"/>
              </a:rPr>
              <a:t> </a:t>
            </a:r>
            <a:r>
              <a:rPr kumimoji="0" lang="en-US" altLang="zh-CN" sz="2800" b="0" dirty="0">
                <a:latin typeface="Arial Unicode MS" pitchFamily="34" charset="-122"/>
              </a:rPr>
              <a:t>main()</a:t>
            </a:r>
            <a:endParaRPr kumimoji="0" lang="zh-CN" altLang="zh-CN" sz="2800" b="0" dirty="0">
              <a:latin typeface="Arial Unicode MS" pitchFamily="34" charset="-122"/>
            </a:endParaRPr>
          </a:p>
          <a:p>
            <a:pPr>
              <a:lnSpc>
                <a:spcPts val="3000"/>
              </a:lnSpc>
              <a:spcBef>
                <a:spcPct val="20000"/>
              </a:spcBef>
              <a:buClr>
                <a:schemeClr val="folHlink"/>
              </a:buClr>
              <a:buFont typeface="Wingdings" pitchFamily="2" charset="2"/>
              <a:buNone/>
              <a:defRPr/>
            </a:pPr>
            <a:r>
              <a:rPr kumimoji="0" lang="en-US" altLang="zh-CN" sz="2800" b="0" dirty="0">
                <a:latin typeface="Arial Unicode MS" pitchFamily="34" charset="-122"/>
              </a:rPr>
              <a:t>{ void </a:t>
            </a:r>
            <a:r>
              <a:rPr kumimoji="0" lang="en-US" altLang="zh-CN" sz="2800" b="0" dirty="0" err="1">
                <a:latin typeface="Arial Unicode MS" pitchFamily="34" charset="-122"/>
              </a:rPr>
              <a:t>inv</a:t>
            </a:r>
            <a:r>
              <a:rPr kumimoji="0" lang="en-US" altLang="zh-CN" sz="2800" b="0" dirty="0">
                <a:latin typeface="Arial Unicode MS" pitchFamily="34" charset="-122"/>
              </a:rPr>
              <a:t>(</a:t>
            </a:r>
            <a:r>
              <a:rPr kumimoji="0" lang="en-US" altLang="zh-CN" sz="2800" b="0" dirty="0" err="1">
                <a:latin typeface="Arial Unicode MS" pitchFamily="34" charset="-122"/>
              </a:rPr>
              <a:t>int</a:t>
            </a:r>
            <a:r>
              <a:rPr kumimoji="0" lang="en-US" altLang="zh-CN" sz="2800" b="0" dirty="0">
                <a:latin typeface="Arial Unicode MS" pitchFamily="34" charset="-122"/>
              </a:rPr>
              <a:t> x[ ],</a:t>
            </a:r>
            <a:r>
              <a:rPr kumimoji="0" lang="en-US" altLang="zh-CN" sz="2800" b="0" dirty="0" err="1">
                <a:latin typeface="Arial Unicode MS" pitchFamily="34" charset="-122"/>
              </a:rPr>
              <a:t>int</a:t>
            </a:r>
            <a:r>
              <a:rPr kumimoji="0" lang="en-US" altLang="zh-CN" sz="2800" b="0" dirty="0">
                <a:latin typeface="Arial Unicode MS" pitchFamily="34" charset="-122"/>
              </a:rPr>
              <a:t> n); </a:t>
            </a:r>
            <a:endParaRPr kumimoji="0" lang="zh-CN" altLang="zh-CN" sz="2800" b="0" dirty="0">
              <a:latin typeface="Arial Unicode MS" pitchFamily="34" charset="-122"/>
            </a:endParaRPr>
          </a:p>
          <a:p>
            <a:pPr>
              <a:lnSpc>
                <a:spcPts val="30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int</a:t>
            </a:r>
            <a:r>
              <a:rPr kumimoji="0" lang="en-US" altLang="zh-CN" sz="2800" b="0" dirty="0">
                <a:latin typeface="Arial Unicode MS" pitchFamily="34" charset="-122"/>
              </a:rPr>
              <a:t> </a:t>
            </a:r>
            <a:r>
              <a:rPr kumimoji="0" lang="en-US" altLang="zh-CN" sz="2800" b="0" dirty="0" err="1">
                <a:latin typeface="Arial Unicode MS" pitchFamily="34" charset="-122"/>
              </a:rPr>
              <a:t>i</a:t>
            </a:r>
            <a:r>
              <a:rPr kumimoji="0" lang="en-US" altLang="zh-CN" sz="2800" b="0" dirty="0">
                <a:latin typeface="Arial Unicode MS" pitchFamily="34" charset="-122"/>
              </a:rPr>
              <a:t>, a[10]={3,7,9,11,0,6,7,5,4,2};</a:t>
            </a:r>
            <a:endParaRPr kumimoji="0" lang="zh-CN" altLang="zh-CN" sz="2800" b="0" dirty="0">
              <a:latin typeface="Arial Unicode MS" pitchFamily="34" charset="-122"/>
            </a:endParaRPr>
          </a:p>
          <a:p>
            <a:pPr>
              <a:lnSpc>
                <a:spcPts val="3000"/>
              </a:lnSpc>
              <a:spcBef>
                <a:spcPct val="20000"/>
              </a:spcBef>
              <a:buClr>
                <a:schemeClr val="folHlink"/>
              </a:buClr>
              <a:buFont typeface="Wingdings" pitchFamily="2" charset="2"/>
              <a:buNone/>
              <a:defRPr/>
            </a:pPr>
            <a:r>
              <a:rPr kumimoji="0" lang="en-US" altLang="zh-CN" sz="2800" b="0" dirty="0">
                <a:latin typeface="Arial Unicode MS" pitchFamily="34" charset="-122"/>
              </a:rPr>
              <a:t>   for(</a:t>
            </a:r>
            <a:r>
              <a:rPr kumimoji="0" lang="en-US" altLang="zh-CN" sz="2800" b="0" dirty="0" err="1">
                <a:latin typeface="Arial Unicode MS" pitchFamily="34" charset="-122"/>
              </a:rPr>
              <a:t>i</a:t>
            </a:r>
            <a:r>
              <a:rPr kumimoji="0" lang="en-US" altLang="zh-CN" sz="2800" b="0" dirty="0">
                <a:latin typeface="Arial Unicode MS" pitchFamily="34" charset="-122"/>
              </a:rPr>
              <a:t>=0;i&lt;10;i++) </a:t>
            </a:r>
            <a:r>
              <a:rPr kumimoji="0" lang="en-US" altLang="zh-CN" sz="2800" b="0" dirty="0" err="1">
                <a:latin typeface="Arial Unicode MS" pitchFamily="34" charset="-122"/>
              </a:rPr>
              <a:t>printf</a:t>
            </a:r>
            <a:r>
              <a:rPr kumimoji="0" lang="en-US" altLang="zh-CN" sz="2800" b="0" dirty="0">
                <a:latin typeface="Arial Unicode MS" pitchFamily="34" charset="-122"/>
              </a:rPr>
              <a:t>(“%d ”,a[</a:t>
            </a:r>
            <a:r>
              <a:rPr kumimoji="0" lang="en-US" altLang="zh-CN" sz="2800" b="0" dirty="0" err="1">
                <a:latin typeface="Arial Unicode MS" pitchFamily="34" charset="-122"/>
              </a:rPr>
              <a:t>i</a:t>
            </a:r>
            <a:r>
              <a:rPr kumimoji="0" lang="en-US" altLang="zh-CN" sz="2800" b="0" dirty="0">
                <a:latin typeface="Arial Unicode MS" pitchFamily="34" charset="-122"/>
              </a:rPr>
              <a:t>]); </a:t>
            </a:r>
            <a:endParaRPr kumimoji="0" lang="zh-CN" altLang="zh-CN" sz="2800" b="0" dirty="0">
              <a:latin typeface="Arial Unicode MS" pitchFamily="34" charset="-122"/>
            </a:endParaRPr>
          </a:p>
          <a:p>
            <a:pPr>
              <a:lnSpc>
                <a:spcPts val="30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("\n");</a:t>
            </a:r>
            <a:endParaRPr kumimoji="0" lang="zh-CN" altLang="zh-CN" sz="2800" b="0" dirty="0">
              <a:latin typeface="Arial Unicode MS" pitchFamily="34" charset="-122"/>
            </a:endParaRPr>
          </a:p>
          <a:p>
            <a:pPr>
              <a:lnSpc>
                <a:spcPts val="30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inv</a:t>
            </a:r>
            <a:r>
              <a:rPr kumimoji="0" lang="en-US" altLang="zh-CN" sz="2800" b="0" dirty="0">
                <a:latin typeface="Arial Unicode MS" pitchFamily="34" charset="-122"/>
              </a:rPr>
              <a:t>(a,10); </a:t>
            </a:r>
            <a:endParaRPr kumimoji="0" lang="zh-CN" altLang="zh-CN" sz="2800" b="0" dirty="0">
              <a:latin typeface="Arial Unicode MS" pitchFamily="34" charset="-122"/>
            </a:endParaRPr>
          </a:p>
          <a:p>
            <a:pPr>
              <a:lnSpc>
                <a:spcPts val="3000"/>
              </a:lnSpc>
              <a:spcBef>
                <a:spcPct val="20000"/>
              </a:spcBef>
              <a:buClr>
                <a:schemeClr val="folHlink"/>
              </a:buClr>
              <a:buFont typeface="Wingdings" pitchFamily="2" charset="2"/>
              <a:buNone/>
              <a:defRPr/>
            </a:pPr>
            <a:r>
              <a:rPr kumimoji="0" lang="en-US" altLang="zh-CN" sz="2800" b="0" dirty="0">
                <a:latin typeface="Arial Unicode MS" pitchFamily="34" charset="-122"/>
              </a:rPr>
              <a:t>   for(</a:t>
            </a:r>
            <a:r>
              <a:rPr kumimoji="0" lang="en-US" altLang="zh-CN" sz="2800" b="0" dirty="0" err="1">
                <a:latin typeface="Arial Unicode MS" pitchFamily="34" charset="-122"/>
              </a:rPr>
              <a:t>i</a:t>
            </a:r>
            <a:r>
              <a:rPr kumimoji="0" lang="en-US" altLang="zh-CN" sz="2800" b="0" dirty="0">
                <a:latin typeface="Arial Unicode MS" pitchFamily="34" charset="-122"/>
              </a:rPr>
              <a:t>=0;i&lt;10;i++) </a:t>
            </a:r>
            <a:r>
              <a:rPr kumimoji="0" lang="en-US" altLang="zh-CN" sz="2800" b="0" dirty="0" err="1">
                <a:latin typeface="Arial Unicode MS" pitchFamily="34" charset="-122"/>
              </a:rPr>
              <a:t>printf</a:t>
            </a:r>
            <a:r>
              <a:rPr kumimoji="0" lang="en-US" altLang="zh-CN" sz="2800" b="0" dirty="0">
                <a:latin typeface="Arial Unicode MS" pitchFamily="34" charset="-122"/>
              </a:rPr>
              <a:t>(“%d ”,a[</a:t>
            </a:r>
            <a:r>
              <a:rPr kumimoji="0" lang="en-US" altLang="zh-CN" sz="2800" b="0" dirty="0" err="1">
                <a:latin typeface="Arial Unicode MS" pitchFamily="34" charset="-122"/>
              </a:rPr>
              <a:t>i</a:t>
            </a:r>
            <a:r>
              <a:rPr kumimoji="0" lang="en-US" altLang="zh-CN" sz="2800" b="0" dirty="0">
                <a:latin typeface="Arial Unicode MS" pitchFamily="34" charset="-122"/>
              </a:rPr>
              <a:t>]); </a:t>
            </a:r>
            <a:endParaRPr kumimoji="0" lang="zh-CN" altLang="zh-CN" sz="2800" b="0" dirty="0">
              <a:latin typeface="Arial Unicode MS" pitchFamily="34" charset="-122"/>
            </a:endParaRPr>
          </a:p>
          <a:p>
            <a:pPr>
              <a:lnSpc>
                <a:spcPts val="30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("\n");</a:t>
            </a:r>
            <a:endParaRPr kumimoji="0" lang="zh-CN" altLang="zh-CN" sz="2800" b="0" dirty="0">
              <a:latin typeface="Arial Unicode MS" pitchFamily="34" charset="-122"/>
            </a:endParaRPr>
          </a:p>
          <a:p>
            <a:pPr>
              <a:lnSpc>
                <a:spcPts val="3000"/>
              </a:lnSpc>
              <a:spcBef>
                <a:spcPct val="20000"/>
              </a:spcBef>
              <a:buClr>
                <a:schemeClr val="folHlink"/>
              </a:buClr>
              <a:buFont typeface="Wingdings" pitchFamily="2" charset="2"/>
              <a:buNone/>
              <a:defRPr/>
            </a:pPr>
            <a:r>
              <a:rPr kumimoji="0" lang="en-US" altLang="zh-CN" sz="2800" b="0" dirty="0" smtClean="0">
                <a:latin typeface="Arial Unicode MS" pitchFamily="34" charset="-122"/>
              </a:rPr>
              <a:t>}</a:t>
            </a:r>
            <a:endParaRPr kumimoji="0" lang="zh-CN" altLang="en-US" sz="2800" b="0" dirty="0">
              <a:latin typeface="Arial Unicode MS" pitchFamily="34" charset="-122"/>
            </a:endParaRPr>
          </a:p>
        </p:txBody>
      </p:sp>
    </p:spTree>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bwMode="auto">
          <a:xfrm>
            <a:off x="1785938" y="3571875"/>
            <a:ext cx="6643687" cy="2857500"/>
          </a:xfrm>
          <a:prstGeom prst="rect">
            <a:avLst/>
          </a:prstGeom>
          <a:solidFill>
            <a:srgbClr val="CCECFF"/>
          </a:solidFill>
          <a:ln w="9525">
            <a:noFill/>
            <a:miter lim="800000"/>
            <a:headEnd/>
            <a:tailEnd/>
          </a:ln>
        </p:spPr>
        <p:txBody>
          <a:bodyPr/>
          <a:lstStyle/>
          <a:p>
            <a:pPr marL="342900" indent="-342900" eaLnBrk="0" hangingPunct="0">
              <a:spcBef>
                <a:spcPct val="20000"/>
              </a:spcBef>
              <a:buFont typeface="Wingdings" pitchFamily="2" charset="2"/>
              <a:buNone/>
              <a:defRPr/>
            </a:pPr>
            <a:r>
              <a:rPr lang="en-US" altLang="zh-CN" sz="2800" kern="0" dirty="0">
                <a:latin typeface="+mn-lt"/>
                <a:ea typeface="+mn-ea"/>
              </a:rPr>
              <a:t>void inv(</a:t>
            </a:r>
            <a:r>
              <a:rPr lang="en-US" altLang="zh-CN" sz="2800" kern="0" dirty="0" err="1">
                <a:latin typeface="+mn-lt"/>
                <a:ea typeface="+mn-ea"/>
              </a:rPr>
              <a:t>int</a:t>
            </a:r>
            <a:r>
              <a:rPr lang="en-US" altLang="zh-CN" sz="2800" kern="0" dirty="0">
                <a:latin typeface="+mn-lt"/>
                <a:ea typeface="+mn-ea"/>
              </a:rPr>
              <a:t> x[ ],</a:t>
            </a:r>
            <a:r>
              <a:rPr lang="en-US" altLang="zh-CN" sz="2800" kern="0" dirty="0" err="1">
                <a:latin typeface="+mn-lt"/>
                <a:ea typeface="+mn-ea"/>
              </a:rPr>
              <a:t>int</a:t>
            </a:r>
            <a:r>
              <a:rPr lang="en-US" altLang="zh-CN" sz="2800" kern="0" dirty="0">
                <a:latin typeface="+mn-lt"/>
                <a:ea typeface="+mn-ea"/>
              </a:rPr>
              <a:t> n) </a:t>
            </a:r>
            <a:endParaRPr lang="zh-CN" altLang="zh-CN" sz="2800" kern="0" dirty="0">
              <a:latin typeface="+mn-lt"/>
              <a:ea typeface="+mn-ea"/>
            </a:endParaRPr>
          </a:p>
          <a:p>
            <a:pPr marL="342900" indent="-342900" eaLnBrk="0" hangingPunct="0">
              <a:spcBef>
                <a:spcPct val="20000"/>
              </a:spcBef>
              <a:buFont typeface="Wingdings" pitchFamily="2" charset="2"/>
              <a:buNone/>
              <a:defRPr/>
            </a:pPr>
            <a:r>
              <a:rPr lang="en-US" altLang="zh-CN" sz="2800" kern="0" dirty="0">
                <a:latin typeface="+mn-lt"/>
                <a:ea typeface="+mn-ea"/>
              </a:rPr>
              <a:t>{ </a:t>
            </a:r>
            <a:r>
              <a:rPr lang="en-US" altLang="zh-CN" sz="2800" kern="0" dirty="0" err="1">
                <a:latin typeface="+mn-lt"/>
                <a:ea typeface="+mn-ea"/>
              </a:rPr>
              <a:t>int</a:t>
            </a:r>
            <a:r>
              <a:rPr lang="en-US" altLang="zh-CN" sz="2800" kern="0" dirty="0">
                <a:latin typeface="+mn-lt"/>
                <a:ea typeface="+mn-ea"/>
              </a:rPr>
              <a:t> temp,*</a:t>
            </a:r>
            <a:r>
              <a:rPr lang="en-US" altLang="zh-CN" sz="2800" kern="0" dirty="0" err="1">
                <a:latin typeface="+mn-lt"/>
                <a:ea typeface="+mn-ea"/>
              </a:rPr>
              <a:t>i</a:t>
            </a:r>
            <a:r>
              <a:rPr lang="en-US" altLang="zh-CN" sz="2800" kern="0" dirty="0">
                <a:latin typeface="+mn-lt"/>
                <a:ea typeface="+mn-ea"/>
              </a:rPr>
              <a:t>,*j;</a:t>
            </a:r>
            <a:endParaRPr lang="zh-CN" altLang="zh-CN" sz="2800" kern="0" dirty="0">
              <a:latin typeface="+mn-lt"/>
              <a:ea typeface="+mn-ea"/>
            </a:endParaRPr>
          </a:p>
          <a:p>
            <a:pPr>
              <a:defRPr/>
            </a:pPr>
            <a:r>
              <a:rPr lang="en-US" altLang="zh-CN" sz="2800" kern="0" dirty="0">
                <a:latin typeface="+mn-lt"/>
                <a:ea typeface="+mn-ea"/>
              </a:rPr>
              <a:t>   </a:t>
            </a:r>
            <a:r>
              <a:rPr lang="en-US" altLang="zh-CN" sz="2800" kern="0" dirty="0" err="1">
                <a:latin typeface="+mn-lt"/>
                <a:ea typeface="+mn-ea"/>
              </a:rPr>
              <a:t>i</a:t>
            </a:r>
            <a:r>
              <a:rPr lang="en-US" altLang="zh-CN" sz="2800" kern="0" dirty="0">
                <a:latin typeface="+mn-lt"/>
                <a:ea typeface="+mn-ea"/>
              </a:rPr>
              <a:t>=x;  j=x+n-1;</a:t>
            </a:r>
            <a:endParaRPr lang="zh-CN" altLang="zh-CN" sz="2800" kern="0" dirty="0">
              <a:latin typeface="+mn-lt"/>
              <a:ea typeface="+mn-ea"/>
            </a:endParaRPr>
          </a:p>
          <a:p>
            <a:pPr>
              <a:defRPr/>
            </a:pPr>
            <a:r>
              <a:rPr lang="en-US" altLang="zh-CN" sz="2800" kern="0" dirty="0">
                <a:latin typeface="+mn-lt"/>
                <a:ea typeface="+mn-ea"/>
              </a:rPr>
              <a:t>   for(   ; </a:t>
            </a:r>
            <a:r>
              <a:rPr lang="en-US" altLang="zh-CN" sz="2800" kern="0" dirty="0" err="1">
                <a:latin typeface="+mn-lt"/>
                <a:ea typeface="+mn-ea"/>
              </a:rPr>
              <a:t>i</a:t>
            </a:r>
            <a:r>
              <a:rPr lang="en-US" altLang="zh-CN" sz="2800" kern="0" dirty="0">
                <a:latin typeface="+mn-lt"/>
                <a:ea typeface="+mn-ea"/>
              </a:rPr>
              <a:t>&lt;j; </a:t>
            </a:r>
            <a:r>
              <a:rPr lang="en-US" altLang="zh-CN" sz="2800" kern="0" dirty="0" err="1">
                <a:latin typeface="+mn-lt"/>
                <a:ea typeface="+mn-ea"/>
              </a:rPr>
              <a:t>i</a:t>
            </a:r>
            <a:r>
              <a:rPr lang="en-US" altLang="zh-CN" sz="2800" kern="0" dirty="0">
                <a:latin typeface="+mn-lt"/>
                <a:ea typeface="+mn-ea"/>
              </a:rPr>
              <a:t>++,j--)</a:t>
            </a:r>
            <a:endParaRPr lang="zh-CN" altLang="zh-CN" sz="2800" kern="0" dirty="0">
              <a:latin typeface="+mn-lt"/>
              <a:ea typeface="+mn-ea"/>
            </a:endParaRPr>
          </a:p>
          <a:p>
            <a:pPr>
              <a:defRPr/>
            </a:pPr>
            <a:r>
              <a:rPr lang="en-US" altLang="zh-CN" sz="2800" kern="0" dirty="0">
                <a:latin typeface="+mn-lt"/>
                <a:ea typeface="+mn-ea"/>
              </a:rPr>
              <a:t>   { temp=*</a:t>
            </a:r>
            <a:r>
              <a:rPr lang="en-US" altLang="zh-CN" sz="2800" kern="0" dirty="0" err="1">
                <a:latin typeface="+mn-lt"/>
                <a:ea typeface="+mn-ea"/>
              </a:rPr>
              <a:t>i</a:t>
            </a:r>
            <a:r>
              <a:rPr lang="en-US" altLang="zh-CN" sz="2800" kern="0" dirty="0">
                <a:latin typeface="+mn-lt"/>
                <a:ea typeface="+mn-ea"/>
              </a:rPr>
              <a:t>; *</a:t>
            </a:r>
            <a:r>
              <a:rPr lang="en-US" altLang="zh-CN" sz="2800" kern="0" dirty="0" err="1">
                <a:latin typeface="+mn-lt"/>
                <a:ea typeface="+mn-ea"/>
              </a:rPr>
              <a:t>i</a:t>
            </a:r>
            <a:r>
              <a:rPr lang="en-US" altLang="zh-CN" sz="2800" kern="0" dirty="0">
                <a:latin typeface="+mn-lt"/>
                <a:ea typeface="+mn-ea"/>
              </a:rPr>
              <a:t>=*j; *j=temp; }</a:t>
            </a:r>
          </a:p>
          <a:p>
            <a:pPr>
              <a:defRPr/>
            </a:pPr>
            <a:r>
              <a:rPr lang="en-US" altLang="zh-CN" sz="2800" kern="0" dirty="0">
                <a:latin typeface="+mn-lt"/>
                <a:ea typeface="+mn-ea"/>
              </a:rPr>
              <a:t>}</a:t>
            </a:r>
            <a:endParaRPr lang="zh-CN" altLang="en-US" sz="2800" kern="0" dirty="0">
              <a:latin typeface="+mn-lt"/>
              <a:ea typeface="+mn-ea"/>
            </a:endParaRPr>
          </a:p>
        </p:txBody>
      </p:sp>
      <p:sp>
        <p:nvSpPr>
          <p:cNvPr id="5" name="圆角矩形标注 4"/>
          <p:cNvSpPr/>
          <p:nvPr/>
        </p:nvSpPr>
        <p:spPr bwMode="auto">
          <a:xfrm>
            <a:off x="476250" y="4946650"/>
            <a:ext cx="1143000" cy="714375"/>
          </a:xfrm>
          <a:prstGeom prst="wedgeRoundRectCallout">
            <a:avLst>
              <a:gd name="adj1" fmla="val 75080"/>
              <a:gd name="adj2" fmla="val -107765"/>
              <a:gd name="adj3" fmla="val 16667"/>
            </a:avLst>
          </a:prstGeom>
          <a:solidFill>
            <a:srgbClr val="FFFFCC"/>
          </a:solidFill>
          <a:ln w="9525" cap="flat" cmpd="sng" algn="ctr">
            <a:solidFill>
              <a:schemeClr val="tx1"/>
            </a:solidFill>
            <a:prstDash val="solid"/>
            <a:miter lim="800000"/>
            <a:headEnd type="none" w="med" len="med"/>
            <a:tailEnd type="none" w="med" len="med"/>
          </a:ln>
          <a:effectLst/>
        </p:spPr>
        <p:txBody>
          <a:bodyPr/>
          <a:lstStyle/>
          <a:p>
            <a:pPr algn="ctr">
              <a:defRPr/>
            </a:pPr>
            <a:r>
              <a:rPr lang="zh-CN" altLang="en-US" sz="2800" dirty="0">
                <a:solidFill>
                  <a:srgbClr val="0000CC"/>
                </a:solidFill>
                <a:latin typeface="+mn-lt"/>
                <a:ea typeface="+mn-ea"/>
              </a:rPr>
              <a:t>优化</a:t>
            </a:r>
            <a:endParaRPr lang="zh-CN" altLang="zh-CN" sz="2800" dirty="0">
              <a:solidFill>
                <a:srgbClr val="0000CC"/>
              </a:solidFill>
              <a:latin typeface="+mn-lt"/>
              <a:ea typeface="+mn-ea"/>
            </a:endParaRPr>
          </a:p>
        </p:txBody>
      </p:sp>
      <p:pic>
        <p:nvPicPr>
          <p:cNvPr id="90116"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192" name="Rectangle 8"/>
          <p:cNvSpPr>
            <a:spLocks noChangeArrowheads="1"/>
          </p:cNvSpPr>
          <p:nvPr/>
        </p:nvSpPr>
        <p:spPr bwMode="gray">
          <a:xfrm>
            <a:off x="630238" y="620713"/>
            <a:ext cx="6102350" cy="3595687"/>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spcBef>
                <a:spcPct val="20000"/>
              </a:spcBef>
              <a:buClr>
                <a:schemeClr val="folHlink"/>
              </a:buClr>
              <a:buFont typeface="Wingdings" pitchFamily="2" charset="2"/>
              <a:buNone/>
              <a:defRPr/>
            </a:pPr>
            <a:r>
              <a:rPr kumimoji="0" lang="en-US" altLang="zh-CN" sz="2800" b="0" dirty="0">
                <a:latin typeface="Arial Unicode MS" pitchFamily="34" charset="-122"/>
              </a:rPr>
              <a:t>void </a:t>
            </a:r>
            <a:r>
              <a:rPr kumimoji="0" lang="en-US" altLang="zh-CN" sz="2800" b="0" dirty="0" err="1">
                <a:latin typeface="Arial Unicode MS" pitchFamily="34" charset="-122"/>
              </a:rPr>
              <a:t>inv</a:t>
            </a:r>
            <a:r>
              <a:rPr kumimoji="0" lang="en-US" altLang="zh-CN" sz="2800" b="0" dirty="0">
                <a:latin typeface="Arial Unicode MS" pitchFamily="34" charset="-122"/>
              </a:rPr>
              <a:t>(</a:t>
            </a:r>
            <a:r>
              <a:rPr kumimoji="0" lang="en-US" altLang="zh-CN" sz="2800" b="0" dirty="0" err="1">
                <a:latin typeface="Arial Unicode MS" pitchFamily="34" charset="-122"/>
              </a:rPr>
              <a:t>int</a:t>
            </a:r>
            <a:r>
              <a:rPr kumimoji="0" lang="en-US" altLang="zh-CN" sz="2800" b="0" dirty="0">
                <a:latin typeface="Arial Unicode MS" pitchFamily="34" charset="-122"/>
              </a:rPr>
              <a:t> x[ ],</a:t>
            </a:r>
            <a:r>
              <a:rPr kumimoji="0" lang="en-US" altLang="zh-CN" sz="2800" b="0" dirty="0" err="1">
                <a:latin typeface="Arial Unicode MS" pitchFamily="34" charset="-122"/>
              </a:rPr>
              <a:t>int</a:t>
            </a:r>
            <a:r>
              <a:rPr kumimoji="0" lang="en-US" altLang="zh-CN" sz="2800" b="0" dirty="0">
                <a:latin typeface="Arial Unicode MS" pitchFamily="34" charset="-122"/>
              </a:rPr>
              <a:t> n)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int</a:t>
            </a:r>
            <a:r>
              <a:rPr kumimoji="0" lang="en-US" altLang="zh-CN" sz="2800" b="0" dirty="0">
                <a:latin typeface="Arial Unicode MS" pitchFamily="34" charset="-122"/>
              </a:rPr>
              <a:t> </a:t>
            </a:r>
            <a:r>
              <a:rPr kumimoji="0" lang="en-US" altLang="zh-CN" sz="2800" b="0" dirty="0" err="1" smtClean="0">
                <a:latin typeface="Arial Unicode MS" pitchFamily="34" charset="-122"/>
              </a:rPr>
              <a:t>temp,i,j,m</a:t>
            </a:r>
            <a:r>
              <a:rPr kumimoji="0" lang="en-US" altLang="zh-CN" sz="2800" b="0" dirty="0" smtClean="0">
                <a:latin typeface="Arial Unicode MS" pitchFamily="34" charset="-122"/>
              </a:rPr>
              <a:t>=n/2</a:t>
            </a:r>
            <a:r>
              <a:rPr kumimoji="0" lang="en-US" altLang="zh-CN" sz="2800" b="0" dirty="0">
                <a:latin typeface="Arial Unicode MS" pitchFamily="34" charset="-122"/>
              </a:rPr>
              <a: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smtClean="0">
                <a:latin typeface="Arial Unicode MS" pitchFamily="34" charset="-122"/>
              </a:rPr>
              <a:t>for(i=0;i&lt;</a:t>
            </a:r>
            <a:r>
              <a:rPr kumimoji="0" lang="en-US" altLang="zh-CN" sz="2800" b="0" dirty="0" err="1" smtClean="0">
                <a:latin typeface="Arial Unicode MS" pitchFamily="34" charset="-122"/>
              </a:rPr>
              <a:t>m;i</a:t>
            </a:r>
            <a:r>
              <a:rPr kumimoji="0" lang="en-US" altLang="zh-CN" sz="2800" b="0" dirty="0">
                <a:latin typeface="Arial Unicode MS" pitchFamily="34" charset="-122"/>
              </a:rPr>
              <a: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 j=n-1-i;</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temp=x[i];x[i]=x[j];x[j]=temp;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a:t>
            </a:r>
            <a:endParaRPr kumimoji="0" lang="zh-CN" altLang="en-US" sz="2800" b="0" dirty="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内容占位符 2"/>
          <p:cNvSpPr>
            <a:spLocks noGrp="1"/>
          </p:cNvSpPr>
          <p:nvPr>
            <p:ph idx="1"/>
          </p:nvPr>
        </p:nvSpPr>
        <p:spPr>
          <a:xfrm>
            <a:off x="500063" y="428625"/>
            <a:ext cx="8153400" cy="642938"/>
          </a:xfrm>
        </p:spPr>
        <p:txBody>
          <a:bodyPr/>
          <a:lstStyle/>
          <a:p>
            <a:pPr eaLnBrk="1" hangingPunct="1">
              <a:buFont typeface="Wingdings" pitchFamily="2" charset="2"/>
              <a:buNone/>
            </a:pPr>
            <a:r>
              <a:rPr lang="zh-CN" altLang="zh-CN" dirty="0" smtClean="0"/>
              <a:t>例</a:t>
            </a:r>
            <a:r>
              <a:rPr lang="en-US" altLang="zh-CN" dirty="0" smtClean="0"/>
              <a:t> </a:t>
            </a:r>
            <a:r>
              <a:rPr lang="zh-CN" altLang="zh-CN" dirty="0" smtClean="0"/>
              <a:t>改</a:t>
            </a:r>
            <a:r>
              <a:rPr lang="zh-CN" altLang="en-US" dirty="0" smtClean="0"/>
              <a:t>写上例</a:t>
            </a:r>
            <a:r>
              <a:rPr lang="zh-CN" altLang="zh-CN" dirty="0" smtClean="0"/>
              <a:t>，用指针变量作实参。</a:t>
            </a:r>
            <a:endParaRPr lang="zh-CN" altLang="en-US" dirty="0" smtClean="0"/>
          </a:p>
        </p:txBody>
      </p:sp>
      <p:sp>
        <p:nvSpPr>
          <p:cNvPr id="4" name="内容占位符 2"/>
          <p:cNvSpPr txBox="1">
            <a:spLocks/>
          </p:cNvSpPr>
          <p:nvPr/>
        </p:nvSpPr>
        <p:spPr bwMode="auto">
          <a:xfrm>
            <a:off x="539750" y="1071563"/>
            <a:ext cx="8153400" cy="5500687"/>
          </a:xfrm>
          <a:prstGeom prst="rect">
            <a:avLst/>
          </a:prstGeom>
          <a:noFill/>
          <a:ln w="9525">
            <a:noFill/>
            <a:miter lim="800000"/>
            <a:headEnd/>
            <a:tailEnd/>
          </a:ln>
        </p:spPr>
        <p:txBody>
          <a:bodyPr/>
          <a:lstStyle/>
          <a:p>
            <a:pPr marL="342900" indent="-342900" eaLnBrk="0" hangingPunct="0">
              <a:lnSpc>
                <a:spcPts val="3000"/>
              </a:lnSpc>
              <a:spcBef>
                <a:spcPct val="20000"/>
              </a:spcBef>
              <a:buFont typeface="Wingdings" pitchFamily="2" charset="2"/>
              <a:buNone/>
              <a:defRPr/>
            </a:pPr>
            <a:r>
              <a:rPr lang="en-US" altLang="zh-CN" sz="2800" kern="0" dirty="0">
                <a:latin typeface="+mn-lt"/>
                <a:ea typeface="+mn-ea"/>
              </a:rPr>
              <a:t>#include &lt;</a:t>
            </a:r>
            <a:r>
              <a:rPr lang="en-US" altLang="zh-CN" sz="2800" kern="0" dirty="0" err="1">
                <a:latin typeface="+mn-lt"/>
                <a:ea typeface="+mn-ea"/>
              </a:rPr>
              <a:t>stdio.h</a:t>
            </a:r>
            <a:r>
              <a:rPr lang="en-US" altLang="zh-CN" sz="2800" kern="0" dirty="0">
                <a:latin typeface="+mn-lt"/>
                <a:ea typeface="+mn-ea"/>
              </a:rPr>
              <a:t>&gt;</a:t>
            </a:r>
            <a:endParaRPr lang="zh-CN" altLang="zh-CN" sz="2800" kern="0" dirty="0">
              <a:latin typeface="+mn-lt"/>
              <a:ea typeface="+mn-ea"/>
            </a:endParaRPr>
          </a:p>
          <a:p>
            <a:pPr marL="342900" indent="-342900" eaLnBrk="0" hangingPunct="0">
              <a:lnSpc>
                <a:spcPts val="3000"/>
              </a:lnSpc>
              <a:spcBef>
                <a:spcPct val="20000"/>
              </a:spcBef>
              <a:buFont typeface="Wingdings" pitchFamily="2" charset="2"/>
              <a:buNone/>
              <a:defRPr/>
            </a:pPr>
            <a:r>
              <a:rPr lang="en-US" altLang="zh-CN" sz="2800" kern="0" dirty="0">
                <a:latin typeface="+mn-lt"/>
                <a:ea typeface="+mn-ea"/>
              </a:rPr>
              <a:t>void</a:t>
            </a:r>
            <a:r>
              <a:rPr lang="en-US" altLang="zh-CN" sz="2800" kern="0" dirty="0" smtClean="0">
                <a:latin typeface="+mn-lt"/>
                <a:ea typeface="+mn-ea"/>
              </a:rPr>
              <a:t> </a:t>
            </a:r>
            <a:r>
              <a:rPr lang="en-US" altLang="zh-CN" sz="2800" kern="0" dirty="0">
                <a:latin typeface="+mn-lt"/>
                <a:ea typeface="+mn-ea"/>
              </a:rPr>
              <a:t>main()</a:t>
            </a:r>
            <a:endParaRPr lang="zh-CN" altLang="zh-CN" sz="2800" kern="0" dirty="0">
              <a:latin typeface="+mn-lt"/>
              <a:ea typeface="+mn-ea"/>
            </a:endParaRPr>
          </a:p>
          <a:p>
            <a:pPr marL="342900" indent="-342900" eaLnBrk="0" hangingPunct="0">
              <a:lnSpc>
                <a:spcPts val="3000"/>
              </a:lnSpc>
              <a:spcBef>
                <a:spcPct val="20000"/>
              </a:spcBef>
              <a:defRPr/>
            </a:pPr>
            <a:r>
              <a:rPr lang="en-US" altLang="zh-CN" sz="2800" kern="0" dirty="0">
                <a:latin typeface="+mn-lt"/>
                <a:ea typeface="+mn-ea"/>
              </a:rPr>
              <a:t>{ void inv(</a:t>
            </a:r>
            <a:r>
              <a:rPr lang="en-US" altLang="zh-CN" sz="2800" kern="0" dirty="0" err="1">
                <a:latin typeface="+mn-lt"/>
                <a:ea typeface="+mn-ea"/>
              </a:rPr>
              <a:t>int</a:t>
            </a:r>
            <a:r>
              <a:rPr lang="en-US" altLang="zh-CN" sz="2800" kern="0" dirty="0">
                <a:latin typeface="+mn-lt"/>
                <a:ea typeface="+mn-ea"/>
              </a:rPr>
              <a:t> *</a:t>
            </a:r>
            <a:r>
              <a:rPr lang="en-US" altLang="zh-CN" sz="2800" kern="0" dirty="0" err="1">
                <a:latin typeface="+mn-lt"/>
                <a:ea typeface="+mn-ea"/>
              </a:rPr>
              <a:t>x,int</a:t>
            </a:r>
            <a:r>
              <a:rPr lang="en-US" altLang="zh-CN" sz="2800" kern="0" dirty="0">
                <a:latin typeface="+mn-lt"/>
                <a:ea typeface="+mn-ea"/>
              </a:rPr>
              <a:t> n);</a:t>
            </a:r>
            <a:endParaRPr lang="zh-CN" altLang="zh-CN" sz="2800" kern="0" dirty="0">
              <a:latin typeface="+mn-lt"/>
              <a:ea typeface="+mn-ea"/>
            </a:endParaRPr>
          </a:p>
          <a:p>
            <a:pPr marL="342900" indent="-342900" eaLnBrk="0" hangingPunct="0">
              <a:lnSpc>
                <a:spcPts val="3000"/>
              </a:lnSpc>
              <a:spcBef>
                <a:spcPct val="20000"/>
              </a:spcBef>
              <a:buFont typeface="Wingdings" pitchFamily="2" charset="2"/>
              <a:buNone/>
              <a:defRPr/>
            </a:pPr>
            <a:r>
              <a:rPr lang="en-US" altLang="zh-CN" sz="2800" kern="0" dirty="0">
                <a:latin typeface="+mn-lt"/>
                <a:ea typeface="+mn-ea"/>
              </a:rPr>
              <a:t>   </a:t>
            </a:r>
            <a:r>
              <a:rPr lang="en-US" altLang="zh-CN" sz="2800" kern="0" dirty="0" err="1">
                <a:latin typeface="+mn-lt"/>
                <a:ea typeface="+mn-ea"/>
              </a:rPr>
              <a:t>int</a:t>
            </a:r>
            <a:r>
              <a:rPr lang="en-US" altLang="zh-CN" sz="2800" kern="0" dirty="0">
                <a:latin typeface="+mn-lt"/>
                <a:ea typeface="+mn-ea"/>
              </a:rPr>
              <a:t> </a:t>
            </a:r>
            <a:r>
              <a:rPr lang="en-US" altLang="zh-CN" sz="2800" kern="0" dirty="0" err="1">
                <a:latin typeface="+mn-lt"/>
                <a:ea typeface="+mn-ea"/>
              </a:rPr>
              <a:t>i</a:t>
            </a:r>
            <a:r>
              <a:rPr lang="en-US" altLang="zh-CN" sz="2800" kern="0" dirty="0">
                <a:latin typeface="+mn-lt"/>
                <a:ea typeface="+mn-ea"/>
              </a:rPr>
              <a:t>, </a:t>
            </a:r>
            <a:r>
              <a:rPr lang="en-US" altLang="zh-CN" sz="2800" kern="0" dirty="0" err="1">
                <a:latin typeface="+mn-lt"/>
                <a:ea typeface="+mn-ea"/>
              </a:rPr>
              <a:t>arr</a:t>
            </a:r>
            <a:r>
              <a:rPr lang="en-US" altLang="zh-CN" sz="2800" kern="0" dirty="0">
                <a:latin typeface="+mn-lt"/>
                <a:ea typeface="+mn-ea"/>
              </a:rPr>
              <a:t>[10],*p=</a:t>
            </a:r>
            <a:r>
              <a:rPr lang="en-US" altLang="zh-CN" sz="2800" kern="0" dirty="0" err="1">
                <a:latin typeface="+mn-lt"/>
                <a:ea typeface="+mn-ea"/>
              </a:rPr>
              <a:t>arr</a:t>
            </a:r>
            <a:r>
              <a:rPr lang="en-US" altLang="zh-CN" sz="2800" kern="0" dirty="0">
                <a:latin typeface="+mn-lt"/>
                <a:ea typeface="+mn-ea"/>
              </a:rPr>
              <a:t>;</a:t>
            </a:r>
            <a:endParaRPr lang="zh-CN" altLang="zh-CN" sz="2800" kern="0" dirty="0">
              <a:latin typeface="+mn-lt"/>
              <a:ea typeface="+mn-ea"/>
            </a:endParaRPr>
          </a:p>
          <a:p>
            <a:pPr marL="342900" indent="-342900" eaLnBrk="0" hangingPunct="0">
              <a:lnSpc>
                <a:spcPts val="3000"/>
              </a:lnSpc>
              <a:spcBef>
                <a:spcPct val="20000"/>
              </a:spcBef>
              <a:buFont typeface="Wingdings" pitchFamily="2" charset="2"/>
              <a:buNone/>
              <a:defRPr/>
            </a:pPr>
            <a:r>
              <a:rPr lang="en-US" altLang="zh-CN" sz="2800" kern="0" dirty="0">
                <a:latin typeface="+mn-lt"/>
                <a:ea typeface="+mn-ea"/>
              </a:rPr>
              <a:t>   for(</a:t>
            </a:r>
            <a:r>
              <a:rPr lang="en-US" altLang="zh-CN" sz="2800" kern="0" dirty="0" err="1">
                <a:latin typeface="+mn-lt"/>
                <a:ea typeface="+mn-ea"/>
              </a:rPr>
              <a:t>i</a:t>
            </a:r>
            <a:r>
              <a:rPr lang="en-US" altLang="zh-CN" sz="2800" kern="0" dirty="0">
                <a:latin typeface="+mn-lt"/>
                <a:ea typeface="+mn-ea"/>
              </a:rPr>
              <a:t>=0;i&lt;10;i++,p++)</a:t>
            </a:r>
          </a:p>
          <a:p>
            <a:pPr marL="342900" indent="-342900" eaLnBrk="0" hangingPunct="0">
              <a:lnSpc>
                <a:spcPts val="3000"/>
              </a:lnSpc>
              <a:spcBef>
                <a:spcPct val="20000"/>
              </a:spcBef>
              <a:buFont typeface="Wingdings" pitchFamily="2" charset="2"/>
              <a:buNone/>
              <a:defRPr/>
            </a:pPr>
            <a:r>
              <a:rPr lang="en-US" altLang="zh-CN" sz="2800" kern="0" dirty="0">
                <a:latin typeface="+mn-lt"/>
                <a:ea typeface="+mn-ea"/>
              </a:rPr>
              <a:t>       </a:t>
            </a:r>
            <a:r>
              <a:rPr lang="en-US" altLang="zh-CN" sz="2800" kern="0" dirty="0" err="1">
                <a:latin typeface="+mn-lt"/>
                <a:ea typeface="+mn-ea"/>
              </a:rPr>
              <a:t>scanf</a:t>
            </a:r>
            <a:r>
              <a:rPr lang="en-US" altLang="zh-CN" sz="2800" kern="0" dirty="0">
                <a:latin typeface="+mn-lt"/>
                <a:ea typeface="+mn-ea"/>
              </a:rPr>
              <a:t>(“%</a:t>
            </a:r>
            <a:r>
              <a:rPr lang="en-US" altLang="zh-CN" sz="2800" kern="0" dirty="0" err="1">
                <a:latin typeface="+mn-lt"/>
                <a:ea typeface="+mn-ea"/>
              </a:rPr>
              <a:t>d”,p</a:t>
            </a:r>
            <a:r>
              <a:rPr lang="en-US" altLang="zh-CN" sz="2800" kern="0" dirty="0">
                <a:latin typeface="+mn-lt"/>
                <a:ea typeface="+mn-ea"/>
              </a:rPr>
              <a:t>); </a:t>
            </a:r>
            <a:endParaRPr lang="en-US" altLang="zh-CN" sz="2800" kern="0" dirty="0" smtClean="0">
              <a:latin typeface="+mn-lt"/>
              <a:ea typeface="+mn-ea"/>
            </a:endParaRPr>
          </a:p>
          <a:p>
            <a:pPr marL="342900" indent="-342900" eaLnBrk="0" hangingPunct="0">
              <a:lnSpc>
                <a:spcPts val="3000"/>
              </a:lnSpc>
              <a:spcBef>
                <a:spcPct val="20000"/>
              </a:spcBef>
              <a:buFont typeface="Wingdings" pitchFamily="2" charset="2"/>
              <a:buNone/>
              <a:defRPr/>
            </a:pPr>
            <a:r>
              <a:rPr lang="en-US" altLang="zh-CN" sz="2800" kern="0" dirty="0">
                <a:latin typeface="+mn-lt"/>
                <a:ea typeface="+mn-ea"/>
              </a:rPr>
              <a:t> </a:t>
            </a:r>
            <a:r>
              <a:rPr lang="en-US" altLang="zh-CN" sz="2800" kern="0" dirty="0" smtClean="0">
                <a:latin typeface="+mn-lt"/>
                <a:ea typeface="+mn-ea"/>
              </a:rPr>
              <a:t>  p=</a:t>
            </a:r>
            <a:r>
              <a:rPr lang="en-US" altLang="zh-CN" sz="2800" kern="0" dirty="0" err="1" smtClean="0">
                <a:latin typeface="+mn-lt"/>
                <a:ea typeface="+mn-ea"/>
              </a:rPr>
              <a:t>arr</a:t>
            </a:r>
            <a:r>
              <a:rPr lang="en-US" altLang="zh-CN" sz="2800" kern="0" dirty="0">
                <a:latin typeface="+mn-lt"/>
                <a:ea typeface="+mn-ea"/>
              </a:rPr>
              <a:t>;</a:t>
            </a:r>
            <a:endParaRPr lang="zh-CN" altLang="zh-CN" sz="2800" kern="0" dirty="0">
              <a:latin typeface="+mn-lt"/>
              <a:ea typeface="+mn-ea"/>
            </a:endParaRPr>
          </a:p>
          <a:p>
            <a:pPr marL="342900" indent="-342900" eaLnBrk="0" hangingPunct="0">
              <a:lnSpc>
                <a:spcPts val="3000"/>
              </a:lnSpc>
              <a:spcBef>
                <a:spcPct val="20000"/>
              </a:spcBef>
              <a:buFont typeface="Wingdings" pitchFamily="2" charset="2"/>
              <a:buNone/>
              <a:defRPr/>
            </a:pPr>
            <a:r>
              <a:rPr lang="en-US" altLang="zh-CN" sz="2800" kern="0" dirty="0">
                <a:latin typeface="+mn-lt"/>
                <a:ea typeface="+mn-ea"/>
              </a:rPr>
              <a:t>   inv(p,10); </a:t>
            </a:r>
            <a:endParaRPr lang="zh-CN" altLang="zh-CN" sz="2800" kern="0" dirty="0">
              <a:latin typeface="+mn-lt"/>
              <a:ea typeface="+mn-ea"/>
            </a:endParaRPr>
          </a:p>
          <a:p>
            <a:pPr marL="342900" indent="-342900" eaLnBrk="0" hangingPunct="0">
              <a:lnSpc>
                <a:spcPts val="3000"/>
              </a:lnSpc>
              <a:spcBef>
                <a:spcPct val="20000"/>
              </a:spcBef>
              <a:buFont typeface="Wingdings" pitchFamily="2" charset="2"/>
              <a:buNone/>
              <a:defRPr/>
            </a:pPr>
            <a:r>
              <a:rPr lang="en-US" altLang="zh-CN" sz="2800" kern="0" dirty="0">
                <a:latin typeface="+mn-lt"/>
                <a:ea typeface="+mn-ea"/>
              </a:rPr>
              <a:t>   for(p=</a:t>
            </a:r>
            <a:r>
              <a:rPr lang="en-US" altLang="zh-CN" sz="2800" kern="0" dirty="0" err="1">
                <a:latin typeface="+mn-lt"/>
                <a:ea typeface="+mn-ea"/>
              </a:rPr>
              <a:t>arr;p</a:t>
            </a:r>
            <a:r>
              <a:rPr lang="en-US" altLang="zh-CN" sz="2800" kern="0" dirty="0">
                <a:latin typeface="+mn-lt"/>
                <a:ea typeface="+mn-ea"/>
              </a:rPr>
              <a:t>&lt;arr+10;p++) </a:t>
            </a:r>
          </a:p>
          <a:p>
            <a:pPr marL="342900" indent="-342900" eaLnBrk="0" hangingPunct="0">
              <a:lnSpc>
                <a:spcPts val="3000"/>
              </a:lnSpc>
              <a:spcBef>
                <a:spcPct val="20000"/>
              </a:spcBef>
              <a:buFont typeface="Wingdings" pitchFamily="2" charset="2"/>
              <a:buNone/>
              <a:defRPr/>
            </a:pPr>
            <a:r>
              <a:rPr lang="en-US" altLang="zh-CN" sz="2800" kern="0" dirty="0">
                <a:latin typeface="+mn-lt"/>
                <a:ea typeface="+mn-ea"/>
              </a:rPr>
              <a:t>       </a:t>
            </a:r>
            <a:r>
              <a:rPr lang="en-US" altLang="zh-CN" sz="2800" kern="0" dirty="0" err="1">
                <a:latin typeface="+mn-lt"/>
                <a:ea typeface="+mn-ea"/>
              </a:rPr>
              <a:t>printf</a:t>
            </a:r>
            <a:r>
              <a:rPr lang="en-US" altLang="zh-CN" sz="2800" kern="0" dirty="0">
                <a:latin typeface="+mn-lt"/>
                <a:ea typeface="+mn-ea"/>
              </a:rPr>
              <a:t>(“%d ”,*p); </a:t>
            </a:r>
            <a:endParaRPr lang="zh-CN" altLang="zh-CN" sz="2800" kern="0" dirty="0">
              <a:latin typeface="+mn-lt"/>
              <a:ea typeface="+mn-ea"/>
            </a:endParaRPr>
          </a:p>
          <a:p>
            <a:pPr marL="342900" indent="-342900" eaLnBrk="0" hangingPunct="0">
              <a:lnSpc>
                <a:spcPts val="3000"/>
              </a:lnSpc>
              <a:spcBef>
                <a:spcPct val="20000"/>
              </a:spcBef>
              <a:buFont typeface="Wingdings" pitchFamily="2" charset="2"/>
              <a:buNone/>
              <a:defRPr/>
            </a:pPr>
            <a:r>
              <a:rPr lang="en-US" altLang="zh-CN" sz="2800" kern="0" dirty="0">
                <a:latin typeface="+mn-lt"/>
                <a:ea typeface="+mn-ea"/>
              </a:rPr>
              <a:t>   </a:t>
            </a:r>
            <a:r>
              <a:rPr lang="en-US" altLang="zh-CN" sz="2800" kern="0" dirty="0" err="1">
                <a:latin typeface="+mn-lt"/>
                <a:ea typeface="+mn-ea"/>
              </a:rPr>
              <a:t>printf</a:t>
            </a:r>
            <a:r>
              <a:rPr lang="en-US" altLang="zh-CN" sz="2800" kern="0" dirty="0">
                <a:latin typeface="+mn-lt"/>
                <a:ea typeface="+mn-ea"/>
              </a:rPr>
              <a:t>("\n");</a:t>
            </a:r>
            <a:endParaRPr lang="zh-CN" altLang="zh-CN" sz="2800" kern="0" dirty="0">
              <a:latin typeface="+mn-lt"/>
              <a:ea typeface="+mn-ea"/>
            </a:endParaRPr>
          </a:p>
          <a:p>
            <a:pPr marL="342900" indent="-342900" eaLnBrk="0" hangingPunct="0">
              <a:lnSpc>
                <a:spcPts val="3000"/>
              </a:lnSpc>
              <a:spcBef>
                <a:spcPct val="20000"/>
              </a:spcBef>
              <a:buFont typeface="Wingdings" pitchFamily="2" charset="2"/>
              <a:buNone/>
              <a:defRPr/>
            </a:pPr>
            <a:r>
              <a:rPr lang="en-US" altLang="zh-CN" sz="2800" kern="0" dirty="0" smtClean="0">
                <a:latin typeface="+mn-lt"/>
                <a:ea typeface="+mn-ea"/>
              </a:rPr>
              <a:t>}</a:t>
            </a:r>
            <a:endParaRPr lang="zh-CN" altLang="zh-CN" sz="2800" kern="0" dirty="0">
              <a:latin typeface="+mn-lt"/>
              <a:ea typeface="+mn-ea"/>
            </a:endParaRPr>
          </a:p>
          <a:p>
            <a:pPr marL="342900" indent="-342900" eaLnBrk="0" hangingPunct="0">
              <a:lnSpc>
                <a:spcPts val="3000"/>
              </a:lnSpc>
              <a:spcBef>
                <a:spcPct val="20000"/>
              </a:spcBef>
              <a:buFont typeface="Wingdings" pitchFamily="2" charset="2"/>
              <a:buNone/>
              <a:defRPr/>
            </a:pPr>
            <a:endParaRPr lang="zh-CN" altLang="en-US" sz="2800" kern="0" dirty="0">
              <a:latin typeface="+mn-lt"/>
              <a:ea typeface="+mn-ea"/>
            </a:endParaRPr>
          </a:p>
        </p:txBody>
      </p:sp>
      <p:sp>
        <p:nvSpPr>
          <p:cNvPr id="5" name="圆角矩形标注 4"/>
          <p:cNvSpPr>
            <a:spLocks noChangeArrowheads="1"/>
          </p:cNvSpPr>
          <p:nvPr/>
        </p:nvSpPr>
        <p:spPr bwMode="auto">
          <a:xfrm>
            <a:off x="4859338" y="1274763"/>
            <a:ext cx="2571750" cy="714375"/>
          </a:xfrm>
          <a:prstGeom prst="wedgeRoundRectCallout">
            <a:avLst>
              <a:gd name="adj1" fmla="val -53236"/>
              <a:gd name="adj2" fmla="val 139181"/>
              <a:gd name="adj3" fmla="val 16667"/>
            </a:avLst>
          </a:prstGeom>
          <a:solidFill>
            <a:srgbClr val="FFFFCC"/>
          </a:solidFill>
          <a:ln w="9525" algn="ctr">
            <a:solidFill>
              <a:schemeClr val="tx1"/>
            </a:solidFill>
            <a:miter lim="800000"/>
            <a:headEnd/>
            <a:tailEnd/>
          </a:ln>
        </p:spPr>
        <p:txBody>
          <a:bodyPr/>
          <a:lstStyle/>
          <a:p>
            <a:pPr algn="ctr"/>
            <a:r>
              <a:rPr lang="zh-CN" altLang="en-US" sz="2800">
                <a:solidFill>
                  <a:srgbClr val="FF0000"/>
                </a:solidFill>
              </a:rPr>
              <a:t>不可少！！！</a:t>
            </a:r>
            <a:endParaRPr lang="en-US" altLang="zh-CN" sz="2800">
              <a:solidFill>
                <a:srgbClr val="FF0000"/>
              </a:solidFill>
            </a:endParaRPr>
          </a:p>
        </p:txBody>
      </p:sp>
      <p:sp>
        <p:nvSpPr>
          <p:cNvPr id="6" name="矩形 5"/>
          <p:cNvSpPr>
            <a:spLocks noChangeArrowheads="1"/>
          </p:cNvSpPr>
          <p:nvPr/>
        </p:nvSpPr>
        <p:spPr bwMode="auto">
          <a:xfrm>
            <a:off x="3000375" y="2428875"/>
            <a:ext cx="1428750" cy="571500"/>
          </a:xfrm>
          <a:prstGeom prst="rect">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b="0">
              <a:solidFill>
                <a:srgbClr val="FF0000"/>
              </a:solidFill>
            </a:endParaRPr>
          </a:p>
        </p:txBody>
      </p:sp>
      <p:pic>
        <p:nvPicPr>
          <p:cNvPr id="91142"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par>
                          <p:cTn id="13" fill="hold" nodeType="afterGroup">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linds(horizontal)">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内容占位符 2"/>
          <p:cNvSpPr>
            <a:spLocks noGrp="1"/>
          </p:cNvSpPr>
          <p:nvPr>
            <p:ph idx="1"/>
          </p:nvPr>
        </p:nvSpPr>
        <p:spPr>
          <a:xfrm>
            <a:off x="500063" y="785813"/>
            <a:ext cx="8153400" cy="5572125"/>
          </a:xfrm>
        </p:spPr>
        <p:txBody>
          <a:bodyPr/>
          <a:lstStyle/>
          <a:p>
            <a:pPr eaLnBrk="1" hangingPunct="1">
              <a:buFont typeface="Wingdings" pitchFamily="2" charset="2"/>
              <a:buNone/>
            </a:pPr>
            <a:r>
              <a:rPr lang="en-US" altLang="zh-CN" dirty="0" smtClean="0"/>
              <a:t>   </a:t>
            </a:r>
            <a:r>
              <a:rPr lang="zh-CN" altLang="zh-CN" dirty="0" smtClean="0"/>
              <a:t>例</a:t>
            </a:r>
            <a:r>
              <a:rPr lang="en-US" altLang="zh-CN" dirty="0" smtClean="0"/>
              <a:t> </a:t>
            </a:r>
            <a:r>
              <a:rPr lang="zh-CN" altLang="zh-CN" dirty="0" smtClean="0"/>
              <a:t>用指针方法对</a:t>
            </a:r>
            <a:r>
              <a:rPr lang="en-US" altLang="zh-CN" dirty="0" smtClean="0"/>
              <a:t>10</a:t>
            </a:r>
            <a:r>
              <a:rPr lang="zh-CN" altLang="zh-CN" dirty="0" smtClean="0"/>
              <a:t>个整数按由大到小顺序排序。</a:t>
            </a:r>
            <a:endParaRPr lang="en-US" altLang="zh-CN" dirty="0" smtClean="0"/>
          </a:p>
          <a:p>
            <a:pPr eaLnBrk="1" hangingPunct="1"/>
            <a:r>
              <a:rPr lang="zh-CN" altLang="zh-CN" dirty="0" smtClean="0"/>
              <a:t>思路：</a:t>
            </a:r>
            <a:endParaRPr lang="en-US" altLang="zh-CN" dirty="0" smtClean="0"/>
          </a:p>
          <a:p>
            <a:pPr lvl="1" eaLnBrk="1" hangingPunct="1"/>
            <a:r>
              <a:rPr lang="zh-CN" altLang="zh-CN" dirty="0" smtClean="0"/>
              <a:t>在主函数中定义数组</a:t>
            </a:r>
            <a:r>
              <a:rPr lang="en-US" altLang="zh-CN" dirty="0" smtClean="0"/>
              <a:t>a</a:t>
            </a:r>
            <a:r>
              <a:rPr lang="zh-CN" altLang="zh-CN" dirty="0" smtClean="0"/>
              <a:t>存放</a:t>
            </a:r>
            <a:r>
              <a:rPr lang="en-US" altLang="zh-CN" dirty="0" smtClean="0"/>
              <a:t>10</a:t>
            </a:r>
            <a:r>
              <a:rPr lang="zh-CN" altLang="zh-CN" dirty="0" smtClean="0"/>
              <a:t>个整数，定义</a:t>
            </a:r>
            <a:r>
              <a:rPr lang="en-US" altLang="zh-CN" dirty="0" err="1" smtClean="0"/>
              <a:t>int</a:t>
            </a:r>
            <a:r>
              <a:rPr lang="en-US" altLang="zh-CN" dirty="0" smtClean="0"/>
              <a:t> *</a:t>
            </a:r>
            <a:r>
              <a:rPr lang="zh-CN" altLang="zh-CN" dirty="0" smtClean="0"/>
              <a:t>型指针变量</a:t>
            </a:r>
            <a:r>
              <a:rPr lang="en-US" altLang="zh-CN" dirty="0" smtClean="0"/>
              <a:t>p</a:t>
            </a:r>
            <a:r>
              <a:rPr lang="zh-CN" altLang="zh-CN" dirty="0" smtClean="0"/>
              <a:t>指向</a:t>
            </a:r>
            <a:r>
              <a:rPr lang="en-US" altLang="zh-CN" dirty="0" smtClean="0"/>
              <a:t>a[0]</a:t>
            </a:r>
          </a:p>
          <a:p>
            <a:pPr lvl="1" eaLnBrk="1" hangingPunct="1"/>
            <a:r>
              <a:rPr lang="zh-CN" altLang="zh-CN" dirty="0" smtClean="0"/>
              <a:t>定义函数</a:t>
            </a:r>
            <a:r>
              <a:rPr lang="en-US" altLang="zh-CN" dirty="0" smtClean="0"/>
              <a:t>sort</a:t>
            </a:r>
            <a:r>
              <a:rPr lang="zh-CN" altLang="zh-CN" dirty="0" smtClean="0"/>
              <a:t>使数组</a:t>
            </a:r>
            <a:r>
              <a:rPr lang="en-US" altLang="zh-CN" dirty="0" smtClean="0"/>
              <a:t>a</a:t>
            </a:r>
            <a:r>
              <a:rPr lang="zh-CN" altLang="zh-CN" dirty="0" smtClean="0"/>
              <a:t>中的元素按由大到小的顺序排列</a:t>
            </a:r>
            <a:endParaRPr lang="en-US" altLang="zh-CN" dirty="0" smtClean="0"/>
          </a:p>
          <a:p>
            <a:pPr lvl="1" eaLnBrk="1" hangingPunct="1"/>
            <a:r>
              <a:rPr lang="zh-CN" altLang="zh-CN" dirty="0" smtClean="0"/>
              <a:t>在主函数中调用</a:t>
            </a:r>
            <a:r>
              <a:rPr lang="en-US" altLang="zh-CN" dirty="0" smtClean="0"/>
              <a:t>sort</a:t>
            </a:r>
            <a:r>
              <a:rPr lang="zh-CN" altLang="zh-CN" dirty="0" smtClean="0"/>
              <a:t>函数，用指针</a:t>
            </a:r>
            <a:r>
              <a:rPr lang="en-US" altLang="zh-CN" dirty="0" smtClean="0"/>
              <a:t>p</a:t>
            </a:r>
            <a:r>
              <a:rPr lang="zh-CN" altLang="zh-CN" dirty="0" smtClean="0"/>
              <a:t>作实参</a:t>
            </a:r>
            <a:endParaRPr lang="en-US" altLang="zh-CN" dirty="0" smtClean="0"/>
          </a:p>
          <a:p>
            <a:pPr lvl="1" eaLnBrk="1" hangingPunct="1"/>
            <a:r>
              <a:rPr lang="zh-CN" altLang="zh-CN" dirty="0" smtClean="0"/>
              <a:t>用选择法进行排序</a:t>
            </a:r>
            <a:endParaRPr lang="zh-CN" altLang="en-US" dirty="0" smtClean="0"/>
          </a:p>
        </p:txBody>
      </p:sp>
      <p:pic>
        <p:nvPicPr>
          <p:cNvPr id="92163"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262" name="Rectangle 6"/>
          <p:cNvSpPr>
            <a:spLocks noChangeArrowheads="1"/>
          </p:cNvSpPr>
          <p:nvPr/>
        </p:nvSpPr>
        <p:spPr bwMode="gray">
          <a:xfrm>
            <a:off x="1027113" y="544513"/>
            <a:ext cx="6858000" cy="550304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lnSpc>
                <a:spcPts val="2900"/>
              </a:lnSpc>
              <a:spcBef>
                <a:spcPct val="20000"/>
              </a:spcBef>
              <a:buClr>
                <a:schemeClr val="folHlink"/>
              </a:buClr>
              <a:buFont typeface="Wingdings" pitchFamily="2" charset="2"/>
              <a:buNone/>
              <a:defRPr/>
            </a:pPr>
            <a:r>
              <a:rPr kumimoji="0" lang="en-US" altLang="zh-CN" sz="2800" b="0" dirty="0">
                <a:latin typeface="Arial Unicode MS" pitchFamily="34" charset="-122"/>
              </a:rPr>
              <a:t>#include &lt;</a:t>
            </a:r>
            <a:r>
              <a:rPr kumimoji="0" lang="en-US" altLang="zh-CN" sz="2800" b="0" dirty="0" err="1">
                <a:latin typeface="Arial Unicode MS" pitchFamily="34" charset="-122"/>
              </a:rPr>
              <a:t>stdio.h</a:t>
            </a:r>
            <a:r>
              <a:rPr kumimoji="0" lang="en-US" altLang="zh-CN" sz="2800" b="0" dirty="0">
                <a:latin typeface="Arial Unicode MS" pitchFamily="34" charset="-122"/>
              </a:rPr>
              <a:t>&gt;</a:t>
            </a:r>
            <a:endParaRPr kumimoji="0" lang="zh-CN" altLang="zh-CN" sz="2800" b="0" dirty="0">
              <a:latin typeface="Arial Unicode MS" pitchFamily="34" charset="-122"/>
            </a:endParaRPr>
          </a:p>
          <a:p>
            <a:pPr>
              <a:lnSpc>
                <a:spcPts val="2900"/>
              </a:lnSpc>
              <a:spcBef>
                <a:spcPct val="20000"/>
              </a:spcBef>
              <a:buClr>
                <a:schemeClr val="folHlink"/>
              </a:buClr>
              <a:buFont typeface="Wingdings" pitchFamily="2" charset="2"/>
              <a:buNone/>
              <a:defRPr/>
            </a:pPr>
            <a:r>
              <a:rPr kumimoji="0" lang="en-US" altLang="zh-CN" sz="2800" b="0" dirty="0">
                <a:latin typeface="Arial Unicode MS" pitchFamily="34" charset="-122"/>
              </a:rPr>
              <a:t>void</a:t>
            </a:r>
            <a:r>
              <a:rPr kumimoji="0" lang="en-US" altLang="zh-CN" sz="2800" b="0" dirty="0" smtClean="0">
                <a:latin typeface="Arial Unicode MS" pitchFamily="34" charset="-122"/>
              </a:rPr>
              <a:t> </a:t>
            </a:r>
            <a:r>
              <a:rPr kumimoji="0" lang="en-US" altLang="zh-CN" sz="2800" b="0" dirty="0">
                <a:latin typeface="Arial Unicode MS" pitchFamily="34" charset="-122"/>
              </a:rPr>
              <a:t>main()</a:t>
            </a:r>
            <a:endParaRPr kumimoji="0" lang="zh-CN" altLang="zh-CN" sz="2800" b="0" dirty="0">
              <a:latin typeface="Arial Unicode MS" pitchFamily="34" charset="-122"/>
            </a:endParaRPr>
          </a:p>
          <a:p>
            <a:pPr>
              <a:lnSpc>
                <a:spcPts val="2900"/>
              </a:lnSpc>
              <a:spcBef>
                <a:spcPct val="20000"/>
              </a:spcBef>
              <a:buClr>
                <a:schemeClr val="folHlink"/>
              </a:buClr>
              <a:buFont typeface="Wingdings" pitchFamily="2" charset="2"/>
              <a:buNone/>
              <a:defRPr/>
            </a:pPr>
            <a:r>
              <a:rPr kumimoji="0" lang="en-US" altLang="zh-CN" sz="2800" b="0" dirty="0">
                <a:latin typeface="Arial Unicode MS" pitchFamily="34" charset="-122"/>
              </a:rPr>
              <a:t>{ void sort(</a:t>
            </a:r>
            <a:r>
              <a:rPr kumimoji="0" lang="en-US" altLang="zh-CN" sz="2800" b="0" dirty="0" err="1">
                <a:latin typeface="Arial Unicode MS" pitchFamily="34" charset="-122"/>
              </a:rPr>
              <a:t>int</a:t>
            </a:r>
            <a:r>
              <a:rPr kumimoji="0" lang="en-US" altLang="zh-CN" sz="2800" b="0" dirty="0">
                <a:latin typeface="Arial Unicode MS" pitchFamily="34" charset="-122"/>
              </a:rPr>
              <a:t> x[ ],</a:t>
            </a:r>
            <a:r>
              <a:rPr kumimoji="0" lang="en-US" altLang="zh-CN" sz="2800" b="0" dirty="0" err="1">
                <a:latin typeface="Arial Unicode MS" pitchFamily="34" charset="-122"/>
              </a:rPr>
              <a:t>int</a:t>
            </a:r>
            <a:r>
              <a:rPr kumimoji="0" lang="en-US" altLang="zh-CN" sz="2800" b="0" dirty="0">
                <a:latin typeface="Arial Unicode MS" pitchFamily="34" charset="-122"/>
              </a:rPr>
              <a:t> n);   </a:t>
            </a:r>
            <a:endParaRPr kumimoji="0" lang="zh-CN" altLang="zh-CN" sz="2800" b="0" dirty="0">
              <a:latin typeface="Arial Unicode MS" pitchFamily="34" charset="-122"/>
            </a:endParaRPr>
          </a:p>
          <a:p>
            <a:pPr>
              <a:lnSpc>
                <a:spcPts val="29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int</a:t>
            </a:r>
            <a:r>
              <a:rPr kumimoji="0" lang="en-US" altLang="zh-CN" sz="2800" b="0" dirty="0">
                <a:latin typeface="Arial Unicode MS" pitchFamily="34" charset="-122"/>
              </a:rPr>
              <a:t> </a:t>
            </a:r>
            <a:r>
              <a:rPr kumimoji="0" lang="en-US" altLang="zh-CN" sz="2800" b="0" dirty="0" err="1">
                <a:latin typeface="Arial Unicode MS" pitchFamily="34" charset="-122"/>
              </a:rPr>
              <a:t>i</a:t>
            </a:r>
            <a:r>
              <a:rPr kumimoji="0" lang="en-US" altLang="zh-CN" sz="2800" b="0" dirty="0">
                <a:latin typeface="Arial Unicode MS" pitchFamily="34" charset="-122"/>
              </a:rPr>
              <a:t>,*</a:t>
            </a:r>
            <a:r>
              <a:rPr kumimoji="0" lang="en-US" altLang="zh-CN" sz="2800" b="0" dirty="0" err="1">
                <a:latin typeface="Arial Unicode MS" pitchFamily="34" charset="-122"/>
              </a:rPr>
              <a:t>p,a</a:t>
            </a:r>
            <a:r>
              <a:rPr kumimoji="0" lang="en-US" altLang="zh-CN" sz="2800" b="0" dirty="0">
                <a:latin typeface="Arial Unicode MS" pitchFamily="34" charset="-122"/>
              </a:rPr>
              <a:t>[10];</a:t>
            </a:r>
            <a:endParaRPr kumimoji="0" lang="zh-CN" altLang="zh-CN" sz="2800" b="0" dirty="0">
              <a:latin typeface="Arial Unicode MS" pitchFamily="34" charset="-122"/>
            </a:endParaRPr>
          </a:p>
          <a:p>
            <a:pPr>
              <a:lnSpc>
                <a:spcPts val="2900"/>
              </a:lnSpc>
              <a:spcBef>
                <a:spcPct val="20000"/>
              </a:spcBef>
              <a:buClr>
                <a:schemeClr val="folHlink"/>
              </a:buClr>
              <a:buFont typeface="Wingdings" pitchFamily="2" charset="2"/>
              <a:buNone/>
              <a:defRPr/>
            </a:pPr>
            <a:r>
              <a:rPr kumimoji="0" lang="en-US" altLang="zh-CN" sz="2800" b="0" dirty="0">
                <a:latin typeface="Arial Unicode MS" pitchFamily="34" charset="-122"/>
              </a:rPr>
              <a:t>   p=a; </a:t>
            </a:r>
            <a:endParaRPr kumimoji="0" lang="zh-CN" altLang="zh-CN" sz="2800" b="0" dirty="0">
              <a:latin typeface="Arial Unicode MS" pitchFamily="34" charset="-122"/>
            </a:endParaRPr>
          </a:p>
          <a:p>
            <a:pPr>
              <a:lnSpc>
                <a:spcPts val="2900"/>
              </a:lnSpc>
              <a:spcBef>
                <a:spcPct val="20000"/>
              </a:spcBef>
              <a:buClr>
                <a:schemeClr val="folHlink"/>
              </a:buClr>
              <a:buFont typeface="Wingdings" pitchFamily="2" charset="2"/>
              <a:buNone/>
              <a:defRPr/>
            </a:pPr>
            <a:r>
              <a:rPr kumimoji="0" lang="en-US" altLang="zh-CN" sz="2800" b="0" dirty="0">
                <a:latin typeface="Arial Unicode MS" pitchFamily="34" charset="-122"/>
              </a:rPr>
              <a:t>   for(</a:t>
            </a:r>
            <a:r>
              <a:rPr kumimoji="0" lang="en-US" altLang="zh-CN" sz="2800" b="0" dirty="0" err="1">
                <a:latin typeface="Arial Unicode MS" pitchFamily="34" charset="-122"/>
              </a:rPr>
              <a:t>i</a:t>
            </a:r>
            <a:r>
              <a:rPr kumimoji="0" lang="en-US" altLang="zh-CN" sz="2800" b="0" dirty="0">
                <a:latin typeface="Arial Unicode MS" pitchFamily="34" charset="-122"/>
              </a:rPr>
              <a:t>=0;i&lt;10;i++)  </a:t>
            </a:r>
            <a:r>
              <a:rPr kumimoji="0" lang="en-US" altLang="zh-CN" sz="2800" b="0" dirty="0" err="1">
                <a:latin typeface="Arial Unicode MS" pitchFamily="34" charset="-122"/>
              </a:rPr>
              <a:t>scanf</a:t>
            </a:r>
            <a:r>
              <a:rPr kumimoji="0" lang="en-US" altLang="zh-CN" sz="2800" b="0" dirty="0">
                <a:latin typeface="Arial Unicode MS" pitchFamily="34" charset="-122"/>
              </a:rPr>
              <a:t>(“%</a:t>
            </a:r>
            <a:r>
              <a:rPr kumimoji="0" lang="en-US" altLang="zh-CN" sz="2800" b="0" dirty="0" err="1">
                <a:latin typeface="Arial Unicode MS" pitchFamily="34" charset="-122"/>
              </a:rPr>
              <a:t>d”,p</a:t>
            </a:r>
            <a:r>
              <a:rPr kumimoji="0" lang="en-US" altLang="zh-CN" sz="2800" b="0" dirty="0">
                <a:latin typeface="Arial Unicode MS" pitchFamily="34" charset="-122"/>
              </a:rPr>
              <a:t>++); </a:t>
            </a:r>
            <a:endParaRPr kumimoji="0" lang="zh-CN" altLang="zh-CN" sz="2800" b="0" dirty="0">
              <a:latin typeface="Arial Unicode MS" pitchFamily="34" charset="-122"/>
            </a:endParaRPr>
          </a:p>
          <a:p>
            <a:pPr>
              <a:lnSpc>
                <a:spcPts val="2900"/>
              </a:lnSpc>
              <a:spcBef>
                <a:spcPct val="20000"/>
              </a:spcBef>
              <a:buClr>
                <a:schemeClr val="folHlink"/>
              </a:buClr>
              <a:buFont typeface="Wingdings" pitchFamily="2" charset="2"/>
              <a:buNone/>
              <a:defRPr/>
            </a:pPr>
            <a:r>
              <a:rPr kumimoji="0" lang="en-US" altLang="zh-CN" sz="2800" b="0" dirty="0">
                <a:latin typeface="Arial Unicode MS" pitchFamily="34" charset="-122"/>
              </a:rPr>
              <a:t>   p=a; </a:t>
            </a:r>
            <a:endParaRPr kumimoji="0" lang="zh-CN" altLang="zh-CN" sz="2800" b="0" dirty="0">
              <a:latin typeface="Arial Unicode MS" pitchFamily="34" charset="-122"/>
            </a:endParaRPr>
          </a:p>
          <a:p>
            <a:pPr>
              <a:lnSpc>
                <a:spcPts val="2900"/>
              </a:lnSpc>
              <a:spcBef>
                <a:spcPct val="20000"/>
              </a:spcBef>
              <a:buClr>
                <a:schemeClr val="folHlink"/>
              </a:buClr>
              <a:buFont typeface="Wingdings" pitchFamily="2" charset="2"/>
              <a:buNone/>
              <a:defRPr/>
            </a:pPr>
            <a:r>
              <a:rPr kumimoji="0" lang="en-US" altLang="zh-CN" sz="2800" b="0" dirty="0">
                <a:latin typeface="Arial Unicode MS" pitchFamily="34" charset="-122"/>
              </a:rPr>
              <a:t>   sort(p,10); </a:t>
            </a:r>
            <a:endParaRPr kumimoji="0" lang="zh-CN" altLang="zh-CN" sz="2800" b="0" dirty="0">
              <a:latin typeface="Arial Unicode MS" pitchFamily="34" charset="-122"/>
            </a:endParaRPr>
          </a:p>
          <a:p>
            <a:pPr>
              <a:lnSpc>
                <a:spcPts val="2900"/>
              </a:lnSpc>
              <a:spcBef>
                <a:spcPct val="20000"/>
              </a:spcBef>
              <a:buClr>
                <a:schemeClr val="folHlink"/>
              </a:buClr>
              <a:buFont typeface="Wingdings" pitchFamily="2" charset="2"/>
              <a:buNone/>
              <a:defRPr/>
            </a:pPr>
            <a:r>
              <a:rPr kumimoji="0" lang="en-US" altLang="zh-CN" sz="2800" b="0" dirty="0">
                <a:latin typeface="Arial Unicode MS" pitchFamily="34" charset="-122"/>
              </a:rPr>
              <a:t>   for(p=</a:t>
            </a:r>
            <a:r>
              <a:rPr kumimoji="0" lang="en-US" altLang="zh-CN" sz="2800" b="0" dirty="0" err="1">
                <a:latin typeface="Arial Unicode MS" pitchFamily="34" charset="-122"/>
              </a:rPr>
              <a:t>a,i</a:t>
            </a:r>
            <a:r>
              <a:rPr kumimoji="0" lang="en-US" altLang="zh-CN" sz="2800" b="0" dirty="0">
                <a:latin typeface="Arial Unicode MS" pitchFamily="34" charset="-122"/>
              </a:rPr>
              <a:t>=0;i&lt;10;i++)</a:t>
            </a:r>
            <a:endParaRPr kumimoji="0" lang="zh-CN" altLang="zh-CN" sz="2800" b="0" dirty="0">
              <a:latin typeface="Arial Unicode MS" pitchFamily="34" charset="-122"/>
            </a:endParaRPr>
          </a:p>
          <a:p>
            <a:pPr>
              <a:lnSpc>
                <a:spcPts val="2900"/>
              </a:lnSpc>
              <a:spcBef>
                <a:spcPct val="20000"/>
              </a:spcBef>
              <a:buClr>
                <a:schemeClr val="folHlink"/>
              </a:buClr>
              <a:buFont typeface="Wingdings" pitchFamily="2" charset="2"/>
              <a:buNone/>
              <a:defRPr/>
            </a:pPr>
            <a:r>
              <a:rPr kumimoji="0" lang="en-US" altLang="zh-CN" sz="2800" b="0" dirty="0">
                <a:latin typeface="Arial Unicode MS" pitchFamily="34" charset="-122"/>
              </a:rPr>
              <a:t>   { </a:t>
            </a:r>
            <a:r>
              <a:rPr kumimoji="0" lang="en-US" altLang="zh-CN" sz="2800" b="0" dirty="0" err="1">
                <a:latin typeface="Arial Unicode MS" pitchFamily="34" charset="-122"/>
              </a:rPr>
              <a:t>printf</a:t>
            </a:r>
            <a:r>
              <a:rPr kumimoji="0" lang="en-US" altLang="zh-CN" sz="2800" b="0" dirty="0">
                <a:latin typeface="Arial Unicode MS" pitchFamily="34" charset="-122"/>
              </a:rPr>
              <a:t>(“%d ”,*p);   p++;   }</a:t>
            </a:r>
            <a:endParaRPr kumimoji="0" lang="zh-CN" altLang="zh-CN" sz="2800" b="0" dirty="0">
              <a:latin typeface="Arial Unicode MS" pitchFamily="34" charset="-122"/>
            </a:endParaRPr>
          </a:p>
          <a:p>
            <a:pPr>
              <a:lnSpc>
                <a:spcPts val="2900"/>
              </a:lnSpc>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printf</a:t>
            </a:r>
            <a:r>
              <a:rPr kumimoji="0" lang="en-US" altLang="zh-CN" sz="2800" b="0" dirty="0">
                <a:latin typeface="Arial Unicode MS" pitchFamily="34" charset="-122"/>
              </a:rPr>
              <a:t>("\n");</a:t>
            </a:r>
            <a:endParaRPr kumimoji="0" lang="zh-CN" altLang="zh-CN" sz="2800" b="0" dirty="0">
              <a:latin typeface="Arial Unicode MS" pitchFamily="34" charset="-122"/>
            </a:endParaRPr>
          </a:p>
          <a:p>
            <a:pPr>
              <a:lnSpc>
                <a:spcPts val="2900"/>
              </a:lnSpc>
              <a:spcBef>
                <a:spcPct val="20000"/>
              </a:spcBef>
              <a:buClr>
                <a:schemeClr val="folHlink"/>
              </a:buClr>
              <a:buFont typeface="Wingdings" pitchFamily="2" charset="2"/>
              <a:buNone/>
              <a:defRPr/>
            </a:pPr>
            <a:r>
              <a:rPr kumimoji="0" lang="en-US" altLang="zh-CN" sz="2800" b="0" dirty="0" smtClean="0">
                <a:latin typeface="Arial Unicode MS" pitchFamily="34" charset="-122"/>
              </a:rPr>
              <a:t>}</a:t>
            </a:r>
            <a:endParaRPr kumimoji="0" lang="zh-CN" altLang="zh-CN" sz="2800" b="0" dirty="0">
              <a:latin typeface="Arial Unicode MS" pitchFamily="34" charset="-122"/>
            </a:endParaRPr>
          </a:p>
        </p:txBody>
      </p:sp>
    </p:spTree>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
          <p:cNvGrpSpPr>
            <a:grpSpLocks/>
          </p:cNvGrpSpPr>
          <p:nvPr/>
        </p:nvGrpSpPr>
        <p:grpSpPr bwMode="auto">
          <a:xfrm>
            <a:off x="857250" y="5857875"/>
            <a:ext cx="5848350" cy="750888"/>
            <a:chOff x="2416332" y="5357826"/>
            <a:chExt cx="5848986" cy="750936"/>
          </a:xfrm>
        </p:grpSpPr>
        <p:pic>
          <p:nvPicPr>
            <p:cNvPr id="9421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60" y="5357826"/>
              <a:ext cx="5836458" cy="409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21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6332" y="5727542"/>
              <a:ext cx="5835600" cy="381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 name="圆角矩形标注 5"/>
          <p:cNvSpPr/>
          <p:nvPr/>
        </p:nvSpPr>
        <p:spPr bwMode="auto">
          <a:xfrm>
            <a:off x="3348038" y="115888"/>
            <a:ext cx="4714875" cy="571500"/>
          </a:xfrm>
          <a:prstGeom prst="wedgeRoundRectCallout">
            <a:avLst>
              <a:gd name="adj1" fmla="val -32246"/>
              <a:gd name="adj2" fmla="val 93592"/>
              <a:gd name="adj3" fmla="val 16667"/>
            </a:avLst>
          </a:prstGeom>
          <a:solidFill>
            <a:srgbClr val="FFFFCC"/>
          </a:solidFill>
          <a:ln w="9525" cap="flat" cmpd="sng" algn="ctr">
            <a:solidFill>
              <a:schemeClr val="tx1"/>
            </a:solidFill>
            <a:prstDash val="solid"/>
            <a:miter lim="800000"/>
            <a:headEnd type="none" w="med" len="med"/>
            <a:tailEnd type="none" w="med" len="med"/>
          </a:ln>
          <a:effectLst/>
        </p:spPr>
        <p:txBody>
          <a:bodyPr/>
          <a:lstStyle/>
          <a:p>
            <a:pPr algn="ctr">
              <a:defRPr/>
            </a:pPr>
            <a:r>
              <a:rPr lang="en-US" altLang="zh-CN" sz="2800" dirty="0">
                <a:solidFill>
                  <a:srgbClr val="0000CC"/>
                </a:solidFill>
                <a:latin typeface="+mn-lt"/>
                <a:ea typeface="+mn-ea"/>
              </a:rPr>
              <a:t>void sort(</a:t>
            </a:r>
            <a:r>
              <a:rPr lang="en-US" altLang="zh-CN" sz="2800" dirty="0" err="1">
                <a:solidFill>
                  <a:srgbClr val="0000CC"/>
                </a:solidFill>
                <a:latin typeface="+mn-lt"/>
                <a:ea typeface="+mn-ea"/>
              </a:rPr>
              <a:t>int</a:t>
            </a:r>
            <a:r>
              <a:rPr lang="en-US" altLang="zh-CN" sz="2800" dirty="0">
                <a:solidFill>
                  <a:srgbClr val="0000CC"/>
                </a:solidFill>
                <a:latin typeface="+mn-lt"/>
                <a:ea typeface="+mn-ea"/>
              </a:rPr>
              <a:t> *</a:t>
            </a:r>
            <a:r>
              <a:rPr lang="en-US" altLang="zh-CN" sz="2800" dirty="0" err="1">
                <a:solidFill>
                  <a:srgbClr val="0000CC"/>
                </a:solidFill>
                <a:latin typeface="+mn-lt"/>
                <a:ea typeface="+mn-ea"/>
              </a:rPr>
              <a:t>x,int</a:t>
            </a:r>
            <a:r>
              <a:rPr lang="en-US" altLang="zh-CN" sz="2800" dirty="0">
                <a:solidFill>
                  <a:srgbClr val="0000CC"/>
                </a:solidFill>
                <a:latin typeface="+mn-lt"/>
                <a:ea typeface="+mn-ea"/>
              </a:rPr>
              <a:t> n)</a:t>
            </a:r>
            <a:endParaRPr lang="en-US" altLang="zh-CN" sz="2800" dirty="0">
              <a:solidFill>
                <a:srgbClr val="0000CC"/>
              </a:solidFill>
            </a:endParaRPr>
          </a:p>
        </p:txBody>
      </p:sp>
      <p:sp>
        <p:nvSpPr>
          <p:cNvPr id="7" name="圆角矩形标注 6"/>
          <p:cNvSpPr>
            <a:spLocks noChangeArrowheads="1"/>
          </p:cNvSpPr>
          <p:nvPr/>
        </p:nvSpPr>
        <p:spPr bwMode="auto">
          <a:xfrm>
            <a:off x="3500438" y="2276475"/>
            <a:ext cx="5286375" cy="571500"/>
          </a:xfrm>
          <a:prstGeom prst="wedgeRoundRectCallout">
            <a:avLst>
              <a:gd name="adj1" fmla="val -40148"/>
              <a:gd name="adj2" fmla="val 164444"/>
              <a:gd name="adj3" fmla="val 16667"/>
            </a:avLst>
          </a:prstGeom>
          <a:solidFill>
            <a:srgbClr val="FFFFCC"/>
          </a:solidFill>
          <a:ln w="9525" algn="ctr">
            <a:solidFill>
              <a:schemeClr val="tx1"/>
            </a:solidFill>
            <a:miter lim="800000"/>
            <a:headEnd/>
            <a:tailEnd/>
          </a:ln>
        </p:spPr>
        <p:txBody>
          <a:bodyPr/>
          <a:lstStyle/>
          <a:p>
            <a:pPr algn="ctr">
              <a:defRPr/>
            </a:pPr>
            <a:r>
              <a:rPr lang="en-US" altLang="zh-CN" sz="2800" dirty="0">
                <a:solidFill>
                  <a:srgbClr val="0000CC"/>
                </a:solidFill>
                <a:latin typeface="+mn-lt"/>
                <a:ea typeface="+mn-ea"/>
              </a:rPr>
              <a:t>if (*(</a:t>
            </a:r>
            <a:r>
              <a:rPr lang="en-US" altLang="zh-CN" sz="2800" dirty="0" err="1">
                <a:solidFill>
                  <a:srgbClr val="0000CC"/>
                </a:solidFill>
                <a:latin typeface="+mn-lt"/>
                <a:ea typeface="+mn-ea"/>
              </a:rPr>
              <a:t>x+j</a:t>
            </a:r>
            <a:r>
              <a:rPr lang="en-US" altLang="zh-CN" sz="2800" dirty="0">
                <a:solidFill>
                  <a:srgbClr val="0000CC"/>
                </a:solidFill>
                <a:latin typeface="+mn-lt"/>
                <a:ea typeface="+mn-ea"/>
              </a:rPr>
              <a:t>)&gt;*(</a:t>
            </a:r>
            <a:r>
              <a:rPr lang="en-US" altLang="zh-CN" sz="2800" dirty="0" err="1">
                <a:solidFill>
                  <a:srgbClr val="0000CC"/>
                </a:solidFill>
                <a:latin typeface="+mn-lt"/>
                <a:ea typeface="+mn-ea"/>
              </a:rPr>
              <a:t>x+k</a:t>
            </a:r>
            <a:r>
              <a:rPr lang="en-US" altLang="zh-CN" sz="2800" dirty="0">
                <a:solidFill>
                  <a:srgbClr val="0000CC"/>
                </a:solidFill>
                <a:latin typeface="+mn-lt"/>
                <a:ea typeface="+mn-ea"/>
              </a:rPr>
              <a:t>)) k=j;</a:t>
            </a:r>
            <a:endParaRPr lang="en-US" altLang="zh-CN" sz="2800" dirty="0">
              <a:solidFill>
                <a:srgbClr val="0000CC"/>
              </a:solidFill>
            </a:endParaRPr>
          </a:p>
        </p:txBody>
      </p:sp>
      <p:sp>
        <p:nvSpPr>
          <p:cNvPr id="8" name="圆角矩形标注 7"/>
          <p:cNvSpPr>
            <a:spLocks noChangeArrowheads="1"/>
          </p:cNvSpPr>
          <p:nvPr/>
        </p:nvSpPr>
        <p:spPr bwMode="auto">
          <a:xfrm>
            <a:off x="1835696" y="5085184"/>
            <a:ext cx="7063829" cy="571500"/>
          </a:xfrm>
          <a:prstGeom prst="wedgeRoundRectCallout">
            <a:avLst>
              <a:gd name="adj1" fmla="val -22394"/>
              <a:gd name="adj2" fmla="val -99167"/>
              <a:gd name="adj3" fmla="val 16667"/>
            </a:avLst>
          </a:prstGeom>
          <a:solidFill>
            <a:srgbClr val="FFFFCC"/>
          </a:solidFill>
          <a:ln w="9525" algn="ctr">
            <a:solidFill>
              <a:schemeClr val="tx1"/>
            </a:solidFill>
            <a:miter lim="800000"/>
            <a:headEnd/>
            <a:tailEnd/>
          </a:ln>
        </p:spPr>
        <p:txBody>
          <a:bodyPr/>
          <a:lstStyle/>
          <a:p>
            <a:pPr algn="ctr">
              <a:defRPr/>
            </a:pPr>
            <a:r>
              <a:rPr lang="en-US" altLang="zh-CN" sz="2800" dirty="0">
                <a:solidFill>
                  <a:srgbClr val="0000CC"/>
                </a:solidFill>
                <a:latin typeface="+mn-lt"/>
                <a:ea typeface="+mn-ea"/>
              </a:rPr>
              <a:t>{t=*(</a:t>
            </a:r>
            <a:r>
              <a:rPr lang="en-US" altLang="zh-CN" sz="2800" dirty="0" err="1">
                <a:solidFill>
                  <a:srgbClr val="0000CC"/>
                </a:solidFill>
                <a:latin typeface="+mn-lt"/>
                <a:ea typeface="+mn-ea"/>
              </a:rPr>
              <a:t>x+i</a:t>
            </a:r>
            <a:r>
              <a:rPr lang="en-US" altLang="zh-CN" sz="2800" dirty="0">
                <a:solidFill>
                  <a:srgbClr val="0000CC"/>
                </a:solidFill>
                <a:latin typeface="+mn-lt"/>
                <a:ea typeface="+mn-ea"/>
              </a:rPr>
              <a:t>);*(</a:t>
            </a:r>
            <a:r>
              <a:rPr lang="en-US" altLang="zh-CN" sz="2800" dirty="0" err="1">
                <a:solidFill>
                  <a:srgbClr val="0000CC"/>
                </a:solidFill>
                <a:latin typeface="+mn-lt"/>
                <a:ea typeface="+mn-ea"/>
              </a:rPr>
              <a:t>x+i</a:t>
            </a:r>
            <a:r>
              <a:rPr lang="en-US" altLang="zh-CN" sz="2800" dirty="0">
                <a:solidFill>
                  <a:srgbClr val="0000CC"/>
                </a:solidFill>
                <a:latin typeface="+mn-lt"/>
                <a:ea typeface="+mn-ea"/>
              </a:rPr>
              <a:t>)=*(</a:t>
            </a:r>
            <a:r>
              <a:rPr lang="en-US" altLang="zh-CN" sz="2800" dirty="0" err="1">
                <a:solidFill>
                  <a:srgbClr val="0000CC"/>
                </a:solidFill>
                <a:latin typeface="+mn-lt"/>
                <a:ea typeface="+mn-ea"/>
              </a:rPr>
              <a:t>x+k</a:t>
            </a:r>
            <a:r>
              <a:rPr lang="en-US" altLang="zh-CN" sz="2800" dirty="0">
                <a:solidFill>
                  <a:srgbClr val="0000CC"/>
                </a:solidFill>
                <a:latin typeface="+mn-lt"/>
                <a:ea typeface="+mn-ea"/>
              </a:rPr>
              <a:t>);*(</a:t>
            </a:r>
            <a:r>
              <a:rPr lang="en-US" altLang="zh-CN" sz="2800" dirty="0" err="1">
                <a:solidFill>
                  <a:srgbClr val="0000CC"/>
                </a:solidFill>
                <a:latin typeface="+mn-lt"/>
                <a:ea typeface="+mn-ea"/>
              </a:rPr>
              <a:t>x+k</a:t>
            </a:r>
            <a:r>
              <a:rPr lang="en-US" altLang="zh-CN" sz="2800" dirty="0">
                <a:solidFill>
                  <a:srgbClr val="0000CC"/>
                </a:solidFill>
                <a:latin typeface="+mn-lt"/>
                <a:ea typeface="+mn-ea"/>
              </a:rPr>
              <a:t>)=t;}</a:t>
            </a:r>
            <a:endParaRPr lang="en-US" altLang="zh-CN" sz="2800" dirty="0">
              <a:solidFill>
                <a:srgbClr val="0000CC"/>
              </a:solidFill>
            </a:endParaRPr>
          </a:p>
        </p:txBody>
      </p:sp>
      <p:pic>
        <p:nvPicPr>
          <p:cNvPr id="94214" name="图片 8" descr="Untitled2.png">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92" name="Rectangle 12"/>
          <p:cNvSpPr>
            <a:spLocks noChangeArrowheads="1"/>
          </p:cNvSpPr>
          <p:nvPr/>
        </p:nvSpPr>
        <p:spPr bwMode="gray">
          <a:xfrm>
            <a:off x="827088" y="742950"/>
            <a:ext cx="6858000" cy="513397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a:spAutoFit/>
          </a:bodyPr>
          <a:lstStyle/>
          <a:p>
            <a:pPr>
              <a:spcBef>
                <a:spcPct val="20000"/>
              </a:spcBef>
              <a:buClr>
                <a:schemeClr val="folHlink"/>
              </a:buClr>
              <a:buFont typeface="Wingdings" pitchFamily="2" charset="2"/>
              <a:buNone/>
              <a:defRPr/>
            </a:pPr>
            <a:r>
              <a:rPr kumimoji="0" lang="en-US" altLang="zh-CN" sz="2800" b="0" dirty="0">
                <a:latin typeface="Arial Unicode MS" pitchFamily="34" charset="-122"/>
              </a:rPr>
              <a:t>void sort(</a:t>
            </a:r>
            <a:r>
              <a:rPr kumimoji="0" lang="en-US" altLang="zh-CN" sz="2800" b="0" dirty="0" err="1">
                <a:latin typeface="Arial Unicode MS" pitchFamily="34" charset="-122"/>
              </a:rPr>
              <a:t>int</a:t>
            </a:r>
            <a:r>
              <a:rPr kumimoji="0" lang="en-US" altLang="zh-CN" sz="2800" b="0" dirty="0">
                <a:latin typeface="Arial Unicode MS" pitchFamily="34" charset="-122"/>
              </a:rPr>
              <a:t> x[],</a:t>
            </a:r>
            <a:r>
              <a:rPr kumimoji="0" lang="en-US" altLang="zh-CN" sz="2800" b="0" dirty="0" err="1">
                <a:latin typeface="Arial Unicode MS" pitchFamily="34" charset="-122"/>
              </a:rPr>
              <a:t>int</a:t>
            </a:r>
            <a:r>
              <a:rPr kumimoji="0" lang="en-US" altLang="zh-CN" sz="2800" b="0" dirty="0">
                <a:latin typeface="Arial Unicode MS" pitchFamily="34" charset="-122"/>
              </a:rPr>
              <a:t> n)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r>
              <a:rPr kumimoji="0" lang="en-US" altLang="zh-CN" sz="2800" b="0" dirty="0" err="1">
                <a:latin typeface="Arial Unicode MS" pitchFamily="34" charset="-122"/>
              </a:rPr>
              <a:t>int</a:t>
            </a:r>
            <a:r>
              <a:rPr kumimoji="0" lang="en-US" altLang="zh-CN" sz="2800" b="0" dirty="0">
                <a:latin typeface="Arial Unicode MS" pitchFamily="34" charset="-122"/>
              </a:rPr>
              <a:t> </a:t>
            </a:r>
            <a:r>
              <a:rPr kumimoji="0" lang="en-US" altLang="zh-CN" sz="2800" b="0" dirty="0" err="1">
                <a:latin typeface="Arial Unicode MS" pitchFamily="34" charset="-122"/>
              </a:rPr>
              <a:t>i,j,k,t</a:t>
            </a:r>
            <a:r>
              <a:rPr kumimoji="0" lang="en-US" altLang="zh-CN" sz="2800" b="0" dirty="0">
                <a:latin typeface="Arial Unicode MS" pitchFamily="34" charset="-122"/>
              </a:rPr>
              <a: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for(i=0;i&lt;n-1;i++)</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 k=i;</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for(j=i+1;j&lt;</a:t>
            </a:r>
            <a:r>
              <a:rPr kumimoji="0" lang="en-US" altLang="zh-CN" sz="2800" b="0" dirty="0" err="1">
                <a:latin typeface="Arial Unicode MS" pitchFamily="34" charset="-122"/>
              </a:rPr>
              <a:t>n;j</a:t>
            </a:r>
            <a:r>
              <a:rPr kumimoji="0" lang="en-US" altLang="zh-CN" sz="2800" b="0" dirty="0">
                <a:latin typeface="Arial Unicode MS" pitchFamily="34" charset="-122"/>
              </a:rPr>
              <a:t>++)</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if(x[j]&gt;x[k]) k=j;</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if(k!=i)</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 t=x[i];x[i]=x[k];x[k]=t;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    }</a:t>
            </a:r>
            <a:endParaRPr kumimoji="0" lang="zh-CN" altLang="zh-CN" sz="2800" b="0" dirty="0">
              <a:latin typeface="Arial Unicode MS" pitchFamily="34" charset="-122"/>
            </a:endParaRPr>
          </a:p>
          <a:p>
            <a:pPr>
              <a:spcBef>
                <a:spcPct val="20000"/>
              </a:spcBef>
              <a:buClr>
                <a:schemeClr val="folHlink"/>
              </a:buClr>
              <a:buFont typeface="Wingdings" pitchFamily="2" charset="2"/>
              <a:buNone/>
              <a:defRPr/>
            </a:pPr>
            <a:r>
              <a:rPr kumimoji="0" lang="en-US" altLang="zh-CN" sz="2800" b="0" dirty="0">
                <a:latin typeface="Arial Unicode MS" pitchFamily="34" charset="-122"/>
              </a:rPr>
              <a:t>}</a:t>
            </a:r>
            <a:endParaRPr kumimoji="0" lang="zh-CN" altLang="en-US" sz="2800" b="0" dirty="0">
              <a:latin typeface="Arial Unicode MS"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79.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285750" y="642938"/>
            <a:ext cx="857250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8.3.5 </a:t>
            </a:r>
            <a:r>
              <a:rPr lang="zh-CN" altLang="zh-CN" dirty="0" smtClean="0">
                <a:solidFill>
                  <a:srgbClr val="800000"/>
                </a:solidFill>
                <a:effectLst>
                  <a:outerShdw blurRad="38100" dist="38100" dir="2700000" algn="tl">
                    <a:srgbClr val="000000"/>
                  </a:outerShdw>
                </a:effectLst>
                <a:ea typeface="黑体" pitchFamily="2" charset="-122"/>
              </a:rPr>
              <a:t>通过指针引用多维数组</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95235" name="Rectangle 3"/>
          <p:cNvSpPr>
            <a:spLocks noGrp="1" noChangeArrowheads="1"/>
          </p:cNvSpPr>
          <p:nvPr>
            <p:ph idx="1"/>
          </p:nvPr>
        </p:nvSpPr>
        <p:spPr>
          <a:xfrm>
            <a:off x="714375" y="1714500"/>
            <a:ext cx="8072438" cy="4357688"/>
          </a:xfrm>
        </p:spPr>
        <p:txBody>
          <a:bodyPr/>
          <a:lstStyle/>
          <a:p>
            <a:pPr eaLnBrk="1" hangingPunct="1"/>
            <a:r>
              <a:rPr lang="zh-CN" altLang="zh-CN" smtClean="0"/>
              <a:t>指针变量可以指向一维数组中的元素，也可以指向多维数组中的元素。但在概念上和使用方法上，多维数组的指针比一维数组的指针要复杂一些。</a:t>
            </a:r>
            <a:endParaRPr lang="en-US" altLang="zh-CN" smtClean="0"/>
          </a:p>
        </p:txBody>
      </p:sp>
      <p:pic>
        <p:nvPicPr>
          <p:cNvPr id="95236"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pic>
        <p:nvPicPr>
          <p:cNvPr id="2253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7563" y="26988"/>
            <a:ext cx="5786437" cy="661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3"/>
          <p:cNvSpPr txBox="1">
            <a:spLocks noChangeArrowheads="1"/>
          </p:cNvSpPr>
          <p:nvPr/>
        </p:nvSpPr>
        <p:spPr bwMode="auto">
          <a:xfrm>
            <a:off x="214313" y="642938"/>
            <a:ext cx="3571875" cy="785812"/>
          </a:xfrm>
          <a:prstGeom prst="rect">
            <a:avLst/>
          </a:prstGeom>
          <a:noFill/>
          <a:ln w="9525">
            <a:noFill/>
            <a:miter lim="800000"/>
            <a:headEnd/>
            <a:tailEnd/>
          </a:ln>
        </p:spPr>
        <p:txBody>
          <a:bodyPr/>
          <a:lstStyle/>
          <a:p>
            <a:pPr marL="342900" indent="-342900">
              <a:lnSpc>
                <a:spcPct val="120000"/>
              </a:lnSpc>
              <a:spcBef>
                <a:spcPts val="0"/>
              </a:spcBef>
              <a:defRPr/>
            </a:pPr>
            <a:r>
              <a:rPr lang="en-US" altLang="zh-CN" sz="2800" kern="0" dirty="0" err="1">
                <a:solidFill>
                  <a:srgbClr val="00B050"/>
                </a:solidFill>
                <a:latin typeface="+mn-lt"/>
                <a:ea typeface="+mn-ea"/>
              </a:rPr>
              <a:t>int</a:t>
            </a:r>
            <a:r>
              <a:rPr lang="en-US" altLang="zh-CN" sz="2800" kern="0" dirty="0">
                <a:solidFill>
                  <a:srgbClr val="00B050"/>
                </a:solidFill>
                <a:latin typeface="+mn-lt"/>
                <a:ea typeface="+mn-ea"/>
              </a:rPr>
              <a:t> </a:t>
            </a:r>
            <a:r>
              <a:rPr lang="en-US" altLang="zh-CN" sz="2800" kern="0" dirty="0" err="1">
                <a:solidFill>
                  <a:srgbClr val="00B050"/>
                </a:solidFill>
                <a:latin typeface="+mn-lt"/>
                <a:ea typeface="+mn-ea"/>
              </a:rPr>
              <a:t>i</a:t>
            </a:r>
            <a:r>
              <a:rPr lang="en-US" altLang="zh-CN" sz="2800" kern="0" dirty="0">
                <a:solidFill>
                  <a:srgbClr val="00B050"/>
                </a:solidFill>
                <a:latin typeface="+mn-lt"/>
                <a:ea typeface="+mn-ea"/>
              </a:rPr>
              <a:t>=3,j=6,k;</a:t>
            </a:r>
          </a:p>
        </p:txBody>
      </p:sp>
      <p:sp>
        <p:nvSpPr>
          <p:cNvPr id="7" name="Rectangle 3"/>
          <p:cNvSpPr txBox="1">
            <a:spLocks noChangeArrowheads="1"/>
          </p:cNvSpPr>
          <p:nvPr/>
        </p:nvSpPr>
        <p:spPr bwMode="auto">
          <a:xfrm>
            <a:off x="71438" y="1285875"/>
            <a:ext cx="4357687" cy="642938"/>
          </a:xfrm>
          <a:prstGeom prst="rect">
            <a:avLst/>
          </a:prstGeom>
          <a:noFill/>
          <a:ln w="9525">
            <a:noFill/>
            <a:miter lim="800000"/>
            <a:headEnd/>
            <a:tailEnd/>
          </a:ln>
        </p:spPr>
        <p:txBody>
          <a:bodyPr/>
          <a:lstStyle/>
          <a:p>
            <a:pPr marL="342900" indent="-342900">
              <a:lnSpc>
                <a:spcPct val="120000"/>
              </a:lnSpc>
              <a:spcBef>
                <a:spcPts val="0"/>
              </a:spcBef>
              <a:defRPr/>
            </a:pPr>
            <a:r>
              <a:rPr lang="zh-CN" altLang="en-US" sz="2800" kern="0" dirty="0">
                <a:solidFill>
                  <a:srgbClr val="00B050"/>
                </a:solidFill>
                <a:latin typeface="+mn-lt"/>
                <a:ea typeface="+mn-ea"/>
              </a:rPr>
              <a:t>定义特殊变量</a:t>
            </a:r>
            <a:r>
              <a:rPr lang="en-US" altLang="zh-CN" sz="2800" kern="0" dirty="0" err="1">
                <a:solidFill>
                  <a:srgbClr val="00B050"/>
                </a:solidFill>
                <a:latin typeface="+mn-lt"/>
                <a:ea typeface="+mn-ea"/>
              </a:rPr>
              <a:t>i_pointer</a:t>
            </a:r>
            <a:endParaRPr lang="en-US" altLang="zh-CN" sz="2800" kern="0" dirty="0">
              <a:solidFill>
                <a:srgbClr val="00B050"/>
              </a:solidFill>
              <a:latin typeface="+mn-lt"/>
              <a:ea typeface="+mn-ea"/>
            </a:endParaRPr>
          </a:p>
        </p:txBody>
      </p:sp>
      <p:sp>
        <p:nvSpPr>
          <p:cNvPr id="9" name="圆角矩形标注 8"/>
          <p:cNvSpPr>
            <a:spLocks noChangeArrowheads="1"/>
          </p:cNvSpPr>
          <p:nvPr/>
        </p:nvSpPr>
        <p:spPr bwMode="auto">
          <a:xfrm>
            <a:off x="785813" y="3643313"/>
            <a:ext cx="2000250" cy="1000125"/>
          </a:xfrm>
          <a:prstGeom prst="wedgeRoundRectCallout">
            <a:avLst>
              <a:gd name="adj1" fmla="val 71250"/>
              <a:gd name="adj2" fmla="val 89000"/>
              <a:gd name="adj3" fmla="val 16667"/>
            </a:avLst>
          </a:prstGeom>
          <a:solidFill>
            <a:srgbClr val="FFFFCC"/>
          </a:solidFill>
          <a:ln w="9525" algn="ctr">
            <a:solidFill>
              <a:schemeClr val="tx1"/>
            </a:solidFill>
            <a:miter lim="800000"/>
            <a:headEnd/>
            <a:tailEnd/>
          </a:ln>
        </p:spPr>
        <p:txBody>
          <a:bodyPr/>
          <a:lstStyle/>
          <a:p>
            <a:r>
              <a:rPr lang="zh-CN" altLang="en-US" sz="2800"/>
              <a:t>将</a:t>
            </a:r>
            <a:r>
              <a:rPr lang="en-US" altLang="zh-CN" sz="2800"/>
              <a:t>i</a:t>
            </a:r>
            <a:r>
              <a:rPr lang="zh-CN" altLang="en-US" sz="2800"/>
              <a:t>的地址存到这里</a:t>
            </a:r>
          </a:p>
        </p:txBody>
      </p:sp>
      <p:sp>
        <p:nvSpPr>
          <p:cNvPr id="11" name="横卷形 10"/>
          <p:cNvSpPr>
            <a:spLocks noChangeArrowheads="1"/>
          </p:cNvSpPr>
          <p:nvPr/>
        </p:nvSpPr>
        <p:spPr bwMode="auto">
          <a:xfrm>
            <a:off x="428625" y="5357813"/>
            <a:ext cx="2487613" cy="785812"/>
          </a:xfrm>
          <a:prstGeom prst="horizontalScroll">
            <a:avLst>
              <a:gd name="adj" fmla="val 12500"/>
            </a:avLst>
          </a:prstGeom>
          <a:solidFill>
            <a:srgbClr val="E1FFE1"/>
          </a:solidFill>
          <a:ln w="9525" algn="ctr">
            <a:solidFill>
              <a:schemeClr val="tx1"/>
            </a:solidFill>
            <a:miter lim="800000"/>
            <a:headEnd/>
            <a:tailEnd/>
          </a:ln>
        </p:spPr>
        <p:txBody>
          <a:bodyPr wrap="none"/>
          <a:lstStyle/>
          <a:p>
            <a:pPr algn="ctr"/>
            <a:r>
              <a:rPr lang="zh-CN" altLang="en-US" sz="3200">
                <a:solidFill>
                  <a:srgbClr val="FF0000"/>
                </a:solidFill>
              </a:rPr>
              <a:t>间接存取</a:t>
            </a:r>
          </a:p>
        </p:txBody>
      </p:sp>
      <p:sp>
        <p:nvSpPr>
          <p:cNvPr id="12" name="Rectangle 3"/>
          <p:cNvSpPr txBox="1">
            <a:spLocks noChangeArrowheads="1"/>
          </p:cNvSpPr>
          <p:nvPr/>
        </p:nvSpPr>
        <p:spPr bwMode="auto">
          <a:xfrm>
            <a:off x="142875" y="2000250"/>
            <a:ext cx="3071813" cy="642938"/>
          </a:xfrm>
          <a:prstGeom prst="rect">
            <a:avLst/>
          </a:prstGeom>
          <a:noFill/>
          <a:ln w="9525">
            <a:noFill/>
            <a:miter lim="800000"/>
            <a:headEnd/>
            <a:tailEnd/>
          </a:ln>
        </p:spPr>
        <p:txBody>
          <a:bodyPr/>
          <a:lstStyle/>
          <a:p>
            <a:pPr marL="342900" indent="-342900">
              <a:lnSpc>
                <a:spcPct val="120000"/>
              </a:lnSpc>
              <a:spcBef>
                <a:spcPts val="0"/>
              </a:spcBef>
              <a:defRPr/>
            </a:pPr>
            <a:r>
              <a:rPr lang="en-US" altLang="zh-CN" sz="2800" kern="0" dirty="0" err="1">
                <a:solidFill>
                  <a:srgbClr val="00B050"/>
                </a:solidFill>
                <a:latin typeface="+mn-lt"/>
                <a:ea typeface="+mn-ea"/>
              </a:rPr>
              <a:t>i_pointer</a:t>
            </a:r>
            <a:r>
              <a:rPr lang="en-US" altLang="zh-CN" sz="2800" kern="0" dirty="0">
                <a:solidFill>
                  <a:srgbClr val="00B050"/>
                </a:solidFill>
                <a:latin typeface="+mn-lt"/>
                <a:ea typeface="+mn-ea"/>
              </a:rPr>
              <a:t>=&amp;</a:t>
            </a:r>
            <a:r>
              <a:rPr lang="en-US" altLang="zh-CN" sz="2800" kern="0" dirty="0" err="1">
                <a:solidFill>
                  <a:srgbClr val="00B050"/>
                </a:solidFill>
                <a:latin typeface="+mn-lt"/>
                <a:ea typeface="+mn-ea"/>
              </a:rPr>
              <a:t>i</a:t>
            </a:r>
            <a:r>
              <a:rPr lang="en-US" altLang="zh-CN" sz="2800" kern="0" dirty="0">
                <a:solidFill>
                  <a:srgbClr val="00B050"/>
                </a:solidFill>
                <a:latin typeface="+mn-lt"/>
                <a:ea typeface="+mn-ea"/>
              </a:rPr>
              <a:t>;</a:t>
            </a:r>
          </a:p>
        </p:txBody>
      </p:sp>
      <p:pic>
        <p:nvPicPr>
          <p:cNvPr id="1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9250" y="4921250"/>
            <a:ext cx="8572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72125" y="3286125"/>
            <a:ext cx="59055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71938" y="2286000"/>
            <a:ext cx="582612" cy="298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8" name="直接连接符 17"/>
          <p:cNvCxnSpPr>
            <a:cxnSpLocks noChangeShapeType="1"/>
          </p:cNvCxnSpPr>
          <p:nvPr/>
        </p:nvCxnSpPr>
        <p:spPr bwMode="auto">
          <a:xfrm rot="10800000">
            <a:off x="4214813" y="5072063"/>
            <a:ext cx="428625"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20" name="直接连接符 19"/>
          <p:cNvCxnSpPr>
            <a:cxnSpLocks noChangeShapeType="1"/>
          </p:cNvCxnSpPr>
          <p:nvPr/>
        </p:nvCxnSpPr>
        <p:spPr bwMode="auto">
          <a:xfrm rot="5400000" flipH="1" flipV="1">
            <a:off x="2893219" y="3750469"/>
            <a:ext cx="2643188"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22" name="直接箭头连接符 21"/>
          <p:cNvCxnSpPr>
            <a:cxnSpLocks noChangeShapeType="1"/>
          </p:cNvCxnSpPr>
          <p:nvPr/>
        </p:nvCxnSpPr>
        <p:spPr bwMode="auto">
          <a:xfrm>
            <a:off x="4214813" y="2428875"/>
            <a:ext cx="428625"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25" name="Rectangle 3"/>
          <p:cNvSpPr txBox="1">
            <a:spLocks noChangeArrowheads="1"/>
          </p:cNvSpPr>
          <p:nvPr/>
        </p:nvSpPr>
        <p:spPr bwMode="auto">
          <a:xfrm>
            <a:off x="71438" y="2714625"/>
            <a:ext cx="3071812" cy="642938"/>
          </a:xfrm>
          <a:prstGeom prst="rect">
            <a:avLst/>
          </a:prstGeom>
          <a:noFill/>
          <a:ln w="9525">
            <a:noFill/>
            <a:miter lim="800000"/>
            <a:headEnd/>
            <a:tailEnd/>
          </a:ln>
        </p:spPr>
        <p:txBody>
          <a:bodyPr/>
          <a:lstStyle/>
          <a:p>
            <a:pPr marL="342900" indent="-342900">
              <a:lnSpc>
                <a:spcPct val="120000"/>
              </a:lnSpc>
              <a:spcBef>
                <a:spcPts val="0"/>
              </a:spcBef>
              <a:defRPr/>
            </a:pPr>
            <a:r>
              <a:rPr lang="en-US" altLang="zh-CN" sz="2800" kern="0" dirty="0">
                <a:solidFill>
                  <a:srgbClr val="9D138D"/>
                </a:solidFill>
                <a:latin typeface="+mn-lt"/>
                <a:ea typeface="+mn-ea"/>
              </a:rPr>
              <a:t>*</a:t>
            </a:r>
            <a:r>
              <a:rPr lang="en-US" altLang="zh-CN" sz="2800" kern="0" dirty="0" err="1">
                <a:solidFill>
                  <a:srgbClr val="9D138D"/>
                </a:solidFill>
                <a:latin typeface="+mn-lt"/>
                <a:ea typeface="+mn-ea"/>
              </a:rPr>
              <a:t>i_pointer</a:t>
            </a:r>
            <a:r>
              <a:rPr lang="en-US" altLang="zh-CN" sz="2800" kern="0" dirty="0">
                <a:solidFill>
                  <a:srgbClr val="9D138D"/>
                </a:solidFill>
                <a:latin typeface="+mn-lt"/>
                <a:ea typeface="+mn-ea"/>
              </a:rPr>
              <a:t>=</a:t>
            </a:r>
            <a:r>
              <a:rPr lang="en-US" altLang="zh-CN" sz="2800" kern="0" dirty="0">
                <a:solidFill>
                  <a:srgbClr val="FF0000"/>
                </a:solidFill>
                <a:latin typeface="+mn-lt"/>
                <a:ea typeface="+mn-ea"/>
              </a:rPr>
              <a:t>50</a:t>
            </a:r>
            <a:r>
              <a:rPr lang="en-US" altLang="zh-CN" sz="2800" kern="0" dirty="0">
                <a:solidFill>
                  <a:srgbClr val="9D138D"/>
                </a:solidFill>
                <a:latin typeface="+mn-lt"/>
                <a:ea typeface="+mn-ea"/>
              </a:rPr>
              <a:t>;</a:t>
            </a:r>
          </a:p>
        </p:txBody>
      </p:sp>
      <p:sp>
        <p:nvSpPr>
          <p:cNvPr id="26" name="TextBox 25"/>
          <p:cNvSpPr txBox="1">
            <a:spLocks noChangeArrowheads="1"/>
          </p:cNvSpPr>
          <p:nvPr/>
        </p:nvSpPr>
        <p:spPr bwMode="auto">
          <a:xfrm>
            <a:off x="5592763" y="2200275"/>
            <a:ext cx="622300" cy="4302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tIns="0" bIns="0">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FF0000"/>
                </a:solidFill>
                <a:latin typeface="宋体" pitchFamily="2" charset="-122"/>
              </a:rPr>
              <a:t>50</a:t>
            </a:r>
            <a:endParaRPr lang="zh-CN" altLang="en-US" sz="2800">
              <a:solidFill>
                <a:srgbClr val="FF0000"/>
              </a:solidFill>
              <a:latin typeface="宋体" pitchFamily="2" charset="-122"/>
            </a:endParaRPr>
          </a:p>
        </p:txBody>
      </p:sp>
      <p:pic>
        <p:nvPicPr>
          <p:cNvPr id="22544" name="图片 15" descr="Untitled.png">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par>
                          <p:cTn id="18" fill="hold" nodeType="afterGroup">
                            <p:stCondLst>
                              <p:cond delay="500"/>
                            </p:stCondLst>
                            <p:childTnLst>
                              <p:par>
                                <p:cTn id="19" presetID="15"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3000" fill="hold"/>
                                        <p:tgtEl>
                                          <p:spTgt spid="14"/>
                                        </p:tgtEl>
                                        <p:attrNameLst>
                                          <p:attrName>ppt_w</p:attrName>
                                        </p:attrNameLst>
                                      </p:cBhvr>
                                      <p:tavLst>
                                        <p:tav tm="0">
                                          <p:val>
                                            <p:fltVal val="0"/>
                                          </p:val>
                                        </p:tav>
                                        <p:tav tm="100000">
                                          <p:val>
                                            <p:strVal val="#ppt_w"/>
                                          </p:val>
                                        </p:tav>
                                      </p:tavLst>
                                    </p:anim>
                                    <p:anim calcmode="lin" valueType="num">
                                      <p:cBhvr>
                                        <p:cTn id="22" dur="3000" fill="hold"/>
                                        <p:tgtEl>
                                          <p:spTgt spid="14"/>
                                        </p:tgtEl>
                                        <p:attrNameLst>
                                          <p:attrName>ppt_h</p:attrName>
                                        </p:attrNameLst>
                                      </p:cBhvr>
                                      <p:tavLst>
                                        <p:tav tm="0">
                                          <p:val>
                                            <p:fltVal val="0"/>
                                          </p:val>
                                        </p:tav>
                                        <p:tav tm="100000">
                                          <p:val>
                                            <p:strVal val="#ppt_h"/>
                                          </p:val>
                                        </p:tav>
                                      </p:tavLst>
                                    </p:anim>
                                    <p:anim calcmode="lin" valueType="num">
                                      <p:cBhvr>
                                        <p:cTn id="23" dur="3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24" dur="3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12" presetClass="entr" presetSubtype="2"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slide(fromRight)">
                                      <p:cBhvr>
                                        <p:cTn id="29" dur="500"/>
                                        <p:tgtEl>
                                          <p:spTgt spid="18"/>
                                        </p:tgtEl>
                                      </p:cBhvr>
                                    </p:animEffect>
                                  </p:childTnLst>
                                </p:cTn>
                              </p:par>
                            </p:childTnLst>
                          </p:cTn>
                        </p:par>
                        <p:par>
                          <p:cTn id="30" fill="hold" nodeType="afterGroup">
                            <p:stCondLst>
                              <p:cond delay="500"/>
                            </p:stCondLst>
                            <p:childTnLst>
                              <p:par>
                                <p:cTn id="31" presetID="1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slide(fromBottom)">
                                      <p:cBhvr>
                                        <p:cTn id="33" dur="500"/>
                                        <p:tgtEl>
                                          <p:spTgt spid="20"/>
                                        </p:tgtEl>
                                      </p:cBhvr>
                                    </p:animEffect>
                                  </p:childTnLst>
                                </p:cTn>
                              </p:par>
                            </p:childTnLst>
                          </p:cTn>
                        </p:par>
                        <p:par>
                          <p:cTn id="34" fill="hold" nodeType="afterGroup">
                            <p:stCondLst>
                              <p:cond delay="1000"/>
                            </p:stCondLst>
                            <p:childTnLst>
                              <p:par>
                                <p:cTn id="35" presetID="12" presetClass="entr" presetSubtype="8"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slide(fromLeft)">
                                      <p:cBhvr>
                                        <p:cTn id="37" dur="500"/>
                                        <p:tgtEl>
                                          <p:spTgt spid="2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blinds(horizontal)">
                                      <p:cBhvr>
                                        <p:cTn id="42" dur="500"/>
                                        <p:tgtEl>
                                          <p:spTgt spid="25"/>
                                        </p:tgtEl>
                                      </p:cBhvr>
                                    </p:animEffect>
                                  </p:childTnLst>
                                </p:cTn>
                              </p:par>
                            </p:childTnLst>
                          </p:cTn>
                        </p:par>
                        <p:par>
                          <p:cTn id="43" fill="hold" nodeType="afterGroup">
                            <p:stCondLst>
                              <p:cond delay="500"/>
                            </p:stCondLst>
                            <p:childTnLst>
                              <p:par>
                                <p:cTn id="44" presetID="15" presetClass="entr" presetSubtype="0"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3000" fill="hold"/>
                                        <p:tgtEl>
                                          <p:spTgt spid="26"/>
                                        </p:tgtEl>
                                        <p:attrNameLst>
                                          <p:attrName>ppt_w</p:attrName>
                                        </p:attrNameLst>
                                      </p:cBhvr>
                                      <p:tavLst>
                                        <p:tav tm="0">
                                          <p:val>
                                            <p:fltVal val="0"/>
                                          </p:val>
                                        </p:tav>
                                        <p:tav tm="100000">
                                          <p:val>
                                            <p:strVal val="#ppt_w"/>
                                          </p:val>
                                        </p:tav>
                                      </p:tavLst>
                                    </p:anim>
                                    <p:anim calcmode="lin" valueType="num">
                                      <p:cBhvr>
                                        <p:cTn id="47" dur="3000" fill="hold"/>
                                        <p:tgtEl>
                                          <p:spTgt spid="26"/>
                                        </p:tgtEl>
                                        <p:attrNameLst>
                                          <p:attrName>ppt_h</p:attrName>
                                        </p:attrNameLst>
                                      </p:cBhvr>
                                      <p:tavLst>
                                        <p:tav tm="0">
                                          <p:val>
                                            <p:fltVal val="0"/>
                                          </p:val>
                                        </p:tav>
                                        <p:tav tm="100000">
                                          <p:val>
                                            <p:strVal val="#ppt_h"/>
                                          </p:val>
                                        </p:tav>
                                      </p:tavLst>
                                    </p:anim>
                                    <p:anim calcmode="lin" valueType="num">
                                      <p:cBhvr>
                                        <p:cTn id="48" dur="3000" fill="hold"/>
                                        <p:tgtEl>
                                          <p:spTgt spid="26"/>
                                        </p:tgtEl>
                                        <p:attrNameLst>
                                          <p:attrName>ppt_x</p:attrName>
                                        </p:attrNameLst>
                                      </p:cBhvr>
                                      <p:tavLst>
                                        <p:tav tm="0" fmla="#ppt_x+(cos(-2*pi*(1-$))*-#ppt_x-sin(-2*pi*(1-$))*(1-#ppt_y))*(1-$)">
                                          <p:val>
                                            <p:fltVal val="0"/>
                                          </p:val>
                                        </p:tav>
                                        <p:tav tm="100000">
                                          <p:val>
                                            <p:fltVal val="1"/>
                                          </p:val>
                                        </p:tav>
                                      </p:tavLst>
                                    </p:anim>
                                    <p:anim calcmode="lin" valueType="num">
                                      <p:cBhvr>
                                        <p:cTn id="49" dur="3000" fill="hold"/>
                                        <p:tgtEl>
                                          <p:spTgt spid="2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49" presetClass="entr" presetSubtype="0" decel="100000" fill="hold" grpId="0" nodeType="click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500" fill="hold"/>
                                        <p:tgtEl>
                                          <p:spTgt spid="11"/>
                                        </p:tgtEl>
                                        <p:attrNameLst>
                                          <p:attrName>ppt_w</p:attrName>
                                        </p:attrNameLst>
                                      </p:cBhvr>
                                      <p:tavLst>
                                        <p:tav tm="0">
                                          <p:val>
                                            <p:fltVal val="0"/>
                                          </p:val>
                                        </p:tav>
                                        <p:tav tm="100000">
                                          <p:val>
                                            <p:strVal val="#ppt_w"/>
                                          </p:val>
                                        </p:tav>
                                      </p:tavLst>
                                    </p:anim>
                                    <p:anim calcmode="lin" valueType="num">
                                      <p:cBhvr>
                                        <p:cTn id="55" dur="500" fill="hold"/>
                                        <p:tgtEl>
                                          <p:spTgt spid="11"/>
                                        </p:tgtEl>
                                        <p:attrNameLst>
                                          <p:attrName>ppt_h</p:attrName>
                                        </p:attrNameLst>
                                      </p:cBhvr>
                                      <p:tavLst>
                                        <p:tav tm="0">
                                          <p:val>
                                            <p:fltVal val="0"/>
                                          </p:val>
                                        </p:tav>
                                        <p:tav tm="100000">
                                          <p:val>
                                            <p:strVal val="#ppt_h"/>
                                          </p:val>
                                        </p:tav>
                                      </p:tavLst>
                                    </p:anim>
                                    <p:anim calcmode="lin" valueType="num">
                                      <p:cBhvr>
                                        <p:cTn id="56" dur="500" fill="hold"/>
                                        <p:tgtEl>
                                          <p:spTgt spid="11"/>
                                        </p:tgtEl>
                                        <p:attrNameLst>
                                          <p:attrName>style.rotation</p:attrName>
                                        </p:attrNameLst>
                                      </p:cBhvr>
                                      <p:tavLst>
                                        <p:tav tm="0">
                                          <p:val>
                                            <p:fltVal val="360"/>
                                          </p:val>
                                        </p:tav>
                                        <p:tav tm="100000">
                                          <p:val>
                                            <p:fltVal val="0"/>
                                          </p:val>
                                        </p:tav>
                                      </p:tavLst>
                                    </p:anim>
                                    <p:animEffect transition="in" filter="fade">
                                      <p:cBhvr>
                                        <p:cTn id="5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1" grpId="0" animBg="1"/>
      <p:bldP spid="12" grpId="0"/>
      <p:bldP spid="25" grpId="0"/>
      <p:bldP spid="26" grpId="0" animBg="1"/>
    </p:bldLst>
  </p:timing>
</p:sld>
</file>

<file path=ppt/slides/slide80.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285750" y="642938"/>
            <a:ext cx="857250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8.3.5 </a:t>
            </a:r>
            <a:r>
              <a:rPr lang="zh-CN" altLang="zh-CN" dirty="0" smtClean="0">
                <a:solidFill>
                  <a:srgbClr val="800000"/>
                </a:solidFill>
                <a:effectLst>
                  <a:outerShdw blurRad="38100" dist="38100" dir="2700000" algn="tl">
                    <a:srgbClr val="000000"/>
                  </a:outerShdw>
                </a:effectLst>
                <a:ea typeface="黑体" pitchFamily="2" charset="-122"/>
              </a:rPr>
              <a:t>通过指针引用多维数组</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6147" name="Rectangle 3"/>
          <p:cNvSpPr>
            <a:spLocks noGrp="1" noChangeArrowheads="1"/>
          </p:cNvSpPr>
          <p:nvPr>
            <p:ph idx="1"/>
          </p:nvPr>
        </p:nvSpPr>
        <p:spPr>
          <a:xfrm>
            <a:off x="714375" y="1500188"/>
            <a:ext cx="8072438" cy="2286000"/>
          </a:xfrm>
        </p:spPr>
        <p:txBody>
          <a:bodyPr/>
          <a:lstStyle/>
          <a:p>
            <a:pPr eaLnBrk="1" hangingPunct="1">
              <a:buFont typeface="Wingdings" pitchFamily="2" charset="2"/>
              <a:buNone/>
            </a:pPr>
            <a:r>
              <a:rPr lang="en-US" altLang="zh-CN" smtClean="0"/>
              <a:t>1. </a:t>
            </a:r>
            <a:r>
              <a:rPr lang="zh-CN" altLang="zh-CN" smtClean="0"/>
              <a:t>多维数组元素的地址</a:t>
            </a:r>
            <a:endParaRPr lang="en-US" altLang="zh-CN" smtClean="0"/>
          </a:p>
          <a:p>
            <a:pPr eaLnBrk="1" hangingPunct="1">
              <a:buFont typeface="Wingdings" pitchFamily="2" charset="2"/>
              <a:buNone/>
            </a:pPr>
            <a:r>
              <a:rPr lang="en-US" altLang="zh-CN" smtClean="0"/>
              <a:t>int a[3][4]={{1,3,5,7},</a:t>
            </a:r>
          </a:p>
          <a:p>
            <a:pPr eaLnBrk="1" hangingPunct="1">
              <a:buFont typeface="Wingdings" pitchFamily="2" charset="2"/>
              <a:buNone/>
            </a:pPr>
            <a:r>
              <a:rPr lang="en-US" altLang="zh-CN" smtClean="0"/>
              <a:t>     {9,11,13,15},{17,19,21,23}};</a:t>
            </a:r>
          </a:p>
        </p:txBody>
      </p:sp>
      <p:graphicFrame>
        <p:nvGraphicFramePr>
          <p:cNvPr id="4" name="表格 3"/>
          <p:cNvGraphicFramePr>
            <a:graphicFrameLocks noGrp="1"/>
          </p:cNvGraphicFramePr>
          <p:nvPr/>
        </p:nvGraphicFramePr>
        <p:xfrm>
          <a:off x="4143375" y="4732338"/>
          <a:ext cx="4572000" cy="1554342"/>
        </p:xfrm>
        <a:graphic>
          <a:graphicData uri="http://schemas.openxmlformats.org/drawingml/2006/table">
            <a:tbl>
              <a:tblPr/>
              <a:tblGrid>
                <a:gridCol w="1000125"/>
                <a:gridCol w="1143000"/>
                <a:gridCol w="1214438"/>
                <a:gridCol w="1214437"/>
              </a:tblGrid>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5</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7</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9</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15</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17</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19</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21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23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bl>
          </a:graphicData>
        </a:graphic>
      </p:graphicFrame>
      <p:graphicFrame>
        <p:nvGraphicFramePr>
          <p:cNvPr id="5" name="表格 4"/>
          <p:cNvGraphicFramePr>
            <a:graphicFrameLocks noGrp="1"/>
          </p:cNvGraphicFramePr>
          <p:nvPr/>
        </p:nvGraphicFramePr>
        <p:xfrm>
          <a:off x="1928813" y="4702175"/>
          <a:ext cx="1143000" cy="1554342"/>
        </p:xfrm>
        <a:graphic>
          <a:graphicData uri="http://schemas.openxmlformats.org/drawingml/2006/table">
            <a:tbl>
              <a:tblPr/>
              <a:tblGrid>
                <a:gridCol w="1143000"/>
              </a:tblGrid>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a[0]</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a[2]</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bl>
          </a:graphicData>
        </a:graphic>
      </p:graphicFrame>
      <p:cxnSp>
        <p:nvCxnSpPr>
          <p:cNvPr id="8" name="直接连接符 7"/>
          <p:cNvCxnSpPr>
            <a:cxnSpLocks noChangeShapeType="1"/>
          </p:cNvCxnSpPr>
          <p:nvPr/>
        </p:nvCxnSpPr>
        <p:spPr bwMode="auto">
          <a:xfrm>
            <a:off x="3214688" y="4946650"/>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 name="直接连接符 8"/>
          <p:cNvCxnSpPr>
            <a:cxnSpLocks noChangeShapeType="1"/>
          </p:cNvCxnSpPr>
          <p:nvPr/>
        </p:nvCxnSpPr>
        <p:spPr bwMode="auto">
          <a:xfrm>
            <a:off x="3214688" y="5089525"/>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 name="直接连接符 9"/>
          <p:cNvCxnSpPr>
            <a:cxnSpLocks noChangeShapeType="1"/>
          </p:cNvCxnSpPr>
          <p:nvPr/>
        </p:nvCxnSpPr>
        <p:spPr bwMode="auto">
          <a:xfrm>
            <a:off x="3214688" y="5446713"/>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1" name="直接连接符 10"/>
          <p:cNvCxnSpPr>
            <a:cxnSpLocks noChangeShapeType="1"/>
          </p:cNvCxnSpPr>
          <p:nvPr/>
        </p:nvCxnSpPr>
        <p:spPr bwMode="auto">
          <a:xfrm>
            <a:off x="3214688" y="5589588"/>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2" name="直接连接符 11"/>
          <p:cNvCxnSpPr>
            <a:cxnSpLocks noChangeShapeType="1"/>
          </p:cNvCxnSpPr>
          <p:nvPr/>
        </p:nvCxnSpPr>
        <p:spPr bwMode="auto">
          <a:xfrm>
            <a:off x="3214688" y="5946775"/>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3" name="直接连接符 12"/>
          <p:cNvCxnSpPr>
            <a:cxnSpLocks noChangeShapeType="1"/>
          </p:cNvCxnSpPr>
          <p:nvPr/>
        </p:nvCxnSpPr>
        <p:spPr bwMode="auto">
          <a:xfrm>
            <a:off x="3214688" y="6089650"/>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14" name="TextBox 13"/>
          <p:cNvSpPr txBox="1">
            <a:spLocks noChangeArrowheads="1"/>
          </p:cNvSpPr>
          <p:nvPr/>
        </p:nvSpPr>
        <p:spPr bwMode="auto">
          <a:xfrm>
            <a:off x="642938" y="4210050"/>
            <a:ext cx="42862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a:t>
            </a:r>
            <a:endParaRPr lang="zh-CN" altLang="en-US" sz="3200">
              <a:solidFill>
                <a:srgbClr val="0000CC"/>
              </a:solidFill>
            </a:endParaRPr>
          </a:p>
        </p:txBody>
      </p:sp>
      <p:cxnSp>
        <p:nvCxnSpPr>
          <p:cNvPr id="15" name="直接箭头连接符 14"/>
          <p:cNvCxnSpPr>
            <a:cxnSpLocks noChangeShapeType="1"/>
          </p:cNvCxnSpPr>
          <p:nvPr/>
        </p:nvCxnSpPr>
        <p:spPr bwMode="auto">
          <a:xfrm>
            <a:off x="642938" y="4719638"/>
            <a:ext cx="1285875"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6" name="TextBox 15"/>
          <p:cNvSpPr txBox="1">
            <a:spLocks noChangeArrowheads="1"/>
          </p:cNvSpPr>
          <p:nvPr/>
        </p:nvSpPr>
        <p:spPr bwMode="auto">
          <a:xfrm>
            <a:off x="642938" y="4705350"/>
            <a:ext cx="11430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a+1</a:t>
            </a:r>
            <a:endParaRPr lang="zh-CN" altLang="en-US" sz="3200">
              <a:solidFill>
                <a:srgbClr val="0000CC"/>
              </a:solidFill>
            </a:endParaRPr>
          </a:p>
        </p:txBody>
      </p:sp>
      <p:cxnSp>
        <p:nvCxnSpPr>
          <p:cNvPr id="17" name="直接箭头连接符 16"/>
          <p:cNvCxnSpPr>
            <a:cxnSpLocks noChangeShapeType="1"/>
          </p:cNvCxnSpPr>
          <p:nvPr/>
        </p:nvCxnSpPr>
        <p:spPr bwMode="auto">
          <a:xfrm>
            <a:off x="642938" y="5214938"/>
            <a:ext cx="1285875"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8" name="TextBox 17"/>
          <p:cNvSpPr txBox="1">
            <a:spLocks noChangeArrowheads="1"/>
          </p:cNvSpPr>
          <p:nvPr/>
        </p:nvSpPr>
        <p:spPr bwMode="auto">
          <a:xfrm>
            <a:off x="642938" y="5214938"/>
            <a:ext cx="1143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a+2</a:t>
            </a:r>
            <a:endParaRPr lang="zh-CN" altLang="en-US" sz="3200">
              <a:solidFill>
                <a:srgbClr val="0000CC"/>
              </a:solidFill>
            </a:endParaRPr>
          </a:p>
        </p:txBody>
      </p:sp>
      <p:cxnSp>
        <p:nvCxnSpPr>
          <p:cNvPr id="19" name="直接箭头连接符 18"/>
          <p:cNvCxnSpPr>
            <a:cxnSpLocks noChangeShapeType="1"/>
          </p:cNvCxnSpPr>
          <p:nvPr/>
        </p:nvCxnSpPr>
        <p:spPr bwMode="auto">
          <a:xfrm>
            <a:off x="642938" y="5724525"/>
            <a:ext cx="1285875" cy="1588"/>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20" name="TextBox 19"/>
          <p:cNvSpPr txBox="1">
            <a:spLocks noChangeArrowheads="1"/>
          </p:cNvSpPr>
          <p:nvPr/>
        </p:nvSpPr>
        <p:spPr bwMode="auto">
          <a:xfrm>
            <a:off x="3643313" y="3559175"/>
            <a:ext cx="107156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a:t>
            </a:r>
            <a:endParaRPr lang="zh-CN" altLang="en-US" sz="2800">
              <a:solidFill>
                <a:srgbClr val="0000CC"/>
              </a:solidFill>
            </a:endParaRPr>
          </a:p>
        </p:txBody>
      </p:sp>
      <p:cxnSp>
        <p:nvCxnSpPr>
          <p:cNvPr id="21" name="直接箭头连接符 20"/>
          <p:cNvCxnSpPr>
            <a:cxnSpLocks noChangeShapeType="1"/>
          </p:cNvCxnSpPr>
          <p:nvPr/>
        </p:nvCxnSpPr>
        <p:spPr bwMode="auto">
          <a:xfrm rot="5400000">
            <a:off x="3856038" y="4429125"/>
            <a:ext cx="573088"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26" name="TextBox 25"/>
          <p:cNvSpPr txBox="1">
            <a:spLocks noChangeArrowheads="1"/>
          </p:cNvSpPr>
          <p:nvPr/>
        </p:nvSpPr>
        <p:spPr bwMode="auto">
          <a:xfrm>
            <a:off x="4500563" y="3571875"/>
            <a:ext cx="1643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a[0]+1</a:t>
            </a:r>
            <a:endParaRPr lang="zh-CN" altLang="en-US" sz="2800">
              <a:solidFill>
                <a:srgbClr val="0000CC"/>
              </a:solidFill>
            </a:endParaRPr>
          </a:p>
        </p:txBody>
      </p:sp>
      <p:cxnSp>
        <p:nvCxnSpPr>
          <p:cNvPr id="27" name="直接箭头连接符 26"/>
          <p:cNvCxnSpPr>
            <a:cxnSpLocks noChangeShapeType="1"/>
          </p:cNvCxnSpPr>
          <p:nvPr/>
        </p:nvCxnSpPr>
        <p:spPr bwMode="auto">
          <a:xfrm rot="16200000" flipH="1">
            <a:off x="4828381" y="4471194"/>
            <a:ext cx="630238" cy="0"/>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30" name="TextBox 29"/>
          <p:cNvSpPr txBox="1">
            <a:spLocks noChangeArrowheads="1"/>
          </p:cNvSpPr>
          <p:nvPr/>
        </p:nvSpPr>
        <p:spPr bwMode="auto">
          <a:xfrm>
            <a:off x="5643563" y="3571875"/>
            <a:ext cx="1643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a[0]+2</a:t>
            </a:r>
            <a:endParaRPr lang="zh-CN" altLang="en-US" sz="2800">
              <a:solidFill>
                <a:srgbClr val="0000CC"/>
              </a:solidFill>
            </a:endParaRPr>
          </a:p>
        </p:txBody>
      </p:sp>
      <p:cxnSp>
        <p:nvCxnSpPr>
          <p:cNvPr id="31" name="直接箭头连接符 30"/>
          <p:cNvCxnSpPr>
            <a:cxnSpLocks noChangeShapeType="1"/>
          </p:cNvCxnSpPr>
          <p:nvPr/>
        </p:nvCxnSpPr>
        <p:spPr bwMode="auto">
          <a:xfrm rot="16200000" flipH="1">
            <a:off x="5971381" y="4471194"/>
            <a:ext cx="630238" cy="0"/>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32" name="TextBox 31"/>
          <p:cNvSpPr txBox="1">
            <a:spLocks noChangeArrowheads="1"/>
          </p:cNvSpPr>
          <p:nvPr/>
        </p:nvSpPr>
        <p:spPr bwMode="auto">
          <a:xfrm>
            <a:off x="6858000" y="3571875"/>
            <a:ext cx="1643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a[0]+3</a:t>
            </a:r>
            <a:endParaRPr lang="zh-CN" altLang="en-US" sz="2800">
              <a:solidFill>
                <a:srgbClr val="0000CC"/>
              </a:solidFill>
            </a:endParaRPr>
          </a:p>
        </p:txBody>
      </p:sp>
      <p:cxnSp>
        <p:nvCxnSpPr>
          <p:cNvPr id="33" name="直接箭头连接符 32"/>
          <p:cNvCxnSpPr>
            <a:cxnSpLocks noChangeShapeType="1"/>
          </p:cNvCxnSpPr>
          <p:nvPr/>
        </p:nvCxnSpPr>
        <p:spPr bwMode="auto">
          <a:xfrm rot="16200000" flipH="1">
            <a:off x="7185819" y="4471194"/>
            <a:ext cx="630238" cy="0"/>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34" name="TextBox 33"/>
          <p:cNvSpPr txBox="1">
            <a:spLocks noChangeArrowheads="1"/>
          </p:cNvSpPr>
          <p:nvPr/>
        </p:nvSpPr>
        <p:spPr bwMode="auto">
          <a:xfrm>
            <a:off x="285750" y="6000750"/>
            <a:ext cx="1357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zh-CN" altLang="en-US" sz="2800">
                <a:solidFill>
                  <a:srgbClr val="FF0000"/>
                </a:solidFill>
              </a:rPr>
              <a:t>行指针</a:t>
            </a:r>
          </a:p>
        </p:txBody>
      </p:sp>
      <p:sp>
        <p:nvSpPr>
          <p:cNvPr id="35" name="TextBox 34"/>
          <p:cNvSpPr txBox="1">
            <a:spLocks noChangeArrowheads="1"/>
          </p:cNvSpPr>
          <p:nvPr/>
        </p:nvSpPr>
        <p:spPr bwMode="auto">
          <a:xfrm>
            <a:off x="7572375" y="4071938"/>
            <a:ext cx="1357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zh-CN" altLang="en-US" sz="2800">
                <a:solidFill>
                  <a:srgbClr val="FF0000"/>
                </a:solidFill>
              </a:rPr>
              <a:t>列指针</a:t>
            </a:r>
          </a:p>
        </p:txBody>
      </p:sp>
      <p:pic>
        <p:nvPicPr>
          <p:cNvPr id="96314" name="图片 27"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316663"/>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Effect transition="in" filter="blinds(horizontal)">
                                      <p:cBhvr>
                                        <p:cTn id="7" dur="500"/>
                                        <p:tgtEl>
                                          <p:spTgt spid="6147">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0" dur="500"/>
                                        <p:tgtEl>
                                          <p:spTgt spid="6147">
                                            <p:txEl>
                                              <p:pRg st="2" end="2"/>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linds(horizontal)">
                                      <p:cBhvr>
                                        <p:cTn id="15" dur="500"/>
                                        <p:tgtEl>
                                          <p:spTgt spid="4"/>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2" presetClass="entr" presetSubtype="8"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lide(fromLeft)">
                                      <p:cBhvr>
                                        <p:cTn id="20" dur="500"/>
                                        <p:tgtEl>
                                          <p:spTgt spid="5"/>
                                        </p:tgtEl>
                                      </p:cBhvr>
                                    </p:animEffect>
                                  </p:childTnLst>
                                </p:cTn>
                              </p:par>
                              <p:par>
                                <p:cTn id="21" presetID="12" presetClass="entr" presetSubtype="8"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lide(fromLeft)">
                                      <p:cBhvr>
                                        <p:cTn id="23" dur="500"/>
                                        <p:tgtEl>
                                          <p:spTgt spid="8"/>
                                        </p:tgtEl>
                                      </p:cBhvr>
                                    </p:animEffect>
                                  </p:childTnLst>
                                </p:cTn>
                              </p:par>
                              <p:par>
                                <p:cTn id="24" presetID="12" presetClass="entr" presetSubtype="8"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slide(fromLeft)">
                                      <p:cBhvr>
                                        <p:cTn id="26" dur="500"/>
                                        <p:tgtEl>
                                          <p:spTgt spid="9"/>
                                        </p:tgtEl>
                                      </p:cBhvr>
                                    </p:animEffect>
                                  </p:childTnLst>
                                </p:cTn>
                              </p:par>
                              <p:par>
                                <p:cTn id="27" presetID="12" presetClass="entr" presetSubtype="8"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slide(fromLeft)">
                                      <p:cBhvr>
                                        <p:cTn id="29" dur="500"/>
                                        <p:tgtEl>
                                          <p:spTgt spid="10"/>
                                        </p:tgtEl>
                                      </p:cBhvr>
                                    </p:animEffect>
                                  </p:childTnLst>
                                </p:cTn>
                              </p:par>
                              <p:par>
                                <p:cTn id="30" presetID="12" presetClass="entr" presetSubtype="8"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slide(fromLeft)">
                                      <p:cBhvr>
                                        <p:cTn id="32" dur="500"/>
                                        <p:tgtEl>
                                          <p:spTgt spid="11"/>
                                        </p:tgtEl>
                                      </p:cBhvr>
                                    </p:animEffect>
                                  </p:childTnLst>
                                </p:cTn>
                              </p:par>
                              <p:par>
                                <p:cTn id="33" presetID="12" presetClass="entr" presetSubtype="8"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slide(fromLeft)">
                                      <p:cBhvr>
                                        <p:cTn id="35" dur="500"/>
                                        <p:tgtEl>
                                          <p:spTgt spid="12"/>
                                        </p:tgtEl>
                                      </p:cBhvr>
                                    </p:animEffect>
                                  </p:childTnLst>
                                </p:cTn>
                              </p:par>
                              <p:par>
                                <p:cTn id="36" presetID="12" presetClass="entr" presetSubtype="8" fill="hold"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slide(fromLeft)">
                                      <p:cBhvr>
                                        <p:cTn id="38" dur="500"/>
                                        <p:tgtEl>
                                          <p:spTgt spid="13"/>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12" presetClass="entr" presetSubtype="8"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slide(fromLeft)">
                                      <p:cBhvr>
                                        <p:cTn id="43" dur="500"/>
                                        <p:tgtEl>
                                          <p:spTgt spid="14"/>
                                        </p:tgtEl>
                                      </p:cBhvr>
                                    </p:animEffect>
                                  </p:childTnLst>
                                </p:cTn>
                              </p:par>
                              <p:par>
                                <p:cTn id="44" presetID="12" presetClass="entr" presetSubtype="8" fill="hold"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slide(fromLeft)">
                                      <p:cBhvr>
                                        <p:cTn id="46" dur="500"/>
                                        <p:tgtEl>
                                          <p:spTgt spid="15"/>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12" presetClass="entr" presetSubtype="8"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slide(fromLeft)">
                                      <p:cBhvr>
                                        <p:cTn id="51" dur="500"/>
                                        <p:tgtEl>
                                          <p:spTgt spid="16"/>
                                        </p:tgtEl>
                                      </p:cBhvr>
                                    </p:animEffect>
                                  </p:childTnLst>
                                </p:cTn>
                              </p:par>
                              <p:par>
                                <p:cTn id="52" presetID="12" presetClass="entr" presetSubtype="8" fill="hold"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slide(fromLeft)">
                                      <p:cBhvr>
                                        <p:cTn id="54" dur="500"/>
                                        <p:tgtEl>
                                          <p:spTgt spid="17"/>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12" presetClass="entr" presetSubtype="8" fill="hold" grpId="0" nodeType="click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slide(fromLeft)">
                                      <p:cBhvr>
                                        <p:cTn id="59" dur="500"/>
                                        <p:tgtEl>
                                          <p:spTgt spid="18"/>
                                        </p:tgtEl>
                                      </p:cBhvr>
                                    </p:animEffect>
                                  </p:childTnLst>
                                </p:cTn>
                              </p:par>
                              <p:par>
                                <p:cTn id="60" presetID="12" presetClass="entr" presetSubtype="8" fill="hold"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slide(fromLeft)">
                                      <p:cBhvr>
                                        <p:cTn id="62" dur="500"/>
                                        <p:tgtEl>
                                          <p:spTgt spid="19"/>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15" presetClass="entr" presetSubtype="0" fill="hold" grpId="0" nodeType="click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p:cTn id="67" dur="1000" fill="hold"/>
                                        <p:tgtEl>
                                          <p:spTgt spid="34"/>
                                        </p:tgtEl>
                                        <p:attrNameLst>
                                          <p:attrName>ppt_w</p:attrName>
                                        </p:attrNameLst>
                                      </p:cBhvr>
                                      <p:tavLst>
                                        <p:tav tm="0">
                                          <p:val>
                                            <p:fltVal val="0"/>
                                          </p:val>
                                        </p:tav>
                                        <p:tav tm="100000">
                                          <p:val>
                                            <p:strVal val="#ppt_w"/>
                                          </p:val>
                                        </p:tav>
                                      </p:tavLst>
                                    </p:anim>
                                    <p:anim calcmode="lin" valueType="num">
                                      <p:cBhvr>
                                        <p:cTn id="68" dur="1000" fill="hold"/>
                                        <p:tgtEl>
                                          <p:spTgt spid="34"/>
                                        </p:tgtEl>
                                        <p:attrNameLst>
                                          <p:attrName>ppt_h</p:attrName>
                                        </p:attrNameLst>
                                      </p:cBhvr>
                                      <p:tavLst>
                                        <p:tav tm="0">
                                          <p:val>
                                            <p:fltVal val="0"/>
                                          </p:val>
                                        </p:tav>
                                        <p:tav tm="100000">
                                          <p:val>
                                            <p:strVal val="#ppt_h"/>
                                          </p:val>
                                        </p:tav>
                                      </p:tavLst>
                                    </p:anim>
                                    <p:anim calcmode="lin" valueType="num">
                                      <p:cBhvr>
                                        <p:cTn id="69" dur="1000" fill="hold"/>
                                        <p:tgtEl>
                                          <p:spTgt spid="34"/>
                                        </p:tgtEl>
                                        <p:attrNameLst>
                                          <p:attrName>ppt_x</p:attrName>
                                        </p:attrNameLst>
                                      </p:cBhvr>
                                      <p:tavLst>
                                        <p:tav tm="0" fmla="#ppt_x+(cos(-2*pi*(1-$))*-#ppt_x-sin(-2*pi*(1-$))*(1-#ppt_y))*(1-$)">
                                          <p:val>
                                            <p:fltVal val="0"/>
                                          </p:val>
                                        </p:tav>
                                        <p:tav tm="100000">
                                          <p:val>
                                            <p:fltVal val="1"/>
                                          </p:val>
                                        </p:tav>
                                      </p:tavLst>
                                    </p:anim>
                                    <p:anim calcmode="lin" valueType="num">
                                      <p:cBhvr>
                                        <p:cTn id="70" dur="1000" fill="hold"/>
                                        <p:tgtEl>
                                          <p:spTgt spid="3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71" fill="hold" nodeType="clickPar">
                      <p:stCondLst>
                        <p:cond delay="indefinite"/>
                      </p:stCondLst>
                      <p:childTnLst>
                        <p:par>
                          <p:cTn id="72" fill="hold" nodeType="withGroup">
                            <p:stCondLst>
                              <p:cond delay="0"/>
                            </p:stCondLst>
                            <p:childTnLst>
                              <p:par>
                                <p:cTn id="73" presetID="12" presetClass="entr" presetSubtype="1" fill="hold" nodeType="click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slide(fromTop)">
                                      <p:cBhvr>
                                        <p:cTn id="75" dur="500"/>
                                        <p:tgtEl>
                                          <p:spTgt spid="21"/>
                                        </p:tgtEl>
                                      </p:cBhvr>
                                    </p:animEffect>
                                  </p:childTnLst>
                                </p:cTn>
                              </p:par>
                              <p:par>
                                <p:cTn id="76" presetID="12" presetClass="entr" presetSubtype="1"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slide(fromTop)">
                                      <p:cBhvr>
                                        <p:cTn id="78" dur="500"/>
                                        <p:tgtEl>
                                          <p:spTgt spid="20"/>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12" presetClass="entr" presetSubtype="1" fill="hold" nodeType="click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slide(fromTop)">
                                      <p:cBhvr>
                                        <p:cTn id="83" dur="500"/>
                                        <p:tgtEl>
                                          <p:spTgt spid="27"/>
                                        </p:tgtEl>
                                      </p:cBhvr>
                                    </p:animEffect>
                                  </p:childTnLst>
                                </p:cTn>
                              </p:par>
                              <p:par>
                                <p:cTn id="84" presetID="12" presetClass="entr" presetSubtype="1" fill="hold" grpId="0" nodeType="with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slide(fromTop)">
                                      <p:cBhvr>
                                        <p:cTn id="86" dur="500"/>
                                        <p:tgtEl>
                                          <p:spTgt spid="26"/>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12" presetClass="entr" presetSubtype="1" fill="hold" nodeType="clickEffect">
                                  <p:stCondLst>
                                    <p:cond delay="0"/>
                                  </p:stCondLst>
                                  <p:childTnLst>
                                    <p:set>
                                      <p:cBhvr>
                                        <p:cTn id="90" dur="1" fill="hold">
                                          <p:stCondLst>
                                            <p:cond delay="0"/>
                                          </p:stCondLst>
                                        </p:cTn>
                                        <p:tgtEl>
                                          <p:spTgt spid="31"/>
                                        </p:tgtEl>
                                        <p:attrNameLst>
                                          <p:attrName>style.visibility</p:attrName>
                                        </p:attrNameLst>
                                      </p:cBhvr>
                                      <p:to>
                                        <p:strVal val="visible"/>
                                      </p:to>
                                    </p:set>
                                    <p:animEffect transition="in" filter="slide(fromTop)">
                                      <p:cBhvr>
                                        <p:cTn id="91" dur="500"/>
                                        <p:tgtEl>
                                          <p:spTgt spid="31"/>
                                        </p:tgtEl>
                                      </p:cBhvr>
                                    </p:animEffect>
                                  </p:childTnLst>
                                </p:cTn>
                              </p:par>
                              <p:par>
                                <p:cTn id="92" presetID="12" presetClass="entr" presetSubtype="1" fill="hold" grpId="0" nodeType="with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slide(fromTop)">
                                      <p:cBhvr>
                                        <p:cTn id="94" dur="500"/>
                                        <p:tgtEl>
                                          <p:spTgt spid="30"/>
                                        </p:tgtEl>
                                      </p:cBhvr>
                                    </p:animEffect>
                                  </p:childTnLst>
                                </p:cTn>
                              </p:par>
                            </p:childTnLst>
                          </p:cTn>
                        </p:par>
                      </p:childTnLst>
                    </p:cTn>
                  </p:par>
                  <p:par>
                    <p:cTn id="95" fill="hold" nodeType="clickPar">
                      <p:stCondLst>
                        <p:cond delay="indefinite"/>
                      </p:stCondLst>
                      <p:childTnLst>
                        <p:par>
                          <p:cTn id="96" fill="hold" nodeType="withGroup">
                            <p:stCondLst>
                              <p:cond delay="0"/>
                            </p:stCondLst>
                            <p:childTnLst>
                              <p:par>
                                <p:cTn id="97" presetID="12" presetClass="entr" presetSubtype="1" fill="hold" nodeType="clickEffect">
                                  <p:stCondLst>
                                    <p:cond delay="0"/>
                                  </p:stCondLst>
                                  <p:childTnLst>
                                    <p:set>
                                      <p:cBhvr>
                                        <p:cTn id="98" dur="1" fill="hold">
                                          <p:stCondLst>
                                            <p:cond delay="0"/>
                                          </p:stCondLst>
                                        </p:cTn>
                                        <p:tgtEl>
                                          <p:spTgt spid="33"/>
                                        </p:tgtEl>
                                        <p:attrNameLst>
                                          <p:attrName>style.visibility</p:attrName>
                                        </p:attrNameLst>
                                      </p:cBhvr>
                                      <p:to>
                                        <p:strVal val="visible"/>
                                      </p:to>
                                    </p:set>
                                    <p:animEffect transition="in" filter="slide(fromTop)">
                                      <p:cBhvr>
                                        <p:cTn id="99" dur="500"/>
                                        <p:tgtEl>
                                          <p:spTgt spid="33"/>
                                        </p:tgtEl>
                                      </p:cBhvr>
                                    </p:animEffect>
                                  </p:childTnLst>
                                </p:cTn>
                              </p:par>
                              <p:par>
                                <p:cTn id="100" presetID="12" presetClass="entr" presetSubtype="1" fill="hold" grpId="0" nodeType="withEffect">
                                  <p:stCondLst>
                                    <p:cond delay="0"/>
                                  </p:stCondLst>
                                  <p:childTnLst>
                                    <p:set>
                                      <p:cBhvr>
                                        <p:cTn id="101" dur="1" fill="hold">
                                          <p:stCondLst>
                                            <p:cond delay="0"/>
                                          </p:stCondLst>
                                        </p:cTn>
                                        <p:tgtEl>
                                          <p:spTgt spid="32"/>
                                        </p:tgtEl>
                                        <p:attrNameLst>
                                          <p:attrName>style.visibility</p:attrName>
                                        </p:attrNameLst>
                                      </p:cBhvr>
                                      <p:to>
                                        <p:strVal val="visible"/>
                                      </p:to>
                                    </p:set>
                                    <p:animEffect transition="in" filter="slide(fromTop)">
                                      <p:cBhvr>
                                        <p:cTn id="102" dur="500"/>
                                        <p:tgtEl>
                                          <p:spTgt spid="32"/>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15" presetClass="entr" presetSubtype="0" fill="hold" grpId="0" nodeType="clickEffect">
                                  <p:stCondLst>
                                    <p:cond delay="0"/>
                                  </p:stCondLst>
                                  <p:childTnLst>
                                    <p:set>
                                      <p:cBhvr>
                                        <p:cTn id="106" dur="1" fill="hold">
                                          <p:stCondLst>
                                            <p:cond delay="0"/>
                                          </p:stCondLst>
                                        </p:cTn>
                                        <p:tgtEl>
                                          <p:spTgt spid="35"/>
                                        </p:tgtEl>
                                        <p:attrNameLst>
                                          <p:attrName>style.visibility</p:attrName>
                                        </p:attrNameLst>
                                      </p:cBhvr>
                                      <p:to>
                                        <p:strVal val="visible"/>
                                      </p:to>
                                    </p:set>
                                    <p:anim calcmode="lin" valueType="num">
                                      <p:cBhvr>
                                        <p:cTn id="107" dur="1000" fill="hold"/>
                                        <p:tgtEl>
                                          <p:spTgt spid="35"/>
                                        </p:tgtEl>
                                        <p:attrNameLst>
                                          <p:attrName>ppt_w</p:attrName>
                                        </p:attrNameLst>
                                      </p:cBhvr>
                                      <p:tavLst>
                                        <p:tav tm="0">
                                          <p:val>
                                            <p:fltVal val="0"/>
                                          </p:val>
                                        </p:tav>
                                        <p:tav tm="100000">
                                          <p:val>
                                            <p:strVal val="#ppt_w"/>
                                          </p:val>
                                        </p:tav>
                                      </p:tavLst>
                                    </p:anim>
                                    <p:anim calcmode="lin" valueType="num">
                                      <p:cBhvr>
                                        <p:cTn id="108" dur="1000" fill="hold"/>
                                        <p:tgtEl>
                                          <p:spTgt spid="35"/>
                                        </p:tgtEl>
                                        <p:attrNameLst>
                                          <p:attrName>ppt_h</p:attrName>
                                        </p:attrNameLst>
                                      </p:cBhvr>
                                      <p:tavLst>
                                        <p:tav tm="0">
                                          <p:val>
                                            <p:fltVal val="0"/>
                                          </p:val>
                                        </p:tav>
                                        <p:tav tm="100000">
                                          <p:val>
                                            <p:strVal val="#ppt_h"/>
                                          </p:val>
                                        </p:tav>
                                      </p:tavLst>
                                    </p:anim>
                                    <p:anim calcmode="lin" valueType="num">
                                      <p:cBhvr>
                                        <p:cTn id="109"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110" dur="1000" fill="hold"/>
                                        <p:tgtEl>
                                          <p:spTgt spid="3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8" grpId="0"/>
      <p:bldP spid="20" grpId="0"/>
      <p:bldP spid="26" grpId="0"/>
      <p:bldP spid="30" grpId="0"/>
      <p:bldP spid="32" grpId="0"/>
      <p:bldP spid="34" grpId="0"/>
      <p:bldP spid="35" grpId="0"/>
    </p:bldLst>
  </p:timing>
</p:sld>
</file>

<file path=ppt/slides/slide81.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1214438" y="1000125"/>
            <a:ext cx="4214812" cy="2071688"/>
          </a:xfrm>
        </p:spPr>
        <p:txBody>
          <a:bodyPr/>
          <a:lstStyle/>
          <a:p>
            <a:pPr eaLnBrk="1" hangingPunct="1">
              <a:buFont typeface="Wingdings" pitchFamily="2" charset="2"/>
              <a:buNone/>
            </a:pPr>
            <a:r>
              <a:rPr lang="en-US" altLang="zh-CN" sz="2800" smtClean="0"/>
              <a:t>a</a:t>
            </a:r>
            <a:r>
              <a:rPr lang="zh-CN" altLang="en-US" sz="2800" smtClean="0"/>
              <a:t>代表第</a:t>
            </a:r>
            <a:r>
              <a:rPr lang="en-US" altLang="zh-CN" sz="2800" smtClean="0"/>
              <a:t>0</a:t>
            </a:r>
            <a:r>
              <a:rPr lang="zh-CN" altLang="en-US" sz="2800" smtClean="0"/>
              <a:t>行首地址</a:t>
            </a:r>
            <a:endParaRPr lang="en-US" altLang="zh-CN" sz="2800" smtClean="0"/>
          </a:p>
          <a:p>
            <a:pPr eaLnBrk="1" hangingPunct="1">
              <a:buFont typeface="Wingdings" pitchFamily="2" charset="2"/>
              <a:buNone/>
            </a:pPr>
            <a:r>
              <a:rPr lang="en-US" altLang="zh-CN" sz="2800" smtClean="0"/>
              <a:t>a+1</a:t>
            </a:r>
            <a:r>
              <a:rPr lang="zh-CN" altLang="en-US" sz="2800" smtClean="0"/>
              <a:t>代表第</a:t>
            </a:r>
            <a:r>
              <a:rPr lang="en-US" altLang="zh-CN" sz="2800" smtClean="0"/>
              <a:t>1</a:t>
            </a:r>
            <a:r>
              <a:rPr lang="zh-CN" altLang="en-US" sz="2800" smtClean="0"/>
              <a:t>行首地址</a:t>
            </a:r>
            <a:endParaRPr lang="en-US" altLang="zh-CN" sz="2800" smtClean="0"/>
          </a:p>
          <a:p>
            <a:pPr eaLnBrk="1" hangingPunct="1">
              <a:buFont typeface="Wingdings" pitchFamily="2" charset="2"/>
              <a:buNone/>
            </a:pPr>
            <a:r>
              <a:rPr lang="en-US" altLang="zh-CN" sz="2800" smtClean="0"/>
              <a:t>a+2</a:t>
            </a:r>
            <a:r>
              <a:rPr lang="zh-CN" altLang="en-US" sz="2800" smtClean="0"/>
              <a:t>代表第</a:t>
            </a:r>
            <a:r>
              <a:rPr lang="en-US" altLang="zh-CN" sz="2800" smtClean="0"/>
              <a:t>2</a:t>
            </a:r>
            <a:r>
              <a:rPr lang="zh-CN" altLang="en-US" sz="2800" smtClean="0"/>
              <a:t>行首地址</a:t>
            </a:r>
            <a:endParaRPr lang="en-US" altLang="zh-CN" sz="2800" smtClean="0"/>
          </a:p>
        </p:txBody>
      </p:sp>
      <p:graphicFrame>
        <p:nvGraphicFramePr>
          <p:cNvPr id="4" name="表格 3"/>
          <p:cNvGraphicFramePr>
            <a:graphicFrameLocks noGrp="1"/>
          </p:cNvGraphicFramePr>
          <p:nvPr/>
        </p:nvGraphicFramePr>
        <p:xfrm>
          <a:off x="4143375" y="4732338"/>
          <a:ext cx="4572000" cy="1554342"/>
        </p:xfrm>
        <a:graphic>
          <a:graphicData uri="http://schemas.openxmlformats.org/drawingml/2006/table">
            <a:tbl>
              <a:tblPr/>
              <a:tblGrid>
                <a:gridCol w="1000125"/>
                <a:gridCol w="1143000"/>
                <a:gridCol w="1214438"/>
                <a:gridCol w="1214437"/>
              </a:tblGrid>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5</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7</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9</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15</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17</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19</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21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23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bl>
          </a:graphicData>
        </a:graphic>
      </p:graphicFrame>
      <p:graphicFrame>
        <p:nvGraphicFramePr>
          <p:cNvPr id="5" name="表格 4"/>
          <p:cNvGraphicFramePr>
            <a:graphicFrameLocks noGrp="1"/>
          </p:cNvGraphicFramePr>
          <p:nvPr/>
        </p:nvGraphicFramePr>
        <p:xfrm>
          <a:off x="1928813" y="4702175"/>
          <a:ext cx="1143000" cy="1554342"/>
        </p:xfrm>
        <a:graphic>
          <a:graphicData uri="http://schemas.openxmlformats.org/drawingml/2006/table">
            <a:tbl>
              <a:tblPr/>
              <a:tblGrid>
                <a:gridCol w="1143000"/>
              </a:tblGrid>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a[0]</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a[2]</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bl>
          </a:graphicData>
        </a:graphic>
      </p:graphicFrame>
      <p:cxnSp>
        <p:nvCxnSpPr>
          <p:cNvPr id="97315" name="直接连接符 7"/>
          <p:cNvCxnSpPr>
            <a:cxnSpLocks noChangeShapeType="1"/>
          </p:cNvCxnSpPr>
          <p:nvPr/>
        </p:nvCxnSpPr>
        <p:spPr bwMode="auto">
          <a:xfrm>
            <a:off x="3214688" y="4946650"/>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7316" name="直接连接符 8"/>
          <p:cNvCxnSpPr>
            <a:cxnSpLocks noChangeShapeType="1"/>
          </p:cNvCxnSpPr>
          <p:nvPr/>
        </p:nvCxnSpPr>
        <p:spPr bwMode="auto">
          <a:xfrm>
            <a:off x="3214688" y="5089525"/>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7317" name="直接连接符 9"/>
          <p:cNvCxnSpPr>
            <a:cxnSpLocks noChangeShapeType="1"/>
          </p:cNvCxnSpPr>
          <p:nvPr/>
        </p:nvCxnSpPr>
        <p:spPr bwMode="auto">
          <a:xfrm>
            <a:off x="3214688" y="5446713"/>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7318" name="直接连接符 10"/>
          <p:cNvCxnSpPr>
            <a:cxnSpLocks noChangeShapeType="1"/>
          </p:cNvCxnSpPr>
          <p:nvPr/>
        </p:nvCxnSpPr>
        <p:spPr bwMode="auto">
          <a:xfrm>
            <a:off x="3214688" y="5589588"/>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7319" name="直接连接符 11"/>
          <p:cNvCxnSpPr>
            <a:cxnSpLocks noChangeShapeType="1"/>
          </p:cNvCxnSpPr>
          <p:nvPr/>
        </p:nvCxnSpPr>
        <p:spPr bwMode="auto">
          <a:xfrm>
            <a:off x="3214688" y="5946775"/>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7320" name="直接连接符 12"/>
          <p:cNvCxnSpPr>
            <a:cxnSpLocks noChangeShapeType="1"/>
          </p:cNvCxnSpPr>
          <p:nvPr/>
        </p:nvCxnSpPr>
        <p:spPr bwMode="auto">
          <a:xfrm>
            <a:off x="3214688" y="6089650"/>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97321" name="TextBox 13"/>
          <p:cNvSpPr txBox="1">
            <a:spLocks noChangeArrowheads="1"/>
          </p:cNvSpPr>
          <p:nvPr/>
        </p:nvSpPr>
        <p:spPr bwMode="auto">
          <a:xfrm>
            <a:off x="642938" y="4210050"/>
            <a:ext cx="42862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a:t>
            </a:r>
            <a:endParaRPr lang="zh-CN" altLang="en-US" sz="3200">
              <a:solidFill>
                <a:srgbClr val="0000CC"/>
              </a:solidFill>
            </a:endParaRPr>
          </a:p>
        </p:txBody>
      </p:sp>
      <p:cxnSp>
        <p:nvCxnSpPr>
          <p:cNvPr id="97322" name="直接箭头连接符 14"/>
          <p:cNvCxnSpPr>
            <a:cxnSpLocks noChangeShapeType="1"/>
          </p:cNvCxnSpPr>
          <p:nvPr/>
        </p:nvCxnSpPr>
        <p:spPr bwMode="auto">
          <a:xfrm>
            <a:off x="642938" y="4719638"/>
            <a:ext cx="1285875"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7323" name="TextBox 15"/>
          <p:cNvSpPr txBox="1">
            <a:spLocks noChangeArrowheads="1"/>
          </p:cNvSpPr>
          <p:nvPr/>
        </p:nvSpPr>
        <p:spPr bwMode="auto">
          <a:xfrm>
            <a:off x="642938" y="4705350"/>
            <a:ext cx="11430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a+1</a:t>
            </a:r>
            <a:endParaRPr lang="zh-CN" altLang="en-US" sz="3200">
              <a:solidFill>
                <a:srgbClr val="0000CC"/>
              </a:solidFill>
            </a:endParaRPr>
          </a:p>
        </p:txBody>
      </p:sp>
      <p:cxnSp>
        <p:nvCxnSpPr>
          <p:cNvPr id="97324" name="直接箭头连接符 16"/>
          <p:cNvCxnSpPr>
            <a:cxnSpLocks noChangeShapeType="1"/>
          </p:cNvCxnSpPr>
          <p:nvPr/>
        </p:nvCxnSpPr>
        <p:spPr bwMode="auto">
          <a:xfrm>
            <a:off x="642938" y="5214938"/>
            <a:ext cx="1285875"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7325" name="TextBox 17"/>
          <p:cNvSpPr txBox="1">
            <a:spLocks noChangeArrowheads="1"/>
          </p:cNvSpPr>
          <p:nvPr/>
        </p:nvSpPr>
        <p:spPr bwMode="auto">
          <a:xfrm>
            <a:off x="642938" y="5214938"/>
            <a:ext cx="1143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a+2</a:t>
            </a:r>
            <a:endParaRPr lang="zh-CN" altLang="en-US" sz="3200">
              <a:solidFill>
                <a:srgbClr val="0000CC"/>
              </a:solidFill>
            </a:endParaRPr>
          </a:p>
        </p:txBody>
      </p:sp>
      <p:cxnSp>
        <p:nvCxnSpPr>
          <p:cNvPr id="97326" name="直接箭头连接符 18"/>
          <p:cNvCxnSpPr>
            <a:cxnSpLocks noChangeShapeType="1"/>
          </p:cNvCxnSpPr>
          <p:nvPr/>
        </p:nvCxnSpPr>
        <p:spPr bwMode="auto">
          <a:xfrm>
            <a:off x="642938" y="5724525"/>
            <a:ext cx="1285875" cy="1588"/>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7327" name="TextBox 19"/>
          <p:cNvSpPr txBox="1">
            <a:spLocks noChangeArrowheads="1"/>
          </p:cNvSpPr>
          <p:nvPr/>
        </p:nvSpPr>
        <p:spPr bwMode="auto">
          <a:xfrm>
            <a:off x="3643313" y="3559175"/>
            <a:ext cx="107156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a:t>
            </a:r>
            <a:endParaRPr lang="zh-CN" altLang="en-US" sz="2800">
              <a:solidFill>
                <a:srgbClr val="0000CC"/>
              </a:solidFill>
            </a:endParaRPr>
          </a:p>
        </p:txBody>
      </p:sp>
      <p:cxnSp>
        <p:nvCxnSpPr>
          <p:cNvPr id="97328" name="直接箭头连接符 20"/>
          <p:cNvCxnSpPr>
            <a:cxnSpLocks noChangeShapeType="1"/>
          </p:cNvCxnSpPr>
          <p:nvPr/>
        </p:nvCxnSpPr>
        <p:spPr bwMode="auto">
          <a:xfrm rot="5400000">
            <a:off x="3856038" y="4429125"/>
            <a:ext cx="573088"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7329" name="TextBox 25"/>
          <p:cNvSpPr txBox="1">
            <a:spLocks noChangeArrowheads="1"/>
          </p:cNvSpPr>
          <p:nvPr/>
        </p:nvSpPr>
        <p:spPr bwMode="auto">
          <a:xfrm>
            <a:off x="4500563" y="3571875"/>
            <a:ext cx="1643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a[0]+1</a:t>
            </a:r>
            <a:endParaRPr lang="zh-CN" altLang="en-US" sz="2800">
              <a:solidFill>
                <a:srgbClr val="0000CC"/>
              </a:solidFill>
            </a:endParaRPr>
          </a:p>
        </p:txBody>
      </p:sp>
      <p:cxnSp>
        <p:nvCxnSpPr>
          <p:cNvPr id="97330" name="直接箭头连接符 26"/>
          <p:cNvCxnSpPr>
            <a:cxnSpLocks noChangeShapeType="1"/>
          </p:cNvCxnSpPr>
          <p:nvPr/>
        </p:nvCxnSpPr>
        <p:spPr bwMode="auto">
          <a:xfrm rot="16200000" flipH="1">
            <a:off x="4828381" y="4471194"/>
            <a:ext cx="630238" cy="0"/>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7331" name="TextBox 29"/>
          <p:cNvSpPr txBox="1">
            <a:spLocks noChangeArrowheads="1"/>
          </p:cNvSpPr>
          <p:nvPr/>
        </p:nvSpPr>
        <p:spPr bwMode="auto">
          <a:xfrm>
            <a:off x="5643563" y="3571875"/>
            <a:ext cx="1643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a[0]+2</a:t>
            </a:r>
            <a:endParaRPr lang="zh-CN" altLang="en-US" sz="2800">
              <a:solidFill>
                <a:srgbClr val="0000CC"/>
              </a:solidFill>
            </a:endParaRPr>
          </a:p>
        </p:txBody>
      </p:sp>
      <p:cxnSp>
        <p:nvCxnSpPr>
          <p:cNvPr id="97332" name="直接箭头连接符 30"/>
          <p:cNvCxnSpPr>
            <a:cxnSpLocks noChangeShapeType="1"/>
          </p:cNvCxnSpPr>
          <p:nvPr/>
        </p:nvCxnSpPr>
        <p:spPr bwMode="auto">
          <a:xfrm rot="16200000" flipH="1">
            <a:off x="5971381" y="4471194"/>
            <a:ext cx="630238" cy="0"/>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7333" name="TextBox 31"/>
          <p:cNvSpPr txBox="1">
            <a:spLocks noChangeArrowheads="1"/>
          </p:cNvSpPr>
          <p:nvPr/>
        </p:nvSpPr>
        <p:spPr bwMode="auto">
          <a:xfrm>
            <a:off x="6858000" y="3571875"/>
            <a:ext cx="1643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a[0]+3</a:t>
            </a:r>
            <a:endParaRPr lang="zh-CN" altLang="en-US" sz="2800">
              <a:solidFill>
                <a:srgbClr val="0000CC"/>
              </a:solidFill>
            </a:endParaRPr>
          </a:p>
        </p:txBody>
      </p:sp>
      <p:cxnSp>
        <p:nvCxnSpPr>
          <p:cNvPr id="97334" name="直接箭头连接符 32"/>
          <p:cNvCxnSpPr>
            <a:cxnSpLocks noChangeShapeType="1"/>
          </p:cNvCxnSpPr>
          <p:nvPr/>
        </p:nvCxnSpPr>
        <p:spPr bwMode="auto">
          <a:xfrm rot="16200000" flipH="1">
            <a:off x="7185819" y="4471194"/>
            <a:ext cx="630238" cy="0"/>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7335" name="TextBox 33"/>
          <p:cNvSpPr txBox="1">
            <a:spLocks noChangeArrowheads="1"/>
          </p:cNvSpPr>
          <p:nvPr/>
        </p:nvSpPr>
        <p:spPr bwMode="auto">
          <a:xfrm>
            <a:off x="285750" y="6000750"/>
            <a:ext cx="1357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zh-CN" altLang="en-US" sz="2800">
                <a:solidFill>
                  <a:srgbClr val="FF0000"/>
                </a:solidFill>
              </a:rPr>
              <a:t>行指针</a:t>
            </a:r>
          </a:p>
        </p:txBody>
      </p:sp>
      <p:sp>
        <p:nvSpPr>
          <p:cNvPr id="97336" name="TextBox 34"/>
          <p:cNvSpPr txBox="1">
            <a:spLocks noChangeArrowheads="1"/>
          </p:cNvSpPr>
          <p:nvPr/>
        </p:nvSpPr>
        <p:spPr bwMode="auto">
          <a:xfrm>
            <a:off x="7572375" y="4071938"/>
            <a:ext cx="1357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zh-CN" altLang="en-US" sz="2800">
                <a:solidFill>
                  <a:srgbClr val="FF0000"/>
                </a:solidFill>
              </a:rPr>
              <a:t>列指针</a:t>
            </a:r>
          </a:p>
        </p:txBody>
      </p:sp>
      <p:sp>
        <p:nvSpPr>
          <p:cNvPr id="29" name="圆角矩形标注 28"/>
          <p:cNvSpPr>
            <a:spLocks noChangeArrowheads="1"/>
          </p:cNvSpPr>
          <p:nvPr/>
        </p:nvSpPr>
        <p:spPr bwMode="auto">
          <a:xfrm>
            <a:off x="4643438" y="500063"/>
            <a:ext cx="4000500" cy="642937"/>
          </a:xfrm>
          <a:prstGeom prst="wedgeRoundRectCallout">
            <a:avLst>
              <a:gd name="adj1" fmla="val -32245"/>
              <a:gd name="adj2" fmla="val 93593"/>
              <a:gd name="adj3" fmla="val 16667"/>
            </a:avLst>
          </a:prstGeom>
          <a:solidFill>
            <a:srgbClr val="FFFFCC"/>
          </a:solidFill>
          <a:ln w="9525" algn="ctr">
            <a:solidFill>
              <a:schemeClr val="tx1"/>
            </a:solidFill>
            <a:miter lim="800000"/>
            <a:headEnd/>
            <a:tailEnd/>
          </a:ln>
        </p:spPr>
        <p:txBody>
          <a:bodyPr/>
          <a:lstStyle/>
          <a:p>
            <a:pPr algn="ctr"/>
            <a:r>
              <a:rPr lang="zh-CN" altLang="en-US" sz="2800">
                <a:solidFill>
                  <a:srgbClr val="0000CC"/>
                </a:solidFill>
              </a:rPr>
              <a:t>行指针每加</a:t>
            </a:r>
            <a:r>
              <a:rPr lang="en-US" altLang="zh-CN" sz="2800">
                <a:solidFill>
                  <a:srgbClr val="0000CC"/>
                </a:solidFill>
              </a:rPr>
              <a:t>1</a:t>
            </a:r>
            <a:r>
              <a:rPr lang="zh-CN" altLang="en-US" sz="2800">
                <a:solidFill>
                  <a:srgbClr val="0000CC"/>
                </a:solidFill>
              </a:rPr>
              <a:t>，走一行</a:t>
            </a:r>
            <a:endParaRPr lang="en-US" altLang="zh-CN" sz="2800">
              <a:solidFill>
                <a:srgbClr val="0000CC"/>
              </a:solidFill>
            </a:endParaRPr>
          </a:p>
        </p:txBody>
      </p:sp>
      <p:pic>
        <p:nvPicPr>
          <p:cNvPr id="97338" name="图片 27"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316663"/>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blinds(horizontal)">
                                      <p:cBhvr>
                                        <p:cTn id="7" dur="500"/>
                                        <p:tgtEl>
                                          <p:spTgt spid="61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blinds(horizontal)">
                                      <p:cBhvr>
                                        <p:cTn id="12" dur="500"/>
                                        <p:tgtEl>
                                          <p:spTgt spid="614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7" dur="500"/>
                                        <p:tgtEl>
                                          <p:spTgt spid="614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blinds(horizontal)">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82.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1214438" y="1000125"/>
            <a:ext cx="7072312" cy="1571625"/>
          </a:xfrm>
        </p:spPr>
        <p:txBody>
          <a:bodyPr/>
          <a:lstStyle/>
          <a:p>
            <a:pPr eaLnBrk="1" hangingPunct="1">
              <a:buFont typeface="Wingdings" pitchFamily="2" charset="2"/>
              <a:buNone/>
            </a:pPr>
            <a:r>
              <a:rPr lang="en-US" altLang="zh-CN" sz="2800" smtClean="0"/>
              <a:t>a+i</a:t>
            </a:r>
            <a:r>
              <a:rPr lang="zh-CN" altLang="en-US" sz="2800" smtClean="0"/>
              <a:t>代表行号为</a:t>
            </a:r>
            <a:r>
              <a:rPr lang="en-US" altLang="zh-CN" sz="2800" smtClean="0"/>
              <a:t>i</a:t>
            </a:r>
            <a:r>
              <a:rPr lang="zh-CN" altLang="en-US" sz="2800" smtClean="0"/>
              <a:t>的行首地址（按行变化）</a:t>
            </a:r>
            <a:endParaRPr lang="en-US" altLang="zh-CN" sz="2800" smtClean="0"/>
          </a:p>
          <a:p>
            <a:pPr eaLnBrk="1" hangingPunct="1">
              <a:buFont typeface="Wingdings" pitchFamily="2" charset="2"/>
              <a:buNone/>
            </a:pPr>
            <a:r>
              <a:rPr lang="en-US" altLang="zh-CN" sz="2800" smtClean="0"/>
              <a:t>*(a+i)</a:t>
            </a:r>
            <a:r>
              <a:rPr lang="zh-CN" altLang="en-US" sz="2800" smtClean="0"/>
              <a:t>代表什么？</a:t>
            </a:r>
            <a:endParaRPr lang="en-US" altLang="zh-CN" sz="2800" smtClean="0"/>
          </a:p>
          <a:p>
            <a:pPr eaLnBrk="1" hangingPunct="1">
              <a:buFont typeface="Wingdings" pitchFamily="2" charset="2"/>
              <a:buNone/>
            </a:pPr>
            <a:endParaRPr lang="en-US" altLang="zh-CN" sz="2800" smtClean="0"/>
          </a:p>
        </p:txBody>
      </p:sp>
      <p:graphicFrame>
        <p:nvGraphicFramePr>
          <p:cNvPr id="4" name="表格 3"/>
          <p:cNvGraphicFramePr>
            <a:graphicFrameLocks noGrp="1"/>
          </p:cNvGraphicFramePr>
          <p:nvPr/>
        </p:nvGraphicFramePr>
        <p:xfrm>
          <a:off x="4143375" y="4732338"/>
          <a:ext cx="4572000" cy="1554342"/>
        </p:xfrm>
        <a:graphic>
          <a:graphicData uri="http://schemas.openxmlformats.org/drawingml/2006/table">
            <a:tbl>
              <a:tblPr/>
              <a:tblGrid>
                <a:gridCol w="1000125"/>
                <a:gridCol w="1143000"/>
                <a:gridCol w="1214438"/>
                <a:gridCol w="1214437"/>
              </a:tblGrid>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5</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7</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9</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15</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17</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19</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21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23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bl>
          </a:graphicData>
        </a:graphic>
      </p:graphicFrame>
      <p:graphicFrame>
        <p:nvGraphicFramePr>
          <p:cNvPr id="5" name="表格 4"/>
          <p:cNvGraphicFramePr>
            <a:graphicFrameLocks noGrp="1"/>
          </p:cNvGraphicFramePr>
          <p:nvPr/>
        </p:nvGraphicFramePr>
        <p:xfrm>
          <a:off x="1928813" y="4702175"/>
          <a:ext cx="1143000" cy="1554342"/>
        </p:xfrm>
        <a:graphic>
          <a:graphicData uri="http://schemas.openxmlformats.org/drawingml/2006/table">
            <a:tbl>
              <a:tblPr/>
              <a:tblGrid>
                <a:gridCol w="1143000"/>
              </a:tblGrid>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a[0]</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a[2]</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bl>
          </a:graphicData>
        </a:graphic>
      </p:graphicFrame>
      <p:cxnSp>
        <p:nvCxnSpPr>
          <p:cNvPr id="98339" name="直接连接符 7"/>
          <p:cNvCxnSpPr>
            <a:cxnSpLocks noChangeShapeType="1"/>
          </p:cNvCxnSpPr>
          <p:nvPr/>
        </p:nvCxnSpPr>
        <p:spPr bwMode="auto">
          <a:xfrm>
            <a:off x="3214688" y="4946650"/>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8340" name="直接连接符 8"/>
          <p:cNvCxnSpPr>
            <a:cxnSpLocks noChangeShapeType="1"/>
          </p:cNvCxnSpPr>
          <p:nvPr/>
        </p:nvCxnSpPr>
        <p:spPr bwMode="auto">
          <a:xfrm>
            <a:off x="3214688" y="5089525"/>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8341" name="直接连接符 9"/>
          <p:cNvCxnSpPr>
            <a:cxnSpLocks noChangeShapeType="1"/>
          </p:cNvCxnSpPr>
          <p:nvPr/>
        </p:nvCxnSpPr>
        <p:spPr bwMode="auto">
          <a:xfrm>
            <a:off x="3214688" y="5446713"/>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8342" name="直接连接符 10"/>
          <p:cNvCxnSpPr>
            <a:cxnSpLocks noChangeShapeType="1"/>
          </p:cNvCxnSpPr>
          <p:nvPr/>
        </p:nvCxnSpPr>
        <p:spPr bwMode="auto">
          <a:xfrm>
            <a:off x="3214688" y="5589588"/>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8343" name="直接连接符 11"/>
          <p:cNvCxnSpPr>
            <a:cxnSpLocks noChangeShapeType="1"/>
          </p:cNvCxnSpPr>
          <p:nvPr/>
        </p:nvCxnSpPr>
        <p:spPr bwMode="auto">
          <a:xfrm>
            <a:off x="3214688" y="5946775"/>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8344" name="直接连接符 12"/>
          <p:cNvCxnSpPr>
            <a:cxnSpLocks noChangeShapeType="1"/>
          </p:cNvCxnSpPr>
          <p:nvPr/>
        </p:nvCxnSpPr>
        <p:spPr bwMode="auto">
          <a:xfrm>
            <a:off x="3214688" y="6089650"/>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98345" name="TextBox 13"/>
          <p:cNvSpPr txBox="1">
            <a:spLocks noChangeArrowheads="1"/>
          </p:cNvSpPr>
          <p:nvPr/>
        </p:nvSpPr>
        <p:spPr bwMode="auto">
          <a:xfrm>
            <a:off x="642938" y="4210050"/>
            <a:ext cx="42862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a:t>
            </a:r>
            <a:endParaRPr lang="zh-CN" altLang="en-US" sz="3200">
              <a:solidFill>
                <a:srgbClr val="0000CC"/>
              </a:solidFill>
            </a:endParaRPr>
          </a:p>
        </p:txBody>
      </p:sp>
      <p:cxnSp>
        <p:nvCxnSpPr>
          <p:cNvPr id="98346" name="直接箭头连接符 14"/>
          <p:cNvCxnSpPr>
            <a:cxnSpLocks noChangeShapeType="1"/>
          </p:cNvCxnSpPr>
          <p:nvPr/>
        </p:nvCxnSpPr>
        <p:spPr bwMode="auto">
          <a:xfrm>
            <a:off x="642938" y="4719638"/>
            <a:ext cx="1285875"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8347" name="TextBox 15"/>
          <p:cNvSpPr txBox="1">
            <a:spLocks noChangeArrowheads="1"/>
          </p:cNvSpPr>
          <p:nvPr/>
        </p:nvSpPr>
        <p:spPr bwMode="auto">
          <a:xfrm>
            <a:off x="642938" y="4705350"/>
            <a:ext cx="11430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a+1</a:t>
            </a:r>
            <a:endParaRPr lang="zh-CN" altLang="en-US" sz="3200">
              <a:solidFill>
                <a:srgbClr val="0000CC"/>
              </a:solidFill>
            </a:endParaRPr>
          </a:p>
        </p:txBody>
      </p:sp>
      <p:cxnSp>
        <p:nvCxnSpPr>
          <p:cNvPr id="98348" name="直接箭头连接符 16"/>
          <p:cNvCxnSpPr>
            <a:cxnSpLocks noChangeShapeType="1"/>
          </p:cNvCxnSpPr>
          <p:nvPr/>
        </p:nvCxnSpPr>
        <p:spPr bwMode="auto">
          <a:xfrm>
            <a:off x="642938" y="5214938"/>
            <a:ext cx="1285875"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8349" name="TextBox 17"/>
          <p:cNvSpPr txBox="1">
            <a:spLocks noChangeArrowheads="1"/>
          </p:cNvSpPr>
          <p:nvPr/>
        </p:nvSpPr>
        <p:spPr bwMode="auto">
          <a:xfrm>
            <a:off x="642938" y="5214938"/>
            <a:ext cx="1143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a+2</a:t>
            </a:r>
            <a:endParaRPr lang="zh-CN" altLang="en-US" sz="3200">
              <a:solidFill>
                <a:srgbClr val="0000CC"/>
              </a:solidFill>
            </a:endParaRPr>
          </a:p>
        </p:txBody>
      </p:sp>
      <p:cxnSp>
        <p:nvCxnSpPr>
          <p:cNvPr id="98350" name="直接箭头连接符 18"/>
          <p:cNvCxnSpPr>
            <a:cxnSpLocks noChangeShapeType="1"/>
          </p:cNvCxnSpPr>
          <p:nvPr/>
        </p:nvCxnSpPr>
        <p:spPr bwMode="auto">
          <a:xfrm>
            <a:off x="642938" y="5724525"/>
            <a:ext cx="1285875" cy="1588"/>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8351" name="TextBox 19"/>
          <p:cNvSpPr txBox="1">
            <a:spLocks noChangeArrowheads="1"/>
          </p:cNvSpPr>
          <p:nvPr/>
        </p:nvSpPr>
        <p:spPr bwMode="auto">
          <a:xfrm>
            <a:off x="3643313" y="3559175"/>
            <a:ext cx="107156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a:t>
            </a:r>
            <a:endParaRPr lang="zh-CN" altLang="en-US" sz="2800">
              <a:solidFill>
                <a:srgbClr val="0000CC"/>
              </a:solidFill>
            </a:endParaRPr>
          </a:p>
        </p:txBody>
      </p:sp>
      <p:cxnSp>
        <p:nvCxnSpPr>
          <p:cNvPr id="98352" name="直接箭头连接符 20"/>
          <p:cNvCxnSpPr>
            <a:cxnSpLocks noChangeShapeType="1"/>
          </p:cNvCxnSpPr>
          <p:nvPr/>
        </p:nvCxnSpPr>
        <p:spPr bwMode="auto">
          <a:xfrm rot="5400000">
            <a:off x="3856038" y="4429125"/>
            <a:ext cx="573088"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8353" name="TextBox 25"/>
          <p:cNvSpPr txBox="1">
            <a:spLocks noChangeArrowheads="1"/>
          </p:cNvSpPr>
          <p:nvPr/>
        </p:nvSpPr>
        <p:spPr bwMode="auto">
          <a:xfrm>
            <a:off x="4500563" y="3571875"/>
            <a:ext cx="1643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a[0]+1</a:t>
            </a:r>
            <a:endParaRPr lang="zh-CN" altLang="en-US" sz="2800">
              <a:solidFill>
                <a:srgbClr val="0000CC"/>
              </a:solidFill>
            </a:endParaRPr>
          </a:p>
        </p:txBody>
      </p:sp>
      <p:cxnSp>
        <p:nvCxnSpPr>
          <p:cNvPr id="98354" name="直接箭头连接符 26"/>
          <p:cNvCxnSpPr>
            <a:cxnSpLocks noChangeShapeType="1"/>
          </p:cNvCxnSpPr>
          <p:nvPr/>
        </p:nvCxnSpPr>
        <p:spPr bwMode="auto">
          <a:xfrm rot="16200000" flipH="1">
            <a:off x="4828381" y="4471194"/>
            <a:ext cx="630238" cy="0"/>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8355" name="TextBox 29"/>
          <p:cNvSpPr txBox="1">
            <a:spLocks noChangeArrowheads="1"/>
          </p:cNvSpPr>
          <p:nvPr/>
        </p:nvSpPr>
        <p:spPr bwMode="auto">
          <a:xfrm>
            <a:off x="5643563" y="3571875"/>
            <a:ext cx="1643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a[0]+2</a:t>
            </a:r>
            <a:endParaRPr lang="zh-CN" altLang="en-US" sz="2800">
              <a:solidFill>
                <a:srgbClr val="0000CC"/>
              </a:solidFill>
            </a:endParaRPr>
          </a:p>
        </p:txBody>
      </p:sp>
      <p:cxnSp>
        <p:nvCxnSpPr>
          <p:cNvPr id="98356" name="直接箭头连接符 30"/>
          <p:cNvCxnSpPr>
            <a:cxnSpLocks noChangeShapeType="1"/>
          </p:cNvCxnSpPr>
          <p:nvPr/>
        </p:nvCxnSpPr>
        <p:spPr bwMode="auto">
          <a:xfrm rot="16200000" flipH="1">
            <a:off x="5971381" y="4471194"/>
            <a:ext cx="630238" cy="0"/>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8357" name="TextBox 31"/>
          <p:cNvSpPr txBox="1">
            <a:spLocks noChangeArrowheads="1"/>
          </p:cNvSpPr>
          <p:nvPr/>
        </p:nvSpPr>
        <p:spPr bwMode="auto">
          <a:xfrm>
            <a:off x="6858000" y="3571875"/>
            <a:ext cx="1643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a[0]+3</a:t>
            </a:r>
            <a:endParaRPr lang="zh-CN" altLang="en-US" sz="2800">
              <a:solidFill>
                <a:srgbClr val="0000CC"/>
              </a:solidFill>
            </a:endParaRPr>
          </a:p>
        </p:txBody>
      </p:sp>
      <p:cxnSp>
        <p:nvCxnSpPr>
          <p:cNvPr id="98358" name="直接箭头连接符 32"/>
          <p:cNvCxnSpPr>
            <a:cxnSpLocks noChangeShapeType="1"/>
          </p:cNvCxnSpPr>
          <p:nvPr/>
        </p:nvCxnSpPr>
        <p:spPr bwMode="auto">
          <a:xfrm rot="16200000" flipH="1">
            <a:off x="7185819" y="4471194"/>
            <a:ext cx="630238" cy="0"/>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8359" name="TextBox 33"/>
          <p:cNvSpPr txBox="1">
            <a:spLocks noChangeArrowheads="1"/>
          </p:cNvSpPr>
          <p:nvPr/>
        </p:nvSpPr>
        <p:spPr bwMode="auto">
          <a:xfrm>
            <a:off x="285750" y="6000750"/>
            <a:ext cx="1357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zh-CN" altLang="en-US" sz="2800">
                <a:solidFill>
                  <a:srgbClr val="FF0000"/>
                </a:solidFill>
              </a:rPr>
              <a:t>行指针</a:t>
            </a:r>
          </a:p>
        </p:txBody>
      </p:sp>
      <p:sp>
        <p:nvSpPr>
          <p:cNvPr id="98360" name="TextBox 34"/>
          <p:cNvSpPr txBox="1">
            <a:spLocks noChangeArrowheads="1"/>
          </p:cNvSpPr>
          <p:nvPr/>
        </p:nvSpPr>
        <p:spPr bwMode="auto">
          <a:xfrm>
            <a:off x="7572375" y="4071938"/>
            <a:ext cx="1357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zh-CN" altLang="en-US" sz="2800">
                <a:solidFill>
                  <a:srgbClr val="FF0000"/>
                </a:solidFill>
              </a:rPr>
              <a:t>列指针</a:t>
            </a:r>
          </a:p>
        </p:txBody>
      </p:sp>
      <p:sp>
        <p:nvSpPr>
          <p:cNvPr id="28" name="Rectangle 3"/>
          <p:cNvSpPr txBox="1">
            <a:spLocks noChangeArrowheads="1"/>
          </p:cNvSpPr>
          <p:nvPr/>
        </p:nvSpPr>
        <p:spPr bwMode="auto">
          <a:xfrm>
            <a:off x="4643438" y="1571625"/>
            <a:ext cx="2286000" cy="714375"/>
          </a:xfrm>
          <a:prstGeom prst="rect">
            <a:avLst/>
          </a:prstGeom>
          <a:noFill/>
          <a:ln w="9525">
            <a:noFill/>
            <a:miter lim="800000"/>
            <a:headEnd/>
            <a:tailEnd/>
          </a:ln>
        </p:spPr>
        <p:txBody>
          <a:bodyPr/>
          <a:lstStyle/>
          <a:p>
            <a:pPr marL="342900" indent="-342900" eaLnBrk="0" hangingPunct="0">
              <a:lnSpc>
                <a:spcPct val="120000"/>
              </a:lnSpc>
              <a:spcBef>
                <a:spcPct val="20000"/>
              </a:spcBef>
              <a:buFont typeface="Wingdings" pitchFamily="2" charset="2"/>
              <a:buNone/>
              <a:defRPr/>
            </a:pPr>
            <a:r>
              <a:rPr lang="zh-CN" altLang="en-US" sz="2800" kern="0" dirty="0">
                <a:solidFill>
                  <a:srgbClr val="9D138D"/>
                </a:solidFill>
                <a:latin typeface="+mn-lt"/>
                <a:ea typeface="+mn-ea"/>
              </a:rPr>
              <a:t>相当于</a:t>
            </a:r>
            <a:r>
              <a:rPr lang="en-US" altLang="zh-CN" sz="2800" kern="0" dirty="0">
                <a:solidFill>
                  <a:srgbClr val="9D138D"/>
                </a:solidFill>
                <a:latin typeface="+mn-lt"/>
                <a:ea typeface="+mn-ea"/>
              </a:rPr>
              <a:t>a[</a:t>
            </a:r>
            <a:r>
              <a:rPr lang="en-US" altLang="zh-CN" sz="2800" kern="0" dirty="0" err="1">
                <a:solidFill>
                  <a:srgbClr val="9D138D"/>
                </a:solidFill>
                <a:latin typeface="+mn-lt"/>
                <a:ea typeface="+mn-ea"/>
              </a:rPr>
              <a:t>i</a:t>
            </a:r>
            <a:r>
              <a:rPr lang="en-US" altLang="zh-CN" sz="2800" kern="0" dirty="0">
                <a:solidFill>
                  <a:srgbClr val="9D138D"/>
                </a:solidFill>
                <a:latin typeface="+mn-lt"/>
                <a:ea typeface="+mn-ea"/>
              </a:rPr>
              <a:t>]</a:t>
            </a:r>
          </a:p>
          <a:p>
            <a:pPr marL="342900" indent="-342900" eaLnBrk="0" hangingPunct="0">
              <a:lnSpc>
                <a:spcPct val="120000"/>
              </a:lnSpc>
              <a:spcBef>
                <a:spcPct val="20000"/>
              </a:spcBef>
              <a:buFont typeface="Wingdings" pitchFamily="2" charset="2"/>
              <a:buNone/>
              <a:defRPr/>
            </a:pPr>
            <a:endParaRPr lang="en-US" altLang="zh-CN" sz="2800" kern="0" dirty="0">
              <a:solidFill>
                <a:srgbClr val="9D138D"/>
              </a:solidFill>
              <a:latin typeface="+mn-lt"/>
              <a:ea typeface="+mn-ea"/>
            </a:endParaRPr>
          </a:p>
        </p:txBody>
      </p:sp>
      <p:pic>
        <p:nvPicPr>
          <p:cNvPr id="98362" name="图片 28"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316663"/>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blinds(horizontal)">
                                      <p:cBhvr>
                                        <p:cTn id="7" dur="500"/>
                                        <p:tgtEl>
                                          <p:spTgt spid="61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blinds(horizontal)">
                                      <p:cBhvr>
                                        <p:cTn id="12" dur="500"/>
                                        <p:tgtEl>
                                          <p:spTgt spid="614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8">
                                            <p:txEl>
                                              <p:pRg st="0" end="0"/>
                                            </p:txEl>
                                          </p:spTgt>
                                        </p:tgtEl>
                                        <p:attrNameLst>
                                          <p:attrName>style.visibility</p:attrName>
                                        </p:attrNameLst>
                                      </p:cBhvr>
                                      <p:to>
                                        <p:strVal val="visible"/>
                                      </p:to>
                                    </p:set>
                                    <p:animEffect transition="in" filter="blinds(horizontal)">
                                      <p:cBhvr>
                                        <p:cTn id="17"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uild="p"/>
    </p:bldLst>
  </p:timing>
</p:sld>
</file>

<file path=ppt/slides/slide83.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857250" y="928688"/>
            <a:ext cx="5786438" cy="2571750"/>
          </a:xfrm>
        </p:spPr>
        <p:txBody>
          <a:bodyPr/>
          <a:lstStyle/>
          <a:p>
            <a:pPr eaLnBrk="1" hangingPunct="1">
              <a:buFont typeface="Wingdings" pitchFamily="2" charset="2"/>
              <a:buNone/>
            </a:pPr>
            <a:r>
              <a:rPr lang="en-US" altLang="zh-CN" sz="2800" smtClean="0"/>
              <a:t>a[0]</a:t>
            </a:r>
            <a:r>
              <a:rPr lang="zh-CN" altLang="en-US" sz="2800" smtClean="0"/>
              <a:t>代表</a:t>
            </a:r>
            <a:r>
              <a:rPr lang="en-US" altLang="zh-CN" sz="2800" smtClean="0"/>
              <a:t>a[0][0]</a:t>
            </a:r>
            <a:r>
              <a:rPr lang="zh-CN" altLang="en-US" sz="2800" smtClean="0"/>
              <a:t>的地址</a:t>
            </a:r>
            <a:endParaRPr lang="en-US" altLang="zh-CN" sz="2800" smtClean="0"/>
          </a:p>
          <a:p>
            <a:pPr eaLnBrk="1" hangingPunct="1">
              <a:buFont typeface="Wingdings" pitchFamily="2" charset="2"/>
              <a:buNone/>
            </a:pPr>
            <a:r>
              <a:rPr lang="en-US" altLang="zh-CN" sz="2800" smtClean="0"/>
              <a:t>a[0]+1</a:t>
            </a:r>
            <a:r>
              <a:rPr lang="zh-CN" altLang="en-US" sz="2800" smtClean="0"/>
              <a:t>代表</a:t>
            </a:r>
            <a:r>
              <a:rPr lang="en-US" altLang="zh-CN" sz="2800" smtClean="0"/>
              <a:t>a[0][1]</a:t>
            </a:r>
            <a:r>
              <a:rPr lang="zh-CN" altLang="en-US" sz="2800" smtClean="0"/>
              <a:t>的地址</a:t>
            </a:r>
            <a:endParaRPr lang="en-US" altLang="zh-CN" sz="2800" smtClean="0"/>
          </a:p>
          <a:p>
            <a:pPr eaLnBrk="1" hangingPunct="1">
              <a:buFont typeface="Wingdings" pitchFamily="2" charset="2"/>
              <a:buNone/>
            </a:pPr>
            <a:r>
              <a:rPr lang="en-US" altLang="zh-CN" sz="2800" smtClean="0"/>
              <a:t>a[0]+2</a:t>
            </a:r>
            <a:r>
              <a:rPr lang="zh-CN" altLang="en-US" sz="2800" smtClean="0"/>
              <a:t>代表</a:t>
            </a:r>
            <a:r>
              <a:rPr lang="en-US" altLang="zh-CN" sz="2800" smtClean="0"/>
              <a:t>a[0][2]</a:t>
            </a:r>
            <a:r>
              <a:rPr lang="zh-CN" altLang="en-US" sz="2800" smtClean="0"/>
              <a:t>的地址</a:t>
            </a:r>
            <a:endParaRPr lang="en-US" altLang="zh-CN" sz="2800" smtClean="0"/>
          </a:p>
          <a:p>
            <a:pPr eaLnBrk="1" hangingPunct="1">
              <a:buFont typeface="Wingdings" pitchFamily="2" charset="2"/>
              <a:buNone/>
            </a:pPr>
            <a:r>
              <a:rPr lang="en-US" altLang="zh-CN" sz="2800" smtClean="0"/>
              <a:t>a[0]+3</a:t>
            </a:r>
            <a:r>
              <a:rPr lang="zh-CN" altLang="en-US" sz="2800" smtClean="0"/>
              <a:t>代表</a:t>
            </a:r>
            <a:r>
              <a:rPr lang="en-US" altLang="zh-CN" sz="2800" smtClean="0"/>
              <a:t>a[0][3]</a:t>
            </a:r>
            <a:r>
              <a:rPr lang="zh-CN" altLang="en-US" sz="2800" smtClean="0"/>
              <a:t>的地址</a:t>
            </a:r>
            <a:endParaRPr lang="en-US" altLang="zh-CN" sz="2800" smtClean="0"/>
          </a:p>
          <a:p>
            <a:pPr eaLnBrk="1" hangingPunct="1">
              <a:buFont typeface="Wingdings" pitchFamily="2" charset="2"/>
              <a:buNone/>
            </a:pPr>
            <a:endParaRPr lang="en-US" altLang="zh-CN" sz="2800" smtClean="0"/>
          </a:p>
        </p:txBody>
      </p:sp>
      <p:graphicFrame>
        <p:nvGraphicFramePr>
          <p:cNvPr id="4" name="表格 3"/>
          <p:cNvGraphicFramePr>
            <a:graphicFrameLocks noGrp="1"/>
          </p:cNvGraphicFramePr>
          <p:nvPr/>
        </p:nvGraphicFramePr>
        <p:xfrm>
          <a:off x="4143375" y="4732338"/>
          <a:ext cx="4572000" cy="1554342"/>
        </p:xfrm>
        <a:graphic>
          <a:graphicData uri="http://schemas.openxmlformats.org/drawingml/2006/table">
            <a:tbl>
              <a:tblPr/>
              <a:tblGrid>
                <a:gridCol w="1000125"/>
                <a:gridCol w="1143000"/>
                <a:gridCol w="1214438"/>
                <a:gridCol w="1214437"/>
              </a:tblGrid>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5</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7</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9</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15</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17</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19</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21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23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bl>
          </a:graphicData>
        </a:graphic>
      </p:graphicFrame>
      <p:graphicFrame>
        <p:nvGraphicFramePr>
          <p:cNvPr id="5" name="表格 4"/>
          <p:cNvGraphicFramePr>
            <a:graphicFrameLocks noGrp="1"/>
          </p:cNvGraphicFramePr>
          <p:nvPr/>
        </p:nvGraphicFramePr>
        <p:xfrm>
          <a:off x="1928813" y="4702175"/>
          <a:ext cx="1143000" cy="1554342"/>
        </p:xfrm>
        <a:graphic>
          <a:graphicData uri="http://schemas.openxmlformats.org/drawingml/2006/table">
            <a:tbl>
              <a:tblPr/>
              <a:tblGrid>
                <a:gridCol w="1143000"/>
              </a:tblGrid>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a[0]</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a[2]</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bl>
          </a:graphicData>
        </a:graphic>
      </p:graphicFrame>
      <p:cxnSp>
        <p:nvCxnSpPr>
          <p:cNvPr id="99363" name="直接连接符 7"/>
          <p:cNvCxnSpPr>
            <a:cxnSpLocks noChangeShapeType="1"/>
          </p:cNvCxnSpPr>
          <p:nvPr/>
        </p:nvCxnSpPr>
        <p:spPr bwMode="auto">
          <a:xfrm>
            <a:off x="3214688" y="4946650"/>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9364" name="直接连接符 8"/>
          <p:cNvCxnSpPr>
            <a:cxnSpLocks noChangeShapeType="1"/>
          </p:cNvCxnSpPr>
          <p:nvPr/>
        </p:nvCxnSpPr>
        <p:spPr bwMode="auto">
          <a:xfrm>
            <a:off x="3214688" y="5089525"/>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9365" name="直接连接符 9"/>
          <p:cNvCxnSpPr>
            <a:cxnSpLocks noChangeShapeType="1"/>
          </p:cNvCxnSpPr>
          <p:nvPr/>
        </p:nvCxnSpPr>
        <p:spPr bwMode="auto">
          <a:xfrm>
            <a:off x="3214688" y="5446713"/>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9366" name="直接连接符 10"/>
          <p:cNvCxnSpPr>
            <a:cxnSpLocks noChangeShapeType="1"/>
          </p:cNvCxnSpPr>
          <p:nvPr/>
        </p:nvCxnSpPr>
        <p:spPr bwMode="auto">
          <a:xfrm>
            <a:off x="3214688" y="5589588"/>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9367" name="直接连接符 11"/>
          <p:cNvCxnSpPr>
            <a:cxnSpLocks noChangeShapeType="1"/>
          </p:cNvCxnSpPr>
          <p:nvPr/>
        </p:nvCxnSpPr>
        <p:spPr bwMode="auto">
          <a:xfrm>
            <a:off x="3214688" y="5946775"/>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9368" name="直接连接符 12"/>
          <p:cNvCxnSpPr>
            <a:cxnSpLocks noChangeShapeType="1"/>
          </p:cNvCxnSpPr>
          <p:nvPr/>
        </p:nvCxnSpPr>
        <p:spPr bwMode="auto">
          <a:xfrm>
            <a:off x="3214688" y="6089650"/>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99369" name="TextBox 13"/>
          <p:cNvSpPr txBox="1">
            <a:spLocks noChangeArrowheads="1"/>
          </p:cNvSpPr>
          <p:nvPr/>
        </p:nvSpPr>
        <p:spPr bwMode="auto">
          <a:xfrm>
            <a:off x="642938" y="4210050"/>
            <a:ext cx="42862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a:t>
            </a:r>
            <a:endParaRPr lang="zh-CN" altLang="en-US" sz="3200">
              <a:solidFill>
                <a:srgbClr val="0000CC"/>
              </a:solidFill>
            </a:endParaRPr>
          </a:p>
        </p:txBody>
      </p:sp>
      <p:cxnSp>
        <p:nvCxnSpPr>
          <p:cNvPr id="99370" name="直接箭头连接符 14"/>
          <p:cNvCxnSpPr>
            <a:cxnSpLocks noChangeShapeType="1"/>
          </p:cNvCxnSpPr>
          <p:nvPr/>
        </p:nvCxnSpPr>
        <p:spPr bwMode="auto">
          <a:xfrm>
            <a:off x="642938" y="4719638"/>
            <a:ext cx="1285875"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9371" name="TextBox 15"/>
          <p:cNvSpPr txBox="1">
            <a:spLocks noChangeArrowheads="1"/>
          </p:cNvSpPr>
          <p:nvPr/>
        </p:nvSpPr>
        <p:spPr bwMode="auto">
          <a:xfrm>
            <a:off x="642938" y="4705350"/>
            <a:ext cx="11430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a+1</a:t>
            </a:r>
            <a:endParaRPr lang="zh-CN" altLang="en-US" sz="3200">
              <a:solidFill>
                <a:srgbClr val="0000CC"/>
              </a:solidFill>
            </a:endParaRPr>
          </a:p>
        </p:txBody>
      </p:sp>
      <p:cxnSp>
        <p:nvCxnSpPr>
          <p:cNvPr id="99372" name="直接箭头连接符 16"/>
          <p:cNvCxnSpPr>
            <a:cxnSpLocks noChangeShapeType="1"/>
          </p:cNvCxnSpPr>
          <p:nvPr/>
        </p:nvCxnSpPr>
        <p:spPr bwMode="auto">
          <a:xfrm>
            <a:off x="642938" y="5214938"/>
            <a:ext cx="1285875"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9373" name="TextBox 17"/>
          <p:cNvSpPr txBox="1">
            <a:spLocks noChangeArrowheads="1"/>
          </p:cNvSpPr>
          <p:nvPr/>
        </p:nvSpPr>
        <p:spPr bwMode="auto">
          <a:xfrm>
            <a:off x="642938" y="5214938"/>
            <a:ext cx="1143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a+2</a:t>
            </a:r>
            <a:endParaRPr lang="zh-CN" altLang="en-US" sz="3200">
              <a:solidFill>
                <a:srgbClr val="0000CC"/>
              </a:solidFill>
            </a:endParaRPr>
          </a:p>
        </p:txBody>
      </p:sp>
      <p:cxnSp>
        <p:nvCxnSpPr>
          <p:cNvPr id="99374" name="直接箭头连接符 18"/>
          <p:cNvCxnSpPr>
            <a:cxnSpLocks noChangeShapeType="1"/>
          </p:cNvCxnSpPr>
          <p:nvPr/>
        </p:nvCxnSpPr>
        <p:spPr bwMode="auto">
          <a:xfrm>
            <a:off x="642938" y="5724525"/>
            <a:ext cx="1285875" cy="1588"/>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9375" name="TextBox 19"/>
          <p:cNvSpPr txBox="1">
            <a:spLocks noChangeArrowheads="1"/>
          </p:cNvSpPr>
          <p:nvPr/>
        </p:nvSpPr>
        <p:spPr bwMode="auto">
          <a:xfrm>
            <a:off x="3643313" y="3559175"/>
            <a:ext cx="107156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a:t>
            </a:r>
            <a:endParaRPr lang="zh-CN" altLang="en-US" sz="2800">
              <a:solidFill>
                <a:srgbClr val="0000CC"/>
              </a:solidFill>
            </a:endParaRPr>
          </a:p>
        </p:txBody>
      </p:sp>
      <p:cxnSp>
        <p:nvCxnSpPr>
          <p:cNvPr id="99376" name="直接箭头连接符 20"/>
          <p:cNvCxnSpPr>
            <a:cxnSpLocks noChangeShapeType="1"/>
          </p:cNvCxnSpPr>
          <p:nvPr/>
        </p:nvCxnSpPr>
        <p:spPr bwMode="auto">
          <a:xfrm rot="5400000">
            <a:off x="3856038" y="4429125"/>
            <a:ext cx="573088"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9377" name="TextBox 25"/>
          <p:cNvSpPr txBox="1">
            <a:spLocks noChangeArrowheads="1"/>
          </p:cNvSpPr>
          <p:nvPr/>
        </p:nvSpPr>
        <p:spPr bwMode="auto">
          <a:xfrm>
            <a:off x="4500563" y="3571875"/>
            <a:ext cx="1643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a[0]+1</a:t>
            </a:r>
            <a:endParaRPr lang="zh-CN" altLang="en-US" sz="2800">
              <a:solidFill>
                <a:srgbClr val="0000CC"/>
              </a:solidFill>
            </a:endParaRPr>
          </a:p>
        </p:txBody>
      </p:sp>
      <p:cxnSp>
        <p:nvCxnSpPr>
          <p:cNvPr id="99378" name="直接箭头连接符 26"/>
          <p:cNvCxnSpPr>
            <a:cxnSpLocks noChangeShapeType="1"/>
          </p:cNvCxnSpPr>
          <p:nvPr/>
        </p:nvCxnSpPr>
        <p:spPr bwMode="auto">
          <a:xfrm rot="16200000" flipH="1">
            <a:off x="4828381" y="4471194"/>
            <a:ext cx="630238" cy="0"/>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9379" name="TextBox 29"/>
          <p:cNvSpPr txBox="1">
            <a:spLocks noChangeArrowheads="1"/>
          </p:cNvSpPr>
          <p:nvPr/>
        </p:nvSpPr>
        <p:spPr bwMode="auto">
          <a:xfrm>
            <a:off x="5643563" y="3571875"/>
            <a:ext cx="1643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a[0]+2</a:t>
            </a:r>
            <a:endParaRPr lang="zh-CN" altLang="en-US" sz="2800">
              <a:solidFill>
                <a:srgbClr val="0000CC"/>
              </a:solidFill>
            </a:endParaRPr>
          </a:p>
        </p:txBody>
      </p:sp>
      <p:cxnSp>
        <p:nvCxnSpPr>
          <p:cNvPr id="99380" name="直接箭头连接符 30"/>
          <p:cNvCxnSpPr>
            <a:cxnSpLocks noChangeShapeType="1"/>
          </p:cNvCxnSpPr>
          <p:nvPr/>
        </p:nvCxnSpPr>
        <p:spPr bwMode="auto">
          <a:xfrm rot="16200000" flipH="1">
            <a:off x="5971381" y="4471194"/>
            <a:ext cx="630238" cy="0"/>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9381" name="TextBox 31"/>
          <p:cNvSpPr txBox="1">
            <a:spLocks noChangeArrowheads="1"/>
          </p:cNvSpPr>
          <p:nvPr/>
        </p:nvSpPr>
        <p:spPr bwMode="auto">
          <a:xfrm>
            <a:off x="6858000" y="3571875"/>
            <a:ext cx="1643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a[0]+3</a:t>
            </a:r>
            <a:endParaRPr lang="zh-CN" altLang="en-US" sz="2800">
              <a:solidFill>
                <a:srgbClr val="0000CC"/>
              </a:solidFill>
            </a:endParaRPr>
          </a:p>
        </p:txBody>
      </p:sp>
      <p:cxnSp>
        <p:nvCxnSpPr>
          <p:cNvPr id="99382" name="直接箭头连接符 32"/>
          <p:cNvCxnSpPr>
            <a:cxnSpLocks noChangeShapeType="1"/>
          </p:cNvCxnSpPr>
          <p:nvPr/>
        </p:nvCxnSpPr>
        <p:spPr bwMode="auto">
          <a:xfrm rot="16200000" flipH="1">
            <a:off x="7185819" y="4471194"/>
            <a:ext cx="630238" cy="0"/>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99383" name="TextBox 33"/>
          <p:cNvSpPr txBox="1">
            <a:spLocks noChangeArrowheads="1"/>
          </p:cNvSpPr>
          <p:nvPr/>
        </p:nvSpPr>
        <p:spPr bwMode="auto">
          <a:xfrm>
            <a:off x="285750" y="6000750"/>
            <a:ext cx="1357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zh-CN" altLang="en-US" sz="2800">
                <a:solidFill>
                  <a:srgbClr val="FF0000"/>
                </a:solidFill>
              </a:rPr>
              <a:t>行指针</a:t>
            </a:r>
          </a:p>
        </p:txBody>
      </p:sp>
      <p:sp>
        <p:nvSpPr>
          <p:cNvPr id="99384" name="TextBox 34"/>
          <p:cNvSpPr txBox="1">
            <a:spLocks noChangeArrowheads="1"/>
          </p:cNvSpPr>
          <p:nvPr/>
        </p:nvSpPr>
        <p:spPr bwMode="auto">
          <a:xfrm>
            <a:off x="7572375" y="4071938"/>
            <a:ext cx="1357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zh-CN" altLang="en-US" sz="2800">
                <a:solidFill>
                  <a:srgbClr val="FF0000"/>
                </a:solidFill>
              </a:rPr>
              <a:t>列指针</a:t>
            </a:r>
          </a:p>
        </p:txBody>
      </p:sp>
      <p:sp>
        <p:nvSpPr>
          <p:cNvPr id="29" name="圆角矩形标注 28"/>
          <p:cNvSpPr>
            <a:spLocks noChangeArrowheads="1"/>
          </p:cNvSpPr>
          <p:nvPr/>
        </p:nvSpPr>
        <p:spPr bwMode="auto">
          <a:xfrm>
            <a:off x="4643438" y="500063"/>
            <a:ext cx="4000500" cy="642937"/>
          </a:xfrm>
          <a:prstGeom prst="wedgeRoundRectCallout">
            <a:avLst>
              <a:gd name="adj1" fmla="val -32245"/>
              <a:gd name="adj2" fmla="val 93593"/>
              <a:gd name="adj3" fmla="val 16667"/>
            </a:avLst>
          </a:prstGeom>
          <a:solidFill>
            <a:srgbClr val="FFFFCC"/>
          </a:solidFill>
          <a:ln w="9525" algn="ctr">
            <a:solidFill>
              <a:schemeClr val="tx1"/>
            </a:solidFill>
            <a:miter lim="800000"/>
            <a:headEnd/>
            <a:tailEnd/>
          </a:ln>
        </p:spPr>
        <p:txBody>
          <a:bodyPr/>
          <a:lstStyle/>
          <a:p>
            <a:pPr algn="ctr"/>
            <a:r>
              <a:rPr lang="zh-CN" altLang="en-US" sz="2800">
                <a:solidFill>
                  <a:srgbClr val="0000CC"/>
                </a:solidFill>
              </a:rPr>
              <a:t>列指针每加</a:t>
            </a:r>
            <a:r>
              <a:rPr lang="en-US" altLang="zh-CN" sz="2800">
                <a:solidFill>
                  <a:srgbClr val="0000CC"/>
                </a:solidFill>
              </a:rPr>
              <a:t>1</a:t>
            </a:r>
            <a:r>
              <a:rPr lang="zh-CN" altLang="en-US" sz="2800">
                <a:solidFill>
                  <a:srgbClr val="0000CC"/>
                </a:solidFill>
              </a:rPr>
              <a:t>，走一列</a:t>
            </a:r>
            <a:endParaRPr lang="en-US" altLang="zh-CN" sz="2800">
              <a:solidFill>
                <a:srgbClr val="0000CC"/>
              </a:solidFill>
            </a:endParaRPr>
          </a:p>
        </p:txBody>
      </p:sp>
      <p:pic>
        <p:nvPicPr>
          <p:cNvPr id="99386" name="图片 27"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316663"/>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blinds(horizontal)">
                                      <p:cBhvr>
                                        <p:cTn id="7" dur="500"/>
                                        <p:tgtEl>
                                          <p:spTgt spid="61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blinds(horizontal)">
                                      <p:cBhvr>
                                        <p:cTn id="12" dur="500"/>
                                        <p:tgtEl>
                                          <p:spTgt spid="614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7" dur="500"/>
                                        <p:tgtEl>
                                          <p:spTgt spid="614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6147">
                                            <p:txEl>
                                              <p:pRg st="3" end="3"/>
                                            </p:txEl>
                                          </p:spTgt>
                                        </p:tgtEl>
                                        <p:attrNameLst>
                                          <p:attrName>style.visibility</p:attrName>
                                        </p:attrNameLst>
                                      </p:cBhvr>
                                      <p:to>
                                        <p:strVal val="visible"/>
                                      </p:to>
                                    </p:set>
                                    <p:animEffect transition="in" filter="blinds(horizontal)">
                                      <p:cBhvr>
                                        <p:cTn id="22" dur="500"/>
                                        <p:tgtEl>
                                          <p:spTgt spid="614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blinds(horizontal)">
                                      <p:cBhvr>
                                        <p:cTn id="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8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857250" y="928688"/>
            <a:ext cx="5786438" cy="2571750"/>
          </a:xfrm>
        </p:spPr>
        <p:txBody>
          <a:bodyPr/>
          <a:lstStyle/>
          <a:p>
            <a:pPr eaLnBrk="1" hangingPunct="1">
              <a:buFont typeface="Wingdings" pitchFamily="2" charset="2"/>
              <a:buNone/>
            </a:pPr>
            <a:r>
              <a:rPr lang="en-US" altLang="zh-CN" sz="2800" smtClean="0"/>
              <a:t>a[1]</a:t>
            </a:r>
            <a:r>
              <a:rPr lang="zh-CN" altLang="en-US" sz="2800" smtClean="0"/>
              <a:t>代表谁的地址？</a:t>
            </a:r>
            <a:endParaRPr lang="en-US" altLang="zh-CN" sz="2800" smtClean="0"/>
          </a:p>
          <a:p>
            <a:pPr eaLnBrk="1" hangingPunct="1">
              <a:buFont typeface="Wingdings" pitchFamily="2" charset="2"/>
              <a:buNone/>
            </a:pPr>
            <a:r>
              <a:rPr lang="en-US" altLang="zh-CN" sz="2800" smtClean="0"/>
              <a:t>a[1]+1</a:t>
            </a:r>
            <a:r>
              <a:rPr lang="zh-CN" altLang="en-US" sz="2800" smtClean="0"/>
              <a:t>代表谁的地址？</a:t>
            </a:r>
            <a:endParaRPr lang="en-US" altLang="zh-CN" sz="2800" smtClean="0"/>
          </a:p>
          <a:p>
            <a:pPr eaLnBrk="1" hangingPunct="1">
              <a:buFont typeface="Wingdings" pitchFamily="2" charset="2"/>
              <a:buNone/>
            </a:pPr>
            <a:r>
              <a:rPr lang="en-US" altLang="zh-CN" sz="2800" smtClean="0"/>
              <a:t>a[1]+2</a:t>
            </a:r>
            <a:r>
              <a:rPr lang="zh-CN" altLang="en-US" sz="2800" smtClean="0"/>
              <a:t>代表谁的地址？</a:t>
            </a:r>
            <a:endParaRPr lang="en-US" altLang="zh-CN" sz="2800" smtClean="0"/>
          </a:p>
          <a:p>
            <a:pPr eaLnBrk="1" hangingPunct="1">
              <a:buFont typeface="Wingdings" pitchFamily="2" charset="2"/>
              <a:buNone/>
            </a:pPr>
            <a:r>
              <a:rPr lang="en-US" altLang="zh-CN" sz="2800" smtClean="0"/>
              <a:t>a[1]+3</a:t>
            </a:r>
            <a:r>
              <a:rPr lang="zh-CN" altLang="en-US" sz="2800" smtClean="0"/>
              <a:t>代表谁的地址？</a:t>
            </a:r>
            <a:endParaRPr lang="en-US" altLang="zh-CN" sz="2800" smtClean="0"/>
          </a:p>
          <a:p>
            <a:pPr eaLnBrk="1" hangingPunct="1">
              <a:buFont typeface="Wingdings" pitchFamily="2" charset="2"/>
              <a:buNone/>
            </a:pPr>
            <a:endParaRPr lang="en-US" altLang="zh-CN" sz="2800" smtClean="0"/>
          </a:p>
        </p:txBody>
      </p:sp>
      <p:graphicFrame>
        <p:nvGraphicFramePr>
          <p:cNvPr id="4" name="表格 3"/>
          <p:cNvGraphicFramePr>
            <a:graphicFrameLocks noGrp="1"/>
          </p:cNvGraphicFramePr>
          <p:nvPr/>
        </p:nvGraphicFramePr>
        <p:xfrm>
          <a:off x="4143375" y="4732338"/>
          <a:ext cx="4572000" cy="1554342"/>
        </p:xfrm>
        <a:graphic>
          <a:graphicData uri="http://schemas.openxmlformats.org/drawingml/2006/table">
            <a:tbl>
              <a:tblPr/>
              <a:tblGrid>
                <a:gridCol w="1000125"/>
                <a:gridCol w="1143000"/>
                <a:gridCol w="1214438"/>
                <a:gridCol w="1214437"/>
              </a:tblGrid>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5</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7</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9</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15</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17</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19</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21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23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bl>
          </a:graphicData>
        </a:graphic>
      </p:graphicFrame>
      <p:graphicFrame>
        <p:nvGraphicFramePr>
          <p:cNvPr id="5" name="表格 4"/>
          <p:cNvGraphicFramePr>
            <a:graphicFrameLocks noGrp="1"/>
          </p:cNvGraphicFramePr>
          <p:nvPr/>
        </p:nvGraphicFramePr>
        <p:xfrm>
          <a:off x="1928813" y="4702175"/>
          <a:ext cx="1143000" cy="1554342"/>
        </p:xfrm>
        <a:graphic>
          <a:graphicData uri="http://schemas.openxmlformats.org/drawingml/2006/table">
            <a:tbl>
              <a:tblPr/>
              <a:tblGrid>
                <a:gridCol w="1143000"/>
              </a:tblGrid>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a[0]</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a[2]</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bl>
          </a:graphicData>
        </a:graphic>
      </p:graphicFrame>
      <p:cxnSp>
        <p:nvCxnSpPr>
          <p:cNvPr id="100387" name="直接连接符 7"/>
          <p:cNvCxnSpPr>
            <a:cxnSpLocks noChangeShapeType="1"/>
          </p:cNvCxnSpPr>
          <p:nvPr/>
        </p:nvCxnSpPr>
        <p:spPr bwMode="auto">
          <a:xfrm>
            <a:off x="3214688" y="4946650"/>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0388" name="直接连接符 8"/>
          <p:cNvCxnSpPr>
            <a:cxnSpLocks noChangeShapeType="1"/>
          </p:cNvCxnSpPr>
          <p:nvPr/>
        </p:nvCxnSpPr>
        <p:spPr bwMode="auto">
          <a:xfrm>
            <a:off x="3214688" y="5089525"/>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0389" name="直接连接符 9"/>
          <p:cNvCxnSpPr>
            <a:cxnSpLocks noChangeShapeType="1"/>
          </p:cNvCxnSpPr>
          <p:nvPr/>
        </p:nvCxnSpPr>
        <p:spPr bwMode="auto">
          <a:xfrm>
            <a:off x="3214688" y="5446713"/>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0390" name="直接连接符 10"/>
          <p:cNvCxnSpPr>
            <a:cxnSpLocks noChangeShapeType="1"/>
          </p:cNvCxnSpPr>
          <p:nvPr/>
        </p:nvCxnSpPr>
        <p:spPr bwMode="auto">
          <a:xfrm>
            <a:off x="3214688" y="5589588"/>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0391" name="直接连接符 11"/>
          <p:cNvCxnSpPr>
            <a:cxnSpLocks noChangeShapeType="1"/>
          </p:cNvCxnSpPr>
          <p:nvPr/>
        </p:nvCxnSpPr>
        <p:spPr bwMode="auto">
          <a:xfrm>
            <a:off x="3214688" y="5946775"/>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0392" name="直接连接符 12"/>
          <p:cNvCxnSpPr>
            <a:cxnSpLocks noChangeShapeType="1"/>
          </p:cNvCxnSpPr>
          <p:nvPr/>
        </p:nvCxnSpPr>
        <p:spPr bwMode="auto">
          <a:xfrm>
            <a:off x="3214688" y="6089650"/>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100393" name="TextBox 13"/>
          <p:cNvSpPr txBox="1">
            <a:spLocks noChangeArrowheads="1"/>
          </p:cNvSpPr>
          <p:nvPr/>
        </p:nvSpPr>
        <p:spPr bwMode="auto">
          <a:xfrm>
            <a:off x="642938" y="4210050"/>
            <a:ext cx="42862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a:t>
            </a:r>
            <a:endParaRPr lang="zh-CN" altLang="en-US" sz="3200">
              <a:solidFill>
                <a:srgbClr val="0000CC"/>
              </a:solidFill>
            </a:endParaRPr>
          </a:p>
        </p:txBody>
      </p:sp>
      <p:cxnSp>
        <p:nvCxnSpPr>
          <p:cNvPr id="100394" name="直接箭头连接符 14"/>
          <p:cNvCxnSpPr>
            <a:cxnSpLocks noChangeShapeType="1"/>
          </p:cNvCxnSpPr>
          <p:nvPr/>
        </p:nvCxnSpPr>
        <p:spPr bwMode="auto">
          <a:xfrm>
            <a:off x="642938" y="4719638"/>
            <a:ext cx="1285875"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00395" name="TextBox 15"/>
          <p:cNvSpPr txBox="1">
            <a:spLocks noChangeArrowheads="1"/>
          </p:cNvSpPr>
          <p:nvPr/>
        </p:nvSpPr>
        <p:spPr bwMode="auto">
          <a:xfrm>
            <a:off x="642938" y="4705350"/>
            <a:ext cx="11430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a+1</a:t>
            </a:r>
            <a:endParaRPr lang="zh-CN" altLang="en-US" sz="3200">
              <a:solidFill>
                <a:srgbClr val="0000CC"/>
              </a:solidFill>
            </a:endParaRPr>
          </a:p>
        </p:txBody>
      </p:sp>
      <p:cxnSp>
        <p:nvCxnSpPr>
          <p:cNvPr id="100396" name="直接箭头连接符 16"/>
          <p:cNvCxnSpPr>
            <a:cxnSpLocks noChangeShapeType="1"/>
          </p:cNvCxnSpPr>
          <p:nvPr/>
        </p:nvCxnSpPr>
        <p:spPr bwMode="auto">
          <a:xfrm>
            <a:off x="642938" y="5214938"/>
            <a:ext cx="1285875"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00397" name="TextBox 17"/>
          <p:cNvSpPr txBox="1">
            <a:spLocks noChangeArrowheads="1"/>
          </p:cNvSpPr>
          <p:nvPr/>
        </p:nvSpPr>
        <p:spPr bwMode="auto">
          <a:xfrm>
            <a:off x="642938" y="5214938"/>
            <a:ext cx="1143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a+2</a:t>
            </a:r>
            <a:endParaRPr lang="zh-CN" altLang="en-US" sz="3200">
              <a:solidFill>
                <a:srgbClr val="0000CC"/>
              </a:solidFill>
            </a:endParaRPr>
          </a:p>
        </p:txBody>
      </p:sp>
      <p:cxnSp>
        <p:nvCxnSpPr>
          <p:cNvPr id="100398" name="直接箭头连接符 18"/>
          <p:cNvCxnSpPr>
            <a:cxnSpLocks noChangeShapeType="1"/>
          </p:cNvCxnSpPr>
          <p:nvPr/>
        </p:nvCxnSpPr>
        <p:spPr bwMode="auto">
          <a:xfrm>
            <a:off x="642938" y="5724525"/>
            <a:ext cx="1285875" cy="1588"/>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00399" name="TextBox 19"/>
          <p:cNvSpPr txBox="1">
            <a:spLocks noChangeArrowheads="1"/>
          </p:cNvSpPr>
          <p:nvPr/>
        </p:nvSpPr>
        <p:spPr bwMode="auto">
          <a:xfrm>
            <a:off x="3643313" y="3559175"/>
            <a:ext cx="107156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a:t>
            </a:r>
            <a:endParaRPr lang="zh-CN" altLang="en-US" sz="2800">
              <a:solidFill>
                <a:srgbClr val="0000CC"/>
              </a:solidFill>
            </a:endParaRPr>
          </a:p>
        </p:txBody>
      </p:sp>
      <p:cxnSp>
        <p:nvCxnSpPr>
          <p:cNvPr id="100400" name="直接箭头连接符 20"/>
          <p:cNvCxnSpPr>
            <a:cxnSpLocks noChangeShapeType="1"/>
          </p:cNvCxnSpPr>
          <p:nvPr/>
        </p:nvCxnSpPr>
        <p:spPr bwMode="auto">
          <a:xfrm rot="5400000">
            <a:off x="3856038" y="4429125"/>
            <a:ext cx="573088"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00401" name="TextBox 25"/>
          <p:cNvSpPr txBox="1">
            <a:spLocks noChangeArrowheads="1"/>
          </p:cNvSpPr>
          <p:nvPr/>
        </p:nvSpPr>
        <p:spPr bwMode="auto">
          <a:xfrm>
            <a:off x="4500563" y="3571875"/>
            <a:ext cx="1643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a[0]+1</a:t>
            </a:r>
            <a:endParaRPr lang="zh-CN" altLang="en-US" sz="2800">
              <a:solidFill>
                <a:srgbClr val="0000CC"/>
              </a:solidFill>
            </a:endParaRPr>
          </a:p>
        </p:txBody>
      </p:sp>
      <p:cxnSp>
        <p:nvCxnSpPr>
          <p:cNvPr id="100402" name="直接箭头连接符 26"/>
          <p:cNvCxnSpPr>
            <a:cxnSpLocks noChangeShapeType="1"/>
          </p:cNvCxnSpPr>
          <p:nvPr/>
        </p:nvCxnSpPr>
        <p:spPr bwMode="auto">
          <a:xfrm rot="16200000" flipH="1">
            <a:off x="4828381" y="4471194"/>
            <a:ext cx="630238" cy="0"/>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00403" name="TextBox 29"/>
          <p:cNvSpPr txBox="1">
            <a:spLocks noChangeArrowheads="1"/>
          </p:cNvSpPr>
          <p:nvPr/>
        </p:nvSpPr>
        <p:spPr bwMode="auto">
          <a:xfrm>
            <a:off x="5643563" y="3571875"/>
            <a:ext cx="1643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a[0]+2</a:t>
            </a:r>
            <a:endParaRPr lang="zh-CN" altLang="en-US" sz="2800">
              <a:solidFill>
                <a:srgbClr val="0000CC"/>
              </a:solidFill>
            </a:endParaRPr>
          </a:p>
        </p:txBody>
      </p:sp>
      <p:cxnSp>
        <p:nvCxnSpPr>
          <p:cNvPr id="100404" name="直接箭头连接符 30"/>
          <p:cNvCxnSpPr>
            <a:cxnSpLocks noChangeShapeType="1"/>
          </p:cNvCxnSpPr>
          <p:nvPr/>
        </p:nvCxnSpPr>
        <p:spPr bwMode="auto">
          <a:xfrm rot="16200000" flipH="1">
            <a:off x="5971381" y="4471194"/>
            <a:ext cx="630238" cy="0"/>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00405" name="TextBox 31"/>
          <p:cNvSpPr txBox="1">
            <a:spLocks noChangeArrowheads="1"/>
          </p:cNvSpPr>
          <p:nvPr/>
        </p:nvSpPr>
        <p:spPr bwMode="auto">
          <a:xfrm>
            <a:off x="6858000" y="3571875"/>
            <a:ext cx="1643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a[0]+3</a:t>
            </a:r>
            <a:endParaRPr lang="zh-CN" altLang="en-US" sz="2800">
              <a:solidFill>
                <a:srgbClr val="0000CC"/>
              </a:solidFill>
            </a:endParaRPr>
          </a:p>
        </p:txBody>
      </p:sp>
      <p:cxnSp>
        <p:nvCxnSpPr>
          <p:cNvPr id="100406" name="直接箭头连接符 32"/>
          <p:cNvCxnSpPr>
            <a:cxnSpLocks noChangeShapeType="1"/>
          </p:cNvCxnSpPr>
          <p:nvPr/>
        </p:nvCxnSpPr>
        <p:spPr bwMode="auto">
          <a:xfrm rot="16200000" flipH="1">
            <a:off x="7185819" y="4471194"/>
            <a:ext cx="630238" cy="0"/>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00407" name="TextBox 33"/>
          <p:cNvSpPr txBox="1">
            <a:spLocks noChangeArrowheads="1"/>
          </p:cNvSpPr>
          <p:nvPr/>
        </p:nvSpPr>
        <p:spPr bwMode="auto">
          <a:xfrm>
            <a:off x="285750" y="6000750"/>
            <a:ext cx="1357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zh-CN" altLang="en-US" sz="2800">
                <a:solidFill>
                  <a:srgbClr val="FF0000"/>
                </a:solidFill>
              </a:rPr>
              <a:t>行指针</a:t>
            </a:r>
          </a:p>
        </p:txBody>
      </p:sp>
      <p:sp>
        <p:nvSpPr>
          <p:cNvPr id="100408" name="TextBox 34"/>
          <p:cNvSpPr txBox="1">
            <a:spLocks noChangeArrowheads="1"/>
          </p:cNvSpPr>
          <p:nvPr/>
        </p:nvSpPr>
        <p:spPr bwMode="auto">
          <a:xfrm>
            <a:off x="7572375" y="4071938"/>
            <a:ext cx="1357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zh-CN" altLang="en-US" sz="2800">
                <a:solidFill>
                  <a:srgbClr val="FF0000"/>
                </a:solidFill>
              </a:rPr>
              <a:t>列指针</a:t>
            </a:r>
          </a:p>
        </p:txBody>
      </p:sp>
      <p:pic>
        <p:nvPicPr>
          <p:cNvPr id="100409" name="图片 2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316663"/>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blinds(horizontal)">
                                      <p:cBhvr>
                                        <p:cTn id="7" dur="500"/>
                                        <p:tgtEl>
                                          <p:spTgt spid="6147">
                                            <p:txEl>
                                              <p:pRg st="0" end="0"/>
                                            </p:txEl>
                                          </p:spTgt>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animEffect transition="in" filter="blinds(horizontal)">
                                      <p:cBhvr>
                                        <p:cTn id="11" dur="500"/>
                                        <p:tgtEl>
                                          <p:spTgt spid="6147">
                                            <p:txEl>
                                              <p:pRg st="1" end="1"/>
                                            </p:txEl>
                                          </p:spTgt>
                                        </p:tgtEl>
                                      </p:cBhvr>
                                    </p:animEffect>
                                  </p:childTnLst>
                                </p:cTn>
                              </p:par>
                            </p:childTnLst>
                          </p:cTn>
                        </p:par>
                        <p:par>
                          <p:cTn id="12" fill="hold" nodeType="afterGroup">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6147">
                                            <p:txEl>
                                              <p:pRg st="2" end="2"/>
                                            </p:txEl>
                                          </p:spTgt>
                                        </p:tgtEl>
                                        <p:attrNameLst>
                                          <p:attrName>style.visibility</p:attrName>
                                        </p:attrNameLst>
                                      </p:cBhvr>
                                      <p:to>
                                        <p:strVal val="visible"/>
                                      </p:to>
                                    </p:set>
                                    <p:animEffect transition="in" filter="blinds(horizontal)">
                                      <p:cBhvr>
                                        <p:cTn id="15" dur="500"/>
                                        <p:tgtEl>
                                          <p:spTgt spid="6147">
                                            <p:txEl>
                                              <p:pRg st="2" end="2"/>
                                            </p:txEl>
                                          </p:spTgt>
                                        </p:tgtEl>
                                      </p:cBhvr>
                                    </p:animEffect>
                                  </p:childTnLst>
                                </p:cTn>
                              </p:par>
                            </p:childTnLst>
                          </p:cTn>
                        </p:par>
                        <p:par>
                          <p:cTn id="16" fill="hold" nodeType="afterGroup">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6147">
                                            <p:txEl>
                                              <p:pRg st="3" end="3"/>
                                            </p:txEl>
                                          </p:spTgt>
                                        </p:tgtEl>
                                        <p:attrNameLst>
                                          <p:attrName>style.visibility</p:attrName>
                                        </p:attrNameLst>
                                      </p:cBhvr>
                                      <p:to>
                                        <p:strVal val="visible"/>
                                      </p:to>
                                    </p:set>
                                    <p:animEffect transition="in" filter="blinds(horizontal)">
                                      <p:cBhvr>
                                        <p:cTn id="19" dur="500"/>
                                        <p:tgtEl>
                                          <p:spTgt spid="61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8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857250" y="928688"/>
            <a:ext cx="4000500" cy="714375"/>
          </a:xfrm>
        </p:spPr>
        <p:txBody>
          <a:bodyPr/>
          <a:lstStyle/>
          <a:p>
            <a:pPr eaLnBrk="1" hangingPunct="1">
              <a:buFont typeface="Wingdings" pitchFamily="2" charset="2"/>
              <a:buNone/>
            </a:pPr>
            <a:r>
              <a:rPr lang="en-US" altLang="zh-CN" sz="2800" smtClean="0"/>
              <a:t>a[i]+j</a:t>
            </a:r>
            <a:r>
              <a:rPr lang="zh-CN" altLang="en-US" sz="2800" smtClean="0"/>
              <a:t>代表谁的地址？</a:t>
            </a:r>
            <a:endParaRPr lang="en-US" altLang="zh-CN" sz="2800" smtClean="0"/>
          </a:p>
          <a:p>
            <a:pPr eaLnBrk="1" hangingPunct="1">
              <a:buFont typeface="Wingdings" pitchFamily="2" charset="2"/>
              <a:buNone/>
            </a:pPr>
            <a:endParaRPr lang="en-US" altLang="zh-CN" sz="2800" smtClean="0"/>
          </a:p>
        </p:txBody>
      </p:sp>
      <p:graphicFrame>
        <p:nvGraphicFramePr>
          <p:cNvPr id="4" name="表格 3"/>
          <p:cNvGraphicFramePr>
            <a:graphicFrameLocks noGrp="1"/>
          </p:cNvGraphicFramePr>
          <p:nvPr/>
        </p:nvGraphicFramePr>
        <p:xfrm>
          <a:off x="4143375" y="4732338"/>
          <a:ext cx="4572000" cy="1554342"/>
        </p:xfrm>
        <a:graphic>
          <a:graphicData uri="http://schemas.openxmlformats.org/drawingml/2006/table">
            <a:tbl>
              <a:tblPr/>
              <a:tblGrid>
                <a:gridCol w="1000125"/>
                <a:gridCol w="1143000"/>
                <a:gridCol w="1214438"/>
                <a:gridCol w="1214437"/>
              </a:tblGrid>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5</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7</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9</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15</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17</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19</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21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23</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bl>
          </a:graphicData>
        </a:graphic>
      </p:graphicFrame>
      <p:graphicFrame>
        <p:nvGraphicFramePr>
          <p:cNvPr id="5" name="表格 4"/>
          <p:cNvGraphicFramePr>
            <a:graphicFrameLocks noGrp="1"/>
          </p:cNvGraphicFramePr>
          <p:nvPr/>
        </p:nvGraphicFramePr>
        <p:xfrm>
          <a:off x="1928813" y="4702175"/>
          <a:ext cx="1143000" cy="1554342"/>
        </p:xfrm>
        <a:graphic>
          <a:graphicData uri="http://schemas.openxmlformats.org/drawingml/2006/table">
            <a:tbl>
              <a:tblPr/>
              <a:tblGrid>
                <a:gridCol w="1143000"/>
              </a:tblGrid>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a[0]</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a[1]</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180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Unicode MS" pitchFamily="34" charset="-122"/>
                          <a:ea typeface="宋体" pitchFamily="2" charset="-122"/>
                        </a:rPr>
                        <a:t>a[2]</a:t>
                      </a:r>
                      <a:endParaRPr kumimoji="0" lang="zh-CN" altLang="en-US" sz="2800" b="1" i="0" u="none" strike="noStrike" cap="none" normalizeH="0" baseline="0" smtClean="0">
                        <a:ln>
                          <a:noFill/>
                        </a:ln>
                        <a:solidFill>
                          <a:schemeClr val="tx1"/>
                        </a:solidFill>
                        <a:effectLst/>
                        <a:latin typeface="Arial Unicode MS" pitchFamily="34" charset="-122"/>
                        <a:ea typeface="宋体" pitchFamily="2" charset="-122"/>
                      </a:endParaRPr>
                    </a:p>
                  </a:txBody>
                  <a:tcPr marL="91439" marR="91439" marT="45697" marB="45697"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bl>
          </a:graphicData>
        </a:graphic>
      </p:graphicFrame>
      <p:cxnSp>
        <p:nvCxnSpPr>
          <p:cNvPr id="101411" name="直接连接符 7"/>
          <p:cNvCxnSpPr>
            <a:cxnSpLocks noChangeShapeType="1"/>
          </p:cNvCxnSpPr>
          <p:nvPr/>
        </p:nvCxnSpPr>
        <p:spPr bwMode="auto">
          <a:xfrm>
            <a:off x="3214688" y="4946650"/>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1412" name="直接连接符 8"/>
          <p:cNvCxnSpPr>
            <a:cxnSpLocks noChangeShapeType="1"/>
          </p:cNvCxnSpPr>
          <p:nvPr/>
        </p:nvCxnSpPr>
        <p:spPr bwMode="auto">
          <a:xfrm>
            <a:off x="3214688" y="5089525"/>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1413" name="直接连接符 9"/>
          <p:cNvCxnSpPr>
            <a:cxnSpLocks noChangeShapeType="1"/>
          </p:cNvCxnSpPr>
          <p:nvPr/>
        </p:nvCxnSpPr>
        <p:spPr bwMode="auto">
          <a:xfrm>
            <a:off x="3214688" y="5446713"/>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1414" name="直接连接符 10"/>
          <p:cNvCxnSpPr>
            <a:cxnSpLocks noChangeShapeType="1"/>
          </p:cNvCxnSpPr>
          <p:nvPr/>
        </p:nvCxnSpPr>
        <p:spPr bwMode="auto">
          <a:xfrm>
            <a:off x="3214688" y="5589588"/>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1415" name="直接连接符 11"/>
          <p:cNvCxnSpPr>
            <a:cxnSpLocks noChangeShapeType="1"/>
          </p:cNvCxnSpPr>
          <p:nvPr/>
        </p:nvCxnSpPr>
        <p:spPr bwMode="auto">
          <a:xfrm>
            <a:off x="3214688" y="5946775"/>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1416" name="直接连接符 12"/>
          <p:cNvCxnSpPr>
            <a:cxnSpLocks noChangeShapeType="1"/>
          </p:cNvCxnSpPr>
          <p:nvPr/>
        </p:nvCxnSpPr>
        <p:spPr bwMode="auto">
          <a:xfrm>
            <a:off x="3214688" y="6089650"/>
            <a:ext cx="714375"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101417" name="TextBox 13"/>
          <p:cNvSpPr txBox="1">
            <a:spLocks noChangeArrowheads="1"/>
          </p:cNvSpPr>
          <p:nvPr/>
        </p:nvSpPr>
        <p:spPr bwMode="auto">
          <a:xfrm>
            <a:off x="642938" y="4210050"/>
            <a:ext cx="42862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a:t>
            </a:r>
            <a:endParaRPr lang="zh-CN" altLang="en-US" sz="3200">
              <a:solidFill>
                <a:srgbClr val="0000CC"/>
              </a:solidFill>
            </a:endParaRPr>
          </a:p>
        </p:txBody>
      </p:sp>
      <p:cxnSp>
        <p:nvCxnSpPr>
          <p:cNvPr id="101418" name="直接箭头连接符 14"/>
          <p:cNvCxnSpPr>
            <a:cxnSpLocks noChangeShapeType="1"/>
          </p:cNvCxnSpPr>
          <p:nvPr/>
        </p:nvCxnSpPr>
        <p:spPr bwMode="auto">
          <a:xfrm>
            <a:off x="642938" y="4719638"/>
            <a:ext cx="1285875"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01419" name="TextBox 15"/>
          <p:cNvSpPr txBox="1">
            <a:spLocks noChangeArrowheads="1"/>
          </p:cNvSpPr>
          <p:nvPr/>
        </p:nvSpPr>
        <p:spPr bwMode="auto">
          <a:xfrm>
            <a:off x="642938" y="4705350"/>
            <a:ext cx="11430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a+1</a:t>
            </a:r>
            <a:endParaRPr lang="zh-CN" altLang="en-US" sz="3200">
              <a:solidFill>
                <a:srgbClr val="0000CC"/>
              </a:solidFill>
            </a:endParaRPr>
          </a:p>
        </p:txBody>
      </p:sp>
      <p:cxnSp>
        <p:nvCxnSpPr>
          <p:cNvPr id="101420" name="直接箭头连接符 16"/>
          <p:cNvCxnSpPr>
            <a:cxnSpLocks noChangeShapeType="1"/>
          </p:cNvCxnSpPr>
          <p:nvPr/>
        </p:nvCxnSpPr>
        <p:spPr bwMode="auto">
          <a:xfrm>
            <a:off x="642938" y="5214938"/>
            <a:ext cx="1285875"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01421" name="TextBox 17"/>
          <p:cNvSpPr txBox="1">
            <a:spLocks noChangeArrowheads="1"/>
          </p:cNvSpPr>
          <p:nvPr/>
        </p:nvSpPr>
        <p:spPr bwMode="auto">
          <a:xfrm>
            <a:off x="642938" y="5214938"/>
            <a:ext cx="1143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0000CC"/>
                </a:solidFill>
              </a:rPr>
              <a:t>a+2</a:t>
            </a:r>
            <a:endParaRPr lang="zh-CN" altLang="en-US" sz="3200">
              <a:solidFill>
                <a:srgbClr val="0000CC"/>
              </a:solidFill>
            </a:endParaRPr>
          </a:p>
        </p:txBody>
      </p:sp>
      <p:cxnSp>
        <p:nvCxnSpPr>
          <p:cNvPr id="101422" name="直接箭头连接符 18"/>
          <p:cNvCxnSpPr>
            <a:cxnSpLocks noChangeShapeType="1"/>
          </p:cNvCxnSpPr>
          <p:nvPr/>
        </p:nvCxnSpPr>
        <p:spPr bwMode="auto">
          <a:xfrm>
            <a:off x="642938" y="5724525"/>
            <a:ext cx="1285875" cy="1588"/>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01423" name="TextBox 19"/>
          <p:cNvSpPr txBox="1">
            <a:spLocks noChangeArrowheads="1"/>
          </p:cNvSpPr>
          <p:nvPr/>
        </p:nvSpPr>
        <p:spPr bwMode="auto">
          <a:xfrm>
            <a:off x="3643313" y="3559175"/>
            <a:ext cx="107156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a:t>
            </a:r>
            <a:endParaRPr lang="zh-CN" altLang="en-US" sz="2800">
              <a:solidFill>
                <a:srgbClr val="0000CC"/>
              </a:solidFill>
            </a:endParaRPr>
          </a:p>
        </p:txBody>
      </p:sp>
      <p:cxnSp>
        <p:nvCxnSpPr>
          <p:cNvPr id="101424" name="直接箭头连接符 20"/>
          <p:cNvCxnSpPr>
            <a:cxnSpLocks noChangeShapeType="1"/>
          </p:cNvCxnSpPr>
          <p:nvPr/>
        </p:nvCxnSpPr>
        <p:spPr bwMode="auto">
          <a:xfrm rot="5400000">
            <a:off x="3856038" y="4429125"/>
            <a:ext cx="573088" cy="1587"/>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01425" name="TextBox 25"/>
          <p:cNvSpPr txBox="1">
            <a:spLocks noChangeArrowheads="1"/>
          </p:cNvSpPr>
          <p:nvPr/>
        </p:nvSpPr>
        <p:spPr bwMode="auto">
          <a:xfrm>
            <a:off x="4500563" y="3571875"/>
            <a:ext cx="1643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a[0]+1</a:t>
            </a:r>
            <a:endParaRPr lang="zh-CN" altLang="en-US" sz="2800">
              <a:solidFill>
                <a:srgbClr val="0000CC"/>
              </a:solidFill>
            </a:endParaRPr>
          </a:p>
        </p:txBody>
      </p:sp>
      <p:cxnSp>
        <p:nvCxnSpPr>
          <p:cNvPr id="101426" name="直接箭头连接符 26"/>
          <p:cNvCxnSpPr>
            <a:cxnSpLocks noChangeShapeType="1"/>
          </p:cNvCxnSpPr>
          <p:nvPr/>
        </p:nvCxnSpPr>
        <p:spPr bwMode="auto">
          <a:xfrm rot="16200000" flipH="1">
            <a:off x="4828381" y="4471194"/>
            <a:ext cx="630238" cy="0"/>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01427" name="TextBox 29"/>
          <p:cNvSpPr txBox="1">
            <a:spLocks noChangeArrowheads="1"/>
          </p:cNvSpPr>
          <p:nvPr/>
        </p:nvSpPr>
        <p:spPr bwMode="auto">
          <a:xfrm>
            <a:off x="5643563" y="3571875"/>
            <a:ext cx="1643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a[0]+2</a:t>
            </a:r>
            <a:endParaRPr lang="zh-CN" altLang="en-US" sz="2800">
              <a:solidFill>
                <a:srgbClr val="0000CC"/>
              </a:solidFill>
            </a:endParaRPr>
          </a:p>
        </p:txBody>
      </p:sp>
      <p:cxnSp>
        <p:nvCxnSpPr>
          <p:cNvPr id="101428" name="直接箭头连接符 30"/>
          <p:cNvCxnSpPr>
            <a:cxnSpLocks noChangeShapeType="1"/>
          </p:cNvCxnSpPr>
          <p:nvPr/>
        </p:nvCxnSpPr>
        <p:spPr bwMode="auto">
          <a:xfrm rot="16200000" flipH="1">
            <a:off x="5971381" y="4471194"/>
            <a:ext cx="630238" cy="0"/>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01429" name="TextBox 31"/>
          <p:cNvSpPr txBox="1">
            <a:spLocks noChangeArrowheads="1"/>
          </p:cNvSpPr>
          <p:nvPr/>
        </p:nvSpPr>
        <p:spPr bwMode="auto">
          <a:xfrm>
            <a:off x="6858000" y="3571875"/>
            <a:ext cx="1643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2800">
                <a:solidFill>
                  <a:srgbClr val="0000CC"/>
                </a:solidFill>
              </a:rPr>
              <a:t>a[0]+3</a:t>
            </a:r>
            <a:endParaRPr lang="zh-CN" altLang="en-US" sz="2800">
              <a:solidFill>
                <a:srgbClr val="0000CC"/>
              </a:solidFill>
            </a:endParaRPr>
          </a:p>
        </p:txBody>
      </p:sp>
      <p:cxnSp>
        <p:nvCxnSpPr>
          <p:cNvPr id="101430" name="直接箭头连接符 32"/>
          <p:cNvCxnSpPr>
            <a:cxnSpLocks noChangeShapeType="1"/>
          </p:cNvCxnSpPr>
          <p:nvPr/>
        </p:nvCxnSpPr>
        <p:spPr bwMode="auto">
          <a:xfrm rot="16200000" flipH="1">
            <a:off x="7185819" y="4471194"/>
            <a:ext cx="630238" cy="0"/>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01431" name="TextBox 33"/>
          <p:cNvSpPr txBox="1">
            <a:spLocks noChangeArrowheads="1"/>
          </p:cNvSpPr>
          <p:nvPr/>
        </p:nvSpPr>
        <p:spPr bwMode="auto">
          <a:xfrm>
            <a:off x="285750" y="6000750"/>
            <a:ext cx="1357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zh-CN" altLang="en-US" sz="2800">
                <a:solidFill>
                  <a:srgbClr val="FF0000"/>
                </a:solidFill>
              </a:rPr>
              <a:t>行指针</a:t>
            </a:r>
          </a:p>
        </p:txBody>
      </p:sp>
      <p:sp>
        <p:nvSpPr>
          <p:cNvPr id="101432" name="TextBox 34"/>
          <p:cNvSpPr txBox="1">
            <a:spLocks noChangeArrowheads="1"/>
          </p:cNvSpPr>
          <p:nvPr/>
        </p:nvSpPr>
        <p:spPr bwMode="auto">
          <a:xfrm>
            <a:off x="7572375" y="4071938"/>
            <a:ext cx="1357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zh-CN" altLang="en-US" sz="2800">
                <a:solidFill>
                  <a:srgbClr val="FF0000"/>
                </a:solidFill>
              </a:rPr>
              <a:t>列指针</a:t>
            </a:r>
          </a:p>
        </p:txBody>
      </p:sp>
      <p:sp>
        <p:nvSpPr>
          <p:cNvPr id="28" name="Rectangle 3"/>
          <p:cNvSpPr txBox="1">
            <a:spLocks noChangeArrowheads="1"/>
          </p:cNvSpPr>
          <p:nvPr/>
        </p:nvSpPr>
        <p:spPr bwMode="auto">
          <a:xfrm>
            <a:off x="4929188" y="928688"/>
            <a:ext cx="3429000" cy="714375"/>
          </a:xfrm>
          <a:prstGeom prst="rect">
            <a:avLst/>
          </a:prstGeom>
          <a:noFill/>
          <a:ln w="9525">
            <a:noFill/>
            <a:miter lim="800000"/>
            <a:headEnd/>
            <a:tailEnd/>
          </a:ln>
        </p:spPr>
        <p:txBody>
          <a:bodyPr/>
          <a:lstStyle/>
          <a:p>
            <a:pPr marL="342900" indent="-342900" eaLnBrk="0" hangingPunct="0">
              <a:lnSpc>
                <a:spcPct val="120000"/>
              </a:lnSpc>
              <a:spcBef>
                <a:spcPct val="20000"/>
              </a:spcBef>
              <a:buFont typeface="Wingdings" pitchFamily="2" charset="2"/>
              <a:buNone/>
              <a:defRPr/>
            </a:pPr>
            <a:r>
              <a:rPr lang="zh-CN" altLang="en-US" sz="2800" kern="0" dirty="0">
                <a:solidFill>
                  <a:srgbClr val="9D138D"/>
                </a:solidFill>
                <a:latin typeface="+mn-lt"/>
                <a:ea typeface="+mn-ea"/>
              </a:rPr>
              <a:t>代表</a:t>
            </a:r>
            <a:r>
              <a:rPr lang="en-US" altLang="zh-CN" sz="2800" kern="0" dirty="0">
                <a:solidFill>
                  <a:srgbClr val="9D138D"/>
                </a:solidFill>
                <a:latin typeface="+mn-lt"/>
                <a:ea typeface="+mn-ea"/>
              </a:rPr>
              <a:t>a[</a:t>
            </a:r>
            <a:r>
              <a:rPr lang="en-US" altLang="zh-CN" sz="2800" kern="0" dirty="0" err="1">
                <a:solidFill>
                  <a:srgbClr val="9D138D"/>
                </a:solidFill>
                <a:latin typeface="+mn-lt"/>
                <a:ea typeface="+mn-ea"/>
              </a:rPr>
              <a:t>i</a:t>
            </a:r>
            <a:r>
              <a:rPr lang="en-US" altLang="zh-CN" sz="2800" kern="0" dirty="0">
                <a:solidFill>
                  <a:srgbClr val="9D138D"/>
                </a:solidFill>
                <a:latin typeface="+mn-lt"/>
                <a:ea typeface="+mn-ea"/>
              </a:rPr>
              <a:t>][j]</a:t>
            </a:r>
            <a:r>
              <a:rPr lang="zh-CN" altLang="en-US" sz="2800" kern="0" dirty="0">
                <a:solidFill>
                  <a:srgbClr val="9D138D"/>
                </a:solidFill>
                <a:latin typeface="+mn-lt"/>
                <a:ea typeface="+mn-ea"/>
              </a:rPr>
              <a:t>的地址</a:t>
            </a:r>
            <a:endParaRPr lang="en-US" altLang="zh-CN" sz="2800" kern="0" dirty="0">
              <a:solidFill>
                <a:srgbClr val="9D138D"/>
              </a:solidFill>
              <a:latin typeface="+mn-lt"/>
              <a:ea typeface="+mn-ea"/>
            </a:endParaRPr>
          </a:p>
          <a:p>
            <a:pPr marL="342900" indent="-342900" eaLnBrk="0" hangingPunct="0">
              <a:lnSpc>
                <a:spcPct val="120000"/>
              </a:lnSpc>
              <a:spcBef>
                <a:spcPct val="20000"/>
              </a:spcBef>
              <a:buFont typeface="Wingdings" pitchFamily="2" charset="2"/>
              <a:buNone/>
              <a:defRPr/>
            </a:pPr>
            <a:endParaRPr lang="en-US" altLang="zh-CN" sz="2800" kern="0" dirty="0">
              <a:solidFill>
                <a:srgbClr val="9D138D"/>
              </a:solidFill>
              <a:latin typeface="+mn-lt"/>
              <a:ea typeface="+mn-ea"/>
            </a:endParaRPr>
          </a:p>
        </p:txBody>
      </p:sp>
      <p:sp>
        <p:nvSpPr>
          <p:cNvPr id="29" name="Rectangle 3"/>
          <p:cNvSpPr txBox="1">
            <a:spLocks noChangeArrowheads="1"/>
          </p:cNvSpPr>
          <p:nvPr/>
        </p:nvSpPr>
        <p:spPr bwMode="auto">
          <a:xfrm>
            <a:off x="928688" y="1724025"/>
            <a:ext cx="4000500" cy="714375"/>
          </a:xfrm>
          <a:prstGeom prst="rect">
            <a:avLst/>
          </a:prstGeom>
          <a:noFill/>
          <a:ln w="9525">
            <a:noFill/>
            <a:miter lim="800000"/>
            <a:headEnd/>
            <a:tailEnd/>
          </a:ln>
        </p:spPr>
        <p:txBody>
          <a:bodyPr/>
          <a:lstStyle/>
          <a:p>
            <a:pPr marL="342900" indent="-342900" eaLnBrk="0" hangingPunct="0">
              <a:lnSpc>
                <a:spcPct val="120000"/>
              </a:lnSpc>
              <a:spcBef>
                <a:spcPct val="20000"/>
              </a:spcBef>
              <a:buFont typeface="Wingdings" pitchFamily="2" charset="2"/>
              <a:buNone/>
              <a:defRPr/>
            </a:pPr>
            <a:r>
              <a:rPr lang="en-US" altLang="zh-CN" sz="2800" kern="0" dirty="0">
                <a:latin typeface="+mn-lt"/>
                <a:ea typeface="+mn-ea"/>
              </a:rPr>
              <a:t>*(a[</a:t>
            </a:r>
            <a:r>
              <a:rPr lang="en-US" altLang="zh-CN" sz="2800" kern="0" dirty="0" err="1">
                <a:latin typeface="+mn-lt"/>
                <a:ea typeface="+mn-ea"/>
              </a:rPr>
              <a:t>i</a:t>
            </a:r>
            <a:r>
              <a:rPr lang="en-US" altLang="zh-CN" sz="2800" kern="0" dirty="0">
                <a:latin typeface="+mn-lt"/>
                <a:ea typeface="+mn-ea"/>
              </a:rPr>
              <a:t>]+j)</a:t>
            </a:r>
            <a:r>
              <a:rPr lang="zh-CN" altLang="en-US" sz="2800" kern="0" dirty="0">
                <a:latin typeface="+mn-lt"/>
                <a:ea typeface="+mn-ea"/>
              </a:rPr>
              <a:t>代表什么？</a:t>
            </a:r>
            <a:endParaRPr lang="en-US" altLang="zh-CN" sz="2800" kern="0" dirty="0">
              <a:latin typeface="+mn-lt"/>
              <a:ea typeface="+mn-ea"/>
            </a:endParaRPr>
          </a:p>
          <a:p>
            <a:pPr marL="342900" indent="-342900" eaLnBrk="0" hangingPunct="0">
              <a:lnSpc>
                <a:spcPct val="120000"/>
              </a:lnSpc>
              <a:spcBef>
                <a:spcPct val="20000"/>
              </a:spcBef>
              <a:buFont typeface="Wingdings" pitchFamily="2" charset="2"/>
              <a:buNone/>
              <a:defRPr/>
            </a:pPr>
            <a:endParaRPr lang="en-US" altLang="zh-CN" sz="2800" kern="0" dirty="0">
              <a:latin typeface="+mn-lt"/>
              <a:ea typeface="+mn-ea"/>
            </a:endParaRPr>
          </a:p>
        </p:txBody>
      </p:sp>
      <p:sp>
        <p:nvSpPr>
          <p:cNvPr id="36" name="Rectangle 3"/>
          <p:cNvSpPr txBox="1">
            <a:spLocks noChangeArrowheads="1"/>
          </p:cNvSpPr>
          <p:nvPr/>
        </p:nvSpPr>
        <p:spPr bwMode="auto">
          <a:xfrm>
            <a:off x="4929188" y="1724025"/>
            <a:ext cx="3429000" cy="714375"/>
          </a:xfrm>
          <a:prstGeom prst="rect">
            <a:avLst/>
          </a:prstGeom>
          <a:noFill/>
          <a:ln w="9525">
            <a:noFill/>
            <a:miter lim="800000"/>
            <a:headEnd/>
            <a:tailEnd/>
          </a:ln>
        </p:spPr>
        <p:txBody>
          <a:bodyPr/>
          <a:lstStyle/>
          <a:p>
            <a:pPr marL="342900" indent="-342900" eaLnBrk="0" hangingPunct="0">
              <a:lnSpc>
                <a:spcPct val="120000"/>
              </a:lnSpc>
              <a:spcBef>
                <a:spcPct val="20000"/>
              </a:spcBef>
              <a:buFont typeface="Wingdings" pitchFamily="2" charset="2"/>
              <a:buNone/>
              <a:defRPr/>
            </a:pPr>
            <a:r>
              <a:rPr lang="zh-CN" altLang="en-US" sz="2800" kern="0" dirty="0">
                <a:solidFill>
                  <a:srgbClr val="9D138D"/>
                </a:solidFill>
                <a:latin typeface="+mn-lt"/>
                <a:ea typeface="+mn-ea"/>
              </a:rPr>
              <a:t>代表元素</a:t>
            </a:r>
            <a:r>
              <a:rPr lang="en-US" altLang="zh-CN" sz="2800" kern="0" dirty="0">
                <a:solidFill>
                  <a:srgbClr val="9D138D"/>
                </a:solidFill>
                <a:latin typeface="+mn-lt"/>
                <a:ea typeface="+mn-ea"/>
              </a:rPr>
              <a:t>a[</a:t>
            </a:r>
            <a:r>
              <a:rPr lang="en-US" altLang="zh-CN" sz="2800" kern="0" dirty="0" err="1">
                <a:solidFill>
                  <a:srgbClr val="9D138D"/>
                </a:solidFill>
                <a:latin typeface="+mn-lt"/>
                <a:ea typeface="+mn-ea"/>
              </a:rPr>
              <a:t>i</a:t>
            </a:r>
            <a:r>
              <a:rPr lang="en-US" altLang="zh-CN" sz="2800" kern="0" dirty="0">
                <a:solidFill>
                  <a:srgbClr val="9D138D"/>
                </a:solidFill>
                <a:latin typeface="+mn-lt"/>
                <a:ea typeface="+mn-ea"/>
              </a:rPr>
              <a:t>][j]</a:t>
            </a:r>
          </a:p>
          <a:p>
            <a:pPr marL="342900" indent="-342900" eaLnBrk="0" hangingPunct="0">
              <a:lnSpc>
                <a:spcPct val="120000"/>
              </a:lnSpc>
              <a:spcBef>
                <a:spcPct val="20000"/>
              </a:spcBef>
              <a:buFont typeface="Wingdings" pitchFamily="2" charset="2"/>
              <a:buNone/>
              <a:defRPr/>
            </a:pPr>
            <a:endParaRPr lang="en-US" altLang="zh-CN" sz="2800" kern="0" dirty="0">
              <a:solidFill>
                <a:srgbClr val="9D138D"/>
              </a:solidFill>
              <a:latin typeface="+mn-lt"/>
              <a:ea typeface="+mn-ea"/>
            </a:endParaRPr>
          </a:p>
        </p:txBody>
      </p:sp>
      <p:sp>
        <p:nvSpPr>
          <p:cNvPr id="37" name="Rectangle 3"/>
          <p:cNvSpPr txBox="1">
            <a:spLocks noChangeArrowheads="1"/>
          </p:cNvSpPr>
          <p:nvPr/>
        </p:nvSpPr>
        <p:spPr bwMode="auto">
          <a:xfrm>
            <a:off x="857250" y="2571750"/>
            <a:ext cx="4429125" cy="714375"/>
          </a:xfrm>
          <a:prstGeom prst="rect">
            <a:avLst/>
          </a:prstGeom>
          <a:noFill/>
          <a:ln w="9525">
            <a:noFill/>
            <a:miter lim="800000"/>
            <a:headEnd/>
            <a:tailEnd/>
          </a:ln>
        </p:spPr>
        <p:txBody>
          <a:bodyPr/>
          <a:lstStyle/>
          <a:p>
            <a:pPr marL="342900" indent="-342900" eaLnBrk="0" hangingPunct="0">
              <a:lnSpc>
                <a:spcPct val="120000"/>
              </a:lnSpc>
              <a:spcBef>
                <a:spcPct val="20000"/>
              </a:spcBef>
              <a:buFont typeface="Wingdings" pitchFamily="2" charset="2"/>
              <a:buNone/>
              <a:defRPr/>
            </a:pPr>
            <a:r>
              <a:rPr lang="en-US" altLang="zh-CN" sz="2800" kern="0" dirty="0">
                <a:latin typeface="+mn-lt"/>
                <a:ea typeface="+mn-ea"/>
              </a:rPr>
              <a:t>*(*(</a:t>
            </a:r>
            <a:r>
              <a:rPr lang="en-US" altLang="zh-CN" sz="2800" kern="0" dirty="0" err="1">
                <a:latin typeface="+mn-lt"/>
                <a:ea typeface="+mn-ea"/>
              </a:rPr>
              <a:t>a+i</a:t>
            </a:r>
            <a:r>
              <a:rPr lang="en-US" altLang="zh-CN" sz="2800" kern="0" dirty="0">
                <a:latin typeface="+mn-lt"/>
                <a:ea typeface="+mn-ea"/>
              </a:rPr>
              <a:t>)+j)</a:t>
            </a:r>
            <a:r>
              <a:rPr lang="zh-CN" altLang="en-US" sz="2800" kern="0" dirty="0">
                <a:latin typeface="+mn-lt"/>
                <a:ea typeface="+mn-ea"/>
              </a:rPr>
              <a:t>代表什么？</a:t>
            </a:r>
            <a:endParaRPr lang="en-US" altLang="zh-CN" sz="2800" kern="0" dirty="0">
              <a:latin typeface="+mn-lt"/>
              <a:ea typeface="+mn-ea"/>
            </a:endParaRPr>
          </a:p>
          <a:p>
            <a:pPr marL="342900" indent="-342900" eaLnBrk="0" hangingPunct="0">
              <a:lnSpc>
                <a:spcPct val="120000"/>
              </a:lnSpc>
              <a:spcBef>
                <a:spcPct val="20000"/>
              </a:spcBef>
              <a:buFont typeface="Wingdings" pitchFamily="2" charset="2"/>
              <a:buNone/>
              <a:defRPr/>
            </a:pPr>
            <a:endParaRPr lang="en-US" altLang="zh-CN" sz="2800" kern="0" dirty="0">
              <a:latin typeface="+mn-lt"/>
              <a:ea typeface="+mn-ea"/>
            </a:endParaRPr>
          </a:p>
        </p:txBody>
      </p:sp>
      <p:sp>
        <p:nvSpPr>
          <p:cNvPr id="38" name="Rectangle 3"/>
          <p:cNvSpPr txBox="1">
            <a:spLocks noChangeArrowheads="1"/>
          </p:cNvSpPr>
          <p:nvPr/>
        </p:nvSpPr>
        <p:spPr bwMode="auto">
          <a:xfrm>
            <a:off x="5429250" y="2500313"/>
            <a:ext cx="3357563" cy="714375"/>
          </a:xfrm>
          <a:prstGeom prst="rect">
            <a:avLst/>
          </a:prstGeom>
          <a:noFill/>
          <a:ln w="9525">
            <a:noFill/>
            <a:miter lim="800000"/>
            <a:headEnd/>
            <a:tailEnd/>
          </a:ln>
        </p:spPr>
        <p:txBody>
          <a:bodyPr/>
          <a:lstStyle/>
          <a:p>
            <a:pPr marL="342900" indent="-342900" eaLnBrk="0" hangingPunct="0">
              <a:lnSpc>
                <a:spcPct val="120000"/>
              </a:lnSpc>
              <a:spcBef>
                <a:spcPct val="20000"/>
              </a:spcBef>
              <a:defRPr/>
            </a:pPr>
            <a:r>
              <a:rPr lang="zh-CN" altLang="en-US" sz="2800" kern="0" dirty="0">
                <a:solidFill>
                  <a:srgbClr val="9D138D"/>
                </a:solidFill>
                <a:latin typeface="+mn-lt"/>
                <a:ea typeface="+mn-ea"/>
              </a:rPr>
              <a:t>与</a:t>
            </a:r>
            <a:r>
              <a:rPr lang="en-US" altLang="zh-CN" sz="2800" kern="0" dirty="0">
                <a:solidFill>
                  <a:srgbClr val="9D138D"/>
                </a:solidFill>
                <a:latin typeface="+mn-lt"/>
                <a:ea typeface="+mn-ea"/>
              </a:rPr>
              <a:t>*(a[</a:t>
            </a:r>
            <a:r>
              <a:rPr lang="en-US" altLang="zh-CN" sz="2800" kern="0" dirty="0" err="1">
                <a:solidFill>
                  <a:srgbClr val="9D138D"/>
                </a:solidFill>
                <a:latin typeface="+mn-lt"/>
                <a:ea typeface="+mn-ea"/>
              </a:rPr>
              <a:t>i</a:t>
            </a:r>
            <a:r>
              <a:rPr lang="en-US" altLang="zh-CN" sz="2800" kern="0" dirty="0">
                <a:solidFill>
                  <a:srgbClr val="9D138D"/>
                </a:solidFill>
                <a:latin typeface="+mn-lt"/>
                <a:ea typeface="+mn-ea"/>
              </a:rPr>
              <a:t>]+j)</a:t>
            </a:r>
            <a:r>
              <a:rPr lang="zh-CN" altLang="en-US" sz="2800" kern="0" dirty="0">
                <a:solidFill>
                  <a:srgbClr val="9D138D"/>
                </a:solidFill>
                <a:latin typeface="+mn-lt"/>
                <a:ea typeface="+mn-ea"/>
              </a:rPr>
              <a:t>等价</a:t>
            </a:r>
            <a:endParaRPr lang="en-US" altLang="zh-CN" sz="2800" kern="0" dirty="0">
              <a:solidFill>
                <a:srgbClr val="9D138D"/>
              </a:solidFill>
              <a:latin typeface="+mn-lt"/>
              <a:ea typeface="+mn-ea"/>
            </a:endParaRPr>
          </a:p>
          <a:p>
            <a:pPr marL="342900" indent="-342900" eaLnBrk="0" hangingPunct="0">
              <a:lnSpc>
                <a:spcPct val="120000"/>
              </a:lnSpc>
              <a:spcBef>
                <a:spcPct val="20000"/>
              </a:spcBef>
              <a:buFont typeface="Wingdings" pitchFamily="2" charset="2"/>
              <a:buNone/>
              <a:defRPr/>
            </a:pPr>
            <a:endParaRPr lang="en-US" altLang="zh-CN" sz="2800" kern="0" dirty="0">
              <a:solidFill>
                <a:srgbClr val="9D138D"/>
              </a:solidFill>
              <a:latin typeface="+mn-lt"/>
              <a:ea typeface="+mn-ea"/>
            </a:endParaRPr>
          </a:p>
        </p:txBody>
      </p:sp>
      <p:pic>
        <p:nvPicPr>
          <p:cNvPr id="101438" name="图片 31"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316663"/>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blinds(horizontal)">
                                      <p:cBhvr>
                                        <p:cTn id="7" dur="500"/>
                                        <p:tgtEl>
                                          <p:spTgt spid="61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8">
                                            <p:txEl>
                                              <p:pRg st="0" end="0"/>
                                            </p:txEl>
                                          </p:spTgt>
                                        </p:tgtEl>
                                        <p:attrNameLst>
                                          <p:attrName>style.visibility</p:attrName>
                                        </p:attrNameLst>
                                      </p:cBhvr>
                                      <p:to>
                                        <p:strVal val="visible"/>
                                      </p:to>
                                    </p:set>
                                    <p:animEffect transition="in" filter="blinds(horizontal)">
                                      <p:cBhvr>
                                        <p:cTn id="12" dur="500"/>
                                        <p:tgtEl>
                                          <p:spTgt spid="2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9">
                                            <p:txEl>
                                              <p:pRg st="0" end="0"/>
                                            </p:txEl>
                                          </p:spTgt>
                                        </p:tgtEl>
                                        <p:attrNameLst>
                                          <p:attrName>style.visibility</p:attrName>
                                        </p:attrNameLst>
                                      </p:cBhvr>
                                      <p:to>
                                        <p:strVal val="visible"/>
                                      </p:to>
                                    </p:set>
                                    <p:animEffect transition="in" filter="blinds(horizontal)">
                                      <p:cBhvr>
                                        <p:cTn id="17" dur="500"/>
                                        <p:tgtEl>
                                          <p:spTgt spid="29">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6">
                                            <p:txEl>
                                              <p:pRg st="0" end="0"/>
                                            </p:txEl>
                                          </p:spTgt>
                                        </p:tgtEl>
                                        <p:attrNameLst>
                                          <p:attrName>style.visibility</p:attrName>
                                        </p:attrNameLst>
                                      </p:cBhvr>
                                      <p:to>
                                        <p:strVal val="visible"/>
                                      </p:to>
                                    </p:set>
                                    <p:animEffect transition="in" filter="blinds(horizontal)">
                                      <p:cBhvr>
                                        <p:cTn id="22" dur="500"/>
                                        <p:tgtEl>
                                          <p:spTgt spid="36">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7">
                                            <p:txEl>
                                              <p:pRg st="0" end="0"/>
                                            </p:txEl>
                                          </p:spTgt>
                                        </p:tgtEl>
                                        <p:attrNameLst>
                                          <p:attrName>style.visibility</p:attrName>
                                        </p:attrNameLst>
                                      </p:cBhvr>
                                      <p:to>
                                        <p:strVal val="visible"/>
                                      </p:to>
                                    </p:set>
                                    <p:animEffect transition="in" filter="blinds(horizontal)">
                                      <p:cBhvr>
                                        <p:cTn id="27" dur="500"/>
                                        <p:tgtEl>
                                          <p:spTgt spid="37">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8">
                                            <p:txEl>
                                              <p:pRg st="0" end="0"/>
                                            </p:txEl>
                                          </p:spTgt>
                                        </p:tgtEl>
                                        <p:attrNameLst>
                                          <p:attrName>style.visibility</p:attrName>
                                        </p:attrNameLst>
                                      </p:cBhvr>
                                      <p:to>
                                        <p:strVal val="visible"/>
                                      </p:to>
                                    </p:set>
                                    <p:animEffect transition="in" filter="blinds(horizontal)">
                                      <p:cBhvr>
                                        <p:cTn id="32"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P spid="28" grpId="0" build="p"/>
      <p:bldP spid="29" grpId="0" build="p"/>
      <p:bldP spid="36" grpId="0" build="p"/>
      <p:bldP spid="37" grpId="0" build="p"/>
      <p:bldP spid="38" grpId="0" build="p"/>
    </p:bldLst>
  </p:timing>
</p:sld>
</file>

<file path=ppt/slides/slide8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750" y="1071563"/>
            <a:ext cx="8153400" cy="4071937"/>
          </a:xfrm>
        </p:spPr>
        <p:txBody>
          <a:bodyPr/>
          <a:lstStyle/>
          <a:p>
            <a:pPr eaLnBrk="1" hangingPunct="1">
              <a:buFont typeface="Wingdings" pitchFamily="2" charset="2"/>
              <a:buNone/>
            </a:pPr>
            <a:r>
              <a:rPr lang="zh-CN" altLang="zh-CN" smtClean="0"/>
              <a:t>例</a:t>
            </a:r>
            <a:r>
              <a:rPr lang="en-US" altLang="zh-CN" smtClean="0"/>
              <a:t>8.11 </a:t>
            </a:r>
            <a:r>
              <a:rPr lang="zh-CN" altLang="zh-CN" smtClean="0"/>
              <a:t>二维数组的有关数据</a:t>
            </a:r>
            <a:r>
              <a:rPr lang="en-US" altLang="zh-CN" smtClean="0"/>
              <a:t>(</a:t>
            </a:r>
            <a:r>
              <a:rPr lang="zh-CN" altLang="zh-CN" smtClean="0"/>
              <a:t>地址和值</a:t>
            </a:r>
            <a:r>
              <a:rPr lang="en-US" altLang="zh-CN" smtClean="0"/>
              <a:t>)</a:t>
            </a:r>
          </a:p>
          <a:p>
            <a:pPr eaLnBrk="1" hangingPunct="1">
              <a:buFont typeface="Wingdings" pitchFamily="2" charset="2"/>
              <a:buNone/>
            </a:pPr>
            <a:r>
              <a:rPr lang="en-US" altLang="zh-CN" smtClean="0"/>
              <a:t>#include &lt;stdio.h&gt;</a:t>
            </a:r>
            <a:endParaRPr lang="zh-CN" altLang="zh-CN" smtClean="0"/>
          </a:p>
          <a:p>
            <a:pPr eaLnBrk="1" hangingPunct="1">
              <a:buFont typeface="Wingdings" pitchFamily="2" charset="2"/>
              <a:buNone/>
            </a:pPr>
            <a:r>
              <a:rPr lang="en-US" altLang="zh-CN" smtClean="0"/>
              <a:t>int main()</a:t>
            </a:r>
            <a:endParaRPr lang="zh-CN" altLang="zh-CN" smtClean="0"/>
          </a:p>
          <a:p>
            <a:pPr eaLnBrk="1" hangingPunct="1">
              <a:buFont typeface="Wingdings" pitchFamily="2" charset="2"/>
              <a:buNone/>
            </a:pPr>
            <a:r>
              <a:rPr lang="en-US" altLang="zh-CN" smtClean="0"/>
              <a:t>{ int a[3][4]={1,3,5,7,9,11,13,15,</a:t>
            </a:r>
          </a:p>
          <a:p>
            <a:pPr eaLnBrk="1" hangingPunct="1">
              <a:buFont typeface="Wingdings" pitchFamily="2" charset="2"/>
              <a:buNone/>
            </a:pPr>
            <a:r>
              <a:rPr lang="en-US" altLang="zh-CN" smtClean="0"/>
              <a:t>                  17,19,21,23};</a:t>
            </a:r>
            <a:endParaRPr lang="zh-CN" altLang="zh-CN" smtClean="0"/>
          </a:p>
          <a:p>
            <a:pPr eaLnBrk="1" hangingPunct="1">
              <a:buFont typeface="Wingdings" pitchFamily="2" charset="2"/>
              <a:buNone/>
            </a:pPr>
            <a:endParaRPr lang="zh-CN" altLang="en-US" smtClean="0"/>
          </a:p>
        </p:txBody>
      </p:sp>
      <p:pic>
        <p:nvPicPr>
          <p:cNvPr id="102403"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linds(horizontal)">
                                      <p:cBhvr>
                                        <p:cTn id="13" dur="500"/>
                                        <p:tgtEl>
                                          <p:spTgt spid="3">
                                            <p:txEl>
                                              <p:pRg st="3" end="3"/>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blinds(horizontal)">
                                      <p:cBhvr>
                                        <p:cTn id="1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3426" name="内容占位符 2"/>
          <p:cNvSpPr>
            <a:spLocks noGrp="1"/>
          </p:cNvSpPr>
          <p:nvPr>
            <p:ph idx="1"/>
          </p:nvPr>
        </p:nvSpPr>
        <p:spPr>
          <a:xfrm>
            <a:off x="71438" y="714375"/>
            <a:ext cx="9001125" cy="5786438"/>
          </a:xfrm>
        </p:spPr>
        <p:txBody>
          <a:bodyPr/>
          <a:lstStyle/>
          <a:p>
            <a:pPr eaLnBrk="1" hangingPunct="1">
              <a:buFont typeface="Wingdings" pitchFamily="2" charset="2"/>
              <a:buNone/>
            </a:pPr>
            <a:r>
              <a:rPr lang="en-US" altLang="zh-CN" sz="2800" smtClean="0"/>
              <a:t>  printf(“%d,%d\n”,a,*a); </a:t>
            </a:r>
            <a:endParaRPr lang="zh-CN" altLang="zh-CN" sz="2800" smtClean="0"/>
          </a:p>
          <a:p>
            <a:pPr eaLnBrk="1" hangingPunct="1">
              <a:buFont typeface="Wingdings" pitchFamily="2" charset="2"/>
              <a:buNone/>
            </a:pPr>
            <a:r>
              <a:rPr lang="en-US" altLang="zh-CN" sz="2800" smtClean="0"/>
              <a:t>  printf(“%d,%d\n”,a[0],*(a+0)); </a:t>
            </a:r>
            <a:endParaRPr lang="zh-CN" altLang="zh-CN" sz="2800" smtClean="0"/>
          </a:p>
          <a:p>
            <a:pPr eaLnBrk="1" hangingPunct="1">
              <a:buFont typeface="Wingdings" pitchFamily="2" charset="2"/>
              <a:buNone/>
            </a:pPr>
            <a:r>
              <a:rPr lang="en-US" altLang="zh-CN" sz="2800" smtClean="0"/>
              <a:t>  printf(“%d,%d\n”,&amp;a[0],&amp;a[0][0]); </a:t>
            </a:r>
            <a:endParaRPr lang="zh-CN" altLang="zh-CN" sz="2800" smtClean="0"/>
          </a:p>
          <a:p>
            <a:pPr eaLnBrk="1" hangingPunct="1">
              <a:buFont typeface="Wingdings" pitchFamily="2" charset="2"/>
              <a:buNone/>
            </a:pPr>
            <a:r>
              <a:rPr lang="en-US" altLang="zh-CN" sz="2800" smtClean="0"/>
              <a:t>  printf(“%d,%d\n”,a[1],a+1); </a:t>
            </a:r>
            <a:endParaRPr lang="zh-CN" altLang="zh-CN" sz="2800" smtClean="0"/>
          </a:p>
          <a:p>
            <a:pPr eaLnBrk="1" hangingPunct="1">
              <a:buFont typeface="Wingdings" pitchFamily="2" charset="2"/>
              <a:buNone/>
            </a:pPr>
            <a:r>
              <a:rPr lang="en-US" altLang="zh-CN" sz="2800" smtClean="0"/>
              <a:t>  printf(“%d,%d\n”,&amp;a[1][0],*(a+1)+0); </a:t>
            </a:r>
            <a:endParaRPr lang="zh-CN" altLang="zh-CN" sz="2800" smtClean="0"/>
          </a:p>
          <a:p>
            <a:pPr eaLnBrk="1" hangingPunct="1">
              <a:buFont typeface="Wingdings" pitchFamily="2" charset="2"/>
              <a:buNone/>
            </a:pPr>
            <a:r>
              <a:rPr lang="en-US" altLang="zh-CN" sz="2800" smtClean="0"/>
              <a:t>  printf(“%d,%d\n”,a[2],*(a+2)); </a:t>
            </a:r>
            <a:endParaRPr lang="zh-CN" altLang="zh-CN" sz="2800" smtClean="0"/>
          </a:p>
          <a:p>
            <a:pPr eaLnBrk="1" hangingPunct="1">
              <a:buFont typeface="Wingdings" pitchFamily="2" charset="2"/>
              <a:buNone/>
            </a:pPr>
            <a:r>
              <a:rPr lang="en-US" altLang="zh-CN" sz="2800" smtClean="0"/>
              <a:t>  printf(“%d,%d\n”,&amp;a[2],a+2); </a:t>
            </a:r>
            <a:endParaRPr lang="zh-CN" altLang="zh-CN" sz="2800" smtClean="0"/>
          </a:p>
          <a:p>
            <a:pPr eaLnBrk="1" hangingPunct="1">
              <a:buFont typeface="Wingdings" pitchFamily="2" charset="2"/>
              <a:buNone/>
            </a:pPr>
            <a:r>
              <a:rPr lang="en-US" altLang="zh-CN" sz="2800" smtClean="0"/>
              <a:t>  printf(“%d,%d\n”,a[1][0],*(*(a+1)+0));</a:t>
            </a:r>
            <a:endParaRPr lang="zh-CN" altLang="zh-CN" sz="2800" smtClean="0"/>
          </a:p>
          <a:p>
            <a:pPr eaLnBrk="1" hangingPunct="1">
              <a:buFont typeface="Wingdings" pitchFamily="2" charset="2"/>
              <a:buNone/>
            </a:pPr>
            <a:r>
              <a:rPr lang="en-US" altLang="zh-CN" sz="2800" smtClean="0"/>
              <a:t>  printf(“%d,%d\n”,*a[2],*(*(a+2)+0)); </a:t>
            </a:r>
            <a:endParaRPr lang="zh-CN" altLang="zh-CN" sz="2800" smtClean="0"/>
          </a:p>
          <a:p>
            <a:pPr eaLnBrk="1" hangingPunct="1">
              <a:buFont typeface="Wingdings" pitchFamily="2" charset="2"/>
              <a:buNone/>
            </a:pPr>
            <a:r>
              <a:rPr lang="en-US" altLang="zh-CN" sz="2800" smtClean="0"/>
              <a:t>  return 0;</a:t>
            </a:r>
            <a:endParaRPr lang="zh-CN" altLang="zh-CN" sz="2800" smtClean="0"/>
          </a:p>
          <a:p>
            <a:pPr eaLnBrk="1" hangingPunct="1">
              <a:buFont typeface="Wingdings" pitchFamily="2" charset="2"/>
              <a:buNone/>
            </a:pPr>
            <a:r>
              <a:rPr lang="en-US" altLang="zh-CN" sz="2800" smtClean="0"/>
              <a:t>}</a:t>
            </a:r>
            <a:endParaRPr lang="zh-CN" altLang="zh-CN" sz="2800" smtClean="0"/>
          </a:p>
          <a:p>
            <a:pPr eaLnBrk="1" hangingPunct="1">
              <a:buFont typeface="Wingdings" pitchFamily="2" charset="2"/>
              <a:buNone/>
            </a:pPr>
            <a:endParaRPr lang="zh-CN" altLang="en-US" sz="2800" smtClean="0"/>
          </a:p>
        </p:txBody>
      </p:sp>
      <p:sp>
        <p:nvSpPr>
          <p:cNvPr id="5" name="矩形 4"/>
          <p:cNvSpPr>
            <a:spLocks noChangeArrowheads="1"/>
          </p:cNvSpPr>
          <p:nvPr/>
        </p:nvSpPr>
        <p:spPr bwMode="auto">
          <a:xfrm>
            <a:off x="285750" y="714375"/>
            <a:ext cx="7572375" cy="1571625"/>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b="0">
              <a:solidFill>
                <a:srgbClr val="FF0000"/>
              </a:solidFill>
            </a:endParaRPr>
          </a:p>
        </p:txBody>
      </p:sp>
      <p:pic>
        <p:nvPicPr>
          <p:cNvPr id="2478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1750" y="2643188"/>
            <a:ext cx="4214813" cy="162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29" name="图片 5"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47811"/>
                                        </p:tgtEl>
                                        <p:attrNameLst>
                                          <p:attrName>style.visibility</p:attrName>
                                        </p:attrNameLst>
                                      </p:cBhvr>
                                      <p:to>
                                        <p:strVal val="visible"/>
                                      </p:to>
                                    </p:set>
                                    <p:animEffect transition="in" filter="blinds(horizontal)">
                                      <p:cBhvr>
                                        <p:cTn id="12" dur="500"/>
                                        <p:tgtEl>
                                          <p:spTgt spid="2478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内容占位符 2"/>
          <p:cNvSpPr>
            <a:spLocks noGrp="1"/>
          </p:cNvSpPr>
          <p:nvPr>
            <p:ph idx="1"/>
          </p:nvPr>
        </p:nvSpPr>
        <p:spPr>
          <a:xfrm>
            <a:off x="71438" y="714375"/>
            <a:ext cx="9001125" cy="5786438"/>
          </a:xfrm>
        </p:spPr>
        <p:txBody>
          <a:bodyPr/>
          <a:lstStyle/>
          <a:p>
            <a:pPr eaLnBrk="1" hangingPunct="1">
              <a:buFont typeface="Wingdings" pitchFamily="2" charset="2"/>
              <a:buNone/>
            </a:pPr>
            <a:r>
              <a:rPr lang="en-US" altLang="zh-CN" sz="2800" smtClean="0"/>
              <a:t>  printf(“%d,%d\n”,a,*a); </a:t>
            </a:r>
            <a:endParaRPr lang="zh-CN" altLang="zh-CN" sz="2800" smtClean="0"/>
          </a:p>
          <a:p>
            <a:pPr eaLnBrk="1" hangingPunct="1">
              <a:buFont typeface="Wingdings" pitchFamily="2" charset="2"/>
              <a:buNone/>
            </a:pPr>
            <a:r>
              <a:rPr lang="en-US" altLang="zh-CN" sz="2800" smtClean="0"/>
              <a:t>  printf(“%d,%d\n”,a[0],*(a+0)); </a:t>
            </a:r>
            <a:endParaRPr lang="zh-CN" altLang="zh-CN" sz="2800" smtClean="0"/>
          </a:p>
          <a:p>
            <a:pPr eaLnBrk="1" hangingPunct="1">
              <a:buFont typeface="Wingdings" pitchFamily="2" charset="2"/>
              <a:buNone/>
            </a:pPr>
            <a:r>
              <a:rPr lang="en-US" altLang="zh-CN" sz="2800" smtClean="0"/>
              <a:t>  printf(“%d,%d\n”,&amp;a[0],&amp;a[0][0]); </a:t>
            </a:r>
            <a:endParaRPr lang="zh-CN" altLang="zh-CN" sz="2800" smtClean="0"/>
          </a:p>
          <a:p>
            <a:pPr eaLnBrk="1" hangingPunct="1">
              <a:buFont typeface="Wingdings" pitchFamily="2" charset="2"/>
              <a:buNone/>
            </a:pPr>
            <a:r>
              <a:rPr lang="en-US" altLang="zh-CN" sz="2800" smtClean="0"/>
              <a:t>  printf(“%d,%d\n”,a[1],a+1); </a:t>
            </a:r>
            <a:endParaRPr lang="zh-CN" altLang="zh-CN" sz="2800" smtClean="0"/>
          </a:p>
          <a:p>
            <a:pPr eaLnBrk="1" hangingPunct="1">
              <a:buFont typeface="Wingdings" pitchFamily="2" charset="2"/>
              <a:buNone/>
            </a:pPr>
            <a:r>
              <a:rPr lang="en-US" altLang="zh-CN" sz="2800" smtClean="0"/>
              <a:t>  printf(“%d,%d\n”,&amp;a[1][0],*(a+1)+0); </a:t>
            </a:r>
            <a:endParaRPr lang="zh-CN" altLang="zh-CN" sz="2800" smtClean="0"/>
          </a:p>
          <a:p>
            <a:pPr eaLnBrk="1" hangingPunct="1">
              <a:buFont typeface="Wingdings" pitchFamily="2" charset="2"/>
              <a:buNone/>
            </a:pPr>
            <a:r>
              <a:rPr lang="en-US" altLang="zh-CN" sz="2800" smtClean="0"/>
              <a:t>  printf(“%d,%d\n”,a[2],*(a+2)); </a:t>
            </a:r>
            <a:endParaRPr lang="zh-CN" altLang="zh-CN" sz="2800" smtClean="0"/>
          </a:p>
          <a:p>
            <a:pPr eaLnBrk="1" hangingPunct="1">
              <a:buFont typeface="Wingdings" pitchFamily="2" charset="2"/>
              <a:buNone/>
            </a:pPr>
            <a:r>
              <a:rPr lang="en-US" altLang="zh-CN" sz="2800" smtClean="0"/>
              <a:t>  printf(“%d,%d\n”,&amp;a[2],a+2); </a:t>
            </a:r>
            <a:endParaRPr lang="zh-CN" altLang="zh-CN" sz="2800" smtClean="0"/>
          </a:p>
          <a:p>
            <a:pPr eaLnBrk="1" hangingPunct="1">
              <a:buFont typeface="Wingdings" pitchFamily="2" charset="2"/>
              <a:buNone/>
            </a:pPr>
            <a:r>
              <a:rPr lang="en-US" altLang="zh-CN" sz="2800" smtClean="0"/>
              <a:t>  printf(“%d,%d\n”,a[1][0],*(*(a+1)+0));</a:t>
            </a:r>
            <a:endParaRPr lang="zh-CN" altLang="zh-CN" sz="2800" smtClean="0"/>
          </a:p>
          <a:p>
            <a:pPr eaLnBrk="1" hangingPunct="1">
              <a:buFont typeface="Wingdings" pitchFamily="2" charset="2"/>
              <a:buNone/>
            </a:pPr>
            <a:r>
              <a:rPr lang="en-US" altLang="zh-CN" sz="2800" smtClean="0"/>
              <a:t>  printf(“%d,%d\n”,*a[2],*(*(a+2)+0)); </a:t>
            </a:r>
            <a:endParaRPr lang="zh-CN" altLang="zh-CN" sz="2800" smtClean="0"/>
          </a:p>
          <a:p>
            <a:pPr eaLnBrk="1" hangingPunct="1">
              <a:buFont typeface="Wingdings" pitchFamily="2" charset="2"/>
              <a:buNone/>
            </a:pPr>
            <a:r>
              <a:rPr lang="en-US" altLang="zh-CN" sz="2800" smtClean="0"/>
              <a:t>  return 0;</a:t>
            </a:r>
            <a:endParaRPr lang="zh-CN" altLang="zh-CN" sz="2800" smtClean="0"/>
          </a:p>
          <a:p>
            <a:pPr eaLnBrk="1" hangingPunct="1">
              <a:buFont typeface="Wingdings" pitchFamily="2" charset="2"/>
              <a:buNone/>
            </a:pPr>
            <a:r>
              <a:rPr lang="en-US" altLang="zh-CN" sz="2800" smtClean="0"/>
              <a:t>}</a:t>
            </a:r>
            <a:endParaRPr lang="zh-CN" altLang="zh-CN" sz="2800" smtClean="0"/>
          </a:p>
          <a:p>
            <a:pPr eaLnBrk="1" hangingPunct="1">
              <a:buFont typeface="Wingdings" pitchFamily="2" charset="2"/>
              <a:buNone/>
            </a:pPr>
            <a:endParaRPr lang="zh-CN" altLang="en-US" sz="2800" smtClean="0"/>
          </a:p>
        </p:txBody>
      </p:sp>
      <p:sp>
        <p:nvSpPr>
          <p:cNvPr id="5" name="矩形 4"/>
          <p:cNvSpPr>
            <a:spLocks noChangeArrowheads="1"/>
          </p:cNvSpPr>
          <p:nvPr/>
        </p:nvSpPr>
        <p:spPr bwMode="auto">
          <a:xfrm>
            <a:off x="285750" y="2214563"/>
            <a:ext cx="8358188" cy="2071687"/>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b="0">
              <a:solidFill>
                <a:srgbClr val="FF0000"/>
              </a:solidFill>
            </a:endParaRPr>
          </a:p>
        </p:txBody>
      </p:sp>
      <p:pic>
        <p:nvPicPr>
          <p:cNvPr id="2488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3188" y="4500563"/>
            <a:ext cx="3762375" cy="192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453" name="图片 5"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48834"/>
                                        </p:tgtEl>
                                        <p:attrNameLst>
                                          <p:attrName>style.visibility</p:attrName>
                                        </p:attrNameLst>
                                      </p:cBhvr>
                                      <p:to>
                                        <p:strVal val="visible"/>
                                      </p:to>
                                    </p:set>
                                    <p:animEffect transition="in" filter="blinds(horizontal)">
                                      <p:cBhvr>
                                        <p:cTn id="12" dur="500"/>
                                        <p:tgtEl>
                                          <p:spTgt spid="2488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5474" name="内容占位符 2"/>
          <p:cNvSpPr>
            <a:spLocks noGrp="1"/>
          </p:cNvSpPr>
          <p:nvPr>
            <p:ph idx="1"/>
          </p:nvPr>
        </p:nvSpPr>
        <p:spPr>
          <a:xfrm>
            <a:off x="71438" y="714375"/>
            <a:ext cx="9001125" cy="5786438"/>
          </a:xfrm>
        </p:spPr>
        <p:txBody>
          <a:bodyPr/>
          <a:lstStyle/>
          <a:p>
            <a:pPr eaLnBrk="1" hangingPunct="1">
              <a:buFont typeface="Wingdings" pitchFamily="2" charset="2"/>
              <a:buNone/>
            </a:pPr>
            <a:r>
              <a:rPr lang="en-US" altLang="zh-CN" sz="2800" smtClean="0"/>
              <a:t>  printf(“%d,%d\n”,a,*a); </a:t>
            </a:r>
            <a:endParaRPr lang="zh-CN" altLang="zh-CN" sz="2800" smtClean="0"/>
          </a:p>
          <a:p>
            <a:pPr eaLnBrk="1" hangingPunct="1">
              <a:buFont typeface="Wingdings" pitchFamily="2" charset="2"/>
              <a:buNone/>
            </a:pPr>
            <a:r>
              <a:rPr lang="en-US" altLang="zh-CN" sz="2800" smtClean="0"/>
              <a:t>  printf(“%d,%d\n”,a[0],*(a+0)); </a:t>
            </a:r>
            <a:endParaRPr lang="zh-CN" altLang="zh-CN" sz="2800" smtClean="0"/>
          </a:p>
          <a:p>
            <a:pPr eaLnBrk="1" hangingPunct="1">
              <a:buFont typeface="Wingdings" pitchFamily="2" charset="2"/>
              <a:buNone/>
            </a:pPr>
            <a:r>
              <a:rPr lang="en-US" altLang="zh-CN" sz="2800" smtClean="0"/>
              <a:t>  printf(“%d,%d\n”,&amp;a[0],&amp;a[0][0]); </a:t>
            </a:r>
            <a:endParaRPr lang="zh-CN" altLang="zh-CN" sz="2800" smtClean="0"/>
          </a:p>
          <a:p>
            <a:pPr eaLnBrk="1" hangingPunct="1">
              <a:buFont typeface="Wingdings" pitchFamily="2" charset="2"/>
              <a:buNone/>
            </a:pPr>
            <a:r>
              <a:rPr lang="en-US" altLang="zh-CN" sz="2800" smtClean="0"/>
              <a:t>  printf(“%d,%d\n”,a[1],a+1); </a:t>
            </a:r>
            <a:endParaRPr lang="zh-CN" altLang="zh-CN" sz="2800" smtClean="0"/>
          </a:p>
          <a:p>
            <a:pPr eaLnBrk="1" hangingPunct="1">
              <a:buFont typeface="Wingdings" pitchFamily="2" charset="2"/>
              <a:buNone/>
            </a:pPr>
            <a:r>
              <a:rPr lang="en-US" altLang="zh-CN" sz="2800" smtClean="0"/>
              <a:t>  printf(“%d,%d\n”,&amp;a[1][0],*(a+1)+0); </a:t>
            </a:r>
            <a:endParaRPr lang="zh-CN" altLang="zh-CN" sz="2800" smtClean="0"/>
          </a:p>
          <a:p>
            <a:pPr eaLnBrk="1" hangingPunct="1">
              <a:buFont typeface="Wingdings" pitchFamily="2" charset="2"/>
              <a:buNone/>
            </a:pPr>
            <a:r>
              <a:rPr lang="en-US" altLang="zh-CN" sz="2800" smtClean="0"/>
              <a:t>  printf(“%d,%d\n”,a[2],*(a+2)); </a:t>
            </a:r>
            <a:endParaRPr lang="zh-CN" altLang="zh-CN" sz="2800" smtClean="0"/>
          </a:p>
          <a:p>
            <a:pPr eaLnBrk="1" hangingPunct="1">
              <a:buFont typeface="Wingdings" pitchFamily="2" charset="2"/>
              <a:buNone/>
            </a:pPr>
            <a:r>
              <a:rPr lang="en-US" altLang="zh-CN" sz="2800" smtClean="0"/>
              <a:t>  printf(“%d,%d\n”,&amp;a[2],a+2); </a:t>
            </a:r>
            <a:endParaRPr lang="zh-CN" altLang="zh-CN" sz="2800" smtClean="0"/>
          </a:p>
          <a:p>
            <a:pPr eaLnBrk="1" hangingPunct="1">
              <a:buFont typeface="Wingdings" pitchFamily="2" charset="2"/>
              <a:buNone/>
            </a:pPr>
            <a:r>
              <a:rPr lang="en-US" altLang="zh-CN" sz="2800" smtClean="0"/>
              <a:t>  printf(“%d,%d\n”,a[1][0],*(*(a+1)+0));</a:t>
            </a:r>
            <a:endParaRPr lang="zh-CN" altLang="zh-CN" sz="2800" smtClean="0"/>
          </a:p>
          <a:p>
            <a:pPr eaLnBrk="1" hangingPunct="1">
              <a:buFont typeface="Wingdings" pitchFamily="2" charset="2"/>
              <a:buNone/>
            </a:pPr>
            <a:r>
              <a:rPr lang="en-US" altLang="zh-CN" sz="2800" smtClean="0"/>
              <a:t>  printf(“%d,%d\n”,*a[2],*(*(a+2)+0)); </a:t>
            </a:r>
            <a:endParaRPr lang="zh-CN" altLang="zh-CN" sz="2800" smtClean="0"/>
          </a:p>
          <a:p>
            <a:pPr eaLnBrk="1" hangingPunct="1">
              <a:buFont typeface="Wingdings" pitchFamily="2" charset="2"/>
              <a:buNone/>
            </a:pPr>
            <a:r>
              <a:rPr lang="en-US" altLang="zh-CN" sz="2800" smtClean="0"/>
              <a:t>  return 0;</a:t>
            </a:r>
            <a:endParaRPr lang="zh-CN" altLang="zh-CN" sz="2800" smtClean="0"/>
          </a:p>
          <a:p>
            <a:pPr eaLnBrk="1" hangingPunct="1">
              <a:buFont typeface="Wingdings" pitchFamily="2" charset="2"/>
              <a:buNone/>
            </a:pPr>
            <a:r>
              <a:rPr lang="en-US" altLang="zh-CN" sz="2800" smtClean="0"/>
              <a:t>}</a:t>
            </a:r>
            <a:endParaRPr lang="zh-CN" altLang="zh-CN" sz="2800" smtClean="0"/>
          </a:p>
          <a:p>
            <a:pPr eaLnBrk="1" hangingPunct="1">
              <a:buFont typeface="Wingdings" pitchFamily="2" charset="2"/>
              <a:buNone/>
            </a:pPr>
            <a:endParaRPr lang="zh-CN" altLang="en-US" sz="2800" smtClean="0"/>
          </a:p>
        </p:txBody>
      </p:sp>
      <p:sp>
        <p:nvSpPr>
          <p:cNvPr id="5" name="矩形 4"/>
          <p:cNvSpPr>
            <a:spLocks noChangeArrowheads="1"/>
          </p:cNvSpPr>
          <p:nvPr/>
        </p:nvSpPr>
        <p:spPr bwMode="auto">
          <a:xfrm>
            <a:off x="285750" y="4286250"/>
            <a:ext cx="8715375" cy="1071563"/>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b="0">
              <a:solidFill>
                <a:srgbClr val="FF0000"/>
              </a:solidFill>
            </a:endParaRPr>
          </a:p>
        </p:txBody>
      </p:sp>
      <p:pic>
        <p:nvPicPr>
          <p:cNvPr id="2498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4750" y="5572125"/>
            <a:ext cx="1608138"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477" name="图片 5"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49858"/>
                                        </p:tgtEl>
                                        <p:attrNameLst>
                                          <p:attrName>style.visibility</p:attrName>
                                        </p:attrNameLst>
                                      </p:cBhvr>
                                      <p:to>
                                        <p:strVal val="visible"/>
                                      </p:to>
                                    </p:set>
                                    <p:animEffect transition="in" filter="blinds(horizontal)">
                                      <p:cBhvr>
                                        <p:cTn id="12" dur="500"/>
                                        <p:tgtEl>
                                          <p:spTgt spid="2498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矩形 5"/>
          <p:cNvSpPr>
            <a:spLocks noChangeArrowheads="1"/>
          </p:cNvSpPr>
          <p:nvPr/>
        </p:nvSpPr>
        <p:spPr bwMode="auto">
          <a:xfrm>
            <a:off x="4500563" y="1571625"/>
            <a:ext cx="857250" cy="785813"/>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7" name="TextBox 6"/>
          <p:cNvSpPr txBox="1">
            <a:spLocks noChangeArrowheads="1"/>
          </p:cNvSpPr>
          <p:nvPr/>
        </p:nvSpPr>
        <p:spPr bwMode="auto">
          <a:xfrm>
            <a:off x="4786313" y="1000125"/>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t>i</a:t>
            </a:r>
            <a:endParaRPr lang="zh-CN" altLang="en-US" sz="3200"/>
          </a:p>
        </p:txBody>
      </p:sp>
      <p:sp>
        <p:nvSpPr>
          <p:cNvPr id="8" name="TextBox 7"/>
          <p:cNvSpPr txBox="1">
            <a:spLocks noChangeArrowheads="1"/>
          </p:cNvSpPr>
          <p:nvPr/>
        </p:nvSpPr>
        <p:spPr bwMode="auto">
          <a:xfrm>
            <a:off x="4357688" y="2428875"/>
            <a:ext cx="1143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t>2000</a:t>
            </a:r>
            <a:endParaRPr lang="zh-CN" altLang="en-US" sz="3200"/>
          </a:p>
        </p:txBody>
      </p:sp>
      <p:sp>
        <p:nvSpPr>
          <p:cNvPr id="9" name="TextBox 8"/>
          <p:cNvSpPr txBox="1">
            <a:spLocks noChangeArrowheads="1"/>
          </p:cNvSpPr>
          <p:nvPr/>
        </p:nvSpPr>
        <p:spPr bwMode="auto">
          <a:xfrm>
            <a:off x="6500813" y="1701800"/>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t>3</a:t>
            </a:r>
            <a:endParaRPr lang="zh-CN" altLang="en-US" sz="3200"/>
          </a:p>
        </p:txBody>
      </p:sp>
      <p:sp>
        <p:nvSpPr>
          <p:cNvPr id="12" name="矩形 11"/>
          <p:cNvSpPr>
            <a:spLocks noChangeArrowheads="1"/>
          </p:cNvSpPr>
          <p:nvPr/>
        </p:nvSpPr>
        <p:spPr bwMode="auto">
          <a:xfrm>
            <a:off x="3643313" y="4286250"/>
            <a:ext cx="1000125" cy="785813"/>
          </a:xfrm>
          <a:prstGeom prst="rect">
            <a:avLst/>
          </a:prstGeom>
          <a:solidFill>
            <a:schemeClr val="accent1"/>
          </a:solidFill>
          <a:ln w="38100" algn="ctr">
            <a:solidFill>
              <a:schemeClr val="tx1"/>
            </a:solidFill>
            <a:miter lim="800000"/>
            <a:headEnd/>
            <a:tailEnd/>
          </a:ln>
        </p:spPr>
        <p:txBody>
          <a:bodyPr wrap="none" tIns="180000"/>
          <a:lstStyle/>
          <a:p>
            <a:pPr algn="ctr"/>
            <a:r>
              <a:rPr lang="en-US" altLang="zh-CN" sz="2800"/>
              <a:t>2000</a:t>
            </a:r>
            <a:endParaRPr lang="zh-CN" altLang="en-US" sz="2800"/>
          </a:p>
        </p:txBody>
      </p:sp>
      <p:sp>
        <p:nvSpPr>
          <p:cNvPr id="13" name="TextBox 12"/>
          <p:cNvSpPr txBox="1">
            <a:spLocks noChangeArrowheads="1"/>
          </p:cNvSpPr>
          <p:nvPr/>
        </p:nvSpPr>
        <p:spPr bwMode="auto">
          <a:xfrm>
            <a:off x="3143250" y="3714750"/>
            <a:ext cx="2000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t>i_pointer</a:t>
            </a:r>
            <a:endParaRPr lang="zh-CN" altLang="en-US" sz="3200"/>
          </a:p>
        </p:txBody>
      </p:sp>
      <p:sp>
        <p:nvSpPr>
          <p:cNvPr id="17" name="矩形 16"/>
          <p:cNvSpPr>
            <a:spLocks noChangeArrowheads="1"/>
          </p:cNvSpPr>
          <p:nvPr/>
        </p:nvSpPr>
        <p:spPr bwMode="auto">
          <a:xfrm>
            <a:off x="5857875" y="4286250"/>
            <a:ext cx="857250" cy="785813"/>
          </a:xfrm>
          <a:prstGeom prst="rect">
            <a:avLst/>
          </a:prstGeom>
          <a:solidFill>
            <a:schemeClr val="accent1"/>
          </a:solidFill>
          <a:ln w="38100" algn="ctr">
            <a:solidFill>
              <a:schemeClr val="tx1"/>
            </a:solidFill>
            <a:miter lim="800000"/>
            <a:headEnd/>
            <a:tailEnd/>
          </a:ln>
        </p:spPr>
        <p:txBody>
          <a:bodyPr wrap="none"/>
          <a:lstStyle/>
          <a:p>
            <a:endParaRPr lang="zh-CN" altLang="en-US" b="0"/>
          </a:p>
        </p:txBody>
      </p:sp>
      <p:sp>
        <p:nvSpPr>
          <p:cNvPr id="18" name="TextBox 17"/>
          <p:cNvSpPr txBox="1">
            <a:spLocks noChangeArrowheads="1"/>
          </p:cNvSpPr>
          <p:nvPr/>
        </p:nvSpPr>
        <p:spPr bwMode="auto">
          <a:xfrm>
            <a:off x="5286375" y="3714750"/>
            <a:ext cx="22145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t>*i_pointer</a:t>
            </a:r>
            <a:endParaRPr lang="zh-CN" altLang="en-US" sz="3200"/>
          </a:p>
        </p:txBody>
      </p:sp>
      <p:sp>
        <p:nvSpPr>
          <p:cNvPr id="19" name="TextBox 18"/>
          <p:cNvSpPr txBox="1">
            <a:spLocks noChangeArrowheads="1"/>
          </p:cNvSpPr>
          <p:nvPr/>
        </p:nvSpPr>
        <p:spPr bwMode="auto">
          <a:xfrm>
            <a:off x="5715000" y="5143500"/>
            <a:ext cx="1143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t>2000</a:t>
            </a:r>
            <a:endParaRPr lang="zh-CN" altLang="en-US" sz="3200"/>
          </a:p>
        </p:txBody>
      </p:sp>
      <p:sp>
        <p:nvSpPr>
          <p:cNvPr id="20" name="TextBox 19"/>
          <p:cNvSpPr txBox="1">
            <a:spLocks noChangeArrowheads="1"/>
          </p:cNvSpPr>
          <p:nvPr/>
        </p:nvSpPr>
        <p:spPr bwMode="auto">
          <a:xfrm>
            <a:off x="7786688" y="4416425"/>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t>3</a:t>
            </a:r>
            <a:endParaRPr lang="zh-CN" altLang="en-US" sz="3200"/>
          </a:p>
        </p:txBody>
      </p:sp>
      <p:cxnSp>
        <p:nvCxnSpPr>
          <p:cNvPr id="23" name="直接箭头连接符 22"/>
          <p:cNvCxnSpPr>
            <a:cxnSpLocks noChangeShapeType="1"/>
            <a:stCxn id="12" idx="3"/>
            <a:endCxn id="17" idx="1"/>
          </p:cNvCxnSpPr>
          <p:nvPr/>
        </p:nvCxnSpPr>
        <p:spPr bwMode="auto">
          <a:xfrm>
            <a:off x="4643438" y="4679950"/>
            <a:ext cx="1214437" cy="1588"/>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pic>
        <p:nvPicPr>
          <p:cNvPr id="23654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6875" y="1643063"/>
            <a:ext cx="9525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6563" y="4357688"/>
            <a:ext cx="9525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横卷形 26"/>
          <p:cNvSpPr>
            <a:spLocks noChangeArrowheads="1"/>
          </p:cNvSpPr>
          <p:nvPr/>
        </p:nvSpPr>
        <p:spPr bwMode="auto">
          <a:xfrm>
            <a:off x="285750" y="1500188"/>
            <a:ext cx="2414588" cy="785812"/>
          </a:xfrm>
          <a:prstGeom prst="horizontalScroll">
            <a:avLst>
              <a:gd name="adj" fmla="val 12500"/>
            </a:avLst>
          </a:prstGeom>
          <a:solidFill>
            <a:srgbClr val="E1FFE1"/>
          </a:solidFill>
          <a:ln w="9525" algn="ctr">
            <a:solidFill>
              <a:schemeClr val="tx1"/>
            </a:solidFill>
            <a:miter lim="800000"/>
            <a:headEnd/>
            <a:tailEnd/>
          </a:ln>
        </p:spPr>
        <p:txBody>
          <a:bodyPr wrap="none"/>
          <a:lstStyle/>
          <a:p>
            <a:pPr algn="ctr"/>
            <a:r>
              <a:rPr lang="zh-CN" altLang="en-US" sz="3200">
                <a:solidFill>
                  <a:srgbClr val="FF0000"/>
                </a:solidFill>
              </a:rPr>
              <a:t>直接存取</a:t>
            </a:r>
          </a:p>
        </p:txBody>
      </p:sp>
      <p:sp>
        <p:nvSpPr>
          <p:cNvPr id="28" name="横卷形 27"/>
          <p:cNvSpPr>
            <a:spLocks noChangeArrowheads="1"/>
          </p:cNvSpPr>
          <p:nvPr/>
        </p:nvSpPr>
        <p:spPr bwMode="auto">
          <a:xfrm>
            <a:off x="285750" y="4000500"/>
            <a:ext cx="2414588" cy="785813"/>
          </a:xfrm>
          <a:prstGeom prst="horizontalScroll">
            <a:avLst>
              <a:gd name="adj" fmla="val 12500"/>
            </a:avLst>
          </a:prstGeom>
          <a:solidFill>
            <a:srgbClr val="E1FFE1"/>
          </a:solidFill>
          <a:ln w="9525" algn="ctr">
            <a:solidFill>
              <a:schemeClr val="tx1"/>
            </a:solidFill>
            <a:miter lim="800000"/>
            <a:headEnd/>
            <a:tailEnd/>
          </a:ln>
        </p:spPr>
        <p:txBody>
          <a:bodyPr wrap="none"/>
          <a:lstStyle/>
          <a:p>
            <a:pPr algn="ctr"/>
            <a:r>
              <a:rPr lang="zh-CN" altLang="en-US" sz="3200">
                <a:solidFill>
                  <a:srgbClr val="FF0000"/>
                </a:solidFill>
              </a:rPr>
              <a:t>间接存取</a:t>
            </a:r>
          </a:p>
        </p:txBody>
      </p:sp>
      <p:pic>
        <p:nvPicPr>
          <p:cNvPr id="23569" name="图片 20" descr="Untitled.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linds(horizontal)">
                                      <p:cBhvr>
                                        <p:cTn id="7" dur="500"/>
                                        <p:tgtEl>
                                          <p:spTgt spid="2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par>
                          <p:cTn id="13" fill="hold" nodeType="afterGroup">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500"/>
                                        <p:tgtEl>
                                          <p:spTgt spid="6"/>
                                        </p:tgtEl>
                                      </p:cBhvr>
                                    </p:animEffect>
                                  </p:childTnLst>
                                </p:cTn>
                              </p:par>
                            </p:childTnLst>
                          </p:cTn>
                        </p:par>
                        <p:par>
                          <p:cTn id="17" fill="hold" nodeType="afterGroup">
                            <p:stCondLst>
                              <p:cond delay="1000"/>
                            </p:stCondLst>
                            <p:childTnLst>
                              <p:par>
                                <p:cTn id="18" presetID="3" presetClass="entr" presetSubtype="1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linds(horizontal)">
                                      <p:cBhvr>
                                        <p:cTn id="20" dur="500"/>
                                        <p:tgtEl>
                                          <p:spTgt spid="8"/>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linds(horizontal)">
                                      <p:cBhvr>
                                        <p:cTn id="25" dur="500"/>
                                        <p:tgtEl>
                                          <p:spTgt spid="9"/>
                                        </p:tgtEl>
                                      </p:cBhvr>
                                    </p:animEffect>
                                  </p:childTnLst>
                                </p:cTn>
                              </p:par>
                            </p:childTnLst>
                          </p:cTn>
                        </p:par>
                        <p:par>
                          <p:cTn id="26" fill="hold" nodeType="afterGroup">
                            <p:stCondLst>
                              <p:cond delay="500"/>
                            </p:stCondLst>
                            <p:childTnLst>
                              <p:par>
                                <p:cTn id="27" presetID="12" presetClass="entr" presetSubtype="2" fill="hold" nodeType="afterEffect">
                                  <p:stCondLst>
                                    <p:cond delay="0"/>
                                  </p:stCondLst>
                                  <p:childTnLst>
                                    <p:set>
                                      <p:cBhvr>
                                        <p:cTn id="28" dur="1" fill="hold">
                                          <p:stCondLst>
                                            <p:cond delay="0"/>
                                          </p:stCondLst>
                                        </p:cTn>
                                        <p:tgtEl>
                                          <p:spTgt spid="236549"/>
                                        </p:tgtEl>
                                        <p:attrNameLst>
                                          <p:attrName>style.visibility</p:attrName>
                                        </p:attrNameLst>
                                      </p:cBhvr>
                                      <p:to>
                                        <p:strVal val="visible"/>
                                      </p:to>
                                    </p:set>
                                    <p:animEffect transition="in" filter="slide(fromRight)">
                                      <p:cBhvr>
                                        <p:cTn id="29" dur="500"/>
                                        <p:tgtEl>
                                          <p:spTgt spid="236549"/>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blinds(horizontal)">
                                      <p:cBhvr>
                                        <p:cTn id="34" dur="500"/>
                                        <p:tgtEl>
                                          <p:spTgt spid="28"/>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blinds(horizontal)">
                                      <p:cBhvr>
                                        <p:cTn id="39" dur="500"/>
                                        <p:tgtEl>
                                          <p:spTgt spid="13"/>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blinds(horizontal)">
                                      <p:cBhvr>
                                        <p:cTn id="42" dur="500"/>
                                        <p:tgtEl>
                                          <p:spTgt spid="12"/>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2" presetClass="entr" presetSubtype="8" fill="hold"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slide(fromLeft)">
                                      <p:cBhvr>
                                        <p:cTn id="47" dur="500"/>
                                        <p:tgtEl>
                                          <p:spTgt spid="23"/>
                                        </p:tgtEl>
                                      </p:cBhvr>
                                    </p:animEffect>
                                  </p:childTnLst>
                                </p:cTn>
                              </p:par>
                            </p:childTnLst>
                          </p:cTn>
                        </p:par>
                        <p:par>
                          <p:cTn id="48" fill="hold" nodeType="afterGroup">
                            <p:stCondLst>
                              <p:cond delay="500"/>
                            </p:stCondLst>
                            <p:childTnLst>
                              <p:par>
                                <p:cTn id="49" presetID="3" presetClass="entr" presetSubtype="1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blinds(horizontal)">
                                      <p:cBhvr>
                                        <p:cTn id="51" dur="500"/>
                                        <p:tgtEl>
                                          <p:spTgt spid="18"/>
                                        </p:tgtEl>
                                      </p:cBhvr>
                                    </p:animEffect>
                                  </p:childTnLst>
                                </p:cTn>
                              </p:par>
                            </p:childTnLst>
                          </p:cTn>
                        </p:par>
                        <p:par>
                          <p:cTn id="52" fill="hold" nodeType="afterGroup">
                            <p:stCondLst>
                              <p:cond delay="1000"/>
                            </p:stCondLst>
                            <p:childTnLst>
                              <p:par>
                                <p:cTn id="53" presetID="3" presetClass="entr" presetSubtype="10"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blinds(horizontal)">
                                      <p:cBhvr>
                                        <p:cTn id="55" dur="500"/>
                                        <p:tgtEl>
                                          <p:spTgt spid="17"/>
                                        </p:tgtEl>
                                      </p:cBhvr>
                                    </p:animEffect>
                                  </p:childTnLst>
                                </p:cTn>
                              </p:par>
                            </p:childTnLst>
                          </p:cTn>
                        </p:par>
                        <p:par>
                          <p:cTn id="56" fill="hold" nodeType="afterGroup">
                            <p:stCondLst>
                              <p:cond delay="1500"/>
                            </p:stCondLst>
                            <p:childTnLst>
                              <p:par>
                                <p:cTn id="57" presetID="3" presetClass="entr" presetSubtype="1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blinds(horizontal)">
                                      <p:cBhvr>
                                        <p:cTn id="59" dur="500"/>
                                        <p:tgtEl>
                                          <p:spTgt spid="19"/>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3" presetClass="entr" presetSubtype="10" fill="hold" grpId="0" nodeType="click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blinds(horizontal)">
                                      <p:cBhvr>
                                        <p:cTn id="64" dur="500"/>
                                        <p:tgtEl>
                                          <p:spTgt spid="20"/>
                                        </p:tgtEl>
                                      </p:cBhvr>
                                    </p:animEffect>
                                  </p:childTnLst>
                                </p:cTn>
                              </p:par>
                            </p:childTnLst>
                          </p:cTn>
                        </p:par>
                        <p:par>
                          <p:cTn id="65" fill="hold" nodeType="afterGroup">
                            <p:stCondLst>
                              <p:cond delay="500"/>
                            </p:stCondLst>
                            <p:childTnLst>
                              <p:par>
                                <p:cTn id="66" presetID="12" presetClass="entr" presetSubtype="2" fill="hold" nodeType="after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slide(fromRight)">
                                      <p:cBhvr>
                                        <p:cTn id="6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2" grpId="0" animBg="1"/>
      <p:bldP spid="13" grpId="0"/>
      <p:bldP spid="17" grpId="0" animBg="1"/>
      <p:bldP spid="18" grpId="0"/>
      <p:bldP spid="19" grpId="0"/>
      <p:bldP spid="20" grpId="0"/>
      <p:bldP spid="27" grpId="0" animBg="1"/>
      <p:bldP spid="28" grpId="0" animBg="1"/>
    </p:bldLst>
  </p:timing>
</p:sld>
</file>

<file path=ppt/slides/slide9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85813" y="1071563"/>
            <a:ext cx="7715250" cy="5053012"/>
          </a:xfrm>
        </p:spPr>
        <p:txBody>
          <a:bodyPr/>
          <a:lstStyle/>
          <a:p>
            <a:pPr eaLnBrk="1" hangingPunct="1">
              <a:buFont typeface="Wingdings" pitchFamily="2" charset="2"/>
              <a:buNone/>
            </a:pPr>
            <a:r>
              <a:rPr lang="en-US" altLang="zh-CN" smtClean="0"/>
              <a:t>2. </a:t>
            </a:r>
            <a:r>
              <a:rPr lang="zh-CN" altLang="zh-CN" smtClean="0"/>
              <a:t>指向多维数组元素的指针变量</a:t>
            </a:r>
            <a:endParaRPr lang="en-US" altLang="zh-CN" smtClean="0"/>
          </a:p>
          <a:p>
            <a:pPr eaLnBrk="1" hangingPunct="1">
              <a:buFont typeface="Wingdings" pitchFamily="2" charset="2"/>
              <a:buNone/>
            </a:pPr>
            <a:r>
              <a:rPr lang="en-US" altLang="zh-CN" smtClean="0"/>
              <a:t>(1) </a:t>
            </a:r>
            <a:r>
              <a:rPr lang="zh-CN" altLang="zh-CN" smtClean="0"/>
              <a:t>指向数组元素的指针变量</a:t>
            </a:r>
            <a:endParaRPr lang="en-US" altLang="zh-CN" smtClean="0"/>
          </a:p>
          <a:p>
            <a:pPr eaLnBrk="1" hangingPunct="1">
              <a:buFont typeface="Wingdings" pitchFamily="2" charset="2"/>
              <a:buNone/>
            </a:pPr>
            <a:r>
              <a:rPr lang="en-US" altLang="zh-CN" smtClean="0"/>
              <a:t>  </a:t>
            </a:r>
            <a:r>
              <a:rPr lang="zh-CN" altLang="zh-CN" smtClean="0"/>
              <a:t>例</a:t>
            </a:r>
            <a:r>
              <a:rPr lang="en-US" altLang="zh-CN" smtClean="0"/>
              <a:t>8.12 </a:t>
            </a:r>
            <a:r>
              <a:rPr lang="zh-CN" altLang="zh-CN" smtClean="0"/>
              <a:t>有一个</a:t>
            </a:r>
            <a:r>
              <a:rPr lang="en-US" altLang="zh-CN" smtClean="0"/>
              <a:t>3×4</a:t>
            </a:r>
            <a:r>
              <a:rPr lang="zh-CN" altLang="zh-CN" smtClean="0"/>
              <a:t>的二维数组，要求用指向元素的指针变量输出二维数组各元素的值。</a:t>
            </a:r>
            <a:endParaRPr lang="zh-CN" altLang="en-US" smtClean="0"/>
          </a:p>
        </p:txBody>
      </p:sp>
      <p:pic>
        <p:nvPicPr>
          <p:cNvPr id="106499"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9090" name="内容占位符 2"/>
          <p:cNvSpPr>
            <a:spLocks noGrp="1"/>
          </p:cNvSpPr>
          <p:nvPr>
            <p:ph idx="1"/>
          </p:nvPr>
        </p:nvSpPr>
        <p:spPr>
          <a:xfrm>
            <a:off x="785813" y="1071563"/>
            <a:ext cx="7962900" cy="5053012"/>
          </a:xfrm>
        </p:spPr>
        <p:txBody>
          <a:bodyPr/>
          <a:lstStyle/>
          <a:p>
            <a:pPr eaLnBrk="1" hangingPunct="1"/>
            <a:r>
              <a:rPr lang="zh-CN" altLang="zh-CN" smtClean="0"/>
              <a:t>解题思路：</a:t>
            </a:r>
            <a:endParaRPr lang="en-US" altLang="zh-CN" smtClean="0"/>
          </a:p>
          <a:p>
            <a:pPr lvl="1" eaLnBrk="1" hangingPunct="1"/>
            <a:r>
              <a:rPr lang="zh-CN" altLang="zh-CN" smtClean="0"/>
              <a:t>二维数组的元素是整型的，它相当于整型变量，可以用</a:t>
            </a:r>
            <a:r>
              <a:rPr lang="en-US" altLang="zh-CN" smtClean="0"/>
              <a:t>int*</a:t>
            </a:r>
            <a:r>
              <a:rPr lang="zh-CN" altLang="zh-CN" smtClean="0"/>
              <a:t>型指针变量指向它</a:t>
            </a:r>
            <a:endParaRPr lang="en-US" altLang="zh-CN" smtClean="0"/>
          </a:p>
          <a:p>
            <a:pPr lvl="1" eaLnBrk="1" hangingPunct="1"/>
            <a:r>
              <a:rPr lang="zh-CN" altLang="zh-CN" smtClean="0"/>
              <a:t>二维数组的元素在内存中是按行顺序存放的，即存放完序号为</a:t>
            </a:r>
            <a:r>
              <a:rPr lang="en-US" altLang="zh-CN" smtClean="0"/>
              <a:t>0</a:t>
            </a:r>
            <a:r>
              <a:rPr lang="zh-CN" altLang="zh-CN" smtClean="0"/>
              <a:t>的行中的全部元素后，接着存放序号为</a:t>
            </a:r>
            <a:r>
              <a:rPr lang="en-US" altLang="zh-CN" smtClean="0"/>
              <a:t>1</a:t>
            </a:r>
            <a:r>
              <a:rPr lang="zh-CN" altLang="zh-CN" smtClean="0"/>
              <a:t>的行中的全部元素，依此类推</a:t>
            </a:r>
            <a:endParaRPr lang="en-US" altLang="zh-CN" smtClean="0"/>
          </a:p>
          <a:p>
            <a:pPr lvl="1" eaLnBrk="1" hangingPunct="1"/>
            <a:r>
              <a:rPr lang="zh-CN" altLang="zh-CN" smtClean="0"/>
              <a:t>因此可以用一个指向整型元素的指针变量，依次指向各个元素</a:t>
            </a:r>
            <a:endParaRPr lang="zh-CN" altLang="en-US" smtClean="0"/>
          </a:p>
        </p:txBody>
      </p:sp>
      <p:pic>
        <p:nvPicPr>
          <p:cNvPr id="107523"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9090">
                                            <p:txEl>
                                              <p:pRg st="1" end="1"/>
                                            </p:txEl>
                                          </p:spTgt>
                                        </p:tgtEl>
                                        <p:attrNameLst>
                                          <p:attrName>style.visibility</p:attrName>
                                        </p:attrNameLst>
                                      </p:cBhvr>
                                      <p:to>
                                        <p:strVal val="visible"/>
                                      </p:to>
                                    </p:set>
                                    <p:animEffect transition="in" filter="blinds(horizontal)">
                                      <p:cBhvr>
                                        <p:cTn id="7" dur="500"/>
                                        <p:tgtEl>
                                          <p:spTgt spid="89090">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9090">
                                            <p:txEl>
                                              <p:pRg st="2" end="2"/>
                                            </p:txEl>
                                          </p:spTgt>
                                        </p:tgtEl>
                                        <p:attrNameLst>
                                          <p:attrName>style.visibility</p:attrName>
                                        </p:attrNameLst>
                                      </p:cBhvr>
                                      <p:to>
                                        <p:strVal val="visible"/>
                                      </p:to>
                                    </p:set>
                                    <p:animEffect transition="in" filter="blinds(horizontal)">
                                      <p:cBhvr>
                                        <p:cTn id="12" dur="500"/>
                                        <p:tgtEl>
                                          <p:spTgt spid="89090">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89090">
                                            <p:txEl>
                                              <p:pRg st="3" end="3"/>
                                            </p:txEl>
                                          </p:spTgt>
                                        </p:tgtEl>
                                        <p:attrNameLst>
                                          <p:attrName>style.visibility</p:attrName>
                                        </p:attrNameLst>
                                      </p:cBhvr>
                                      <p:to>
                                        <p:strVal val="visible"/>
                                      </p:to>
                                    </p:set>
                                    <p:animEffect transition="in" filter="blinds(horizontal)">
                                      <p:cBhvr>
                                        <p:cTn id="17" dur="500"/>
                                        <p:tgtEl>
                                          <p:spTgt spid="8909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8546" name="内容占位符 2"/>
          <p:cNvSpPr>
            <a:spLocks noGrp="1"/>
          </p:cNvSpPr>
          <p:nvPr>
            <p:ph idx="1"/>
          </p:nvPr>
        </p:nvSpPr>
        <p:spPr>
          <a:xfrm>
            <a:off x="500063" y="785813"/>
            <a:ext cx="8072437" cy="5786437"/>
          </a:xfrm>
        </p:spPr>
        <p:txBody>
          <a:bodyPr/>
          <a:lstStyle/>
          <a:p>
            <a:pPr eaLnBrk="1" hangingPunct="1">
              <a:lnSpc>
                <a:spcPts val="3000"/>
              </a:lnSpc>
              <a:buFont typeface="Wingdings" pitchFamily="2" charset="2"/>
              <a:buNone/>
            </a:pPr>
            <a:r>
              <a:rPr lang="en-US" altLang="zh-CN" sz="2800" smtClean="0"/>
              <a:t>#include &lt;stdio.h&gt;</a:t>
            </a:r>
            <a:endParaRPr lang="zh-CN" altLang="zh-CN" sz="2800" smtClean="0"/>
          </a:p>
          <a:p>
            <a:pPr eaLnBrk="1" hangingPunct="1">
              <a:lnSpc>
                <a:spcPts val="3000"/>
              </a:lnSpc>
              <a:buFont typeface="Wingdings" pitchFamily="2" charset="2"/>
              <a:buNone/>
            </a:pPr>
            <a:r>
              <a:rPr lang="en-US" altLang="zh-CN" sz="2800" smtClean="0"/>
              <a:t>int main()</a:t>
            </a:r>
            <a:endParaRPr lang="zh-CN" altLang="zh-CN" sz="2800" smtClean="0"/>
          </a:p>
          <a:p>
            <a:pPr eaLnBrk="1" hangingPunct="1">
              <a:lnSpc>
                <a:spcPts val="3000"/>
              </a:lnSpc>
              <a:buFont typeface="Wingdings" pitchFamily="2" charset="2"/>
              <a:buNone/>
            </a:pPr>
            <a:r>
              <a:rPr lang="en-US" altLang="zh-CN" sz="2800" smtClean="0"/>
              <a:t>{ int a[3][4]={1,3,5,7,9,11,13,15,</a:t>
            </a:r>
          </a:p>
          <a:p>
            <a:pPr eaLnBrk="1" hangingPunct="1">
              <a:lnSpc>
                <a:spcPts val="3000"/>
              </a:lnSpc>
              <a:buFont typeface="Wingdings" pitchFamily="2" charset="2"/>
              <a:buNone/>
            </a:pPr>
            <a:r>
              <a:rPr lang="en-US" altLang="zh-CN" sz="2800" smtClean="0"/>
              <a:t>                      17,19,21,23};</a:t>
            </a:r>
            <a:endParaRPr lang="zh-CN" altLang="zh-CN" sz="2800" smtClean="0"/>
          </a:p>
          <a:p>
            <a:pPr eaLnBrk="1" hangingPunct="1">
              <a:lnSpc>
                <a:spcPts val="3000"/>
              </a:lnSpc>
              <a:buFont typeface="Wingdings" pitchFamily="2" charset="2"/>
              <a:buNone/>
            </a:pPr>
            <a:r>
              <a:rPr lang="en-US" altLang="zh-CN" sz="2800" smtClean="0"/>
              <a:t>   int *p; </a:t>
            </a:r>
            <a:endParaRPr lang="zh-CN" altLang="zh-CN" sz="2800" smtClean="0"/>
          </a:p>
          <a:p>
            <a:pPr eaLnBrk="1" hangingPunct="1">
              <a:lnSpc>
                <a:spcPts val="3000"/>
              </a:lnSpc>
              <a:buFont typeface="Wingdings" pitchFamily="2" charset="2"/>
              <a:buNone/>
            </a:pPr>
            <a:r>
              <a:rPr lang="en-US" altLang="zh-CN" sz="2800" smtClean="0"/>
              <a:t>   for(p=a[0];p&lt;a[0]+12;p++) </a:t>
            </a:r>
            <a:endParaRPr lang="zh-CN" altLang="zh-CN" sz="2800" smtClean="0"/>
          </a:p>
          <a:p>
            <a:pPr eaLnBrk="1" hangingPunct="1">
              <a:lnSpc>
                <a:spcPts val="3000"/>
              </a:lnSpc>
              <a:buFont typeface="Wingdings" pitchFamily="2" charset="2"/>
              <a:buNone/>
            </a:pPr>
            <a:r>
              <a:rPr lang="en-US" altLang="zh-CN" sz="2800" smtClean="0"/>
              <a:t>   { if((p-a[0])%4==0) printf(“\n”);   </a:t>
            </a:r>
            <a:endParaRPr lang="zh-CN" altLang="zh-CN" sz="2800" smtClean="0"/>
          </a:p>
          <a:p>
            <a:pPr eaLnBrk="1" hangingPunct="1">
              <a:lnSpc>
                <a:spcPts val="3000"/>
              </a:lnSpc>
              <a:buFont typeface="Wingdings" pitchFamily="2" charset="2"/>
              <a:buNone/>
            </a:pPr>
            <a:r>
              <a:rPr lang="en-US" altLang="zh-CN" sz="2800" smtClean="0"/>
              <a:t>      printf(“%4d”,*p);  </a:t>
            </a:r>
            <a:endParaRPr lang="zh-CN" altLang="zh-CN" sz="2800" smtClean="0"/>
          </a:p>
          <a:p>
            <a:pPr eaLnBrk="1" hangingPunct="1">
              <a:lnSpc>
                <a:spcPts val="3000"/>
              </a:lnSpc>
              <a:buFont typeface="Wingdings" pitchFamily="2" charset="2"/>
              <a:buNone/>
            </a:pPr>
            <a:r>
              <a:rPr lang="en-US" altLang="zh-CN" sz="2800" smtClean="0"/>
              <a:t>   }</a:t>
            </a:r>
            <a:endParaRPr lang="zh-CN" altLang="zh-CN" sz="2800" smtClean="0"/>
          </a:p>
          <a:p>
            <a:pPr eaLnBrk="1" hangingPunct="1">
              <a:lnSpc>
                <a:spcPts val="3000"/>
              </a:lnSpc>
              <a:buFont typeface="Wingdings" pitchFamily="2" charset="2"/>
              <a:buNone/>
            </a:pPr>
            <a:r>
              <a:rPr lang="en-US" altLang="zh-CN" sz="2800" smtClean="0"/>
              <a:t>   printf("\n");</a:t>
            </a:r>
            <a:endParaRPr lang="zh-CN" altLang="zh-CN" sz="2800" smtClean="0"/>
          </a:p>
          <a:p>
            <a:pPr eaLnBrk="1" hangingPunct="1">
              <a:lnSpc>
                <a:spcPts val="3000"/>
              </a:lnSpc>
              <a:buFont typeface="Wingdings" pitchFamily="2" charset="2"/>
              <a:buNone/>
            </a:pPr>
            <a:r>
              <a:rPr lang="en-US" altLang="zh-CN" sz="2800" smtClean="0"/>
              <a:t>   return 0;</a:t>
            </a:r>
            <a:endParaRPr lang="zh-CN" altLang="zh-CN" sz="2800" smtClean="0"/>
          </a:p>
          <a:p>
            <a:pPr eaLnBrk="1" hangingPunct="1">
              <a:lnSpc>
                <a:spcPts val="3000"/>
              </a:lnSpc>
              <a:buFont typeface="Wingdings" pitchFamily="2" charset="2"/>
              <a:buNone/>
            </a:pPr>
            <a:r>
              <a:rPr lang="en-US" altLang="zh-CN" sz="2800" smtClean="0"/>
              <a:t>}</a:t>
            </a:r>
            <a:endParaRPr lang="zh-CN" altLang="zh-CN" sz="2800" smtClean="0"/>
          </a:p>
        </p:txBody>
      </p:sp>
      <p:pic>
        <p:nvPicPr>
          <p:cNvPr id="2508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7813" y="4714875"/>
            <a:ext cx="3211512"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圆角矩形标注 3"/>
          <p:cNvSpPr>
            <a:spLocks noChangeArrowheads="1"/>
          </p:cNvSpPr>
          <p:nvPr/>
        </p:nvSpPr>
        <p:spPr bwMode="auto">
          <a:xfrm>
            <a:off x="3000375" y="4500563"/>
            <a:ext cx="2143125" cy="642937"/>
          </a:xfrm>
          <a:prstGeom prst="wedgeRoundRectCallout">
            <a:avLst>
              <a:gd name="adj1" fmla="val -8866"/>
              <a:gd name="adj2" fmla="val -130454"/>
              <a:gd name="adj3" fmla="val 16667"/>
            </a:avLst>
          </a:prstGeom>
          <a:solidFill>
            <a:srgbClr val="FFFFCC"/>
          </a:solidFill>
          <a:ln w="9525" algn="ctr">
            <a:solidFill>
              <a:schemeClr val="tx1"/>
            </a:solidFill>
            <a:miter lim="800000"/>
            <a:headEnd/>
            <a:tailEnd/>
          </a:ln>
        </p:spPr>
        <p:txBody>
          <a:bodyPr/>
          <a:lstStyle/>
          <a:p>
            <a:pPr algn="ctr"/>
            <a:r>
              <a:rPr lang="zh-CN" altLang="en-US" sz="2800">
                <a:solidFill>
                  <a:srgbClr val="0000CC"/>
                </a:solidFill>
              </a:rPr>
              <a:t>控制换行</a:t>
            </a:r>
            <a:endParaRPr lang="en-US" altLang="zh-CN" sz="2800">
              <a:solidFill>
                <a:srgbClr val="0000CC"/>
              </a:solidFill>
            </a:endParaRPr>
          </a:p>
        </p:txBody>
      </p:sp>
      <p:sp>
        <p:nvSpPr>
          <p:cNvPr id="5" name="圆角矩形标注 4"/>
          <p:cNvSpPr>
            <a:spLocks noChangeArrowheads="1"/>
          </p:cNvSpPr>
          <p:nvPr/>
        </p:nvSpPr>
        <p:spPr bwMode="auto">
          <a:xfrm>
            <a:off x="1643063" y="1214438"/>
            <a:ext cx="5643562" cy="642937"/>
          </a:xfrm>
          <a:prstGeom prst="wedgeRoundRectCallout">
            <a:avLst>
              <a:gd name="adj1" fmla="val -41264"/>
              <a:gd name="adj2" fmla="val 175421"/>
              <a:gd name="adj3" fmla="val 16667"/>
            </a:avLst>
          </a:prstGeom>
          <a:solidFill>
            <a:srgbClr val="FFFFCC"/>
          </a:solidFill>
          <a:ln w="9525" algn="ctr">
            <a:solidFill>
              <a:schemeClr val="tx1"/>
            </a:solidFill>
            <a:miter lim="800000"/>
            <a:headEnd/>
            <a:tailEnd/>
          </a:ln>
        </p:spPr>
        <p:txBody>
          <a:bodyPr/>
          <a:lstStyle/>
          <a:p>
            <a:pPr algn="ctr"/>
            <a:r>
              <a:rPr lang="zh-CN" altLang="en-US" sz="2800">
                <a:solidFill>
                  <a:srgbClr val="0000CC"/>
                </a:solidFill>
              </a:rPr>
              <a:t>逐个访问各元素时常用此类指针</a:t>
            </a:r>
            <a:endParaRPr lang="en-US" altLang="zh-CN" sz="2800">
              <a:solidFill>
                <a:srgbClr val="0000CC"/>
              </a:solidFill>
            </a:endParaRPr>
          </a:p>
        </p:txBody>
      </p:sp>
      <p:pic>
        <p:nvPicPr>
          <p:cNvPr id="108550" name="图片 5"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50882"/>
                                        </p:tgtEl>
                                        <p:attrNameLst>
                                          <p:attrName>style.visibility</p:attrName>
                                        </p:attrNameLst>
                                      </p:cBhvr>
                                      <p:to>
                                        <p:strVal val="visible"/>
                                      </p:to>
                                    </p:set>
                                    <p:animEffect transition="in" filter="blinds(horizontal)">
                                      <p:cBhvr>
                                        <p:cTn id="12" dur="500"/>
                                        <p:tgtEl>
                                          <p:spTgt spid="25088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9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1500" y="857250"/>
            <a:ext cx="8153400" cy="5214938"/>
          </a:xfrm>
        </p:spPr>
        <p:txBody>
          <a:bodyPr/>
          <a:lstStyle/>
          <a:p>
            <a:pPr eaLnBrk="1" hangingPunct="1">
              <a:buFont typeface="Wingdings" pitchFamily="2" charset="2"/>
              <a:buNone/>
            </a:pPr>
            <a:r>
              <a:rPr lang="en-US" altLang="zh-CN" smtClean="0"/>
              <a:t>(2) </a:t>
            </a:r>
            <a:r>
              <a:rPr lang="zh-CN" altLang="zh-CN" smtClean="0"/>
              <a:t>指向由ｍ个元素组成的一维数组的指针变量</a:t>
            </a:r>
            <a:endParaRPr lang="en-US" altLang="zh-CN" smtClean="0"/>
          </a:p>
          <a:p>
            <a:pPr eaLnBrk="1" hangingPunct="1">
              <a:buFont typeface="Wingdings" pitchFamily="2" charset="2"/>
              <a:buNone/>
            </a:pPr>
            <a:r>
              <a:rPr lang="en-US" altLang="zh-CN" smtClean="0"/>
              <a:t>  </a:t>
            </a:r>
            <a:r>
              <a:rPr lang="zh-CN" altLang="zh-CN" smtClean="0"/>
              <a:t>例</a:t>
            </a:r>
            <a:r>
              <a:rPr lang="en-US" altLang="zh-CN" smtClean="0"/>
              <a:t>8.13 </a:t>
            </a:r>
            <a:r>
              <a:rPr lang="zh-CN" altLang="zh-CN" smtClean="0"/>
              <a:t>输出二维数组任一行任一列元素的值。</a:t>
            </a:r>
          </a:p>
          <a:p>
            <a:pPr eaLnBrk="1" hangingPunct="1"/>
            <a:r>
              <a:rPr lang="zh-CN" altLang="zh-CN" smtClean="0"/>
              <a:t>解题思路：假设仍然用例</a:t>
            </a:r>
            <a:r>
              <a:rPr lang="en-US" altLang="zh-CN" smtClean="0"/>
              <a:t>8.12</a:t>
            </a:r>
            <a:r>
              <a:rPr lang="zh-CN" altLang="zh-CN" smtClean="0"/>
              <a:t>程序中的二维数组，例</a:t>
            </a:r>
            <a:r>
              <a:rPr lang="en-US" altLang="zh-CN" smtClean="0"/>
              <a:t>8.12</a:t>
            </a:r>
            <a:r>
              <a:rPr lang="zh-CN" altLang="zh-CN" smtClean="0"/>
              <a:t>中定义的指针变量是指向变量或数组元素的，现在改用指向一维数组的指针变量。</a:t>
            </a:r>
            <a:endParaRPr lang="zh-CN" altLang="en-US" smtClean="0"/>
          </a:p>
        </p:txBody>
      </p:sp>
      <p:pic>
        <p:nvPicPr>
          <p:cNvPr id="109571"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0594" name="内容占位符 2"/>
          <p:cNvSpPr>
            <a:spLocks noGrp="1"/>
          </p:cNvSpPr>
          <p:nvPr>
            <p:ph idx="1"/>
          </p:nvPr>
        </p:nvSpPr>
        <p:spPr>
          <a:xfrm>
            <a:off x="571500" y="714375"/>
            <a:ext cx="7572375" cy="5857875"/>
          </a:xfrm>
        </p:spPr>
        <p:txBody>
          <a:bodyPr/>
          <a:lstStyle/>
          <a:p>
            <a:pPr eaLnBrk="1" hangingPunct="1">
              <a:lnSpc>
                <a:spcPts val="3000"/>
              </a:lnSpc>
              <a:buFont typeface="Wingdings" pitchFamily="2" charset="2"/>
              <a:buNone/>
            </a:pPr>
            <a:r>
              <a:rPr lang="en-US" altLang="zh-CN" sz="2800" smtClean="0"/>
              <a:t>#include &lt;stdio.h&gt;</a:t>
            </a:r>
            <a:endParaRPr lang="zh-CN" altLang="zh-CN" sz="2800" smtClean="0"/>
          </a:p>
          <a:p>
            <a:pPr eaLnBrk="1" hangingPunct="1">
              <a:lnSpc>
                <a:spcPts val="3000"/>
              </a:lnSpc>
              <a:buFont typeface="Wingdings" pitchFamily="2" charset="2"/>
              <a:buNone/>
            </a:pPr>
            <a:r>
              <a:rPr lang="en-US" altLang="zh-CN" sz="2800" smtClean="0"/>
              <a:t>int main()</a:t>
            </a:r>
            <a:endParaRPr lang="zh-CN" altLang="zh-CN" sz="2800" smtClean="0"/>
          </a:p>
          <a:p>
            <a:pPr eaLnBrk="1" hangingPunct="1">
              <a:lnSpc>
                <a:spcPts val="3000"/>
              </a:lnSpc>
              <a:buFont typeface="Wingdings" pitchFamily="2" charset="2"/>
              <a:buNone/>
            </a:pPr>
            <a:r>
              <a:rPr lang="en-US" altLang="zh-CN" sz="2800" smtClean="0"/>
              <a:t>{int a[3][</a:t>
            </a:r>
            <a:r>
              <a:rPr lang="en-US" altLang="zh-CN" sz="2800" smtClean="0">
                <a:solidFill>
                  <a:srgbClr val="FF0000"/>
                </a:solidFill>
              </a:rPr>
              <a:t>4</a:t>
            </a:r>
            <a:r>
              <a:rPr lang="en-US" altLang="zh-CN" sz="2800" smtClean="0"/>
              <a:t>]={1,3,5,7,9,11,13,15,</a:t>
            </a:r>
          </a:p>
          <a:p>
            <a:pPr eaLnBrk="1" hangingPunct="1">
              <a:lnSpc>
                <a:spcPts val="3000"/>
              </a:lnSpc>
              <a:buFont typeface="Wingdings" pitchFamily="2" charset="2"/>
              <a:buNone/>
            </a:pPr>
            <a:r>
              <a:rPr lang="en-US" altLang="zh-CN" sz="2800" smtClean="0"/>
              <a:t>                                   17,19,21,23}; </a:t>
            </a:r>
            <a:endParaRPr lang="zh-CN" altLang="zh-CN" sz="2800" smtClean="0"/>
          </a:p>
          <a:p>
            <a:pPr eaLnBrk="1" hangingPunct="1">
              <a:lnSpc>
                <a:spcPts val="3000"/>
              </a:lnSpc>
              <a:buFont typeface="Wingdings" pitchFamily="2" charset="2"/>
              <a:buNone/>
            </a:pPr>
            <a:r>
              <a:rPr lang="en-US" altLang="zh-CN" sz="2800" smtClean="0"/>
              <a:t>  </a:t>
            </a:r>
            <a:r>
              <a:rPr lang="en-US" altLang="zh-CN" sz="2800" smtClean="0">
                <a:solidFill>
                  <a:srgbClr val="9D138D"/>
                </a:solidFill>
              </a:rPr>
              <a:t>int </a:t>
            </a:r>
            <a:r>
              <a:rPr lang="en-US" altLang="zh-CN" sz="2800" smtClean="0">
                <a:solidFill>
                  <a:srgbClr val="0000CC"/>
                </a:solidFill>
              </a:rPr>
              <a:t>(</a:t>
            </a:r>
            <a:r>
              <a:rPr lang="en-US" altLang="zh-CN" sz="2800" smtClean="0">
                <a:solidFill>
                  <a:srgbClr val="9D138D"/>
                </a:solidFill>
              </a:rPr>
              <a:t>*p</a:t>
            </a:r>
            <a:r>
              <a:rPr lang="en-US" altLang="zh-CN" sz="2800" smtClean="0">
                <a:solidFill>
                  <a:srgbClr val="0000CC"/>
                </a:solidFill>
              </a:rPr>
              <a:t>)</a:t>
            </a:r>
            <a:r>
              <a:rPr lang="en-US" altLang="zh-CN" sz="2800" smtClean="0">
                <a:solidFill>
                  <a:srgbClr val="9D138D"/>
                </a:solidFill>
              </a:rPr>
              <a:t>[</a:t>
            </a:r>
            <a:r>
              <a:rPr lang="en-US" altLang="zh-CN" sz="2800" smtClean="0">
                <a:solidFill>
                  <a:srgbClr val="FF0000"/>
                </a:solidFill>
              </a:rPr>
              <a:t>4</a:t>
            </a:r>
            <a:r>
              <a:rPr lang="en-US" altLang="zh-CN" sz="2800" smtClean="0">
                <a:solidFill>
                  <a:srgbClr val="9D138D"/>
                </a:solidFill>
              </a:rPr>
              <a:t>]</a:t>
            </a:r>
            <a:r>
              <a:rPr lang="en-US" altLang="zh-CN" sz="2800" smtClean="0"/>
              <a:t>,i,j; </a:t>
            </a:r>
            <a:endParaRPr lang="zh-CN" altLang="zh-CN" sz="2800" smtClean="0"/>
          </a:p>
          <a:p>
            <a:pPr eaLnBrk="1" hangingPunct="1">
              <a:lnSpc>
                <a:spcPts val="3000"/>
              </a:lnSpc>
              <a:buFont typeface="Wingdings" pitchFamily="2" charset="2"/>
              <a:buNone/>
            </a:pPr>
            <a:r>
              <a:rPr lang="en-US" altLang="zh-CN" sz="2800" smtClean="0"/>
              <a:t>  p=a; </a:t>
            </a:r>
            <a:endParaRPr lang="zh-CN" altLang="zh-CN" sz="2800" smtClean="0"/>
          </a:p>
          <a:p>
            <a:pPr eaLnBrk="1" hangingPunct="1">
              <a:lnSpc>
                <a:spcPts val="3000"/>
              </a:lnSpc>
              <a:buFont typeface="Wingdings" pitchFamily="2" charset="2"/>
              <a:buNone/>
            </a:pPr>
            <a:r>
              <a:rPr lang="en-US" altLang="zh-CN" sz="2800" smtClean="0"/>
              <a:t>  printf(“enter row and colum:");</a:t>
            </a:r>
            <a:endParaRPr lang="zh-CN" altLang="zh-CN" sz="2800" smtClean="0"/>
          </a:p>
          <a:p>
            <a:pPr eaLnBrk="1" hangingPunct="1">
              <a:lnSpc>
                <a:spcPts val="3000"/>
              </a:lnSpc>
              <a:buFont typeface="Wingdings" pitchFamily="2" charset="2"/>
              <a:buNone/>
            </a:pPr>
            <a:r>
              <a:rPr lang="en-US" altLang="zh-CN" sz="2800" smtClean="0"/>
              <a:t>  scanf(“%d,%d”,&amp;i,&amp;j); </a:t>
            </a:r>
            <a:endParaRPr lang="zh-CN" altLang="zh-CN" sz="2800" smtClean="0"/>
          </a:p>
          <a:p>
            <a:pPr eaLnBrk="1" hangingPunct="1">
              <a:lnSpc>
                <a:spcPts val="3000"/>
              </a:lnSpc>
              <a:buFont typeface="Wingdings" pitchFamily="2" charset="2"/>
              <a:buNone/>
            </a:pPr>
            <a:r>
              <a:rPr lang="en-US" altLang="zh-CN" sz="2800" smtClean="0"/>
              <a:t>  printf(“a[%d,%d]=%d\n”,</a:t>
            </a:r>
          </a:p>
          <a:p>
            <a:pPr eaLnBrk="1" hangingPunct="1">
              <a:lnSpc>
                <a:spcPts val="3000"/>
              </a:lnSpc>
              <a:buFont typeface="Wingdings" pitchFamily="2" charset="2"/>
              <a:buNone/>
            </a:pPr>
            <a:r>
              <a:rPr lang="en-US" altLang="zh-CN" sz="2800" smtClean="0"/>
              <a:t>                             i,j,*(*(p+i)+j));</a:t>
            </a:r>
            <a:endParaRPr lang="zh-CN" altLang="zh-CN" sz="2800" smtClean="0"/>
          </a:p>
          <a:p>
            <a:pPr eaLnBrk="1" hangingPunct="1">
              <a:lnSpc>
                <a:spcPts val="3000"/>
              </a:lnSpc>
              <a:buFont typeface="Wingdings" pitchFamily="2" charset="2"/>
              <a:buNone/>
            </a:pPr>
            <a:r>
              <a:rPr lang="en-US" altLang="zh-CN" sz="2800" smtClean="0"/>
              <a:t>  return 0;</a:t>
            </a:r>
            <a:endParaRPr lang="zh-CN" altLang="zh-CN" sz="2800" smtClean="0"/>
          </a:p>
          <a:p>
            <a:pPr eaLnBrk="1" hangingPunct="1">
              <a:lnSpc>
                <a:spcPts val="3000"/>
              </a:lnSpc>
              <a:buFont typeface="Wingdings" pitchFamily="2" charset="2"/>
              <a:buNone/>
            </a:pPr>
            <a:r>
              <a:rPr lang="en-US" altLang="zh-CN" sz="2800" smtClean="0"/>
              <a:t>}</a:t>
            </a:r>
            <a:endParaRPr lang="zh-CN" altLang="zh-CN" sz="2800" smtClean="0"/>
          </a:p>
        </p:txBody>
      </p:sp>
      <p:grpSp>
        <p:nvGrpSpPr>
          <p:cNvPr id="2" name="组合 4"/>
          <p:cNvGrpSpPr>
            <a:grpSpLocks/>
          </p:cNvGrpSpPr>
          <p:nvPr/>
        </p:nvGrpSpPr>
        <p:grpSpPr bwMode="auto">
          <a:xfrm>
            <a:off x="2714625" y="5786438"/>
            <a:ext cx="4716463" cy="814387"/>
            <a:chOff x="3286116" y="5542862"/>
            <a:chExt cx="4716000" cy="813735"/>
          </a:xfrm>
        </p:grpSpPr>
        <p:pic>
          <p:nvPicPr>
            <p:cNvPr id="11060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6116" y="5542862"/>
              <a:ext cx="4714908" cy="386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60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6116" y="5913086"/>
              <a:ext cx="4716000" cy="443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 name="圆角矩形标注 5"/>
          <p:cNvSpPr>
            <a:spLocks noChangeArrowheads="1"/>
          </p:cNvSpPr>
          <p:nvPr/>
        </p:nvSpPr>
        <p:spPr bwMode="auto">
          <a:xfrm>
            <a:off x="3357563" y="1857375"/>
            <a:ext cx="1643062" cy="642938"/>
          </a:xfrm>
          <a:prstGeom prst="wedgeRoundRectCallout">
            <a:avLst>
              <a:gd name="adj1" fmla="val -99153"/>
              <a:gd name="adj2" fmla="val 54630"/>
              <a:gd name="adj3" fmla="val 16667"/>
            </a:avLst>
          </a:prstGeom>
          <a:solidFill>
            <a:srgbClr val="FFFFCC"/>
          </a:solidFill>
          <a:ln w="9525" algn="ctr">
            <a:solidFill>
              <a:schemeClr val="tx1"/>
            </a:solidFill>
            <a:miter lim="800000"/>
            <a:headEnd/>
            <a:tailEnd/>
          </a:ln>
        </p:spPr>
        <p:txBody>
          <a:bodyPr/>
          <a:lstStyle/>
          <a:p>
            <a:pPr algn="ctr"/>
            <a:r>
              <a:rPr lang="zh-CN" altLang="en-US" sz="2800">
                <a:solidFill>
                  <a:srgbClr val="0000CC"/>
                </a:solidFill>
              </a:rPr>
              <a:t>行指针</a:t>
            </a:r>
            <a:endParaRPr lang="en-US" altLang="zh-CN" sz="2800">
              <a:solidFill>
                <a:srgbClr val="0000CC"/>
              </a:solidFill>
            </a:endParaRPr>
          </a:p>
        </p:txBody>
      </p:sp>
      <p:sp>
        <p:nvSpPr>
          <p:cNvPr id="7" name="矩形 6"/>
          <p:cNvSpPr>
            <a:spLocks noChangeArrowheads="1"/>
          </p:cNvSpPr>
          <p:nvPr/>
        </p:nvSpPr>
        <p:spPr bwMode="auto">
          <a:xfrm>
            <a:off x="3857625" y="4929188"/>
            <a:ext cx="2357438" cy="500062"/>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b="0">
              <a:solidFill>
                <a:srgbClr val="FF0000"/>
              </a:solidFill>
            </a:endParaRPr>
          </a:p>
        </p:txBody>
      </p:sp>
      <p:sp>
        <p:nvSpPr>
          <p:cNvPr id="8" name="圆角矩形标注 7"/>
          <p:cNvSpPr/>
          <p:nvPr/>
        </p:nvSpPr>
        <p:spPr bwMode="auto">
          <a:xfrm>
            <a:off x="6643688" y="4000500"/>
            <a:ext cx="1928812" cy="642938"/>
          </a:xfrm>
          <a:prstGeom prst="wedgeRoundRectCallout">
            <a:avLst>
              <a:gd name="adj1" fmla="val -40708"/>
              <a:gd name="adj2" fmla="val 81903"/>
              <a:gd name="adj3" fmla="val 16667"/>
            </a:avLst>
          </a:prstGeom>
          <a:solidFill>
            <a:srgbClr val="FFFFCC"/>
          </a:solidFill>
          <a:ln w="9525" cap="flat" cmpd="sng" algn="ctr">
            <a:solidFill>
              <a:schemeClr val="tx1"/>
            </a:solidFill>
            <a:prstDash val="solid"/>
            <a:miter lim="800000"/>
            <a:headEnd type="none" w="med" len="med"/>
            <a:tailEnd type="none" w="med" len="med"/>
          </a:ln>
          <a:effectLst/>
        </p:spPr>
        <p:txBody>
          <a:bodyPr/>
          <a:lstStyle/>
          <a:p>
            <a:pPr algn="ctr">
              <a:defRPr/>
            </a:pPr>
            <a:r>
              <a:rPr lang="en-US" altLang="zh-CN" sz="2800" dirty="0">
                <a:solidFill>
                  <a:srgbClr val="0000CC"/>
                </a:solidFill>
                <a:latin typeface="+mn-lt"/>
                <a:ea typeface="+mn-ea"/>
              </a:rPr>
              <a:t>a[</a:t>
            </a:r>
            <a:r>
              <a:rPr lang="en-US" altLang="zh-CN" sz="2800" dirty="0" err="1">
                <a:solidFill>
                  <a:srgbClr val="0000CC"/>
                </a:solidFill>
                <a:latin typeface="+mn-lt"/>
                <a:ea typeface="+mn-ea"/>
              </a:rPr>
              <a:t>i</a:t>
            </a:r>
            <a:r>
              <a:rPr lang="en-US" altLang="zh-CN" sz="2800" dirty="0">
                <a:solidFill>
                  <a:srgbClr val="0000CC"/>
                </a:solidFill>
                <a:latin typeface="+mn-lt"/>
                <a:ea typeface="+mn-ea"/>
              </a:rPr>
              <a:t>][j]</a:t>
            </a:r>
          </a:p>
        </p:txBody>
      </p:sp>
      <p:pic>
        <p:nvPicPr>
          <p:cNvPr id="110599" name="图片 8" descr="Untitled2.png">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par>
                          <p:cTn id="13" fill="hold" nodeType="afterGroup">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linds(horizontal)">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9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3186" name="内容占位符 2"/>
          <p:cNvSpPr>
            <a:spLocks noGrp="1"/>
          </p:cNvSpPr>
          <p:nvPr>
            <p:ph idx="1"/>
          </p:nvPr>
        </p:nvSpPr>
        <p:spPr>
          <a:xfrm>
            <a:off x="571500" y="857250"/>
            <a:ext cx="8153400" cy="5357813"/>
          </a:xfrm>
        </p:spPr>
        <p:txBody>
          <a:bodyPr/>
          <a:lstStyle/>
          <a:p>
            <a:pPr eaLnBrk="1" hangingPunct="1">
              <a:buFont typeface="Wingdings" pitchFamily="2" charset="2"/>
              <a:buNone/>
            </a:pPr>
            <a:r>
              <a:rPr lang="en-US" altLang="zh-CN" smtClean="0"/>
              <a:t>3. </a:t>
            </a:r>
            <a:r>
              <a:rPr lang="zh-CN" altLang="zh-CN" smtClean="0"/>
              <a:t>用指向数组的指针作函数参数</a:t>
            </a:r>
          </a:p>
          <a:p>
            <a:pPr eaLnBrk="1" hangingPunct="1"/>
            <a:r>
              <a:rPr lang="zh-CN" altLang="zh-CN" smtClean="0"/>
              <a:t>一维数组名可以作为函数参数，多维数组名也可作函数参数。</a:t>
            </a:r>
            <a:endParaRPr lang="en-US" altLang="zh-CN" smtClean="0"/>
          </a:p>
          <a:p>
            <a:pPr eaLnBrk="1" hangingPunct="1"/>
            <a:r>
              <a:rPr lang="zh-CN" altLang="zh-CN" smtClean="0"/>
              <a:t>用指针变量作形参，以接受实参数组名传递来的地址。</a:t>
            </a:r>
            <a:endParaRPr lang="en-US" altLang="zh-CN" smtClean="0"/>
          </a:p>
          <a:p>
            <a:pPr eaLnBrk="1" hangingPunct="1"/>
            <a:r>
              <a:rPr lang="zh-CN" altLang="zh-CN" smtClean="0"/>
              <a:t>可以有两种方法：</a:t>
            </a:r>
            <a:endParaRPr lang="en-US" altLang="zh-CN" smtClean="0"/>
          </a:p>
          <a:p>
            <a:pPr lvl="1" eaLnBrk="1" hangingPunct="1">
              <a:buFont typeface="Wingdings" pitchFamily="2" charset="2"/>
              <a:buNone/>
            </a:pPr>
            <a:r>
              <a:rPr lang="zh-CN" altLang="zh-CN" sz="3200" smtClean="0"/>
              <a:t>①用指向变量的指针变量</a:t>
            </a:r>
            <a:endParaRPr lang="en-US" altLang="zh-CN" sz="3200" smtClean="0"/>
          </a:p>
          <a:p>
            <a:pPr lvl="1" eaLnBrk="1" hangingPunct="1">
              <a:buFont typeface="Wingdings" pitchFamily="2" charset="2"/>
              <a:buNone/>
            </a:pPr>
            <a:r>
              <a:rPr lang="zh-CN" altLang="zh-CN" sz="3200" smtClean="0"/>
              <a:t>②用指向一维数组的指针变量</a:t>
            </a:r>
            <a:endParaRPr lang="zh-CN" altLang="en-US" sz="3200" smtClean="0"/>
          </a:p>
        </p:txBody>
      </p:sp>
      <p:pic>
        <p:nvPicPr>
          <p:cNvPr id="111619"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93186">
                                            <p:txEl>
                                              <p:pRg st="1" end="1"/>
                                            </p:txEl>
                                          </p:spTgt>
                                        </p:tgtEl>
                                        <p:attrNameLst>
                                          <p:attrName>style.visibility</p:attrName>
                                        </p:attrNameLst>
                                      </p:cBhvr>
                                      <p:to>
                                        <p:strVal val="visible"/>
                                      </p:to>
                                    </p:set>
                                    <p:animEffect transition="in" filter="blinds(horizontal)">
                                      <p:cBhvr>
                                        <p:cTn id="7" dur="500"/>
                                        <p:tgtEl>
                                          <p:spTgt spid="93186">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93186">
                                            <p:txEl>
                                              <p:pRg st="2" end="2"/>
                                            </p:txEl>
                                          </p:spTgt>
                                        </p:tgtEl>
                                        <p:attrNameLst>
                                          <p:attrName>style.visibility</p:attrName>
                                        </p:attrNameLst>
                                      </p:cBhvr>
                                      <p:to>
                                        <p:strVal val="visible"/>
                                      </p:to>
                                    </p:set>
                                    <p:animEffect transition="in" filter="blinds(horizontal)">
                                      <p:cBhvr>
                                        <p:cTn id="12" dur="500"/>
                                        <p:tgtEl>
                                          <p:spTgt spid="93186">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93186">
                                            <p:txEl>
                                              <p:pRg st="3" end="3"/>
                                            </p:txEl>
                                          </p:spTgt>
                                        </p:tgtEl>
                                        <p:attrNameLst>
                                          <p:attrName>style.visibility</p:attrName>
                                        </p:attrNameLst>
                                      </p:cBhvr>
                                      <p:to>
                                        <p:strVal val="visible"/>
                                      </p:to>
                                    </p:set>
                                    <p:animEffect transition="in" filter="blinds(horizontal)">
                                      <p:cBhvr>
                                        <p:cTn id="17" dur="500"/>
                                        <p:tgtEl>
                                          <p:spTgt spid="93186">
                                            <p:txEl>
                                              <p:pRg st="3" end="3"/>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93186">
                                            <p:txEl>
                                              <p:pRg st="4" end="4"/>
                                            </p:txEl>
                                          </p:spTgt>
                                        </p:tgtEl>
                                        <p:attrNameLst>
                                          <p:attrName>style.visibility</p:attrName>
                                        </p:attrNameLst>
                                      </p:cBhvr>
                                      <p:to>
                                        <p:strVal val="visible"/>
                                      </p:to>
                                    </p:set>
                                    <p:animEffect transition="in" filter="blinds(horizontal)">
                                      <p:cBhvr>
                                        <p:cTn id="20" dur="500"/>
                                        <p:tgtEl>
                                          <p:spTgt spid="93186">
                                            <p:txEl>
                                              <p:pRg st="4" end="4"/>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93186">
                                            <p:txEl>
                                              <p:pRg st="5" end="5"/>
                                            </p:txEl>
                                          </p:spTgt>
                                        </p:tgtEl>
                                        <p:attrNameLst>
                                          <p:attrName>style.visibility</p:attrName>
                                        </p:attrNameLst>
                                      </p:cBhvr>
                                      <p:to>
                                        <p:strVal val="visible"/>
                                      </p:to>
                                    </p:set>
                                    <p:animEffect transition="in" filter="blinds(horizontal)">
                                      <p:cBhvr>
                                        <p:cTn id="23" dur="500"/>
                                        <p:tgtEl>
                                          <p:spTgt spid="9318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8625" y="1000125"/>
            <a:ext cx="8464550" cy="4143375"/>
          </a:xfrm>
        </p:spPr>
        <p:txBody>
          <a:bodyPr/>
          <a:lstStyle/>
          <a:p>
            <a:pPr eaLnBrk="1" hangingPunct="1">
              <a:buFont typeface="Wingdings" pitchFamily="2" charset="2"/>
              <a:buNone/>
            </a:pPr>
            <a:r>
              <a:rPr lang="en-US" altLang="zh-CN" smtClean="0"/>
              <a:t>   </a:t>
            </a:r>
            <a:r>
              <a:rPr lang="zh-CN" altLang="zh-CN" smtClean="0"/>
              <a:t>例</a:t>
            </a:r>
            <a:r>
              <a:rPr lang="en-US" altLang="zh-CN" smtClean="0"/>
              <a:t>8.14 </a:t>
            </a:r>
            <a:r>
              <a:rPr lang="zh-CN" altLang="zh-CN" smtClean="0"/>
              <a:t>有一个班，</a:t>
            </a:r>
            <a:r>
              <a:rPr lang="en-US" altLang="zh-CN" smtClean="0"/>
              <a:t>3</a:t>
            </a:r>
            <a:r>
              <a:rPr lang="zh-CN" altLang="zh-CN" smtClean="0"/>
              <a:t>个学生，各学</a:t>
            </a:r>
            <a:r>
              <a:rPr lang="en-US" altLang="zh-CN" smtClean="0"/>
              <a:t>4</a:t>
            </a:r>
            <a:r>
              <a:rPr lang="zh-CN" altLang="zh-CN" smtClean="0"/>
              <a:t>门课，计算总平均分数以及第</a:t>
            </a:r>
            <a:r>
              <a:rPr lang="en-US" altLang="zh-CN" smtClean="0"/>
              <a:t>n</a:t>
            </a:r>
            <a:r>
              <a:rPr lang="zh-CN" altLang="zh-CN" smtClean="0"/>
              <a:t>个学生的成绩。</a:t>
            </a:r>
            <a:r>
              <a:rPr lang="en-US" altLang="zh-CN" smtClean="0"/>
              <a:t> </a:t>
            </a:r>
            <a:endParaRPr lang="zh-CN" altLang="zh-CN" smtClean="0"/>
          </a:p>
          <a:p>
            <a:pPr eaLnBrk="1" hangingPunct="1"/>
            <a:r>
              <a:rPr lang="zh-CN" altLang="zh-CN" smtClean="0"/>
              <a:t>解题思路：这个题目是很简单的。本例用指向数组的指针作函数参数。用函数</a:t>
            </a:r>
            <a:r>
              <a:rPr lang="en-US" altLang="zh-CN" smtClean="0"/>
              <a:t>average</a:t>
            </a:r>
            <a:r>
              <a:rPr lang="zh-CN" altLang="zh-CN" smtClean="0"/>
              <a:t>求总平均成绩，用函数</a:t>
            </a:r>
            <a:r>
              <a:rPr lang="en-US" altLang="zh-CN" smtClean="0"/>
              <a:t>search</a:t>
            </a:r>
            <a:r>
              <a:rPr lang="zh-CN" altLang="zh-CN" smtClean="0"/>
              <a:t>找出并输出第</a:t>
            </a:r>
            <a:r>
              <a:rPr lang="en-US" altLang="zh-CN" smtClean="0"/>
              <a:t>i</a:t>
            </a:r>
            <a:r>
              <a:rPr lang="zh-CN" altLang="zh-CN" smtClean="0"/>
              <a:t>个学生的成绩。</a:t>
            </a:r>
            <a:endParaRPr lang="zh-CN" altLang="en-US" smtClean="0"/>
          </a:p>
        </p:txBody>
      </p:sp>
      <p:pic>
        <p:nvPicPr>
          <p:cNvPr id="112643"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3666" name="内容占位符 2"/>
          <p:cNvSpPr>
            <a:spLocks noGrp="1"/>
          </p:cNvSpPr>
          <p:nvPr>
            <p:ph idx="1"/>
          </p:nvPr>
        </p:nvSpPr>
        <p:spPr>
          <a:xfrm>
            <a:off x="428625" y="785813"/>
            <a:ext cx="8296275" cy="5357812"/>
          </a:xfrm>
        </p:spPr>
        <p:txBody>
          <a:bodyPr/>
          <a:lstStyle/>
          <a:p>
            <a:pPr eaLnBrk="1" hangingPunct="1">
              <a:buFont typeface="Wingdings" pitchFamily="2" charset="2"/>
              <a:buNone/>
            </a:pPr>
            <a:r>
              <a:rPr lang="en-US" altLang="zh-CN" sz="2800" smtClean="0"/>
              <a:t>#include &lt;stdio.h&gt;</a:t>
            </a:r>
            <a:endParaRPr lang="zh-CN" altLang="zh-CN" sz="2800" smtClean="0"/>
          </a:p>
          <a:p>
            <a:pPr eaLnBrk="1" hangingPunct="1">
              <a:buFont typeface="Wingdings" pitchFamily="2" charset="2"/>
              <a:buNone/>
            </a:pPr>
            <a:r>
              <a:rPr lang="en-US" altLang="zh-CN" sz="2800" smtClean="0"/>
              <a:t>int main()</a:t>
            </a:r>
            <a:endParaRPr lang="zh-CN" altLang="zh-CN" sz="2800" smtClean="0"/>
          </a:p>
          <a:p>
            <a:pPr eaLnBrk="1" hangingPunct="1">
              <a:buFont typeface="Wingdings" pitchFamily="2" charset="2"/>
              <a:buNone/>
            </a:pPr>
            <a:r>
              <a:rPr lang="en-US" altLang="zh-CN" sz="2800" smtClean="0"/>
              <a:t>{ void average(</a:t>
            </a:r>
            <a:r>
              <a:rPr lang="en-US" altLang="zh-CN" sz="2800" smtClean="0">
                <a:solidFill>
                  <a:schemeClr val="bg1"/>
                </a:solidFill>
              </a:rPr>
              <a:t>float *p</a:t>
            </a:r>
            <a:r>
              <a:rPr lang="en-US" altLang="zh-CN" sz="2800" smtClean="0"/>
              <a:t>,int n);</a:t>
            </a:r>
            <a:endParaRPr lang="zh-CN" altLang="zh-CN" sz="2800" smtClean="0"/>
          </a:p>
          <a:p>
            <a:pPr eaLnBrk="1" hangingPunct="1">
              <a:buFont typeface="Wingdings" pitchFamily="2" charset="2"/>
              <a:buNone/>
            </a:pPr>
            <a:r>
              <a:rPr lang="en-US" altLang="zh-CN" sz="2800" smtClean="0"/>
              <a:t>   void search(</a:t>
            </a:r>
            <a:r>
              <a:rPr lang="en-US" altLang="zh-CN" sz="2800" smtClean="0">
                <a:solidFill>
                  <a:schemeClr val="bg1"/>
                </a:solidFill>
              </a:rPr>
              <a:t>float (*p)[4]</a:t>
            </a:r>
            <a:r>
              <a:rPr lang="en-US" altLang="zh-CN" sz="2800" smtClean="0"/>
              <a:t>,int n);</a:t>
            </a:r>
            <a:endParaRPr lang="zh-CN" altLang="zh-CN" sz="2800" smtClean="0"/>
          </a:p>
          <a:p>
            <a:pPr eaLnBrk="1" hangingPunct="1">
              <a:buFont typeface="Wingdings" pitchFamily="2" charset="2"/>
              <a:buNone/>
            </a:pPr>
            <a:r>
              <a:rPr lang="en-US" altLang="zh-CN" sz="2800" smtClean="0"/>
              <a:t>   float score[3][4]={{65,67,70,60},</a:t>
            </a:r>
          </a:p>
          <a:p>
            <a:pPr eaLnBrk="1" hangingPunct="1">
              <a:buFont typeface="Wingdings" pitchFamily="2" charset="2"/>
              <a:buNone/>
            </a:pPr>
            <a:r>
              <a:rPr lang="en-US" altLang="zh-CN" sz="2800" smtClean="0"/>
              <a:t>           {80,87,90,81},{90,99,100,98}};</a:t>
            </a:r>
            <a:endParaRPr lang="zh-CN" altLang="zh-CN" sz="2800" smtClean="0"/>
          </a:p>
          <a:p>
            <a:pPr eaLnBrk="1" hangingPunct="1">
              <a:buFont typeface="Wingdings" pitchFamily="2" charset="2"/>
              <a:buNone/>
            </a:pPr>
            <a:r>
              <a:rPr lang="en-US" altLang="zh-CN" sz="2800" smtClean="0"/>
              <a:t>   average(</a:t>
            </a:r>
            <a:r>
              <a:rPr lang="en-US" altLang="zh-CN" sz="2800" smtClean="0">
                <a:solidFill>
                  <a:srgbClr val="9D138D"/>
                </a:solidFill>
              </a:rPr>
              <a:t>*score</a:t>
            </a:r>
            <a:r>
              <a:rPr lang="en-US" altLang="zh-CN" sz="2800" smtClean="0"/>
              <a:t>,12); </a:t>
            </a:r>
            <a:endParaRPr lang="zh-CN" altLang="zh-CN" sz="2800" smtClean="0"/>
          </a:p>
          <a:p>
            <a:pPr eaLnBrk="1" hangingPunct="1">
              <a:buFont typeface="Wingdings" pitchFamily="2" charset="2"/>
              <a:buNone/>
            </a:pPr>
            <a:r>
              <a:rPr lang="en-US" altLang="zh-CN" sz="2800" smtClean="0"/>
              <a:t>   search(score,2); </a:t>
            </a:r>
            <a:endParaRPr lang="zh-CN" altLang="zh-CN" sz="2800" smtClean="0"/>
          </a:p>
          <a:p>
            <a:pPr eaLnBrk="1" hangingPunct="1">
              <a:buFont typeface="Wingdings" pitchFamily="2" charset="2"/>
              <a:buNone/>
            </a:pPr>
            <a:r>
              <a:rPr lang="en-US" altLang="zh-CN" sz="2800" smtClean="0"/>
              <a:t>   return 0;</a:t>
            </a:r>
            <a:endParaRPr lang="zh-CN" altLang="zh-CN" sz="2800" smtClean="0"/>
          </a:p>
          <a:p>
            <a:pPr eaLnBrk="1" hangingPunct="1">
              <a:buFont typeface="Wingdings" pitchFamily="2" charset="2"/>
              <a:buNone/>
            </a:pPr>
            <a:r>
              <a:rPr lang="en-US" altLang="zh-CN" sz="2800" smtClean="0"/>
              <a:t>}</a:t>
            </a:r>
            <a:endParaRPr lang="zh-CN" altLang="zh-CN" sz="2800" smtClean="0"/>
          </a:p>
        </p:txBody>
      </p:sp>
      <p:sp>
        <p:nvSpPr>
          <p:cNvPr id="4" name="矩形 3"/>
          <p:cNvSpPr>
            <a:spLocks noChangeArrowheads="1"/>
          </p:cNvSpPr>
          <p:nvPr/>
        </p:nvSpPr>
        <p:spPr bwMode="auto">
          <a:xfrm>
            <a:off x="2214563" y="3857625"/>
            <a:ext cx="1143000" cy="500063"/>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b="0">
              <a:solidFill>
                <a:srgbClr val="FF0000"/>
              </a:solidFill>
            </a:endParaRPr>
          </a:p>
        </p:txBody>
      </p:sp>
      <p:sp>
        <p:nvSpPr>
          <p:cNvPr id="5" name="圆角矩形标注 4"/>
          <p:cNvSpPr>
            <a:spLocks noChangeArrowheads="1"/>
          </p:cNvSpPr>
          <p:nvPr/>
        </p:nvSpPr>
        <p:spPr bwMode="auto">
          <a:xfrm>
            <a:off x="4643438" y="4429125"/>
            <a:ext cx="3960812" cy="642938"/>
          </a:xfrm>
          <a:prstGeom prst="wedgeRoundRectCallout">
            <a:avLst>
              <a:gd name="adj1" fmla="val -65954"/>
              <a:gd name="adj2" fmla="val -60370"/>
              <a:gd name="adj3" fmla="val 16667"/>
            </a:avLst>
          </a:prstGeom>
          <a:solidFill>
            <a:srgbClr val="FFFFCC"/>
          </a:solidFill>
          <a:ln w="9525" algn="ctr">
            <a:solidFill>
              <a:schemeClr val="tx1"/>
            </a:solidFill>
            <a:miter lim="800000"/>
            <a:headEnd/>
            <a:tailEnd/>
          </a:ln>
        </p:spPr>
        <p:txBody>
          <a:bodyPr/>
          <a:lstStyle/>
          <a:p>
            <a:pPr algn="ctr">
              <a:defRPr/>
            </a:pPr>
            <a:r>
              <a:rPr lang="en-US" altLang="zh-CN" sz="2800" dirty="0">
                <a:solidFill>
                  <a:srgbClr val="0000CC"/>
                </a:solidFill>
                <a:latin typeface="+mn-lt"/>
                <a:ea typeface="+mn-ea"/>
              </a:rPr>
              <a:t>score[0][0]</a:t>
            </a:r>
            <a:r>
              <a:rPr lang="zh-CN" altLang="en-US" sz="2800" dirty="0">
                <a:solidFill>
                  <a:srgbClr val="0000CC"/>
                </a:solidFill>
                <a:latin typeface="+mn-lt"/>
                <a:ea typeface="+mn-ea"/>
              </a:rPr>
              <a:t>的地址</a:t>
            </a:r>
            <a:endParaRPr lang="en-US" altLang="zh-CN" sz="2800" dirty="0">
              <a:solidFill>
                <a:srgbClr val="0000CC"/>
              </a:solidFill>
              <a:latin typeface="+mn-lt"/>
              <a:ea typeface="+mn-ea"/>
            </a:endParaRPr>
          </a:p>
        </p:txBody>
      </p:sp>
      <p:pic>
        <p:nvPicPr>
          <p:cNvPr id="113669"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a:spLocks noChangeArrowheads="1"/>
          </p:cNvSpPr>
          <p:nvPr/>
        </p:nvSpPr>
        <p:spPr bwMode="auto">
          <a:xfrm>
            <a:off x="2771775" y="1844675"/>
            <a:ext cx="13033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0"/>
              <a:t>float *p</a:t>
            </a:r>
            <a:endParaRPr lang="zh-CN" altLang="en-US" sz="2800" b="0"/>
          </a:p>
        </p:txBody>
      </p:sp>
      <p:sp>
        <p:nvSpPr>
          <p:cNvPr id="7" name="矩形 6"/>
          <p:cNvSpPr>
            <a:spLocks noChangeArrowheads="1"/>
          </p:cNvSpPr>
          <p:nvPr/>
        </p:nvSpPr>
        <p:spPr bwMode="auto">
          <a:xfrm>
            <a:off x="2700338" y="2349500"/>
            <a:ext cx="19431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0"/>
              <a:t>float (*p)[4]</a:t>
            </a:r>
            <a:endParaRPr lang="zh-CN" altLang="en-US" sz="2800" b="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500"/>
                                        <p:tgtEl>
                                          <p:spTgt spid="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900" decel="100000" fill="hold"/>
                                        <p:tgtEl>
                                          <p:spTgt spid="6"/>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3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900" decel="100000" fill="hold"/>
                                        <p:tgtEl>
                                          <p:spTgt spid="7"/>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Lst>
  </p:timing>
</p:sld>
</file>

<file path=ppt/slides/slide9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4690" name="内容占位符 2"/>
          <p:cNvSpPr>
            <a:spLocks noGrp="1"/>
          </p:cNvSpPr>
          <p:nvPr>
            <p:ph idx="1"/>
          </p:nvPr>
        </p:nvSpPr>
        <p:spPr>
          <a:xfrm>
            <a:off x="285750" y="1000125"/>
            <a:ext cx="8001000" cy="4929188"/>
          </a:xfrm>
        </p:spPr>
        <p:txBody>
          <a:bodyPr/>
          <a:lstStyle/>
          <a:p>
            <a:pPr eaLnBrk="1" hangingPunct="1">
              <a:buFont typeface="Wingdings" pitchFamily="2" charset="2"/>
              <a:buNone/>
            </a:pPr>
            <a:r>
              <a:rPr lang="en-US" altLang="zh-CN" sz="2800" smtClean="0"/>
              <a:t>void average(float *p,int n) </a:t>
            </a:r>
            <a:endParaRPr lang="zh-CN" altLang="zh-CN" sz="2800" smtClean="0"/>
          </a:p>
          <a:p>
            <a:pPr eaLnBrk="1" hangingPunct="1">
              <a:buFont typeface="Wingdings" pitchFamily="2" charset="2"/>
              <a:buNone/>
            </a:pPr>
            <a:r>
              <a:rPr lang="en-US" altLang="zh-CN" sz="2800" smtClean="0"/>
              <a:t>{ float *p_end;</a:t>
            </a:r>
            <a:endParaRPr lang="zh-CN" altLang="zh-CN" sz="2800" smtClean="0"/>
          </a:p>
          <a:p>
            <a:pPr eaLnBrk="1" hangingPunct="1">
              <a:buFont typeface="Wingdings" pitchFamily="2" charset="2"/>
              <a:buNone/>
            </a:pPr>
            <a:r>
              <a:rPr lang="en-US" altLang="zh-CN" sz="2800" smtClean="0"/>
              <a:t>   float sum=0,aver;</a:t>
            </a:r>
            <a:endParaRPr lang="zh-CN" altLang="zh-CN" sz="2800" smtClean="0"/>
          </a:p>
          <a:p>
            <a:pPr eaLnBrk="1" hangingPunct="1">
              <a:buFont typeface="Wingdings" pitchFamily="2" charset="2"/>
              <a:buNone/>
            </a:pPr>
            <a:r>
              <a:rPr lang="en-US" altLang="zh-CN" sz="2800" smtClean="0"/>
              <a:t>   p_end=p+n-1; </a:t>
            </a:r>
            <a:endParaRPr lang="zh-CN" altLang="zh-CN" sz="2800" smtClean="0"/>
          </a:p>
          <a:p>
            <a:pPr eaLnBrk="1" hangingPunct="1">
              <a:buFont typeface="Wingdings" pitchFamily="2" charset="2"/>
              <a:buNone/>
            </a:pPr>
            <a:r>
              <a:rPr lang="en-US" altLang="zh-CN" sz="2800" smtClean="0"/>
              <a:t>   for(   ;p&lt;=</a:t>
            </a:r>
            <a:r>
              <a:rPr lang="en-US" altLang="zh-CN" sz="2800" smtClean="0">
                <a:solidFill>
                  <a:srgbClr val="FF0000"/>
                </a:solidFill>
              </a:rPr>
              <a:t>p_end</a:t>
            </a:r>
            <a:r>
              <a:rPr lang="en-US" altLang="zh-CN" sz="2800" smtClean="0"/>
              <a:t>; p++)</a:t>
            </a:r>
            <a:endParaRPr lang="zh-CN" altLang="zh-CN" sz="2800" smtClean="0"/>
          </a:p>
          <a:p>
            <a:pPr eaLnBrk="1" hangingPunct="1">
              <a:buFont typeface="Wingdings" pitchFamily="2" charset="2"/>
              <a:buNone/>
            </a:pPr>
            <a:r>
              <a:rPr lang="en-US" altLang="zh-CN" sz="2800" smtClean="0"/>
              <a:t>        sum=sum+(*p);</a:t>
            </a:r>
            <a:endParaRPr lang="zh-CN" altLang="zh-CN" sz="2800" smtClean="0"/>
          </a:p>
          <a:p>
            <a:pPr eaLnBrk="1" hangingPunct="1">
              <a:buFont typeface="Wingdings" pitchFamily="2" charset="2"/>
              <a:buNone/>
            </a:pPr>
            <a:r>
              <a:rPr lang="en-US" altLang="zh-CN" sz="2800" smtClean="0"/>
              <a:t>   aver=sum/n;</a:t>
            </a:r>
            <a:endParaRPr lang="zh-CN" altLang="zh-CN" sz="2800" smtClean="0"/>
          </a:p>
          <a:p>
            <a:pPr eaLnBrk="1" hangingPunct="1">
              <a:buFont typeface="Wingdings" pitchFamily="2" charset="2"/>
              <a:buNone/>
            </a:pPr>
            <a:r>
              <a:rPr lang="en-US" altLang="zh-CN" sz="2800" smtClean="0"/>
              <a:t>   printf("average=%5.2f\n",aver);</a:t>
            </a:r>
            <a:endParaRPr lang="zh-CN" altLang="zh-CN" sz="2800" smtClean="0"/>
          </a:p>
          <a:p>
            <a:pPr eaLnBrk="1" hangingPunct="1">
              <a:buFont typeface="Wingdings" pitchFamily="2" charset="2"/>
              <a:buNone/>
            </a:pPr>
            <a:r>
              <a:rPr lang="en-US" altLang="zh-CN" sz="2800" smtClean="0"/>
              <a:t>}</a:t>
            </a:r>
            <a:endParaRPr lang="zh-CN" altLang="zh-CN" sz="2800" smtClean="0"/>
          </a:p>
        </p:txBody>
      </p:sp>
      <p:graphicFrame>
        <p:nvGraphicFramePr>
          <p:cNvPr id="4" name="表格 3"/>
          <p:cNvGraphicFramePr>
            <a:graphicFrameLocks noGrp="1"/>
          </p:cNvGraphicFramePr>
          <p:nvPr/>
        </p:nvGraphicFramePr>
        <p:xfrm>
          <a:off x="7715250" y="285750"/>
          <a:ext cx="1071563" cy="6286500"/>
        </p:xfrm>
        <a:graphic>
          <a:graphicData uri="http://schemas.openxmlformats.org/drawingml/2006/table">
            <a:tbl>
              <a:tblPr/>
              <a:tblGrid>
                <a:gridCol w="1071563"/>
              </a:tblGrid>
              <a:tr h="523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B050"/>
                          </a:solidFill>
                          <a:effectLst/>
                          <a:latin typeface="Arial Unicode MS" pitchFamily="34" charset="-122"/>
                          <a:ea typeface="宋体" pitchFamily="2" charset="-122"/>
                        </a:rPr>
                        <a:t>65</a:t>
                      </a:r>
                      <a:endParaRPr kumimoji="0" lang="zh-CN" altLang="en-US" sz="2800" b="1" i="0" u="none" strike="noStrike" cap="none" normalizeH="0" baseline="0" smtClean="0">
                        <a:ln>
                          <a:noFill/>
                        </a:ln>
                        <a:solidFill>
                          <a:srgbClr val="00B050"/>
                        </a:solidFill>
                        <a:effectLst/>
                        <a:latin typeface="Arial Unicode MS" pitchFamily="34" charset="-122"/>
                        <a:ea typeface="宋体" pitchFamily="2" charset="-122"/>
                      </a:endParaRPr>
                    </a:p>
                  </a:txBody>
                  <a:tcPr marL="91439" marR="91439"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523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B050"/>
                          </a:solidFill>
                          <a:effectLst/>
                          <a:latin typeface="Arial Unicode MS" pitchFamily="34" charset="-122"/>
                          <a:ea typeface="宋体" pitchFamily="2" charset="-122"/>
                        </a:rPr>
                        <a:t>67</a:t>
                      </a:r>
                      <a:endParaRPr kumimoji="0" lang="zh-CN" altLang="en-US" sz="2800" b="1" i="0" u="none" strike="noStrike" cap="none" normalizeH="0" baseline="0" smtClean="0">
                        <a:ln>
                          <a:noFill/>
                        </a:ln>
                        <a:solidFill>
                          <a:srgbClr val="00B050"/>
                        </a:solidFill>
                        <a:effectLst/>
                        <a:latin typeface="Arial Unicode MS" pitchFamily="34" charset="-122"/>
                        <a:ea typeface="宋体" pitchFamily="2" charset="-122"/>
                      </a:endParaRPr>
                    </a:p>
                  </a:txBody>
                  <a:tcPr marL="91439" marR="91439"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23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B050"/>
                          </a:solidFill>
                          <a:effectLst/>
                          <a:latin typeface="Arial Unicode MS" pitchFamily="34" charset="-122"/>
                          <a:ea typeface="宋体" pitchFamily="2" charset="-122"/>
                        </a:rPr>
                        <a:t>70</a:t>
                      </a:r>
                      <a:endParaRPr kumimoji="0" lang="zh-CN" altLang="en-US" sz="2800" b="1" i="0" u="none" strike="noStrike" cap="none" normalizeH="0" baseline="0" smtClean="0">
                        <a:ln>
                          <a:noFill/>
                        </a:ln>
                        <a:solidFill>
                          <a:srgbClr val="00B050"/>
                        </a:solidFill>
                        <a:effectLst/>
                        <a:latin typeface="Arial Unicode MS" pitchFamily="34" charset="-122"/>
                        <a:ea typeface="宋体" pitchFamily="2" charset="-122"/>
                      </a:endParaRPr>
                    </a:p>
                  </a:txBody>
                  <a:tcPr marL="91439" marR="91439"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23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B050"/>
                          </a:solidFill>
                          <a:effectLst/>
                          <a:latin typeface="Arial Unicode MS" pitchFamily="34" charset="-122"/>
                          <a:ea typeface="宋体" pitchFamily="2" charset="-122"/>
                        </a:rPr>
                        <a:t>60</a:t>
                      </a:r>
                      <a:endParaRPr kumimoji="0" lang="zh-CN" altLang="en-US" sz="2800" b="1" i="0" u="none" strike="noStrike" cap="none" normalizeH="0" baseline="0" smtClean="0">
                        <a:ln>
                          <a:noFill/>
                        </a:ln>
                        <a:solidFill>
                          <a:srgbClr val="00B050"/>
                        </a:solidFill>
                        <a:effectLst/>
                        <a:latin typeface="Arial Unicode MS" pitchFamily="34" charset="-122"/>
                        <a:ea typeface="宋体" pitchFamily="2" charset="-122"/>
                      </a:endParaRPr>
                    </a:p>
                  </a:txBody>
                  <a:tcPr marL="91439" marR="91439"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23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9D138D"/>
                          </a:solidFill>
                          <a:effectLst/>
                          <a:latin typeface="Arial Unicode MS" pitchFamily="34" charset="-122"/>
                          <a:ea typeface="宋体" pitchFamily="2" charset="-122"/>
                        </a:rPr>
                        <a:t>80</a:t>
                      </a:r>
                      <a:endParaRPr kumimoji="0" lang="zh-CN" altLang="en-US" sz="2800" b="1" i="0" u="none" strike="noStrike" cap="none" normalizeH="0" baseline="0" smtClean="0">
                        <a:ln>
                          <a:noFill/>
                        </a:ln>
                        <a:solidFill>
                          <a:srgbClr val="9D138D"/>
                        </a:solidFill>
                        <a:effectLst/>
                        <a:latin typeface="Arial Unicode MS" pitchFamily="34" charset="-122"/>
                        <a:ea typeface="宋体" pitchFamily="2" charset="-122"/>
                      </a:endParaRPr>
                    </a:p>
                  </a:txBody>
                  <a:tcPr marL="91439" marR="91439"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23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9D138D"/>
                          </a:solidFill>
                          <a:effectLst/>
                          <a:latin typeface="Arial Unicode MS" pitchFamily="34" charset="-122"/>
                          <a:ea typeface="宋体" pitchFamily="2" charset="-122"/>
                        </a:rPr>
                        <a:t>87</a:t>
                      </a:r>
                      <a:endParaRPr kumimoji="0" lang="zh-CN" altLang="en-US" sz="2800" b="1" i="0" u="none" strike="noStrike" cap="none" normalizeH="0" baseline="0" smtClean="0">
                        <a:ln>
                          <a:noFill/>
                        </a:ln>
                        <a:solidFill>
                          <a:srgbClr val="9D138D"/>
                        </a:solidFill>
                        <a:effectLst/>
                        <a:latin typeface="Arial Unicode MS" pitchFamily="34" charset="-122"/>
                        <a:ea typeface="宋体" pitchFamily="2" charset="-122"/>
                      </a:endParaRPr>
                    </a:p>
                  </a:txBody>
                  <a:tcPr marL="91439" marR="91439"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23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9D138D"/>
                          </a:solidFill>
                          <a:effectLst/>
                          <a:latin typeface="Arial Unicode MS" pitchFamily="34" charset="-122"/>
                          <a:ea typeface="宋体" pitchFamily="2" charset="-122"/>
                        </a:rPr>
                        <a:t>90</a:t>
                      </a:r>
                      <a:endParaRPr kumimoji="0" lang="zh-CN" altLang="en-US" sz="2800" b="1" i="0" u="none" strike="noStrike" cap="none" normalizeH="0" baseline="0" smtClean="0">
                        <a:ln>
                          <a:noFill/>
                        </a:ln>
                        <a:solidFill>
                          <a:srgbClr val="9D138D"/>
                        </a:solidFill>
                        <a:effectLst/>
                        <a:latin typeface="Arial Unicode MS" pitchFamily="34" charset="-122"/>
                        <a:ea typeface="宋体" pitchFamily="2" charset="-122"/>
                      </a:endParaRPr>
                    </a:p>
                  </a:txBody>
                  <a:tcPr marL="91439" marR="91439"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23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9D138D"/>
                          </a:solidFill>
                          <a:effectLst/>
                          <a:latin typeface="Arial Unicode MS" pitchFamily="34" charset="-122"/>
                          <a:ea typeface="宋体" pitchFamily="2" charset="-122"/>
                        </a:rPr>
                        <a:t>81</a:t>
                      </a:r>
                      <a:endParaRPr kumimoji="0" lang="zh-CN" altLang="en-US" sz="2800" b="1" i="0" u="none" strike="noStrike" cap="none" normalizeH="0" baseline="0" smtClean="0">
                        <a:ln>
                          <a:noFill/>
                        </a:ln>
                        <a:solidFill>
                          <a:srgbClr val="9D138D"/>
                        </a:solidFill>
                        <a:effectLst/>
                        <a:latin typeface="Arial Unicode MS" pitchFamily="34" charset="-122"/>
                        <a:ea typeface="宋体" pitchFamily="2" charset="-122"/>
                      </a:endParaRPr>
                    </a:p>
                  </a:txBody>
                  <a:tcPr marL="91439" marR="91439"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23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00CC"/>
                          </a:solidFill>
                          <a:effectLst/>
                          <a:latin typeface="Arial Unicode MS" pitchFamily="34" charset="-122"/>
                          <a:ea typeface="宋体" pitchFamily="2" charset="-122"/>
                        </a:rPr>
                        <a:t>90</a:t>
                      </a:r>
                      <a:endParaRPr kumimoji="0" lang="zh-CN" altLang="en-US" sz="2800" b="1" i="0" u="none" strike="noStrike" cap="none" normalizeH="0" baseline="0" smtClean="0">
                        <a:ln>
                          <a:noFill/>
                        </a:ln>
                        <a:solidFill>
                          <a:srgbClr val="0000CC"/>
                        </a:solidFill>
                        <a:effectLst/>
                        <a:latin typeface="Arial Unicode MS" pitchFamily="34" charset="-122"/>
                        <a:ea typeface="宋体" pitchFamily="2" charset="-122"/>
                      </a:endParaRPr>
                    </a:p>
                  </a:txBody>
                  <a:tcPr marL="91439" marR="91439"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23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00CC"/>
                          </a:solidFill>
                          <a:effectLst/>
                          <a:latin typeface="Arial Unicode MS" pitchFamily="34" charset="-122"/>
                          <a:ea typeface="宋体" pitchFamily="2" charset="-122"/>
                        </a:rPr>
                        <a:t>99</a:t>
                      </a:r>
                      <a:endParaRPr kumimoji="0" lang="zh-CN" altLang="en-US" sz="2800" b="1" i="0" u="none" strike="noStrike" cap="none" normalizeH="0" baseline="0" smtClean="0">
                        <a:ln>
                          <a:noFill/>
                        </a:ln>
                        <a:solidFill>
                          <a:srgbClr val="0000CC"/>
                        </a:solidFill>
                        <a:effectLst/>
                        <a:latin typeface="Arial Unicode MS" pitchFamily="34" charset="-122"/>
                        <a:ea typeface="宋体" pitchFamily="2" charset="-122"/>
                      </a:endParaRPr>
                    </a:p>
                  </a:txBody>
                  <a:tcPr marL="91439" marR="91439"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r h="523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00CC"/>
                          </a:solidFill>
                          <a:effectLst/>
                          <a:latin typeface="Arial Unicode MS" pitchFamily="34" charset="-122"/>
                          <a:ea typeface="宋体" pitchFamily="2" charset="-122"/>
                        </a:rPr>
                        <a:t>100</a:t>
                      </a:r>
                      <a:endParaRPr kumimoji="0" lang="zh-CN" altLang="en-US" sz="2800" b="1" i="0" u="none" strike="noStrike" cap="none" normalizeH="0" baseline="0" smtClean="0">
                        <a:ln>
                          <a:noFill/>
                        </a:ln>
                        <a:solidFill>
                          <a:srgbClr val="0000CC"/>
                        </a:solidFill>
                        <a:effectLst/>
                        <a:latin typeface="Arial Unicode MS" pitchFamily="34" charset="-122"/>
                        <a:ea typeface="宋体" pitchFamily="2" charset="-122"/>
                      </a:endParaRPr>
                    </a:p>
                  </a:txBody>
                  <a:tcPr marL="91439" marR="91439"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F2FA"/>
                    </a:solidFill>
                  </a:tcPr>
                </a:tc>
              </a:tr>
              <a:tr h="523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00CC"/>
                          </a:solidFill>
                          <a:effectLst/>
                          <a:latin typeface="Arial Unicode MS" pitchFamily="34" charset="-122"/>
                          <a:ea typeface="宋体" pitchFamily="2" charset="-122"/>
                        </a:rPr>
                        <a:t>98</a:t>
                      </a:r>
                      <a:endParaRPr kumimoji="0" lang="zh-CN" altLang="en-US" sz="2800" b="1" i="0" u="none" strike="noStrike" cap="none" normalizeH="0" baseline="0" smtClean="0">
                        <a:ln>
                          <a:noFill/>
                        </a:ln>
                        <a:solidFill>
                          <a:srgbClr val="0000CC"/>
                        </a:solidFill>
                        <a:effectLst/>
                        <a:latin typeface="Arial Unicode MS" pitchFamily="34" charset="-122"/>
                        <a:ea typeface="宋体" pitchFamily="2" charset="-122"/>
                      </a:endParaRPr>
                    </a:p>
                  </a:txBody>
                  <a:tcPr marL="91439" marR="91439"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0E4F5"/>
                    </a:solidFill>
                  </a:tcPr>
                </a:tc>
              </a:tr>
            </a:tbl>
          </a:graphicData>
        </a:graphic>
      </p:graphicFrame>
      <p:sp>
        <p:nvSpPr>
          <p:cNvPr id="5" name="TextBox 4"/>
          <p:cNvSpPr txBox="1">
            <a:spLocks noChangeArrowheads="1"/>
          </p:cNvSpPr>
          <p:nvPr/>
        </p:nvSpPr>
        <p:spPr bwMode="auto">
          <a:xfrm>
            <a:off x="5929313" y="0"/>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FF0000"/>
                </a:solidFill>
              </a:rPr>
              <a:t>p</a:t>
            </a:r>
            <a:endParaRPr lang="zh-CN" altLang="en-US" sz="3200">
              <a:solidFill>
                <a:srgbClr val="FF0000"/>
              </a:solidFill>
            </a:endParaRPr>
          </a:p>
        </p:txBody>
      </p:sp>
      <p:cxnSp>
        <p:nvCxnSpPr>
          <p:cNvPr id="6" name="直接箭头连接符 5"/>
          <p:cNvCxnSpPr>
            <a:cxnSpLocks noChangeShapeType="1"/>
          </p:cNvCxnSpPr>
          <p:nvPr/>
        </p:nvCxnSpPr>
        <p:spPr bwMode="auto">
          <a:xfrm>
            <a:off x="6429375" y="285750"/>
            <a:ext cx="1285875"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7" name="TextBox 6"/>
          <p:cNvSpPr txBox="1">
            <a:spLocks noChangeArrowheads="1"/>
          </p:cNvSpPr>
          <p:nvPr/>
        </p:nvSpPr>
        <p:spPr bwMode="auto">
          <a:xfrm>
            <a:off x="5072063" y="5786438"/>
            <a:ext cx="15001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FF0000"/>
                </a:solidFill>
              </a:rPr>
              <a:t>p_end</a:t>
            </a:r>
            <a:endParaRPr lang="zh-CN" altLang="en-US" sz="3200">
              <a:solidFill>
                <a:srgbClr val="FF0000"/>
              </a:solidFill>
            </a:endParaRPr>
          </a:p>
        </p:txBody>
      </p:sp>
      <p:cxnSp>
        <p:nvCxnSpPr>
          <p:cNvPr id="8" name="直接箭头连接符 7"/>
          <p:cNvCxnSpPr>
            <a:cxnSpLocks noChangeShapeType="1"/>
          </p:cNvCxnSpPr>
          <p:nvPr/>
        </p:nvCxnSpPr>
        <p:spPr bwMode="auto">
          <a:xfrm>
            <a:off x="6429375" y="6072188"/>
            <a:ext cx="1285875" cy="15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9" name="TextBox 8"/>
          <p:cNvSpPr txBox="1">
            <a:spLocks noChangeArrowheads="1"/>
          </p:cNvSpPr>
          <p:nvPr/>
        </p:nvSpPr>
        <p:spPr bwMode="auto">
          <a:xfrm>
            <a:off x="5500688" y="500063"/>
            <a:ext cx="10001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b="1">
                <a:solidFill>
                  <a:schemeClr val="tx1"/>
                </a:solidFill>
                <a:latin typeface="Arial" charset="0"/>
                <a:ea typeface="宋体" pitchFamily="2" charset="-122"/>
              </a:defRPr>
            </a:lvl1pPr>
            <a:lvl2pPr marL="742950" indent="-285750" eaLnBrk="0" hangingPunct="0">
              <a:defRPr kumimoji="1" sz="4000" b="1">
                <a:solidFill>
                  <a:schemeClr val="tx1"/>
                </a:solidFill>
                <a:latin typeface="Arial" charset="0"/>
                <a:ea typeface="宋体" pitchFamily="2" charset="-122"/>
              </a:defRPr>
            </a:lvl2pPr>
            <a:lvl3pPr marL="1143000" indent="-228600" eaLnBrk="0" hangingPunct="0">
              <a:defRPr kumimoji="1" sz="4000" b="1">
                <a:solidFill>
                  <a:schemeClr val="tx1"/>
                </a:solidFill>
                <a:latin typeface="Arial" charset="0"/>
                <a:ea typeface="宋体" pitchFamily="2" charset="-122"/>
              </a:defRPr>
            </a:lvl3pPr>
            <a:lvl4pPr marL="1600200" indent="-228600" eaLnBrk="0" hangingPunct="0">
              <a:defRPr kumimoji="1" sz="4000" b="1">
                <a:solidFill>
                  <a:schemeClr val="tx1"/>
                </a:solidFill>
                <a:latin typeface="Arial" charset="0"/>
                <a:ea typeface="宋体" pitchFamily="2" charset="-122"/>
              </a:defRPr>
            </a:lvl4pPr>
            <a:lvl5pPr marL="2057400" indent="-228600" eaLnBrk="0" hangingPunct="0">
              <a:defRPr kumimoji="1" sz="4000" b="1">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b="1">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b="1">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b="1">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b="1">
                <a:solidFill>
                  <a:schemeClr val="tx1"/>
                </a:solidFill>
                <a:latin typeface="Arial" charset="0"/>
                <a:ea typeface="宋体" pitchFamily="2" charset="-122"/>
              </a:defRPr>
            </a:lvl9pPr>
          </a:lstStyle>
          <a:p>
            <a:pPr eaLnBrk="1" hangingPunct="1"/>
            <a:r>
              <a:rPr lang="en-US" altLang="zh-CN" sz="3200">
                <a:solidFill>
                  <a:srgbClr val="FF0000"/>
                </a:solidFill>
              </a:rPr>
              <a:t>p+1</a:t>
            </a:r>
            <a:endParaRPr lang="zh-CN" altLang="en-US" sz="3200">
              <a:solidFill>
                <a:srgbClr val="FF0000"/>
              </a:solidFill>
            </a:endParaRPr>
          </a:p>
        </p:txBody>
      </p:sp>
      <p:cxnSp>
        <p:nvCxnSpPr>
          <p:cNvPr id="10" name="直接箭头连接符 9"/>
          <p:cNvCxnSpPr>
            <a:cxnSpLocks noChangeShapeType="1"/>
          </p:cNvCxnSpPr>
          <p:nvPr/>
        </p:nvCxnSpPr>
        <p:spPr bwMode="auto">
          <a:xfrm>
            <a:off x="6429375" y="785813"/>
            <a:ext cx="1285875" cy="15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pic>
        <p:nvPicPr>
          <p:cNvPr id="2539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250" y="5357813"/>
            <a:ext cx="3521075"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726" name="图片 10"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29438" y="6215063"/>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lide(fromLeft)">
                                      <p:cBhvr>
                                        <p:cTn id="12" dur="500"/>
                                        <p:tgtEl>
                                          <p:spTgt spid="5"/>
                                        </p:tgtEl>
                                      </p:cBhvr>
                                    </p:animEffect>
                                  </p:childTnLst>
                                </p:cTn>
                              </p:par>
                              <p:par>
                                <p:cTn id="13" presetID="12" presetClass="entr" presetSubtype="8"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lide(fromLeft)">
                                      <p:cBhvr>
                                        <p:cTn id="15" dur="500"/>
                                        <p:tgtEl>
                                          <p:spTgt spid="6"/>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2" presetClass="entr" presetSubtype="8"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slide(fromLeft)">
                                      <p:cBhvr>
                                        <p:cTn id="20" dur="500"/>
                                        <p:tgtEl>
                                          <p:spTgt spid="7"/>
                                        </p:tgtEl>
                                      </p:cBhvr>
                                    </p:animEffect>
                                  </p:childTnLst>
                                </p:cTn>
                              </p:par>
                              <p:par>
                                <p:cTn id="21" presetID="12" presetClass="entr" presetSubtype="8"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lide(fromLeft)">
                                      <p:cBhvr>
                                        <p:cTn id="23" dur="500"/>
                                        <p:tgtEl>
                                          <p:spTgt spid="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2" presetClass="entr" presetSubtype="8"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slide(fromLeft)">
                                      <p:cBhvr>
                                        <p:cTn id="28" dur="500"/>
                                        <p:tgtEl>
                                          <p:spTgt spid="9"/>
                                        </p:tgtEl>
                                      </p:cBhvr>
                                    </p:animEffect>
                                  </p:childTnLst>
                                </p:cTn>
                              </p:par>
                              <p:par>
                                <p:cTn id="29" presetID="12" presetClass="entr" presetSubtype="8"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slide(fromLeft)">
                                      <p:cBhvr>
                                        <p:cTn id="31" dur="500"/>
                                        <p:tgtEl>
                                          <p:spTgt spid="10"/>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nodeType="clickEffect">
                                  <p:stCondLst>
                                    <p:cond delay="0"/>
                                  </p:stCondLst>
                                  <p:childTnLst>
                                    <p:set>
                                      <p:cBhvr>
                                        <p:cTn id="35" dur="1" fill="hold">
                                          <p:stCondLst>
                                            <p:cond delay="0"/>
                                          </p:stCondLst>
                                        </p:cTn>
                                        <p:tgtEl>
                                          <p:spTgt spid="253954"/>
                                        </p:tgtEl>
                                        <p:attrNameLst>
                                          <p:attrName>style.visibility</p:attrName>
                                        </p:attrNameLst>
                                      </p:cBhvr>
                                      <p:to>
                                        <p:strVal val="visible"/>
                                      </p:to>
                                    </p:set>
                                    <p:animEffect transition="in" filter="blinds(horizontal)">
                                      <p:cBhvr>
                                        <p:cTn id="36" dur="500"/>
                                        <p:tgtEl>
                                          <p:spTgt spid="2539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Lst>
  </p:timing>
</p:sld>
</file>

<file path=ppt/slides/slide9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内容占位符 2"/>
          <p:cNvSpPr>
            <a:spLocks noGrp="1"/>
          </p:cNvSpPr>
          <p:nvPr>
            <p:ph idx="1"/>
          </p:nvPr>
        </p:nvSpPr>
        <p:spPr>
          <a:xfrm>
            <a:off x="428625" y="785813"/>
            <a:ext cx="8296275" cy="5357812"/>
          </a:xfrm>
        </p:spPr>
        <p:txBody>
          <a:bodyPr/>
          <a:lstStyle/>
          <a:p>
            <a:pPr eaLnBrk="1" hangingPunct="1">
              <a:buFont typeface="Wingdings" pitchFamily="2" charset="2"/>
              <a:buNone/>
            </a:pPr>
            <a:r>
              <a:rPr lang="en-US" altLang="zh-CN" sz="2800" smtClean="0"/>
              <a:t>#include &lt;stdio.h&gt;</a:t>
            </a:r>
            <a:endParaRPr lang="zh-CN" altLang="zh-CN" sz="2800" smtClean="0"/>
          </a:p>
          <a:p>
            <a:pPr eaLnBrk="1" hangingPunct="1">
              <a:buFont typeface="Wingdings" pitchFamily="2" charset="2"/>
              <a:buNone/>
            </a:pPr>
            <a:r>
              <a:rPr lang="en-US" altLang="zh-CN" sz="2800" smtClean="0"/>
              <a:t>int main()</a:t>
            </a:r>
            <a:endParaRPr lang="zh-CN" altLang="zh-CN" sz="2800" smtClean="0"/>
          </a:p>
          <a:p>
            <a:pPr eaLnBrk="1" hangingPunct="1">
              <a:buFont typeface="Wingdings" pitchFamily="2" charset="2"/>
              <a:buNone/>
            </a:pPr>
            <a:r>
              <a:rPr lang="en-US" altLang="zh-CN" sz="2800" smtClean="0"/>
              <a:t>{ void average(float *p,int n);</a:t>
            </a:r>
            <a:endParaRPr lang="zh-CN" altLang="zh-CN" sz="2800" smtClean="0"/>
          </a:p>
          <a:p>
            <a:pPr eaLnBrk="1" hangingPunct="1">
              <a:buFont typeface="Wingdings" pitchFamily="2" charset="2"/>
              <a:buNone/>
            </a:pPr>
            <a:r>
              <a:rPr lang="en-US" altLang="zh-CN" sz="2800" smtClean="0"/>
              <a:t>   void search(float (*p)[4],int n);</a:t>
            </a:r>
            <a:endParaRPr lang="zh-CN" altLang="zh-CN" sz="2800" smtClean="0"/>
          </a:p>
          <a:p>
            <a:pPr eaLnBrk="1" hangingPunct="1">
              <a:buFont typeface="Wingdings" pitchFamily="2" charset="2"/>
              <a:buNone/>
            </a:pPr>
            <a:r>
              <a:rPr lang="en-US" altLang="zh-CN" sz="2800" smtClean="0"/>
              <a:t>   float score[3][4]={{65,67,70,60},</a:t>
            </a:r>
          </a:p>
          <a:p>
            <a:pPr eaLnBrk="1" hangingPunct="1">
              <a:buFont typeface="Wingdings" pitchFamily="2" charset="2"/>
              <a:buNone/>
            </a:pPr>
            <a:r>
              <a:rPr lang="en-US" altLang="zh-CN" sz="2800" smtClean="0"/>
              <a:t>           {80,87,90,81},{90,99,100,98}};</a:t>
            </a:r>
            <a:endParaRPr lang="zh-CN" altLang="zh-CN" sz="2800" smtClean="0"/>
          </a:p>
          <a:p>
            <a:pPr eaLnBrk="1" hangingPunct="1">
              <a:buFont typeface="Wingdings" pitchFamily="2" charset="2"/>
              <a:buNone/>
            </a:pPr>
            <a:r>
              <a:rPr lang="en-US" altLang="zh-CN" sz="2800" smtClean="0"/>
              <a:t>   average(</a:t>
            </a:r>
            <a:r>
              <a:rPr lang="en-US" altLang="zh-CN" sz="2800" smtClean="0">
                <a:solidFill>
                  <a:srgbClr val="9D138D"/>
                </a:solidFill>
              </a:rPr>
              <a:t>*score</a:t>
            </a:r>
            <a:r>
              <a:rPr lang="en-US" altLang="zh-CN" sz="2800" smtClean="0"/>
              <a:t>,12); </a:t>
            </a:r>
            <a:endParaRPr lang="zh-CN" altLang="zh-CN" sz="2800" smtClean="0"/>
          </a:p>
          <a:p>
            <a:pPr eaLnBrk="1" hangingPunct="1">
              <a:buFont typeface="Wingdings" pitchFamily="2" charset="2"/>
              <a:buNone/>
            </a:pPr>
            <a:r>
              <a:rPr lang="en-US" altLang="zh-CN" sz="2800" smtClean="0"/>
              <a:t>   search(score,2); </a:t>
            </a:r>
            <a:endParaRPr lang="zh-CN" altLang="zh-CN" sz="2800" smtClean="0"/>
          </a:p>
          <a:p>
            <a:pPr eaLnBrk="1" hangingPunct="1">
              <a:buFont typeface="Wingdings" pitchFamily="2" charset="2"/>
              <a:buNone/>
            </a:pPr>
            <a:r>
              <a:rPr lang="en-US" altLang="zh-CN" sz="2800" smtClean="0"/>
              <a:t>   return 0;</a:t>
            </a:r>
            <a:endParaRPr lang="zh-CN" altLang="zh-CN" sz="2800" smtClean="0"/>
          </a:p>
          <a:p>
            <a:pPr eaLnBrk="1" hangingPunct="1">
              <a:buFont typeface="Wingdings" pitchFamily="2" charset="2"/>
              <a:buNone/>
            </a:pPr>
            <a:r>
              <a:rPr lang="en-US" altLang="zh-CN" sz="2800" smtClean="0"/>
              <a:t>}</a:t>
            </a:r>
            <a:endParaRPr lang="zh-CN" altLang="zh-CN" sz="2800" smtClean="0"/>
          </a:p>
        </p:txBody>
      </p:sp>
      <p:sp>
        <p:nvSpPr>
          <p:cNvPr id="4" name="矩形 3"/>
          <p:cNvSpPr>
            <a:spLocks noChangeArrowheads="1"/>
          </p:cNvSpPr>
          <p:nvPr/>
        </p:nvSpPr>
        <p:spPr bwMode="auto">
          <a:xfrm>
            <a:off x="1928813" y="4357688"/>
            <a:ext cx="1143000" cy="500062"/>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b="0">
              <a:solidFill>
                <a:srgbClr val="FF0000"/>
              </a:solidFill>
            </a:endParaRPr>
          </a:p>
        </p:txBody>
      </p:sp>
      <p:sp>
        <p:nvSpPr>
          <p:cNvPr id="5" name="圆角矩形标注 4"/>
          <p:cNvSpPr/>
          <p:nvPr/>
        </p:nvSpPr>
        <p:spPr bwMode="auto">
          <a:xfrm>
            <a:off x="3857625" y="5000625"/>
            <a:ext cx="3500438" cy="642938"/>
          </a:xfrm>
          <a:prstGeom prst="wedgeRoundRectCallout">
            <a:avLst>
              <a:gd name="adj1" fmla="val -66360"/>
              <a:gd name="adj2" fmla="val -60318"/>
              <a:gd name="adj3" fmla="val 16667"/>
            </a:avLst>
          </a:prstGeom>
          <a:solidFill>
            <a:srgbClr val="FFFFCC"/>
          </a:solidFill>
          <a:ln w="9525" cap="flat" cmpd="sng" algn="ctr">
            <a:solidFill>
              <a:schemeClr val="tx1"/>
            </a:solidFill>
            <a:prstDash val="solid"/>
            <a:miter lim="800000"/>
            <a:headEnd type="none" w="med" len="med"/>
            <a:tailEnd type="none" w="med" len="med"/>
          </a:ln>
          <a:effectLst/>
        </p:spPr>
        <p:txBody>
          <a:bodyPr/>
          <a:lstStyle/>
          <a:p>
            <a:pPr algn="ctr">
              <a:defRPr/>
            </a:pPr>
            <a:r>
              <a:rPr lang="zh-CN" altLang="en-US" sz="2800" dirty="0">
                <a:solidFill>
                  <a:srgbClr val="0000CC"/>
                </a:solidFill>
                <a:latin typeface="+mn-lt"/>
                <a:ea typeface="+mn-ea"/>
              </a:rPr>
              <a:t>二维数组首行地址</a:t>
            </a:r>
            <a:endParaRPr lang="en-US" altLang="zh-CN" sz="2800" dirty="0">
              <a:solidFill>
                <a:srgbClr val="0000CC"/>
              </a:solidFill>
              <a:latin typeface="+mn-lt"/>
              <a:ea typeface="+mn-ea"/>
            </a:endParaRPr>
          </a:p>
        </p:txBody>
      </p:sp>
      <p:pic>
        <p:nvPicPr>
          <p:cNvPr id="115717"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theme/theme1.xml><?xml version="1.0" encoding="utf-8"?>
<a:theme xmlns:a="http://schemas.openxmlformats.org/drawingml/2006/main" name="李楠 ppt">
  <a:themeElements>
    <a:clrScheme name="曹妍 ppt 3">
      <a:dk1>
        <a:srgbClr val="080808"/>
      </a:dk1>
      <a:lt1>
        <a:srgbClr val="FFFFFF"/>
      </a:lt1>
      <a:dk2>
        <a:srgbClr val="A59A55"/>
      </a:dk2>
      <a:lt2>
        <a:srgbClr val="DDDDDD"/>
      </a:lt2>
      <a:accent1>
        <a:srgbClr val="4AB1E4"/>
      </a:accent1>
      <a:accent2>
        <a:srgbClr val="8F038F"/>
      </a:accent2>
      <a:accent3>
        <a:srgbClr val="FFFFFF"/>
      </a:accent3>
      <a:accent4>
        <a:srgbClr val="060606"/>
      </a:accent4>
      <a:accent5>
        <a:srgbClr val="B1D5EF"/>
      </a:accent5>
      <a:accent6>
        <a:srgbClr val="810281"/>
      </a:accent6>
      <a:hlink>
        <a:srgbClr val="F77A1D"/>
      </a:hlink>
      <a:folHlink>
        <a:srgbClr val="5BBE4E"/>
      </a:folHlink>
    </a:clrScheme>
    <a:fontScheme name="曹妍 ppt">
      <a:majorFont>
        <a:latin typeface="Arial"/>
        <a:ea typeface="楷体_GB2312"/>
        <a:cs typeface=""/>
      </a:majorFont>
      <a:minorFont>
        <a:latin typeface="Arial"/>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pitchFamily="34" charset="0"/>
            <a:ea typeface="楷体_GB2312" pitchFamily="49" charset="-122"/>
          </a:defRPr>
        </a:defPPr>
      </a:lstStyle>
    </a:spDef>
    <a:lnDef>
      <a:spPr bwMode="auto">
        <a:solidFill>
          <a:schemeClr val="accent1"/>
        </a:solidFill>
        <a:ln w="25400" cap="flat" cmpd="sng" algn="ctr">
          <a:solidFill>
            <a:schemeClr val="tx1"/>
          </a:solidFill>
          <a:prstDash val="solid"/>
          <a:round/>
          <a:headEnd type="none" w="med" len="med"/>
          <a:tailEnd type="arrow"/>
        </a:ln>
        <a:effectLst/>
      </a:spPr>
      <a:bodyPr/>
      <a:lstStyle/>
    </a:lnDef>
  </a:objectDefaults>
  <a:extraClrSchemeLst>
    <a:extraClrScheme>
      <a:clrScheme name="曹妍 ppt 1">
        <a:dk1>
          <a:srgbClr val="5F5F5F"/>
        </a:dk1>
        <a:lt1>
          <a:srgbClr val="FFFFFF"/>
        </a:lt1>
        <a:dk2>
          <a:srgbClr val="C36609"/>
        </a:dk2>
        <a:lt2>
          <a:srgbClr val="DDDDDD"/>
        </a:lt2>
        <a:accent1>
          <a:srgbClr val="D2B94E"/>
        </a:accent1>
        <a:accent2>
          <a:srgbClr val="2395B9"/>
        </a:accent2>
        <a:accent3>
          <a:srgbClr val="FFFFFF"/>
        </a:accent3>
        <a:accent4>
          <a:srgbClr val="505050"/>
        </a:accent4>
        <a:accent5>
          <a:srgbClr val="E5D9B2"/>
        </a:accent5>
        <a:accent6>
          <a:srgbClr val="1F87A7"/>
        </a:accent6>
        <a:hlink>
          <a:srgbClr val="5C984E"/>
        </a:hlink>
        <a:folHlink>
          <a:srgbClr val="B5C77B"/>
        </a:folHlink>
      </a:clrScheme>
      <a:clrMap bg1="lt1" tx1="dk1" bg2="lt2" tx2="dk2" accent1="accent1" accent2="accent2" accent3="accent3" accent4="accent4" accent5="accent5" accent6="accent6" hlink="hlink" folHlink="folHlink"/>
    </a:extraClrScheme>
    <a:extraClrScheme>
      <a:clrScheme name="曹妍 ppt 2">
        <a:dk1>
          <a:srgbClr val="5F5F5F"/>
        </a:dk1>
        <a:lt1>
          <a:srgbClr val="FFFFFF"/>
        </a:lt1>
        <a:dk2>
          <a:srgbClr val="9FC591"/>
        </a:dk2>
        <a:lt2>
          <a:srgbClr val="DDDDDD"/>
        </a:lt2>
        <a:accent1>
          <a:srgbClr val="7B82B7"/>
        </a:accent1>
        <a:accent2>
          <a:srgbClr val="8D337C"/>
        </a:accent2>
        <a:accent3>
          <a:srgbClr val="FFFFFF"/>
        </a:accent3>
        <a:accent4>
          <a:srgbClr val="505050"/>
        </a:accent4>
        <a:accent5>
          <a:srgbClr val="BFC1D8"/>
        </a:accent5>
        <a:accent6>
          <a:srgbClr val="7F2D70"/>
        </a:accent6>
        <a:hlink>
          <a:srgbClr val="CC87E1"/>
        </a:hlink>
        <a:folHlink>
          <a:srgbClr val="76C5D0"/>
        </a:folHlink>
      </a:clrScheme>
      <a:clrMap bg1="lt1" tx1="dk1" bg2="lt2" tx2="dk2" accent1="accent1" accent2="accent2" accent3="accent3" accent4="accent4" accent5="accent5" accent6="accent6" hlink="hlink" folHlink="folHlink"/>
    </a:extraClrScheme>
    <a:extraClrScheme>
      <a:clrScheme name="曹妍 ppt 3">
        <a:dk1>
          <a:srgbClr val="080808"/>
        </a:dk1>
        <a:lt1>
          <a:srgbClr val="FFFFFF"/>
        </a:lt1>
        <a:dk2>
          <a:srgbClr val="A59A55"/>
        </a:dk2>
        <a:lt2>
          <a:srgbClr val="DDDDDD"/>
        </a:lt2>
        <a:accent1>
          <a:srgbClr val="4AB1E4"/>
        </a:accent1>
        <a:accent2>
          <a:srgbClr val="8F038F"/>
        </a:accent2>
        <a:accent3>
          <a:srgbClr val="FFFFFF"/>
        </a:accent3>
        <a:accent4>
          <a:srgbClr val="060606"/>
        </a:accent4>
        <a:accent5>
          <a:srgbClr val="B1D5EF"/>
        </a:accent5>
        <a:accent6>
          <a:srgbClr val="810281"/>
        </a:accent6>
        <a:hlink>
          <a:srgbClr val="F77A1D"/>
        </a:hlink>
        <a:folHlink>
          <a:srgbClr val="5BBE4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第7章 用函数实现模块化程序设计</Template>
  <TotalTime>27079</TotalTime>
  <Words>10278</Words>
  <Application>Microsoft Office PowerPoint</Application>
  <PresentationFormat>全屏显示(4:3)</PresentationFormat>
  <Paragraphs>1405</Paragraphs>
  <Slides>169</Slides>
  <Notes>0</Notes>
  <HiddenSlides>80</HiddenSlides>
  <MMClips>0</MMClips>
  <ScaleCrop>false</ScaleCrop>
  <HeadingPairs>
    <vt:vector size="4" baseType="variant">
      <vt:variant>
        <vt:lpstr>主题</vt:lpstr>
      </vt:variant>
      <vt:variant>
        <vt:i4>2</vt:i4>
      </vt:variant>
      <vt:variant>
        <vt:lpstr>幻灯片标题</vt:lpstr>
      </vt:variant>
      <vt:variant>
        <vt:i4>169</vt:i4>
      </vt:variant>
    </vt:vector>
  </HeadingPairs>
  <TitlesOfParts>
    <vt:vector size="171" baseType="lpstr">
      <vt:lpstr>李楠 ppt</vt:lpstr>
      <vt:lpstr>Default Design</vt:lpstr>
      <vt:lpstr>PowerPoint 演示文稿</vt:lpstr>
      <vt:lpstr>指针是什么</vt:lpstr>
      <vt:lpstr>指针的定义</vt:lpstr>
      <vt:lpstr>常见的错误</vt:lpstr>
      <vt:lpstr>PowerPoint 演示文稿</vt:lpstr>
      <vt:lpstr>PowerPoint 演示文稿</vt:lpstr>
      <vt:lpstr>PowerPoint 演示文稿</vt:lpstr>
      <vt:lpstr>PowerPoint 演示文稿</vt:lpstr>
      <vt:lpstr>PowerPoint 演示文稿</vt:lpstr>
      <vt:lpstr>PowerPoint 演示文稿</vt:lpstr>
      <vt:lpstr>指针的引用</vt:lpstr>
      <vt:lpstr>指针的引用</vt:lpstr>
      <vt:lpstr>指针的本质</vt:lpstr>
      <vt:lpstr>指针的本质</vt:lpstr>
      <vt:lpstr>常见错误</vt:lpstr>
      <vt:lpstr>指针的指针</vt:lpstr>
      <vt:lpstr>思考</vt:lpstr>
      <vt:lpstr>常见错误分析</vt:lpstr>
      <vt:lpstr>指针指向的数据类型</vt:lpstr>
      <vt:lpstr>指针指向的数据类型</vt:lpstr>
      <vt:lpstr>思考</vt:lpstr>
      <vt:lpstr>指针指向的对象类型</vt:lpstr>
      <vt:lpstr>泛型指针——指向任意类型数据</vt:lpstr>
      <vt:lpstr>常见错误分析</vt:lpstr>
      <vt:lpstr>使用指针变量的例子</vt:lpstr>
      <vt:lpstr>PowerPoint 演示文稿</vt:lpstr>
      <vt:lpstr>PowerPoint 演示文稿</vt:lpstr>
      <vt:lpstr>PowerPoint 演示文稿</vt:lpstr>
      <vt:lpstr>输出以下程序的结果</vt:lpstr>
      <vt:lpstr>输出以下程序的结果</vt:lpstr>
      <vt:lpstr>PowerPoint 演示文稿</vt:lpstr>
      <vt:lpstr>PowerPoint 演示文稿</vt:lpstr>
      <vt:lpstr>PowerPoint 演示文稿</vt:lpstr>
      <vt:lpstr>PowerPoint 演示文稿</vt:lpstr>
      <vt:lpstr>PowerPoint 演示文稿</vt:lpstr>
      <vt:lpstr>PowerPoint 演示文稿</vt:lpstr>
      <vt:lpstr>  指针变量作为函数参数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8.3 通过指针引用数组</vt:lpstr>
      <vt:lpstr>8.3.1  数组元素的指针</vt:lpstr>
      <vt:lpstr>PowerPoint 演示文稿</vt:lpstr>
      <vt:lpstr>8.3.2 在引用数组元素时指针的运算</vt:lpstr>
      <vt:lpstr>PowerPoint 演示文稿</vt:lpstr>
      <vt:lpstr>PowerPoint 演示文稿</vt:lpstr>
      <vt:lpstr>PowerPoint 演示文稿</vt:lpstr>
      <vt:lpstr>PowerPoint 演示文稿</vt:lpstr>
      <vt:lpstr>8.3.3 通过指针引用数组元素</vt:lpstr>
      <vt:lpstr>8.3.3 通过指针引用数组元素</vt:lpstr>
      <vt:lpstr>PowerPoint 演示文稿</vt:lpstr>
      <vt:lpstr>PowerPoint 演示文稿</vt:lpstr>
      <vt:lpstr>PowerPoint 演示文稿</vt:lpstr>
      <vt:lpstr>PowerPoint 演示文稿</vt:lpstr>
      <vt:lpstr>PowerPoint 演示文稿</vt:lpstr>
      <vt:lpstr>PowerPoint 演示文稿</vt:lpstr>
      <vt:lpstr>8.3.4 用数组名作函数参数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8.3.5 通过指针引用多维数组</vt:lpstr>
      <vt:lpstr>8.3.5 通过指针引用多维数组</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8.4 通过指针引用字符串</vt:lpstr>
      <vt:lpstr>8.4.1 字符串的引用方式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8.4.2 字符指针作函数参数</vt:lpstr>
      <vt:lpstr>8.4.2 字符指针作函数参数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8.4.3 使用字符指针变量和字符数组的比较</vt:lpstr>
      <vt:lpstr>8.4.3 使用字符指针变量和字符数组的比较</vt:lpstr>
      <vt:lpstr>8.4.3 使用字符指针变量和字符数组的比较</vt:lpstr>
      <vt:lpstr>8.4.3 使用字符指针变量和字符数组的比较</vt:lpstr>
      <vt:lpstr>8.4.3 使用字符指针变量和字符数组的比较</vt:lpstr>
      <vt:lpstr>8.4.3 使用字符指针变量和字符数组的比较</vt:lpstr>
      <vt:lpstr>8.4.3 使用字符指针变量和字符数组的比较</vt:lpstr>
      <vt:lpstr>PowerPoint 演示文稿</vt:lpstr>
      <vt:lpstr>8.4.3 使用字符指针变量和字符数组的比较</vt:lpstr>
      <vt:lpstr>8.4.3 使用字符指针变量和字符数组的比较</vt:lpstr>
      <vt:lpstr>8.4.3 使用字符指针变量和字符数组的比较</vt:lpstr>
      <vt:lpstr>8.4.3 使用字符指针变量和字符数组的比较</vt:lpstr>
      <vt:lpstr>8.4.3 使用字符指针变量和字符数组的比较</vt:lpstr>
      <vt:lpstr>8.4.3 使用字符指针变量和字符数组的比较</vt:lpstr>
      <vt:lpstr>8.7.3 指针数组作main函数的形参</vt:lpstr>
      <vt:lpstr>8.7.3 指针数组作main函数的形参</vt:lpstr>
      <vt:lpstr>8.7.3 指针数组作main函数的形参</vt:lpstr>
      <vt:lpstr>8.7.3 指针数组作main函数的形参</vt:lpstr>
      <vt:lpstr>PowerPoint 演示文稿</vt:lpstr>
      <vt:lpstr>8.8 动态内存分配与指向它的指针变量</vt:lpstr>
      <vt:lpstr>8.8.1 什么是内存的动态分配</vt:lpstr>
      <vt:lpstr>8.8.2 怎样建立内存的动态分配</vt:lpstr>
      <vt:lpstr>8.8.2 怎样建立内存的动态分配</vt:lpstr>
      <vt:lpstr>8.8.2 怎样建立内存的动态分配</vt:lpstr>
      <vt:lpstr>8.8.2 怎样建立内存的动态分配</vt:lpstr>
      <vt:lpstr>8.8.2 怎样建立内存的动态分配</vt:lpstr>
      <vt:lpstr>8.8.2 怎样建立内存的动态分配</vt:lpstr>
      <vt:lpstr>8.8.2 怎样建立内存的动态分配</vt:lpstr>
      <vt:lpstr>8.8.2 怎样建立内存的动态分配</vt:lpstr>
      <vt:lpstr>8.8.2 怎样建立内存的动态分配</vt:lpstr>
      <vt:lpstr>8.8.2 怎样建立内存的动态分配</vt:lpstr>
      <vt:lpstr>8.8.3 void指针类型</vt:lpstr>
      <vt:lpstr>8.8.3 void指针类型</vt:lpstr>
      <vt:lpstr>PowerPoint 演示文稿</vt:lpstr>
      <vt:lpstr>PowerPoint 演示文稿</vt:lpstr>
      <vt:lpstr>8.9有关指针的小结</vt:lpstr>
      <vt:lpstr>8.9有关指针的小结</vt:lpstr>
      <vt:lpstr>8.9有关指针的小结</vt:lpstr>
      <vt:lpstr>8.9有关指针的小结</vt:lpstr>
      <vt:lpstr>8.9有关指针的小结</vt:lpstr>
      <vt:lpstr>8.9有关指针的小结</vt:lpstr>
      <vt:lpstr>8.9有关指针的小结</vt:lpstr>
      <vt:lpstr>8.9有关指针的小结</vt:lpstr>
      <vt:lpstr>8.9有关指针的小结</vt:lpstr>
      <vt:lpstr>8.9有关指针的小结</vt:lpstr>
      <vt:lpstr>8.9有关指针的小结</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李楠</dc:creator>
  <cp:lastModifiedBy>dell</cp:lastModifiedBy>
  <cp:revision>1290</cp:revision>
  <dcterms:created xsi:type="dcterms:W3CDTF">2002-12-29T13:24:47Z</dcterms:created>
  <dcterms:modified xsi:type="dcterms:W3CDTF">2017-05-23T03:30:11Z</dcterms:modified>
</cp:coreProperties>
</file>