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58"/>
  </p:notesMasterIdLst>
  <p:sldIdLst>
    <p:sldId id="311" r:id="rId2"/>
    <p:sldId id="347" r:id="rId3"/>
    <p:sldId id="485" r:id="rId4"/>
    <p:sldId id="468" r:id="rId5"/>
    <p:sldId id="362" r:id="rId6"/>
    <p:sldId id="371" r:id="rId7"/>
    <p:sldId id="372" r:id="rId8"/>
    <p:sldId id="373" r:id="rId9"/>
    <p:sldId id="481" r:id="rId10"/>
    <p:sldId id="374" r:id="rId11"/>
    <p:sldId id="375" r:id="rId12"/>
    <p:sldId id="376" r:id="rId13"/>
    <p:sldId id="377" r:id="rId14"/>
    <p:sldId id="483" r:id="rId15"/>
    <p:sldId id="378" r:id="rId16"/>
    <p:sldId id="379" r:id="rId17"/>
    <p:sldId id="482" r:id="rId18"/>
    <p:sldId id="380" r:id="rId19"/>
    <p:sldId id="381" r:id="rId20"/>
    <p:sldId id="382" r:id="rId21"/>
    <p:sldId id="383" r:id="rId22"/>
    <p:sldId id="384" r:id="rId23"/>
    <p:sldId id="385" r:id="rId24"/>
    <p:sldId id="386" r:id="rId25"/>
    <p:sldId id="387" r:id="rId26"/>
    <p:sldId id="388" r:id="rId27"/>
    <p:sldId id="389" r:id="rId28"/>
    <p:sldId id="390" r:id="rId29"/>
    <p:sldId id="391" r:id="rId30"/>
    <p:sldId id="392" r:id="rId31"/>
    <p:sldId id="393" r:id="rId32"/>
    <p:sldId id="394" r:id="rId33"/>
    <p:sldId id="484" r:id="rId34"/>
    <p:sldId id="486" r:id="rId35"/>
    <p:sldId id="487" r:id="rId36"/>
    <p:sldId id="488" r:id="rId37"/>
    <p:sldId id="489" r:id="rId38"/>
    <p:sldId id="490" r:id="rId39"/>
    <p:sldId id="491" r:id="rId40"/>
    <p:sldId id="492" r:id="rId41"/>
    <p:sldId id="493" r:id="rId42"/>
    <p:sldId id="494" r:id="rId43"/>
    <p:sldId id="495" r:id="rId44"/>
    <p:sldId id="496" r:id="rId45"/>
    <p:sldId id="497" r:id="rId46"/>
    <p:sldId id="462" r:id="rId47"/>
    <p:sldId id="463" r:id="rId48"/>
    <p:sldId id="464" r:id="rId49"/>
    <p:sldId id="465" r:id="rId50"/>
    <p:sldId id="466" r:id="rId51"/>
    <p:sldId id="498" r:id="rId52"/>
    <p:sldId id="499" r:id="rId53"/>
    <p:sldId id="500" r:id="rId54"/>
    <p:sldId id="501" r:id="rId55"/>
    <p:sldId id="502" r:id="rId56"/>
    <p:sldId id="503" r:id="rId5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40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umimoji="1" sz="40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FFCCFF"/>
    <a:srgbClr val="FFFFCC"/>
    <a:srgbClr val="E1FFE1"/>
    <a:srgbClr val="CCECFF"/>
    <a:srgbClr val="CC99FF"/>
    <a:srgbClr val="99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80" autoAdjust="0"/>
    <p:restoredTop sz="94640" autoAdjust="0"/>
  </p:normalViewPr>
  <p:slideViewPr>
    <p:cSldViewPr>
      <p:cViewPr varScale="1">
        <p:scale>
          <a:sx n="71" d="100"/>
          <a:sy n="71" d="100"/>
        </p:scale>
        <p:origin x="1032" y="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2F32B77E-1EE7-40C3-80DC-507F5735835E}" type="datetimeFigureOut">
              <a:rPr lang="zh-CN" altLang="en-US"/>
              <a:pPr>
                <a:defRPr/>
              </a:pPr>
              <a:t>2017/3/27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96F54314-B496-466A-A3FD-443858DE90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186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未标题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697163"/>
            <a:ext cx="2881313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0" y="0"/>
            <a:ext cx="9144000" cy="1989138"/>
          </a:xfrm>
          <a:prstGeom prst="rect">
            <a:avLst/>
          </a:prstGeom>
          <a:gradFill rotWithShape="1">
            <a:gsLst>
              <a:gs pos="0">
                <a:schemeClr val="accent1">
                  <a:alpha val="81000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800" b="1"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6" name="Picture 5" descr="artplus_nature_naturalcity42_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562350"/>
            <a:ext cx="442595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rtplus_nature_naturalcity42_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0780">
            <a:off x="6588125" y="3633788"/>
            <a:ext cx="1941513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rtplus_nature_naturalcity42_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65195">
            <a:off x="7235825" y="3705225"/>
            <a:ext cx="1112838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rtplus_nature_naturalcity42_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002213"/>
            <a:ext cx="49117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artplus_nature_naturalcity42_b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562350"/>
            <a:ext cx="20351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artplus_nature_naturalcity42_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838" y="1916113"/>
            <a:ext cx="154622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artplus_nature_naturalcity42_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50" y="3273425"/>
            <a:ext cx="623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a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157288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b_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10795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044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04800" y="4419600"/>
            <a:ext cx="6400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3044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715000"/>
            <a:ext cx="6400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5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57600" y="6477000"/>
            <a:ext cx="2133600" cy="16827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97A9805-9977-49FD-90EC-19128B0FBE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5806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190A7-5C49-484D-B489-D8755414A7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30162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228600"/>
            <a:ext cx="2058988" cy="60690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9325" cy="60690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E5B7D-2B42-483E-B92E-9834AAAA6E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9154602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68313" y="1268413"/>
            <a:ext cx="4038600" cy="5029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268413"/>
            <a:ext cx="4038600" cy="5029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61704-DD89-4224-BFEC-A322E15588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36969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68313" y="1268413"/>
            <a:ext cx="8229600" cy="50292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BDFBB-AEC1-4844-AABB-796DBAFF0D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406105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李楠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91EA4-BA05-4866-98EC-63139676FC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3435288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8B34B-CD9E-4965-919C-6BA2858664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97302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268413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268413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14DE6-249A-4821-8190-F6B04AAF3A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37106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F2A67-1753-4995-8AAB-887115F78F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687835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991B0-9662-4BBB-A43F-6EDE34DB10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364789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E1FCA-7BC8-447B-A4E8-87F097F8AC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600131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58940-0CB9-4348-A246-2FECC2BE5DE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497819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36B6D-6634-4A23-B686-A26C499D76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259123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5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0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23" Type="http://schemas.openxmlformats.org/officeDocument/2006/relationships/image" Target="../media/image9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8725"/>
            <a:ext cx="9144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9411" name="Rectangle 3"/>
          <p:cNvSpPr>
            <a:spLocks noChangeArrowheads="1"/>
          </p:cNvSpPr>
          <p:nvPr/>
        </p:nvSpPr>
        <p:spPr bwMode="gray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18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268413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29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9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9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EF83F9A-99BC-4227-980C-74F120705E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pic>
        <p:nvPicPr>
          <p:cNvPr id="1033" name="Picture 9" descr="a1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414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b_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713" y="5734050"/>
            <a:ext cx="39528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图片 3" descr="07102121185355915.gif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165850"/>
            <a:ext cx="10779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6" name="Group 12"/>
          <p:cNvGrpSpPr>
            <a:grpSpLocks/>
          </p:cNvGrpSpPr>
          <p:nvPr/>
        </p:nvGrpSpPr>
        <p:grpSpPr bwMode="auto">
          <a:xfrm>
            <a:off x="8027988" y="6021388"/>
            <a:ext cx="1370012" cy="908050"/>
            <a:chOff x="4897" y="3748"/>
            <a:chExt cx="863" cy="572"/>
          </a:xfrm>
        </p:grpSpPr>
        <p:pic>
          <p:nvPicPr>
            <p:cNvPr id="1047" name="Picture 13" descr="artplus_nature_naturalcity42_a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" y="3902"/>
              <a:ext cx="620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8" name="Picture 14" descr="artplus_nature_naturalcity42_i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8918">
              <a:off x="5239" y="3929"/>
              <a:ext cx="2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9" name="Picture 15" descr="artplus_nature_naturalcity42_c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94510">
              <a:off x="5329" y="3884"/>
              <a:ext cx="195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0" name="Picture 16" descr="artplus_nature_naturalcity42_f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7" y="3990"/>
              <a:ext cx="8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51" name="Group 17"/>
            <p:cNvGrpSpPr>
              <a:grpSpLocks/>
            </p:cNvGrpSpPr>
            <p:nvPr userDrawn="1"/>
          </p:nvGrpSpPr>
          <p:grpSpPr bwMode="auto">
            <a:xfrm>
              <a:off x="5058" y="3748"/>
              <a:ext cx="453" cy="241"/>
              <a:chOff x="4861" y="1616"/>
              <a:chExt cx="1625" cy="694"/>
            </a:xfrm>
          </p:grpSpPr>
          <p:pic>
            <p:nvPicPr>
              <p:cNvPr id="1052" name="Picture 18" descr="artplus_nature_naturalcity42_b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1" y="1994"/>
                <a:ext cx="1625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3" name="Picture 19" descr="未标题-3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5" y="1616"/>
                <a:ext cx="1270" cy="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4" name="Picture 20" descr="artplus_nature_naturalcity42_d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7" y="1933"/>
                <a:ext cx="291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037" name="Group 21"/>
          <p:cNvGrpSpPr>
            <a:grpSpLocks/>
          </p:cNvGrpSpPr>
          <p:nvPr/>
        </p:nvGrpSpPr>
        <p:grpSpPr bwMode="auto">
          <a:xfrm>
            <a:off x="8027988" y="6021388"/>
            <a:ext cx="1370012" cy="908050"/>
            <a:chOff x="4897" y="3748"/>
            <a:chExt cx="863" cy="572"/>
          </a:xfrm>
        </p:grpSpPr>
        <p:pic>
          <p:nvPicPr>
            <p:cNvPr id="1039" name="Picture 22" descr="artplus_nature_naturalcity42_a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" y="3902"/>
              <a:ext cx="620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0" name="Picture 23" descr="artplus_nature_naturalcity42_i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78918">
              <a:off x="5239" y="3929"/>
              <a:ext cx="29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1" name="Picture 24" descr="artplus_nature_naturalcity42_c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94510">
              <a:off x="5329" y="3884"/>
              <a:ext cx="195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2" name="Picture 25" descr="artplus_nature_naturalcity42_f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7" y="3990"/>
              <a:ext cx="86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43" name="Group 26"/>
            <p:cNvGrpSpPr>
              <a:grpSpLocks/>
            </p:cNvGrpSpPr>
            <p:nvPr userDrawn="1"/>
          </p:nvGrpSpPr>
          <p:grpSpPr bwMode="auto">
            <a:xfrm>
              <a:off x="5058" y="3748"/>
              <a:ext cx="453" cy="241"/>
              <a:chOff x="4861" y="1616"/>
              <a:chExt cx="1625" cy="694"/>
            </a:xfrm>
          </p:grpSpPr>
          <p:pic>
            <p:nvPicPr>
              <p:cNvPr id="1044" name="Picture 27" descr="artplus_nature_naturalcity42_b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1" y="1994"/>
                <a:ext cx="1625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5" name="Picture 28" descr="未标题-3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5" y="1616"/>
                <a:ext cx="1270" cy="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6" name="Picture 29" descr="artplus_nature_naturalcity42_d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7" y="1933"/>
                <a:ext cx="291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8" name="页脚占位符 3"/>
          <p:cNvSpPr txBox="1">
            <a:spLocks noGrp="1"/>
          </p:cNvSpPr>
          <p:nvPr/>
        </p:nvSpPr>
        <p:spPr bwMode="auto">
          <a:xfrm>
            <a:off x="0" y="6477000"/>
            <a:ext cx="33750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第</a:t>
            </a:r>
            <a:r>
              <a:rPr lang="en-US" altLang="zh-CN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3</a:t>
            </a:r>
            <a:r>
              <a:rPr lang="zh-CN" altLang="en-US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章 最简单的</a:t>
            </a:r>
            <a:r>
              <a:rPr lang="en-US" altLang="zh-CN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C</a:t>
            </a:r>
            <a:r>
              <a:rPr lang="zh-CN" altLang="en-US" sz="1800" b="1" smtClean="0">
                <a:solidFill>
                  <a:srgbClr val="000066"/>
                </a:solidFill>
                <a:latin typeface="楷体_GB2312" pitchFamily="49" charset="-122"/>
                <a:cs typeface="Arial" charset="0"/>
              </a:rPr>
              <a:t>程序设计</a:t>
            </a:r>
            <a:endParaRPr lang="en-US" altLang="zh-CN" sz="1800" b="1" smtClean="0">
              <a:solidFill>
                <a:srgbClr val="000066"/>
              </a:solidFill>
              <a:latin typeface="楷体_GB2312" pitchFamily="49" charset="-122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slide" Target="sl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slide" Target="slide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5" Type="http://schemas.openxmlformats.org/officeDocument/2006/relationships/slide" Target="slide36.xml"/><Relationship Id="rId4" Type="http://schemas.openxmlformats.org/officeDocument/2006/relationships/image" Target="../media/image36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oleObject" Target="../embeddings/oleObject2.bin"/><Relationship Id="rId7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8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23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43.wmf"/><Relationship Id="rId17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44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8075" y="785813"/>
            <a:ext cx="7821613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zh-CN" sz="40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第</a:t>
            </a:r>
            <a:r>
              <a:rPr lang="en-US" altLang="zh-CN" sz="40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3</a:t>
            </a:r>
            <a:r>
              <a:rPr lang="zh-CN" altLang="zh-CN" sz="40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章</a:t>
            </a:r>
            <a:r>
              <a:rPr lang="en-US" altLang="zh-CN" sz="40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 </a:t>
            </a:r>
            <a:r>
              <a:rPr lang="zh-CN" altLang="en-US" sz="40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顺序程序设计</a:t>
            </a:r>
          </a:p>
        </p:txBody>
      </p:sp>
      <p:sp>
        <p:nvSpPr>
          <p:cNvPr id="307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李  楠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1229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714500"/>
            <a:ext cx="7929563" cy="3786188"/>
          </a:xfrm>
        </p:spPr>
        <p:txBody>
          <a:bodyPr/>
          <a:lstStyle/>
          <a:p>
            <a:pPr eaLnBrk="1" hangingPunct="1"/>
            <a:r>
              <a:rPr lang="zh-CN" altLang="zh-CN" smtClean="0"/>
              <a:t>在</a:t>
            </a:r>
            <a:r>
              <a:rPr lang="en-US" altLang="zh-CN" smtClean="0"/>
              <a:t>C</a:t>
            </a:r>
            <a:r>
              <a:rPr lang="zh-CN" altLang="zh-CN" smtClean="0"/>
              <a:t>程序中用来实现输出和输入的，主要是</a:t>
            </a:r>
            <a:r>
              <a:rPr lang="en-US" altLang="zh-CN" smtClean="0"/>
              <a:t>printf</a:t>
            </a:r>
            <a:r>
              <a:rPr lang="zh-CN" altLang="zh-CN" smtClean="0"/>
              <a:t>函数和</a:t>
            </a:r>
            <a:r>
              <a:rPr lang="en-US" altLang="zh-CN" smtClean="0"/>
              <a:t>scanf</a:t>
            </a:r>
            <a:r>
              <a:rPr lang="zh-CN" altLang="zh-CN" smtClean="0"/>
              <a:t>函数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这两个函数是格式输入输出函数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用这两个函数时，必须指定格式</a:t>
            </a:r>
            <a:endParaRPr lang="en-US" altLang="zh-CN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229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229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2297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2298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714500"/>
            <a:ext cx="7929563" cy="3000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1.printf</a:t>
            </a:r>
            <a:r>
              <a:rPr lang="zh-CN" altLang="zh-CN" dirty="0" smtClean="0"/>
              <a:t>函数的一般格式</a:t>
            </a:r>
            <a:endParaRPr lang="en-US" altLang="zh-CN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zh-CN" dirty="0" err="1" smtClean="0"/>
              <a:t>printf</a:t>
            </a:r>
            <a:r>
              <a:rPr lang="zh-CN" altLang="zh-CN" dirty="0" smtClean="0"/>
              <a:t>（格式</a:t>
            </a:r>
            <a:r>
              <a:rPr lang="zh-CN" altLang="en-US" dirty="0"/>
              <a:t>声明</a:t>
            </a:r>
            <a:r>
              <a:rPr lang="zh-CN" altLang="zh-CN" dirty="0" smtClean="0"/>
              <a:t>，输出表列）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zh-CN" dirty="0" smtClean="0"/>
              <a:t>例如：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zh-CN" dirty="0" err="1" smtClean="0"/>
              <a:t>printf</a:t>
            </a:r>
            <a:r>
              <a:rPr lang="en-US" altLang="zh-CN" dirty="0" smtClean="0"/>
              <a:t>(</a:t>
            </a:r>
            <a:r>
              <a:rPr lang="en-US" altLang="zh-CN" dirty="0" smtClean="0">
                <a:solidFill>
                  <a:srgbClr val="0000CC"/>
                </a:solidFill>
              </a:rPr>
              <a:t>”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</a:rPr>
              <a:t>=%</a:t>
            </a:r>
            <a:r>
              <a:rPr lang="en-US" altLang="zh-CN" dirty="0" err="1" smtClean="0">
                <a:solidFill>
                  <a:srgbClr val="0000CC"/>
                </a:solidFill>
              </a:rPr>
              <a:t>d,c</a:t>
            </a:r>
            <a:r>
              <a:rPr lang="en-US" altLang="zh-CN" dirty="0" smtClean="0">
                <a:solidFill>
                  <a:srgbClr val="0000CC"/>
                </a:solidFill>
              </a:rPr>
              <a:t>=%c\n”</a:t>
            </a:r>
            <a:r>
              <a:rPr lang="en-US" altLang="zh-CN" dirty="0" smtClean="0"/>
              <a:t>,</a:t>
            </a:r>
            <a:r>
              <a:rPr lang="en-US" altLang="zh-CN" dirty="0" err="1" smtClean="0">
                <a:solidFill>
                  <a:srgbClr val="00B050"/>
                </a:solidFill>
              </a:rPr>
              <a:t>i,c</a:t>
            </a:r>
            <a:r>
              <a:rPr lang="en-US" altLang="zh-CN" dirty="0" smtClean="0"/>
              <a:t>);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331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331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331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924300" y="3533775"/>
            <a:ext cx="660400" cy="47148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圆角矩形标注 10"/>
          <p:cNvSpPr>
            <a:spLocks noChangeArrowheads="1"/>
          </p:cNvSpPr>
          <p:nvPr/>
        </p:nvSpPr>
        <p:spPr bwMode="auto">
          <a:xfrm>
            <a:off x="5019675" y="4298950"/>
            <a:ext cx="2000250" cy="642938"/>
          </a:xfrm>
          <a:prstGeom prst="wedgeRoundRectCallout">
            <a:avLst>
              <a:gd name="adj1" fmla="val -25153"/>
              <a:gd name="adj2" fmla="val -80903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zh-CN" sz="2800" b="1">
                <a:solidFill>
                  <a:srgbClr val="FF0000"/>
                </a:solidFill>
              </a:rPr>
              <a:t>格式声明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076825" y="3533775"/>
            <a:ext cx="647700" cy="47148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pic>
        <p:nvPicPr>
          <p:cNvPr id="13324" name="图片 13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214313" y="642938"/>
            <a:ext cx="87868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kumimoji="0" lang="en-US" altLang="zh-CN" sz="4800" b="0" kern="0" dirty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kumimoji="0" lang="zh-CN" altLang="en-US" sz="4800" b="0" kern="0" dirty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kumimoji="0" lang="en-US" altLang="zh-CN" sz="4800" b="0" kern="0" dirty="0" smtClean="0">
                <a:solidFill>
                  <a:srgbClr val="800000"/>
                </a:solidFill>
                <a:ea typeface="黑体" pitchFamily="2" charset="-122"/>
              </a:rPr>
              <a:t>——</a:t>
            </a:r>
            <a:r>
              <a:rPr kumimoji="0" lang="en-US" altLang="zh-CN" sz="4800" b="0" kern="0" dirty="0" err="1" smtClean="0">
                <a:solidFill>
                  <a:srgbClr val="800000"/>
                </a:solidFill>
                <a:ea typeface="黑体" pitchFamily="2" charset="-122"/>
              </a:rPr>
              <a:t>printf</a:t>
            </a:r>
            <a:r>
              <a:rPr kumimoji="0" lang="zh-CN" altLang="zh-CN" sz="4800" b="0" kern="0" dirty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kumimoji="0" lang="zh-CN" altLang="en-US" sz="4800" b="0" kern="0" dirty="0" smtClean="0">
              <a:solidFill>
                <a:srgbClr val="800000"/>
              </a:solidFill>
              <a:ea typeface="黑体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14339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714500"/>
            <a:ext cx="7929563" cy="3000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1.printf</a:t>
            </a:r>
            <a:r>
              <a:rPr lang="zh-CN" altLang="zh-CN" dirty="0" smtClean="0"/>
              <a:t>函数的一般格式</a:t>
            </a:r>
            <a:endParaRPr lang="en-US" altLang="zh-CN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zh-CN" dirty="0" err="1" smtClean="0"/>
              <a:t>printf</a:t>
            </a:r>
            <a:r>
              <a:rPr lang="zh-CN" altLang="zh-CN" dirty="0" smtClean="0"/>
              <a:t>（格式</a:t>
            </a:r>
            <a:r>
              <a:rPr lang="zh-CN" altLang="en-US" dirty="0"/>
              <a:t>声明</a:t>
            </a:r>
            <a:r>
              <a:rPr lang="zh-CN" altLang="zh-CN" dirty="0" smtClean="0"/>
              <a:t>，输出表列）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zh-CN" dirty="0" smtClean="0"/>
              <a:t>例如：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zh-CN" dirty="0" err="1" smtClean="0"/>
              <a:t>printf</a:t>
            </a:r>
            <a:r>
              <a:rPr lang="en-US" altLang="zh-CN" dirty="0" smtClean="0"/>
              <a:t>(</a:t>
            </a:r>
            <a:r>
              <a:rPr lang="en-US" altLang="zh-CN" dirty="0" smtClean="0">
                <a:solidFill>
                  <a:srgbClr val="0000CC"/>
                </a:solidFill>
              </a:rPr>
              <a:t>”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</a:rPr>
              <a:t>=%</a:t>
            </a:r>
            <a:r>
              <a:rPr lang="en-US" altLang="zh-CN" dirty="0" err="1" smtClean="0">
                <a:solidFill>
                  <a:srgbClr val="0000CC"/>
                </a:solidFill>
              </a:rPr>
              <a:t>d,c</a:t>
            </a:r>
            <a:r>
              <a:rPr lang="en-US" altLang="zh-CN" dirty="0" smtClean="0">
                <a:solidFill>
                  <a:srgbClr val="0000CC"/>
                </a:solidFill>
              </a:rPr>
              <a:t>=%c\n”</a:t>
            </a:r>
            <a:r>
              <a:rPr lang="en-US" altLang="zh-CN" dirty="0" smtClean="0"/>
              <a:t>,</a:t>
            </a:r>
            <a:r>
              <a:rPr lang="en-US" altLang="zh-CN" dirty="0" err="1" smtClean="0">
                <a:solidFill>
                  <a:srgbClr val="00B050"/>
                </a:solidFill>
              </a:rPr>
              <a:t>i,c</a:t>
            </a:r>
            <a:r>
              <a:rPr lang="en-US" altLang="zh-CN" dirty="0" smtClean="0"/>
              <a:t>);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342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34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34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345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600450" y="3500438"/>
            <a:ext cx="395288" cy="50482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圆角矩形标注 10"/>
          <p:cNvSpPr>
            <a:spLocks noChangeArrowheads="1"/>
          </p:cNvSpPr>
          <p:nvPr/>
        </p:nvSpPr>
        <p:spPr bwMode="auto">
          <a:xfrm>
            <a:off x="4948238" y="4292600"/>
            <a:ext cx="2000250" cy="642938"/>
          </a:xfrm>
          <a:prstGeom prst="wedgeRoundRectCallout">
            <a:avLst>
              <a:gd name="adj1" fmla="val -25153"/>
              <a:gd name="adj2" fmla="val -80903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普通字符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624388" y="3500438"/>
            <a:ext cx="452437" cy="50482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643563" y="3500438"/>
            <a:ext cx="441325" cy="50482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pic>
        <p:nvPicPr>
          <p:cNvPr id="14350" name="图片 1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15363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714500"/>
            <a:ext cx="7929563" cy="3000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1.printf</a:t>
            </a:r>
            <a:r>
              <a:rPr lang="zh-CN" altLang="zh-CN" dirty="0" smtClean="0"/>
              <a:t>函数的一般格式</a:t>
            </a:r>
            <a:endParaRPr lang="en-US" altLang="zh-CN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zh-CN" dirty="0" err="1" smtClean="0"/>
              <a:t>printf</a:t>
            </a:r>
            <a:r>
              <a:rPr lang="zh-CN" altLang="zh-CN" dirty="0" smtClean="0"/>
              <a:t>（格式</a:t>
            </a:r>
            <a:r>
              <a:rPr lang="zh-CN" altLang="en-US" dirty="0"/>
              <a:t>声明</a:t>
            </a:r>
            <a:r>
              <a:rPr lang="zh-CN" altLang="zh-CN" dirty="0" smtClean="0"/>
              <a:t>，输出表列）</a:t>
            </a:r>
            <a:endParaRPr lang="en-US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zh-CN" dirty="0" smtClean="0"/>
              <a:t>例如：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zh-CN" dirty="0" err="1" smtClean="0"/>
              <a:t>printf</a:t>
            </a:r>
            <a:r>
              <a:rPr lang="en-US" altLang="zh-CN" dirty="0" smtClean="0"/>
              <a:t>(</a:t>
            </a:r>
            <a:r>
              <a:rPr lang="en-US" altLang="zh-CN" dirty="0" smtClean="0">
                <a:solidFill>
                  <a:srgbClr val="0000CC"/>
                </a:solidFill>
              </a:rPr>
              <a:t>”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</a:rPr>
              <a:t>=%</a:t>
            </a:r>
            <a:r>
              <a:rPr lang="en-US" altLang="zh-CN" dirty="0" err="1" smtClean="0">
                <a:solidFill>
                  <a:srgbClr val="0000CC"/>
                </a:solidFill>
              </a:rPr>
              <a:t>d,c</a:t>
            </a:r>
            <a:r>
              <a:rPr lang="en-US" altLang="zh-CN" dirty="0" smtClean="0">
                <a:solidFill>
                  <a:srgbClr val="0000CC"/>
                </a:solidFill>
              </a:rPr>
              <a:t>=%c\n”</a:t>
            </a:r>
            <a:r>
              <a:rPr lang="en-US" altLang="zh-CN" dirty="0" smtClean="0"/>
              <a:t>,</a:t>
            </a:r>
            <a:r>
              <a:rPr lang="en-US" altLang="zh-CN" dirty="0" err="1" smtClean="0">
                <a:solidFill>
                  <a:srgbClr val="00B050"/>
                </a:solidFill>
              </a:rPr>
              <a:t>i,c</a:t>
            </a:r>
            <a:r>
              <a:rPr lang="en-US" altLang="zh-CN" dirty="0" smtClean="0"/>
              <a:t>);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6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6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6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227763" y="3500438"/>
            <a:ext cx="571500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圆角矩形标注 10"/>
          <p:cNvSpPr>
            <a:spLocks noChangeArrowheads="1"/>
          </p:cNvSpPr>
          <p:nvPr/>
        </p:nvSpPr>
        <p:spPr bwMode="auto">
          <a:xfrm>
            <a:off x="2806700" y="4441825"/>
            <a:ext cx="5294313" cy="642938"/>
          </a:xfrm>
          <a:prstGeom prst="wedgeRoundRectCallout">
            <a:avLst>
              <a:gd name="adj1" fmla="val 19417"/>
              <a:gd name="adj2" fmla="val -86792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zh-CN" sz="2800" b="1">
                <a:solidFill>
                  <a:srgbClr val="FF0000"/>
                </a:solidFill>
              </a:rPr>
              <a:t>可以是常量、变量或表达式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15372" name="图片 12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printf(“a=%d  b=%d”,a,b);</a:t>
            </a:r>
          </a:p>
          <a:p>
            <a:r>
              <a:rPr lang="zh-CN" altLang="en-US" smtClean="0"/>
              <a:t>如果</a:t>
            </a:r>
            <a:r>
              <a:rPr lang="en-US" altLang="zh-CN" smtClean="0"/>
              <a:t>a</a:t>
            </a:r>
            <a:r>
              <a:rPr lang="zh-CN" altLang="en-US" smtClean="0"/>
              <a:t>、</a:t>
            </a:r>
            <a:r>
              <a:rPr lang="en-US" altLang="zh-CN" smtClean="0"/>
              <a:t>b</a:t>
            </a:r>
            <a:r>
              <a:rPr lang="zh-CN" altLang="en-US" smtClean="0"/>
              <a:t>的值分别为</a:t>
            </a:r>
            <a:r>
              <a:rPr lang="en-US" altLang="zh-CN" smtClean="0"/>
              <a:t>3</a:t>
            </a:r>
            <a:r>
              <a:rPr lang="zh-CN" altLang="en-US" smtClean="0"/>
              <a:t>、</a:t>
            </a:r>
            <a:r>
              <a:rPr lang="en-US" altLang="zh-CN" smtClean="0"/>
              <a:t>4</a:t>
            </a:r>
            <a:r>
              <a:rPr lang="zh-CN" altLang="en-US" smtClean="0"/>
              <a:t>，则输出</a:t>
            </a:r>
          </a:p>
          <a:p>
            <a:r>
              <a:rPr lang="en-US" altLang="zh-CN" smtClean="0"/>
              <a:t>a=3  b=4  </a:t>
            </a:r>
            <a:r>
              <a:rPr lang="zh-CN" altLang="en-US" smtClean="0"/>
              <a:t>（中间的空格原样输出）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714500"/>
            <a:ext cx="8358187" cy="4000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常用</a:t>
            </a:r>
            <a:r>
              <a:rPr lang="zh-CN" altLang="zh-CN" smtClean="0"/>
              <a:t>格式字符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ｄ格式符。用来输出一个有符号的十进制整数</a:t>
            </a:r>
            <a:endParaRPr lang="en-US" altLang="zh-CN" smtClean="0"/>
          </a:p>
          <a:p>
            <a:pPr lvl="2" eaLnBrk="1" hangingPunct="1"/>
            <a:r>
              <a:rPr lang="zh-CN" altLang="zh-CN" sz="2800" smtClean="0"/>
              <a:t>可以在格式声明中指定输出数据的域宽</a:t>
            </a:r>
            <a:endParaRPr lang="en-US" altLang="zh-CN" sz="2800" smtClean="0"/>
          </a:p>
          <a:p>
            <a:pPr lvl="2" eaLnBrk="1" hangingPunct="1">
              <a:buFont typeface="Wingdings" pitchFamily="2" charset="2"/>
              <a:buNone/>
            </a:pPr>
            <a:r>
              <a:rPr lang="en-US" altLang="zh-CN" sz="2800" smtClean="0"/>
              <a:t>    printf(”%5d%5d\n”,12,-345);</a:t>
            </a:r>
          </a:p>
          <a:p>
            <a:pPr lvl="2" eaLnBrk="1" hangingPunct="1"/>
            <a:r>
              <a:rPr lang="en-US" altLang="zh-CN" sz="2800" smtClean="0"/>
              <a:t>%d</a:t>
            </a:r>
            <a:r>
              <a:rPr lang="zh-CN" altLang="zh-CN" sz="2800" smtClean="0"/>
              <a:t>输出</a:t>
            </a:r>
            <a:r>
              <a:rPr lang="en-US" altLang="zh-CN" sz="2800" smtClean="0"/>
              <a:t>int</a:t>
            </a:r>
            <a:r>
              <a:rPr lang="zh-CN" altLang="zh-CN" sz="2800" smtClean="0"/>
              <a:t>型数据</a:t>
            </a:r>
            <a:endParaRPr lang="en-US" altLang="zh-CN" sz="2800" smtClean="0"/>
          </a:p>
          <a:p>
            <a:pPr lvl="2" eaLnBrk="1" hangingPunct="1"/>
            <a:r>
              <a:rPr lang="en-US" altLang="zh-CN" sz="2800" smtClean="0"/>
              <a:t>%ld</a:t>
            </a:r>
            <a:r>
              <a:rPr lang="zh-CN" altLang="zh-CN" sz="2800" smtClean="0"/>
              <a:t>输出</a:t>
            </a:r>
            <a:r>
              <a:rPr lang="en-US" altLang="zh-CN" sz="2800" smtClean="0"/>
              <a:t>long</a:t>
            </a:r>
            <a:r>
              <a:rPr lang="zh-CN" altLang="zh-CN" sz="2800" smtClean="0"/>
              <a:t>型数据</a:t>
            </a:r>
            <a:endParaRPr lang="en-US" altLang="zh-CN" sz="2800" smtClean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741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741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741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7417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7418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714500"/>
            <a:ext cx="8358187" cy="3786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常用</a:t>
            </a:r>
            <a:r>
              <a:rPr lang="zh-CN" altLang="zh-CN" smtClean="0"/>
              <a:t>格式字符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ｃ格式符。用来输出一个字符</a:t>
            </a:r>
            <a:endParaRPr lang="en-US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    char ch=’a’;</a:t>
            </a:r>
            <a:endParaRPr lang="zh-CN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    printf(”%c”,ch);   </a:t>
            </a:r>
            <a:r>
              <a:rPr lang="zh-CN" altLang="en-US" smtClean="0"/>
              <a:t>或</a:t>
            </a:r>
            <a:endParaRPr lang="en-US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    printf(”%5c”,ch);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843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843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843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844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8441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051050" y="4581525"/>
            <a:ext cx="2571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输出字符</a:t>
            </a:r>
            <a:r>
              <a:rPr lang="zh-CN" altLang="en-US" sz="2800" b="1">
                <a:solidFill>
                  <a:srgbClr val="0000CC"/>
                </a:solidFill>
              </a:rPr>
              <a:t>：</a:t>
            </a:r>
            <a:r>
              <a:rPr lang="en-US" altLang="zh-CN" sz="2800" b="1">
                <a:solidFill>
                  <a:srgbClr val="0000CC"/>
                </a:solidFill>
              </a:rPr>
              <a:t>a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18443" name="图片 11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idx="1"/>
          </p:nvPr>
        </p:nvSpPr>
        <p:spPr>
          <a:xfrm>
            <a:off x="468313" y="992188"/>
            <a:ext cx="8229600" cy="5029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mtClean="0"/>
              <a:t>    </a:t>
            </a: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smtClean="0"/>
              <a:t>     void main()</a:t>
            </a:r>
            <a:endParaRPr lang="zh-CN" altLang="zh-CN" sz="280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smtClean="0"/>
              <a:t>     { char c='a';</a:t>
            </a:r>
            <a:endParaRPr lang="zh-CN" altLang="zh-CN" sz="280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smtClean="0"/>
              <a:t>        int i =97;</a:t>
            </a:r>
            <a:endParaRPr lang="zh-CN" altLang="zh-CN" sz="280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smtClean="0"/>
              <a:t>        printf("c=%c,c=%d\n",c,c);</a:t>
            </a:r>
            <a:endParaRPr lang="zh-CN" altLang="zh-CN" sz="280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smtClean="0"/>
              <a:t>        printf("i=%c, i=%d\n",i,i);</a:t>
            </a:r>
            <a:endParaRPr lang="zh-CN" altLang="zh-CN" sz="2800" smtClean="0"/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zh-CN" sz="2800" smtClean="0"/>
              <a:t>     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95963" y="1700213"/>
            <a:ext cx="19288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C00000"/>
                </a:solidFill>
              </a:rPr>
              <a:t>c=a,c=97</a:t>
            </a:r>
          </a:p>
          <a:p>
            <a:pPr eaLnBrk="1" hangingPunct="1"/>
            <a:r>
              <a:rPr lang="en-US" altLang="zh-CN" sz="2800" b="1">
                <a:solidFill>
                  <a:srgbClr val="C00000"/>
                </a:solidFill>
              </a:rPr>
              <a:t>i=a,i=97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714500"/>
            <a:ext cx="8358187" cy="25003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常用</a:t>
            </a:r>
            <a:r>
              <a:rPr lang="zh-CN" altLang="zh-CN" smtClean="0"/>
              <a:t>格式字符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ｓ格式符。用来输出一个字符串</a:t>
            </a:r>
            <a:endParaRPr lang="en-US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printf</a:t>
            </a:r>
            <a:r>
              <a:rPr lang="zh-CN" altLang="zh-CN" smtClean="0"/>
              <a:t>（</a:t>
            </a:r>
            <a:r>
              <a:rPr lang="en-US" altLang="zh-CN" smtClean="0"/>
              <a:t>”%s”,”CHINA”</a:t>
            </a:r>
            <a:r>
              <a:rPr lang="zh-CN" altLang="zh-CN" smtClean="0"/>
              <a:t>）</a:t>
            </a:r>
            <a:r>
              <a:rPr lang="en-US" altLang="zh-CN" smtClean="0"/>
              <a:t>; </a:t>
            </a:r>
            <a:endParaRPr lang="zh-CN" altLang="zh-CN" smtClean="0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048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048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048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0489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28875" y="3714750"/>
            <a:ext cx="3714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输出字符串</a:t>
            </a:r>
            <a:r>
              <a:rPr lang="zh-CN" altLang="en-US" sz="2800" b="1">
                <a:solidFill>
                  <a:srgbClr val="0000CC"/>
                </a:solidFill>
              </a:rPr>
              <a:t>：</a:t>
            </a:r>
            <a:r>
              <a:rPr lang="en-US" altLang="zh-CN" sz="2800" b="1">
                <a:solidFill>
                  <a:srgbClr val="0000CC"/>
                </a:solidFill>
              </a:rPr>
              <a:t>CHINA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20491" name="图片 11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714500"/>
            <a:ext cx="8358187" cy="45005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常用</a:t>
            </a:r>
            <a:r>
              <a:rPr lang="zh-CN" altLang="zh-CN" smtClean="0"/>
              <a:t>格式字符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f</a:t>
            </a:r>
            <a:r>
              <a:rPr lang="zh-CN" altLang="zh-CN" smtClean="0"/>
              <a:t>格式符。用来输出实数，以小数形式输出</a:t>
            </a:r>
            <a:endParaRPr lang="en-US" altLang="zh-CN" smtClean="0"/>
          </a:p>
          <a:p>
            <a:pPr lvl="2" eaLnBrk="1" hangingPunct="1">
              <a:buFont typeface="Wingdings" pitchFamily="2" charset="2"/>
              <a:buNone/>
            </a:pPr>
            <a:r>
              <a:rPr lang="zh-CN" altLang="zh-CN" smtClean="0">
                <a:solidFill>
                  <a:srgbClr val="FF0000"/>
                </a:solidFill>
              </a:rPr>
              <a:t>①</a:t>
            </a:r>
            <a:r>
              <a:rPr lang="zh-CN" altLang="en-US" smtClean="0">
                <a:solidFill>
                  <a:srgbClr val="FF0000"/>
                </a:solidFill>
              </a:rPr>
              <a:t>不</a:t>
            </a:r>
            <a:r>
              <a:rPr lang="zh-CN" altLang="zh-CN" smtClean="0">
                <a:solidFill>
                  <a:srgbClr val="FF0000"/>
                </a:solidFill>
              </a:rPr>
              <a:t>指定数据宽度和小数位数，用</a:t>
            </a:r>
            <a:r>
              <a:rPr lang="en-US" altLang="zh-CN" smtClean="0">
                <a:solidFill>
                  <a:srgbClr val="FF0000"/>
                </a:solidFill>
              </a:rPr>
              <a:t>%f</a:t>
            </a:r>
          </a:p>
          <a:p>
            <a:pPr lvl="2" eaLnBrk="1" hangingPunct="1">
              <a:buFont typeface="Wingdings" pitchFamily="2" charset="2"/>
              <a:buNone/>
            </a:pP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zh-CN" altLang="zh-CN" sz="2800" smtClean="0"/>
              <a:t>例</a:t>
            </a:r>
            <a:r>
              <a:rPr lang="en-US" altLang="zh-CN" sz="2800" smtClean="0"/>
              <a:t>3.6 </a:t>
            </a:r>
            <a:r>
              <a:rPr lang="zh-CN" altLang="zh-CN" sz="2800" smtClean="0"/>
              <a:t>用</a:t>
            </a:r>
            <a:r>
              <a:rPr lang="en-US" altLang="zh-CN" sz="2800" smtClean="0"/>
              <a:t>%f</a:t>
            </a:r>
            <a:r>
              <a:rPr lang="zh-CN" altLang="zh-CN" sz="2800" smtClean="0"/>
              <a:t>输出实数，只能得到６位小数。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double a=1.0;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printf(”%f\n”,a/3);</a:t>
            </a:r>
            <a:r>
              <a:rPr lang="en-US" altLang="zh-CN" smtClean="0"/>
              <a:t> </a:t>
            </a:r>
            <a:endParaRPr lang="zh-CN" altLang="zh-CN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1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11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12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13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52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797425"/>
            <a:ext cx="20193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图片 11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6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511175"/>
            <a:ext cx="8429625" cy="830263"/>
          </a:xfrm>
        </p:spPr>
        <p:txBody>
          <a:bodyPr/>
          <a:lstStyle/>
          <a:p>
            <a:pPr eaLnBrk="1" hangingPunct="1"/>
            <a:r>
              <a:rPr lang="en-US" altLang="zh-CN" sz="4000" smtClean="0">
                <a:solidFill>
                  <a:srgbClr val="800000"/>
                </a:solidFill>
                <a:ea typeface="黑体" pitchFamily="2" charset="-122"/>
              </a:rPr>
              <a:t>3.1 C</a:t>
            </a:r>
            <a:r>
              <a:rPr lang="zh-CN" altLang="en-US" sz="4000" smtClean="0">
                <a:solidFill>
                  <a:srgbClr val="800000"/>
                </a:solidFill>
                <a:ea typeface="黑体" pitchFamily="2" charset="-122"/>
              </a:rPr>
              <a:t>程序的基本机构及</a:t>
            </a:r>
            <a:r>
              <a:rPr lang="en-US" altLang="zh-CN" sz="4000" smtClean="0">
                <a:solidFill>
                  <a:srgbClr val="800000"/>
                </a:solidFill>
                <a:ea typeface="黑体" pitchFamily="2" charset="-122"/>
              </a:rPr>
              <a:t>C</a:t>
            </a:r>
            <a:r>
              <a:rPr lang="zh-CN" altLang="en-US" sz="4000" smtClean="0">
                <a:solidFill>
                  <a:srgbClr val="800000"/>
                </a:solidFill>
                <a:ea typeface="黑体" pitchFamily="2" charset="-122"/>
              </a:rPr>
              <a:t>语句的种类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642938" y="1571625"/>
            <a:ext cx="7929562" cy="4714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3.1.1 </a:t>
            </a:r>
            <a:r>
              <a:rPr lang="zh-CN" altLang="en-US" smtClean="0"/>
              <a:t>结构化程序的三种基本结构</a:t>
            </a:r>
            <a:endParaRPr lang="en-US" altLang="zh-CN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mtClean="0"/>
              <a:t>	</a:t>
            </a:r>
            <a:r>
              <a:rPr lang="zh-CN" altLang="en-US" smtClean="0"/>
              <a:t>顺序结构</a:t>
            </a:r>
            <a:endParaRPr lang="en-US" altLang="zh-CN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mtClean="0"/>
              <a:t>	</a:t>
            </a:r>
            <a:r>
              <a:rPr lang="zh-CN" altLang="en-US" smtClean="0"/>
              <a:t>选择结构</a:t>
            </a:r>
            <a:endParaRPr lang="en-US" altLang="zh-CN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mtClean="0"/>
              <a:t>	</a:t>
            </a:r>
            <a:r>
              <a:rPr lang="zh-CN" altLang="en-US" smtClean="0"/>
              <a:t>循环结构</a:t>
            </a:r>
            <a:endParaRPr lang="en-US" altLang="zh-CN" smtClean="0"/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10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1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4103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476250"/>
            <a:ext cx="8786812" cy="830263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484313"/>
            <a:ext cx="8358187" cy="39290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2. </a:t>
            </a:r>
            <a:r>
              <a:rPr lang="zh-CN" altLang="en-US" dirty="0" smtClean="0"/>
              <a:t>常用</a:t>
            </a:r>
            <a:r>
              <a:rPr lang="zh-CN" altLang="zh-CN" dirty="0" smtClean="0"/>
              <a:t>格式字符</a:t>
            </a:r>
            <a:endParaRPr lang="en-US" altLang="zh-CN" dirty="0" smtClean="0"/>
          </a:p>
          <a:p>
            <a:pPr lvl="1" eaLnBrk="1" hangingPunct="1"/>
            <a:r>
              <a:rPr lang="en-US" altLang="zh-CN" dirty="0" smtClean="0"/>
              <a:t>f</a:t>
            </a:r>
            <a:r>
              <a:rPr lang="zh-CN" altLang="zh-CN" dirty="0" smtClean="0"/>
              <a:t>格式符。用来输出实数，以小数形式输出</a:t>
            </a:r>
            <a:endParaRPr lang="en-US" altLang="zh-CN" dirty="0" smtClean="0"/>
          </a:p>
          <a:p>
            <a:pPr lvl="2" eaLnBrk="1" hangingPunct="1">
              <a:buFont typeface="Wingdings" pitchFamily="2" charset="2"/>
              <a:buNone/>
            </a:pPr>
            <a:r>
              <a:rPr lang="zh-CN" altLang="zh-CN" dirty="0" smtClean="0">
                <a:solidFill>
                  <a:srgbClr val="FF0000"/>
                </a:solidFill>
              </a:rPr>
              <a:t>② 指定数据宽度和小数位数。用</a:t>
            </a:r>
            <a:r>
              <a:rPr lang="en-US" altLang="zh-CN" dirty="0" smtClean="0">
                <a:solidFill>
                  <a:srgbClr val="FF0000"/>
                </a:solidFill>
              </a:rPr>
              <a:t>%m.nf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altLang="zh-CN" dirty="0" smtClean="0"/>
              <a:t>  </a:t>
            </a:r>
            <a:r>
              <a:rPr lang="en-US" altLang="zh-CN" dirty="0" err="1" smtClean="0">
                <a:solidFill>
                  <a:srgbClr val="0000CC"/>
                </a:solidFill>
              </a:rPr>
              <a:t>printf</a:t>
            </a:r>
            <a:r>
              <a:rPr lang="en-US" altLang="zh-CN" dirty="0" smtClean="0">
                <a:solidFill>
                  <a:srgbClr val="0000CC"/>
                </a:solidFill>
              </a:rPr>
              <a:t>("%20.15f\n",1/3.0);</a:t>
            </a:r>
          </a:p>
          <a:p>
            <a:pPr lvl="2" eaLnBrk="1" hangingPunct="1">
              <a:buFont typeface="Wingdings" pitchFamily="2" charset="2"/>
              <a:buNone/>
            </a:pPr>
            <a:endParaRPr lang="en-US" altLang="zh-CN" dirty="0" smtClean="0">
              <a:solidFill>
                <a:srgbClr val="0000CC"/>
              </a:solidFill>
            </a:endParaRPr>
          </a:p>
          <a:p>
            <a:pPr lvl="2" eaLnBrk="1" hangingPunct="1">
              <a:buFont typeface="Wingdings" pitchFamily="2" charset="2"/>
              <a:buNone/>
            </a:pPr>
            <a:r>
              <a:rPr lang="en-US" altLang="zh-CN" dirty="0" smtClean="0"/>
              <a:t>  </a:t>
            </a:r>
            <a:r>
              <a:rPr lang="en-US" altLang="zh-CN" dirty="0" err="1" smtClean="0">
                <a:solidFill>
                  <a:srgbClr val="00B050"/>
                </a:solidFill>
              </a:rPr>
              <a:t>printf</a:t>
            </a:r>
            <a:r>
              <a:rPr lang="en-US" altLang="zh-CN" dirty="0" smtClean="0">
                <a:solidFill>
                  <a:srgbClr val="00B050"/>
                </a:solidFill>
              </a:rPr>
              <a:t>("%.0f\n",10000/3.0);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53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53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53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537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53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414713"/>
            <a:ext cx="492125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422775"/>
            <a:ext cx="117475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图片 12" descr="Untitled2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2263" y="333375"/>
            <a:ext cx="8786812" cy="830263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341438"/>
            <a:ext cx="8358187" cy="39290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常用</a:t>
            </a:r>
            <a:r>
              <a:rPr lang="zh-CN" altLang="zh-CN" smtClean="0"/>
              <a:t>格式字符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f</a:t>
            </a:r>
            <a:r>
              <a:rPr lang="zh-CN" altLang="zh-CN" smtClean="0"/>
              <a:t>格式符。用来输出实数，以小数形式输出</a:t>
            </a:r>
            <a:endParaRPr lang="en-US" altLang="zh-CN" smtClean="0"/>
          </a:p>
          <a:p>
            <a:pPr lvl="2" eaLnBrk="1" hangingPunct="1">
              <a:buFont typeface="Wingdings" pitchFamily="2" charset="2"/>
              <a:buNone/>
            </a:pPr>
            <a:r>
              <a:rPr lang="zh-CN" altLang="zh-CN" smtClean="0">
                <a:solidFill>
                  <a:srgbClr val="FF0000"/>
                </a:solidFill>
              </a:rPr>
              <a:t>② 指定数据宽度和小数位数。用</a:t>
            </a:r>
            <a:r>
              <a:rPr lang="en-US" altLang="zh-CN" smtClean="0">
                <a:solidFill>
                  <a:srgbClr val="FF0000"/>
                </a:solidFill>
              </a:rPr>
              <a:t>%m.nf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float a;</a:t>
            </a:r>
            <a:endParaRPr lang="zh-CN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a=10000/3.0;</a:t>
            </a:r>
            <a:endParaRPr lang="zh-CN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printf("%f\n",a);</a:t>
            </a:r>
            <a:endParaRPr lang="en-US" altLang="zh-CN" smtClean="0">
              <a:solidFill>
                <a:srgbClr val="00B050"/>
              </a:solidFill>
            </a:endParaRP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355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355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355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356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3561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495800"/>
            <a:ext cx="32861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图片 11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714500"/>
            <a:ext cx="8358187" cy="3929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常用</a:t>
            </a:r>
            <a:r>
              <a:rPr lang="zh-CN" altLang="zh-CN" smtClean="0"/>
              <a:t>格式字符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f</a:t>
            </a:r>
            <a:r>
              <a:rPr lang="zh-CN" altLang="zh-CN" smtClean="0"/>
              <a:t>格式符。用来输出实数，以小数形式输出</a:t>
            </a:r>
            <a:endParaRPr lang="en-US" altLang="zh-CN" smtClean="0"/>
          </a:p>
          <a:p>
            <a:pPr lvl="2" eaLnBrk="1" hangingPunct="1">
              <a:buFont typeface="Wingdings" pitchFamily="2" charset="2"/>
              <a:buNone/>
            </a:pPr>
            <a:r>
              <a:rPr lang="zh-CN" altLang="zh-CN" smtClean="0">
                <a:solidFill>
                  <a:srgbClr val="FF0000"/>
                </a:solidFill>
              </a:rPr>
              <a:t>③ 输出的数据向左对齐，用</a:t>
            </a:r>
            <a:r>
              <a:rPr lang="en-US" altLang="zh-CN" smtClean="0">
                <a:solidFill>
                  <a:srgbClr val="FF0000"/>
                </a:solidFill>
              </a:rPr>
              <a:t>%-m.nf</a:t>
            </a: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458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458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4585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24586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8" y="476250"/>
            <a:ext cx="8786812" cy="830263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341438"/>
            <a:ext cx="8358187" cy="39290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常用</a:t>
            </a:r>
            <a:r>
              <a:rPr lang="zh-CN" altLang="zh-CN" smtClean="0"/>
              <a:t>格式字符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f</a:t>
            </a:r>
            <a:r>
              <a:rPr lang="zh-CN" altLang="zh-CN" smtClean="0"/>
              <a:t>格式符。用来输出实数，以小数形式输出</a:t>
            </a:r>
            <a:endParaRPr lang="en-US" altLang="zh-CN" smtClean="0"/>
          </a:p>
          <a:p>
            <a:pPr lvl="2" eaLnBrk="1" hangingPunct="1"/>
            <a:r>
              <a:rPr lang="en-US" altLang="zh-CN" smtClean="0"/>
              <a:t>float</a:t>
            </a:r>
            <a:r>
              <a:rPr lang="zh-CN" altLang="zh-CN" smtClean="0"/>
              <a:t>型数据只能保证</a:t>
            </a:r>
            <a:r>
              <a:rPr lang="en-US" altLang="zh-CN" smtClean="0"/>
              <a:t>6~7</a:t>
            </a:r>
            <a:r>
              <a:rPr lang="zh-CN" altLang="zh-CN" smtClean="0"/>
              <a:t>位有效数字</a:t>
            </a:r>
            <a:endParaRPr lang="en-US" altLang="zh-CN" smtClean="0"/>
          </a:p>
          <a:p>
            <a:pPr lvl="2" eaLnBrk="1" hangingPunct="1"/>
            <a:r>
              <a:rPr lang="en-US" altLang="zh-CN" smtClean="0"/>
              <a:t>double</a:t>
            </a:r>
            <a:r>
              <a:rPr lang="zh-CN" altLang="zh-CN" smtClean="0"/>
              <a:t>型数据能保证</a:t>
            </a:r>
            <a:r>
              <a:rPr lang="en-US" altLang="zh-CN" smtClean="0"/>
              <a:t>15~16</a:t>
            </a:r>
            <a:r>
              <a:rPr lang="zh-CN" altLang="zh-CN" smtClean="0"/>
              <a:t>位有效数字</a:t>
            </a:r>
            <a:endParaRPr lang="en-US" altLang="zh-CN" smtClean="0"/>
          </a:p>
          <a:p>
            <a:pPr lvl="2" eaLnBrk="1" hangingPunct="1"/>
            <a:r>
              <a:rPr lang="zh-CN" altLang="zh-CN" smtClean="0"/>
              <a:t>计算机输出的数字</a:t>
            </a:r>
            <a:r>
              <a:rPr lang="zh-CN" altLang="en-US" smtClean="0"/>
              <a:t>不都</a:t>
            </a:r>
            <a:r>
              <a:rPr lang="zh-CN" altLang="zh-CN" smtClean="0"/>
              <a:t>是绝对精确有效的</a:t>
            </a:r>
            <a:endParaRPr lang="en-US" altLang="zh-CN" smtClean="0"/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560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560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560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5609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1" name="Rectangle 7"/>
          <p:cNvSpPr txBox="1">
            <a:spLocks noChangeArrowheads="1"/>
          </p:cNvSpPr>
          <p:nvPr/>
        </p:nvSpPr>
        <p:spPr bwMode="auto">
          <a:xfrm>
            <a:off x="395288" y="1903413"/>
            <a:ext cx="8358187" cy="37274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>
              <a:buFont typeface="Wingdings" pitchFamily="2" charset="2"/>
              <a:buNone/>
              <a:defRPr/>
            </a:pPr>
            <a:r>
              <a:rPr kumimoji="0" lang="zh-CN" altLang="zh-CN" kern="0" dirty="0" smtClean="0"/>
              <a:t>例</a:t>
            </a:r>
            <a:r>
              <a:rPr kumimoji="0" lang="en-US" altLang="zh-CN" kern="0" dirty="0" smtClean="0"/>
              <a:t> </a:t>
            </a:r>
            <a:r>
              <a:rPr kumimoji="0" lang="zh-CN" altLang="zh-CN" kern="0" dirty="0" smtClean="0"/>
              <a:t>输出实数时的有效位数。</a:t>
            </a:r>
          </a:p>
          <a:p>
            <a:pPr lvl="1">
              <a:buFont typeface="Wingdings" pitchFamily="2" charset="2"/>
              <a:buNone/>
              <a:defRPr/>
            </a:pPr>
            <a:r>
              <a:rPr kumimoji="0" lang="en-US" altLang="zh-CN" kern="0" dirty="0" smtClean="0"/>
              <a:t>    #include &lt;</a:t>
            </a:r>
            <a:r>
              <a:rPr kumimoji="0" lang="en-US" altLang="zh-CN" kern="0" dirty="0" err="1" smtClean="0"/>
              <a:t>stdio.h</a:t>
            </a:r>
            <a:r>
              <a:rPr kumimoji="0" lang="en-US" altLang="zh-CN" kern="0" dirty="0" smtClean="0"/>
              <a:t>&gt;</a:t>
            </a:r>
            <a:endParaRPr kumimoji="0" lang="zh-CN" altLang="zh-CN" kern="0" dirty="0" smtClean="0"/>
          </a:p>
          <a:p>
            <a:pPr lvl="1">
              <a:buFont typeface="Wingdings" pitchFamily="2" charset="2"/>
              <a:buNone/>
              <a:defRPr/>
            </a:pPr>
            <a:r>
              <a:rPr kumimoji="0" lang="en-US" altLang="zh-CN" kern="0" dirty="0" smtClean="0"/>
              <a:t>    void main()</a:t>
            </a:r>
            <a:endParaRPr kumimoji="0" lang="zh-CN" altLang="zh-CN" kern="0" dirty="0" smtClean="0"/>
          </a:p>
          <a:p>
            <a:pPr lvl="1">
              <a:buFont typeface="Wingdings" pitchFamily="2" charset="2"/>
              <a:buNone/>
              <a:defRPr/>
            </a:pPr>
            <a:r>
              <a:rPr kumimoji="0" lang="en-US" altLang="zh-CN" kern="0" dirty="0" smtClean="0"/>
              <a:t>   { float </a:t>
            </a:r>
            <a:r>
              <a:rPr kumimoji="0" lang="en-US" altLang="zh-CN" kern="0" dirty="0" err="1" smtClean="0"/>
              <a:t>a,b</a:t>
            </a:r>
            <a:r>
              <a:rPr kumimoji="0" lang="en-US" altLang="zh-CN" kern="0" dirty="0" smtClean="0"/>
              <a:t>;</a:t>
            </a:r>
            <a:endParaRPr kumimoji="0" lang="zh-CN" altLang="zh-CN" kern="0" dirty="0" smtClean="0"/>
          </a:p>
          <a:p>
            <a:pPr lvl="1">
              <a:buFont typeface="Wingdings" pitchFamily="2" charset="2"/>
              <a:buNone/>
              <a:defRPr/>
            </a:pPr>
            <a:r>
              <a:rPr kumimoji="0" lang="en-US" altLang="zh-CN" kern="0" dirty="0" smtClean="0"/>
              <a:t>      a=111111.111;b=222222.222;</a:t>
            </a:r>
            <a:endParaRPr kumimoji="0" lang="zh-CN" altLang="zh-CN" kern="0" dirty="0" smtClean="0"/>
          </a:p>
          <a:p>
            <a:pPr lvl="1">
              <a:buFont typeface="Wingdings" pitchFamily="2" charset="2"/>
              <a:buNone/>
              <a:defRPr/>
            </a:pPr>
            <a:r>
              <a:rPr kumimoji="0" lang="en-US" altLang="zh-CN" kern="0" dirty="0" smtClean="0"/>
              <a:t>      </a:t>
            </a:r>
            <a:r>
              <a:rPr kumimoji="0" lang="en-US" altLang="zh-CN" kern="0" dirty="0" err="1" smtClean="0"/>
              <a:t>printf</a:t>
            </a:r>
            <a:r>
              <a:rPr kumimoji="0" lang="en-US" altLang="zh-CN" kern="0" dirty="0" smtClean="0"/>
              <a:t>("%f\n",</a:t>
            </a:r>
            <a:r>
              <a:rPr kumimoji="0" lang="en-US" altLang="zh-CN" kern="0" dirty="0" err="1" smtClean="0"/>
              <a:t>a+b</a:t>
            </a:r>
            <a:r>
              <a:rPr kumimoji="0" lang="en-US" altLang="zh-CN" kern="0" dirty="0" smtClean="0"/>
              <a:t>);</a:t>
            </a:r>
            <a:endParaRPr kumimoji="0" lang="zh-CN" altLang="zh-CN" kern="0" dirty="0" smtClean="0"/>
          </a:p>
          <a:p>
            <a:pPr lvl="1">
              <a:buFont typeface="Wingdings" pitchFamily="2" charset="2"/>
              <a:buNone/>
              <a:defRPr/>
            </a:pPr>
            <a:r>
              <a:rPr kumimoji="0" lang="en-US" altLang="zh-CN" kern="0" dirty="0" smtClean="0"/>
              <a:t>   }              //</a:t>
            </a:r>
            <a:r>
              <a:rPr lang="en-US" altLang="zh-CN" b="1" dirty="0">
                <a:solidFill>
                  <a:srgbClr val="0000CC"/>
                </a:solidFill>
              </a:rPr>
              <a:t>333333.328125</a:t>
            </a:r>
            <a:endParaRPr lang="zh-CN" altLang="en-US" b="1" dirty="0">
              <a:solidFill>
                <a:srgbClr val="0000CC"/>
              </a:solidFill>
            </a:endParaRPr>
          </a:p>
          <a:p>
            <a:pPr lvl="1">
              <a:buFont typeface="Wingdings" pitchFamily="2" charset="2"/>
              <a:buNone/>
              <a:defRPr/>
            </a:pPr>
            <a:endParaRPr kumimoji="0" lang="zh-CN" altLang="zh-CN" kern="0" dirty="0" smtClean="0"/>
          </a:p>
        </p:txBody>
      </p:sp>
      <p:sp>
        <p:nvSpPr>
          <p:cNvPr id="12" name="Rectangle 7"/>
          <p:cNvSpPr txBox="1">
            <a:spLocks noChangeArrowheads="1"/>
          </p:cNvSpPr>
          <p:nvPr/>
        </p:nvSpPr>
        <p:spPr bwMode="auto">
          <a:xfrm>
            <a:off x="395288" y="2055813"/>
            <a:ext cx="8358187" cy="409575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>
              <a:buFont typeface="Wingdings" pitchFamily="2" charset="2"/>
              <a:buNone/>
              <a:defRPr/>
            </a:pPr>
            <a:r>
              <a:rPr lang="zh-CN" altLang="zh-CN" dirty="0" smtClean="0"/>
              <a:t>例</a:t>
            </a:r>
            <a:r>
              <a:rPr lang="en-US" altLang="zh-CN" dirty="0" smtClean="0"/>
              <a:t> </a:t>
            </a:r>
            <a:r>
              <a:rPr lang="zh-CN" altLang="zh-CN" dirty="0" smtClean="0"/>
              <a:t>输出</a:t>
            </a:r>
            <a:r>
              <a:rPr lang="zh-CN" altLang="zh-CN" dirty="0" smtClean="0">
                <a:solidFill>
                  <a:srgbClr val="C00000"/>
                </a:solidFill>
              </a:rPr>
              <a:t>双精度数</a:t>
            </a:r>
            <a:r>
              <a:rPr lang="zh-CN" altLang="zh-CN" dirty="0" smtClean="0"/>
              <a:t>时的有效位数。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altLang="zh-CN" dirty="0" smtClean="0"/>
              <a:t>    #include &lt;</a:t>
            </a:r>
            <a:r>
              <a:rPr lang="en-US" altLang="zh-CN" dirty="0" err="1" smtClean="0"/>
              <a:t>stdio.h</a:t>
            </a:r>
            <a:r>
              <a:rPr lang="en-US" altLang="zh-CN" dirty="0" smtClean="0"/>
              <a:t>&gt;</a:t>
            </a:r>
            <a:endParaRPr lang="zh-CN" altLang="zh-CN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altLang="zh-CN" dirty="0" smtClean="0"/>
              <a:t>    void main()</a:t>
            </a:r>
            <a:endParaRPr lang="zh-CN" altLang="zh-CN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altLang="zh-CN" dirty="0" smtClean="0"/>
              <a:t>   { </a:t>
            </a:r>
            <a:r>
              <a:rPr lang="en-US" altLang="zh-CN" dirty="0" smtClean="0">
                <a:solidFill>
                  <a:srgbClr val="C00000"/>
                </a:solidFill>
              </a:rPr>
              <a:t>double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a,b</a:t>
            </a:r>
            <a:r>
              <a:rPr lang="en-US" altLang="zh-CN" dirty="0" smtClean="0"/>
              <a:t>;</a:t>
            </a:r>
            <a:endParaRPr lang="zh-CN" altLang="zh-CN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altLang="zh-CN" dirty="0" smtClean="0"/>
              <a:t>      a=11111111.11111111;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altLang="zh-CN" dirty="0" smtClean="0"/>
              <a:t>      b=22222222.22222222;</a:t>
            </a:r>
            <a:endParaRPr lang="zh-CN" altLang="zh-CN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altLang="zh-CN" dirty="0" smtClean="0"/>
              <a:t>      </a:t>
            </a:r>
            <a:r>
              <a:rPr lang="en-US" altLang="zh-CN" dirty="0" err="1" smtClean="0"/>
              <a:t>printf</a:t>
            </a:r>
            <a:r>
              <a:rPr lang="en-US" altLang="zh-CN" dirty="0" smtClean="0"/>
              <a:t>("%f\n",</a:t>
            </a:r>
            <a:r>
              <a:rPr lang="en-US" altLang="zh-CN" dirty="0" err="1" smtClean="0"/>
              <a:t>a+b</a:t>
            </a:r>
            <a:r>
              <a:rPr lang="en-US" altLang="zh-CN" dirty="0" smtClean="0"/>
              <a:t>);</a:t>
            </a:r>
            <a:endParaRPr lang="zh-CN" altLang="zh-CN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altLang="zh-CN" dirty="0" smtClean="0"/>
              <a:t>   }              //</a:t>
            </a:r>
            <a:r>
              <a:rPr lang="en-US" altLang="zh-CN" b="1" dirty="0" smtClean="0">
                <a:solidFill>
                  <a:srgbClr val="0000CC"/>
                </a:solidFill>
              </a:rPr>
              <a:t>33333333.333333</a:t>
            </a:r>
            <a:endParaRPr lang="zh-CN" altLang="en-US" b="1" dirty="0">
              <a:solidFill>
                <a:srgbClr val="0000CC"/>
              </a:solidFill>
            </a:endParaRPr>
          </a:p>
          <a:p>
            <a:pPr lvl="1">
              <a:buFont typeface="Wingdings" pitchFamily="2" charset="2"/>
              <a:buNone/>
              <a:defRPr/>
            </a:pPr>
            <a:endParaRPr lang="zh-CN" altLang="zh-CN" dirty="0" smtClean="0"/>
          </a:p>
          <a:p>
            <a:pPr lvl="1">
              <a:buFont typeface="Wingdings" pitchFamily="2" charset="2"/>
              <a:buNone/>
              <a:defRPr/>
            </a:pPr>
            <a:endParaRPr kumimoji="0" lang="zh-CN" altLang="zh-CN" kern="0" dirty="0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786813" cy="830263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303338"/>
            <a:ext cx="8358187" cy="43576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常用</a:t>
            </a:r>
            <a:r>
              <a:rPr lang="zh-CN" altLang="zh-CN" smtClean="0"/>
              <a:t>格式字符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e</a:t>
            </a:r>
            <a:r>
              <a:rPr lang="zh-CN" altLang="zh-CN" smtClean="0"/>
              <a:t>格式符。指定以指数形式输出实数</a:t>
            </a:r>
            <a:endParaRPr lang="en-US" altLang="zh-CN" smtClean="0"/>
          </a:p>
          <a:p>
            <a:pPr lvl="2" eaLnBrk="1" hangingPunct="1"/>
            <a:r>
              <a:rPr lang="en-US" altLang="zh-CN" smtClean="0"/>
              <a:t>%e</a:t>
            </a:r>
            <a:r>
              <a:rPr lang="zh-CN" altLang="zh-CN" smtClean="0"/>
              <a:t>，</a:t>
            </a:r>
            <a:r>
              <a:rPr lang="en-US" altLang="zh-CN" smtClean="0"/>
              <a:t>VC++</a:t>
            </a:r>
            <a:r>
              <a:rPr lang="zh-CN" altLang="zh-CN" smtClean="0"/>
              <a:t>给出小数位数为６位</a:t>
            </a:r>
            <a:endParaRPr lang="en-US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       </a:t>
            </a:r>
            <a:r>
              <a:rPr lang="zh-CN" altLang="zh-CN" smtClean="0"/>
              <a:t>指数部分占</a:t>
            </a:r>
            <a:r>
              <a:rPr lang="en-US" altLang="zh-CN" smtClean="0"/>
              <a:t>5</a:t>
            </a:r>
            <a:r>
              <a:rPr lang="zh-CN" altLang="zh-CN" smtClean="0"/>
              <a:t>列</a:t>
            </a:r>
            <a:endParaRPr lang="en-US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       </a:t>
            </a:r>
            <a:r>
              <a:rPr lang="zh-CN" altLang="zh-CN" smtClean="0"/>
              <a:t>小数点前必须有而且只有</a:t>
            </a:r>
            <a:r>
              <a:rPr lang="en-US" altLang="zh-CN" smtClean="0"/>
              <a:t>1</a:t>
            </a:r>
            <a:r>
              <a:rPr lang="zh-CN" altLang="zh-CN" smtClean="0"/>
              <a:t>位非零数字</a:t>
            </a:r>
            <a:endParaRPr lang="en-US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  printf(”%e”,123.456);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  </a:t>
            </a:r>
            <a:r>
              <a:rPr lang="zh-CN" altLang="en-US" smtClean="0"/>
              <a:t>输出：</a:t>
            </a:r>
            <a:r>
              <a:rPr lang="en-US" altLang="zh-CN" smtClean="0"/>
              <a:t>1.</a:t>
            </a:r>
            <a:r>
              <a:rPr lang="en-US" altLang="zh-CN" u="sng" smtClean="0"/>
              <a:t>234560</a:t>
            </a:r>
            <a:r>
              <a:rPr lang="en-US" altLang="zh-CN" smtClean="0"/>
              <a:t> </a:t>
            </a:r>
            <a:r>
              <a:rPr lang="en-US" altLang="zh-CN" u="sng" smtClean="0"/>
              <a:t>e+002</a:t>
            </a:r>
            <a:endParaRPr lang="en-US" altLang="zh-CN" smtClean="0"/>
          </a:p>
        </p:txBody>
      </p:sp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62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63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631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632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633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26634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6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3.3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标准输出函数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——printf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500063" y="1714500"/>
            <a:ext cx="8358187" cy="4357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</a:t>
            </a:r>
            <a:r>
              <a:rPr lang="zh-CN" altLang="en-US" smtClean="0"/>
              <a:t>常用</a:t>
            </a:r>
            <a:r>
              <a:rPr lang="zh-CN" altLang="zh-CN" smtClean="0"/>
              <a:t>格式字符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e</a:t>
            </a:r>
            <a:r>
              <a:rPr lang="zh-CN" altLang="zh-CN" smtClean="0"/>
              <a:t>格式符。指定以指数形式输出实数</a:t>
            </a:r>
            <a:endParaRPr lang="en-US" altLang="zh-CN" smtClean="0"/>
          </a:p>
          <a:p>
            <a:pPr lvl="2" eaLnBrk="1" hangingPunct="1"/>
            <a:r>
              <a:rPr lang="en-US" altLang="zh-CN" smtClean="0"/>
              <a:t>%m.ne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 printf(”%13.2e”,123.456);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     </a:t>
            </a:r>
            <a:r>
              <a:rPr lang="zh-CN" altLang="en-US" smtClean="0"/>
              <a:t>输出：    </a:t>
            </a:r>
            <a:r>
              <a:rPr lang="en-US" altLang="zh-CN" smtClean="0"/>
              <a:t>1.23e+002    (</a:t>
            </a:r>
            <a:r>
              <a:rPr lang="zh-CN" altLang="zh-CN" smtClean="0"/>
              <a:t>前面有</a:t>
            </a:r>
            <a:r>
              <a:rPr lang="en-US" altLang="zh-CN" smtClean="0"/>
              <a:t>4</a:t>
            </a:r>
            <a:r>
              <a:rPr lang="zh-CN" altLang="zh-CN" smtClean="0"/>
              <a:t>个空格</a:t>
            </a:r>
            <a:r>
              <a:rPr lang="en-US" altLang="zh-CN" smtClean="0"/>
              <a:t>)</a:t>
            </a: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765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765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765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7657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27658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549275"/>
            <a:ext cx="8929688" cy="830263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3.4 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标准输入函数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——scanf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  <p:sp>
        <p:nvSpPr>
          <p:cNvPr id="28675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714500"/>
            <a:ext cx="8001000" cy="4357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1. scanf </a:t>
            </a:r>
            <a:r>
              <a:rPr lang="zh-CN" altLang="zh-CN" smtClean="0"/>
              <a:t>函数的一般形式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     scanf</a:t>
            </a:r>
            <a:r>
              <a:rPr lang="zh-CN" altLang="zh-CN" smtClean="0"/>
              <a:t>（格式控制，地址表列）</a:t>
            </a:r>
            <a:endParaRPr lang="en-US" altLang="zh-CN" smtClean="0"/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67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67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67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681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916238" y="2349500"/>
            <a:ext cx="1785937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圆角矩形标注 10"/>
          <p:cNvSpPr>
            <a:spLocks noChangeArrowheads="1"/>
          </p:cNvSpPr>
          <p:nvPr/>
        </p:nvSpPr>
        <p:spPr bwMode="auto">
          <a:xfrm>
            <a:off x="2143125" y="3286125"/>
            <a:ext cx="3143250" cy="642938"/>
          </a:xfrm>
          <a:prstGeom prst="wedgeRoundRectCallout">
            <a:avLst>
              <a:gd name="adj1" fmla="val 14569"/>
              <a:gd name="adj2" fmla="val -86745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zh-CN" sz="2800" b="1">
                <a:solidFill>
                  <a:srgbClr val="FF0000"/>
                </a:solidFill>
              </a:rPr>
              <a:t>含义同</a:t>
            </a:r>
            <a:r>
              <a:rPr lang="en-US" altLang="zh-CN" sz="2800" b="1">
                <a:solidFill>
                  <a:srgbClr val="FF0000"/>
                </a:solidFill>
              </a:rPr>
              <a:t>printf</a:t>
            </a:r>
            <a:r>
              <a:rPr lang="zh-CN" altLang="zh-CN" sz="2800" b="1">
                <a:solidFill>
                  <a:srgbClr val="FF0000"/>
                </a:solidFill>
              </a:rPr>
              <a:t>函数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28684" name="图片 12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714500"/>
            <a:ext cx="8001000" cy="4357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1. </a:t>
            </a:r>
            <a:r>
              <a:rPr lang="en-US" altLang="zh-CN" dirty="0" err="1" smtClean="0"/>
              <a:t>scanf</a:t>
            </a:r>
            <a:r>
              <a:rPr lang="en-US" altLang="zh-CN" dirty="0" smtClean="0"/>
              <a:t> </a:t>
            </a:r>
            <a:r>
              <a:rPr lang="zh-CN" altLang="zh-CN" dirty="0" smtClean="0"/>
              <a:t>函数的一般形式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     </a:t>
            </a:r>
            <a:r>
              <a:rPr lang="en-US" altLang="zh-CN" dirty="0" err="1" smtClean="0"/>
              <a:t>scanf</a:t>
            </a:r>
            <a:r>
              <a:rPr lang="zh-CN" altLang="zh-CN" dirty="0" smtClean="0"/>
              <a:t>（格式</a:t>
            </a:r>
            <a:r>
              <a:rPr lang="zh-CN" altLang="en-US" dirty="0"/>
              <a:t>声明</a:t>
            </a:r>
            <a:r>
              <a:rPr lang="zh-CN" altLang="zh-CN" dirty="0" smtClean="0"/>
              <a:t>，地址表列）</a:t>
            </a:r>
            <a:endParaRPr lang="en-US" altLang="zh-CN" dirty="0" smtClean="0"/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9701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9702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970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9704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148263" y="2276475"/>
            <a:ext cx="1655762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圆角矩形标注 10"/>
          <p:cNvSpPr>
            <a:spLocks noChangeArrowheads="1"/>
          </p:cNvSpPr>
          <p:nvPr/>
        </p:nvSpPr>
        <p:spPr bwMode="auto">
          <a:xfrm>
            <a:off x="4140200" y="3213100"/>
            <a:ext cx="4319588" cy="1143000"/>
          </a:xfrm>
          <a:prstGeom prst="wedgeRoundRectCallout">
            <a:avLst>
              <a:gd name="adj1" fmla="val -4282"/>
              <a:gd name="adj2" fmla="val -77639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2800" b="1">
                <a:solidFill>
                  <a:srgbClr val="FF0000"/>
                </a:solidFill>
              </a:rPr>
              <a:t>可以是变量的地址，或字符串的首地址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29707" name="图片 12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549275"/>
            <a:ext cx="8929688" cy="830263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3.4 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标准输入函数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——scanf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628775"/>
            <a:ext cx="8429625" cy="3714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2. scanf</a:t>
            </a:r>
            <a:r>
              <a:rPr lang="zh-CN" altLang="zh-CN" smtClean="0"/>
              <a:t>函数中的格式声明</a:t>
            </a:r>
          </a:p>
          <a:p>
            <a:pPr eaLnBrk="1" hangingPunct="1"/>
            <a:r>
              <a:rPr lang="zh-CN" altLang="zh-CN" smtClean="0"/>
              <a:t>与</a:t>
            </a:r>
            <a:r>
              <a:rPr lang="en-US" altLang="zh-CN" smtClean="0"/>
              <a:t>printf</a:t>
            </a:r>
            <a:r>
              <a:rPr lang="zh-CN" altLang="zh-CN" smtClean="0"/>
              <a:t>函数中的格式声明相似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以％开始</a:t>
            </a:r>
            <a:r>
              <a:rPr lang="zh-CN" altLang="en-US" smtClean="0"/>
              <a:t>，</a:t>
            </a:r>
            <a:r>
              <a:rPr lang="zh-CN" altLang="zh-CN" smtClean="0"/>
              <a:t>以一个格式字符结束，中间可以插入附加的字符</a:t>
            </a:r>
            <a:endParaRPr lang="en-US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scanf("a=%f,b=%f,c=%f",&amp;a,&amp;b,&amp;c);</a:t>
            </a: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2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2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28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30729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82613"/>
            <a:ext cx="8929688" cy="830262"/>
          </a:xfrm>
        </p:spPr>
        <p:txBody>
          <a:bodyPr/>
          <a:lstStyle/>
          <a:p>
            <a:pPr eaLnBrk="1" hangingPunct="1"/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3.4  </a:t>
            </a:r>
            <a:r>
              <a:rPr lang="zh-CN" altLang="en-US" sz="4800" b="0" smtClean="0">
                <a:solidFill>
                  <a:srgbClr val="800000"/>
                </a:solidFill>
                <a:ea typeface="黑体" pitchFamily="2" charset="-122"/>
              </a:rPr>
              <a:t>标准输入函数</a:t>
            </a:r>
            <a:r>
              <a:rPr lang="en-US" altLang="zh-CN" sz="4800" b="0" smtClean="0">
                <a:solidFill>
                  <a:srgbClr val="800000"/>
                </a:solidFill>
                <a:ea typeface="黑体" pitchFamily="2" charset="-122"/>
              </a:rPr>
              <a:t>——scanf</a:t>
            </a:r>
            <a:r>
              <a:rPr lang="zh-CN" altLang="zh-CN" sz="4800" b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lang="zh-CN" altLang="en-US" sz="4800" b="0" smtClean="0">
              <a:solidFill>
                <a:srgbClr val="800000"/>
              </a:solidFill>
              <a:ea typeface="黑体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836613"/>
            <a:ext cx="8072438" cy="4929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3.</a:t>
            </a:r>
            <a:r>
              <a:rPr lang="zh-CN" altLang="zh-CN" smtClean="0"/>
              <a:t>使用</a:t>
            </a:r>
            <a:r>
              <a:rPr lang="en-US" altLang="zh-CN" smtClean="0"/>
              <a:t>scanf</a:t>
            </a:r>
            <a:r>
              <a:rPr lang="zh-CN" altLang="zh-CN" smtClean="0"/>
              <a:t>函数时应注意的问题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scanf(”%f%f%f”,a,b,c);   </a:t>
            </a:r>
            <a:r>
              <a:rPr lang="zh-CN" altLang="en-US" sz="2800" smtClean="0">
                <a:solidFill>
                  <a:srgbClr val="FF0000"/>
                </a:solidFill>
              </a:rPr>
              <a:t>错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scanf(”%f%f%f”,</a:t>
            </a:r>
            <a:r>
              <a:rPr lang="en-US" altLang="zh-CN" sz="2800" smtClean="0">
                <a:solidFill>
                  <a:srgbClr val="00B050"/>
                </a:solidFill>
              </a:rPr>
              <a:t>&amp;</a:t>
            </a:r>
            <a:r>
              <a:rPr lang="en-US" altLang="zh-CN" sz="2800" smtClean="0"/>
              <a:t>a,</a:t>
            </a:r>
            <a:r>
              <a:rPr lang="en-US" altLang="zh-CN" sz="2800" smtClean="0">
                <a:solidFill>
                  <a:srgbClr val="00B050"/>
                </a:solidFill>
              </a:rPr>
              <a:t>&amp;</a:t>
            </a:r>
            <a:r>
              <a:rPr lang="en-US" altLang="zh-CN" sz="2800" smtClean="0"/>
              <a:t>b,</a:t>
            </a:r>
            <a:r>
              <a:rPr lang="en-US" altLang="zh-CN" sz="2800" smtClean="0">
                <a:solidFill>
                  <a:srgbClr val="00B050"/>
                </a:solidFill>
              </a:rPr>
              <a:t>&amp;</a:t>
            </a:r>
            <a:r>
              <a:rPr lang="en-US" altLang="zh-CN" sz="2800" smtClean="0"/>
              <a:t>c);   </a:t>
            </a:r>
            <a:r>
              <a:rPr lang="zh-CN" altLang="en-US" sz="2800" smtClean="0">
                <a:solidFill>
                  <a:srgbClr val="FF0000"/>
                </a:solidFill>
              </a:rPr>
              <a:t>对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对于</a:t>
            </a:r>
            <a:endParaRPr lang="en-US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scanf("a=%f,b=%f,c=%f",&amp;a,&amp;b,&amp;c);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</a:t>
            </a:r>
            <a:r>
              <a:rPr lang="en-US" altLang="zh-CN" sz="2800" u="sng" smtClean="0"/>
              <a:t>1 3 2</a:t>
            </a:r>
            <a:r>
              <a:rPr lang="zh-CN" altLang="zh-CN" sz="2800" u="sng" smtClean="0"/>
              <a:t>↙</a:t>
            </a:r>
            <a:r>
              <a:rPr lang="en-US" altLang="zh-CN" sz="2800" smtClean="0"/>
              <a:t>                     </a:t>
            </a:r>
            <a:r>
              <a:rPr lang="zh-CN" altLang="en-US" sz="2800" smtClean="0">
                <a:solidFill>
                  <a:srgbClr val="FF0000"/>
                </a:solidFill>
              </a:rPr>
              <a:t>错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B050"/>
                </a:solidFill>
              </a:rPr>
              <a:t>       </a:t>
            </a:r>
            <a:r>
              <a:rPr lang="en-US" altLang="zh-CN" sz="2800" u="sng" smtClean="0">
                <a:solidFill>
                  <a:srgbClr val="00B050"/>
                </a:solidFill>
              </a:rPr>
              <a:t>a=</a:t>
            </a:r>
            <a:r>
              <a:rPr lang="en-US" altLang="zh-CN" sz="2800" u="sng" smtClean="0"/>
              <a:t>1</a:t>
            </a:r>
            <a:r>
              <a:rPr lang="en-US" altLang="zh-CN" sz="2800" u="sng" smtClean="0">
                <a:solidFill>
                  <a:srgbClr val="00B050"/>
                </a:solidFill>
              </a:rPr>
              <a:t>,b=</a:t>
            </a:r>
            <a:r>
              <a:rPr lang="en-US" altLang="zh-CN" sz="2800" u="sng" smtClean="0"/>
              <a:t>3</a:t>
            </a:r>
            <a:r>
              <a:rPr lang="en-US" altLang="zh-CN" sz="2800" u="sng" smtClean="0">
                <a:solidFill>
                  <a:srgbClr val="00B050"/>
                </a:solidFill>
              </a:rPr>
              <a:t>,c=</a:t>
            </a:r>
            <a:r>
              <a:rPr lang="en-US" altLang="zh-CN" sz="2800" u="sng" smtClean="0"/>
              <a:t>2</a:t>
            </a:r>
            <a:r>
              <a:rPr lang="zh-CN" altLang="zh-CN" sz="2800" u="sng" smtClean="0"/>
              <a:t>↙</a:t>
            </a:r>
            <a:r>
              <a:rPr lang="en-US" altLang="zh-CN" sz="2800" smtClean="0"/>
              <a:t>        </a:t>
            </a:r>
            <a:r>
              <a:rPr lang="zh-CN" altLang="en-US" sz="2800" smtClean="0">
                <a:solidFill>
                  <a:srgbClr val="FF0000"/>
                </a:solidFill>
              </a:rPr>
              <a:t>对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</a:t>
            </a:r>
            <a:r>
              <a:rPr lang="en-US" altLang="zh-CN" sz="2800" u="sng" smtClean="0"/>
              <a:t>a=1 b=3 c=2</a:t>
            </a:r>
            <a:r>
              <a:rPr lang="zh-CN" altLang="zh-CN" sz="2800" u="sng" smtClean="0"/>
              <a:t>↙</a:t>
            </a:r>
            <a:r>
              <a:rPr lang="en-US" altLang="zh-CN" sz="2800" smtClean="0"/>
              <a:t>        </a:t>
            </a:r>
            <a:r>
              <a:rPr lang="zh-CN" altLang="en-US" sz="2800" smtClean="0">
                <a:solidFill>
                  <a:srgbClr val="FF0000"/>
                </a:solidFill>
              </a:rPr>
              <a:t>错</a:t>
            </a:r>
            <a:endParaRPr lang="en-US" altLang="zh-CN" sz="2800" smtClean="0">
              <a:solidFill>
                <a:srgbClr val="FF0000"/>
              </a:solidFill>
            </a:endParaRPr>
          </a:p>
        </p:txBody>
      </p:sp>
      <p:sp>
        <p:nvSpPr>
          <p:cNvPr id="31747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4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5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51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52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31753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6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60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3550" y="727075"/>
            <a:ext cx="8429625" cy="830263"/>
          </a:xfrm>
        </p:spPr>
        <p:txBody>
          <a:bodyPr/>
          <a:lstStyle/>
          <a:p>
            <a:pPr algn="l" eaLnBrk="1" hangingPunct="1"/>
            <a:r>
              <a:rPr lang="en-US" altLang="zh-CN" sz="4000" smtClean="0">
                <a:solidFill>
                  <a:srgbClr val="800000"/>
                </a:solidFill>
                <a:ea typeface="黑体" pitchFamily="2" charset="-122"/>
              </a:rPr>
              <a:t>3.1.2 C</a:t>
            </a:r>
            <a:r>
              <a:rPr lang="zh-CN" altLang="en-US" sz="4000" smtClean="0">
                <a:solidFill>
                  <a:srgbClr val="800000"/>
                </a:solidFill>
                <a:ea typeface="黑体" pitchFamily="2" charset="-122"/>
              </a:rPr>
              <a:t>语句的种类</a:t>
            </a: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642938" y="1571625"/>
            <a:ext cx="7929562" cy="4714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zh-CN" altLang="zh-CN" smtClean="0"/>
              <a:t>Ｃ语句分为以下</a:t>
            </a:r>
            <a:r>
              <a:rPr lang="en-US" altLang="zh-CN" smtClean="0"/>
              <a:t>5</a:t>
            </a:r>
            <a:r>
              <a:rPr lang="zh-CN" altLang="zh-CN" smtClean="0"/>
              <a:t>类</a:t>
            </a:r>
            <a:r>
              <a:rPr lang="zh-CN" altLang="en-US" smtClean="0"/>
              <a:t>：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1.</a:t>
            </a:r>
            <a:r>
              <a:rPr lang="zh-CN" altLang="zh-CN" sz="2800" smtClean="0"/>
              <a:t>表达式语句</a:t>
            </a:r>
            <a:r>
              <a:rPr lang="zh-CN" altLang="en-US" sz="2800" smtClean="0"/>
              <a:t>和空语句：表达式加（；）</a:t>
            </a:r>
            <a:endParaRPr lang="en-US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2.</a:t>
            </a:r>
            <a:r>
              <a:rPr lang="zh-CN" altLang="zh-CN" sz="2800" smtClean="0"/>
              <a:t>复合语句</a:t>
            </a:r>
            <a:r>
              <a:rPr lang="zh-CN" altLang="en-US" sz="2800" smtClean="0"/>
              <a:t>：花括号（</a:t>
            </a:r>
            <a:r>
              <a:rPr lang="en-US" altLang="zh-CN" sz="2800" smtClean="0"/>
              <a:t>{}</a:t>
            </a:r>
            <a:r>
              <a:rPr lang="zh-CN" altLang="en-US" sz="2800" smtClean="0"/>
              <a:t>）括起来的语句序列</a:t>
            </a:r>
            <a:endParaRPr lang="en-US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3.</a:t>
            </a:r>
            <a:r>
              <a:rPr lang="zh-CN" altLang="en-US" sz="2800" smtClean="0"/>
              <a:t>分支语句：</a:t>
            </a:r>
            <a:r>
              <a:rPr lang="en-US" altLang="zh-CN" sz="2800" smtClean="0"/>
              <a:t>if</a:t>
            </a:r>
            <a:r>
              <a:rPr lang="zh-CN" altLang="en-US" sz="2800" smtClean="0"/>
              <a:t>和</a:t>
            </a:r>
            <a:r>
              <a:rPr lang="en-US" altLang="zh-CN" sz="2800" smtClean="0"/>
              <a:t>switch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4.</a:t>
            </a:r>
            <a:r>
              <a:rPr lang="zh-CN" altLang="en-US" sz="2800" smtClean="0"/>
              <a:t>循环语句：</a:t>
            </a:r>
            <a:r>
              <a:rPr lang="en-US" altLang="zh-CN" sz="2800" smtClean="0"/>
              <a:t>while</a:t>
            </a:r>
            <a:r>
              <a:rPr lang="zh-CN" altLang="en-US" sz="2800" smtClean="0"/>
              <a:t>、</a:t>
            </a:r>
            <a:r>
              <a:rPr lang="en-US" altLang="zh-CN" sz="2800" smtClean="0"/>
              <a:t>do…while</a:t>
            </a:r>
            <a:r>
              <a:rPr lang="zh-CN" altLang="en-US" sz="2800" smtClean="0"/>
              <a:t>、</a:t>
            </a:r>
            <a:r>
              <a:rPr lang="en-US" altLang="zh-CN" sz="2800" smtClean="0"/>
              <a:t>for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5.</a:t>
            </a:r>
            <a:r>
              <a:rPr lang="zh-CN" altLang="en-US" sz="2800" smtClean="0"/>
              <a:t>转向语句：</a:t>
            </a:r>
            <a:r>
              <a:rPr lang="en-US" altLang="zh-CN" sz="2800" smtClean="0"/>
              <a:t>break</a:t>
            </a:r>
            <a:r>
              <a:rPr lang="zh-CN" altLang="en-US" sz="2800" smtClean="0"/>
              <a:t>、</a:t>
            </a:r>
            <a:r>
              <a:rPr lang="en-US" altLang="zh-CN" sz="2800" smtClean="0"/>
              <a:t>continue</a:t>
            </a:r>
            <a:r>
              <a:rPr lang="zh-CN" altLang="en-US" sz="2800" smtClean="0"/>
              <a:t>、</a:t>
            </a:r>
            <a:r>
              <a:rPr lang="en-US" altLang="zh-CN" sz="2800" smtClean="0"/>
              <a:t>goto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5127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669925"/>
            <a:ext cx="8072438" cy="4929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3.</a:t>
            </a:r>
            <a:r>
              <a:rPr lang="zh-CN" altLang="zh-CN" smtClean="0"/>
              <a:t>使用</a:t>
            </a:r>
            <a:r>
              <a:rPr lang="en-US" altLang="zh-CN" smtClean="0"/>
              <a:t>scanf</a:t>
            </a:r>
            <a:r>
              <a:rPr lang="zh-CN" altLang="zh-CN" smtClean="0"/>
              <a:t>函数时应注意的问题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对于</a:t>
            </a:r>
            <a:r>
              <a:rPr lang="en-US" altLang="zh-CN" sz="2800" smtClean="0"/>
              <a:t>scanf(”%c%c%c”,&amp;c1,&amp;c2,&amp;c3);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</a:t>
            </a:r>
            <a:r>
              <a:rPr lang="en-US" altLang="zh-CN" sz="2800" u="sng" smtClean="0"/>
              <a:t>abc</a:t>
            </a:r>
            <a:r>
              <a:rPr lang="zh-CN" altLang="zh-CN" sz="2800" u="sng" smtClean="0"/>
              <a:t>↙</a:t>
            </a:r>
            <a:r>
              <a:rPr lang="en-US" altLang="zh-CN" sz="2800" smtClean="0"/>
              <a:t>        </a:t>
            </a:r>
            <a:r>
              <a:rPr lang="zh-CN" altLang="en-US" sz="2800" smtClean="0">
                <a:solidFill>
                  <a:srgbClr val="FF0000"/>
                </a:solidFill>
              </a:rPr>
              <a:t>对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FF0000"/>
                </a:solidFill>
              </a:rPr>
              <a:t>         </a:t>
            </a:r>
            <a:r>
              <a:rPr lang="en-US" altLang="zh-CN" sz="2800" u="sng" smtClean="0"/>
              <a:t>a b c</a:t>
            </a:r>
            <a:r>
              <a:rPr lang="zh-CN" altLang="zh-CN" sz="2800" u="sng" smtClean="0"/>
              <a:t>↙</a:t>
            </a:r>
            <a:r>
              <a:rPr lang="en-US" altLang="zh-CN" sz="2800" smtClean="0"/>
              <a:t>      </a:t>
            </a:r>
            <a:r>
              <a:rPr lang="zh-CN" altLang="en-US" sz="2800" smtClean="0">
                <a:solidFill>
                  <a:srgbClr val="FF0000"/>
                </a:solidFill>
              </a:rPr>
              <a:t>错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对于</a:t>
            </a:r>
            <a:r>
              <a:rPr lang="en-US" altLang="zh-CN" sz="2800" smtClean="0"/>
              <a:t>scanf(”</a:t>
            </a:r>
            <a:r>
              <a:rPr lang="en-US" altLang="zh-CN" sz="2800" smtClean="0">
                <a:solidFill>
                  <a:srgbClr val="0000CC"/>
                </a:solidFill>
              </a:rPr>
              <a:t>%d</a:t>
            </a:r>
            <a:r>
              <a:rPr lang="en-US" altLang="zh-CN" sz="2800" smtClean="0">
                <a:solidFill>
                  <a:srgbClr val="00B050"/>
                </a:solidFill>
              </a:rPr>
              <a:t>%c</a:t>
            </a:r>
            <a:r>
              <a:rPr lang="en-US" altLang="zh-CN" sz="2800" smtClean="0">
                <a:solidFill>
                  <a:srgbClr val="7030A0"/>
                </a:solidFill>
              </a:rPr>
              <a:t>%f</a:t>
            </a:r>
            <a:r>
              <a:rPr lang="en-US" altLang="zh-CN" sz="2800" smtClean="0"/>
              <a:t>”,&amp;a,&amp;b,&amp;c);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zh-CN" sz="2800" smtClean="0"/>
              <a:t>若输入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                         </a:t>
            </a:r>
            <a:r>
              <a:rPr lang="en-US" altLang="zh-CN" sz="2800" u="sng" smtClean="0"/>
              <a:t>1234</a:t>
            </a:r>
            <a:r>
              <a:rPr lang="en-US" altLang="zh-CN" sz="2800" smtClean="0"/>
              <a:t>a</a:t>
            </a:r>
            <a:r>
              <a:rPr lang="en-US" altLang="zh-CN" sz="2800" u="sng" smtClean="0"/>
              <a:t>123</a:t>
            </a:r>
            <a:r>
              <a:rPr lang="en-US" altLang="zh-CN" sz="2800" smtClean="0"/>
              <a:t>o.26</a:t>
            </a:r>
            <a:r>
              <a:rPr lang="zh-CN" altLang="zh-CN" sz="2800" smtClean="0"/>
              <a:t>↙</a:t>
            </a:r>
            <a:endParaRPr lang="en-US" altLang="zh-CN" sz="2800" smtClean="0">
              <a:solidFill>
                <a:srgbClr val="FF0000"/>
              </a:solidFill>
            </a:endParaRP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0" y="-139541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0" y="-139541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73" name="Rectangle 2"/>
          <p:cNvSpPr>
            <a:spLocks noChangeArrowheads="1"/>
          </p:cNvSpPr>
          <p:nvPr/>
        </p:nvSpPr>
        <p:spPr bwMode="auto">
          <a:xfrm>
            <a:off x="0" y="-139541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74" name="Rectangle 2"/>
          <p:cNvSpPr>
            <a:spLocks noChangeArrowheads="1"/>
          </p:cNvSpPr>
          <p:nvPr/>
        </p:nvSpPr>
        <p:spPr bwMode="auto">
          <a:xfrm>
            <a:off x="0" y="-139541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75" name="Rectangle 2"/>
          <p:cNvSpPr>
            <a:spLocks noChangeArrowheads="1"/>
          </p:cNvSpPr>
          <p:nvPr/>
        </p:nvSpPr>
        <p:spPr bwMode="auto">
          <a:xfrm>
            <a:off x="0" y="-139541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76" name="Rectangle 4"/>
          <p:cNvSpPr>
            <a:spLocks noChangeArrowheads="1"/>
          </p:cNvSpPr>
          <p:nvPr/>
        </p:nvSpPr>
        <p:spPr bwMode="auto">
          <a:xfrm>
            <a:off x="0" y="-139541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851275" y="3679825"/>
            <a:ext cx="1071563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cxnSp>
        <p:nvCxnSpPr>
          <p:cNvPr id="12" name="直接箭头连接符 11"/>
          <p:cNvCxnSpPr>
            <a:cxnSpLocks noChangeShapeType="1"/>
          </p:cNvCxnSpPr>
          <p:nvPr/>
        </p:nvCxnSpPr>
        <p:spPr bwMode="auto">
          <a:xfrm rot="5400000" flipH="1" flipV="1">
            <a:off x="4034632" y="3355181"/>
            <a:ext cx="571500" cy="7143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流程图: 联系 12"/>
          <p:cNvSpPr>
            <a:spLocks noChangeArrowheads="1"/>
          </p:cNvSpPr>
          <p:nvPr/>
        </p:nvSpPr>
        <p:spPr bwMode="auto">
          <a:xfrm>
            <a:off x="4356100" y="2816225"/>
            <a:ext cx="357188" cy="571500"/>
          </a:xfrm>
          <a:prstGeom prst="flowChartConnector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pic>
        <p:nvPicPr>
          <p:cNvPr id="32780" name="图片 1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09905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60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60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idx="1"/>
          </p:nvPr>
        </p:nvSpPr>
        <p:spPr>
          <a:xfrm>
            <a:off x="708025" y="803275"/>
            <a:ext cx="8072438" cy="4929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3.</a:t>
            </a:r>
            <a:r>
              <a:rPr lang="zh-CN" altLang="zh-CN" smtClean="0"/>
              <a:t>使用</a:t>
            </a:r>
            <a:r>
              <a:rPr lang="en-US" altLang="zh-CN" smtClean="0"/>
              <a:t>scanf</a:t>
            </a:r>
            <a:r>
              <a:rPr lang="zh-CN" altLang="zh-CN" smtClean="0"/>
              <a:t>函数时应注意的问题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对于</a:t>
            </a:r>
            <a:r>
              <a:rPr lang="en-US" altLang="zh-CN" sz="2800" smtClean="0"/>
              <a:t>scanf(”%c%c%c”,&amp;c1,&amp;c2,&amp;c3);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</a:t>
            </a:r>
            <a:r>
              <a:rPr lang="en-US" altLang="zh-CN" sz="2800" u="sng" smtClean="0"/>
              <a:t>abc</a:t>
            </a:r>
            <a:r>
              <a:rPr lang="zh-CN" altLang="zh-CN" sz="2800" u="sng" smtClean="0"/>
              <a:t>↙</a:t>
            </a:r>
            <a:r>
              <a:rPr lang="en-US" altLang="zh-CN" sz="2800" smtClean="0"/>
              <a:t>        </a:t>
            </a:r>
            <a:r>
              <a:rPr lang="zh-CN" altLang="en-US" sz="2800" smtClean="0">
                <a:solidFill>
                  <a:srgbClr val="FF0000"/>
                </a:solidFill>
              </a:rPr>
              <a:t>对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FF0000"/>
                </a:solidFill>
              </a:rPr>
              <a:t>         </a:t>
            </a:r>
            <a:r>
              <a:rPr lang="en-US" altLang="zh-CN" sz="2800" u="sng" smtClean="0"/>
              <a:t>a b c</a:t>
            </a:r>
            <a:r>
              <a:rPr lang="zh-CN" altLang="zh-CN" sz="2800" u="sng" smtClean="0"/>
              <a:t>↙</a:t>
            </a:r>
            <a:r>
              <a:rPr lang="en-US" altLang="zh-CN" sz="2800" smtClean="0"/>
              <a:t>      </a:t>
            </a:r>
            <a:r>
              <a:rPr lang="zh-CN" altLang="en-US" sz="2800" smtClean="0">
                <a:solidFill>
                  <a:srgbClr val="FF0000"/>
                </a:solidFill>
              </a:rPr>
              <a:t>错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对于</a:t>
            </a:r>
            <a:r>
              <a:rPr lang="en-US" altLang="zh-CN" sz="2800" smtClean="0"/>
              <a:t>scanf(”</a:t>
            </a:r>
            <a:r>
              <a:rPr lang="en-US" altLang="zh-CN" sz="2800" smtClean="0">
                <a:solidFill>
                  <a:srgbClr val="0000CC"/>
                </a:solidFill>
              </a:rPr>
              <a:t>%d</a:t>
            </a:r>
            <a:r>
              <a:rPr lang="en-US" altLang="zh-CN" sz="2800" smtClean="0">
                <a:solidFill>
                  <a:srgbClr val="00B050"/>
                </a:solidFill>
              </a:rPr>
              <a:t>%c</a:t>
            </a:r>
            <a:r>
              <a:rPr lang="en-US" altLang="zh-CN" sz="2800" smtClean="0">
                <a:solidFill>
                  <a:srgbClr val="7030A0"/>
                </a:solidFill>
              </a:rPr>
              <a:t>%f</a:t>
            </a:r>
            <a:r>
              <a:rPr lang="en-US" altLang="zh-CN" sz="2800" smtClean="0"/>
              <a:t>”,&amp;a,&amp;b,&amp;c);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zh-CN" sz="2800" smtClean="0"/>
              <a:t>若输入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                         </a:t>
            </a:r>
            <a:r>
              <a:rPr lang="en-US" altLang="zh-CN" sz="2800" u="sng" smtClean="0"/>
              <a:t>1234</a:t>
            </a:r>
            <a:r>
              <a:rPr lang="en-US" altLang="zh-CN" sz="2800" smtClean="0"/>
              <a:t>a</a:t>
            </a:r>
            <a:r>
              <a:rPr lang="en-US" altLang="zh-CN" sz="2800" u="sng" smtClean="0"/>
              <a:t>123</a:t>
            </a:r>
            <a:r>
              <a:rPr lang="en-US" altLang="zh-CN" sz="2800" smtClean="0"/>
              <a:t>o.26</a:t>
            </a:r>
            <a:r>
              <a:rPr lang="zh-CN" altLang="zh-CN" sz="2800" smtClean="0"/>
              <a:t>↙</a:t>
            </a:r>
            <a:endParaRPr lang="en-US" altLang="zh-CN" sz="2800" smtClean="0">
              <a:solidFill>
                <a:srgbClr val="FF0000"/>
              </a:solidFill>
            </a:endParaRP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-6350" y="-126206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-6350" y="-126206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797" name="Rectangle 2"/>
          <p:cNvSpPr>
            <a:spLocks noChangeArrowheads="1"/>
          </p:cNvSpPr>
          <p:nvPr/>
        </p:nvSpPr>
        <p:spPr bwMode="auto">
          <a:xfrm>
            <a:off x="-6350" y="-126206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798" name="Rectangle 2"/>
          <p:cNvSpPr>
            <a:spLocks noChangeArrowheads="1"/>
          </p:cNvSpPr>
          <p:nvPr/>
        </p:nvSpPr>
        <p:spPr bwMode="auto">
          <a:xfrm>
            <a:off x="-6350" y="-126206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799" name="Rectangle 2"/>
          <p:cNvSpPr>
            <a:spLocks noChangeArrowheads="1"/>
          </p:cNvSpPr>
          <p:nvPr/>
        </p:nvSpPr>
        <p:spPr bwMode="auto">
          <a:xfrm>
            <a:off x="-6350" y="-126206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800" name="Rectangle 4"/>
          <p:cNvSpPr>
            <a:spLocks noChangeArrowheads="1"/>
          </p:cNvSpPr>
          <p:nvPr/>
        </p:nvSpPr>
        <p:spPr bwMode="auto">
          <a:xfrm>
            <a:off x="-6350" y="-126206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852988" y="3886200"/>
            <a:ext cx="285750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cxnSp>
        <p:nvCxnSpPr>
          <p:cNvPr id="12" name="直接箭头连接符 11"/>
          <p:cNvCxnSpPr>
            <a:cxnSpLocks noChangeShapeType="1"/>
            <a:stCxn id="10" idx="0"/>
          </p:cNvCxnSpPr>
          <p:nvPr/>
        </p:nvCxnSpPr>
        <p:spPr bwMode="auto">
          <a:xfrm rot="5400000" flipH="1" flipV="1">
            <a:off x="4775201" y="3509962"/>
            <a:ext cx="596900" cy="1555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流程图: 联系 12"/>
          <p:cNvSpPr>
            <a:spLocks noChangeArrowheads="1"/>
          </p:cNvSpPr>
          <p:nvPr/>
        </p:nvSpPr>
        <p:spPr bwMode="auto">
          <a:xfrm>
            <a:off x="4852988" y="2878138"/>
            <a:ext cx="357187" cy="571500"/>
          </a:xfrm>
          <a:prstGeom prst="flowChartConnector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pic>
        <p:nvPicPr>
          <p:cNvPr id="33804" name="图片 1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75" y="523240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814388"/>
            <a:ext cx="8072438" cy="4929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3.</a:t>
            </a:r>
            <a:r>
              <a:rPr lang="zh-CN" altLang="zh-CN" smtClean="0"/>
              <a:t>使用</a:t>
            </a:r>
            <a:r>
              <a:rPr lang="en-US" altLang="zh-CN" smtClean="0"/>
              <a:t>scanf</a:t>
            </a:r>
            <a:r>
              <a:rPr lang="zh-CN" altLang="zh-CN" smtClean="0"/>
              <a:t>函数时应注意的问题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对于</a:t>
            </a:r>
            <a:r>
              <a:rPr lang="en-US" altLang="zh-CN" sz="2800" smtClean="0"/>
              <a:t>scanf(”%c%c%c”,&amp;c1,&amp;c2,&amp;c3);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</a:t>
            </a:r>
            <a:r>
              <a:rPr lang="en-US" altLang="zh-CN" sz="2800" u="sng" smtClean="0"/>
              <a:t>abc</a:t>
            </a:r>
            <a:r>
              <a:rPr lang="zh-CN" altLang="zh-CN" sz="2800" u="sng" smtClean="0"/>
              <a:t>↙</a:t>
            </a:r>
            <a:r>
              <a:rPr lang="en-US" altLang="zh-CN" sz="2800" smtClean="0"/>
              <a:t>        </a:t>
            </a:r>
            <a:r>
              <a:rPr lang="zh-CN" altLang="en-US" sz="2800" smtClean="0">
                <a:solidFill>
                  <a:srgbClr val="FF0000"/>
                </a:solidFill>
              </a:rPr>
              <a:t>对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FF0000"/>
                </a:solidFill>
              </a:rPr>
              <a:t>         </a:t>
            </a:r>
            <a:r>
              <a:rPr lang="en-US" altLang="zh-CN" sz="2800" u="sng" smtClean="0"/>
              <a:t>a b c</a:t>
            </a:r>
            <a:r>
              <a:rPr lang="zh-CN" altLang="zh-CN" sz="2800" u="sng" smtClean="0"/>
              <a:t>↙</a:t>
            </a:r>
            <a:r>
              <a:rPr lang="en-US" altLang="zh-CN" sz="2800" smtClean="0"/>
              <a:t>      </a:t>
            </a:r>
            <a:r>
              <a:rPr lang="zh-CN" altLang="en-US" sz="2800" smtClean="0">
                <a:solidFill>
                  <a:srgbClr val="FF0000"/>
                </a:solidFill>
              </a:rPr>
              <a:t>错</a:t>
            </a:r>
            <a:endParaRPr lang="en-US" altLang="zh-CN" sz="28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对于</a:t>
            </a:r>
            <a:r>
              <a:rPr lang="en-US" altLang="zh-CN" sz="2800" smtClean="0"/>
              <a:t>scanf(”</a:t>
            </a:r>
            <a:r>
              <a:rPr lang="en-US" altLang="zh-CN" sz="2800" smtClean="0">
                <a:solidFill>
                  <a:srgbClr val="0000CC"/>
                </a:solidFill>
              </a:rPr>
              <a:t>%d</a:t>
            </a:r>
            <a:r>
              <a:rPr lang="en-US" altLang="zh-CN" sz="2800" smtClean="0">
                <a:solidFill>
                  <a:srgbClr val="00B050"/>
                </a:solidFill>
              </a:rPr>
              <a:t>%c</a:t>
            </a:r>
            <a:r>
              <a:rPr lang="en-US" altLang="zh-CN" sz="2800" smtClean="0">
                <a:solidFill>
                  <a:srgbClr val="7030A0"/>
                </a:solidFill>
              </a:rPr>
              <a:t>%f</a:t>
            </a:r>
            <a:r>
              <a:rPr lang="en-US" altLang="zh-CN" sz="2800" smtClean="0"/>
              <a:t>”,&amp;a,&amp;b,&amp;c);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zh-CN" sz="2800" smtClean="0"/>
              <a:t>若输入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                              </a:t>
            </a:r>
            <a:r>
              <a:rPr lang="en-US" altLang="zh-CN" sz="2800" u="sng" smtClean="0"/>
              <a:t>1234</a:t>
            </a:r>
            <a:r>
              <a:rPr lang="en-US" altLang="zh-CN" sz="2800" smtClean="0"/>
              <a:t>a</a:t>
            </a:r>
            <a:r>
              <a:rPr lang="en-US" altLang="zh-CN" sz="2800" u="sng" smtClean="0"/>
              <a:t>123</a:t>
            </a:r>
            <a:r>
              <a:rPr lang="en-US" altLang="zh-CN" sz="2800" smtClean="0"/>
              <a:t>o.26</a:t>
            </a:r>
            <a:r>
              <a:rPr lang="zh-CN" altLang="zh-CN" sz="2800" smtClean="0"/>
              <a:t>↙</a:t>
            </a:r>
            <a:endParaRPr lang="en-US" altLang="zh-CN" sz="2800" smtClean="0">
              <a:solidFill>
                <a:srgbClr val="FF0000"/>
              </a:solidFill>
            </a:endParaRPr>
          </a:p>
        </p:txBody>
      </p:sp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0" y="-12509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0" y="-12509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1" name="Rectangle 2"/>
          <p:cNvSpPr>
            <a:spLocks noChangeArrowheads="1"/>
          </p:cNvSpPr>
          <p:nvPr/>
        </p:nvSpPr>
        <p:spPr bwMode="auto">
          <a:xfrm>
            <a:off x="0" y="-12509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2" name="Rectangle 2"/>
          <p:cNvSpPr>
            <a:spLocks noChangeArrowheads="1"/>
          </p:cNvSpPr>
          <p:nvPr/>
        </p:nvSpPr>
        <p:spPr bwMode="auto">
          <a:xfrm>
            <a:off x="0" y="-12509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3" name="Rectangle 2"/>
          <p:cNvSpPr>
            <a:spLocks noChangeArrowheads="1"/>
          </p:cNvSpPr>
          <p:nvPr/>
        </p:nvSpPr>
        <p:spPr bwMode="auto">
          <a:xfrm>
            <a:off x="0" y="-12509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4" name="Rectangle 4"/>
          <p:cNvSpPr>
            <a:spLocks noChangeArrowheads="1"/>
          </p:cNvSpPr>
          <p:nvPr/>
        </p:nvSpPr>
        <p:spPr bwMode="auto">
          <a:xfrm>
            <a:off x="0" y="-12509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148263" y="3968750"/>
            <a:ext cx="573087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cxnSp>
        <p:nvCxnSpPr>
          <p:cNvPr id="12" name="直接箭头连接符 11"/>
          <p:cNvCxnSpPr>
            <a:cxnSpLocks noChangeShapeType="1"/>
          </p:cNvCxnSpPr>
          <p:nvPr/>
        </p:nvCxnSpPr>
        <p:spPr bwMode="auto">
          <a:xfrm rot="5400000" flipH="1" flipV="1">
            <a:off x="5143501" y="3613150"/>
            <a:ext cx="596900" cy="1555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流程图: 联系 12"/>
          <p:cNvSpPr>
            <a:spLocks noChangeArrowheads="1"/>
          </p:cNvSpPr>
          <p:nvPr/>
        </p:nvSpPr>
        <p:spPr bwMode="auto">
          <a:xfrm>
            <a:off x="5434013" y="2960688"/>
            <a:ext cx="287337" cy="571500"/>
          </a:xfrm>
          <a:prstGeom prst="flowChartConnector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pic>
        <p:nvPicPr>
          <p:cNvPr id="34828" name="图片 1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24351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idx="4294967295"/>
          </p:nvPr>
        </p:nvSpPr>
        <p:spPr>
          <a:xfrm>
            <a:off x="635000" y="515938"/>
            <a:ext cx="8072438" cy="4929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3.</a:t>
            </a:r>
            <a:r>
              <a:rPr lang="zh-CN" altLang="zh-CN" dirty="0" smtClean="0"/>
              <a:t>使用</a:t>
            </a:r>
            <a:r>
              <a:rPr lang="en-US" altLang="zh-CN" dirty="0" err="1" smtClean="0"/>
              <a:t>scanf</a:t>
            </a:r>
            <a:r>
              <a:rPr lang="zh-CN" altLang="zh-CN" dirty="0" smtClean="0"/>
              <a:t>函数时应注意的问题</a:t>
            </a:r>
            <a:endParaRPr lang="zh-CN" alt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kumimoji="1" lang="zh-CN" altLang="en-US" sz="2800" b="1" dirty="0" smtClean="0"/>
              <a:t>格式字符串形式： </a:t>
            </a:r>
            <a:r>
              <a:rPr kumimoji="1" lang="en-US" altLang="zh-CN" sz="2800" b="1" dirty="0" smtClean="0"/>
              <a:t>%[*][</a:t>
            </a:r>
            <a:r>
              <a:rPr kumimoji="1" lang="zh-CN" altLang="en-US" sz="2800" b="1" dirty="0" smtClean="0"/>
              <a:t>输入数据宽度</a:t>
            </a:r>
            <a:r>
              <a:rPr kumimoji="1" lang="en-US" altLang="zh-CN" sz="2800" b="1" dirty="0" smtClean="0"/>
              <a:t>][</a:t>
            </a:r>
            <a:r>
              <a:rPr kumimoji="1" lang="zh-CN" altLang="en-US" sz="2800" b="1" dirty="0" smtClean="0"/>
              <a:t>长度</a:t>
            </a:r>
            <a:r>
              <a:rPr kumimoji="1" lang="en-US" altLang="zh-CN" sz="2800" b="1" dirty="0" smtClean="0"/>
              <a:t>]</a:t>
            </a:r>
            <a:r>
              <a:rPr kumimoji="1" lang="zh-CN" altLang="en-US" sz="2800" b="1" dirty="0" smtClean="0"/>
              <a:t>类型</a:t>
            </a:r>
          </a:p>
          <a:p>
            <a:r>
              <a:rPr kumimoji="1" lang="zh-CN" altLang="en-US" sz="2400" b="1" dirty="0" smtClean="0">
                <a:solidFill>
                  <a:schemeClr val="accent2"/>
                </a:solidFill>
              </a:rPr>
              <a:t>在输入数据时，遇以下情况该数据认为结束：</a:t>
            </a:r>
          </a:p>
          <a:p>
            <a:r>
              <a:rPr kumimoji="1" lang="zh-CN" altLang="en-US" sz="2400" b="1" dirty="0" smtClean="0"/>
              <a:t>①空格、回车或</a:t>
            </a:r>
            <a:r>
              <a:rPr kumimoji="1" lang="en-US" altLang="zh-CN" sz="2400" b="1" dirty="0" smtClean="0"/>
              <a:t>Tab</a:t>
            </a:r>
            <a:r>
              <a:rPr kumimoji="1" lang="zh-CN" altLang="en-US" sz="2400" b="1" dirty="0" smtClean="0"/>
              <a:t>。</a:t>
            </a:r>
          </a:p>
          <a:p>
            <a:r>
              <a:rPr kumimoji="1" lang="zh-CN" altLang="en-US" sz="2400" b="1" dirty="0" smtClean="0"/>
              <a:t>②遇宽度结束，如“</a:t>
            </a:r>
            <a:r>
              <a:rPr kumimoji="1" lang="en-US" altLang="zh-CN" sz="2400" b="1" dirty="0" smtClean="0"/>
              <a:t>%3d”</a:t>
            </a:r>
            <a:r>
              <a:rPr kumimoji="1" lang="zh-CN" altLang="en-US" sz="2400" b="1" dirty="0" smtClean="0"/>
              <a:t>，只取</a:t>
            </a:r>
            <a:r>
              <a:rPr kumimoji="1" lang="en-US" altLang="zh-CN" sz="2400" b="1" dirty="0" smtClean="0"/>
              <a:t>3</a:t>
            </a:r>
            <a:r>
              <a:rPr kumimoji="1" lang="zh-CN" altLang="en-US" sz="2400" b="1" dirty="0" smtClean="0"/>
              <a:t>列。</a:t>
            </a:r>
          </a:p>
          <a:p>
            <a:r>
              <a:rPr kumimoji="1" lang="zh-CN" altLang="en-US" sz="2400" b="1" dirty="0" smtClean="0"/>
              <a:t>③遇非法输入。</a:t>
            </a:r>
          </a:p>
          <a:p>
            <a:r>
              <a:rPr kumimoji="1" lang="zh-CN" altLang="en-US" sz="2400" b="1" dirty="0" smtClean="0">
                <a:solidFill>
                  <a:schemeClr val="accent2"/>
                </a:solidFill>
              </a:rPr>
              <a:t>“*”格式符表示：本输入项在读入后不赋给相应的变量。</a:t>
            </a:r>
          </a:p>
          <a:p>
            <a:r>
              <a:rPr kumimoji="1" lang="zh-CN" altLang="en-US" sz="2400" b="1" dirty="0" smtClean="0"/>
              <a:t>例：</a:t>
            </a:r>
            <a:r>
              <a:rPr kumimoji="1" lang="en-US" altLang="zh-CN" sz="2400" b="1" dirty="0" err="1" smtClean="0"/>
              <a:t>scanf</a:t>
            </a:r>
            <a:r>
              <a:rPr kumimoji="1" lang="en-US" altLang="zh-CN" sz="2400" b="1" dirty="0" smtClean="0"/>
              <a:t>(“%d%3d%c%*</a:t>
            </a:r>
            <a:r>
              <a:rPr kumimoji="1" lang="en-US" altLang="zh-CN" sz="2400" b="1" dirty="0" err="1" smtClean="0"/>
              <a:t>d%f</a:t>
            </a:r>
            <a:r>
              <a:rPr kumimoji="1" lang="en-US" altLang="zh-CN" sz="2400" b="1" dirty="0" smtClean="0"/>
              <a:t>”,&amp;</a:t>
            </a:r>
            <a:r>
              <a:rPr kumimoji="1" lang="en-US" altLang="zh-CN" sz="2400" b="1" dirty="0" err="1" smtClean="0"/>
              <a:t>a,&amp;b,&amp;c,&amp;d</a:t>
            </a:r>
            <a:r>
              <a:rPr kumimoji="1" lang="en-US" altLang="zh-CN" sz="2400" b="1" dirty="0" smtClean="0"/>
              <a:t>);</a:t>
            </a:r>
          </a:p>
          <a:p>
            <a:r>
              <a:rPr kumimoji="1" lang="zh-CN" altLang="en-US" sz="2400" b="1" dirty="0" smtClean="0"/>
              <a:t>输入：</a:t>
            </a:r>
            <a:r>
              <a:rPr kumimoji="1" lang="en-US" altLang="zh-CN" sz="2400" b="1" dirty="0" smtClean="0"/>
              <a:t>5  15 t 1 1.2</a:t>
            </a:r>
          </a:p>
          <a:p>
            <a:r>
              <a:rPr kumimoji="1" lang="zh-CN" altLang="en-US" sz="2400" b="1" dirty="0" smtClean="0"/>
              <a:t>则：  </a:t>
            </a:r>
            <a:r>
              <a:rPr kumimoji="1" lang="en-US" altLang="zh-CN" sz="2400" b="1" dirty="0" smtClean="0"/>
              <a:t>a=5,b=15,c=‘</a:t>
            </a:r>
            <a:r>
              <a:rPr kumimoji="1" lang="en-US" altLang="zh-CN" sz="2400" b="1" dirty="0" err="1" smtClean="0"/>
              <a:t>t’,d</a:t>
            </a:r>
            <a:r>
              <a:rPr kumimoji="1" lang="en-US" altLang="zh-CN" sz="2400" b="1" dirty="0" smtClean="0"/>
              <a:t>=1.2</a:t>
            </a:r>
            <a:endParaRPr kumimoji="1" lang="zh-CN" altLang="zh-CN" sz="2400" b="1" dirty="0" smtClean="0"/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-79375" y="-154940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-79375" y="-154940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-79375" y="-154940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46" name="Rectangle 2"/>
          <p:cNvSpPr>
            <a:spLocks noChangeArrowheads="1"/>
          </p:cNvSpPr>
          <p:nvPr/>
        </p:nvSpPr>
        <p:spPr bwMode="auto">
          <a:xfrm>
            <a:off x="-79375" y="-154940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47" name="Rectangle 2"/>
          <p:cNvSpPr>
            <a:spLocks noChangeArrowheads="1"/>
          </p:cNvSpPr>
          <p:nvPr/>
        </p:nvSpPr>
        <p:spPr bwMode="auto">
          <a:xfrm>
            <a:off x="-79375" y="-154940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smtClean="0">
                <a:solidFill>
                  <a:srgbClr val="800000"/>
                </a:solidFill>
                <a:ea typeface="黑体" pitchFamily="2" charset="-122"/>
              </a:rPr>
              <a:t>3.5 </a:t>
            </a:r>
            <a:r>
              <a:rPr lang="zh-CN" altLang="zh-CN" sz="4800" smtClean="0">
                <a:solidFill>
                  <a:srgbClr val="800000"/>
                </a:solidFill>
                <a:ea typeface="黑体" pitchFamily="2" charset="-122"/>
              </a:rPr>
              <a:t>字符输入输出</a:t>
            </a:r>
            <a:r>
              <a:rPr lang="zh-CN" altLang="en-US" sz="4800" smtClean="0">
                <a:solidFill>
                  <a:srgbClr val="800000"/>
                </a:solidFill>
                <a:ea typeface="黑体" pitchFamily="2" charset="-122"/>
              </a:rPr>
              <a:t>函数</a:t>
            </a: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714500"/>
            <a:ext cx="8072438" cy="4929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3.5.1 </a:t>
            </a:r>
            <a:r>
              <a:rPr lang="zh-CN" altLang="zh-CN" dirty="0" smtClean="0"/>
              <a:t>用</a:t>
            </a:r>
            <a:r>
              <a:rPr lang="en-US" altLang="zh-CN" dirty="0" err="1" smtClean="0"/>
              <a:t>putchar</a:t>
            </a:r>
            <a:r>
              <a:rPr lang="zh-CN" altLang="zh-CN" dirty="0" smtClean="0"/>
              <a:t>函数输出一个字符</a:t>
            </a:r>
            <a:endParaRPr lang="en-US" altLang="zh-CN" dirty="0" smtClean="0"/>
          </a:p>
          <a:p>
            <a:pPr eaLnBrk="1" hangingPunct="1"/>
            <a:r>
              <a:rPr lang="zh-CN" altLang="zh-CN" dirty="0" smtClean="0"/>
              <a:t>从计算机向显示器输出一个字符 </a:t>
            </a:r>
            <a:endParaRPr lang="en-US" altLang="zh-CN" dirty="0" smtClean="0"/>
          </a:p>
          <a:p>
            <a:pPr eaLnBrk="1" hangingPunct="1"/>
            <a:r>
              <a:rPr lang="en-US" altLang="zh-CN" dirty="0" err="1" smtClean="0"/>
              <a:t>putchar</a:t>
            </a:r>
            <a:r>
              <a:rPr lang="zh-CN" altLang="zh-CN" dirty="0" smtClean="0"/>
              <a:t>函数的一般形式为</a:t>
            </a:r>
            <a:r>
              <a:rPr lang="zh-CN" altLang="en-US" dirty="0" smtClean="0"/>
              <a:t>：</a:t>
            </a:r>
            <a:endParaRPr lang="zh-CN" altLang="zh-CN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        </a:t>
            </a:r>
            <a:r>
              <a:rPr lang="en-US" altLang="zh-CN" dirty="0" err="1" smtClean="0"/>
              <a:t>putchar</a:t>
            </a:r>
            <a:r>
              <a:rPr lang="en-US" altLang="zh-CN" dirty="0" smtClean="0"/>
              <a:t>(c) </a:t>
            </a:r>
            <a:endParaRPr lang="zh-CN" altLang="zh-CN" dirty="0" smtClean="0"/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686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687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6871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6872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6873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pic>
        <p:nvPicPr>
          <p:cNvPr id="36874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714500"/>
            <a:ext cx="8072438" cy="3143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zh-CN" altLang="zh-CN" smtClean="0"/>
              <a:t>例</a:t>
            </a:r>
            <a:r>
              <a:rPr lang="en-US" altLang="zh-CN" smtClean="0"/>
              <a:t>  </a:t>
            </a:r>
            <a:r>
              <a:rPr lang="zh-CN" altLang="zh-CN" smtClean="0"/>
              <a:t>先后输出</a:t>
            </a:r>
            <a:r>
              <a:rPr lang="en-US" altLang="zh-CN" smtClean="0"/>
              <a:t>BOY</a:t>
            </a:r>
            <a:r>
              <a:rPr lang="zh-CN" altLang="zh-CN" smtClean="0"/>
              <a:t>三个字符。 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思路：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定义</a:t>
            </a:r>
            <a:r>
              <a:rPr lang="en-US" altLang="zh-CN" smtClean="0"/>
              <a:t>3</a:t>
            </a:r>
            <a:r>
              <a:rPr lang="zh-CN" altLang="zh-CN" smtClean="0"/>
              <a:t>个字符变量，分别赋以初值</a:t>
            </a:r>
            <a:r>
              <a:rPr lang="en-US" altLang="zh-CN" smtClean="0"/>
              <a:t>B</a:t>
            </a:r>
            <a:r>
              <a:rPr lang="zh-CN" altLang="en-US" smtClean="0"/>
              <a:t>、</a:t>
            </a:r>
            <a:r>
              <a:rPr lang="en-US" altLang="zh-CN" smtClean="0"/>
              <a:t>O</a:t>
            </a:r>
            <a:r>
              <a:rPr lang="zh-CN" altLang="en-US" smtClean="0"/>
              <a:t>、</a:t>
            </a:r>
            <a:r>
              <a:rPr lang="en-US" altLang="zh-CN" smtClean="0"/>
              <a:t>Y</a:t>
            </a:r>
          </a:p>
          <a:p>
            <a:pPr lvl="1" eaLnBrk="1" hangingPunct="1"/>
            <a:r>
              <a:rPr lang="zh-CN" altLang="zh-CN" smtClean="0"/>
              <a:t>用</a:t>
            </a:r>
            <a:r>
              <a:rPr lang="en-US" altLang="zh-CN" smtClean="0"/>
              <a:t>putchar</a:t>
            </a:r>
            <a:r>
              <a:rPr lang="zh-CN" altLang="zh-CN" smtClean="0"/>
              <a:t>函数输出这</a:t>
            </a:r>
            <a:r>
              <a:rPr lang="en-US" altLang="zh-CN" smtClean="0"/>
              <a:t>3</a:t>
            </a:r>
            <a:r>
              <a:rPr lang="zh-CN" altLang="zh-CN" smtClean="0"/>
              <a:t>个字符变量的值 </a:t>
            </a:r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789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789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789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7896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pic>
        <p:nvPicPr>
          <p:cNvPr id="37897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620713"/>
            <a:ext cx="8072438" cy="50704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main ( )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char a='B',b='O',c='Y';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putchar(a);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putchar(b);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putchar(c);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putchar ('\n');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}</a:t>
            </a:r>
            <a:endParaRPr lang="zh-CN" altLang="zh-CN" sz="2800" smtClean="0"/>
          </a:p>
        </p:txBody>
      </p:sp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0" y="-1231900"/>
            <a:ext cx="18415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8916" name="Rectangle 2"/>
          <p:cNvSpPr>
            <a:spLocks noChangeArrowheads="1"/>
          </p:cNvSpPr>
          <p:nvPr/>
        </p:nvSpPr>
        <p:spPr bwMode="auto">
          <a:xfrm>
            <a:off x="0" y="-1231900"/>
            <a:ext cx="18415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8917" name="Rectangle 2"/>
          <p:cNvSpPr>
            <a:spLocks noChangeArrowheads="1"/>
          </p:cNvSpPr>
          <p:nvPr/>
        </p:nvSpPr>
        <p:spPr bwMode="auto">
          <a:xfrm>
            <a:off x="0" y="-1231900"/>
            <a:ext cx="18415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8918" name="Rectangle 2"/>
          <p:cNvSpPr>
            <a:spLocks noChangeArrowheads="1"/>
          </p:cNvSpPr>
          <p:nvPr/>
        </p:nvSpPr>
        <p:spPr bwMode="auto">
          <a:xfrm>
            <a:off x="0" y="-1231900"/>
            <a:ext cx="18415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8919" name="Rectangle 2"/>
          <p:cNvSpPr>
            <a:spLocks noChangeArrowheads="1"/>
          </p:cNvSpPr>
          <p:nvPr/>
        </p:nvSpPr>
        <p:spPr bwMode="auto">
          <a:xfrm>
            <a:off x="0" y="-1231900"/>
            <a:ext cx="18415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8920" name="Rectangle 4"/>
          <p:cNvSpPr>
            <a:spLocks noChangeArrowheads="1"/>
          </p:cNvSpPr>
          <p:nvPr/>
        </p:nvSpPr>
        <p:spPr bwMode="auto">
          <a:xfrm>
            <a:off x="0" y="-1231900"/>
            <a:ext cx="18415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143375" y="2690813"/>
            <a:ext cx="34290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向显示器输出字符</a:t>
            </a:r>
            <a:r>
              <a:rPr lang="en-US" altLang="zh-CN" sz="2800" b="1">
                <a:solidFill>
                  <a:srgbClr val="0000CC"/>
                </a:solidFill>
              </a:rPr>
              <a:t>B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168775" y="4189413"/>
            <a:ext cx="364331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向显示器输出换行符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710113"/>
            <a:ext cx="9032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图片 13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26256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692150"/>
            <a:ext cx="8072438" cy="5072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#include &lt;</a:t>
            </a:r>
            <a:r>
              <a:rPr lang="en-US" altLang="zh-CN" sz="2800" dirty="0" err="1" smtClean="0"/>
              <a:t>stdio.h</a:t>
            </a:r>
            <a:r>
              <a:rPr lang="en-US" altLang="zh-CN" sz="2800" dirty="0" smtClean="0"/>
              <a:t>&gt;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err="1" smtClean="0"/>
              <a:t>int</a:t>
            </a:r>
            <a:r>
              <a:rPr lang="en-US" altLang="zh-CN" sz="2800" dirty="0" smtClean="0"/>
              <a:t> main ( )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{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char a='</a:t>
            </a:r>
            <a:r>
              <a:rPr lang="en-US" altLang="zh-CN" sz="2800" dirty="0" err="1" smtClean="0"/>
              <a:t>B',b</a:t>
            </a:r>
            <a:r>
              <a:rPr lang="en-US" altLang="zh-CN" sz="2800" dirty="0" smtClean="0"/>
              <a:t>='</a:t>
            </a:r>
            <a:r>
              <a:rPr lang="en-US" altLang="zh-CN" sz="2800" dirty="0" err="1" smtClean="0"/>
              <a:t>O',c</a:t>
            </a:r>
            <a:r>
              <a:rPr lang="en-US" altLang="zh-CN" sz="2800" dirty="0" smtClean="0"/>
              <a:t>='Y';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</a:t>
            </a:r>
            <a:r>
              <a:rPr lang="en-US" altLang="zh-CN" sz="2800" dirty="0" err="1" smtClean="0"/>
              <a:t>putchar</a:t>
            </a:r>
            <a:r>
              <a:rPr lang="en-US" altLang="zh-CN" sz="2800" dirty="0" smtClean="0"/>
              <a:t>(a);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</a:t>
            </a:r>
            <a:r>
              <a:rPr lang="en-US" altLang="zh-CN" sz="2800" dirty="0" err="1" smtClean="0"/>
              <a:t>putchar</a:t>
            </a:r>
            <a:r>
              <a:rPr lang="en-US" altLang="zh-CN" sz="2800" dirty="0" smtClean="0"/>
              <a:t>(b);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</a:t>
            </a:r>
            <a:r>
              <a:rPr lang="en-US" altLang="zh-CN" sz="2800" dirty="0" err="1" smtClean="0"/>
              <a:t>putchar</a:t>
            </a:r>
            <a:r>
              <a:rPr lang="en-US" altLang="zh-CN" sz="2800" dirty="0" smtClean="0"/>
              <a:t>(c);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</a:t>
            </a:r>
            <a:r>
              <a:rPr lang="en-US" altLang="zh-CN" sz="2800" dirty="0" err="1" smtClean="0"/>
              <a:t>putchar</a:t>
            </a:r>
            <a:r>
              <a:rPr lang="en-US" altLang="zh-CN" sz="2800" dirty="0" smtClean="0"/>
              <a:t> ('\n'); 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   return 0;</a:t>
            </a:r>
            <a:endParaRPr lang="zh-CN" altLang="zh-CN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dirty="0" smtClean="0"/>
              <a:t> }</a:t>
            </a:r>
            <a:endParaRPr lang="zh-CN" altLang="zh-CN" sz="2800" dirty="0" smtClean="0"/>
          </a:p>
        </p:txBody>
      </p: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0" y="-1158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0" y="-1158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9941" name="Rectangle 2"/>
          <p:cNvSpPr>
            <a:spLocks noChangeArrowheads="1"/>
          </p:cNvSpPr>
          <p:nvPr/>
        </p:nvSpPr>
        <p:spPr bwMode="auto">
          <a:xfrm>
            <a:off x="0" y="-1158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9942" name="Rectangle 2"/>
          <p:cNvSpPr>
            <a:spLocks noChangeArrowheads="1"/>
          </p:cNvSpPr>
          <p:nvPr/>
        </p:nvSpPr>
        <p:spPr bwMode="auto">
          <a:xfrm>
            <a:off x="0" y="-1158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9943" name="Rectangle 2"/>
          <p:cNvSpPr>
            <a:spLocks noChangeArrowheads="1"/>
          </p:cNvSpPr>
          <p:nvPr/>
        </p:nvSpPr>
        <p:spPr bwMode="auto">
          <a:xfrm>
            <a:off x="0" y="-1158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39944" name="Rectangle 4"/>
          <p:cNvSpPr>
            <a:spLocks noChangeArrowheads="1"/>
          </p:cNvSpPr>
          <p:nvPr/>
        </p:nvSpPr>
        <p:spPr bwMode="auto">
          <a:xfrm>
            <a:off x="0" y="-1158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4352925"/>
            <a:ext cx="9032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标注 12"/>
          <p:cNvSpPr>
            <a:spLocks noChangeArrowheads="1"/>
          </p:cNvSpPr>
          <p:nvPr/>
        </p:nvSpPr>
        <p:spPr bwMode="auto">
          <a:xfrm>
            <a:off x="3286125" y="1192213"/>
            <a:ext cx="4957763" cy="642937"/>
          </a:xfrm>
          <a:prstGeom prst="wedgeRoundRectCallout">
            <a:avLst>
              <a:gd name="adj1" fmla="val -36167"/>
              <a:gd name="adj2" fmla="val 107532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</a:rPr>
              <a:t>改为</a:t>
            </a:r>
            <a:r>
              <a:rPr lang="en-US" altLang="zh-CN" sz="3200" b="1" dirty="0" err="1">
                <a:solidFill>
                  <a:srgbClr val="FF0000"/>
                </a:solidFill>
              </a:rPr>
              <a:t>int</a:t>
            </a:r>
            <a:r>
              <a:rPr lang="en-US" altLang="zh-CN" sz="3200" b="1" dirty="0">
                <a:solidFill>
                  <a:srgbClr val="FF0000"/>
                </a:solidFill>
              </a:rPr>
              <a:t> a=66,b=79,c=89;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39947" name="图片 13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3355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idx="1"/>
          </p:nvPr>
        </p:nvSpPr>
        <p:spPr>
          <a:xfrm>
            <a:off x="642938" y="1484313"/>
            <a:ext cx="8143875" cy="1500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putchar</a:t>
            </a:r>
            <a:r>
              <a:rPr lang="zh-CN" altLang="zh-CN" smtClean="0"/>
              <a:t>（</a:t>
            </a:r>
            <a:r>
              <a:rPr lang="en-US" altLang="zh-CN" smtClean="0"/>
              <a:t>’\101’</a:t>
            </a:r>
            <a:r>
              <a:rPr lang="zh-CN" altLang="zh-CN" smtClean="0"/>
              <a:t>）</a:t>
            </a:r>
            <a:r>
              <a:rPr lang="en-US" altLang="zh-CN" smtClean="0"/>
              <a:t>   (</a:t>
            </a:r>
            <a:r>
              <a:rPr lang="zh-CN" altLang="zh-CN" smtClean="0"/>
              <a:t>输出字符Ａ</a:t>
            </a:r>
            <a:r>
              <a:rPr lang="en-US" altLang="zh-CN" smtClean="0"/>
              <a:t>)</a:t>
            </a:r>
            <a:endParaRPr lang="zh-CN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putchar</a:t>
            </a:r>
            <a:r>
              <a:rPr lang="zh-CN" altLang="zh-CN" smtClean="0"/>
              <a:t>（</a:t>
            </a:r>
            <a:r>
              <a:rPr lang="en-US" altLang="zh-CN" smtClean="0"/>
              <a:t>’\’’</a:t>
            </a:r>
            <a:r>
              <a:rPr lang="zh-CN" altLang="zh-CN" smtClean="0"/>
              <a:t>）</a:t>
            </a:r>
            <a:r>
              <a:rPr lang="en-US" altLang="zh-CN" smtClean="0"/>
              <a:t>        (</a:t>
            </a:r>
            <a:r>
              <a:rPr lang="zh-CN" altLang="zh-CN" smtClean="0"/>
              <a:t>输出单撇号字符</a:t>
            </a:r>
            <a:r>
              <a:rPr lang="en-US" altLang="zh-CN" smtClean="0"/>
              <a:t>’)</a:t>
            </a:r>
            <a:endParaRPr lang="zh-CN" altLang="zh-CN" smtClean="0"/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096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096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096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0968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pic>
        <p:nvPicPr>
          <p:cNvPr id="40969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643063"/>
            <a:ext cx="7715250" cy="30718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3.5.2 </a:t>
            </a:r>
            <a:r>
              <a:rPr lang="zh-CN" altLang="zh-CN" smtClean="0"/>
              <a:t>用</a:t>
            </a:r>
            <a:r>
              <a:rPr lang="en-US" altLang="zh-CN" smtClean="0"/>
              <a:t>getchar</a:t>
            </a:r>
            <a:r>
              <a:rPr lang="zh-CN" altLang="zh-CN" smtClean="0"/>
              <a:t>函数输入一个字符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向计算机输入一个字符</a:t>
            </a:r>
            <a:endParaRPr lang="en-US" altLang="zh-CN" smtClean="0"/>
          </a:p>
          <a:p>
            <a:pPr eaLnBrk="1" hangingPunct="1"/>
            <a:r>
              <a:rPr lang="en-US" altLang="zh-CN" smtClean="0"/>
              <a:t>getchar</a:t>
            </a:r>
            <a:r>
              <a:rPr lang="zh-CN" altLang="zh-CN" smtClean="0"/>
              <a:t>函数的一般形式为</a:t>
            </a:r>
            <a:r>
              <a:rPr lang="zh-CN" altLang="en-US" smtClean="0"/>
              <a:t>：</a:t>
            </a:r>
            <a:r>
              <a:rPr lang="zh-CN" altLang="zh-CN" smtClean="0"/>
              <a:t>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           getchar( )</a:t>
            </a:r>
            <a:endParaRPr lang="zh-CN" altLang="zh-CN" smtClean="0"/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199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1991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1992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pic>
        <p:nvPicPr>
          <p:cNvPr id="41993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4313" y="642938"/>
            <a:ext cx="87868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200" b="1">
                <a:solidFill>
                  <a:schemeClr val="tx1"/>
                </a:solidFill>
                <a:latin typeface="Arial" pitchFamily="34" charset="0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kumimoji="0" lang="en-US" altLang="zh-CN" sz="4800" kern="0" smtClean="0">
                <a:solidFill>
                  <a:srgbClr val="800000"/>
                </a:solidFill>
                <a:ea typeface="黑体" pitchFamily="2" charset="-122"/>
              </a:rPr>
              <a:t>3.5 </a:t>
            </a:r>
            <a:r>
              <a:rPr kumimoji="0" lang="zh-CN" altLang="zh-CN" sz="4800" kern="0" smtClean="0">
                <a:solidFill>
                  <a:srgbClr val="800000"/>
                </a:solidFill>
                <a:ea typeface="黑体" pitchFamily="2" charset="-122"/>
              </a:rPr>
              <a:t>字符输入输出</a:t>
            </a:r>
            <a:r>
              <a:rPr kumimoji="0" lang="zh-CN" altLang="en-US" sz="4800" kern="0" smtClean="0">
                <a:solidFill>
                  <a:srgbClr val="800000"/>
                </a:solidFill>
                <a:ea typeface="黑体" pitchFamily="2" charset="-122"/>
              </a:rPr>
              <a:t>函数</a:t>
            </a:r>
            <a:endParaRPr kumimoji="0" lang="zh-CN" altLang="en-US" sz="4800" kern="0" dirty="0" smtClean="0">
              <a:solidFill>
                <a:srgbClr val="800000"/>
              </a:solidFill>
              <a:ea typeface="黑体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4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组合 49"/>
          <p:cNvGrpSpPr>
            <a:grpSpLocks/>
          </p:cNvGrpSpPr>
          <p:nvPr/>
        </p:nvGrpSpPr>
        <p:grpSpPr bwMode="auto">
          <a:xfrm>
            <a:off x="357188" y="1341438"/>
            <a:ext cx="8429625" cy="4214812"/>
            <a:chOff x="357158" y="1643050"/>
            <a:chExt cx="8429684" cy="4214842"/>
          </a:xfrm>
        </p:grpSpPr>
        <p:sp>
          <p:nvSpPr>
            <p:cNvPr id="6149" name="流程图: 过程 6"/>
            <p:cNvSpPr>
              <a:spLocks noChangeArrowheads="1"/>
            </p:cNvSpPr>
            <p:nvPr/>
          </p:nvSpPr>
          <p:spPr bwMode="auto">
            <a:xfrm>
              <a:off x="3643306" y="1643050"/>
              <a:ext cx="1214446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US" altLang="zh-CN" sz="2800" b="1"/>
                <a:t>C</a:t>
              </a:r>
              <a:r>
                <a:rPr lang="zh-CN" altLang="en-US" sz="2800" b="1"/>
                <a:t>程序</a:t>
              </a:r>
            </a:p>
          </p:txBody>
        </p:sp>
        <p:sp>
          <p:nvSpPr>
            <p:cNvPr id="6150" name="流程图: 过程 7"/>
            <p:cNvSpPr>
              <a:spLocks noChangeArrowheads="1"/>
            </p:cNvSpPr>
            <p:nvPr/>
          </p:nvSpPr>
          <p:spPr bwMode="auto">
            <a:xfrm>
              <a:off x="357158" y="2571744"/>
              <a:ext cx="2500330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源程序文件</a:t>
              </a:r>
              <a:r>
                <a:rPr lang="en-US" altLang="zh-CN" sz="2800" b="1"/>
                <a:t>1</a:t>
              </a:r>
              <a:endParaRPr lang="zh-CN" altLang="en-US" sz="2800" b="1"/>
            </a:p>
          </p:txBody>
        </p:sp>
        <p:sp>
          <p:nvSpPr>
            <p:cNvPr id="6151" name="流程图: 过程 8"/>
            <p:cNvSpPr>
              <a:spLocks noChangeArrowheads="1"/>
            </p:cNvSpPr>
            <p:nvPr/>
          </p:nvSpPr>
          <p:spPr bwMode="auto">
            <a:xfrm>
              <a:off x="3000364" y="2571744"/>
              <a:ext cx="2500330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源程序文件</a:t>
              </a:r>
              <a:r>
                <a:rPr lang="en-US" altLang="zh-CN" sz="2800" b="1"/>
                <a:t>2</a:t>
              </a:r>
              <a:endParaRPr lang="zh-CN" altLang="en-US" sz="2800" b="1"/>
            </a:p>
          </p:txBody>
        </p:sp>
        <p:sp>
          <p:nvSpPr>
            <p:cNvPr id="6152" name="流程图: 过程 9"/>
            <p:cNvSpPr>
              <a:spLocks noChangeArrowheads="1"/>
            </p:cNvSpPr>
            <p:nvPr/>
          </p:nvSpPr>
          <p:spPr bwMode="auto">
            <a:xfrm>
              <a:off x="6286512" y="2571744"/>
              <a:ext cx="2500330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源程序文件</a:t>
              </a:r>
              <a:r>
                <a:rPr lang="en-US" altLang="zh-CN" sz="2800" b="1"/>
                <a:t>n</a:t>
              </a:r>
              <a:endParaRPr lang="zh-CN" altLang="en-US" sz="2800" b="1"/>
            </a:p>
          </p:txBody>
        </p:sp>
        <p:sp>
          <p:nvSpPr>
            <p:cNvPr id="6153" name="流程图: 过程 10"/>
            <p:cNvSpPr>
              <a:spLocks noChangeArrowheads="1"/>
            </p:cNvSpPr>
            <p:nvPr/>
          </p:nvSpPr>
          <p:spPr bwMode="auto">
            <a:xfrm>
              <a:off x="5500694" y="2428868"/>
              <a:ext cx="785818" cy="500066"/>
            </a:xfrm>
            <a:prstGeom prst="flowChart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algn="ctr"/>
              <a:r>
                <a:rPr lang="en-US" altLang="zh-CN" sz="2800" b="1"/>
                <a:t>…</a:t>
              </a:r>
              <a:endParaRPr lang="zh-CN" altLang="en-US" sz="2800" b="1"/>
            </a:p>
          </p:txBody>
        </p:sp>
        <p:sp>
          <p:nvSpPr>
            <p:cNvPr id="6154" name="流程图: 过程 11"/>
            <p:cNvSpPr>
              <a:spLocks noChangeArrowheads="1"/>
            </p:cNvSpPr>
            <p:nvPr/>
          </p:nvSpPr>
          <p:spPr bwMode="auto">
            <a:xfrm>
              <a:off x="357158" y="3500438"/>
              <a:ext cx="2143140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预处理命令</a:t>
              </a:r>
            </a:p>
          </p:txBody>
        </p:sp>
        <p:sp>
          <p:nvSpPr>
            <p:cNvPr id="6155" name="流程图: 过程 12"/>
            <p:cNvSpPr>
              <a:spLocks noChangeArrowheads="1"/>
            </p:cNvSpPr>
            <p:nvPr/>
          </p:nvSpPr>
          <p:spPr bwMode="auto">
            <a:xfrm>
              <a:off x="2714612" y="3500438"/>
              <a:ext cx="1857388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数据声明</a:t>
              </a:r>
            </a:p>
          </p:txBody>
        </p:sp>
        <p:sp>
          <p:nvSpPr>
            <p:cNvPr id="6156" name="流程图: 过程 13"/>
            <p:cNvSpPr>
              <a:spLocks noChangeArrowheads="1"/>
            </p:cNvSpPr>
            <p:nvPr/>
          </p:nvSpPr>
          <p:spPr bwMode="auto">
            <a:xfrm>
              <a:off x="4786314" y="3500438"/>
              <a:ext cx="1357322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函数</a:t>
              </a:r>
              <a:r>
                <a:rPr lang="en-US" altLang="zh-CN" sz="2800" b="1"/>
                <a:t>1</a:t>
              </a:r>
              <a:endParaRPr lang="zh-CN" altLang="en-US" sz="2800" b="1"/>
            </a:p>
          </p:txBody>
        </p:sp>
        <p:sp>
          <p:nvSpPr>
            <p:cNvPr id="6157" name="流程图: 过程 14"/>
            <p:cNvSpPr>
              <a:spLocks noChangeArrowheads="1"/>
            </p:cNvSpPr>
            <p:nvPr/>
          </p:nvSpPr>
          <p:spPr bwMode="auto">
            <a:xfrm>
              <a:off x="7000892" y="3500438"/>
              <a:ext cx="1357322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函数</a:t>
              </a:r>
              <a:r>
                <a:rPr lang="en-US" altLang="zh-CN" sz="2800" b="1"/>
                <a:t>n</a:t>
              </a:r>
              <a:endParaRPr lang="zh-CN" altLang="en-US" sz="2800" b="1"/>
            </a:p>
          </p:txBody>
        </p:sp>
        <p:sp>
          <p:nvSpPr>
            <p:cNvPr id="6158" name="流程图: 过程 15"/>
            <p:cNvSpPr>
              <a:spLocks noChangeArrowheads="1"/>
            </p:cNvSpPr>
            <p:nvPr/>
          </p:nvSpPr>
          <p:spPr bwMode="auto">
            <a:xfrm>
              <a:off x="3643306" y="4429132"/>
              <a:ext cx="1857388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函数首部</a:t>
              </a:r>
            </a:p>
          </p:txBody>
        </p:sp>
        <p:sp>
          <p:nvSpPr>
            <p:cNvPr id="6159" name="流程图: 过程 16"/>
            <p:cNvSpPr>
              <a:spLocks noChangeArrowheads="1"/>
            </p:cNvSpPr>
            <p:nvPr/>
          </p:nvSpPr>
          <p:spPr bwMode="auto">
            <a:xfrm>
              <a:off x="5715008" y="4429132"/>
              <a:ext cx="1357322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函数体</a:t>
              </a:r>
            </a:p>
          </p:txBody>
        </p:sp>
        <p:sp>
          <p:nvSpPr>
            <p:cNvPr id="6160" name="流程图: 过程 17"/>
            <p:cNvSpPr>
              <a:spLocks noChangeArrowheads="1"/>
            </p:cNvSpPr>
            <p:nvPr/>
          </p:nvSpPr>
          <p:spPr bwMode="auto">
            <a:xfrm>
              <a:off x="4357686" y="5357826"/>
              <a:ext cx="1857388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数据声明</a:t>
              </a:r>
            </a:p>
          </p:txBody>
        </p:sp>
        <p:sp>
          <p:nvSpPr>
            <p:cNvPr id="6161" name="流程图: 过程 18"/>
            <p:cNvSpPr>
              <a:spLocks noChangeArrowheads="1"/>
            </p:cNvSpPr>
            <p:nvPr/>
          </p:nvSpPr>
          <p:spPr bwMode="auto">
            <a:xfrm>
              <a:off x="6500826" y="5357826"/>
              <a:ext cx="1857388" cy="500066"/>
            </a:xfrm>
            <a:prstGeom prst="flowChartProcess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zh-CN" altLang="en-US" sz="2800" b="1"/>
                <a:t>执行语句</a:t>
              </a:r>
            </a:p>
          </p:txBody>
        </p:sp>
        <p:sp>
          <p:nvSpPr>
            <p:cNvPr id="6162" name="流程图: 过程 19"/>
            <p:cNvSpPr>
              <a:spLocks noChangeArrowheads="1"/>
            </p:cNvSpPr>
            <p:nvPr/>
          </p:nvSpPr>
          <p:spPr bwMode="auto">
            <a:xfrm>
              <a:off x="6215074" y="3357562"/>
              <a:ext cx="785818" cy="500066"/>
            </a:xfrm>
            <a:prstGeom prst="flowChart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algn="ctr"/>
              <a:r>
                <a:rPr lang="en-US" altLang="zh-CN" sz="2800" b="1"/>
                <a:t>…</a:t>
              </a:r>
              <a:endParaRPr lang="zh-CN" altLang="en-US" sz="2800" b="1"/>
            </a:p>
          </p:txBody>
        </p:sp>
        <p:cxnSp>
          <p:nvCxnSpPr>
            <p:cNvPr id="6163" name="直接连接符 21"/>
            <p:cNvCxnSpPr>
              <a:cxnSpLocks noChangeShapeType="1"/>
            </p:cNvCxnSpPr>
            <p:nvPr/>
          </p:nvCxnSpPr>
          <p:spPr bwMode="auto">
            <a:xfrm>
              <a:off x="1643042" y="2357430"/>
              <a:ext cx="592935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4" name="直接连接符 25"/>
            <p:cNvCxnSpPr>
              <a:cxnSpLocks noChangeShapeType="1"/>
              <a:stCxn id="6151" idx="0"/>
              <a:endCxn id="6149" idx="2"/>
            </p:cNvCxnSpPr>
            <p:nvPr/>
          </p:nvCxnSpPr>
          <p:spPr bwMode="auto">
            <a:xfrm rot="5400000" flipH="1" flipV="1">
              <a:off x="4036215" y="2357430"/>
              <a:ext cx="428628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5" name="直接连接符 28"/>
            <p:cNvCxnSpPr>
              <a:cxnSpLocks noChangeShapeType="1"/>
            </p:cNvCxnSpPr>
            <p:nvPr/>
          </p:nvCxnSpPr>
          <p:spPr bwMode="auto">
            <a:xfrm rot="5400000" flipH="1" flipV="1">
              <a:off x="1535885" y="2464587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6" name="直接连接符 30"/>
            <p:cNvCxnSpPr>
              <a:cxnSpLocks noChangeShapeType="1"/>
            </p:cNvCxnSpPr>
            <p:nvPr/>
          </p:nvCxnSpPr>
          <p:spPr bwMode="auto">
            <a:xfrm rot="5400000" flipH="1" flipV="1">
              <a:off x="7465239" y="2464587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7" name="直接连接符 31"/>
            <p:cNvCxnSpPr>
              <a:cxnSpLocks noChangeShapeType="1"/>
            </p:cNvCxnSpPr>
            <p:nvPr/>
          </p:nvCxnSpPr>
          <p:spPr bwMode="auto">
            <a:xfrm rot="5400000" flipH="1" flipV="1">
              <a:off x="4107653" y="3178967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8" name="直接连接符 32"/>
            <p:cNvCxnSpPr>
              <a:cxnSpLocks noChangeShapeType="1"/>
            </p:cNvCxnSpPr>
            <p:nvPr/>
          </p:nvCxnSpPr>
          <p:spPr bwMode="auto">
            <a:xfrm>
              <a:off x="1428728" y="3286124"/>
              <a:ext cx="6215106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9" name="直接连接符 33"/>
            <p:cNvCxnSpPr>
              <a:cxnSpLocks noChangeShapeType="1"/>
            </p:cNvCxnSpPr>
            <p:nvPr/>
          </p:nvCxnSpPr>
          <p:spPr bwMode="auto">
            <a:xfrm rot="5400000" flipH="1" flipV="1">
              <a:off x="1321571" y="3393281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0" name="直接连接符 34"/>
            <p:cNvCxnSpPr>
              <a:cxnSpLocks noChangeShapeType="1"/>
            </p:cNvCxnSpPr>
            <p:nvPr/>
          </p:nvCxnSpPr>
          <p:spPr bwMode="auto">
            <a:xfrm rot="5400000" flipH="1" flipV="1">
              <a:off x="3536149" y="3393281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1" name="直接连接符 35"/>
            <p:cNvCxnSpPr>
              <a:cxnSpLocks noChangeShapeType="1"/>
            </p:cNvCxnSpPr>
            <p:nvPr/>
          </p:nvCxnSpPr>
          <p:spPr bwMode="auto">
            <a:xfrm rot="5400000" flipH="1" flipV="1">
              <a:off x="5393537" y="3393281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2" name="直接连接符 36"/>
            <p:cNvCxnSpPr>
              <a:cxnSpLocks noChangeShapeType="1"/>
            </p:cNvCxnSpPr>
            <p:nvPr/>
          </p:nvCxnSpPr>
          <p:spPr bwMode="auto">
            <a:xfrm rot="5400000" flipH="1" flipV="1">
              <a:off x="7536677" y="3393281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3" name="直接连接符 38"/>
            <p:cNvCxnSpPr>
              <a:cxnSpLocks noChangeShapeType="1"/>
            </p:cNvCxnSpPr>
            <p:nvPr/>
          </p:nvCxnSpPr>
          <p:spPr bwMode="auto">
            <a:xfrm rot="5400000" flipH="1" flipV="1">
              <a:off x="5393537" y="4107661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4" name="直接连接符 39"/>
            <p:cNvCxnSpPr>
              <a:cxnSpLocks noChangeShapeType="1"/>
            </p:cNvCxnSpPr>
            <p:nvPr/>
          </p:nvCxnSpPr>
          <p:spPr bwMode="auto">
            <a:xfrm>
              <a:off x="4572000" y="4214818"/>
              <a:ext cx="1857388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5" name="直接连接符 41"/>
            <p:cNvCxnSpPr>
              <a:cxnSpLocks noChangeShapeType="1"/>
            </p:cNvCxnSpPr>
            <p:nvPr/>
          </p:nvCxnSpPr>
          <p:spPr bwMode="auto">
            <a:xfrm rot="5400000" flipH="1" flipV="1">
              <a:off x="6322231" y="4321975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6" name="直接连接符 42"/>
            <p:cNvCxnSpPr>
              <a:cxnSpLocks noChangeShapeType="1"/>
            </p:cNvCxnSpPr>
            <p:nvPr/>
          </p:nvCxnSpPr>
          <p:spPr bwMode="auto">
            <a:xfrm rot="5400000" flipH="1" flipV="1">
              <a:off x="4464843" y="4321975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7" name="直接连接符 44"/>
            <p:cNvCxnSpPr>
              <a:cxnSpLocks noChangeShapeType="1"/>
            </p:cNvCxnSpPr>
            <p:nvPr/>
          </p:nvCxnSpPr>
          <p:spPr bwMode="auto">
            <a:xfrm rot="5400000" flipH="1" flipV="1">
              <a:off x="6250793" y="5036355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8" name="直接连接符 45"/>
            <p:cNvCxnSpPr>
              <a:cxnSpLocks noChangeShapeType="1"/>
            </p:cNvCxnSpPr>
            <p:nvPr/>
          </p:nvCxnSpPr>
          <p:spPr bwMode="auto">
            <a:xfrm>
              <a:off x="5286380" y="5143512"/>
              <a:ext cx="2214578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9" name="直接连接符 46"/>
            <p:cNvCxnSpPr>
              <a:cxnSpLocks noChangeShapeType="1"/>
            </p:cNvCxnSpPr>
            <p:nvPr/>
          </p:nvCxnSpPr>
          <p:spPr bwMode="auto">
            <a:xfrm rot="5400000" flipH="1" flipV="1">
              <a:off x="7393801" y="5250669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80" name="直接连接符 47"/>
            <p:cNvCxnSpPr>
              <a:cxnSpLocks noChangeShapeType="1"/>
            </p:cNvCxnSpPr>
            <p:nvPr/>
          </p:nvCxnSpPr>
          <p:spPr bwMode="auto">
            <a:xfrm rot="5400000" flipH="1" flipV="1">
              <a:off x="5179223" y="5250669"/>
              <a:ext cx="214314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14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268413"/>
            <a:ext cx="7715250" cy="39290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</a:t>
            </a:r>
            <a:r>
              <a:rPr lang="zh-CN" altLang="zh-CN" smtClean="0"/>
              <a:t>例</a:t>
            </a:r>
            <a:r>
              <a:rPr lang="en-US" altLang="zh-CN" smtClean="0"/>
              <a:t>  </a:t>
            </a:r>
            <a:r>
              <a:rPr lang="zh-CN" altLang="zh-CN" smtClean="0"/>
              <a:t>从键盘输入</a:t>
            </a:r>
            <a:r>
              <a:rPr lang="en-US" altLang="zh-CN" smtClean="0"/>
              <a:t>BOY</a:t>
            </a:r>
            <a:r>
              <a:rPr lang="zh-CN" altLang="zh-CN" smtClean="0"/>
              <a:t>三个字符，然后把它们输出到屏幕。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思路：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用</a:t>
            </a:r>
            <a:r>
              <a:rPr lang="en-US" altLang="zh-CN" smtClean="0"/>
              <a:t>3</a:t>
            </a:r>
            <a:r>
              <a:rPr lang="zh-CN" altLang="zh-CN" smtClean="0"/>
              <a:t>个</a:t>
            </a:r>
            <a:r>
              <a:rPr lang="en-US" altLang="zh-CN" smtClean="0"/>
              <a:t>getchar</a:t>
            </a:r>
            <a:r>
              <a:rPr lang="zh-CN" altLang="zh-CN" smtClean="0"/>
              <a:t>函数先后从键盘向计算机输入</a:t>
            </a:r>
            <a:r>
              <a:rPr lang="en-US" altLang="zh-CN" smtClean="0"/>
              <a:t>BOY</a:t>
            </a:r>
            <a:r>
              <a:rPr lang="zh-CN" altLang="zh-CN" smtClean="0"/>
              <a:t>三个字符</a:t>
            </a:r>
            <a:endParaRPr lang="en-US" altLang="zh-CN" smtClean="0"/>
          </a:p>
          <a:p>
            <a:pPr lvl="1" eaLnBrk="1" hangingPunct="1"/>
            <a:r>
              <a:rPr lang="zh-CN" altLang="zh-CN" smtClean="0"/>
              <a:t>用</a:t>
            </a:r>
            <a:r>
              <a:rPr lang="en-US" altLang="zh-CN" smtClean="0"/>
              <a:t>putchar</a:t>
            </a:r>
            <a:r>
              <a:rPr lang="zh-CN" altLang="zh-CN" smtClean="0"/>
              <a:t>函数输出</a:t>
            </a:r>
          </a:p>
        </p:txBody>
      </p:sp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301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301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301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3016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pic>
        <p:nvPicPr>
          <p:cNvPr id="43017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311150"/>
            <a:ext cx="7715250" cy="52149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 main ( )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 char a,b,c;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a=getchar();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b=getchar();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c=getchar();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putchar(a); putchar(b); putchar(c);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putchar('\n');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}</a:t>
            </a:r>
            <a:endParaRPr lang="zh-CN" altLang="zh-CN" sz="2800" smtClean="0"/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0" y="-1539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4036" name="Rectangle 2"/>
          <p:cNvSpPr>
            <a:spLocks noChangeArrowheads="1"/>
          </p:cNvSpPr>
          <p:nvPr/>
        </p:nvSpPr>
        <p:spPr bwMode="auto">
          <a:xfrm>
            <a:off x="0" y="-1539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4037" name="Rectangle 2"/>
          <p:cNvSpPr>
            <a:spLocks noChangeArrowheads="1"/>
          </p:cNvSpPr>
          <p:nvPr/>
        </p:nvSpPr>
        <p:spPr bwMode="auto">
          <a:xfrm>
            <a:off x="0" y="-1539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4038" name="Rectangle 2"/>
          <p:cNvSpPr>
            <a:spLocks noChangeArrowheads="1"/>
          </p:cNvSpPr>
          <p:nvPr/>
        </p:nvSpPr>
        <p:spPr bwMode="auto">
          <a:xfrm>
            <a:off x="0" y="-1539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4039" name="Rectangle 4"/>
          <p:cNvSpPr>
            <a:spLocks noChangeArrowheads="1"/>
          </p:cNvSpPr>
          <p:nvPr/>
        </p:nvSpPr>
        <p:spPr bwMode="auto">
          <a:xfrm>
            <a:off x="0" y="-15398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143375" y="1882775"/>
            <a:ext cx="43576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输入一个字符，送给</a:t>
            </a:r>
            <a:r>
              <a:rPr lang="zh-CN" altLang="en-US" sz="2800" b="1">
                <a:solidFill>
                  <a:srgbClr val="0000CC"/>
                </a:solidFill>
              </a:rPr>
              <a:t>变量</a:t>
            </a:r>
            <a:r>
              <a:rPr lang="en-US" altLang="zh-CN" sz="2800" b="1">
                <a:solidFill>
                  <a:srgbClr val="0000CC"/>
                </a:solidFill>
              </a:rPr>
              <a:t>a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4441825"/>
            <a:ext cx="12144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3954463"/>
            <a:ext cx="5000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63" y="4743450"/>
            <a:ext cx="5000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954463"/>
            <a:ext cx="121443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5" name="图片 16" descr="Untitled2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49545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446088"/>
            <a:ext cx="7715250" cy="52149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 main ( )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 char a,b,c;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a=getchar();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b=getchar();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c=getchar();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putchar(a); putchar(b); putchar(c);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putchar('\n');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}</a:t>
            </a:r>
            <a:endParaRPr lang="zh-CN" altLang="zh-CN" sz="2800" smtClean="0"/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0" y="-1404938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5060" name="Rectangle 2"/>
          <p:cNvSpPr>
            <a:spLocks noChangeArrowheads="1"/>
          </p:cNvSpPr>
          <p:nvPr/>
        </p:nvSpPr>
        <p:spPr bwMode="auto">
          <a:xfrm>
            <a:off x="0" y="-1404938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5061" name="Rectangle 2"/>
          <p:cNvSpPr>
            <a:spLocks noChangeArrowheads="1"/>
          </p:cNvSpPr>
          <p:nvPr/>
        </p:nvSpPr>
        <p:spPr bwMode="auto">
          <a:xfrm>
            <a:off x="0" y="-1404938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5062" name="Rectangle 2"/>
          <p:cNvSpPr>
            <a:spLocks noChangeArrowheads="1"/>
          </p:cNvSpPr>
          <p:nvPr/>
        </p:nvSpPr>
        <p:spPr bwMode="auto">
          <a:xfrm>
            <a:off x="0" y="-1404938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5063" name="Rectangle 2"/>
          <p:cNvSpPr>
            <a:spLocks noChangeArrowheads="1"/>
          </p:cNvSpPr>
          <p:nvPr/>
        </p:nvSpPr>
        <p:spPr bwMode="auto">
          <a:xfrm>
            <a:off x="0" y="-1404938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5064" name="Rectangle 4"/>
          <p:cNvSpPr>
            <a:spLocks noChangeArrowheads="1"/>
          </p:cNvSpPr>
          <p:nvPr/>
        </p:nvSpPr>
        <p:spPr bwMode="auto">
          <a:xfrm>
            <a:off x="0" y="-1404938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929063" y="2017713"/>
            <a:ext cx="37861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putchar(getchar());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071563" y="2017713"/>
            <a:ext cx="2714625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000125" y="3517900"/>
            <a:ext cx="1843088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pic>
        <p:nvPicPr>
          <p:cNvPr id="45068" name="图片 13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0895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 animBg="1"/>
      <p:bldP spid="1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384175"/>
            <a:ext cx="7715250" cy="52149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 main ( )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 char a,b,c;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en-US" altLang="zh-CN" sz="2800" smtClean="0">
                <a:solidFill>
                  <a:schemeClr val="accent1"/>
                </a:solidFill>
              </a:rPr>
              <a:t>a=getchar(); </a:t>
            </a:r>
            <a:endParaRPr lang="zh-CN" altLang="zh-CN" sz="28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b=getchar();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c=getchar();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en-US" altLang="zh-CN" sz="2800" smtClean="0">
                <a:solidFill>
                  <a:schemeClr val="accent1"/>
                </a:solidFill>
              </a:rPr>
              <a:t>putchar(a); </a:t>
            </a:r>
            <a:r>
              <a:rPr lang="en-US" altLang="zh-CN" sz="2800" smtClean="0"/>
              <a:t>putchar(b); putchar(c);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putchar('\n');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}</a:t>
            </a:r>
            <a:endParaRPr lang="zh-CN" altLang="zh-CN" sz="2800" smtClean="0"/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0" y="-14668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0" y="-14668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6085" name="Rectangle 2"/>
          <p:cNvSpPr>
            <a:spLocks noChangeArrowheads="1"/>
          </p:cNvSpPr>
          <p:nvPr/>
        </p:nvSpPr>
        <p:spPr bwMode="auto">
          <a:xfrm>
            <a:off x="0" y="-14668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6086" name="Rectangle 2"/>
          <p:cNvSpPr>
            <a:spLocks noChangeArrowheads="1"/>
          </p:cNvSpPr>
          <p:nvPr/>
        </p:nvSpPr>
        <p:spPr bwMode="auto">
          <a:xfrm>
            <a:off x="0" y="-14668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6087" name="Rectangle 4"/>
          <p:cNvSpPr>
            <a:spLocks noChangeArrowheads="1"/>
          </p:cNvSpPr>
          <p:nvPr/>
        </p:nvSpPr>
        <p:spPr bwMode="auto">
          <a:xfrm>
            <a:off x="0" y="-146685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6088" name="TextBox 9"/>
          <p:cNvSpPr txBox="1">
            <a:spLocks noChangeArrowheads="1"/>
          </p:cNvSpPr>
          <p:nvPr/>
        </p:nvSpPr>
        <p:spPr bwMode="auto">
          <a:xfrm>
            <a:off x="3929063" y="1955800"/>
            <a:ext cx="37861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putchar(getchar());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071563" y="2455863"/>
            <a:ext cx="2714625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843213" y="3392488"/>
            <a:ext cx="1800225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929063" y="2455863"/>
            <a:ext cx="37861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putchar(getchar());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46092" name="图片 14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02761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527050"/>
            <a:ext cx="7715250" cy="52149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 main ( )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 char a,b,c;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en-US" altLang="zh-CN" sz="2800" smtClean="0">
                <a:solidFill>
                  <a:schemeClr val="accent1"/>
                </a:solidFill>
              </a:rPr>
              <a:t>a=getchar(); </a:t>
            </a:r>
            <a:endParaRPr lang="zh-CN" altLang="zh-CN" sz="28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en-US" altLang="zh-CN" sz="2800" smtClean="0">
                <a:solidFill>
                  <a:schemeClr val="accent1"/>
                </a:solidFill>
              </a:rPr>
              <a:t>b=getchar(); </a:t>
            </a:r>
            <a:endParaRPr lang="zh-CN" altLang="zh-CN" sz="28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c=getchar();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en-US" altLang="zh-CN" sz="2800" smtClean="0">
                <a:solidFill>
                  <a:schemeClr val="accent1"/>
                </a:solidFill>
              </a:rPr>
              <a:t>putchar(a); putchar(b); </a:t>
            </a:r>
            <a:r>
              <a:rPr lang="en-US" altLang="zh-CN" sz="2800" smtClean="0"/>
              <a:t>putchar(c);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putchar('\n');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}</a:t>
            </a:r>
            <a:endParaRPr lang="zh-CN" altLang="zh-CN" sz="2800" smtClean="0"/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0" y="-13239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7108" name="Rectangle 2"/>
          <p:cNvSpPr>
            <a:spLocks noChangeArrowheads="1"/>
          </p:cNvSpPr>
          <p:nvPr/>
        </p:nvSpPr>
        <p:spPr bwMode="auto">
          <a:xfrm>
            <a:off x="0" y="-13239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7109" name="Rectangle 2"/>
          <p:cNvSpPr>
            <a:spLocks noChangeArrowheads="1"/>
          </p:cNvSpPr>
          <p:nvPr/>
        </p:nvSpPr>
        <p:spPr bwMode="auto">
          <a:xfrm>
            <a:off x="0" y="-13239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7110" name="Rectangle 2"/>
          <p:cNvSpPr>
            <a:spLocks noChangeArrowheads="1"/>
          </p:cNvSpPr>
          <p:nvPr/>
        </p:nvSpPr>
        <p:spPr bwMode="auto">
          <a:xfrm>
            <a:off x="0" y="-13239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7111" name="Rectangle 4"/>
          <p:cNvSpPr>
            <a:spLocks noChangeArrowheads="1"/>
          </p:cNvSpPr>
          <p:nvPr/>
        </p:nvSpPr>
        <p:spPr bwMode="auto">
          <a:xfrm>
            <a:off x="0" y="-132397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7112" name="TextBox 9"/>
          <p:cNvSpPr txBox="1">
            <a:spLocks noChangeArrowheads="1"/>
          </p:cNvSpPr>
          <p:nvPr/>
        </p:nvSpPr>
        <p:spPr bwMode="auto">
          <a:xfrm>
            <a:off x="3929063" y="2098675"/>
            <a:ext cx="37861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putchar(getchar());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071563" y="3098800"/>
            <a:ext cx="2714625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643438" y="3608388"/>
            <a:ext cx="2016125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7115" name="TextBox 12"/>
          <p:cNvSpPr txBox="1">
            <a:spLocks noChangeArrowheads="1"/>
          </p:cNvSpPr>
          <p:nvPr/>
        </p:nvSpPr>
        <p:spPr bwMode="auto">
          <a:xfrm>
            <a:off x="3929063" y="2598738"/>
            <a:ext cx="37861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putchar(getchar());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38588" y="3095625"/>
            <a:ext cx="37861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putchar(getchar());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47117" name="图片 17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17048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idx="1"/>
          </p:nvPr>
        </p:nvSpPr>
        <p:spPr>
          <a:xfrm>
            <a:off x="779463" y="455613"/>
            <a:ext cx="7715250" cy="52149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 main ( )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 char a,b,c;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en-US" altLang="zh-CN" sz="2800" smtClean="0">
                <a:solidFill>
                  <a:schemeClr val="accent1"/>
                </a:solidFill>
              </a:rPr>
              <a:t>a=getchar(); </a:t>
            </a:r>
            <a:endParaRPr lang="zh-CN" altLang="zh-CN" sz="28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en-US" altLang="zh-CN" sz="2800" smtClean="0">
                <a:solidFill>
                  <a:schemeClr val="accent1"/>
                </a:solidFill>
              </a:rPr>
              <a:t>b=getchar(); </a:t>
            </a:r>
            <a:endParaRPr lang="zh-CN" altLang="zh-CN" sz="28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en-US" altLang="zh-CN" sz="2800" smtClean="0">
                <a:solidFill>
                  <a:schemeClr val="accent1"/>
                </a:solidFill>
              </a:rPr>
              <a:t>c=getchar(); </a:t>
            </a:r>
            <a:endParaRPr lang="zh-CN" altLang="zh-CN" sz="28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</a:t>
            </a:r>
            <a:r>
              <a:rPr lang="en-US" altLang="zh-CN" sz="2800" smtClean="0">
                <a:solidFill>
                  <a:schemeClr val="accent1"/>
                </a:solidFill>
              </a:rPr>
              <a:t>putchar(a); putchar(b); putchar(c); </a:t>
            </a:r>
            <a:endParaRPr lang="zh-CN" altLang="zh-CN" sz="28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putchar('\n');               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}</a:t>
            </a:r>
            <a:endParaRPr lang="zh-CN" altLang="zh-CN" sz="2800" smtClean="0"/>
          </a:p>
        </p:txBody>
      </p:sp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65088" y="-139541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rgbClr val="080808"/>
              </a:solidFill>
            </a:endParaRPr>
          </a:p>
        </p:txBody>
      </p:sp>
      <p:sp>
        <p:nvSpPr>
          <p:cNvPr id="48132" name="TextBox 9"/>
          <p:cNvSpPr txBox="1">
            <a:spLocks noChangeArrowheads="1"/>
          </p:cNvSpPr>
          <p:nvPr/>
        </p:nvSpPr>
        <p:spPr bwMode="auto">
          <a:xfrm>
            <a:off x="3994150" y="2027238"/>
            <a:ext cx="37861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putchar(getchar());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48133" name="TextBox 12"/>
          <p:cNvSpPr txBox="1">
            <a:spLocks noChangeArrowheads="1"/>
          </p:cNvSpPr>
          <p:nvPr/>
        </p:nvSpPr>
        <p:spPr bwMode="auto">
          <a:xfrm>
            <a:off x="3994150" y="2527300"/>
            <a:ext cx="37861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putchar(getchar());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48134" name="TextBox 13"/>
          <p:cNvSpPr txBox="1">
            <a:spLocks noChangeArrowheads="1"/>
          </p:cNvSpPr>
          <p:nvPr/>
        </p:nvSpPr>
        <p:spPr bwMode="auto">
          <a:xfrm>
            <a:off x="4003675" y="3024188"/>
            <a:ext cx="37861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00CC"/>
                </a:solidFill>
              </a:rPr>
              <a:t>putchar(getchar());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cxnSp>
        <p:nvCxnSpPr>
          <p:cNvPr id="18" name="直接连接符 17"/>
          <p:cNvCxnSpPr>
            <a:cxnSpLocks noChangeShapeType="1"/>
          </p:cNvCxnSpPr>
          <p:nvPr/>
        </p:nvCxnSpPr>
        <p:spPr bwMode="auto">
          <a:xfrm>
            <a:off x="1036638" y="1772816"/>
            <a:ext cx="172878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588" y="4170363"/>
            <a:ext cx="857250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7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idx="1"/>
          </p:nvPr>
        </p:nvSpPr>
        <p:spPr>
          <a:xfrm>
            <a:off x="928688" y="1857375"/>
            <a:ext cx="6786562" cy="1428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</a:t>
            </a:r>
            <a:r>
              <a:rPr lang="zh-CN" altLang="zh-CN" smtClean="0"/>
              <a:t>例</a:t>
            </a:r>
            <a:r>
              <a:rPr lang="en-US" altLang="zh-CN" smtClean="0"/>
              <a:t>1</a:t>
            </a:r>
            <a:r>
              <a:rPr lang="zh-CN" altLang="en-US" smtClean="0"/>
              <a:t> </a:t>
            </a:r>
            <a:r>
              <a:rPr lang="en-US" altLang="zh-CN" smtClean="0"/>
              <a:t> </a:t>
            </a:r>
            <a:r>
              <a:rPr lang="zh-CN" altLang="zh-CN" smtClean="0"/>
              <a:t>给出三角形的三边长，求三角形面积。</a:t>
            </a:r>
            <a:endParaRPr lang="en-US" altLang="zh-CN" smtClean="0"/>
          </a:p>
        </p:txBody>
      </p:sp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91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915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49158" name="图片 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smtClean="0">
                <a:solidFill>
                  <a:srgbClr val="800000"/>
                </a:solidFill>
                <a:ea typeface="黑体" pitchFamily="2" charset="-122"/>
              </a:rPr>
              <a:t>3.6 </a:t>
            </a:r>
            <a:r>
              <a:rPr lang="zh-CN" altLang="en-US" sz="4800" smtClean="0">
                <a:solidFill>
                  <a:srgbClr val="800000"/>
                </a:solidFill>
                <a:ea typeface="黑体" pitchFamily="2" charset="-122"/>
              </a:rPr>
              <a:t>顺序结构程序设计举例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idx="1"/>
          </p:nvPr>
        </p:nvSpPr>
        <p:spPr>
          <a:xfrm>
            <a:off x="823913" y="976313"/>
            <a:ext cx="7500937" cy="4429125"/>
          </a:xfrm>
        </p:spPr>
        <p:txBody>
          <a:bodyPr/>
          <a:lstStyle/>
          <a:p>
            <a:pPr eaLnBrk="1" hangingPunct="1"/>
            <a:r>
              <a:rPr lang="zh-CN" altLang="zh-CN" smtClean="0"/>
              <a:t>解题思路：假设给定的三个边符合构成三角形的条件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关键是找到求三角形面积的公式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公式为：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zh-CN" smtClean="0"/>
              <a:t>其中</a:t>
            </a:r>
            <a:r>
              <a:rPr lang="en-US" altLang="zh-CN" smtClean="0"/>
              <a:t>s=(a+b+c)/2</a:t>
            </a:r>
          </a:p>
        </p:txBody>
      </p:sp>
      <p:sp>
        <p:nvSpPr>
          <p:cNvPr id="50179" name="Rectangle 5"/>
          <p:cNvSpPr>
            <a:spLocks noChangeArrowheads="1"/>
          </p:cNvSpPr>
          <p:nvPr/>
        </p:nvSpPr>
        <p:spPr bwMode="auto">
          <a:xfrm>
            <a:off x="180975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180975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0181" name="Rectangle 2"/>
          <p:cNvSpPr>
            <a:spLocks noChangeArrowheads="1"/>
          </p:cNvSpPr>
          <p:nvPr/>
        </p:nvSpPr>
        <p:spPr bwMode="auto">
          <a:xfrm>
            <a:off x="180975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0182" name="Rectangle 2"/>
          <p:cNvSpPr>
            <a:spLocks noChangeArrowheads="1"/>
          </p:cNvSpPr>
          <p:nvPr/>
        </p:nvSpPr>
        <p:spPr bwMode="auto">
          <a:xfrm>
            <a:off x="180975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50183" name="Object 1"/>
          <p:cNvGraphicFramePr>
            <a:graphicFrameLocks noChangeAspect="1"/>
          </p:cNvGraphicFramePr>
          <p:nvPr/>
        </p:nvGraphicFramePr>
        <p:xfrm>
          <a:off x="2232025" y="3125788"/>
          <a:ext cx="50800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1" name="公式" r:id="rId3" imgW="1828800" imgH="254000" progId="Equation.3">
                  <p:embed/>
                </p:oleObj>
              </mc:Choice>
              <mc:Fallback>
                <p:oleObj name="公式" r:id="rId3" imgW="1828800" imgH="254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025" y="3125788"/>
                        <a:ext cx="50800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184" name="图片 8" descr="Untitled2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526256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idx="1"/>
          </p:nvPr>
        </p:nvSpPr>
        <p:spPr>
          <a:xfrm>
            <a:off x="642938" y="500063"/>
            <a:ext cx="8143875" cy="6286500"/>
          </a:xfrm>
        </p:spPr>
        <p:txBody>
          <a:bodyPr/>
          <a:lstStyle/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#include &lt;math.h&gt;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int main ( )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{ double a,b,c,s,area;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a=3.67;          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b=5.43;      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c=6.21;      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s=(a+b+c)/2;	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area=sqrt(s*(s-a)*(s-b)*(s-c));   printf("a=%f\tb=%f\t%f\n",a,b,c);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printf("area=%f\n",area);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return 0;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}</a:t>
            </a:r>
          </a:p>
        </p:txBody>
      </p:sp>
      <p:sp>
        <p:nvSpPr>
          <p:cNvPr id="5120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0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0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右大括号 9"/>
          <p:cNvSpPr>
            <a:spLocks/>
          </p:cNvSpPr>
          <p:nvPr/>
        </p:nvSpPr>
        <p:spPr bwMode="auto">
          <a:xfrm>
            <a:off x="2928938" y="2571750"/>
            <a:ext cx="285750" cy="1143000"/>
          </a:xfrm>
          <a:prstGeom prst="rightBrace">
            <a:avLst>
              <a:gd name="adj1" fmla="val 8333"/>
              <a:gd name="adj2" fmla="val 50000"/>
            </a:avLst>
          </a:prstGeom>
          <a:solidFill>
            <a:schemeClr val="accent1"/>
          </a:solidFill>
          <a:ln w="38100" algn="ctr">
            <a:solidFill>
              <a:srgbClr val="0000CC"/>
            </a:solidFill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71875" y="2786063"/>
            <a:ext cx="3643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对边长</a:t>
            </a:r>
            <a:r>
              <a:rPr lang="en-US" altLang="zh-CN" sz="2800" b="1">
                <a:solidFill>
                  <a:srgbClr val="0000CC"/>
                </a:solidFill>
              </a:rPr>
              <a:t>a</a:t>
            </a:r>
            <a:r>
              <a:rPr lang="zh-CN" altLang="en-US" sz="2800" b="1">
                <a:solidFill>
                  <a:srgbClr val="0000CC"/>
                </a:solidFill>
              </a:rPr>
              <a:t>、</a:t>
            </a:r>
            <a:r>
              <a:rPr lang="en-US" altLang="zh-CN" sz="2800" b="1">
                <a:solidFill>
                  <a:srgbClr val="0000CC"/>
                </a:solidFill>
              </a:rPr>
              <a:t>b</a:t>
            </a:r>
            <a:r>
              <a:rPr lang="zh-CN" altLang="en-US" sz="2800" b="1">
                <a:solidFill>
                  <a:srgbClr val="0000CC"/>
                </a:solidFill>
              </a:rPr>
              <a:t>、</a:t>
            </a:r>
            <a:r>
              <a:rPr lang="en-US" altLang="zh-CN" sz="2800" b="1">
                <a:solidFill>
                  <a:srgbClr val="0000CC"/>
                </a:solidFill>
              </a:rPr>
              <a:t>c</a:t>
            </a:r>
            <a:r>
              <a:rPr lang="zh-CN" altLang="zh-CN" sz="2800" b="1">
                <a:solidFill>
                  <a:srgbClr val="0000CC"/>
                </a:solidFill>
              </a:rPr>
              <a:t>赋值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14813" y="3857625"/>
            <a:ext cx="1428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计算</a:t>
            </a:r>
            <a:r>
              <a:rPr lang="en-US" altLang="zh-CN" sz="2800" b="1">
                <a:solidFill>
                  <a:srgbClr val="0000CC"/>
                </a:solidFill>
              </a:rPr>
              <a:t>s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5435600" y="3722688"/>
            <a:ext cx="1928813" cy="642937"/>
          </a:xfrm>
          <a:prstGeom prst="wedgeRoundRectCallout">
            <a:avLst>
              <a:gd name="adj1" fmla="val -34176"/>
              <a:gd name="adj2" fmla="val 80315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zh-CN" altLang="zh-CN" sz="2800" b="1">
                <a:solidFill>
                  <a:srgbClr val="0000CC"/>
                </a:solidFill>
              </a:rPr>
              <a:t>计算</a:t>
            </a:r>
            <a:r>
              <a:rPr lang="en-US" altLang="zh-CN" sz="2800" b="1">
                <a:solidFill>
                  <a:srgbClr val="0000CC"/>
                </a:solidFill>
              </a:rPr>
              <a:t>area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51211" name="图片 12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idx="1"/>
          </p:nvPr>
        </p:nvSpPr>
        <p:spPr>
          <a:xfrm>
            <a:off x="642938" y="500063"/>
            <a:ext cx="8143875" cy="6286500"/>
          </a:xfrm>
        </p:spPr>
        <p:txBody>
          <a:bodyPr/>
          <a:lstStyle/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#include &lt;math.h&gt;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int main ( )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{ double a,b,c,s,area;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a=3.67;          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b=5.43;      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c=6.21;      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s=(a+b+c)/2;	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area=sqrt(s*(s-a)*(s-b)*(s-c));   printf("a=%f\tb=%f\t%f\n",a,b,c);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printf("area=%f\n",area);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return 0;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}</a:t>
            </a:r>
          </a:p>
        </p:txBody>
      </p:sp>
      <p:sp>
        <p:nvSpPr>
          <p:cNvPr id="5222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22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22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22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2843213" y="2997200"/>
            <a:ext cx="4000500" cy="642938"/>
          </a:xfrm>
          <a:prstGeom prst="wedgeRoundRectCallout">
            <a:avLst>
              <a:gd name="adj1" fmla="val -56972"/>
              <a:gd name="adj2" fmla="val 173833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数学函数，</a:t>
            </a:r>
            <a:r>
              <a:rPr lang="zh-CN" altLang="zh-CN" sz="2800" b="1">
                <a:solidFill>
                  <a:srgbClr val="FF0000"/>
                </a:solidFill>
              </a:rPr>
              <a:t>计算</a:t>
            </a:r>
            <a:r>
              <a:rPr lang="zh-CN" altLang="en-US" sz="2800" b="1">
                <a:solidFill>
                  <a:srgbClr val="FF0000"/>
                </a:solidFill>
              </a:rPr>
              <a:t>平方根</a:t>
            </a:r>
          </a:p>
        </p:txBody>
      </p: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>
            <a:off x="1908175" y="4786313"/>
            <a:ext cx="857250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14875" y="928688"/>
            <a:ext cx="3643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调用数学函数</a:t>
            </a:r>
            <a:r>
              <a:rPr lang="zh-CN" altLang="en-US" sz="2800" b="1">
                <a:solidFill>
                  <a:srgbClr val="0000CC"/>
                </a:solidFill>
              </a:rPr>
              <a:t>加此行</a:t>
            </a:r>
          </a:p>
        </p:txBody>
      </p:sp>
      <p:pic>
        <p:nvPicPr>
          <p:cNvPr id="52234" name="图片 9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42938"/>
            <a:ext cx="8786812" cy="830262"/>
          </a:xfrm>
        </p:spPr>
        <p:txBody>
          <a:bodyPr/>
          <a:lstStyle/>
          <a:p>
            <a:pPr eaLnBrk="1" hangingPunct="1"/>
            <a:r>
              <a:rPr lang="en-US" altLang="zh-CN" sz="4800" smtClean="0">
                <a:solidFill>
                  <a:srgbClr val="800000"/>
                </a:solidFill>
                <a:ea typeface="黑体" pitchFamily="2" charset="-122"/>
              </a:rPr>
              <a:t>3.2 </a:t>
            </a:r>
            <a:r>
              <a:rPr lang="zh-CN" altLang="zh-CN" sz="4800" smtClean="0">
                <a:solidFill>
                  <a:srgbClr val="800000"/>
                </a:solidFill>
                <a:ea typeface="黑体" pitchFamily="2" charset="-122"/>
              </a:rPr>
              <a:t>数据输入输出</a:t>
            </a:r>
            <a:r>
              <a:rPr lang="zh-CN" altLang="en-US" sz="4800" smtClean="0">
                <a:solidFill>
                  <a:srgbClr val="800000"/>
                </a:solidFill>
                <a:ea typeface="黑体" pitchFamily="2" charset="-122"/>
              </a:rPr>
              <a:t>的实现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idx="1"/>
          </p:nvPr>
        </p:nvSpPr>
        <p:spPr>
          <a:xfrm>
            <a:off x="1003300" y="1803400"/>
            <a:ext cx="7816850" cy="3857625"/>
          </a:xfrm>
        </p:spPr>
        <p:txBody>
          <a:bodyPr/>
          <a:lstStyle/>
          <a:p>
            <a:r>
              <a:rPr lang="zh-CN" altLang="zh-CN" smtClean="0"/>
              <a:t>输入输出是程序中最基本的操作之一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所谓输入输出是以计算机主机为主体而言的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从计算机向输出设备输出数据称为</a:t>
            </a:r>
            <a:r>
              <a:rPr lang="zh-CN" altLang="zh-CN" smtClean="0">
                <a:solidFill>
                  <a:srgbClr val="C00000"/>
                </a:solidFill>
              </a:rPr>
              <a:t>输出</a:t>
            </a:r>
            <a:r>
              <a:rPr lang="zh-CN" altLang="zh-CN" smtClean="0"/>
              <a:t>，从输入设备向计算机输入数据称为</a:t>
            </a:r>
            <a:r>
              <a:rPr lang="zh-CN" altLang="zh-CN" smtClean="0">
                <a:solidFill>
                  <a:srgbClr val="C00000"/>
                </a:solidFill>
              </a:rPr>
              <a:t>输入</a:t>
            </a:r>
            <a:endParaRPr lang="en-US" altLang="zh-CN" smtClean="0">
              <a:solidFill>
                <a:srgbClr val="C0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zh-CN" sz="3600" smtClean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176" name="图片 7" descr="Untitled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900" y="5937250"/>
            <a:ext cx="9271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idx="1"/>
          </p:nvPr>
        </p:nvSpPr>
        <p:spPr>
          <a:xfrm>
            <a:off x="642938" y="500063"/>
            <a:ext cx="8143875" cy="6286500"/>
          </a:xfrm>
        </p:spPr>
        <p:txBody>
          <a:bodyPr/>
          <a:lstStyle/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#include &lt;math.h&gt;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int main ( )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{ double a,b,c,s,area;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a=3.67;          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b=5.43;      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c=6.21;      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s=(a+b+c)/2;	      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area=sqrt(s*(s-a)*(s-b)*(s-c));   printf("a=%f\tb=%f\t%f\n",a,b,c);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printf("area=%f\n",area);                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  return 0;</a:t>
            </a:r>
            <a:endParaRPr lang="zh-CN" altLang="zh-CN" sz="2800" smtClean="0"/>
          </a:p>
          <a:p>
            <a:pPr eaLnBrk="1" hangingPunct="1">
              <a:lnSpc>
                <a:spcPts val="3100"/>
              </a:lnSpc>
              <a:buFont typeface="Wingdings" pitchFamily="2" charset="2"/>
              <a:buNone/>
            </a:pPr>
            <a:r>
              <a:rPr lang="en-US" altLang="zh-CN" sz="2800" smtClean="0"/>
              <a:t> }</a:t>
            </a: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325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32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2916238" y="2924175"/>
            <a:ext cx="4244975" cy="1143000"/>
          </a:xfrm>
          <a:prstGeom prst="wedgeRoundRectCallout">
            <a:avLst>
              <a:gd name="adj1" fmla="val -20380"/>
              <a:gd name="adj2" fmla="val 115694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2800" b="1">
                <a:solidFill>
                  <a:srgbClr val="FF0000"/>
                </a:solidFill>
              </a:rPr>
              <a:t>转义字符</a:t>
            </a:r>
            <a:r>
              <a:rPr lang="zh-CN" altLang="en-US" sz="2800" b="1">
                <a:solidFill>
                  <a:srgbClr val="FF0000"/>
                </a:solidFill>
              </a:rPr>
              <a:t>，</a:t>
            </a:r>
            <a:r>
              <a:rPr lang="zh-CN" altLang="zh-CN" sz="2800" b="1">
                <a:solidFill>
                  <a:srgbClr val="FF0000"/>
                </a:solidFill>
              </a:rPr>
              <a:t>使输出位置跳到下一个</a:t>
            </a:r>
            <a:r>
              <a:rPr lang="en-US" altLang="zh-CN" sz="2800" b="1">
                <a:solidFill>
                  <a:srgbClr val="FF0000"/>
                </a:solidFill>
              </a:rPr>
              <a:t>tab</a:t>
            </a:r>
            <a:r>
              <a:rPr lang="zh-CN" altLang="zh-CN" sz="2800" b="1">
                <a:solidFill>
                  <a:srgbClr val="FF0000"/>
                </a:solidFill>
              </a:rPr>
              <a:t>位置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53256" name="TextBox 15"/>
          <p:cNvSpPr txBox="1">
            <a:spLocks noChangeArrowheads="1"/>
          </p:cNvSpPr>
          <p:nvPr/>
        </p:nvSpPr>
        <p:spPr bwMode="auto">
          <a:xfrm>
            <a:off x="4714875" y="928688"/>
            <a:ext cx="3643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调用数学函数</a:t>
            </a:r>
            <a:r>
              <a:rPr lang="zh-CN" altLang="en-US" sz="2800" b="1">
                <a:solidFill>
                  <a:srgbClr val="0000CC"/>
                </a:solidFill>
              </a:rPr>
              <a:t>加此行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914650" y="4797425"/>
            <a:ext cx="288925" cy="360363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924300" y="4787900"/>
            <a:ext cx="282575" cy="369888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661025"/>
            <a:ext cx="78771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0" name="图片 11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animBg="1"/>
      <p:bldP spid="1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idx="1"/>
          </p:nvPr>
        </p:nvSpPr>
        <p:spPr>
          <a:xfrm>
            <a:off x="1143000" y="976313"/>
            <a:ext cx="6572250" cy="3857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zh-CN" altLang="zh-CN" smtClean="0"/>
              <a:t>例</a:t>
            </a:r>
            <a:r>
              <a:rPr lang="en-US" altLang="zh-CN" smtClean="0"/>
              <a:t>2  </a:t>
            </a:r>
            <a:r>
              <a:rPr lang="zh-CN" altLang="zh-CN" smtClean="0"/>
              <a:t>求</a:t>
            </a:r>
            <a:r>
              <a:rPr lang="en-US" altLang="zh-CN" smtClean="0"/>
              <a:t>                   </a:t>
            </a:r>
            <a:r>
              <a:rPr lang="zh-CN" altLang="zh-CN" smtClean="0"/>
              <a:t>方程的根。</a:t>
            </a:r>
            <a:r>
              <a:rPr lang="en-US" altLang="zh-CN" smtClean="0"/>
              <a:t>a</a:t>
            </a:r>
            <a:r>
              <a:rPr lang="zh-CN" altLang="zh-CN" smtClean="0"/>
              <a:t>、</a:t>
            </a:r>
            <a:r>
              <a:rPr lang="en-US" altLang="zh-CN" smtClean="0"/>
              <a:t>b</a:t>
            </a:r>
            <a:r>
              <a:rPr lang="zh-CN" altLang="zh-CN" smtClean="0"/>
              <a:t>、</a:t>
            </a:r>
            <a:r>
              <a:rPr lang="en-US" altLang="zh-CN" smtClean="0"/>
              <a:t>c</a:t>
            </a:r>
            <a:r>
              <a:rPr lang="zh-CN" altLang="zh-CN" smtClean="0"/>
              <a:t>由键盘输入</a:t>
            </a:r>
            <a:endParaRPr lang="en-US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</a:t>
            </a:r>
            <a:r>
              <a:rPr lang="zh-CN" altLang="zh-CN" smtClean="0"/>
              <a:t>设</a:t>
            </a:r>
            <a:r>
              <a:rPr lang="en-US" altLang="zh-CN" smtClean="0"/>
              <a:t>             </a:t>
            </a:r>
            <a:r>
              <a:rPr lang="zh-CN" altLang="zh-CN" smtClean="0"/>
              <a:t>＞０</a:t>
            </a:r>
            <a:endParaRPr lang="en-US" altLang="zh-CN" smtClean="0"/>
          </a:p>
        </p:txBody>
      </p:sp>
      <p:sp>
        <p:nvSpPr>
          <p:cNvPr id="54275" name="Rectangle 5"/>
          <p:cNvSpPr>
            <a:spLocks noChangeArrowheads="1"/>
          </p:cNvSpPr>
          <p:nvPr/>
        </p:nvSpPr>
        <p:spPr bwMode="auto">
          <a:xfrm>
            <a:off x="0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4276" name="Rectangle 2"/>
          <p:cNvSpPr>
            <a:spLocks noChangeArrowheads="1"/>
          </p:cNvSpPr>
          <p:nvPr/>
        </p:nvSpPr>
        <p:spPr bwMode="auto">
          <a:xfrm>
            <a:off x="0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4277" name="Rectangle 2"/>
          <p:cNvSpPr>
            <a:spLocks noChangeArrowheads="1"/>
          </p:cNvSpPr>
          <p:nvPr/>
        </p:nvSpPr>
        <p:spPr bwMode="auto">
          <a:xfrm>
            <a:off x="0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4278" name="Rectangle 2"/>
          <p:cNvSpPr>
            <a:spLocks noChangeArrowheads="1"/>
          </p:cNvSpPr>
          <p:nvPr/>
        </p:nvSpPr>
        <p:spPr bwMode="auto">
          <a:xfrm>
            <a:off x="0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4279" name="Rectangle 2"/>
          <p:cNvSpPr>
            <a:spLocks noChangeArrowheads="1"/>
          </p:cNvSpPr>
          <p:nvPr/>
        </p:nvSpPr>
        <p:spPr bwMode="auto">
          <a:xfrm>
            <a:off x="0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54280" name="Object 1"/>
          <p:cNvGraphicFramePr>
            <a:graphicFrameLocks noChangeAspect="1"/>
          </p:cNvGraphicFramePr>
          <p:nvPr/>
        </p:nvGraphicFramePr>
        <p:xfrm>
          <a:off x="2432050" y="963613"/>
          <a:ext cx="25717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6" name="公式" r:id="rId3" imgW="1016000" imgH="203200" progId="Equation.3">
                  <p:embed/>
                </p:oleObj>
              </mc:Choice>
              <mc:Fallback>
                <p:oleObj name="公式" r:id="rId3" imgW="1016000" imgH="203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2050" y="963613"/>
                        <a:ext cx="25717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1" name="Rectangle 4"/>
          <p:cNvSpPr>
            <a:spLocks noChangeArrowheads="1"/>
          </p:cNvSpPr>
          <p:nvPr/>
        </p:nvSpPr>
        <p:spPr bwMode="auto">
          <a:xfrm>
            <a:off x="0" y="-881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54282" name="Object 3"/>
          <p:cNvGraphicFramePr>
            <a:graphicFrameLocks noChangeAspect="1"/>
          </p:cNvGraphicFramePr>
          <p:nvPr/>
        </p:nvGraphicFramePr>
        <p:xfrm>
          <a:off x="1835150" y="2043113"/>
          <a:ext cx="15716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7" name="公式" r:id="rId5" imgW="571252" imgH="203112" progId="Equation.3">
                  <p:embed/>
                </p:oleObj>
              </mc:Choice>
              <mc:Fallback>
                <p:oleObj name="公式" r:id="rId5" imgW="571252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2043113"/>
                        <a:ext cx="1571625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283" name="图片 11" descr="Untitled2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26256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idx="1"/>
          </p:nvPr>
        </p:nvSpPr>
        <p:spPr>
          <a:xfrm>
            <a:off x="1179513" y="823913"/>
            <a:ext cx="7215187" cy="2643187"/>
          </a:xfrm>
        </p:spPr>
        <p:txBody>
          <a:bodyPr/>
          <a:lstStyle/>
          <a:p>
            <a:pPr eaLnBrk="1" hangingPunct="1"/>
            <a:r>
              <a:rPr lang="zh-CN" altLang="zh-CN" dirty="0" smtClean="0"/>
              <a:t>思路：首先要知道求方程式的根的方法。</a:t>
            </a:r>
            <a:endParaRPr lang="en-US" altLang="zh-CN" dirty="0" smtClean="0"/>
          </a:p>
          <a:p>
            <a:pPr eaLnBrk="1" hangingPunct="1"/>
            <a:r>
              <a:rPr lang="zh-CN" altLang="zh-CN" dirty="0" smtClean="0"/>
              <a:t>由数学知识已知：如果</a:t>
            </a:r>
            <a:r>
              <a:rPr lang="en-US" altLang="zh-CN" dirty="0" smtClean="0"/>
              <a:t>              </a:t>
            </a:r>
            <a:r>
              <a:rPr lang="zh-CN" altLang="zh-CN" dirty="0" smtClean="0"/>
              <a:t>≥</a:t>
            </a:r>
            <a:r>
              <a:rPr lang="en-US" altLang="zh-CN" dirty="0" smtClean="0"/>
              <a:t>0</a:t>
            </a:r>
            <a:r>
              <a:rPr lang="zh-CN" altLang="zh-CN" dirty="0" smtClean="0"/>
              <a:t>，则一元二次方程有两个实根</a:t>
            </a:r>
            <a:r>
              <a:rPr lang="en-US" altLang="zh-CN" dirty="0" smtClean="0"/>
              <a:t>:</a:t>
            </a:r>
          </a:p>
        </p:txBody>
      </p:sp>
      <p:sp>
        <p:nvSpPr>
          <p:cNvPr id="55299" name="Rectangle 5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5301" name="Rectangle 2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5302" name="Rectangle 2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5303" name="Rectangle 2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5304" name="Rectangle 4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5305" name="Rectangle 5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553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494213"/>
              </p:ext>
            </p:extLst>
          </p:nvPr>
        </p:nvGraphicFramePr>
        <p:xfrm>
          <a:off x="5652120" y="1860024"/>
          <a:ext cx="163353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63" name="公式" r:id="rId3" imgW="571252" imgH="203112" progId="Equation.3">
                  <p:embed/>
                </p:oleObj>
              </mc:Choice>
              <mc:Fallback>
                <p:oleObj name="公式" r:id="rId3" imgW="571252" imgH="20311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860024"/>
                        <a:ext cx="1633537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7" name="Rectangle 7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55308" name="Object 6"/>
          <p:cNvGraphicFramePr>
            <a:graphicFrameLocks noChangeAspect="1"/>
          </p:cNvGraphicFramePr>
          <p:nvPr/>
        </p:nvGraphicFramePr>
        <p:xfrm>
          <a:off x="1608138" y="3467100"/>
          <a:ext cx="291465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64" name="公式" r:id="rId5" imgW="1307532" imgH="444307" progId="Equation.3">
                  <p:embed/>
                </p:oleObj>
              </mc:Choice>
              <mc:Fallback>
                <p:oleObj name="公式" r:id="rId5" imgW="1307532" imgH="444307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8138" y="3467100"/>
                        <a:ext cx="291465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9" name="Rectangle 9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55310" name="Object 8"/>
          <p:cNvGraphicFramePr>
            <a:graphicFrameLocks noChangeAspect="1"/>
          </p:cNvGraphicFramePr>
          <p:nvPr/>
        </p:nvGraphicFramePr>
        <p:xfrm>
          <a:off x="4865688" y="3467100"/>
          <a:ext cx="2957512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65" name="公式" r:id="rId7" imgW="1320227" imgH="444307" progId="Equation.3">
                  <p:embed/>
                </p:oleObj>
              </mc:Choice>
              <mc:Fallback>
                <p:oleObj name="公式" r:id="rId7" imgW="1320227" imgH="444307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5688" y="3467100"/>
                        <a:ext cx="2957512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11" name="Rectangle 11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2" name="Object 10"/>
          <p:cNvGraphicFramePr>
            <a:graphicFrameLocks noChangeAspect="1"/>
          </p:cNvGraphicFramePr>
          <p:nvPr/>
        </p:nvGraphicFramePr>
        <p:xfrm>
          <a:off x="1893888" y="4467225"/>
          <a:ext cx="11493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66" name="公式" r:id="rId9" imgW="520474" imgH="393529" progId="Equation.3">
                  <p:embed/>
                </p:oleObj>
              </mc:Choice>
              <mc:Fallback>
                <p:oleObj name="公式" r:id="rId9" imgW="520474" imgH="39352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3888" y="4467225"/>
                        <a:ext cx="114935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13" name="Rectangle 13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Object 12"/>
          <p:cNvGraphicFramePr>
            <a:graphicFrameLocks noChangeAspect="1"/>
          </p:cNvGraphicFramePr>
          <p:nvPr/>
        </p:nvGraphicFramePr>
        <p:xfrm>
          <a:off x="3322638" y="4395788"/>
          <a:ext cx="2071687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67" name="公式" r:id="rId11" imgW="926698" imgH="444307" progId="Equation.3">
                  <p:embed/>
                </p:oleObj>
              </mc:Choice>
              <mc:Fallback>
                <p:oleObj name="公式" r:id="rId11" imgW="926698" imgH="444307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2638" y="4395788"/>
                        <a:ext cx="2071687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822325" y="4610100"/>
            <a:ext cx="1071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 b="1"/>
              <a:t>若记</a:t>
            </a:r>
          </a:p>
        </p:txBody>
      </p:sp>
      <p:sp>
        <p:nvSpPr>
          <p:cNvPr id="55316" name="Rectangle 15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47470" name="Object 14"/>
          <p:cNvGraphicFramePr>
            <a:graphicFrameLocks noChangeAspect="1"/>
          </p:cNvGraphicFramePr>
          <p:nvPr/>
        </p:nvGraphicFramePr>
        <p:xfrm>
          <a:off x="6180138" y="4538663"/>
          <a:ext cx="143827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68" name="公式" r:id="rId13" imgW="660400" imgH="228600" progId="Equation.3">
                  <p:embed/>
                </p:oleObj>
              </mc:Choice>
              <mc:Fallback>
                <p:oleObj name="公式" r:id="rId13" imgW="66040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0138" y="4538663"/>
                        <a:ext cx="1438275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18" name="Rectangle 17"/>
          <p:cNvSpPr>
            <a:spLocks noChangeArrowheads="1"/>
          </p:cNvSpPr>
          <p:nvPr/>
        </p:nvSpPr>
        <p:spPr bwMode="auto">
          <a:xfrm>
            <a:off x="107950" y="-819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47472" name="Object 16"/>
          <p:cNvGraphicFramePr>
            <a:graphicFrameLocks noChangeAspect="1"/>
          </p:cNvGraphicFramePr>
          <p:nvPr/>
        </p:nvGraphicFramePr>
        <p:xfrm>
          <a:off x="6180138" y="4967288"/>
          <a:ext cx="143827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69" name="公式" r:id="rId15" imgW="660400" imgH="228600" progId="Equation.3">
                  <p:embed/>
                </p:oleObj>
              </mc:Choice>
              <mc:Fallback>
                <p:oleObj name="公式" r:id="rId15" imgW="660400" imgH="228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0138" y="4967288"/>
                        <a:ext cx="1438275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20" name="图片 25" descr="Untitled2.png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575" y="532447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285750" y="571500"/>
            <a:ext cx="8858250" cy="6286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00CC"/>
                </a:solidFill>
              </a:rPr>
              <a:t>#include  &lt;math.h&gt;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main ( )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{double a,b,c,disc,x1,x2,p,q;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9E01DD"/>
                </a:solidFill>
              </a:rPr>
              <a:t>scanf</a:t>
            </a:r>
            <a:r>
              <a:rPr lang="en-US" altLang="zh-CN" sz="2800" smtClean="0"/>
              <a:t>("%lf%lf%lf",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a,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b,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c);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disc=b*b-4*a*c;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p=-b/(2.0*a);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q=</a:t>
            </a:r>
            <a:r>
              <a:rPr lang="en-US" altLang="zh-CN" sz="2800" smtClean="0">
                <a:solidFill>
                  <a:srgbClr val="0000CC"/>
                </a:solidFill>
              </a:rPr>
              <a:t>sqrt</a:t>
            </a:r>
            <a:r>
              <a:rPr lang="en-US" altLang="zh-CN" sz="2800" smtClean="0"/>
              <a:t>(disc)/(2.0*a);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x1=p+q;   x2=p-q;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9E01DD"/>
                </a:solidFill>
              </a:rPr>
              <a:t>printf</a:t>
            </a:r>
            <a:r>
              <a:rPr lang="en-US" altLang="zh-CN" sz="2800" smtClean="0"/>
              <a:t>("x1=%7.2f\nx2=%7.2f\n",x1,x2);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}</a:t>
            </a:r>
          </a:p>
        </p:txBody>
      </p:sp>
      <p:sp>
        <p:nvSpPr>
          <p:cNvPr id="5632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2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3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3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3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63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572000" y="1117600"/>
            <a:ext cx="4357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CC"/>
                </a:solidFill>
              </a:rPr>
              <a:t>程序中</a:t>
            </a:r>
            <a:r>
              <a:rPr lang="zh-CN" altLang="zh-CN" sz="2800" b="1">
                <a:solidFill>
                  <a:srgbClr val="0000CC"/>
                </a:solidFill>
              </a:rPr>
              <a:t>调用数学函数</a:t>
            </a:r>
            <a:r>
              <a:rPr lang="en-US" altLang="zh-CN" sz="2800" b="1">
                <a:solidFill>
                  <a:srgbClr val="0000CC"/>
                </a:solidFill>
              </a:rPr>
              <a:t>sqrt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000750" y="3143250"/>
            <a:ext cx="2714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0000CC"/>
                </a:solidFill>
              </a:rPr>
              <a:t>输入</a:t>
            </a:r>
            <a:r>
              <a:rPr lang="en-US" altLang="zh-CN" sz="2800" b="1">
                <a:solidFill>
                  <a:srgbClr val="0000CC"/>
                </a:solidFill>
              </a:rPr>
              <a:t>a,b,c</a:t>
            </a:r>
            <a:r>
              <a:rPr lang="zh-CN" altLang="zh-CN" sz="2800" b="1">
                <a:solidFill>
                  <a:srgbClr val="0000CC"/>
                </a:solidFill>
              </a:rPr>
              <a:t>的值</a:t>
            </a:r>
            <a:endParaRPr lang="zh-CN" altLang="en-US" sz="2800" b="1">
              <a:solidFill>
                <a:srgbClr val="0000CC"/>
              </a:solidFill>
            </a:endParaRPr>
          </a:p>
        </p:txBody>
      </p:sp>
      <p:pic>
        <p:nvPicPr>
          <p:cNvPr id="56336" name="图片 1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16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idx="1"/>
          </p:nvPr>
        </p:nvSpPr>
        <p:spPr>
          <a:xfrm>
            <a:off x="285750" y="571500"/>
            <a:ext cx="8858250" cy="6286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00CC"/>
                </a:solidFill>
              </a:rPr>
              <a:t>#include  &lt;math.h&gt;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main ( )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{double a,b,c,disc,x1,x2,p,q;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9E01DD"/>
                </a:solidFill>
              </a:rPr>
              <a:t>scanf</a:t>
            </a:r>
            <a:r>
              <a:rPr lang="en-US" altLang="zh-CN" sz="2800" smtClean="0"/>
              <a:t>("%lf%lf%lf",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a,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b,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c);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disc=b*b-4*a*c;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p=-b/(2.0*a);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q=</a:t>
            </a:r>
            <a:r>
              <a:rPr lang="en-US" altLang="zh-CN" sz="2800" smtClean="0">
                <a:solidFill>
                  <a:srgbClr val="0000CC"/>
                </a:solidFill>
              </a:rPr>
              <a:t>sqrt</a:t>
            </a:r>
            <a:r>
              <a:rPr lang="en-US" altLang="zh-CN" sz="2800" smtClean="0"/>
              <a:t>(disc)/(2.0*a);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x1=p+q;   x2=p-q;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9E01DD"/>
                </a:solidFill>
              </a:rPr>
              <a:t>printf</a:t>
            </a:r>
            <a:r>
              <a:rPr lang="en-US" altLang="zh-CN" sz="2800" smtClean="0"/>
              <a:t>("x1=%7.2f\nx2=%7.2f\n",x1,x2);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}</a:t>
            </a:r>
          </a:p>
        </p:txBody>
      </p:sp>
      <p:sp>
        <p:nvSpPr>
          <p:cNvPr id="5734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4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5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5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5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73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627313" y="2636838"/>
            <a:ext cx="576262" cy="50006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4035425" y="3429000"/>
            <a:ext cx="2214563" cy="1143000"/>
          </a:xfrm>
          <a:prstGeom prst="wedgeRoundRectCallout">
            <a:avLst>
              <a:gd name="adj1" fmla="val -87806"/>
              <a:gd name="adj2" fmla="val -84796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2800" b="1">
                <a:solidFill>
                  <a:srgbClr val="FF0000"/>
                </a:solidFill>
              </a:rPr>
              <a:t>输入的是双精度型实数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57360" name="图片 16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idx="1"/>
          </p:nvPr>
        </p:nvSpPr>
        <p:spPr>
          <a:xfrm>
            <a:off x="285750" y="571500"/>
            <a:ext cx="8858250" cy="6286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00CC"/>
                </a:solidFill>
              </a:rPr>
              <a:t>#include  &lt;math.h&gt;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main ( )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{double a,b,c,disc,x1,x2,p,q;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9E01DD"/>
                </a:solidFill>
              </a:rPr>
              <a:t>scanf</a:t>
            </a:r>
            <a:r>
              <a:rPr lang="en-US" altLang="zh-CN" sz="2800" smtClean="0"/>
              <a:t>("%lf%lf%lf",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a,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b,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c);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disc=b*b-4*a*c;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p=-b/(2.0*a);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q=</a:t>
            </a:r>
            <a:r>
              <a:rPr lang="en-US" altLang="zh-CN" sz="2800" smtClean="0">
                <a:solidFill>
                  <a:srgbClr val="0000CC"/>
                </a:solidFill>
              </a:rPr>
              <a:t>sqrt</a:t>
            </a:r>
            <a:r>
              <a:rPr lang="en-US" altLang="zh-CN" sz="2800" smtClean="0"/>
              <a:t>(disc)/(2.0*a);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x1=p+q;   x2=p-q;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9E01DD"/>
                </a:solidFill>
              </a:rPr>
              <a:t>printf</a:t>
            </a:r>
            <a:r>
              <a:rPr lang="en-US" altLang="zh-CN" sz="2800" smtClean="0"/>
              <a:t>("x1=%7.2f\nx2=%7.2f\n",x1,x2);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}</a:t>
            </a:r>
          </a:p>
        </p:txBody>
      </p:sp>
      <p:sp>
        <p:nvSpPr>
          <p:cNvPr id="5837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7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7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7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8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619250" y="2571750"/>
            <a:ext cx="1584325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3084513" y="3429000"/>
            <a:ext cx="3143250" cy="642938"/>
          </a:xfrm>
          <a:prstGeom prst="wedgeRoundRectCallout">
            <a:avLst>
              <a:gd name="adj1" fmla="val -45875"/>
              <a:gd name="adj2" fmla="val -102333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zh-CN" sz="2800" b="1">
                <a:solidFill>
                  <a:srgbClr val="FF0000"/>
                </a:solidFill>
              </a:rPr>
              <a:t>要求输入</a:t>
            </a:r>
            <a:r>
              <a:rPr lang="en-US" altLang="zh-CN" sz="2800" b="1">
                <a:solidFill>
                  <a:srgbClr val="FF0000"/>
                </a:solidFill>
              </a:rPr>
              <a:t>3</a:t>
            </a:r>
            <a:r>
              <a:rPr lang="zh-CN" altLang="zh-CN" sz="2800" b="1">
                <a:solidFill>
                  <a:srgbClr val="FF0000"/>
                </a:solidFill>
              </a:rPr>
              <a:t>个实数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642938"/>
            <a:ext cx="25384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圆角矩形标注 16"/>
          <p:cNvSpPr>
            <a:spLocks noChangeArrowheads="1"/>
          </p:cNvSpPr>
          <p:nvPr/>
        </p:nvSpPr>
        <p:spPr bwMode="auto">
          <a:xfrm>
            <a:off x="6143625" y="1428750"/>
            <a:ext cx="2571750" cy="1000125"/>
          </a:xfrm>
          <a:prstGeom prst="wedgeRoundRectCallout">
            <a:avLst>
              <a:gd name="adj1" fmla="val -43088"/>
              <a:gd name="adj2" fmla="val -81352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800" b="1">
                <a:solidFill>
                  <a:srgbClr val="FF0000"/>
                </a:solidFill>
              </a:rPr>
              <a:t>自动</a:t>
            </a:r>
            <a:r>
              <a:rPr lang="zh-CN" altLang="zh-CN" sz="2800" b="1">
                <a:solidFill>
                  <a:srgbClr val="FF0000"/>
                </a:solidFill>
              </a:rPr>
              <a:t>转成实数后赋给</a:t>
            </a:r>
            <a:r>
              <a:rPr lang="en-US" altLang="zh-CN" sz="2800" b="1">
                <a:solidFill>
                  <a:srgbClr val="FF0000"/>
                </a:solidFill>
              </a:rPr>
              <a:t>a,b,c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58386" name="图片 18" descr="Untitled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1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idx="1"/>
          </p:nvPr>
        </p:nvSpPr>
        <p:spPr>
          <a:xfrm>
            <a:off x="285750" y="571500"/>
            <a:ext cx="8858250" cy="6286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#include &lt;stdio.h&gt;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>
                <a:solidFill>
                  <a:srgbClr val="0000CC"/>
                </a:solidFill>
              </a:rPr>
              <a:t>#include  &lt;math.h&gt;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int main ( ) 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{double a,b,c,disc,x1,x2,p,q;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9E01DD"/>
                </a:solidFill>
              </a:rPr>
              <a:t>scanf</a:t>
            </a:r>
            <a:r>
              <a:rPr lang="en-US" altLang="zh-CN" sz="2800" smtClean="0"/>
              <a:t>("%lf%lf%lf",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a,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b,</a:t>
            </a:r>
            <a:r>
              <a:rPr lang="en-US" altLang="zh-CN" sz="2800" smtClean="0">
                <a:solidFill>
                  <a:srgbClr val="FF0000"/>
                </a:solidFill>
              </a:rPr>
              <a:t>&amp;</a:t>
            </a:r>
            <a:r>
              <a:rPr lang="en-US" altLang="zh-CN" sz="2800" smtClean="0"/>
              <a:t>c);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disc=b*b-4*a*c;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p=-b/(2.0*a);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q=</a:t>
            </a:r>
            <a:r>
              <a:rPr lang="en-US" altLang="zh-CN" sz="2800" smtClean="0">
                <a:solidFill>
                  <a:srgbClr val="0000CC"/>
                </a:solidFill>
              </a:rPr>
              <a:t>sqrt</a:t>
            </a:r>
            <a:r>
              <a:rPr lang="en-US" altLang="zh-CN" sz="2800" smtClean="0"/>
              <a:t>(disc)/(2.0*a);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x1=p+q;   x2=p-q;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</a:t>
            </a:r>
            <a:r>
              <a:rPr lang="en-US" altLang="zh-CN" sz="2800" smtClean="0">
                <a:solidFill>
                  <a:srgbClr val="9E01DD"/>
                </a:solidFill>
              </a:rPr>
              <a:t>printf</a:t>
            </a:r>
            <a:r>
              <a:rPr lang="en-US" altLang="zh-CN" sz="2800" smtClean="0"/>
              <a:t>("x1=%7.2f\nx2=%7.2f\n",x1,x2);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  return 0;</a:t>
            </a:r>
            <a:endParaRPr lang="zh-CN" altLang="zh-CN" sz="280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}</a:t>
            </a:r>
          </a:p>
        </p:txBody>
      </p:sp>
      <p:sp>
        <p:nvSpPr>
          <p:cNvPr id="5939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39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39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3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3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4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4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40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40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40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94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411413" y="5143500"/>
            <a:ext cx="720725" cy="57150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2571750" y="5929313"/>
            <a:ext cx="5745163" cy="642937"/>
          </a:xfrm>
          <a:prstGeom prst="wedgeRoundRectCallout">
            <a:avLst>
              <a:gd name="adj1" fmla="val -41199"/>
              <a:gd name="adj2" fmla="val -78806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输出</a:t>
            </a:r>
            <a:r>
              <a:rPr lang="zh-CN" altLang="zh-CN" sz="2800" b="1">
                <a:solidFill>
                  <a:srgbClr val="FF0000"/>
                </a:solidFill>
              </a:rPr>
              <a:t>数据占</a:t>
            </a:r>
            <a:r>
              <a:rPr lang="en-US" altLang="zh-CN" sz="2800" b="1">
                <a:solidFill>
                  <a:srgbClr val="FF0000"/>
                </a:solidFill>
              </a:rPr>
              <a:t>7</a:t>
            </a:r>
            <a:r>
              <a:rPr lang="zh-CN" altLang="zh-CN" sz="2800" b="1">
                <a:solidFill>
                  <a:srgbClr val="FF0000"/>
                </a:solidFill>
              </a:rPr>
              <a:t>列，其中小数占</a:t>
            </a:r>
            <a:r>
              <a:rPr lang="en-US" altLang="zh-CN" sz="2800" b="1">
                <a:solidFill>
                  <a:srgbClr val="FF0000"/>
                </a:solidFill>
              </a:rPr>
              <a:t>2</a:t>
            </a:r>
            <a:r>
              <a:rPr lang="zh-CN" altLang="zh-CN" sz="2800" b="1">
                <a:solidFill>
                  <a:srgbClr val="FF0000"/>
                </a:solidFill>
              </a:rPr>
              <a:t>列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594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642938"/>
            <a:ext cx="25384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143000"/>
            <a:ext cx="2538413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0" name="图片 18" descr="Untitled2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869950"/>
            <a:ext cx="8786812" cy="830263"/>
          </a:xfrm>
        </p:spPr>
        <p:txBody>
          <a:bodyPr/>
          <a:lstStyle/>
          <a:p>
            <a:pPr algn="l" eaLnBrk="1" hangingPunct="1"/>
            <a:r>
              <a:rPr lang="zh-CN" altLang="en-US" sz="4400" b="0" smtClean="0">
                <a:solidFill>
                  <a:srgbClr val="800000"/>
                </a:solidFill>
                <a:ea typeface="黑体" pitchFamily="2" charset="-122"/>
              </a:rPr>
              <a:t>注意：</a:t>
            </a:r>
          </a:p>
        </p:txBody>
      </p:sp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714500"/>
            <a:ext cx="7929563" cy="37861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(1) </a:t>
            </a:r>
            <a:r>
              <a:rPr lang="zh-CN" altLang="zh-CN" smtClean="0"/>
              <a:t>所谓输入输出是以计算机主机为主体而言的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从计算机向输出设备</a:t>
            </a:r>
            <a:r>
              <a:rPr lang="en-US" altLang="zh-CN" smtClean="0"/>
              <a:t>(</a:t>
            </a:r>
            <a:r>
              <a:rPr lang="zh-CN" altLang="zh-CN" smtClean="0"/>
              <a:t>如显示器、打印机等</a:t>
            </a:r>
            <a:r>
              <a:rPr lang="en-US" altLang="zh-CN" smtClean="0"/>
              <a:t>)</a:t>
            </a:r>
            <a:r>
              <a:rPr lang="zh-CN" altLang="zh-CN" smtClean="0"/>
              <a:t>输出数据称为输出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从输入设备（如键盘、磁盘、光盘、扫描仪等）向计算机输入数据称为输入</a:t>
            </a:r>
            <a:endParaRPr lang="en-US" altLang="zh-CN" smtClean="0"/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19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201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202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1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908050"/>
            <a:ext cx="7929563" cy="42148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(2) </a:t>
            </a:r>
            <a:r>
              <a:rPr lang="zh-CN" altLang="zh-CN" smtClean="0"/>
              <a:t>Ｃ语言本身不提供输入输出语句</a:t>
            </a:r>
            <a:endParaRPr lang="en-US" altLang="zh-CN" smtClean="0"/>
          </a:p>
          <a:p>
            <a:pPr eaLnBrk="1" hangingPunct="1"/>
            <a:r>
              <a:rPr lang="zh-CN" altLang="zh-CN" smtClean="0"/>
              <a:t>输入和输出操作是由</a:t>
            </a:r>
            <a:r>
              <a:rPr lang="en-US" altLang="zh-CN" smtClean="0"/>
              <a:t>C</a:t>
            </a:r>
            <a:r>
              <a:rPr lang="zh-CN" altLang="zh-CN" smtClean="0"/>
              <a:t>标准函数库中的函数来实现的</a:t>
            </a:r>
            <a:endParaRPr lang="en-US" altLang="zh-CN" smtClean="0"/>
          </a:p>
          <a:p>
            <a:pPr eaLnBrk="1" hangingPunct="1"/>
            <a:r>
              <a:rPr lang="en-US" altLang="zh-CN" smtClean="0"/>
              <a:t>printf</a:t>
            </a:r>
            <a:r>
              <a:rPr lang="zh-CN" altLang="zh-CN" smtClean="0"/>
              <a:t>和</a:t>
            </a:r>
            <a:r>
              <a:rPr lang="en-US" altLang="zh-CN" smtClean="0"/>
              <a:t>scanf</a:t>
            </a:r>
            <a:r>
              <a:rPr lang="zh-CN" altLang="zh-CN" smtClean="0"/>
              <a:t>不是Ｃ语言的关键字，而只是库函数的名字</a:t>
            </a:r>
            <a:endParaRPr lang="en-US" altLang="zh-CN" smtClean="0"/>
          </a:p>
          <a:p>
            <a:pPr eaLnBrk="1" hangingPunct="1"/>
            <a:r>
              <a:rPr lang="en-US" altLang="zh-CN" smtClean="0"/>
              <a:t>putchar</a:t>
            </a:r>
            <a:r>
              <a:rPr lang="zh-CN" altLang="zh-CN" smtClean="0"/>
              <a:t>、</a:t>
            </a:r>
            <a:r>
              <a:rPr lang="en-US" altLang="zh-CN" smtClean="0"/>
              <a:t>getchar</a:t>
            </a:r>
            <a:r>
              <a:rPr lang="zh-CN" altLang="zh-CN" smtClean="0"/>
              <a:t>、</a:t>
            </a:r>
            <a:r>
              <a:rPr lang="en-US" altLang="zh-CN" smtClean="0"/>
              <a:t>puts</a:t>
            </a:r>
            <a:r>
              <a:rPr lang="zh-CN" altLang="zh-CN" smtClean="0"/>
              <a:t>、</a:t>
            </a:r>
            <a:r>
              <a:rPr lang="en-US" altLang="zh-CN" smtClean="0"/>
              <a:t>gets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222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223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224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9225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idx="1"/>
          </p:nvPr>
        </p:nvSpPr>
        <p:spPr>
          <a:xfrm>
            <a:off x="714375" y="1341438"/>
            <a:ext cx="7929563" cy="36433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(3)</a:t>
            </a:r>
            <a:r>
              <a:rPr lang="zh-CN" altLang="zh-CN" smtClean="0"/>
              <a:t>在使用</a:t>
            </a:r>
            <a:r>
              <a:rPr lang="zh-CN" altLang="en-US" smtClean="0"/>
              <a:t>输入输出</a:t>
            </a:r>
            <a:r>
              <a:rPr lang="zh-CN" altLang="zh-CN" smtClean="0"/>
              <a:t>函数时，要在程序文件的开头用预编译指令</a:t>
            </a:r>
            <a:endParaRPr lang="en-US" altLang="zh-CN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#include &lt;stdio.h&gt; </a:t>
            </a:r>
            <a:endParaRPr lang="zh-CN" altLang="zh-CN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zh-CN" smtClean="0"/>
              <a:t>或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zh-CN" smtClean="0"/>
              <a:t>#include </a:t>
            </a:r>
            <a:r>
              <a:rPr lang="zh-CN" altLang="en-US" smtClean="0"/>
              <a:t>"</a:t>
            </a:r>
            <a:r>
              <a:rPr lang="en-US" altLang="zh-CN" smtClean="0"/>
              <a:t>stdio.h</a:t>
            </a:r>
            <a:r>
              <a:rPr lang="zh-CN" altLang="en-US" smtClean="0"/>
              <a:t>"</a:t>
            </a:r>
            <a:endParaRPr lang="zh-CN" altLang="zh-CN" smtClean="0"/>
          </a:p>
          <a:p>
            <a:pPr eaLnBrk="1" hangingPunct="1">
              <a:buFont typeface="Wingdings" pitchFamily="2" charset="2"/>
              <a:buNone/>
            </a:pPr>
            <a:endParaRPr lang="en-US" altLang="zh-CN" smtClean="0"/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246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247" name="Rectangle 2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248" name="Rectangle 4"/>
          <p:cNvSpPr>
            <a:spLocks noChangeArrowheads="1"/>
          </p:cNvSpPr>
          <p:nvPr/>
        </p:nvSpPr>
        <p:spPr bwMode="auto">
          <a:xfrm>
            <a:off x="0" y="-350838"/>
            <a:ext cx="184150" cy="70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0249" name="图片 10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xfrm>
            <a:off x="457200" y="760413"/>
            <a:ext cx="8229600" cy="868362"/>
          </a:xfrm>
        </p:spPr>
        <p:txBody>
          <a:bodyPr/>
          <a:lstStyle/>
          <a:p>
            <a:r>
              <a:rPr lang="zh-CN" altLang="zh-CN" smtClean="0">
                <a:solidFill>
                  <a:srgbClr val="800000"/>
                </a:solidFill>
                <a:ea typeface="黑体" pitchFamily="2" charset="-122"/>
              </a:rPr>
              <a:t>格式输入与输出</a:t>
            </a:r>
            <a:endParaRPr lang="zh-CN" altLang="en-US" smtClean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1187450" y="2205038"/>
            <a:ext cx="6985000" cy="2087562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r>
              <a:rPr lang="zh-CN" altLang="en-US" sz="3600" smtClean="0"/>
              <a:t>用</a:t>
            </a:r>
            <a:r>
              <a:rPr lang="en-US" altLang="zh-CN" sz="3600" smtClean="0"/>
              <a:t>printf</a:t>
            </a:r>
            <a:r>
              <a:rPr lang="zh-CN" altLang="en-US" sz="3600" smtClean="0"/>
              <a:t>函数输出数据</a:t>
            </a:r>
            <a:endParaRPr lang="en-US" altLang="zh-CN" sz="3600" smtClean="0"/>
          </a:p>
          <a:p>
            <a:endParaRPr lang="zh-CN" altLang="en-US" sz="2800" smtClean="0"/>
          </a:p>
          <a:p>
            <a:r>
              <a:rPr lang="zh-CN" altLang="en-US" sz="3600" smtClean="0"/>
              <a:t>用</a:t>
            </a:r>
            <a:r>
              <a:rPr lang="en-US" altLang="zh-CN" sz="3600" smtClean="0"/>
              <a:t>scanf</a:t>
            </a:r>
            <a:r>
              <a:rPr lang="zh-CN" altLang="en-US" sz="3600" smtClean="0"/>
              <a:t>函数输入数据</a:t>
            </a:r>
          </a:p>
          <a:p>
            <a:endParaRPr lang="zh-CN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李楠 ppt">
  <a:themeElements>
    <a:clrScheme name="曹妍 ppt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曹妍 ppt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楷体_GB2312" pitchFamily="49" charset="-122"/>
          </a:defRPr>
        </a:defPPr>
      </a:lstStyle>
    </a:lnDef>
  </a:objectDefaults>
  <a:extraClrSchemeLst>
    <a:extraClrScheme>
      <a:clrScheme name="曹妍 ppt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曹妍 ppt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曹妍 ppt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第1章 程序设计和C语言</Template>
  <TotalTime>10641</TotalTime>
  <Words>2549</Words>
  <Application>Microsoft Office PowerPoint</Application>
  <PresentationFormat>On-screen Show (4:3)</PresentationFormat>
  <Paragraphs>426</Paragraphs>
  <Slides>56</Slides>
  <Notes>0</Notes>
  <HiddenSlides>4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4" baseType="lpstr">
      <vt:lpstr>黑体</vt:lpstr>
      <vt:lpstr>楷体_GB2312</vt:lpstr>
      <vt:lpstr>宋体</vt:lpstr>
      <vt:lpstr>Arial</vt:lpstr>
      <vt:lpstr>Calibri</vt:lpstr>
      <vt:lpstr>Wingdings</vt:lpstr>
      <vt:lpstr>李楠 ppt</vt:lpstr>
      <vt:lpstr>公式</vt:lpstr>
      <vt:lpstr>第3章 顺序程序设计</vt:lpstr>
      <vt:lpstr>3.1 C程序的基本机构及C语句的种类</vt:lpstr>
      <vt:lpstr>3.1.2 C语句的种类</vt:lpstr>
      <vt:lpstr>PowerPoint Presentation</vt:lpstr>
      <vt:lpstr>3.2 数据输入输出的实现</vt:lpstr>
      <vt:lpstr>注意：</vt:lpstr>
      <vt:lpstr>PowerPoint Presentation</vt:lpstr>
      <vt:lpstr>PowerPoint Presentation</vt:lpstr>
      <vt:lpstr>格式输入与输出</vt:lpstr>
      <vt:lpstr>3.3 标准输出函数——printf函数</vt:lpstr>
      <vt:lpstr>PowerPoint Presentation</vt:lpstr>
      <vt:lpstr>3.3 标准输出函数——printf函数</vt:lpstr>
      <vt:lpstr>3.3 标准输出函数——printf函数</vt:lpstr>
      <vt:lpstr>PowerPoint Presentation</vt:lpstr>
      <vt:lpstr>3.3 标准输出函数——printf函数</vt:lpstr>
      <vt:lpstr>3.3 标准输出函数——printf函数</vt:lpstr>
      <vt:lpstr>PowerPoint Presentation</vt:lpstr>
      <vt:lpstr>3.3 标准输出函数——printf函数</vt:lpstr>
      <vt:lpstr>3.3 标准输出函数——printf函数</vt:lpstr>
      <vt:lpstr>3.3 标准输出函数——printf函数</vt:lpstr>
      <vt:lpstr>3.3 标准输出函数——printf函数</vt:lpstr>
      <vt:lpstr>3.3 标准输出函数——printf函数</vt:lpstr>
      <vt:lpstr>3.3 标准输出函数——printf函数</vt:lpstr>
      <vt:lpstr>3.3 标准输出函数——printf函数</vt:lpstr>
      <vt:lpstr>3.3 标准输出函数——printf函数</vt:lpstr>
      <vt:lpstr>3.4  标准输入函数——scanf函数</vt:lpstr>
      <vt:lpstr>3.4  标准输入函数——scanf函数</vt:lpstr>
      <vt:lpstr>3.4  标准输入函数——scanf函数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3.5 字符输入输出函数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3.6 顺序结构程序设计举例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李楠</dc:creator>
  <cp:lastModifiedBy>Nan Li</cp:lastModifiedBy>
  <cp:revision>1003</cp:revision>
  <dcterms:created xsi:type="dcterms:W3CDTF">2002-12-29T13:24:47Z</dcterms:created>
  <dcterms:modified xsi:type="dcterms:W3CDTF">2017-03-27T16:32:10Z</dcterms:modified>
</cp:coreProperties>
</file>