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sldIdLst>
    <p:sldId id="571" r:id="rId2"/>
    <p:sldId id="423" r:id="rId3"/>
    <p:sldId id="311" r:id="rId4"/>
    <p:sldId id="408" r:id="rId5"/>
    <p:sldId id="515" r:id="rId6"/>
    <p:sldId id="516" r:id="rId7"/>
    <p:sldId id="409" r:id="rId8"/>
    <p:sldId id="517" r:id="rId9"/>
    <p:sldId id="518" r:id="rId10"/>
    <p:sldId id="519" r:id="rId11"/>
    <p:sldId id="520" r:id="rId12"/>
    <p:sldId id="521" r:id="rId13"/>
    <p:sldId id="522" r:id="rId14"/>
    <p:sldId id="509" r:id="rId15"/>
    <p:sldId id="523" r:id="rId16"/>
    <p:sldId id="524" r:id="rId17"/>
    <p:sldId id="525" r:id="rId18"/>
    <p:sldId id="526" r:id="rId19"/>
    <p:sldId id="527" r:id="rId20"/>
    <p:sldId id="528" r:id="rId21"/>
    <p:sldId id="529" r:id="rId22"/>
    <p:sldId id="530" r:id="rId23"/>
    <p:sldId id="531" r:id="rId24"/>
    <p:sldId id="573" r:id="rId25"/>
    <p:sldId id="400" r:id="rId26"/>
    <p:sldId id="575" r:id="rId27"/>
    <p:sldId id="510" r:id="rId28"/>
    <p:sldId id="576" r:id="rId29"/>
    <p:sldId id="577" r:id="rId30"/>
    <p:sldId id="578" r:id="rId31"/>
    <p:sldId id="574" r:id="rId32"/>
    <p:sldId id="532" r:id="rId33"/>
    <p:sldId id="533" r:id="rId34"/>
    <p:sldId id="535" r:id="rId35"/>
    <p:sldId id="537" r:id="rId36"/>
    <p:sldId id="538" r:id="rId37"/>
    <p:sldId id="540" r:id="rId38"/>
    <p:sldId id="541" r:id="rId39"/>
    <p:sldId id="589" r:id="rId40"/>
    <p:sldId id="543" r:id="rId41"/>
    <p:sldId id="544" r:id="rId42"/>
    <p:sldId id="579" r:id="rId43"/>
    <p:sldId id="580" r:id="rId44"/>
    <p:sldId id="581" r:id="rId45"/>
    <p:sldId id="513" r:id="rId46"/>
    <p:sldId id="545" r:id="rId47"/>
    <p:sldId id="546" r:id="rId48"/>
    <p:sldId id="547" r:id="rId49"/>
    <p:sldId id="548" r:id="rId50"/>
    <p:sldId id="549" r:id="rId51"/>
    <p:sldId id="550" r:id="rId52"/>
    <p:sldId id="551" r:id="rId53"/>
    <p:sldId id="552" r:id="rId54"/>
    <p:sldId id="553" r:id="rId55"/>
    <p:sldId id="554" r:id="rId56"/>
    <p:sldId id="582" r:id="rId57"/>
    <p:sldId id="583" r:id="rId58"/>
    <p:sldId id="584" r:id="rId59"/>
    <p:sldId id="585" r:id="rId60"/>
    <p:sldId id="586" r:id="rId61"/>
    <p:sldId id="587" r:id="rId62"/>
    <p:sldId id="588" r:id="rId63"/>
    <p:sldId id="401" r:id="rId64"/>
    <p:sldId id="555" r:id="rId65"/>
    <p:sldId id="556" r:id="rId66"/>
    <p:sldId id="557" r:id="rId67"/>
    <p:sldId id="402" r:id="rId68"/>
    <p:sldId id="558" r:id="rId69"/>
    <p:sldId id="559" r:id="rId70"/>
    <p:sldId id="560" r:id="rId71"/>
    <p:sldId id="561" r:id="rId72"/>
    <p:sldId id="562" r:id="rId73"/>
    <p:sldId id="563" r:id="rId74"/>
    <p:sldId id="564" r:id="rId75"/>
    <p:sldId id="565" r:id="rId76"/>
    <p:sldId id="566" r:id="rId7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E1FFE1"/>
    <a:srgbClr val="FFCCFF"/>
    <a:srgbClr val="FFFFCC"/>
    <a:srgbClr val="D60093"/>
    <a:srgbClr val="FF3300"/>
    <a:srgbClr val="CCE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86" autoAdjust="0"/>
    <p:restoredTop sz="94640" autoAdjust="0"/>
  </p:normalViewPr>
  <p:slideViewPr>
    <p:cSldViewPr>
      <p:cViewPr varScale="1">
        <p:scale>
          <a:sx n="71" d="100"/>
          <a:sy n="71" d="100"/>
        </p:scale>
        <p:origin x="879" y="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697163"/>
            <a:ext cx="2881313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0"/>
            <a:ext cx="9144000" cy="1989138"/>
          </a:xfrm>
          <a:prstGeom prst="rect">
            <a:avLst/>
          </a:prstGeom>
          <a:gradFill rotWithShape="1">
            <a:gsLst>
              <a:gs pos="0">
                <a:schemeClr val="accent1">
                  <a:alpha val="81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solidFill>
                <a:srgbClr val="080808"/>
              </a:solidFill>
              <a:latin typeface="Arial" pitchFamily="34" charset="0"/>
            </a:endParaRPr>
          </a:p>
        </p:txBody>
      </p:sp>
      <p:pic>
        <p:nvPicPr>
          <p:cNvPr id="6" name="Picture 5" descr="artplus_nature_naturalcity42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62350"/>
            <a:ext cx="442595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rtplus_nature_naturalcity42_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0780">
            <a:off x="6588125" y="3633788"/>
            <a:ext cx="1941513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rtplus_nature_naturalcity42_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5195">
            <a:off x="7235825" y="3705225"/>
            <a:ext cx="1112838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rtplus_nature_naturalcity42_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002213"/>
            <a:ext cx="49117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artplus_nature_naturalcity42_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562350"/>
            <a:ext cx="20351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artplus_nature_naturalcity42_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838" y="1916113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artplus_nature_naturalcity42_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273425"/>
            <a:ext cx="623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a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157288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b_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1079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4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304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1C63D0D-2DCA-4609-903A-4689FD1F31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927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3969F-D2F4-4122-9915-097AEB6157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928367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60690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60690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D685A-8454-4C85-90F1-F3D8B75EF6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497116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8D3AF-92AB-43DD-9B00-DE057153D6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876522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68313" y="1268413"/>
            <a:ext cx="8229600" cy="50292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7D136-6E77-476B-8C65-D0E2F8CE46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900598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81849-F9AA-4595-8AAA-A70CA9AF2E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182743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FC712-B6B1-43F9-835A-99A2CC1551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331710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395F2-697E-46FF-848D-BC21DB5E79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656319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4365-63EE-4597-9A0C-8456203AB6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797696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15698-00F8-472E-BCE7-27442BDDC9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79966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93FF-EEA6-4817-8C5E-E22794A062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581200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2A008-2D57-43E7-922D-EB545C76D6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687354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A19CD-B4AF-4004-AA9B-5EBB548867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339233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411" name="Rectangle 3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solidFill>
                <a:srgbClr val="080808"/>
              </a:solidFill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EB5CD1C-559A-454A-8ECF-745D6CE9EE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33" name="Picture 9" descr="a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414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b_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13" y="5734050"/>
            <a:ext cx="39528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3" descr="07102121185355915.gi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165850"/>
            <a:ext cx="10779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47" name="Picture 13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8" name="Picture 14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9" name="Picture 15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0" name="Picture 16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51" name="Group 17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52" name="Picture 18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19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20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037" name="Group 21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39" name="Picture 22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23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24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Picture 25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43" name="Group 26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44" name="Picture 27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8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9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8" name="页脚占位符 3"/>
          <p:cNvSpPr txBox="1">
            <a:spLocks noGrp="1"/>
          </p:cNvSpPr>
          <p:nvPr/>
        </p:nvSpPr>
        <p:spPr bwMode="auto">
          <a:xfrm>
            <a:off x="0" y="6477000"/>
            <a:ext cx="3375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第</a:t>
            </a:r>
            <a:r>
              <a:rPr lang="en-US" altLang="zh-CN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4</a:t>
            </a: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章 选择结构程序设计</a:t>
            </a:r>
            <a:endParaRPr lang="en-US" altLang="zh-CN" sz="1800" b="1" smtClean="0">
              <a:solidFill>
                <a:srgbClr val="000066"/>
              </a:solidFill>
              <a:latin typeface="楷体_GB2312" pitchFamily="49" charset="-122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7" Type="http://schemas.openxmlformats.org/officeDocument/2006/relationships/image" Target="../media/image24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5.xml"/><Relationship Id="rId4" Type="http://schemas.openxmlformats.org/officeDocument/2006/relationships/slide" Target="slide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25.xml"/><Relationship Id="rId7" Type="http://schemas.openxmlformats.org/officeDocument/2006/relationships/slide" Target="slide6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slide" Target="slide6.xml"/><Relationship Id="rId4" Type="http://schemas.openxmlformats.org/officeDocument/2006/relationships/slide" Target="slide63.xml"/><Relationship Id="rId9" Type="http://schemas.openxmlformats.org/officeDocument/2006/relationships/slide" Target="slide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slide" Target="slide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765175"/>
            <a:ext cx="6840538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第</a:t>
            </a: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4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章 选择结构程序设计</a:t>
            </a:r>
            <a:endParaRPr lang="zh-CN" altLang="en-US" sz="4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黑体" pitchFamily="2" charset="-122"/>
            </a:endParaRPr>
          </a:p>
        </p:txBody>
      </p:sp>
      <p:sp>
        <p:nvSpPr>
          <p:cNvPr id="307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李 楠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7836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331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343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714375" y="1532086"/>
            <a:ext cx="74295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ts val="3200"/>
              <a:buFont typeface="Wingdings" pitchFamily="2" charset="2"/>
              <a:buChar char="Ø"/>
            </a:pPr>
            <a:r>
              <a:rPr lang="zh-CN" altLang="en-US" sz="3200" b="1">
                <a:latin typeface="Verdana" pitchFamily="34" charset="0"/>
              </a:rPr>
              <a:t>关系、算术、赋值运算符的优先级</a:t>
            </a:r>
          </a:p>
        </p:txBody>
      </p:sp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2000250" y="2675086"/>
            <a:ext cx="3643313" cy="2143125"/>
            <a:chOff x="1785918" y="2715414"/>
            <a:chExt cx="3643338" cy="2143140"/>
          </a:xfrm>
        </p:grpSpPr>
        <p:sp>
          <p:nvSpPr>
            <p:cNvPr id="13318" name="TextBox 10"/>
            <p:cNvSpPr txBox="1">
              <a:spLocks noChangeArrowheads="1"/>
            </p:cNvSpPr>
            <p:nvPr/>
          </p:nvSpPr>
          <p:spPr bwMode="auto">
            <a:xfrm>
              <a:off x="1785918" y="2786058"/>
              <a:ext cx="36433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0000CC"/>
                  </a:solidFill>
                </a:rPr>
                <a:t>算术运算符      </a:t>
              </a:r>
              <a:r>
                <a:rPr lang="en-US" altLang="zh-CN" sz="2800" b="1">
                  <a:solidFill>
                    <a:srgbClr val="0000CC"/>
                  </a:solidFill>
                </a:rPr>
                <a:t>(</a:t>
              </a:r>
              <a:r>
                <a:rPr lang="zh-CN" altLang="en-US" sz="2800" b="1">
                  <a:solidFill>
                    <a:srgbClr val="0000CC"/>
                  </a:solidFill>
                </a:rPr>
                <a:t>高</a:t>
              </a:r>
              <a:r>
                <a:rPr lang="en-US" altLang="zh-CN" sz="2800" b="1">
                  <a:solidFill>
                    <a:srgbClr val="0000CC"/>
                  </a:solidFill>
                </a:rPr>
                <a:t>)</a:t>
              </a:r>
              <a:endParaRPr lang="zh-CN" altLang="zh-CN"/>
            </a:p>
          </p:txBody>
        </p:sp>
        <p:sp>
          <p:nvSpPr>
            <p:cNvPr id="13319" name="TextBox 11"/>
            <p:cNvSpPr txBox="1">
              <a:spLocks noChangeArrowheads="1"/>
            </p:cNvSpPr>
            <p:nvPr/>
          </p:nvSpPr>
          <p:spPr bwMode="auto">
            <a:xfrm>
              <a:off x="1785918" y="4286256"/>
              <a:ext cx="36433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0000CC"/>
                  </a:solidFill>
                </a:rPr>
                <a:t>赋值运算符      </a:t>
              </a:r>
              <a:r>
                <a:rPr lang="en-US" altLang="zh-CN" sz="2800" b="1">
                  <a:solidFill>
                    <a:srgbClr val="0000CC"/>
                  </a:solidFill>
                </a:rPr>
                <a:t>(</a:t>
              </a:r>
              <a:r>
                <a:rPr lang="zh-CN" altLang="en-US" sz="2800" b="1">
                  <a:solidFill>
                    <a:srgbClr val="0000CC"/>
                  </a:solidFill>
                </a:rPr>
                <a:t>低</a:t>
              </a:r>
              <a:r>
                <a:rPr lang="en-US" altLang="zh-CN" sz="2800" b="1">
                  <a:solidFill>
                    <a:srgbClr val="0000CC"/>
                  </a:solidFill>
                </a:rPr>
                <a:t>)</a:t>
              </a:r>
              <a:endParaRPr lang="zh-CN" altLang="zh-CN"/>
            </a:p>
          </p:txBody>
        </p:sp>
        <p:sp>
          <p:nvSpPr>
            <p:cNvPr id="13320" name="TextBox 12"/>
            <p:cNvSpPr txBox="1">
              <a:spLocks noChangeArrowheads="1"/>
            </p:cNvSpPr>
            <p:nvPr/>
          </p:nvSpPr>
          <p:spPr bwMode="auto">
            <a:xfrm>
              <a:off x="1823496" y="3579312"/>
              <a:ext cx="214314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0000CC"/>
                  </a:solidFill>
                </a:rPr>
                <a:t>关系运算符 </a:t>
              </a:r>
              <a:endParaRPr lang="zh-CN" altLang="en-US"/>
            </a:p>
          </p:txBody>
        </p:sp>
        <p:cxnSp>
          <p:nvCxnSpPr>
            <p:cNvPr id="13321" name="直接箭头连接符 14"/>
            <p:cNvCxnSpPr>
              <a:cxnSpLocks noChangeShapeType="1"/>
            </p:cNvCxnSpPr>
            <p:nvPr/>
          </p:nvCxnSpPr>
          <p:spPr bwMode="auto">
            <a:xfrm rot="5400000" flipH="1" flipV="1">
              <a:off x="2857488" y="3786190"/>
              <a:ext cx="214314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688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433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56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886916" y="1663824"/>
            <a:ext cx="74295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c&gt;</a:t>
            </a:r>
            <a:r>
              <a:rPr lang="en-US" altLang="zh-CN" sz="3200" b="1" dirty="0" err="1">
                <a:latin typeface="Verdana" pitchFamily="34" charset="0"/>
              </a:rPr>
              <a:t>a+b</a:t>
            </a:r>
            <a:r>
              <a:rPr lang="en-US" altLang="zh-CN" sz="3200" b="1" dirty="0">
                <a:latin typeface="Verdana" pitchFamily="34" charset="0"/>
              </a:rPr>
              <a:t>        	</a:t>
            </a:r>
            <a:r>
              <a:rPr lang="zh-CN" altLang="en-US" sz="3200" b="1" dirty="0">
                <a:latin typeface="Verdana" pitchFamily="34" charset="0"/>
              </a:rPr>
              <a:t>等效于  </a:t>
            </a:r>
            <a:r>
              <a:rPr lang="en-US" altLang="zh-CN" sz="3200" b="1" dirty="0">
                <a:latin typeface="Verdana" pitchFamily="34" charset="0"/>
              </a:rPr>
              <a:t>c&gt;(</a:t>
            </a:r>
            <a:r>
              <a:rPr lang="en-US" altLang="zh-CN" sz="3200" b="1" dirty="0" err="1">
                <a:latin typeface="Verdana" pitchFamily="34" charset="0"/>
              </a:rPr>
              <a:t>a+b</a:t>
            </a:r>
            <a:r>
              <a:rPr lang="en-US" altLang="zh-CN" sz="3200" b="1" dirty="0">
                <a:latin typeface="Verdana" pitchFamily="34" charset="0"/>
              </a:rPr>
              <a:t>)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a&gt;b==c     	</a:t>
            </a:r>
            <a:r>
              <a:rPr lang="zh-CN" altLang="en-US" sz="3200" b="1" dirty="0">
                <a:latin typeface="Verdana" pitchFamily="34" charset="0"/>
              </a:rPr>
              <a:t>等效于  </a:t>
            </a:r>
            <a:r>
              <a:rPr lang="en-US" altLang="zh-CN" sz="3200" b="1" dirty="0">
                <a:latin typeface="Verdana" pitchFamily="34" charset="0"/>
              </a:rPr>
              <a:t>(a&gt;b)==c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a==b&lt;c     	</a:t>
            </a:r>
            <a:r>
              <a:rPr lang="zh-CN" altLang="en-US" sz="3200" b="1" dirty="0">
                <a:latin typeface="Verdana" pitchFamily="34" charset="0"/>
              </a:rPr>
              <a:t>等效于   </a:t>
            </a:r>
            <a:r>
              <a:rPr lang="en-US" altLang="zh-CN" sz="3200" b="1" dirty="0">
                <a:latin typeface="Verdana" pitchFamily="34" charset="0"/>
              </a:rPr>
              <a:t>a==(b&lt;c)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a=b&gt;c       	</a:t>
            </a:r>
            <a:r>
              <a:rPr lang="zh-CN" altLang="en-US" sz="3200" b="1" dirty="0">
                <a:latin typeface="Verdana" pitchFamily="34" charset="0"/>
              </a:rPr>
              <a:t>等效于   </a:t>
            </a:r>
            <a:r>
              <a:rPr lang="en-US" altLang="zh-CN" sz="3200" b="1" dirty="0">
                <a:latin typeface="Verdana" pitchFamily="34" charset="0"/>
              </a:rPr>
              <a:t>a=(b&gt;c)</a:t>
            </a:r>
            <a:endParaRPr lang="zh-CN" altLang="zh-CN" sz="32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76250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536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785813" y="1317625"/>
            <a:ext cx="75723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2.</a:t>
            </a:r>
            <a:r>
              <a:rPr lang="zh-CN" altLang="zh-CN" sz="3200" b="1"/>
              <a:t>关系表达式</a:t>
            </a:r>
            <a:endParaRPr lang="en-US" altLang="zh-CN" sz="3200" b="1"/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zh-CN" sz="3200" b="1">
                <a:latin typeface="Verdana" pitchFamily="34" charset="0"/>
              </a:rPr>
              <a:t>用关系运算符将两个数值或数值表达式连接起来的式子</a:t>
            </a:r>
            <a:endParaRPr lang="en-US" altLang="zh-CN" sz="3200" b="1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zh-CN" sz="3200" b="1">
                <a:latin typeface="Verdana" pitchFamily="34" charset="0"/>
              </a:rPr>
              <a:t>关系表达式的值是一个逻辑值，即“真”或“假”</a:t>
            </a:r>
            <a:endParaRPr lang="en-US" altLang="zh-CN" sz="3200" b="1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zh-CN" sz="3200" b="1">
                <a:latin typeface="Verdana" pitchFamily="34" charset="0"/>
              </a:rPr>
              <a:t>在</a:t>
            </a:r>
            <a:r>
              <a:rPr lang="en-US" altLang="zh-CN" sz="3200" b="1">
                <a:latin typeface="Verdana" pitchFamily="34" charset="0"/>
              </a:rPr>
              <a:t>C</a:t>
            </a:r>
            <a:r>
              <a:rPr lang="zh-CN" altLang="zh-CN" sz="3200" b="1">
                <a:latin typeface="Verdana" pitchFamily="34" charset="0"/>
              </a:rPr>
              <a:t>的逻辑运算中，以“１”代表“真”，以“０”代表“假”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04664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638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84026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785813" y="1246039"/>
            <a:ext cx="792956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/>
              <a:t>2.</a:t>
            </a:r>
            <a:r>
              <a:rPr lang="zh-CN" altLang="zh-CN" sz="3200" b="1" dirty="0"/>
              <a:t>关系表达式</a:t>
            </a:r>
            <a:endParaRPr lang="en-US" altLang="zh-CN" sz="3200" b="1" dirty="0"/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zh-CN" sz="3200" b="1" dirty="0">
                <a:latin typeface="Verdana" pitchFamily="34" charset="0"/>
              </a:rPr>
              <a:t>当</a:t>
            </a:r>
            <a:r>
              <a:rPr lang="en-US" altLang="zh-CN" sz="3200" b="1" dirty="0">
                <a:latin typeface="Verdana" pitchFamily="34" charset="0"/>
              </a:rPr>
              <a:t>a=3</a:t>
            </a:r>
            <a:r>
              <a:rPr lang="zh-CN" altLang="zh-CN" sz="3200" b="1" dirty="0">
                <a:latin typeface="Verdana" pitchFamily="34" charset="0"/>
              </a:rPr>
              <a:t>，</a:t>
            </a:r>
            <a:r>
              <a:rPr lang="en-US" altLang="zh-CN" sz="3200" b="1" dirty="0">
                <a:latin typeface="Verdana" pitchFamily="34" charset="0"/>
              </a:rPr>
              <a:t>b=2</a:t>
            </a:r>
            <a:r>
              <a:rPr lang="zh-CN" altLang="zh-CN" sz="3200" b="1" dirty="0">
                <a:latin typeface="Verdana" pitchFamily="34" charset="0"/>
              </a:rPr>
              <a:t>，</a:t>
            </a:r>
            <a:r>
              <a:rPr lang="en-US" altLang="zh-CN" sz="3200" b="1" dirty="0">
                <a:latin typeface="Verdana" pitchFamily="34" charset="0"/>
              </a:rPr>
              <a:t>c=1</a:t>
            </a:r>
            <a:r>
              <a:rPr lang="zh-CN" altLang="zh-CN" sz="3200" b="1" dirty="0" smtClean="0">
                <a:latin typeface="Verdana" pitchFamily="34" charset="0"/>
              </a:rPr>
              <a:t>时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a&gt;b</a:t>
            </a:r>
            <a:r>
              <a:rPr lang="zh-CN" altLang="zh-CN" sz="3200" b="1" dirty="0">
                <a:latin typeface="Verdana" pitchFamily="34" charset="0"/>
              </a:rPr>
              <a:t>的值为“真”，表达式值为</a:t>
            </a:r>
            <a:r>
              <a:rPr lang="en-US" altLang="zh-CN" sz="3200" b="1" dirty="0" smtClean="0">
                <a:latin typeface="Verdana" pitchFamily="34" charset="0"/>
              </a:rPr>
              <a:t>1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(a&gt;b)==c</a:t>
            </a:r>
            <a:r>
              <a:rPr lang="zh-CN" altLang="zh-CN" sz="3200" b="1" dirty="0">
                <a:latin typeface="Verdana" pitchFamily="34" charset="0"/>
              </a:rPr>
              <a:t>的值为“真” ，表达式值为</a:t>
            </a:r>
            <a:r>
              <a:rPr lang="en-US" altLang="zh-CN" sz="3200" b="1" dirty="0">
                <a:latin typeface="Verdana" pitchFamily="34" charset="0"/>
              </a:rPr>
              <a:t>1</a:t>
            </a:r>
            <a:endParaRPr lang="zh-CN" altLang="zh-CN" sz="3200" b="1" dirty="0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 err="1">
                <a:latin typeface="Verdana" pitchFamily="34" charset="0"/>
              </a:rPr>
              <a:t>b+c</a:t>
            </a:r>
            <a:r>
              <a:rPr lang="en-US" altLang="zh-CN" sz="3200" b="1" dirty="0">
                <a:latin typeface="Verdana" pitchFamily="34" charset="0"/>
              </a:rPr>
              <a:t>&gt;a</a:t>
            </a:r>
            <a:r>
              <a:rPr lang="zh-CN" altLang="zh-CN" sz="3200" b="1" dirty="0">
                <a:latin typeface="Verdana" pitchFamily="34" charset="0"/>
              </a:rPr>
              <a:t>的值为“假”，表达式值为</a:t>
            </a:r>
            <a:r>
              <a:rPr lang="en-US" altLang="zh-CN" sz="3200" b="1" dirty="0">
                <a:latin typeface="Verdana" pitchFamily="34" charset="0"/>
              </a:rPr>
              <a:t>0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d=a&gt;b        d</a:t>
            </a:r>
            <a:r>
              <a:rPr lang="zh-CN" altLang="en-US" sz="3200" b="1" dirty="0">
                <a:latin typeface="Verdana" pitchFamily="34" charset="0"/>
              </a:rPr>
              <a:t>的值为</a:t>
            </a:r>
            <a:r>
              <a:rPr lang="en-US" altLang="zh-CN" sz="3200" b="1" dirty="0">
                <a:latin typeface="Verdana" pitchFamily="34" charset="0"/>
              </a:rPr>
              <a:t>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latin typeface="Verdana" pitchFamily="34" charset="0"/>
              </a:rPr>
              <a:t>f=a&gt;b&gt;c     f</a:t>
            </a:r>
            <a:r>
              <a:rPr lang="zh-CN" altLang="en-US" sz="3200" b="1" dirty="0">
                <a:latin typeface="Verdana" pitchFamily="34" charset="0"/>
              </a:rPr>
              <a:t>的值为</a:t>
            </a:r>
            <a:r>
              <a:rPr lang="en-US" altLang="zh-CN" sz="3200" b="1" dirty="0">
                <a:latin typeface="Verdana" pitchFamily="34" charset="0"/>
              </a:rPr>
              <a:t>0</a:t>
            </a:r>
            <a:endParaRPr lang="zh-CN" altLang="zh-CN" sz="32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713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785813" y="1581150"/>
            <a:ext cx="7500937" cy="3071813"/>
          </a:xfrm>
        </p:spPr>
        <p:txBody>
          <a:bodyPr/>
          <a:lstStyle/>
          <a:p>
            <a:r>
              <a:rPr lang="zh-CN" altLang="zh-CN" smtClean="0"/>
              <a:t>有时判断的条件是一个复合的条件：</a:t>
            </a:r>
          </a:p>
          <a:p>
            <a:pPr lvl="1"/>
            <a:r>
              <a:rPr lang="zh-CN" altLang="zh-CN" smtClean="0"/>
              <a:t>是中国公民，且在</a:t>
            </a:r>
            <a:r>
              <a:rPr lang="en-US" altLang="zh-CN" smtClean="0"/>
              <a:t>18</a:t>
            </a:r>
            <a:r>
              <a:rPr lang="zh-CN" altLang="zh-CN" smtClean="0"/>
              <a:t>岁以上</a:t>
            </a:r>
          </a:p>
          <a:p>
            <a:pPr lvl="1"/>
            <a:r>
              <a:rPr lang="en-US" altLang="zh-CN" smtClean="0"/>
              <a:t>5</a:t>
            </a:r>
            <a:r>
              <a:rPr lang="zh-CN" altLang="zh-CN" smtClean="0"/>
              <a:t>门课都及格</a:t>
            </a:r>
          </a:p>
          <a:p>
            <a:pPr lvl="1"/>
            <a:r>
              <a:rPr lang="en-US" altLang="zh-CN" smtClean="0"/>
              <a:t>70</a:t>
            </a:r>
            <a:r>
              <a:rPr lang="zh-CN" altLang="zh-CN" smtClean="0"/>
              <a:t>岁以上的老人或</a:t>
            </a:r>
            <a:r>
              <a:rPr lang="en-US" altLang="zh-CN" smtClean="0"/>
              <a:t>10</a:t>
            </a:r>
            <a:r>
              <a:rPr lang="zh-CN" altLang="zh-CN" smtClean="0"/>
              <a:t>岁以下儿童</a:t>
            </a:r>
          </a:p>
        </p:txBody>
      </p:sp>
      <p:pic>
        <p:nvPicPr>
          <p:cNvPr id="17412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563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843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48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5813" y="1390650"/>
            <a:ext cx="7786687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dirty="0">
                <a:ea typeface="宋体" charset="-122"/>
              </a:rPr>
              <a:t>1.</a:t>
            </a:r>
            <a:r>
              <a:rPr lang="zh-CN" altLang="zh-CN" sz="3200" b="1" dirty="0">
                <a:ea typeface="宋体" charset="-122"/>
              </a:rPr>
              <a:t>逻辑运算符及其优先次序</a:t>
            </a:r>
            <a:endParaRPr lang="en-US" altLang="zh-CN" sz="3200" b="1" dirty="0">
              <a:ea typeface="宋体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3</a:t>
            </a:r>
            <a:r>
              <a:rPr lang="zh-CN" altLang="zh-CN" sz="3200" b="1" kern="0" dirty="0">
                <a:latin typeface="+mn-lt"/>
                <a:ea typeface="+mn-ea"/>
              </a:rPr>
              <a:t>种逻辑运算符：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&amp;&amp;</a:t>
            </a:r>
            <a:r>
              <a:rPr lang="zh-CN" altLang="en-US" sz="2800" b="1" kern="0" dirty="0">
                <a:latin typeface="+mn-lt"/>
                <a:ea typeface="+mn-ea"/>
              </a:rPr>
              <a:t>（</a:t>
            </a:r>
            <a:r>
              <a:rPr lang="zh-CN" altLang="zh-CN" sz="2800" b="1" kern="0" dirty="0">
                <a:latin typeface="+mn-lt"/>
                <a:ea typeface="+mn-ea"/>
              </a:rPr>
              <a:t>逻辑与</a:t>
            </a:r>
            <a:r>
              <a:rPr lang="zh-CN" altLang="en-US" sz="2800" b="1" kern="0" dirty="0">
                <a:latin typeface="+mn-lt"/>
                <a:ea typeface="+mn-ea"/>
              </a:rPr>
              <a:t>）</a:t>
            </a:r>
            <a:r>
              <a:rPr lang="en-US" altLang="zh-CN" sz="2800" b="1" kern="0" dirty="0">
                <a:latin typeface="+mn-lt"/>
                <a:ea typeface="+mn-ea"/>
              </a:rPr>
              <a:t>  ||</a:t>
            </a:r>
            <a:r>
              <a:rPr lang="zh-CN" altLang="en-US" sz="2800" b="1" kern="0" dirty="0">
                <a:latin typeface="+mn-lt"/>
                <a:ea typeface="+mn-ea"/>
              </a:rPr>
              <a:t>（</a:t>
            </a:r>
            <a:r>
              <a:rPr lang="zh-CN" altLang="zh-CN" sz="2800" b="1" kern="0" dirty="0">
                <a:latin typeface="+mn-lt"/>
                <a:ea typeface="+mn-ea"/>
              </a:rPr>
              <a:t>逻辑或</a:t>
            </a:r>
            <a:r>
              <a:rPr lang="zh-CN" altLang="en-US" sz="2800" b="1" kern="0" dirty="0">
                <a:latin typeface="+mn-lt"/>
                <a:ea typeface="+mn-ea"/>
              </a:rPr>
              <a:t>）</a:t>
            </a:r>
            <a:r>
              <a:rPr lang="en-US" altLang="zh-CN" sz="2800" b="1" kern="0" dirty="0">
                <a:latin typeface="+mn-lt"/>
                <a:ea typeface="+mn-ea"/>
              </a:rPr>
              <a:t>  !</a:t>
            </a:r>
            <a:r>
              <a:rPr lang="zh-CN" altLang="en-US" sz="2800" b="1" kern="0" dirty="0">
                <a:latin typeface="+mn-lt"/>
                <a:ea typeface="+mn-ea"/>
              </a:rPr>
              <a:t>（</a:t>
            </a:r>
            <a:r>
              <a:rPr lang="zh-CN" altLang="zh-CN" sz="2800" b="1" kern="0" dirty="0">
                <a:latin typeface="+mn-lt"/>
                <a:ea typeface="+mn-ea"/>
              </a:rPr>
              <a:t>逻辑非</a:t>
            </a:r>
            <a:r>
              <a:rPr lang="zh-CN" altLang="en-US" sz="2800" b="1" kern="0" dirty="0">
                <a:latin typeface="+mn-lt"/>
                <a:ea typeface="+mn-ea"/>
              </a:rPr>
              <a:t>）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&amp;&amp;</a:t>
            </a:r>
            <a:r>
              <a:rPr lang="zh-CN" altLang="zh-CN" sz="3200" b="1" kern="0" dirty="0">
                <a:latin typeface="+mn-lt"/>
                <a:ea typeface="+mn-ea"/>
              </a:rPr>
              <a:t>和</a:t>
            </a:r>
            <a:r>
              <a:rPr lang="en-US" altLang="zh-CN" sz="3200" b="1" kern="0" dirty="0">
                <a:latin typeface="+mn-lt"/>
                <a:ea typeface="+mn-ea"/>
              </a:rPr>
              <a:t>||</a:t>
            </a:r>
            <a:r>
              <a:rPr lang="zh-CN" altLang="zh-CN" sz="3200" b="1" kern="0" dirty="0">
                <a:latin typeface="+mn-lt"/>
                <a:ea typeface="+mn-ea"/>
              </a:rPr>
              <a:t>是双目</a:t>
            </a:r>
            <a:r>
              <a:rPr lang="en-US" altLang="zh-CN" sz="3200" b="1" kern="0" dirty="0">
                <a:latin typeface="+mn-lt"/>
                <a:ea typeface="+mn-ea"/>
              </a:rPr>
              <a:t>(</a:t>
            </a:r>
            <a:r>
              <a:rPr lang="zh-CN" altLang="zh-CN" sz="3200" b="1" kern="0" dirty="0">
                <a:latin typeface="+mn-lt"/>
                <a:ea typeface="+mn-ea"/>
              </a:rPr>
              <a:t>元</a:t>
            </a:r>
            <a:r>
              <a:rPr lang="en-US" altLang="zh-CN" sz="3200" b="1" kern="0" dirty="0">
                <a:latin typeface="+mn-lt"/>
                <a:ea typeface="+mn-ea"/>
              </a:rPr>
              <a:t>)</a:t>
            </a:r>
            <a:r>
              <a:rPr lang="zh-CN" altLang="zh-CN" sz="3200" b="1" kern="0" dirty="0">
                <a:latin typeface="+mn-lt"/>
                <a:ea typeface="+mn-ea"/>
              </a:rPr>
              <a:t>运算符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!</a:t>
            </a:r>
            <a:r>
              <a:rPr lang="zh-CN" altLang="zh-CN" sz="3200" b="1" kern="0" dirty="0">
                <a:latin typeface="+mn-lt"/>
                <a:ea typeface="+mn-ea"/>
              </a:rPr>
              <a:t>是一目</a:t>
            </a:r>
            <a:r>
              <a:rPr lang="en-US" altLang="zh-CN" sz="3200" b="1" kern="0" dirty="0">
                <a:latin typeface="+mn-lt"/>
                <a:ea typeface="+mn-ea"/>
              </a:rPr>
              <a:t>(</a:t>
            </a:r>
            <a:r>
              <a:rPr lang="zh-CN" altLang="zh-CN" sz="3200" b="1" kern="0" dirty="0">
                <a:latin typeface="+mn-lt"/>
                <a:ea typeface="+mn-ea"/>
              </a:rPr>
              <a:t>元</a:t>
            </a:r>
            <a:r>
              <a:rPr lang="en-US" altLang="zh-CN" sz="3200" b="1" kern="0" dirty="0">
                <a:latin typeface="+mn-lt"/>
                <a:ea typeface="+mn-ea"/>
              </a:rPr>
              <a:t>)</a:t>
            </a:r>
            <a:r>
              <a:rPr lang="zh-CN" altLang="zh-CN" sz="3200" b="1" kern="0" dirty="0">
                <a:latin typeface="+mn-lt"/>
                <a:ea typeface="+mn-ea"/>
              </a:rPr>
              <a:t>运算符</a:t>
            </a:r>
            <a:endParaRPr lang="en-US" altLang="zh-CN" sz="32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19125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945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547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71500" y="2389188"/>
          <a:ext cx="8286750" cy="3000375"/>
        </p:xfrm>
        <a:graphic>
          <a:graphicData uri="http://schemas.openxmlformats.org/drawingml/2006/table">
            <a:tbl>
              <a:tblPr/>
              <a:tblGrid>
                <a:gridCol w="1214438"/>
                <a:gridCol w="1214437"/>
                <a:gridCol w="1214438"/>
                <a:gridCol w="1285875"/>
                <a:gridCol w="1643062"/>
                <a:gridCol w="17145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! a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! 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 &amp;&amp; 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 || b 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真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假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85813" y="1603375"/>
            <a:ext cx="4357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dirty="0"/>
              <a:t>逻辑运算的真值表</a:t>
            </a:r>
            <a:endParaRPr lang="en-US" altLang="zh-CN" sz="28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476250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048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13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49300" y="1389063"/>
            <a:ext cx="8143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zh-CN" sz="3200" b="1"/>
              <a:t>逻辑运算符的优先次序</a:t>
            </a:r>
            <a:endParaRPr lang="en-US" altLang="zh-CN" sz="3200" b="1"/>
          </a:p>
          <a:p>
            <a:pPr lvl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!  </a:t>
            </a:r>
            <a:r>
              <a:rPr lang="zh-CN" altLang="zh-CN" sz="3200" b="1"/>
              <a:t>→</a:t>
            </a:r>
            <a:r>
              <a:rPr lang="en-US" altLang="zh-CN" sz="3200" b="1"/>
              <a:t> &amp;&amp; </a:t>
            </a:r>
            <a:r>
              <a:rPr lang="zh-CN" altLang="zh-CN" sz="3200" b="1"/>
              <a:t>→ </a:t>
            </a:r>
            <a:r>
              <a:rPr lang="en-US" altLang="zh-CN" sz="3200" b="1"/>
              <a:t>||           </a:t>
            </a:r>
            <a:r>
              <a:rPr lang="zh-CN" altLang="en-US" sz="3200" b="1"/>
              <a:t>（</a:t>
            </a:r>
            <a:r>
              <a:rPr lang="en-US" altLang="zh-CN" sz="3200" b="1"/>
              <a:t>!</a:t>
            </a:r>
            <a:r>
              <a:rPr lang="zh-CN" altLang="zh-CN" sz="3200" b="1"/>
              <a:t>为三者中最高</a:t>
            </a:r>
            <a:r>
              <a:rPr lang="zh-CN" altLang="en-US" sz="3200" b="1"/>
              <a:t>）</a:t>
            </a:r>
            <a:endParaRPr lang="en-US" altLang="zh-CN" sz="3200" b="1"/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en-US" sz="3200" b="1"/>
              <a:t>与其他运算符的优先次序</a:t>
            </a:r>
            <a:endParaRPr lang="en-US" altLang="zh-CN" sz="3200" b="1"/>
          </a:p>
          <a:p>
            <a:pPr lvl="1">
              <a:lnSpc>
                <a:spcPct val="120000"/>
              </a:lnSpc>
              <a:spcBef>
                <a:spcPct val="20000"/>
              </a:spcBef>
            </a:pPr>
            <a:endParaRPr lang="en-US" altLang="zh-CN" sz="3200" b="1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78050" y="3460750"/>
            <a:ext cx="4300538" cy="26431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800" b="1"/>
              <a:t>        !                    </a:t>
            </a:r>
            <a:r>
              <a:rPr lang="zh-CN" altLang="en-US" sz="2800" b="1"/>
              <a:t>（高）</a:t>
            </a:r>
            <a:endParaRPr lang="en-US" altLang="zh-CN" sz="2800" b="1"/>
          </a:p>
          <a:p>
            <a:pPr>
              <a:spcBef>
                <a:spcPct val="20000"/>
              </a:spcBef>
            </a:pPr>
            <a:r>
              <a:rPr lang="zh-CN" altLang="en-US" sz="2800" b="1"/>
              <a:t>算术运算符</a:t>
            </a:r>
            <a:endParaRPr lang="en-US" altLang="zh-CN" sz="2800" b="1"/>
          </a:p>
          <a:p>
            <a:pPr>
              <a:spcBef>
                <a:spcPct val="20000"/>
              </a:spcBef>
            </a:pPr>
            <a:r>
              <a:rPr lang="zh-CN" altLang="en-US" sz="2800" b="1"/>
              <a:t>关系运算符</a:t>
            </a:r>
            <a:endParaRPr lang="en-US" altLang="zh-CN" sz="2800" b="1"/>
          </a:p>
          <a:p>
            <a:pPr>
              <a:spcBef>
                <a:spcPct val="20000"/>
              </a:spcBef>
            </a:pPr>
            <a:r>
              <a:rPr lang="en-US" altLang="zh-CN" sz="2800" b="1"/>
              <a:t>  &amp;&amp; </a:t>
            </a:r>
            <a:r>
              <a:rPr lang="zh-CN" altLang="en-US" sz="2800" b="1"/>
              <a:t>和 </a:t>
            </a:r>
            <a:r>
              <a:rPr lang="en-US" altLang="zh-CN" sz="2800" b="1"/>
              <a:t>||</a:t>
            </a:r>
          </a:p>
          <a:p>
            <a:pPr>
              <a:spcBef>
                <a:spcPct val="20000"/>
              </a:spcBef>
            </a:pPr>
            <a:r>
              <a:rPr lang="zh-CN" altLang="en-US" sz="2800" b="1"/>
              <a:t>赋值运算符           （低）</a:t>
            </a:r>
            <a:endParaRPr lang="en-US" altLang="zh-CN" sz="2800" b="1"/>
          </a:p>
          <a:p>
            <a:pPr lvl="1">
              <a:spcBef>
                <a:spcPct val="20000"/>
              </a:spcBef>
            </a:pPr>
            <a:endParaRPr lang="en-US" altLang="zh-CN" sz="2800" b="1"/>
          </a:p>
        </p:txBody>
      </p:sp>
      <p:cxnSp>
        <p:nvCxnSpPr>
          <p:cNvPr id="10" name="直接箭头连接符 9"/>
          <p:cNvCxnSpPr>
            <a:cxnSpLocks noChangeShapeType="1"/>
          </p:cNvCxnSpPr>
          <p:nvPr/>
        </p:nvCxnSpPr>
        <p:spPr bwMode="auto">
          <a:xfrm rot="5400000" flipH="1" flipV="1">
            <a:off x="3429000" y="4772025"/>
            <a:ext cx="2357438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692150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150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13" y="61277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20738" y="1962150"/>
            <a:ext cx="764381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(a&gt;b) &amp;&amp; (x&gt;y)    </a:t>
            </a:r>
            <a:r>
              <a:rPr lang="zh-CN" altLang="zh-CN" sz="3200" b="1"/>
              <a:t>可写成</a:t>
            </a:r>
            <a:r>
              <a:rPr lang="en-US" altLang="zh-CN" sz="3200" b="1"/>
              <a:t>   a&gt;b &amp;&amp; x&gt;y</a:t>
            </a:r>
            <a:r>
              <a:rPr lang="zh-CN" altLang="zh-CN" sz="3200" b="1"/>
              <a:t>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(a==b) || (x==y)   </a:t>
            </a:r>
            <a:r>
              <a:rPr lang="zh-CN" altLang="zh-CN" sz="3200" b="1"/>
              <a:t>可写成</a:t>
            </a:r>
            <a:r>
              <a:rPr lang="en-US" altLang="zh-CN" sz="3200" b="1"/>
              <a:t>   a==b ||x==y</a:t>
            </a:r>
            <a:endParaRPr lang="zh-CN" altLang="zh-CN" sz="3200" b="1"/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(!a) || (a&gt;b)          </a:t>
            </a:r>
            <a:r>
              <a:rPr lang="zh-CN" altLang="zh-CN" sz="3200" b="1"/>
              <a:t>可写成</a:t>
            </a:r>
            <a:r>
              <a:rPr lang="en-US" altLang="zh-CN" sz="3200" b="1"/>
              <a:t>   !a || a&gt;b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92150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253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1277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5813" y="1676400"/>
            <a:ext cx="76438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/>
              <a:t>2.</a:t>
            </a:r>
            <a:r>
              <a:rPr lang="zh-CN" altLang="zh-CN" sz="3200" b="1" dirty="0"/>
              <a:t>逻辑表达式</a:t>
            </a:r>
            <a:endParaRPr lang="en-US" altLang="zh-CN" sz="3200" b="1" dirty="0"/>
          </a:p>
          <a:p>
            <a:pPr marL="0" lvl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zh-CN" altLang="zh-CN" sz="3200" b="1" dirty="0"/>
              <a:t>用逻辑运算符将关系表达式或其他逻辑量连接起来的式子</a:t>
            </a:r>
            <a:endParaRPr lang="en-US" altLang="zh-CN" sz="32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8680"/>
            <a:ext cx="8001000" cy="830263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第</a:t>
            </a: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4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章 选择结构程序设计</a:t>
            </a:r>
            <a:endParaRPr lang="zh-CN" altLang="en-US" sz="3200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784299" y="1567606"/>
            <a:ext cx="7604125" cy="3157538"/>
          </a:xfrm>
        </p:spPr>
        <p:txBody>
          <a:bodyPr/>
          <a:lstStyle/>
          <a:p>
            <a:r>
              <a:rPr lang="zh-CN" altLang="zh-CN" dirty="0" smtClean="0"/>
              <a:t>选择结构的作用是：检查人们指定的条件是否满足，决定在事先给定的两种操作中选定执行其中一种操作</a:t>
            </a:r>
            <a:r>
              <a:rPr lang="zh-CN" altLang="en-US" dirty="0"/>
              <a:t>。</a:t>
            </a:r>
            <a:endParaRPr lang="en-US" altLang="zh-CN" dirty="0" smtClean="0"/>
          </a:p>
        </p:txBody>
      </p:sp>
      <p:cxnSp>
        <p:nvCxnSpPr>
          <p:cNvPr id="5" name="直接箭头连接符 4"/>
          <p:cNvCxnSpPr>
            <a:cxnSpLocks noChangeShapeType="1"/>
          </p:cNvCxnSpPr>
          <p:nvPr/>
        </p:nvCxnSpPr>
        <p:spPr bwMode="auto">
          <a:xfrm rot="5400000">
            <a:off x="3995811" y="3493069"/>
            <a:ext cx="428625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直接箭头连接符 5"/>
          <p:cNvCxnSpPr>
            <a:cxnSpLocks noChangeShapeType="1"/>
          </p:cNvCxnSpPr>
          <p:nvPr/>
        </p:nvCxnSpPr>
        <p:spPr bwMode="auto">
          <a:xfrm rot="5400000">
            <a:off x="3995811" y="5590157"/>
            <a:ext cx="428625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96393" y="4338413"/>
            <a:ext cx="1000125" cy="5238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A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cxnSp>
        <p:nvCxnSpPr>
          <p:cNvPr id="8" name="直接箭头连接符 7"/>
          <p:cNvCxnSpPr>
            <a:cxnSpLocks noChangeShapeType="1"/>
          </p:cNvCxnSpPr>
          <p:nvPr/>
        </p:nvCxnSpPr>
        <p:spPr bwMode="auto">
          <a:xfrm rot="5400000">
            <a:off x="5356299" y="4123307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84043" y="4338413"/>
            <a:ext cx="1000125" cy="5238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B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rot="10800000">
            <a:off x="2780580" y="3909788"/>
            <a:ext cx="642938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56768" y="3444650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Y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grpSp>
        <p:nvGrpSpPr>
          <p:cNvPr id="12" name="组合 13"/>
          <p:cNvGrpSpPr>
            <a:grpSpLocks/>
          </p:cNvGrpSpPr>
          <p:nvPr/>
        </p:nvGrpSpPr>
        <p:grpSpPr bwMode="auto">
          <a:xfrm>
            <a:off x="3423518" y="3606575"/>
            <a:ext cx="1571625" cy="555625"/>
            <a:chOff x="1571604" y="3444876"/>
            <a:chExt cx="1571636" cy="555628"/>
          </a:xfrm>
        </p:grpSpPr>
        <p:sp>
          <p:nvSpPr>
            <p:cNvPr id="13" name="流程图: 决策 8"/>
            <p:cNvSpPr>
              <a:spLocks noChangeArrowheads="1"/>
            </p:cNvSpPr>
            <p:nvPr/>
          </p:nvSpPr>
          <p:spPr bwMode="auto">
            <a:xfrm>
              <a:off x="1571604" y="3500438"/>
              <a:ext cx="1571636" cy="500066"/>
            </a:xfrm>
            <a:prstGeom prst="flowChartDecision">
              <a:avLst/>
            </a:prstGeom>
            <a:solidFill>
              <a:schemeClr val="accent1"/>
            </a:solidFill>
            <a:ln w="38100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algn="ctr"/>
              <a:endParaRPr lang="zh-CN" altLang="en-US" sz="3200" b="1">
                <a:solidFill>
                  <a:srgbClr val="0000CC"/>
                </a:solidFill>
              </a:endParaRPr>
            </a:p>
          </p:txBody>
        </p: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2071670" y="3444876"/>
              <a:ext cx="5715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p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</p:grpSp>
      <p:cxnSp>
        <p:nvCxnSpPr>
          <p:cNvPr id="15" name="直接箭头连接符 14"/>
          <p:cNvCxnSpPr>
            <a:cxnSpLocks noChangeShapeType="1"/>
          </p:cNvCxnSpPr>
          <p:nvPr/>
        </p:nvCxnSpPr>
        <p:spPr bwMode="auto">
          <a:xfrm rot="5400000">
            <a:off x="2574999" y="4123307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5"/>
          <p:cNvCxnSpPr>
            <a:cxnSpLocks noChangeShapeType="1"/>
          </p:cNvCxnSpPr>
          <p:nvPr/>
        </p:nvCxnSpPr>
        <p:spPr bwMode="auto">
          <a:xfrm rot="10800000">
            <a:off x="4995143" y="3909788"/>
            <a:ext cx="571500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923705" y="3431950"/>
            <a:ext cx="714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N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 rot="5400000" flipH="1" flipV="1">
            <a:off x="2536898" y="5120257"/>
            <a:ext cx="500063" cy="1270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rot="5400000" flipH="1" flipV="1">
            <a:off x="5322961" y="5120257"/>
            <a:ext cx="500063" cy="1270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 rot="10800000">
            <a:off x="2780580" y="5376638"/>
            <a:ext cx="2786063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04664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355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85813" y="1268760"/>
            <a:ext cx="80724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逻辑表达式的值应该是逻辑量“真”或“假”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编译系统在</a:t>
            </a:r>
            <a:r>
              <a:rPr lang="zh-CN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表示</a:t>
            </a:r>
            <a:r>
              <a:rPr lang="zh-CN" altLang="zh-CN" sz="3200" b="1" kern="0" dirty="0">
                <a:latin typeface="+mn-lt"/>
                <a:ea typeface="+mn-ea"/>
              </a:rPr>
              <a:t>逻辑运算</a:t>
            </a:r>
            <a:r>
              <a:rPr lang="zh-CN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结果</a:t>
            </a:r>
            <a:r>
              <a:rPr lang="zh-CN" altLang="zh-CN" sz="3200" b="1" kern="0" dirty="0">
                <a:latin typeface="+mn-lt"/>
                <a:ea typeface="+mn-ea"/>
              </a:rPr>
              <a:t>时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以数值</a:t>
            </a:r>
            <a:r>
              <a:rPr lang="en-US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1</a:t>
            </a:r>
            <a:r>
              <a:rPr lang="zh-CN" altLang="zh-CN" sz="3200" b="1" kern="0" dirty="0">
                <a:latin typeface="+mn-lt"/>
                <a:ea typeface="+mn-ea"/>
              </a:rPr>
              <a:t>代表“真”，以</a:t>
            </a:r>
            <a:r>
              <a:rPr lang="en-US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0</a:t>
            </a:r>
            <a:r>
              <a:rPr lang="zh-CN" altLang="zh-CN" sz="3200" b="1" kern="0" dirty="0">
                <a:latin typeface="+mn-lt"/>
                <a:ea typeface="+mn-ea"/>
              </a:rPr>
              <a:t>代表“假”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但在</a:t>
            </a:r>
            <a:r>
              <a:rPr lang="zh-CN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判断</a:t>
            </a:r>
            <a:r>
              <a:rPr lang="zh-CN" altLang="zh-CN" sz="3200" b="1" kern="0" dirty="0">
                <a:latin typeface="+mn-lt"/>
                <a:ea typeface="+mn-ea"/>
              </a:rPr>
              <a:t>一个量是否为“真”时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以</a:t>
            </a:r>
            <a:r>
              <a:rPr lang="en-US" altLang="zh-CN" sz="3200" b="1" kern="0" dirty="0">
                <a:latin typeface="+mn-lt"/>
                <a:ea typeface="+mn-ea"/>
              </a:rPr>
              <a:t>0</a:t>
            </a:r>
            <a:r>
              <a:rPr lang="zh-CN" altLang="zh-CN" sz="3200" b="1" kern="0" dirty="0">
                <a:latin typeface="+mn-lt"/>
                <a:ea typeface="+mn-ea"/>
              </a:rPr>
              <a:t>代表“假”，以非</a:t>
            </a:r>
            <a:r>
              <a:rPr lang="en-US" altLang="zh-CN" sz="3200" b="1" kern="0" dirty="0">
                <a:latin typeface="+mn-lt"/>
                <a:ea typeface="+mn-ea"/>
              </a:rPr>
              <a:t>0</a:t>
            </a:r>
            <a:r>
              <a:rPr lang="zh-CN" altLang="zh-CN" sz="3200" b="1" kern="0" dirty="0">
                <a:latin typeface="+mn-lt"/>
                <a:ea typeface="+mn-ea"/>
              </a:rPr>
              <a:t>代表“真”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注意：</a:t>
            </a:r>
            <a:r>
              <a:rPr lang="zh-CN" altLang="zh-CN" sz="3200" b="1" kern="0" dirty="0">
                <a:latin typeface="+mn-lt"/>
                <a:ea typeface="+mn-ea"/>
              </a:rPr>
              <a:t>将一个非零的数值认作为“真”</a:t>
            </a:r>
            <a:endParaRPr lang="en-US" altLang="zh-CN" sz="32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14375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457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48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57250" y="1747838"/>
            <a:ext cx="76438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cs typeface="Times New Roman" pitchFamily="18" charset="0"/>
              </a:rPr>
              <a:t>(1) 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若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a=4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，则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!a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的值为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0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cs typeface="Times New Roman" pitchFamily="18" charset="0"/>
              </a:rPr>
              <a:t>(2) 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若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a=4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，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b=5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，则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a &amp;&amp; b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的值为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cs typeface="Times New Roman" pitchFamily="18" charset="0"/>
              </a:rPr>
              <a:t>(3) a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和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b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值分别为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4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和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5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，</a:t>
            </a:r>
            <a:r>
              <a:rPr lang="zh-CN" altLang="en-US" sz="3200" b="1" kern="0" dirty="0">
                <a:latin typeface="+mn-lt"/>
                <a:cs typeface="Times New Roman" pitchFamily="18" charset="0"/>
              </a:rPr>
              <a:t>则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a||b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的值为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cs typeface="Times New Roman" pitchFamily="18" charset="0"/>
              </a:rPr>
              <a:t>(4) a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和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b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值分别为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4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和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5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，</a:t>
            </a:r>
            <a:r>
              <a:rPr lang="zh-CN" altLang="en-US" sz="3200" b="1" kern="0" dirty="0">
                <a:latin typeface="+mn-lt"/>
                <a:cs typeface="Times New Roman" pitchFamily="18" charset="0"/>
              </a:rPr>
              <a:t>则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!a||b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的值为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cs typeface="Times New Roman" pitchFamily="18" charset="0"/>
              </a:rPr>
              <a:t>(5) 4 &amp;&amp; 0 || 2</a:t>
            </a:r>
            <a:r>
              <a:rPr lang="zh-CN" altLang="zh-CN" sz="3200" b="1" kern="0" dirty="0">
                <a:latin typeface="+mn-lt"/>
                <a:cs typeface="Times New Roman" pitchFamily="18" charset="0"/>
              </a:rPr>
              <a:t>的值为</a:t>
            </a:r>
            <a:r>
              <a:rPr lang="en-US" altLang="zh-CN" sz="3200" b="1" kern="0" dirty="0">
                <a:latin typeface="+mn-lt"/>
                <a:cs typeface="Times New Roman" pitchFamily="18" charset="0"/>
              </a:rPr>
              <a:t>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altLang="zh-CN" sz="28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92696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560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6643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15975" y="1700808"/>
            <a:ext cx="56435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>
                <a:latin typeface="+mn-lt"/>
                <a:ea typeface="+mn-ea"/>
              </a:rPr>
              <a:t>修改后的</a:t>
            </a:r>
            <a:r>
              <a:rPr lang="zh-CN" altLang="zh-CN" sz="3200" b="1" kern="0">
                <a:latin typeface="+mn-lt"/>
                <a:ea typeface="+mn-ea"/>
              </a:rPr>
              <a:t>逻辑运算真值表</a:t>
            </a:r>
            <a:endParaRPr lang="en-US" altLang="zh-CN" sz="3200" b="1" kern="0">
              <a:solidFill>
                <a:srgbClr val="9D138D"/>
              </a:solidFill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altLang="zh-CN" sz="3200" b="1" kern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altLang="zh-CN" sz="32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573612"/>
              </p:ext>
            </p:extLst>
          </p:nvPr>
        </p:nvGraphicFramePr>
        <p:xfrm>
          <a:off x="815975" y="2558058"/>
          <a:ext cx="7643813" cy="2571750"/>
        </p:xfrm>
        <a:graphic>
          <a:graphicData uri="http://schemas.openxmlformats.org/drawingml/2006/table">
            <a:tbl>
              <a:tblPr/>
              <a:tblGrid>
                <a:gridCol w="1071563"/>
                <a:gridCol w="1282700"/>
                <a:gridCol w="1217612"/>
                <a:gridCol w="1214438"/>
                <a:gridCol w="1514475"/>
                <a:gridCol w="1343025"/>
              </a:tblGrid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</a:t>
                      </a: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! a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! 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 &amp;&amp; b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a || b 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非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非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非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非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667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667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1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</a:rPr>
                        <a:t>0</a:t>
                      </a: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619125"/>
            <a:ext cx="8893176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4.2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逻辑运算符和逻辑表达式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2662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60547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8475" y="1531938"/>
            <a:ext cx="8286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宋体" pitchFamily="2" charset="-122"/>
              </a:rPr>
              <a:t>判别某一年是否闰年，</a:t>
            </a:r>
            <a:r>
              <a:rPr lang="zh-CN" altLang="en-US" sz="3200" b="1" kern="0" dirty="0">
                <a:latin typeface="宋体" pitchFamily="2" charset="-122"/>
              </a:rPr>
              <a:t>用</a:t>
            </a:r>
            <a:r>
              <a:rPr lang="zh-CN" altLang="zh-CN" sz="3200" b="1" kern="0" dirty="0">
                <a:latin typeface="宋体" pitchFamily="2" charset="-122"/>
              </a:rPr>
              <a:t>逻辑表达式表示</a:t>
            </a:r>
            <a:endParaRPr lang="en-US" altLang="zh-CN" sz="3200" b="1" kern="0" dirty="0">
              <a:latin typeface="宋体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宋体" pitchFamily="2" charset="-122"/>
              </a:rPr>
              <a:t>闰年的条件是符合下面二者之一：</a:t>
            </a:r>
            <a:endParaRPr lang="en-US" altLang="zh-CN" sz="3200" b="1" kern="0" dirty="0">
              <a:latin typeface="宋体" pitchFamily="2" charset="-122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zh-CN" sz="2800" b="1" kern="0" dirty="0">
                <a:latin typeface="+mn-lt"/>
              </a:rPr>
              <a:t>①能被</a:t>
            </a:r>
            <a:r>
              <a:rPr lang="en-US" altLang="zh-CN" sz="2800" b="1" kern="0" dirty="0">
                <a:latin typeface="+mn-lt"/>
              </a:rPr>
              <a:t>4</a:t>
            </a:r>
            <a:r>
              <a:rPr lang="zh-CN" altLang="zh-CN" sz="2800" b="1" kern="0" dirty="0">
                <a:latin typeface="+mn-lt"/>
              </a:rPr>
              <a:t>整除，但不能被</a:t>
            </a:r>
            <a:r>
              <a:rPr lang="en-US" altLang="zh-CN" sz="2800" b="1" kern="0" dirty="0">
                <a:latin typeface="+mn-lt"/>
              </a:rPr>
              <a:t>100</a:t>
            </a:r>
            <a:r>
              <a:rPr lang="zh-CN" altLang="zh-CN" sz="2800" b="1" kern="0" dirty="0">
                <a:latin typeface="+mn-lt"/>
              </a:rPr>
              <a:t>整除，如</a:t>
            </a:r>
            <a:r>
              <a:rPr lang="en-US" altLang="zh-CN" sz="2800" b="1" kern="0" dirty="0">
                <a:latin typeface="+mn-lt"/>
              </a:rPr>
              <a:t>2008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zh-CN" sz="2800" b="1" kern="0" dirty="0">
                <a:latin typeface="+mn-lt"/>
              </a:rPr>
              <a:t>②能被</a:t>
            </a:r>
            <a:r>
              <a:rPr lang="en-US" altLang="zh-CN" sz="2800" b="1" kern="0" dirty="0">
                <a:latin typeface="+mn-lt"/>
              </a:rPr>
              <a:t>400</a:t>
            </a:r>
            <a:r>
              <a:rPr lang="zh-CN" altLang="zh-CN" sz="2800" b="1" kern="0" dirty="0">
                <a:latin typeface="+mn-lt"/>
              </a:rPr>
              <a:t>整除，如</a:t>
            </a:r>
            <a:r>
              <a:rPr lang="en-US" altLang="zh-CN" sz="2800" b="1" kern="0" dirty="0">
                <a:latin typeface="+mn-lt"/>
              </a:rPr>
              <a:t>2000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</a:rPr>
              <a:t>(year % 4 == 0 &amp;&amp; year % 100 !=0)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</a:rPr>
              <a:t>                        || year % 400 == 0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</a:rPr>
              <a:t>如果表达式值为</a:t>
            </a:r>
            <a:r>
              <a:rPr lang="en-US" altLang="zh-CN" sz="2800" b="1" kern="0" dirty="0">
                <a:latin typeface="+mn-lt"/>
              </a:rPr>
              <a:t>1</a:t>
            </a:r>
            <a:r>
              <a:rPr lang="zh-CN" altLang="zh-CN" sz="2800" b="1" kern="0" dirty="0">
                <a:latin typeface="+mn-lt"/>
              </a:rPr>
              <a:t>，则闰年；否则为非闰年</a:t>
            </a:r>
            <a:endParaRPr lang="en-US" altLang="zh-CN" sz="2800" b="1" kern="0" dirty="0">
              <a:solidFill>
                <a:srgbClr val="9D138D"/>
              </a:solidFill>
              <a:latin typeface="+mn-lt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zh-CN" altLang="en-US" dirty="0">
                <a:solidFill>
                  <a:srgbClr val="800000"/>
                </a:solidFill>
                <a:ea typeface="黑体" pitchFamily="2" charset="-122"/>
              </a:rPr>
              <a:t> 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 注 意</a:t>
            </a:r>
            <a:endParaRPr lang="zh-CN" altLang="en-US" dirty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3"/>
            <a:ext cx="8892480" cy="4392488"/>
          </a:xfrm>
        </p:spPr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关系运算符不能连用</a:t>
            </a:r>
            <a:endParaRPr lang="en-US" altLang="zh-CN" dirty="0"/>
          </a:p>
          <a:p>
            <a:pPr lvl="1"/>
            <a:r>
              <a:rPr lang="zh-CN" altLang="en-US" dirty="0" smtClean="0"/>
              <a:t>数学关系式</a:t>
            </a:r>
            <a:r>
              <a:rPr lang="en-US" altLang="zh-CN" dirty="0" smtClean="0"/>
              <a:t>10&lt;y&lt;30,c</a:t>
            </a:r>
            <a:r>
              <a:rPr lang="zh-CN" altLang="en-US" dirty="0" smtClean="0"/>
              <a:t>程序中写成</a:t>
            </a:r>
            <a:r>
              <a:rPr lang="en-US" altLang="zh-CN" smtClean="0"/>
              <a:t>y&gt;10</a:t>
            </a:r>
            <a:r>
              <a:rPr lang="en-US" altLang="zh-CN" dirty="0" smtClean="0"/>
              <a:t>&amp;&amp;y&lt;30</a:t>
            </a:r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逻辑表达式可能会没有完全计算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x&amp;&amp;y&amp;&amp;z </a:t>
            </a:r>
            <a:r>
              <a:rPr lang="zh-CN" altLang="en-US" dirty="0" smtClean="0"/>
              <a:t>只有当</a:t>
            </a:r>
            <a:r>
              <a:rPr lang="en-US" altLang="zh-CN" dirty="0" smtClean="0"/>
              <a:t>x</a:t>
            </a:r>
            <a:r>
              <a:rPr lang="zh-CN" altLang="en-US" dirty="0" smtClean="0"/>
              <a:t>为真时，才判断</a:t>
            </a:r>
            <a:r>
              <a:rPr lang="en-US" altLang="zh-CN" dirty="0" smtClean="0"/>
              <a:t>y</a:t>
            </a:r>
            <a:r>
              <a:rPr lang="zh-CN" altLang="en-US" dirty="0" smtClean="0"/>
              <a:t>的值</a:t>
            </a:r>
            <a:endParaRPr lang="en-US" altLang="zh-CN" dirty="0" smtClean="0"/>
          </a:p>
          <a:p>
            <a:pPr lvl="1"/>
            <a:r>
              <a:rPr lang="en-US" altLang="zh-CN" dirty="0"/>
              <a:t> </a:t>
            </a:r>
            <a:r>
              <a:rPr lang="en-US" altLang="zh-CN" dirty="0" smtClean="0"/>
              <a:t>                </a:t>
            </a:r>
            <a:r>
              <a:rPr lang="zh-CN" altLang="en-US" dirty="0" smtClean="0"/>
              <a:t>只有当</a:t>
            </a:r>
            <a:r>
              <a:rPr lang="en-US" altLang="zh-CN" dirty="0" smtClean="0"/>
              <a:t>x</a:t>
            </a:r>
            <a:r>
              <a:rPr lang="zh-CN" altLang="en-US" dirty="0" smtClean="0"/>
              <a:t>和</a:t>
            </a:r>
            <a:r>
              <a:rPr lang="en-US" altLang="zh-CN" dirty="0" smtClean="0"/>
              <a:t>y</a:t>
            </a:r>
            <a:r>
              <a:rPr lang="zh-CN" altLang="en-US" dirty="0" smtClean="0"/>
              <a:t>都为真，才判断</a:t>
            </a:r>
            <a:r>
              <a:rPr lang="en-US" altLang="zh-CN" dirty="0" smtClean="0"/>
              <a:t>z</a:t>
            </a:r>
            <a:r>
              <a:rPr lang="zh-CN" altLang="en-US" dirty="0" smtClean="0"/>
              <a:t>的值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例：</a:t>
            </a:r>
            <a:r>
              <a:rPr lang="zh-CN" altLang="en-US" dirty="0"/>
              <a:t>设</a:t>
            </a:r>
            <a:r>
              <a:rPr lang="en-US" altLang="zh-CN" dirty="0" smtClean="0"/>
              <a:t>a=1,b=3,c=5,d=8,x=1,y=1</a:t>
            </a:r>
            <a:r>
              <a:rPr lang="zh-CN" altLang="en-US" dirty="0" smtClean="0"/>
              <a:t>，则表达式</a:t>
            </a:r>
            <a:endParaRPr lang="en-US" altLang="zh-CN" dirty="0" smtClean="0"/>
          </a:p>
          <a:p>
            <a:pPr lvl="1"/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x=a&gt;b)&amp;&amp;(y=c&gt;d)</a:t>
            </a:r>
            <a:r>
              <a:rPr lang="zh-CN" altLang="en-US" dirty="0" smtClean="0"/>
              <a:t>执行后</a:t>
            </a:r>
            <a:r>
              <a:rPr lang="en-US" altLang="zh-CN" dirty="0" smtClean="0"/>
              <a:t>x</a:t>
            </a:r>
            <a:r>
              <a:rPr lang="zh-CN" altLang="en-US" dirty="0" smtClean="0"/>
              <a:t>和</a:t>
            </a:r>
            <a:r>
              <a:rPr lang="en-US" altLang="zh-CN" dirty="0" smtClean="0"/>
              <a:t>y</a:t>
            </a:r>
            <a:r>
              <a:rPr lang="zh-CN" altLang="en-US" dirty="0" smtClean="0"/>
              <a:t>的值是多少？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1297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34925" y="827088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4.3  if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idx="1"/>
          </p:nvPr>
        </p:nvSpPr>
        <p:spPr>
          <a:xfrm>
            <a:off x="1211263" y="1882775"/>
            <a:ext cx="7500937" cy="29289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 smtClean="0">
                <a:hlinkClick r:id="rId2" action="ppaction://hlinksldjump"/>
              </a:rPr>
              <a:t>4.3.1 </a:t>
            </a:r>
            <a:r>
              <a:rPr lang="zh-CN" altLang="en-US" dirty="0" smtClean="0">
                <a:hlinkClick r:id="rId2" action="ppaction://hlinksldjump"/>
              </a:rPr>
              <a:t>单分支</a:t>
            </a:r>
            <a:r>
              <a:rPr lang="en-US" altLang="zh-CN" dirty="0" smtClean="0">
                <a:hlinkClick r:id="rId2" action="ppaction://hlinksldjump"/>
              </a:rPr>
              <a:t>if</a:t>
            </a:r>
            <a:r>
              <a:rPr lang="zh-CN" altLang="zh-CN" dirty="0" smtClean="0">
                <a:hlinkClick r:id="rId2" action="ppaction://hlinksldjump"/>
              </a:rPr>
              <a:t>语句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hlinkClick r:id="rId3" action="ppaction://hlinksldjump"/>
              </a:rPr>
              <a:t>4.3.2 </a:t>
            </a:r>
            <a:r>
              <a:rPr lang="zh-CN" altLang="en-US" dirty="0" smtClean="0">
                <a:hlinkClick r:id="rId3" action="ppaction://hlinksldjump"/>
              </a:rPr>
              <a:t>双分支</a:t>
            </a:r>
            <a:r>
              <a:rPr lang="en-US" altLang="zh-CN" dirty="0" smtClean="0">
                <a:hlinkClick r:id="rId3" action="ppaction://hlinksldjump"/>
              </a:rPr>
              <a:t>if</a:t>
            </a:r>
            <a:r>
              <a:rPr lang="zh-CN" altLang="zh-CN" dirty="0" smtClean="0">
                <a:hlinkClick r:id="rId3" action="ppaction://hlinksldjump"/>
              </a:rPr>
              <a:t>语句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hlinkClick r:id="rId4" action="ppaction://hlinksldjump"/>
              </a:rPr>
              <a:t>4.3.3 </a:t>
            </a:r>
            <a:r>
              <a:rPr lang="zh-CN" altLang="en-US" dirty="0" smtClean="0">
                <a:hlinkClick r:id="rId4" action="ppaction://hlinksldjump"/>
              </a:rPr>
              <a:t>多分支</a:t>
            </a:r>
            <a:r>
              <a:rPr lang="en-US" altLang="zh-CN" dirty="0" smtClean="0">
                <a:hlinkClick r:id="rId4" action="ppaction://hlinksldjump"/>
              </a:rPr>
              <a:t>if</a:t>
            </a:r>
            <a:r>
              <a:rPr lang="zh-CN" altLang="zh-CN" dirty="0" smtClean="0">
                <a:hlinkClick r:id="rId4" action="ppaction://hlinksldjump"/>
              </a:rPr>
              <a:t>语句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>
                <a:hlinkClick r:id="rId5" action="ppaction://hlinksldjump"/>
              </a:rPr>
              <a:t>4.3.4 if</a:t>
            </a:r>
            <a:r>
              <a:rPr lang="zh-CN" altLang="zh-CN" dirty="0" smtClean="0">
                <a:hlinkClick r:id="rId5" action="ppaction://hlinksldjump"/>
              </a:rPr>
              <a:t>语句的嵌套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zh-CN" altLang="zh-CN" dirty="0" smtClean="0"/>
          </a:p>
        </p:txBody>
      </p:sp>
      <p:pic>
        <p:nvPicPr>
          <p:cNvPr id="27652" name="图片 4" descr="Untitl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567690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21754" y="332656"/>
            <a:ext cx="8286750" cy="5857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zh-CN" dirty="0" smtClean="0"/>
              <a:t>最常用的</a:t>
            </a:r>
            <a:r>
              <a:rPr lang="zh-CN" altLang="en-US" dirty="0" smtClean="0">
                <a:solidFill>
                  <a:srgbClr val="FF3300"/>
                </a:solidFill>
              </a:rPr>
              <a:t>3</a:t>
            </a:r>
            <a:r>
              <a:rPr lang="zh-CN" altLang="zh-CN" dirty="0" smtClean="0"/>
              <a:t>种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</a:t>
            </a:r>
            <a:r>
              <a:rPr lang="zh-CN" altLang="zh-CN" dirty="0" smtClean="0"/>
              <a:t>形式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B050"/>
                </a:solidFill>
              </a:rPr>
              <a:t>1. if (</a:t>
            </a:r>
            <a:r>
              <a:rPr lang="zh-CN" altLang="zh-CN" sz="2800" dirty="0" smtClean="0">
                <a:solidFill>
                  <a:srgbClr val="00B050"/>
                </a:solidFill>
              </a:rPr>
              <a:t>表达式</a:t>
            </a:r>
            <a:r>
              <a:rPr lang="en-US" altLang="zh-CN" sz="2800" dirty="0" smtClean="0">
                <a:solidFill>
                  <a:srgbClr val="00B050"/>
                </a:solidFill>
              </a:rPr>
              <a:t>) </a:t>
            </a:r>
            <a:r>
              <a:rPr lang="zh-CN" altLang="zh-CN" sz="2800" dirty="0" smtClean="0">
                <a:solidFill>
                  <a:srgbClr val="00B050"/>
                </a:solidFill>
              </a:rPr>
              <a:t>语句</a:t>
            </a:r>
            <a:r>
              <a:rPr lang="en-US" altLang="zh-CN" sz="2800" dirty="0" smtClean="0">
                <a:solidFill>
                  <a:srgbClr val="00B050"/>
                </a:solidFill>
              </a:rPr>
              <a:t>1    </a:t>
            </a:r>
            <a:r>
              <a:rPr lang="en-US" altLang="zh-CN" sz="2800" dirty="0" smtClean="0">
                <a:solidFill>
                  <a:srgbClr val="FF0000"/>
                </a:solidFill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</a:rPr>
              <a:t>单分支，</a:t>
            </a:r>
            <a:r>
              <a:rPr lang="zh-CN" altLang="zh-CN" sz="2800" dirty="0" smtClean="0">
                <a:solidFill>
                  <a:srgbClr val="FF0000"/>
                </a:solidFill>
              </a:rPr>
              <a:t>没有</a:t>
            </a:r>
            <a:r>
              <a:rPr lang="en-US" altLang="zh-CN" sz="2800" dirty="0" smtClean="0">
                <a:solidFill>
                  <a:srgbClr val="FF0000"/>
                </a:solidFill>
              </a:rPr>
              <a:t>else</a:t>
            </a:r>
            <a:r>
              <a:rPr lang="zh-CN" altLang="zh-CN" sz="2800" dirty="0" smtClean="0">
                <a:solidFill>
                  <a:srgbClr val="FF0000"/>
                </a:solidFill>
              </a:rPr>
              <a:t>子句</a:t>
            </a:r>
            <a:r>
              <a:rPr lang="en-US" altLang="zh-CN" sz="28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9D138D"/>
                </a:solidFill>
              </a:rPr>
              <a:t>2. if (</a:t>
            </a:r>
            <a:r>
              <a:rPr lang="zh-CN" altLang="zh-CN" sz="2800" dirty="0" smtClean="0">
                <a:solidFill>
                  <a:srgbClr val="9D138D"/>
                </a:solidFill>
              </a:rPr>
              <a:t>表达式</a:t>
            </a:r>
            <a:r>
              <a:rPr lang="en-US" altLang="zh-CN" sz="2800" dirty="0" smtClean="0">
                <a:solidFill>
                  <a:srgbClr val="9D138D"/>
                </a:solidFill>
              </a:rPr>
              <a:t>) </a:t>
            </a:r>
            <a:r>
              <a:rPr lang="zh-CN" altLang="zh-CN" sz="2800" dirty="0" smtClean="0">
                <a:solidFill>
                  <a:srgbClr val="9D138D"/>
                </a:solidFill>
              </a:rPr>
              <a:t>语句</a:t>
            </a:r>
            <a:r>
              <a:rPr lang="en-US" altLang="zh-CN" sz="2800" dirty="0" smtClean="0">
                <a:solidFill>
                  <a:srgbClr val="9D138D"/>
                </a:solidFill>
              </a:rPr>
              <a:t>1         </a:t>
            </a:r>
            <a:endParaRPr lang="zh-CN" altLang="zh-CN" sz="2800" dirty="0" smtClean="0">
              <a:solidFill>
                <a:srgbClr val="9D138D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9D138D"/>
                </a:solidFill>
              </a:rPr>
              <a:t>    else  </a:t>
            </a:r>
            <a:r>
              <a:rPr lang="zh-CN" altLang="zh-CN" sz="2800" dirty="0" smtClean="0">
                <a:solidFill>
                  <a:srgbClr val="9D138D"/>
                </a:solidFill>
              </a:rPr>
              <a:t>语句</a:t>
            </a:r>
            <a:r>
              <a:rPr lang="en-US" altLang="zh-CN" sz="2800" dirty="0" smtClean="0">
                <a:solidFill>
                  <a:srgbClr val="9D138D"/>
                </a:solidFill>
              </a:rPr>
              <a:t>2           </a:t>
            </a:r>
            <a:r>
              <a:rPr lang="en-US" altLang="zh-CN" sz="2800" dirty="0" smtClean="0">
                <a:solidFill>
                  <a:srgbClr val="FF0000"/>
                </a:solidFill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</a:rPr>
              <a:t>双分支，</a:t>
            </a:r>
            <a:r>
              <a:rPr lang="zh-CN" altLang="zh-CN" sz="2800" dirty="0" smtClean="0">
                <a:solidFill>
                  <a:srgbClr val="FF0000"/>
                </a:solidFill>
              </a:rPr>
              <a:t>有</a:t>
            </a:r>
            <a:r>
              <a:rPr lang="en-US" altLang="zh-CN" sz="2800" dirty="0" smtClean="0">
                <a:solidFill>
                  <a:srgbClr val="FF0000"/>
                </a:solidFill>
              </a:rPr>
              <a:t>else</a:t>
            </a:r>
            <a:r>
              <a:rPr lang="zh-CN" altLang="zh-CN" sz="2800" dirty="0" smtClean="0">
                <a:solidFill>
                  <a:srgbClr val="FF0000"/>
                </a:solidFill>
              </a:rPr>
              <a:t>子句</a:t>
            </a:r>
            <a:r>
              <a:rPr lang="en-US" altLang="zh-CN" sz="2800" dirty="0" smtClean="0">
                <a:solidFill>
                  <a:srgbClr val="FF0000"/>
                </a:solidFill>
              </a:rPr>
              <a:t>)</a:t>
            </a:r>
            <a:endParaRPr lang="zh-CN" altLang="zh-CN" sz="28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3. if</a:t>
            </a:r>
            <a:r>
              <a:rPr lang="zh-CN" altLang="zh-CN" sz="2800" dirty="0" smtClean="0">
                <a:solidFill>
                  <a:srgbClr val="0000CC"/>
                </a:solidFill>
              </a:rPr>
              <a:t>（表达式１） </a:t>
            </a:r>
            <a:r>
              <a:rPr lang="en-US" altLang="zh-CN" sz="2800" dirty="0" smtClean="0">
                <a:solidFill>
                  <a:srgbClr val="0000CC"/>
                </a:solidFill>
              </a:rPr>
              <a:t>   </a:t>
            </a:r>
            <a:r>
              <a:rPr lang="zh-CN" altLang="zh-CN" sz="2800" dirty="0" smtClean="0">
                <a:solidFill>
                  <a:srgbClr val="0000CC"/>
                </a:solidFill>
              </a:rPr>
              <a:t>语句１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    else if</a:t>
            </a:r>
            <a:r>
              <a:rPr lang="zh-CN" altLang="zh-CN" sz="2800" dirty="0" smtClean="0">
                <a:solidFill>
                  <a:srgbClr val="0000CC"/>
                </a:solidFill>
              </a:rPr>
              <a:t>（表达式２） 语句２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    else if</a:t>
            </a:r>
            <a:r>
              <a:rPr lang="zh-CN" altLang="zh-CN" sz="2800" dirty="0" smtClean="0">
                <a:solidFill>
                  <a:srgbClr val="0000CC"/>
                </a:solidFill>
              </a:rPr>
              <a:t>（表达式３） 语句３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                  </a:t>
            </a:r>
            <a:r>
              <a:rPr lang="zh-CN" altLang="zh-CN" sz="2800" dirty="0" smtClean="0">
                <a:solidFill>
                  <a:srgbClr val="0000CC"/>
                </a:solidFill>
              </a:rPr>
              <a:t>┆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    else if</a:t>
            </a:r>
            <a:r>
              <a:rPr lang="zh-CN" altLang="zh-CN" sz="2800" dirty="0" smtClean="0">
                <a:solidFill>
                  <a:srgbClr val="0000CC"/>
                </a:solidFill>
              </a:rPr>
              <a:t>（表达式ｍ） 语句ｍ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00CC"/>
                </a:solidFill>
              </a:rPr>
              <a:t>    else   </a:t>
            </a:r>
            <a:r>
              <a:rPr lang="zh-CN" altLang="zh-CN" sz="2800" dirty="0" smtClean="0">
                <a:solidFill>
                  <a:srgbClr val="0000CC"/>
                </a:solidFill>
              </a:rPr>
              <a:t>语句</a:t>
            </a:r>
            <a:r>
              <a:rPr lang="en-US" altLang="zh-CN" sz="2800" dirty="0" smtClean="0">
                <a:solidFill>
                  <a:srgbClr val="0000CC"/>
                </a:solidFill>
              </a:rPr>
              <a:t>m+1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(</a:t>
            </a:r>
            <a:r>
              <a:rPr lang="zh-CN" altLang="zh-CN" sz="2800" dirty="0" smtClean="0">
                <a:solidFill>
                  <a:srgbClr val="FF0000"/>
                </a:solidFill>
              </a:rPr>
              <a:t>在</a:t>
            </a:r>
            <a:r>
              <a:rPr lang="en-US" altLang="zh-CN" sz="2800" dirty="0" smtClean="0">
                <a:solidFill>
                  <a:srgbClr val="FF0000"/>
                </a:solidFill>
              </a:rPr>
              <a:t>else</a:t>
            </a:r>
            <a:r>
              <a:rPr lang="zh-CN" altLang="zh-CN" sz="2800" dirty="0" smtClean="0">
                <a:solidFill>
                  <a:srgbClr val="FF0000"/>
                </a:solidFill>
              </a:rPr>
              <a:t>部分又嵌套了多层的</a:t>
            </a:r>
            <a:r>
              <a:rPr lang="en-US" altLang="zh-CN" sz="2800" dirty="0" smtClean="0">
                <a:solidFill>
                  <a:srgbClr val="FF0000"/>
                </a:solidFill>
              </a:rPr>
              <a:t>if</a:t>
            </a:r>
            <a:r>
              <a:rPr lang="zh-CN" altLang="zh-CN" sz="2800" dirty="0" smtClean="0">
                <a:solidFill>
                  <a:srgbClr val="FF0000"/>
                </a:solidFill>
              </a:rPr>
              <a:t>语句</a:t>
            </a:r>
            <a:r>
              <a:rPr lang="en-US" altLang="zh-CN" sz="28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34822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043910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332656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4.3.1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单分支</a:t>
            </a:r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if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1143000" y="1340768"/>
            <a:ext cx="6643688" cy="1285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/>
              <a:t>格式：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if (</a:t>
            </a:r>
            <a:r>
              <a:rPr lang="zh-CN" altLang="en-US" dirty="0" smtClean="0"/>
              <a:t>表达式</a:t>
            </a:r>
            <a:r>
              <a:rPr lang="en-US" altLang="zh-CN" dirty="0" smtClean="0"/>
              <a:t>) </a:t>
            </a:r>
            <a:r>
              <a:rPr lang="zh-CN" altLang="en-US" dirty="0" smtClean="0"/>
              <a:t>语句；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zh-CN" altLang="zh-CN" dirty="0" smtClean="0"/>
          </a:p>
        </p:txBody>
      </p:sp>
      <p:pic>
        <p:nvPicPr>
          <p:cNvPr id="28676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563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8"/>
          <p:cNvCxnSpPr>
            <a:cxnSpLocks noChangeShapeType="1"/>
          </p:cNvCxnSpPr>
          <p:nvPr/>
        </p:nvCxnSpPr>
        <p:spPr bwMode="auto">
          <a:xfrm rot="5400000">
            <a:off x="3858419" y="2922439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箭头连接符 9"/>
          <p:cNvCxnSpPr>
            <a:cxnSpLocks noChangeShapeType="1"/>
          </p:cNvCxnSpPr>
          <p:nvPr/>
        </p:nvCxnSpPr>
        <p:spPr bwMode="auto">
          <a:xfrm rot="5400000">
            <a:off x="3786982" y="5422751"/>
            <a:ext cx="571500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00438" y="4613920"/>
            <a:ext cx="1158875" cy="5238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语句</a:t>
            </a:r>
            <a:endParaRPr lang="zh-CN" altLang="zh-CN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43375" y="3994795"/>
            <a:ext cx="1714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非</a:t>
            </a:r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（真）</a:t>
            </a:r>
            <a:endParaRPr lang="zh-CN" altLang="zh-CN"/>
          </a:p>
        </p:txBody>
      </p:sp>
      <p:grpSp>
        <p:nvGrpSpPr>
          <p:cNvPr id="13" name="组合 37"/>
          <p:cNvGrpSpPr>
            <a:grpSpLocks/>
          </p:cNvGrpSpPr>
          <p:nvPr/>
        </p:nvGrpSpPr>
        <p:grpSpPr bwMode="auto">
          <a:xfrm>
            <a:off x="2357438" y="3094682"/>
            <a:ext cx="3429000" cy="900113"/>
            <a:chOff x="1571604" y="3500438"/>
            <a:chExt cx="1571636" cy="500066"/>
          </a:xfrm>
        </p:grpSpPr>
        <p:sp>
          <p:nvSpPr>
            <p:cNvPr id="14" name="流程图: 决策 38"/>
            <p:cNvSpPr>
              <a:spLocks noChangeArrowheads="1"/>
            </p:cNvSpPr>
            <p:nvPr/>
          </p:nvSpPr>
          <p:spPr bwMode="auto">
            <a:xfrm>
              <a:off x="1571604" y="3500438"/>
              <a:ext cx="1571636" cy="500066"/>
            </a:xfrm>
            <a:prstGeom prst="flowChartDecision">
              <a:avLst/>
            </a:prstGeom>
            <a:solidFill>
              <a:schemeClr val="accent1"/>
            </a:solidFill>
            <a:ln w="38100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algn="ctr"/>
              <a:endParaRPr lang="zh-CN" altLang="zh-CN"/>
            </a:p>
          </p:txBody>
        </p:sp>
        <p:sp>
          <p:nvSpPr>
            <p:cNvPr id="15" name="TextBox 39"/>
            <p:cNvSpPr txBox="1">
              <a:spLocks noChangeArrowheads="1"/>
            </p:cNvSpPr>
            <p:nvPr/>
          </p:nvSpPr>
          <p:spPr bwMode="auto">
            <a:xfrm>
              <a:off x="1997249" y="3590764"/>
              <a:ext cx="842371" cy="290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表达式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</p:grpSp>
      <p:cxnSp>
        <p:nvCxnSpPr>
          <p:cNvPr id="16" name="直接箭头连接符 15"/>
          <p:cNvCxnSpPr>
            <a:cxnSpLocks noChangeShapeType="1"/>
          </p:cNvCxnSpPr>
          <p:nvPr/>
        </p:nvCxnSpPr>
        <p:spPr bwMode="auto">
          <a:xfrm rot="5400000">
            <a:off x="3751263" y="4315470"/>
            <a:ext cx="642937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rot="10800000" flipV="1">
            <a:off x="5786438" y="3542357"/>
            <a:ext cx="642937" cy="3175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86438" y="3042295"/>
            <a:ext cx="142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（假）</a:t>
            </a:r>
            <a:endParaRPr lang="zh-CN" altLang="zh-CN"/>
          </a:p>
        </p:txBody>
      </p: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rot="5400000" flipH="1" flipV="1">
            <a:off x="5526087" y="4451995"/>
            <a:ext cx="1800225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箭头连接符 19"/>
          <p:cNvCxnSpPr>
            <a:cxnSpLocks noChangeShapeType="1"/>
          </p:cNvCxnSpPr>
          <p:nvPr/>
        </p:nvCxnSpPr>
        <p:spPr bwMode="auto">
          <a:xfrm rot="10800000">
            <a:off x="4071938" y="5352107"/>
            <a:ext cx="2357437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1" grpId="0" animBg="1"/>
      <p:bldP spid="12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59848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241821" y="1036886"/>
            <a:ext cx="67865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3200" b="1" kern="0" dirty="0" smtClean="0">
                <a:latin typeface="+mn-lt"/>
                <a:ea typeface="+mn-ea"/>
              </a:rPr>
              <a:t>    if </a:t>
            </a:r>
            <a:r>
              <a:rPr lang="en-US" altLang="zh-CN" sz="3200" b="1" kern="0" dirty="0">
                <a:latin typeface="+mn-lt"/>
                <a:ea typeface="+mn-ea"/>
              </a:rPr>
              <a:t>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 smtClean="0">
                <a:latin typeface="+mn-lt"/>
                <a:ea typeface="+mn-ea"/>
              </a:rPr>
              <a:t>语句</a:t>
            </a:r>
            <a:endParaRPr lang="en-US" altLang="zh-CN" sz="3200" b="1" kern="0" dirty="0">
              <a:latin typeface="+mn-lt"/>
              <a:ea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34021" y="1062286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线形标注 2 8"/>
          <p:cNvSpPr>
            <a:spLocks/>
          </p:cNvSpPr>
          <p:nvPr/>
        </p:nvSpPr>
        <p:spPr bwMode="auto">
          <a:xfrm>
            <a:off x="4671838" y="1925960"/>
            <a:ext cx="2428875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245"/>
              <a:gd name="adj6" fmla="val -42606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3200" b="1">
                <a:solidFill>
                  <a:srgbClr val="0000CC"/>
                </a:solidFill>
              </a:rPr>
              <a:t>关系表达式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逻辑表达式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9553" y="3513559"/>
            <a:ext cx="78472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 smtClean="0"/>
              <a:t>If (</a:t>
            </a:r>
            <a:r>
              <a:rPr lang="en-US" altLang="zh-CN" sz="3200" b="1" kern="0" dirty="0"/>
              <a:t>x&gt;y) </a:t>
            </a:r>
            <a:r>
              <a:rPr lang="en-US" altLang="zh-CN" sz="3200" b="1" kern="0" dirty="0" smtClean="0"/>
              <a:t> </a:t>
            </a:r>
            <a:r>
              <a:rPr lang="en-US" altLang="zh-CN" sz="3200" b="1" kern="0" dirty="0" err="1" smtClean="0"/>
              <a:t>printf</a:t>
            </a:r>
            <a:r>
              <a:rPr lang="en-US" altLang="zh-CN" sz="3200" b="1" kern="0" dirty="0"/>
              <a:t>(”%</a:t>
            </a:r>
            <a:r>
              <a:rPr lang="en-US" altLang="zh-CN" sz="3200" b="1" kern="0" dirty="0" err="1"/>
              <a:t>d”,x</a:t>
            </a:r>
            <a:r>
              <a:rPr lang="en-US" altLang="zh-CN" sz="3200" b="1" kern="0" dirty="0"/>
              <a:t>);     </a:t>
            </a:r>
            <a:endParaRPr lang="en-US" altLang="zh-CN" sz="3200" b="1" kern="0" dirty="0" smtClean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 smtClean="0">
                <a:latin typeface="+mn-lt"/>
                <a:ea typeface="+mn-ea"/>
              </a:rPr>
              <a:t>If (</a:t>
            </a:r>
            <a:r>
              <a:rPr lang="en-US" altLang="zh-CN" sz="3200" b="1" kern="0" dirty="0" smtClean="0">
                <a:solidFill>
                  <a:srgbClr val="C00000"/>
                </a:solidFill>
                <a:latin typeface="+mn-lt"/>
                <a:ea typeface="+mn-ea"/>
              </a:rPr>
              <a:t>a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==b &amp;&amp; x==</a:t>
            </a:r>
            <a:r>
              <a:rPr lang="en-US" altLang="zh-CN" sz="3200" b="1" kern="0" dirty="0" smtClean="0">
                <a:solidFill>
                  <a:srgbClr val="C00000"/>
                </a:solidFill>
                <a:latin typeface="+mn-lt"/>
                <a:ea typeface="+mn-ea"/>
              </a:rPr>
              <a:t>y</a:t>
            </a:r>
            <a:r>
              <a:rPr lang="en-US" altLang="zh-CN" sz="3200" b="1" kern="0" dirty="0" smtClean="0">
                <a:latin typeface="+mn-lt"/>
                <a:ea typeface="+mn-ea"/>
              </a:rPr>
              <a:t>)  </a:t>
            </a:r>
            <a:r>
              <a:rPr lang="en-US" altLang="zh-CN" sz="3200" b="1" kern="0" dirty="0" err="1" smtClean="0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(”a=</a:t>
            </a:r>
            <a:r>
              <a:rPr lang="en-US" altLang="zh-CN" sz="3200" b="1" kern="0" dirty="0" err="1">
                <a:latin typeface="+mn-lt"/>
                <a:ea typeface="+mn-ea"/>
              </a:rPr>
              <a:t>b,x</a:t>
            </a:r>
            <a:r>
              <a:rPr lang="en-US" altLang="zh-CN" sz="3200" b="1" kern="0" dirty="0">
                <a:latin typeface="+mn-lt"/>
                <a:ea typeface="+mn-ea"/>
              </a:rPr>
              <a:t>=y”);</a:t>
            </a:r>
          </a:p>
        </p:txBody>
      </p:sp>
    </p:spTree>
    <p:extLst>
      <p:ext uri="{BB962C8B-B14F-4D97-AF65-F5344CB8AC3E}">
        <p14:creationId xmlns:p14="http://schemas.microsoft.com/office/powerpoint/2010/main" val="347231840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514575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06488" y="908720"/>
            <a:ext cx="67865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3200" b="1" kern="0" dirty="0" smtClean="0">
                <a:latin typeface="+mn-lt"/>
                <a:ea typeface="+mn-ea"/>
              </a:rPr>
              <a:t>    if </a:t>
            </a:r>
            <a:r>
              <a:rPr lang="en-US" altLang="zh-CN" sz="3200" b="1" kern="0" dirty="0">
                <a:latin typeface="+mn-lt"/>
                <a:ea typeface="+mn-ea"/>
              </a:rPr>
              <a:t>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 smtClean="0">
                <a:latin typeface="+mn-lt"/>
                <a:ea typeface="+mn-ea"/>
              </a:rPr>
              <a:t>语句</a:t>
            </a:r>
            <a:endParaRPr lang="en-US" altLang="zh-CN" sz="3200" b="1" kern="0" dirty="0">
              <a:latin typeface="+mn-lt"/>
              <a:ea typeface="+mn-ea"/>
            </a:endParaRPr>
          </a:p>
        </p:txBody>
      </p:sp>
      <p:sp>
        <p:nvSpPr>
          <p:cNvPr id="38917" name="矩形 7"/>
          <p:cNvSpPr>
            <a:spLocks noChangeArrowheads="1"/>
          </p:cNvSpPr>
          <p:nvPr/>
        </p:nvSpPr>
        <p:spPr bwMode="auto">
          <a:xfrm>
            <a:off x="2187575" y="934120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918" name="线形标注 2 8"/>
          <p:cNvSpPr>
            <a:spLocks/>
          </p:cNvSpPr>
          <p:nvPr/>
        </p:nvSpPr>
        <p:spPr bwMode="auto">
          <a:xfrm>
            <a:off x="4473178" y="1870819"/>
            <a:ext cx="2428875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245"/>
              <a:gd name="adj6" fmla="val -42606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3200" b="1">
                <a:solidFill>
                  <a:srgbClr val="0000CC"/>
                </a:solidFill>
              </a:rPr>
              <a:t>关系表达式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逻辑表达式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379562" y="3382987"/>
            <a:ext cx="60007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if(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0</a:t>
            </a:r>
            <a:r>
              <a:rPr lang="en-US" altLang="zh-CN" sz="3200" b="1" kern="0" dirty="0">
                <a:latin typeface="+mn-lt"/>
                <a:ea typeface="+mn-ea"/>
              </a:rPr>
              <a:t>)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(”O.K.”);</a:t>
            </a:r>
          </a:p>
        </p:txBody>
      </p:sp>
      <p:sp>
        <p:nvSpPr>
          <p:cNvPr id="12" name="线形标注 2 11"/>
          <p:cNvSpPr>
            <a:spLocks/>
          </p:cNvSpPr>
          <p:nvPr/>
        </p:nvSpPr>
        <p:spPr bwMode="auto">
          <a:xfrm>
            <a:off x="1115616" y="2228006"/>
            <a:ext cx="2428875" cy="642938"/>
          </a:xfrm>
          <a:prstGeom prst="borderCallout2">
            <a:avLst>
              <a:gd name="adj1" fmla="val -4597"/>
              <a:gd name="adj2" fmla="val 39991"/>
              <a:gd name="adj3" fmla="val -6722"/>
              <a:gd name="adj4" fmla="val 40648"/>
              <a:gd name="adj5" fmla="val -95366"/>
              <a:gd name="adj6" fmla="val 54042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3200" b="1">
                <a:solidFill>
                  <a:srgbClr val="0000CC"/>
                </a:solidFill>
              </a:rPr>
              <a:t>数值表达式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969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803275"/>
            <a:ext cx="8001000" cy="830263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第</a:t>
            </a:r>
            <a:r>
              <a:rPr lang="en-US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4</a:t>
            </a:r>
            <a:r>
              <a:rPr lang="zh-CN" altLang="zh-CN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章 选择结构程序设计</a:t>
            </a:r>
            <a:endParaRPr lang="zh-CN" altLang="en-US" sz="32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892175" y="1874838"/>
            <a:ext cx="8001000" cy="3714750"/>
          </a:xfrm>
        </p:spPr>
        <p:txBody>
          <a:bodyPr/>
          <a:lstStyle/>
          <a:p>
            <a:pPr eaLnBrk="1" hangingPunct="1">
              <a:lnSpc>
                <a:spcPts val="32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dirty="0" smtClean="0">
                <a:hlinkClick r:id="rId2" action="ppaction://hlinksldjump"/>
              </a:rPr>
              <a:t>4.1 </a:t>
            </a:r>
            <a:r>
              <a:rPr lang="zh-CN" altLang="en-US" dirty="0" smtClean="0">
                <a:hlinkClick r:id="rId2" action="ppaction://hlinksldjump"/>
              </a:rPr>
              <a:t>关系运算符和关系表达式</a:t>
            </a:r>
            <a:endParaRPr lang="en-US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dirty="0" smtClean="0">
                <a:hlinkClick r:id="rId3" action="ppaction://hlinksldjump"/>
              </a:rPr>
              <a:t>4.2 </a:t>
            </a:r>
            <a:r>
              <a:rPr lang="zh-CN" altLang="en-US" dirty="0" smtClean="0">
                <a:hlinkClick r:id="rId3" action="ppaction://hlinksldjump"/>
              </a:rPr>
              <a:t>逻辑运算符和逻辑表达式</a:t>
            </a:r>
            <a:endParaRPr lang="en-US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None/>
            </a:pPr>
            <a:r>
              <a:rPr lang="en-US" altLang="zh-CN" dirty="0" smtClean="0">
                <a:hlinkClick r:id="rId4" action="ppaction://hlinksldjump"/>
              </a:rPr>
              <a:t>4.3 </a:t>
            </a:r>
            <a:r>
              <a:rPr lang="en-US" altLang="zh-CN" dirty="0" smtClean="0">
                <a:hlinkClick r:id="rId5" action="ppaction://hlinksldjump"/>
              </a:rPr>
              <a:t>if</a:t>
            </a:r>
            <a:r>
              <a:rPr lang="zh-CN" altLang="zh-CN" dirty="0" smtClean="0">
                <a:hlinkClick r:id="rId5" action="ppaction://hlinksldjump"/>
              </a:rPr>
              <a:t>语句</a:t>
            </a:r>
            <a:endParaRPr lang="zh-CN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dirty="0" smtClean="0">
                <a:hlinkClick r:id="rId6" action="ppaction://hlinksldjump"/>
              </a:rPr>
              <a:t>4.4 </a:t>
            </a:r>
            <a:r>
              <a:rPr lang="zh-CN" altLang="en-US" dirty="0" smtClean="0">
                <a:hlinkClick r:id="rId6" action="ppaction://hlinksldjump"/>
              </a:rPr>
              <a:t>条件运算符和条件表达式</a:t>
            </a:r>
            <a:endParaRPr lang="en-US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None/>
            </a:pPr>
            <a:r>
              <a:rPr lang="en-US" altLang="zh-CN" dirty="0" smtClean="0">
                <a:hlinkClick r:id="rId7" action="ppaction://hlinksldjump"/>
              </a:rPr>
              <a:t>4.5 </a:t>
            </a:r>
            <a:r>
              <a:rPr lang="en-US" altLang="zh-CN" dirty="0" smtClean="0">
                <a:hlinkClick r:id="rId8" action="ppaction://hlinksldjump"/>
              </a:rPr>
              <a:t>switch</a:t>
            </a:r>
            <a:r>
              <a:rPr lang="zh-CN" altLang="en-US" dirty="0" smtClean="0">
                <a:hlinkClick r:id="rId8" action="ppaction://hlinksldjump"/>
              </a:rPr>
              <a:t>语句和</a:t>
            </a:r>
            <a:r>
              <a:rPr lang="en-US" altLang="zh-CN" dirty="0" err="1" smtClean="0">
                <a:hlinkClick r:id="rId8" action="ppaction://hlinksldjump"/>
              </a:rPr>
              <a:t>goto</a:t>
            </a:r>
            <a:r>
              <a:rPr lang="zh-CN" altLang="en-US" dirty="0" smtClean="0">
                <a:hlinkClick r:id="rId8" action="ppaction://hlinksldjump"/>
              </a:rPr>
              <a:t>语句</a:t>
            </a:r>
            <a:endParaRPr lang="en-US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None/>
            </a:pPr>
            <a:r>
              <a:rPr lang="en-US" altLang="zh-CN" dirty="0" smtClean="0">
                <a:hlinkClick r:id="rId9" action="ppaction://hlinksldjump"/>
              </a:rPr>
              <a:t>4.6 </a:t>
            </a:r>
            <a:r>
              <a:rPr lang="zh-CN" altLang="en-US" dirty="0" smtClean="0">
                <a:hlinkClick r:id="rId8" action="ppaction://hlinksldjump"/>
              </a:rPr>
              <a:t>选择结构程序举例</a:t>
            </a:r>
            <a:endParaRPr lang="en-US" altLang="zh-CN" dirty="0" smtClean="0"/>
          </a:p>
          <a:p>
            <a:pPr eaLnBrk="1" hangingPunct="1">
              <a:lnSpc>
                <a:spcPts val="3200"/>
              </a:lnSpc>
              <a:spcBef>
                <a:spcPct val="50000"/>
              </a:spcBef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54088" y="1557338"/>
            <a:ext cx="67865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3200" b="1" kern="0" dirty="0" smtClean="0">
                <a:latin typeface="+mn-lt"/>
                <a:ea typeface="+mn-ea"/>
              </a:rPr>
              <a:t>    </a:t>
            </a:r>
            <a:r>
              <a:rPr lang="en-US" altLang="zh-CN" sz="3200" b="1" kern="0" dirty="0">
                <a:latin typeface="+mn-lt"/>
                <a:ea typeface="+mn-ea"/>
              </a:rPr>
              <a:t>if 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 smtClean="0">
                <a:latin typeface="+mn-lt"/>
                <a:ea typeface="+mn-ea"/>
              </a:rPr>
              <a:t>语句</a:t>
            </a:r>
            <a:endParaRPr lang="en-US" altLang="zh-CN" sz="3200" b="1" kern="0" dirty="0">
              <a:latin typeface="+mn-lt"/>
              <a:ea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02025" y="1633538"/>
            <a:ext cx="1214438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线形标注 2 8"/>
          <p:cNvSpPr>
            <a:spLocks/>
          </p:cNvSpPr>
          <p:nvPr/>
        </p:nvSpPr>
        <p:spPr bwMode="auto">
          <a:xfrm>
            <a:off x="2555776" y="3068960"/>
            <a:ext cx="2951162" cy="2238375"/>
          </a:xfrm>
          <a:prstGeom prst="borderCallout2">
            <a:avLst>
              <a:gd name="adj1" fmla="val 5106"/>
              <a:gd name="adj2" fmla="val 52986"/>
              <a:gd name="adj3" fmla="val 5106"/>
              <a:gd name="adj4" fmla="val 52986"/>
              <a:gd name="adj5" fmla="val -38227"/>
              <a:gd name="adj6" fmla="val 52986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3200" b="1"/>
              <a:t>可以是</a:t>
            </a:r>
            <a:r>
              <a:rPr lang="zh-CN" altLang="zh-CN" b="1"/>
              <a:t>：</a:t>
            </a:r>
            <a:endParaRPr lang="zh-CN" altLang="en-US" b="1"/>
          </a:p>
          <a:p>
            <a:r>
              <a:rPr lang="zh-CN" altLang="zh-CN" sz="3200" b="1">
                <a:solidFill>
                  <a:srgbClr val="0000CC"/>
                </a:solidFill>
              </a:rPr>
              <a:t>简单的语句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复合语句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另一个</a:t>
            </a:r>
            <a:r>
              <a:rPr lang="en-US" altLang="zh-CN" sz="3200" b="1">
                <a:solidFill>
                  <a:srgbClr val="0000CC"/>
                </a:solidFill>
              </a:rPr>
              <a:t>if</a:t>
            </a:r>
            <a:r>
              <a:rPr lang="zh-CN" altLang="zh-CN" sz="3200" b="1">
                <a:solidFill>
                  <a:srgbClr val="0000CC"/>
                </a:solidFill>
              </a:rPr>
              <a:t>语句</a:t>
            </a:r>
            <a:r>
              <a:rPr lang="zh-CN" altLang="en-US" sz="3200" b="1">
                <a:solidFill>
                  <a:srgbClr val="0000CC"/>
                </a:solidFill>
              </a:rPr>
              <a:t>等</a:t>
            </a:r>
          </a:p>
        </p:txBody>
      </p:sp>
    </p:spTree>
    <p:extLst>
      <p:ext uri="{BB962C8B-B14F-4D97-AF65-F5344CB8AC3E}">
        <p14:creationId xmlns:p14="http://schemas.microsoft.com/office/powerpoint/2010/main" val="397639417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620688"/>
            <a:ext cx="8229600" cy="5029200"/>
          </a:xfrm>
        </p:spPr>
        <p:txBody>
          <a:bodyPr/>
          <a:lstStyle/>
          <a:p>
            <a:pPr lvl="0">
              <a:buClr>
                <a:srgbClr val="5BBE4E"/>
              </a:buClr>
              <a:buNone/>
            </a:pPr>
            <a:endParaRPr lang="en-US" altLang="zh-CN" dirty="0">
              <a:solidFill>
                <a:srgbClr val="080808"/>
              </a:solidFill>
            </a:endParaRPr>
          </a:p>
          <a:p>
            <a:pPr lvl="0">
              <a:buClr>
                <a:srgbClr val="5BBE4E"/>
              </a:buClr>
              <a:buNone/>
            </a:pPr>
            <a:r>
              <a:rPr lang="zh-CN" altLang="zh-CN" dirty="0">
                <a:solidFill>
                  <a:srgbClr val="080808"/>
                </a:solidFill>
              </a:rPr>
              <a:t> </a:t>
            </a:r>
            <a:r>
              <a:rPr lang="en-US" altLang="zh-CN" dirty="0" smtClean="0">
                <a:solidFill>
                  <a:srgbClr val="080808"/>
                </a:solidFill>
              </a:rPr>
              <a:t>		</a:t>
            </a:r>
            <a:r>
              <a:rPr lang="zh-CN" altLang="en-US" dirty="0" smtClean="0">
                <a:solidFill>
                  <a:srgbClr val="080808"/>
                </a:solidFill>
              </a:rPr>
              <a:t>例：</a:t>
            </a:r>
            <a:r>
              <a:rPr lang="zh-CN" altLang="zh-CN" dirty="0" smtClean="0">
                <a:solidFill>
                  <a:srgbClr val="080808"/>
                </a:solidFill>
              </a:rPr>
              <a:t>输入</a:t>
            </a:r>
            <a:r>
              <a:rPr lang="zh-CN" altLang="zh-CN" dirty="0">
                <a:solidFill>
                  <a:srgbClr val="080808"/>
                </a:solidFill>
              </a:rPr>
              <a:t>两个学生</a:t>
            </a:r>
            <a:r>
              <a:rPr lang="en-US" altLang="zh-CN" dirty="0">
                <a:solidFill>
                  <a:srgbClr val="080808"/>
                </a:solidFill>
              </a:rPr>
              <a:t>a</a:t>
            </a:r>
            <a:r>
              <a:rPr lang="zh-CN" altLang="zh-CN" dirty="0">
                <a:solidFill>
                  <a:srgbClr val="080808"/>
                </a:solidFill>
              </a:rPr>
              <a:t>和</a:t>
            </a:r>
            <a:r>
              <a:rPr lang="en-US" altLang="zh-CN" dirty="0">
                <a:solidFill>
                  <a:srgbClr val="080808"/>
                </a:solidFill>
              </a:rPr>
              <a:t>b</a:t>
            </a:r>
            <a:r>
              <a:rPr lang="zh-CN" altLang="zh-CN" dirty="0">
                <a:solidFill>
                  <a:srgbClr val="080808"/>
                </a:solidFill>
              </a:rPr>
              <a:t>的成绩，输出其中高的成绩。</a:t>
            </a:r>
          </a:p>
          <a:p>
            <a:endParaRPr lang="zh-CN" altLang="en-US" dirty="0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857250" y="2564904"/>
            <a:ext cx="7429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dirty="0" smtClean="0">
                <a:ea typeface="宋体" charset="-122"/>
              </a:rPr>
              <a:t>思路：</a:t>
            </a:r>
            <a:endParaRPr lang="en-US" altLang="zh-CN" sz="3200" b="1" dirty="0" smtClean="0">
              <a:ea typeface="宋体" charset="-122"/>
            </a:endParaRP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dirty="0" smtClean="0">
                <a:ea typeface="宋体" charset="-122"/>
              </a:rPr>
              <a:t>设定变量</a:t>
            </a:r>
            <a:r>
              <a:rPr lang="en-US" altLang="zh-CN" sz="2800" b="1" dirty="0" smtClean="0">
                <a:ea typeface="宋体" charset="-122"/>
              </a:rPr>
              <a:t>max</a:t>
            </a:r>
            <a:r>
              <a:rPr lang="zh-CN" altLang="zh-CN" sz="2800" b="1" dirty="0" smtClean="0">
                <a:ea typeface="宋体" charset="-122"/>
              </a:rPr>
              <a:t>，将高的成绩放在其中</a:t>
            </a:r>
            <a:endParaRPr lang="en-US" altLang="zh-CN" sz="2800" b="1" dirty="0" smtClean="0">
              <a:ea typeface="宋体" charset="-122"/>
            </a:endParaRP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dirty="0" smtClean="0">
                <a:ea typeface="宋体" charset="-122"/>
              </a:rPr>
              <a:t>如果</a:t>
            </a:r>
            <a:r>
              <a:rPr lang="en-US" altLang="zh-CN" sz="2800" b="1" dirty="0">
                <a:ea typeface="宋体" charset="-122"/>
              </a:rPr>
              <a:t>a</a:t>
            </a:r>
            <a:r>
              <a:rPr lang="zh-CN" altLang="zh-CN" sz="2800" b="1" dirty="0">
                <a:ea typeface="宋体" charset="-122"/>
              </a:rPr>
              <a:t>大于或等于</a:t>
            </a:r>
            <a:r>
              <a:rPr lang="en-US" altLang="zh-CN" sz="2800" b="1" dirty="0">
                <a:ea typeface="宋体" charset="-122"/>
              </a:rPr>
              <a:t>b</a:t>
            </a:r>
            <a:r>
              <a:rPr lang="zh-CN" altLang="zh-CN" sz="2800" b="1" dirty="0">
                <a:ea typeface="宋体" charset="-122"/>
              </a:rPr>
              <a:t>，把</a:t>
            </a:r>
            <a:r>
              <a:rPr lang="en-US" altLang="zh-CN" sz="2800" b="1" dirty="0">
                <a:ea typeface="宋体" charset="-122"/>
              </a:rPr>
              <a:t>a</a:t>
            </a:r>
            <a:r>
              <a:rPr lang="zh-CN" altLang="zh-CN" sz="2800" b="1" dirty="0">
                <a:ea typeface="宋体" charset="-122"/>
              </a:rPr>
              <a:t>的值赋给</a:t>
            </a:r>
            <a:r>
              <a:rPr lang="en-US" altLang="zh-CN" sz="2800" b="1" dirty="0">
                <a:ea typeface="宋体" charset="-122"/>
              </a:rPr>
              <a:t>max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ea typeface="宋体" charset="-122"/>
              </a:rPr>
              <a:t>    </a:t>
            </a:r>
            <a:r>
              <a:rPr lang="zh-CN" altLang="zh-CN" sz="2800" b="1" dirty="0">
                <a:ea typeface="宋体" charset="-122"/>
              </a:rPr>
              <a:t>如果</a:t>
            </a:r>
            <a:r>
              <a:rPr lang="en-US" altLang="zh-CN" sz="2800" b="1" dirty="0">
                <a:ea typeface="宋体" charset="-122"/>
              </a:rPr>
              <a:t>b</a:t>
            </a:r>
            <a:r>
              <a:rPr lang="zh-CN" altLang="zh-CN" sz="2800" b="1" dirty="0">
                <a:ea typeface="宋体" charset="-122"/>
              </a:rPr>
              <a:t>大于</a:t>
            </a:r>
            <a:r>
              <a:rPr lang="en-US" altLang="zh-CN" sz="2800" b="1" dirty="0">
                <a:ea typeface="宋体" charset="-122"/>
              </a:rPr>
              <a:t>a</a:t>
            </a:r>
            <a:r>
              <a:rPr lang="zh-CN" altLang="zh-CN" sz="2800" b="1" dirty="0">
                <a:ea typeface="宋体" charset="-122"/>
              </a:rPr>
              <a:t>，把</a:t>
            </a:r>
            <a:r>
              <a:rPr lang="en-US" altLang="zh-CN" sz="2800" b="1" dirty="0">
                <a:ea typeface="宋体" charset="-122"/>
              </a:rPr>
              <a:t>b</a:t>
            </a:r>
            <a:r>
              <a:rPr lang="zh-CN" altLang="zh-CN" sz="2800" b="1" dirty="0">
                <a:ea typeface="宋体" charset="-122"/>
              </a:rPr>
              <a:t>的值赋给</a:t>
            </a:r>
            <a:r>
              <a:rPr lang="en-US" altLang="zh-CN" sz="2800" b="1" dirty="0">
                <a:ea typeface="宋体" charset="-122"/>
              </a:rPr>
              <a:t>max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ea typeface="宋体" charset="-122"/>
              </a:rPr>
              <a:t>    </a:t>
            </a:r>
            <a:r>
              <a:rPr lang="zh-CN" altLang="zh-CN" sz="2800" b="1" dirty="0">
                <a:ea typeface="宋体" charset="-122"/>
              </a:rPr>
              <a:t>输出</a:t>
            </a:r>
            <a:r>
              <a:rPr lang="en-US" altLang="zh-CN" sz="2800" b="1" dirty="0">
                <a:ea typeface="宋体" charset="-122"/>
              </a:rPr>
              <a:t>max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95252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893763" y="1314450"/>
            <a:ext cx="7786687" cy="4657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void main()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{   	float </a:t>
            </a:r>
            <a:r>
              <a:rPr lang="en-US" altLang="zh-CN" sz="2800" dirty="0" err="1" smtClean="0"/>
              <a:t>a,b,max</a:t>
            </a:r>
            <a:r>
              <a:rPr lang="en-US" altLang="zh-CN" sz="2800" dirty="0" smtClean="0"/>
              <a:t>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	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("please enter a and b:");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	</a:t>
            </a:r>
            <a:r>
              <a:rPr lang="en-US" altLang="zh-CN" sz="2800" dirty="0" err="1" smtClean="0"/>
              <a:t>scanf</a:t>
            </a:r>
            <a:r>
              <a:rPr lang="en-US" altLang="zh-CN" sz="2800" dirty="0" smtClean="0"/>
              <a:t>("%</a:t>
            </a:r>
            <a:r>
              <a:rPr lang="en-US" altLang="zh-CN" sz="2800" dirty="0" err="1" smtClean="0"/>
              <a:t>f,%f",&amp;a,&amp;b</a:t>
            </a:r>
            <a:r>
              <a:rPr lang="en-US" altLang="zh-CN" sz="2800" dirty="0" smtClean="0"/>
              <a:t>);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	</a:t>
            </a:r>
            <a:r>
              <a:rPr lang="en-US" altLang="zh-CN" sz="2800" dirty="0" smtClean="0">
                <a:solidFill>
                  <a:srgbClr val="C00000"/>
                </a:solidFill>
              </a:rPr>
              <a:t>if</a:t>
            </a:r>
            <a:r>
              <a:rPr lang="en-US" altLang="zh-CN" sz="2800" dirty="0" smtClean="0"/>
              <a:t>(a&gt;=b) max=a;  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	</a:t>
            </a:r>
            <a:r>
              <a:rPr lang="en-US" altLang="zh-CN" sz="2800" dirty="0" smtClean="0">
                <a:solidFill>
                  <a:srgbClr val="C00000"/>
                </a:solidFill>
              </a:rPr>
              <a:t>if</a:t>
            </a:r>
            <a:r>
              <a:rPr lang="en-US" altLang="zh-CN" sz="2800" dirty="0" smtClean="0"/>
              <a:t>(b&gt;a) max=b;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	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("max=%6.2f\</a:t>
            </a:r>
            <a:r>
              <a:rPr lang="en-US" altLang="zh-CN" sz="2800" dirty="0" err="1" smtClean="0"/>
              <a:t>n",max</a:t>
            </a:r>
            <a:r>
              <a:rPr lang="en-US" altLang="zh-CN" sz="2800" dirty="0" smtClean="0"/>
              <a:t>); 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en-US" sz="2800" dirty="0" smtClean="0"/>
          </a:p>
        </p:txBody>
      </p:sp>
      <p:pic>
        <p:nvPicPr>
          <p:cNvPr id="29700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175" y="592296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4962847" y="212601"/>
            <a:ext cx="3857625" cy="1500188"/>
            <a:chOff x="785786" y="1285860"/>
            <a:chExt cx="3857652" cy="1500198"/>
          </a:xfrm>
        </p:grpSpPr>
        <p:sp>
          <p:nvSpPr>
            <p:cNvPr id="29715" name="流程图: 过程 8"/>
            <p:cNvSpPr>
              <a:spLocks noChangeArrowheads="1"/>
            </p:cNvSpPr>
            <p:nvPr/>
          </p:nvSpPr>
          <p:spPr bwMode="auto">
            <a:xfrm>
              <a:off x="785816" y="1285863"/>
              <a:ext cx="3857622" cy="1500195"/>
            </a:xfrm>
            <a:prstGeom prst="flowChartProcess">
              <a:avLst/>
            </a:prstGeom>
            <a:solidFill>
              <a:srgbClr val="FFC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716" name="TextBox 10"/>
            <p:cNvSpPr txBox="1">
              <a:spLocks noChangeArrowheads="1"/>
            </p:cNvSpPr>
            <p:nvPr/>
          </p:nvSpPr>
          <p:spPr bwMode="auto">
            <a:xfrm>
              <a:off x="928662" y="2214554"/>
              <a:ext cx="1567202" cy="52321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max=a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29717" name="TextBox 18"/>
            <p:cNvSpPr txBox="1">
              <a:spLocks noChangeArrowheads="1"/>
            </p:cNvSpPr>
            <p:nvPr/>
          </p:nvSpPr>
          <p:spPr bwMode="auto">
            <a:xfrm>
              <a:off x="979874" y="1643050"/>
              <a:ext cx="710011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sp>
          <p:nvSpPr>
            <p:cNvPr id="29718" name="TextBox 19"/>
            <p:cNvSpPr txBox="1">
              <a:spLocks noChangeArrowheads="1"/>
            </p:cNvSpPr>
            <p:nvPr/>
          </p:nvSpPr>
          <p:spPr bwMode="auto">
            <a:xfrm>
              <a:off x="3551642" y="1643050"/>
              <a:ext cx="877482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sp>
          <p:nvSpPr>
            <p:cNvPr id="29719" name="TextBox 28"/>
            <p:cNvSpPr txBox="1">
              <a:spLocks noChangeArrowheads="1"/>
            </p:cNvSpPr>
            <p:nvPr/>
          </p:nvSpPr>
          <p:spPr bwMode="auto">
            <a:xfrm>
              <a:off x="2214546" y="1428736"/>
              <a:ext cx="1143008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a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b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29720" name="直接连接符 34"/>
            <p:cNvCxnSpPr>
              <a:cxnSpLocks noChangeShapeType="1"/>
            </p:cNvCxnSpPr>
            <p:nvPr/>
          </p:nvCxnSpPr>
          <p:spPr bwMode="auto">
            <a:xfrm rot="5400000">
              <a:off x="2464579" y="2464587"/>
              <a:ext cx="642942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1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2786050" y="1285860"/>
              <a:ext cx="1857388" cy="85725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2" name="直接连接符 12"/>
            <p:cNvCxnSpPr>
              <a:cxnSpLocks noChangeShapeType="1"/>
            </p:cNvCxnSpPr>
            <p:nvPr/>
          </p:nvCxnSpPr>
          <p:spPr bwMode="auto">
            <a:xfrm>
              <a:off x="785816" y="1285863"/>
              <a:ext cx="2000234" cy="85725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3" name="直接连接符 9"/>
            <p:cNvCxnSpPr>
              <a:cxnSpLocks noChangeShapeType="1"/>
            </p:cNvCxnSpPr>
            <p:nvPr/>
          </p:nvCxnSpPr>
          <p:spPr bwMode="auto">
            <a:xfrm>
              <a:off x="785786" y="2143116"/>
              <a:ext cx="3857622" cy="9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32"/>
          <p:cNvGrpSpPr>
            <a:grpSpLocks/>
          </p:cNvGrpSpPr>
          <p:nvPr/>
        </p:nvGrpSpPr>
        <p:grpSpPr bwMode="auto">
          <a:xfrm>
            <a:off x="4962847" y="1712789"/>
            <a:ext cx="3857625" cy="1500187"/>
            <a:chOff x="785786" y="1285860"/>
            <a:chExt cx="3857652" cy="1500198"/>
          </a:xfrm>
        </p:grpSpPr>
        <p:sp>
          <p:nvSpPr>
            <p:cNvPr id="29706" name="流程图: 过程 33"/>
            <p:cNvSpPr>
              <a:spLocks noChangeArrowheads="1"/>
            </p:cNvSpPr>
            <p:nvPr/>
          </p:nvSpPr>
          <p:spPr bwMode="auto">
            <a:xfrm>
              <a:off x="785816" y="1285863"/>
              <a:ext cx="3857622" cy="1500195"/>
            </a:xfrm>
            <a:prstGeom prst="flowChartProcess">
              <a:avLst/>
            </a:prstGeom>
            <a:solidFill>
              <a:srgbClr val="FFC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707" name="TextBox 34"/>
            <p:cNvSpPr txBox="1">
              <a:spLocks noChangeArrowheads="1"/>
            </p:cNvSpPr>
            <p:nvPr/>
          </p:nvSpPr>
          <p:spPr bwMode="auto">
            <a:xfrm>
              <a:off x="928662" y="2214554"/>
              <a:ext cx="1567202" cy="52321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max=b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29708" name="TextBox 18"/>
            <p:cNvSpPr txBox="1">
              <a:spLocks noChangeArrowheads="1"/>
            </p:cNvSpPr>
            <p:nvPr/>
          </p:nvSpPr>
          <p:spPr bwMode="auto">
            <a:xfrm>
              <a:off x="979874" y="1643050"/>
              <a:ext cx="710011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sp>
          <p:nvSpPr>
            <p:cNvPr id="29709" name="TextBox 19"/>
            <p:cNvSpPr txBox="1">
              <a:spLocks noChangeArrowheads="1"/>
            </p:cNvSpPr>
            <p:nvPr/>
          </p:nvSpPr>
          <p:spPr bwMode="auto">
            <a:xfrm>
              <a:off x="3551642" y="1643050"/>
              <a:ext cx="877482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sp>
          <p:nvSpPr>
            <p:cNvPr id="29710" name="TextBox 28"/>
            <p:cNvSpPr txBox="1">
              <a:spLocks noChangeArrowheads="1"/>
            </p:cNvSpPr>
            <p:nvPr/>
          </p:nvSpPr>
          <p:spPr bwMode="auto">
            <a:xfrm>
              <a:off x="2214546" y="1428736"/>
              <a:ext cx="1143008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b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&gt;a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29711" name="直接连接符 34"/>
            <p:cNvCxnSpPr>
              <a:cxnSpLocks noChangeShapeType="1"/>
            </p:cNvCxnSpPr>
            <p:nvPr/>
          </p:nvCxnSpPr>
          <p:spPr bwMode="auto">
            <a:xfrm rot="5400000">
              <a:off x="2464579" y="2464587"/>
              <a:ext cx="642942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2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2786050" y="1285860"/>
              <a:ext cx="1857388" cy="85725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3" name="直接连接符 40"/>
            <p:cNvCxnSpPr>
              <a:cxnSpLocks noChangeShapeType="1"/>
            </p:cNvCxnSpPr>
            <p:nvPr/>
          </p:nvCxnSpPr>
          <p:spPr bwMode="auto">
            <a:xfrm>
              <a:off x="785816" y="1285863"/>
              <a:ext cx="2000234" cy="85725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4" name="直接连接符 41"/>
            <p:cNvCxnSpPr>
              <a:cxnSpLocks noChangeShapeType="1"/>
            </p:cNvCxnSpPr>
            <p:nvPr/>
          </p:nvCxnSpPr>
          <p:spPr bwMode="auto">
            <a:xfrm>
              <a:off x="785786" y="2143116"/>
              <a:ext cx="3857622" cy="9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3" name="直接连接符 42"/>
          <p:cNvCxnSpPr>
            <a:cxnSpLocks noChangeShapeType="1"/>
          </p:cNvCxnSpPr>
          <p:nvPr/>
        </p:nvCxnSpPr>
        <p:spPr bwMode="auto">
          <a:xfrm>
            <a:off x="1822450" y="4400550"/>
            <a:ext cx="2605088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直接连接符 44"/>
          <p:cNvCxnSpPr>
            <a:cxnSpLocks noChangeShapeType="1"/>
          </p:cNvCxnSpPr>
          <p:nvPr/>
        </p:nvCxnSpPr>
        <p:spPr bwMode="auto">
          <a:xfrm>
            <a:off x="1822450" y="4900613"/>
            <a:ext cx="2605088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1465263" y="5329238"/>
            <a:ext cx="72866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zh-CN" sz="3200" b="1" dirty="0">
                <a:solidFill>
                  <a:srgbClr val="0000CC"/>
                </a:solidFill>
                <a:ea typeface="宋体" charset="-122"/>
              </a:rPr>
              <a:t>please enter a and b:</a:t>
            </a:r>
            <a:r>
              <a:rPr lang="en-US" altLang="zh-CN" sz="3200" b="1" u="sng" dirty="0">
                <a:solidFill>
                  <a:srgbClr val="0000CC"/>
                </a:solidFill>
                <a:ea typeface="宋体" charset="-122"/>
              </a:rPr>
              <a:t> 67.5</a:t>
            </a:r>
            <a:r>
              <a:rPr lang="zh-CN" altLang="zh-CN" sz="3200" b="1" u="sng" dirty="0">
                <a:solidFill>
                  <a:srgbClr val="0000CC"/>
                </a:solidFill>
                <a:ea typeface="宋体" charset="-122"/>
              </a:rPr>
              <a:t>，</a:t>
            </a:r>
            <a:r>
              <a:rPr lang="en-US" altLang="zh-CN" sz="3200" b="1" u="sng" dirty="0">
                <a:solidFill>
                  <a:srgbClr val="0000CC"/>
                </a:solidFill>
                <a:ea typeface="宋体" charset="-122"/>
              </a:rPr>
              <a:t>95.5</a:t>
            </a:r>
            <a:r>
              <a:rPr lang="zh-CN" altLang="zh-CN" sz="3200" b="1" u="sng" dirty="0">
                <a:solidFill>
                  <a:srgbClr val="0000CC"/>
                </a:solidFill>
                <a:ea typeface="宋体" charset="-122"/>
              </a:rPr>
              <a:t>↙</a:t>
            </a:r>
            <a:endParaRPr lang="zh-CN" altLang="zh-CN" sz="3200" b="1" dirty="0">
              <a:solidFill>
                <a:srgbClr val="0000CC"/>
              </a:solidFill>
              <a:ea typeface="宋体" charset="-122"/>
            </a:endParaRPr>
          </a:p>
          <a:p>
            <a:pPr>
              <a:defRPr/>
            </a:pPr>
            <a:r>
              <a:rPr lang="en-US" altLang="zh-CN" sz="3200" b="1" dirty="0">
                <a:solidFill>
                  <a:srgbClr val="0000CC"/>
                </a:solidFill>
                <a:ea typeface="宋体" charset="-122"/>
              </a:rPr>
              <a:t>max= 95.50</a:t>
            </a:r>
            <a:endParaRPr lang="zh-CN" altLang="en-US" sz="3200" b="1" kern="0" dirty="0">
              <a:solidFill>
                <a:srgbClr val="0000CC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内容占位符 6"/>
          <p:cNvSpPr>
            <a:spLocks noGrp="1"/>
          </p:cNvSpPr>
          <p:nvPr>
            <p:ph idx="1"/>
          </p:nvPr>
        </p:nvSpPr>
        <p:spPr>
          <a:xfrm>
            <a:off x="714375" y="1303338"/>
            <a:ext cx="7786688" cy="4657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void main()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{   	float a,b,max;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		printf("please enter a and b:");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		scanf("%f,%f",&amp;a,&amp;b);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		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(a&gt;=b) max=a;  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		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(b&gt;a) max=b;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		printf("max=%6.2f\n",max); 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en-US" sz="2800" smtClean="0"/>
          </a:p>
        </p:txBody>
      </p:sp>
      <p:pic>
        <p:nvPicPr>
          <p:cNvPr id="30724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3"/>
          <p:cNvSpPr txBox="1">
            <a:spLocks noChangeArrowheads="1"/>
          </p:cNvSpPr>
          <p:nvPr/>
        </p:nvSpPr>
        <p:spPr bwMode="auto">
          <a:xfrm>
            <a:off x="1285875" y="5318125"/>
            <a:ext cx="7286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zh-CN" sz="3200" b="1" dirty="0">
                <a:solidFill>
                  <a:srgbClr val="0000CC"/>
                </a:solidFill>
                <a:ea typeface="宋体" charset="-122"/>
              </a:rPr>
              <a:t>please enter a and b:</a:t>
            </a:r>
            <a:r>
              <a:rPr lang="en-US" altLang="zh-CN" sz="3200" b="1" u="sng" dirty="0">
                <a:solidFill>
                  <a:srgbClr val="0000CC"/>
                </a:solidFill>
                <a:ea typeface="宋体" charset="-122"/>
              </a:rPr>
              <a:t> 67.5</a:t>
            </a:r>
            <a:r>
              <a:rPr lang="zh-CN" altLang="zh-CN" sz="3200" b="1" u="sng" dirty="0">
                <a:solidFill>
                  <a:srgbClr val="0000CC"/>
                </a:solidFill>
                <a:ea typeface="宋体" charset="-122"/>
              </a:rPr>
              <a:t>，</a:t>
            </a:r>
            <a:r>
              <a:rPr lang="en-US" altLang="zh-CN" sz="3200" b="1" u="sng" dirty="0">
                <a:solidFill>
                  <a:srgbClr val="0000CC"/>
                </a:solidFill>
                <a:ea typeface="宋体" charset="-122"/>
              </a:rPr>
              <a:t>95.5</a:t>
            </a:r>
            <a:r>
              <a:rPr lang="zh-CN" altLang="zh-CN" sz="3200" b="1" u="sng" dirty="0">
                <a:solidFill>
                  <a:srgbClr val="0000CC"/>
                </a:solidFill>
                <a:ea typeface="宋体" charset="-122"/>
              </a:rPr>
              <a:t>↙</a:t>
            </a:r>
            <a:r>
              <a:rPr lang="zh-CN" altLang="zh-CN" sz="3200" b="1" dirty="0">
                <a:solidFill>
                  <a:srgbClr val="0000CC"/>
                </a:solidFill>
                <a:ea typeface="宋体" charset="-122"/>
              </a:rPr>
              <a:t></a:t>
            </a:r>
          </a:p>
          <a:p>
            <a:pPr>
              <a:defRPr/>
            </a:pPr>
            <a:r>
              <a:rPr lang="en-US" altLang="zh-CN" sz="3200" b="1" dirty="0">
                <a:solidFill>
                  <a:srgbClr val="0000CC"/>
                </a:solidFill>
                <a:ea typeface="宋体" charset="-122"/>
              </a:rPr>
              <a:t>max= 95.50</a:t>
            </a:r>
            <a:endParaRPr lang="zh-CN" altLang="en-US" sz="3200" b="1" kern="0" dirty="0">
              <a:solidFill>
                <a:srgbClr val="0000CC"/>
              </a:solidFill>
              <a:latin typeface="+mn-lt"/>
              <a:ea typeface="+mn-ea"/>
            </a:endParaRPr>
          </a:p>
        </p:txBody>
      </p:sp>
      <p:sp>
        <p:nvSpPr>
          <p:cNvPr id="29" name="流程图: 过程 28"/>
          <p:cNvSpPr>
            <a:spLocks noChangeArrowheads="1"/>
          </p:cNvSpPr>
          <p:nvPr/>
        </p:nvSpPr>
        <p:spPr bwMode="auto">
          <a:xfrm>
            <a:off x="1547813" y="3870325"/>
            <a:ext cx="2952750" cy="1071563"/>
          </a:xfrm>
          <a:prstGeom prst="flowChartProcess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076825" y="3860800"/>
            <a:ext cx="3095625" cy="1071563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if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(a&gt;=b) max=a;</a:t>
            </a:r>
            <a:endParaRPr lang="zh-CN" altLang="zh-CN" sz="2800" b="1" dirty="0">
              <a:solidFill>
                <a:srgbClr val="00B05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else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 max=b;</a:t>
            </a:r>
            <a:endParaRPr lang="zh-CN" altLang="en-US" sz="28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grpSp>
        <p:nvGrpSpPr>
          <p:cNvPr id="2" name="组合 54"/>
          <p:cNvGrpSpPr>
            <a:grpSpLocks/>
          </p:cNvGrpSpPr>
          <p:nvPr/>
        </p:nvGrpSpPr>
        <p:grpSpPr bwMode="auto">
          <a:xfrm>
            <a:off x="2214563" y="1174750"/>
            <a:ext cx="3857625" cy="1500188"/>
            <a:chOff x="2214546" y="1500174"/>
            <a:chExt cx="3857652" cy="1500198"/>
          </a:xfrm>
        </p:grpSpPr>
        <p:sp>
          <p:nvSpPr>
            <p:cNvPr id="30729" name="流程图: 过程 32"/>
            <p:cNvSpPr>
              <a:spLocks noChangeArrowheads="1"/>
            </p:cNvSpPr>
            <p:nvPr/>
          </p:nvSpPr>
          <p:spPr bwMode="auto">
            <a:xfrm>
              <a:off x="2214576" y="1500177"/>
              <a:ext cx="3857622" cy="1500195"/>
            </a:xfrm>
            <a:prstGeom prst="flowChartProcess">
              <a:avLst/>
            </a:prstGeom>
            <a:solidFill>
              <a:srgbClr val="FFC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730" name="TextBox 43"/>
            <p:cNvSpPr txBox="1">
              <a:spLocks noChangeArrowheads="1"/>
            </p:cNvSpPr>
            <p:nvPr/>
          </p:nvSpPr>
          <p:spPr bwMode="auto">
            <a:xfrm>
              <a:off x="2357422" y="2428868"/>
              <a:ext cx="1567202" cy="52321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max=a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30731" name="TextBox 18"/>
            <p:cNvSpPr txBox="1">
              <a:spLocks noChangeArrowheads="1"/>
            </p:cNvSpPr>
            <p:nvPr/>
          </p:nvSpPr>
          <p:spPr bwMode="auto">
            <a:xfrm>
              <a:off x="2408634" y="1857364"/>
              <a:ext cx="710011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sp>
          <p:nvSpPr>
            <p:cNvPr id="30732" name="TextBox 19"/>
            <p:cNvSpPr txBox="1">
              <a:spLocks noChangeArrowheads="1"/>
            </p:cNvSpPr>
            <p:nvPr/>
          </p:nvSpPr>
          <p:spPr bwMode="auto">
            <a:xfrm>
              <a:off x="4980402" y="1857364"/>
              <a:ext cx="877482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sp>
          <p:nvSpPr>
            <p:cNvPr id="30733" name="TextBox 28"/>
            <p:cNvSpPr txBox="1">
              <a:spLocks noChangeArrowheads="1"/>
            </p:cNvSpPr>
            <p:nvPr/>
          </p:nvSpPr>
          <p:spPr bwMode="auto">
            <a:xfrm>
              <a:off x="3643306" y="1643050"/>
              <a:ext cx="1143008" cy="5232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a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b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30734" name="直接连接符 34"/>
            <p:cNvCxnSpPr>
              <a:cxnSpLocks noChangeShapeType="1"/>
            </p:cNvCxnSpPr>
            <p:nvPr/>
          </p:nvCxnSpPr>
          <p:spPr bwMode="auto">
            <a:xfrm rot="5400000">
              <a:off x="3893339" y="2678901"/>
              <a:ext cx="642942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5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4214810" y="1500174"/>
              <a:ext cx="1857388" cy="85725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6" name="直接连接符 51"/>
            <p:cNvCxnSpPr>
              <a:cxnSpLocks noChangeShapeType="1"/>
            </p:cNvCxnSpPr>
            <p:nvPr/>
          </p:nvCxnSpPr>
          <p:spPr bwMode="auto">
            <a:xfrm>
              <a:off x="2214576" y="1500177"/>
              <a:ext cx="2000234" cy="85725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7" name="直接连接符 52"/>
            <p:cNvCxnSpPr>
              <a:cxnSpLocks noChangeShapeType="1"/>
            </p:cNvCxnSpPr>
            <p:nvPr/>
          </p:nvCxnSpPr>
          <p:spPr bwMode="auto">
            <a:xfrm>
              <a:off x="2214546" y="2357430"/>
              <a:ext cx="3857622" cy="9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38" name="TextBox 53"/>
            <p:cNvSpPr txBox="1">
              <a:spLocks noChangeArrowheads="1"/>
            </p:cNvSpPr>
            <p:nvPr/>
          </p:nvSpPr>
          <p:spPr bwMode="auto">
            <a:xfrm>
              <a:off x="4362120" y="2428868"/>
              <a:ext cx="1567202" cy="52321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max=b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642938" y="620688"/>
            <a:ext cx="7786687" cy="4214813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dirty="0" smtClean="0"/>
              <a:t>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 </a:t>
            </a:r>
            <a:r>
              <a:rPr lang="zh-CN" altLang="zh-CN" dirty="0" smtClean="0"/>
              <a:t>输入</a:t>
            </a:r>
            <a:r>
              <a:rPr lang="en-US" altLang="zh-CN" dirty="0" smtClean="0"/>
              <a:t>3</a:t>
            </a:r>
            <a:r>
              <a:rPr lang="zh-CN" altLang="zh-CN" dirty="0" smtClean="0"/>
              <a:t>个成绩</a:t>
            </a:r>
            <a:r>
              <a:rPr lang="en-US" altLang="zh-CN" dirty="0" err="1" smtClean="0"/>
              <a:t>a,b,c</a:t>
            </a:r>
            <a:r>
              <a:rPr lang="zh-CN" altLang="zh-CN" dirty="0" smtClean="0"/>
              <a:t>，要求按由高到低的顺序输出。</a:t>
            </a:r>
            <a:endParaRPr lang="en-US" altLang="zh-CN" dirty="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31750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7441" y="1857375"/>
            <a:ext cx="8501063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zh-CN" dirty="0" smtClean="0"/>
              <a:t>思路：可以先用伪代码写出算法：</a:t>
            </a:r>
          </a:p>
          <a:p>
            <a:pPr lvl="1"/>
            <a:r>
              <a:rPr lang="en-US" altLang="zh-CN" dirty="0" smtClean="0"/>
              <a:t>if a&lt;b</a:t>
            </a:r>
            <a:r>
              <a:rPr lang="zh-CN" altLang="zh-CN" dirty="0" smtClean="0"/>
              <a:t>，</a:t>
            </a:r>
            <a:r>
              <a:rPr lang="en-US" altLang="zh-CN" dirty="0" smtClean="0"/>
              <a:t>a</a:t>
            </a:r>
            <a:r>
              <a:rPr lang="zh-CN" altLang="zh-CN" dirty="0" smtClean="0"/>
              <a:t>和</a:t>
            </a:r>
            <a:r>
              <a:rPr lang="en-US" altLang="zh-CN" dirty="0" smtClean="0"/>
              <a:t>b</a:t>
            </a:r>
            <a:r>
              <a:rPr lang="zh-CN" altLang="zh-CN" dirty="0" smtClean="0"/>
              <a:t>对换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 smtClean="0"/>
              <a:t>a</a:t>
            </a:r>
            <a:r>
              <a:rPr lang="zh-CN" altLang="zh-CN" dirty="0" smtClean="0"/>
              <a:t>是</a:t>
            </a:r>
            <a:r>
              <a:rPr lang="en-US" altLang="zh-CN" dirty="0" smtClean="0"/>
              <a:t>a</a:t>
            </a:r>
            <a:r>
              <a:rPr lang="zh-CN" altLang="zh-CN" dirty="0" smtClean="0"/>
              <a:t>、</a:t>
            </a:r>
            <a:r>
              <a:rPr lang="en-US" altLang="zh-CN" dirty="0" smtClean="0"/>
              <a:t>b</a:t>
            </a:r>
            <a:r>
              <a:rPr lang="zh-CN" altLang="zh-CN" dirty="0" smtClean="0"/>
              <a:t>中的</a:t>
            </a:r>
            <a:r>
              <a:rPr lang="zh-CN" altLang="en-US" dirty="0" smtClean="0"/>
              <a:t>大</a:t>
            </a:r>
            <a:r>
              <a:rPr lang="zh-CN" altLang="zh-CN" dirty="0" smtClean="0"/>
              <a:t>者）</a:t>
            </a:r>
          </a:p>
          <a:p>
            <a:pPr lvl="1"/>
            <a:r>
              <a:rPr lang="en-US" altLang="zh-CN" dirty="0" smtClean="0"/>
              <a:t>if a&lt;c</a:t>
            </a:r>
            <a:r>
              <a:rPr lang="zh-CN" altLang="zh-CN" dirty="0" smtClean="0"/>
              <a:t>，</a:t>
            </a:r>
            <a:r>
              <a:rPr lang="en-US" altLang="zh-CN" dirty="0" smtClean="0"/>
              <a:t>a</a:t>
            </a:r>
            <a:r>
              <a:rPr lang="zh-CN" altLang="zh-CN" dirty="0" smtClean="0"/>
              <a:t>和</a:t>
            </a:r>
            <a:r>
              <a:rPr lang="en-US" altLang="zh-CN" dirty="0" smtClean="0"/>
              <a:t>c</a:t>
            </a:r>
            <a:r>
              <a:rPr lang="zh-CN" altLang="zh-CN" dirty="0" smtClean="0"/>
              <a:t>对换</a:t>
            </a:r>
            <a:r>
              <a:rPr lang="en-US" altLang="zh-CN" dirty="0" smtClean="0"/>
              <a:t>     </a:t>
            </a:r>
            <a:r>
              <a:rPr lang="zh-CN" altLang="zh-CN" dirty="0" smtClean="0"/>
              <a:t>（</a:t>
            </a:r>
            <a:r>
              <a:rPr lang="en-US" altLang="zh-CN" dirty="0" smtClean="0"/>
              <a:t>a</a:t>
            </a:r>
            <a:r>
              <a:rPr lang="zh-CN" altLang="zh-CN" dirty="0" smtClean="0"/>
              <a:t>是三者中最</a:t>
            </a:r>
            <a:r>
              <a:rPr lang="zh-CN" altLang="en-US" dirty="0" smtClean="0"/>
              <a:t>大</a:t>
            </a:r>
            <a:r>
              <a:rPr lang="zh-CN" altLang="zh-CN" dirty="0" smtClean="0"/>
              <a:t>者）</a:t>
            </a:r>
          </a:p>
          <a:p>
            <a:pPr lvl="1"/>
            <a:r>
              <a:rPr lang="en-US" altLang="zh-CN" dirty="0" smtClean="0"/>
              <a:t>if b&lt;c</a:t>
            </a:r>
            <a:r>
              <a:rPr lang="zh-CN" altLang="zh-CN" dirty="0" smtClean="0"/>
              <a:t>，</a:t>
            </a:r>
            <a:r>
              <a:rPr lang="en-US" altLang="zh-CN" dirty="0" smtClean="0"/>
              <a:t>b</a:t>
            </a:r>
            <a:r>
              <a:rPr lang="zh-CN" altLang="zh-CN" dirty="0" smtClean="0"/>
              <a:t>和</a:t>
            </a:r>
            <a:r>
              <a:rPr lang="en-US" altLang="zh-CN" dirty="0" smtClean="0"/>
              <a:t>c</a:t>
            </a:r>
            <a:r>
              <a:rPr lang="zh-CN" altLang="zh-CN" dirty="0" smtClean="0"/>
              <a:t>对换</a:t>
            </a:r>
            <a:r>
              <a:rPr lang="en-US" altLang="zh-CN" dirty="0" smtClean="0"/>
              <a:t>     </a:t>
            </a:r>
            <a:r>
              <a:rPr lang="zh-CN" altLang="zh-CN" dirty="0" smtClean="0"/>
              <a:t>（</a:t>
            </a:r>
            <a:r>
              <a:rPr lang="en-US" altLang="zh-CN" dirty="0" smtClean="0"/>
              <a:t>b</a:t>
            </a:r>
            <a:r>
              <a:rPr lang="zh-CN" altLang="zh-CN" dirty="0" smtClean="0"/>
              <a:t>是三者中次</a:t>
            </a:r>
            <a:r>
              <a:rPr lang="zh-CN" altLang="en-US" dirty="0" smtClean="0"/>
              <a:t>大</a:t>
            </a:r>
            <a:r>
              <a:rPr lang="zh-CN" altLang="zh-CN" dirty="0" smtClean="0"/>
              <a:t>者</a:t>
            </a:r>
            <a:r>
              <a:rPr lang="zh-CN" altLang="en-US" dirty="0" smtClean="0"/>
              <a:t>）</a:t>
            </a:r>
            <a:endParaRPr lang="zh-CN" altLang="zh-CN" dirty="0" smtClean="0"/>
          </a:p>
          <a:p>
            <a:pPr lvl="1"/>
            <a:r>
              <a:rPr lang="zh-CN" altLang="zh-CN" dirty="0" smtClean="0"/>
              <a:t>输出</a:t>
            </a:r>
            <a:r>
              <a:rPr lang="en-US" altLang="zh-CN" dirty="0" smtClean="0"/>
              <a:t>a</a:t>
            </a:r>
            <a:r>
              <a:rPr lang="zh-CN" altLang="zh-CN" dirty="0" smtClean="0"/>
              <a:t>，</a:t>
            </a:r>
            <a:r>
              <a:rPr lang="en-US" altLang="zh-CN" dirty="0" smtClean="0"/>
              <a:t>b</a:t>
            </a:r>
            <a:r>
              <a:rPr lang="zh-CN" altLang="zh-CN" dirty="0" smtClean="0"/>
              <a:t>，</a:t>
            </a:r>
            <a:r>
              <a:rPr lang="en-US" altLang="zh-CN" dirty="0" smtClean="0"/>
              <a:t>c</a:t>
            </a:r>
            <a:r>
              <a:rPr lang="zh-CN" altLang="en-US" dirty="0" smtClean="0"/>
              <a:t>的值</a:t>
            </a:r>
            <a:endParaRPr lang="en-US" altLang="zh-CN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00063"/>
            <a:ext cx="8501062" cy="6143625"/>
          </a:xfrm>
        </p:spPr>
        <p:txBody>
          <a:bodyPr/>
          <a:lstStyle/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void main()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{ float </a:t>
            </a:r>
            <a:r>
              <a:rPr lang="en-US" altLang="zh-CN" sz="2800" dirty="0" err="1" smtClean="0"/>
              <a:t>a,b,c,t</a:t>
            </a:r>
            <a:r>
              <a:rPr lang="en-US" altLang="zh-CN" sz="2800" dirty="0" smtClean="0"/>
              <a:t>;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("please enter </a:t>
            </a:r>
            <a:r>
              <a:rPr lang="en-US" altLang="zh-CN" sz="2800" dirty="0" err="1" smtClean="0"/>
              <a:t>a,b,c</a:t>
            </a:r>
            <a:r>
              <a:rPr lang="en-US" altLang="zh-CN" sz="2800" dirty="0" smtClean="0"/>
              <a:t>:");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err="1" smtClean="0"/>
              <a:t>scanf</a:t>
            </a:r>
            <a:r>
              <a:rPr lang="en-US" altLang="zh-CN" sz="2800" dirty="0" smtClean="0"/>
              <a:t>("%</a:t>
            </a:r>
            <a:r>
              <a:rPr lang="en-US" altLang="zh-CN" sz="2800" dirty="0" err="1" smtClean="0"/>
              <a:t>f,%f,%f",&amp;a,&amp;b,&amp;c</a:t>
            </a:r>
            <a:r>
              <a:rPr lang="en-US" altLang="zh-CN" sz="2800" dirty="0" smtClean="0"/>
              <a:t>);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smtClean="0">
                <a:solidFill>
                  <a:srgbClr val="00B050"/>
                </a:solidFill>
              </a:rPr>
              <a:t>if(a&lt;b)</a:t>
            </a:r>
            <a:endParaRPr lang="zh-CN" altLang="zh-CN" sz="2800" dirty="0" smtClean="0">
              <a:solidFill>
                <a:srgbClr val="00B050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00B050"/>
                </a:solidFill>
              </a:rPr>
              <a:t>   {   t=a;  a=b;  b=t;   } </a:t>
            </a:r>
            <a:endParaRPr lang="zh-CN" altLang="zh-CN" sz="2800" dirty="0" smtClean="0">
              <a:solidFill>
                <a:srgbClr val="00B050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smtClean="0">
                <a:solidFill>
                  <a:srgbClr val="9D138D"/>
                </a:solidFill>
              </a:rPr>
              <a:t>if(a&lt;c)</a:t>
            </a:r>
            <a:endParaRPr lang="zh-CN" altLang="zh-CN" sz="2800" dirty="0" smtClean="0">
              <a:solidFill>
                <a:srgbClr val="9D138D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9D138D"/>
                </a:solidFill>
              </a:rPr>
              <a:t>   {   t=a;  a=c;  c=t;   }        </a:t>
            </a:r>
            <a:endParaRPr lang="zh-CN" altLang="zh-CN" sz="2800" dirty="0" smtClean="0">
              <a:solidFill>
                <a:srgbClr val="9D138D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smtClean="0">
                <a:solidFill>
                  <a:srgbClr val="FFC000"/>
                </a:solidFill>
              </a:rPr>
              <a:t>if(b&lt;c) </a:t>
            </a:r>
            <a:endParaRPr lang="zh-CN" altLang="zh-CN" sz="2800" dirty="0" smtClean="0">
              <a:solidFill>
                <a:srgbClr val="FFC000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>
                <a:solidFill>
                  <a:srgbClr val="FFC000"/>
                </a:solidFill>
              </a:rPr>
              <a:t>   {   t=b;  b=c;  c=t;   }                        </a:t>
            </a:r>
            <a:endParaRPr lang="zh-CN" altLang="zh-CN" sz="2800" dirty="0" smtClean="0">
              <a:solidFill>
                <a:srgbClr val="FFC000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("%6.2f,%6.2f,%6.2f\n",</a:t>
            </a:r>
            <a:r>
              <a:rPr lang="en-US" altLang="zh-CN" sz="2800" dirty="0" err="1" smtClean="0"/>
              <a:t>a,b,c</a:t>
            </a:r>
            <a:r>
              <a:rPr lang="en-US" altLang="zh-CN" sz="2800" dirty="0" smtClean="0"/>
              <a:t>);    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429250" y="3190875"/>
            <a:ext cx="328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实现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zh-CN" sz="2800" b="1">
                <a:solidFill>
                  <a:srgbClr val="0000CC"/>
                </a:solidFill>
              </a:rPr>
              <a:t>和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r>
              <a:rPr lang="zh-CN" altLang="en-US" sz="2800" b="1">
                <a:solidFill>
                  <a:srgbClr val="0000CC"/>
                </a:solidFill>
              </a:rPr>
              <a:t>的互换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3379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429250" y="4119563"/>
            <a:ext cx="328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实现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zh-CN" sz="2800" b="1">
                <a:solidFill>
                  <a:srgbClr val="0000CC"/>
                </a:solidFill>
              </a:rPr>
              <a:t>和</a:t>
            </a:r>
            <a:r>
              <a:rPr lang="en-US" altLang="zh-CN" sz="2800" b="1">
                <a:solidFill>
                  <a:srgbClr val="0000CC"/>
                </a:solidFill>
              </a:rPr>
              <a:t>c</a:t>
            </a:r>
            <a:r>
              <a:rPr lang="zh-CN" altLang="en-US" sz="2800" b="1">
                <a:solidFill>
                  <a:srgbClr val="0000CC"/>
                </a:solidFill>
              </a:rPr>
              <a:t>的互换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429250" y="5048250"/>
            <a:ext cx="328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实现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r>
              <a:rPr lang="zh-CN" altLang="zh-CN" sz="2800" b="1">
                <a:solidFill>
                  <a:srgbClr val="0000CC"/>
                </a:solidFill>
              </a:rPr>
              <a:t>和</a:t>
            </a:r>
            <a:r>
              <a:rPr lang="en-US" altLang="zh-CN" sz="2800" b="1">
                <a:solidFill>
                  <a:srgbClr val="0000CC"/>
                </a:solidFill>
              </a:rPr>
              <a:t>c</a:t>
            </a:r>
            <a:r>
              <a:rPr lang="zh-CN" altLang="en-US" sz="2800" b="1">
                <a:solidFill>
                  <a:srgbClr val="0000CC"/>
                </a:solidFill>
              </a:rPr>
              <a:t>的互换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85813" y="785813"/>
            <a:ext cx="7000875" cy="10779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</a:rPr>
              <a:t>please enter a,b,c:</a:t>
            </a:r>
            <a:r>
              <a:rPr lang="en-US" altLang="zh-CN" sz="3200" b="1" u="sng">
                <a:solidFill>
                  <a:srgbClr val="C00000"/>
                </a:solidFill>
              </a:rPr>
              <a:t>73.5,82.5,99</a:t>
            </a:r>
            <a:r>
              <a:rPr lang="zh-CN" altLang="zh-CN" sz="3200" b="1" u="sng">
                <a:solidFill>
                  <a:srgbClr val="C00000"/>
                </a:solidFill>
              </a:rPr>
              <a:t>↙</a:t>
            </a:r>
            <a:r>
              <a:rPr lang="zh-CN" altLang="zh-CN" sz="3200" b="1">
                <a:solidFill>
                  <a:srgbClr val="C00000"/>
                </a:solidFill>
              </a:rPr>
              <a:t> </a:t>
            </a:r>
          </a:p>
          <a:p>
            <a:pPr eaLnBrk="1" hangingPunct="1"/>
            <a:r>
              <a:rPr lang="en-US" altLang="zh-CN" sz="3200" b="1">
                <a:solidFill>
                  <a:srgbClr val="C00000"/>
                </a:solidFill>
              </a:rPr>
              <a:t> 99.00,  82.50,  73.50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695" y="332656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4.3.2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双分支</a:t>
            </a:r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if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3686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604" y="572011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93191" y="1268760"/>
            <a:ext cx="7215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zh-CN" altLang="en-US" sz="3200" b="1" kern="0" dirty="0" smtClean="0">
                <a:latin typeface="+mn-lt"/>
                <a:ea typeface="+mn-ea"/>
              </a:rPr>
              <a:t>格式：</a:t>
            </a:r>
            <a:r>
              <a:rPr lang="en-US" altLang="zh-CN" sz="3200" b="1" kern="0" dirty="0" smtClean="0">
                <a:latin typeface="+mn-lt"/>
                <a:ea typeface="+mn-ea"/>
              </a:rPr>
              <a:t> 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if (</a:t>
            </a:r>
            <a:r>
              <a:rPr lang="zh-CN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) </a:t>
            </a:r>
            <a:r>
              <a:rPr lang="zh-CN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语句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1</a:t>
            </a:r>
            <a:r>
              <a:rPr lang="zh-CN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 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 else</a:t>
            </a:r>
            <a:r>
              <a:rPr lang="zh-CN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 语句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2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   if(x&gt;y)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</a:t>
            </a:r>
            <a:r>
              <a:rPr lang="en-US" altLang="zh-CN" sz="3200" b="1" kern="0" dirty="0" err="1">
                <a:latin typeface="+mn-lt"/>
                <a:ea typeface="+mn-ea"/>
              </a:rPr>
              <a:t>d”,x</a:t>
            </a:r>
            <a:r>
              <a:rPr lang="en-US" altLang="zh-CN" sz="3200" b="1" kern="0" dirty="0">
                <a:latin typeface="+mn-lt"/>
                <a:ea typeface="+mn-ea"/>
              </a:rPr>
              <a:t>);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   else  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</a:t>
            </a:r>
            <a:r>
              <a:rPr lang="en-US" altLang="zh-CN" sz="3200" b="1" kern="0" dirty="0" err="1">
                <a:latin typeface="+mn-lt"/>
                <a:ea typeface="+mn-ea"/>
              </a:rPr>
              <a:t>d”,y</a:t>
            </a:r>
            <a:r>
              <a:rPr lang="en-US" altLang="zh-CN" sz="3200" b="1" kern="0" dirty="0">
                <a:latin typeface="+mn-lt"/>
                <a:ea typeface="+mn-ea"/>
              </a:rPr>
              <a:t>);</a:t>
            </a:r>
          </a:p>
        </p:txBody>
      </p:sp>
      <p:cxnSp>
        <p:nvCxnSpPr>
          <p:cNvPr id="9" name="直接箭头连接符 8"/>
          <p:cNvCxnSpPr>
            <a:cxnSpLocks noChangeShapeType="1"/>
          </p:cNvCxnSpPr>
          <p:nvPr/>
        </p:nvCxnSpPr>
        <p:spPr bwMode="auto">
          <a:xfrm rot="5400000">
            <a:off x="4465860" y="3482529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箭头连接符 9"/>
          <p:cNvCxnSpPr>
            <a:cxnSpLocks noChangeShapeType="1"/>
          </p:cNvCxnSpPr>
          <p:nvPr/>
        </p:nvCxnSpPr>
        <p:spPr bwMode="auto">
          <a:xfrm rot="5400000">
            <a:off x="4465860" y="5839967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93879" y="4697760"/>
            <a:ext cx="1285875" cy="5238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语句</a:t>
            </a:r>
            <a:r>
              <a:rPr lang="en-US" altLang="zh-CN" sz="2800" b="1">
                <a:solidFill>
                  <a:srgbClr val="0000CC"/>
                </a:solidFill>
              </a:rPr>
              <a:t>2</a:t>
            </a:r>
            <a:endParaRPr lang="zh-CN" altLang="zh-CN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64691" y="3602385"/>
            <a:ext cx="1714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非</a:t>
            </a:r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（真）</a:t>
            </a:r>
            <a:endParaRPr lang="zh-CN" altLang="zh-CN"/>
          </a:p>
        </p:txBody>
      </p:sp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2964879" y="3654773"/>
            <a:ext cx="3429000" cy="900112"/>
            <a:chOff x="1571604" y="3500438"/>
            <a:chExt cx="1571636" cy="500066"/>
          </a:xfrm>
        </p:grpSpPr>
        <p:sp>
          <p:nvSpPr>
            <p:cNvPr id="36883" name="流程图: 决策 38"/>
            <p:cNvSpPr>
              <a:spLocks noChangeArrowheads="1"/>
            </p:cNvSpPr>
            <p:nvPr/>
          </p:nvSpPr>
          <p:spPr bwMode="auto">
            <a:xfrm>
              <a:off x="1571604" y="3500438"/>
              <a:ext cx="1571636" cy="500066"/>
            </a:xfrm>
            <a:prstGeom prst="flowChartDecision">
              <a:avLst/>
            </a:prstGeom>
            <a:solidFill>
              <a:schemeClr val="accent1"/>
            </a:solidFill>
            <a:ln w="38100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algn="ctr"/>
              <a:endParaRPr lang="zh-CN" altLang="zh-CN"/>
            </a:p>
          </p:txBody>
        </p:sp>
        <p:sp>
          <p:nvSpPr>
            <p:cNvPr id="36884" name="TextBox 39"/>
            <p:cNvSpPr txBox="1">
              <a:spLocks noChangeArrowheads="1"/>
            </p:cNvSpPr>
            <p:nvPr/>
          </p:nvSpPr>
          <p:spPr bwMode="auto">
            <a:xfrm>
              <a:off x="1997249" y="3590764"/>
              <a:ext cx="842371" cy="290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表达式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</p:grpSp>
      <p:cxnSp>
        <p:nvCxnSpPr>
          <p:cNvPr id="17" name="直接箭头连接符 16"/>
          <p:cNvCxnSpPr>
            <a:cxnSpLocks noChangeShapeType="1"/>
          </p:cNvCxnSpPr>
          <p:nvPr/>
        </p:nvCxnSpPr>
        <p:spPr bwMode="auto">
          <a:xfrm rot="5400000">
            <a:off x="6716141" y="4399310"/>
            <a:ext cx="642938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 rot="10800000" flipV="1">
            <a:off x="6393879" y="4102448"/>
            <a:ext cx="642937" cy="3175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393879" y="3483323"/>
            <a:ext cx="142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（假）</a:t>
            </a:r>
            <a:endParaRPr lang="zh-CN" altLang="zh-CN"/>
          </a:p>
        </p:txBody>
      </p: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 rot="10800000" flipV="1">
            <a:off x="2318766" y="4099273"/>
            <a:ext cx="642938" cy="3175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79004" y="4697760"/>
            <a:ext cx="1285875" cy="5238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语句</a:t>
            </a:r>
            <a:r>
              <a:rPr lang="en-US" altLang="zh-CN" sz="2800" b="1">
                <a:solidFill>
                  <a:srgbClr val="0000CC"/>
                </a:solidFill>
              </a:rPr>
              <a:t>1</a:t>
            </a:r>
            <a:endParaRPr lang="zh-CN" altLang="zh-CN"/>
          </a:p>
        </p:txBody>
      </p:sp>
      <p:cxnSp>
        <p:nvCxnSpPr>
          <p:cNvPr id="24" name="直接箭头连接符 23"/>
          <p:cNvCxnSpPr>
            <a:cxnSpLocks noChangeShapeType="1"/>
          </p:cNvCxnSpPr>
          <p:nvPr/>
        </p:nvCxnSpPr>
        <p:spPr bwMode="auto">
          <a:xfrm rot="5400000">
            <a:off x="2001266" y="4399310"/>
            <a:ext cx="642938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直接连接符 26"/>
          <p:cNvCxnSpPr>
            <a:cxnSpLocks noChangeShapeType="1"/>
          </p:cNvCxnSpPr>
          <p:nvPr/>
        </p:nvCxnSpPr>
        <p:spPr bwMode="auto">
          <a:xfrm rot="10800000" flipV="1">
            <a:off x="2321941" y="5626448"/>
            <a:ext cx="4714875" cy="3175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直接连接符 29"/>
          <p:cNvCxnSpPr>
            <a:cxnSpLocks noChangeShapeType="1"/>
            <a:stCxn id="23" idx="2"/>
          </p:cNvCxnSpPr>
          <p:nvPr/>
        </p:nvCxnSpPr>
        <p:spPr bwMode="auto">
          <a:xfrm rot="16200000" flipH="1">
            <a:off x="2119534" y="5424042"/>
            <a:ext cx="404813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直接连接符 32"/>
          <p:cNvCxnSpPr>
            <a:cxnSpLocks noChangeShapeType="1"/>
          </p:cNvCxnSpPr>
          <p:nvPr/>
        </p:nvCxnSpPr>
        <p:spPr bwMode="auto">
          <a:xfrm rot="16200000" flipH="1">
            <a:off x="6834410" y="5400229"/>
            <a:ext cx="404812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9" grpId="0"/>
      <p:bldP spid="2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476250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800000"/>
                </a:solidFill>
                <a:ea typeface="黑体" pitchFamily="2" charset="-122"/>
              </a:rPr>
              <a:t>4.2.3 if</a:t>
            </a:r>
            <a:r>
              <a:rPr lang="zh-CN" altLang="zh-CN" smtClean="0">
                <a:solidFill>
                  <a:srgbClr val="800000"/>
                </a:solidFill>
                <a:ea typeface="黑体" pitchFamily="2" charset="-122"/>
              </a:rPr>
              <a:t>语句的</a:t>
            </a:r>
            <a:r>
              <a:rPr lang="zh-CN" altLang="en-US" smtClean="0">
                <a:solidFill>
                  <a:srgbClr val="800000"/>
                </a:solidFill>
                <a:ea typeface="黑体" pitchFamily="2" charset="-122"/>
              </a:rPr>
              <a:t>使用说明</a:t>
            </a:r>
          </a:p>
        </p:txBody>
      </p:sp>
      <p:pic>
        <p:nvPicPr>
          <p:cNvPr id="3993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06488" y="1674813"/>
            <a:ext cx="67865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1.  if 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2.  if 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r>
              <a:rPr lang="en-US" altLang="zh-CN" sz="3200" b="1" kern="0" dirty="0">
                <a:latin typeface="+mn-lt"/>
                <a:ea typeface="+mn-ea"/>
              </a:rPr>
              <a:t>1</a:t>
            </a:r>
            <a:r>
              <a:rPr lang="zh-CN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3200" b="1" kern="0" dirty="0">
                <a:latin typeface="+mn-lt"/>
                <a:ea typeface="+mn-ea"/>
              </a:rPr>
              <a:t> else</a:t>
            </a:r>
            <a:r>
              <a:rPr lang="zh-CN" altLang="zh-CN" sz="3200" b="1" kern="0" dirty="0">
                <a:latin typeface="+mn-lt"/>
                <a:ea typeface="+mn-ea"/>
              </a:rPr>
              <a:t> 语句</a:t>
            </a:r>
            <a:r>
              <a:rPr lang="en-US" altLang="zh-CN" sz="3200" b="1" kern="0" dirty="0">
                <a:latin typeface="+mn-lt"/>
                <a:ea typeface="+mn-ea"/>
              </a:rPr>
              <a:t>2</a:t>
            </a:r>
          </a:p>
        </p:txBody>
      </p:sp>
      <p:sp>
        <p:nvSpPr>
          <p:cNvPr id="39941" name="矩形 7"/>
          <p:cNvSpPr>
            <a:spLocks noChangeArrowheads="1"/>
          </p:cNvSpPr>
          <p:nvPr/>
        </p:nvSpPr>
        <p:spPr bwMode="auto">
          <a:xfrm>
            <a:off x="2187575" y="1700213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942" name="线形标注 2 8"/>
          <p:cNvSpPr>
            <a:spLocks/>
          </p:cNvSpPr>
          <p:nvPr/>
        </p:nvSpPr>
        <p:spPr bwMode="auto">
          <a:xfrm>
            <a:off x="4616450" y="3271838"/>
            <a:ext cx="2428875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245"/>
              <a:gd name="adj6" fmla="val -42606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3200" b="1">
                <a:solidFill>
                  <a:srgbClr val="0000CC"/>
                </a:solidFill>
              </a:rPr>
              <a:t>关系表达式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逻辑表达式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39943" name="矩形 9"/>
          <p:cNvSpPr>
            <a:spLocks noChangeArrowheads="1"/>
          </p:cNvSpPr>
          <p:nvPr/>
        </p:nvSpPr>
        <p:spPr bwMode="auto">
          <a:xfrm>
            <a:off x="2187575" y="2414588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320800" y="4675188"/>
            <a:ext cx="600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if(x&gt;0)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</a:t>
            </a:r>
            <a:r>
              <a:rPr lang="en-US" altLang="zh-CN" sz="3200" b="1" kern="0" dirty="0" err="1">
                <a:latin typeface="+mn-lt"/>
                <a:ea typeface="+mn-ea"/>
              </a:rPr>
              <a:t>f”,x</a:t>
            </a:r>
            <a:r>
              <a:rPr lang="en-US" altLang="zh-CN" sz="3200" b="1" kern="0" dirty="0">
                <a:latin typeface="+mn-lt"/>
                <a:ea typeface="+mn-ea"/>
              </a:rPr>
              <a:t>)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;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else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(”%f”,-x)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;</a:t>
            </a:r>
          </a:p>
        </p:txBody>
      </p:sp>
      <p:sp>
        <p:nvSpPr>
          <p:cNvPr id="39945" name="线形标注 2 11"/>
          <p:cNvSpPr>
            <a:spLocks/>
          </p:cNvSpPr>
          <p:nvPr/>
        </p:nvSpPr>
        <p:spPr bwMode="auto">
          <a:xfrm>
            <a:off x="1258888" y="3629025"/>
            <a:ext cx="2428875" cy="642938"/>
          </a:xfrm>
          <a:prstGeom prst="borderCallout2">
            <a:avLst>
              <a:gd name="adj1" fmla="val -4597"/>
              <a:gd name="adj2" fmla="val 39991"/>
              <a:gd name="adj3" fmla="val -6722"/>
              <a:gd name="adj4" fmla="val 40648"/>
              <a:gd name="adj5" fmla="val -95366"/>
              <a:gd name="adj6" fmla="val 54042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3200" b="1">
                <a:solidFill>
                  <a:srgbClr val="0000CC"/>
                </a:solidFill>
              </a:rPr>
              <a:t>数值表达式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13" name="椭圆形标注 12"/>
          <p:cNvSpPr>
            <a:spLocks noChangeArrowheads="1"/>
          </p:cNvSpPr>
          <p:nvPr/>
        </p:nvSpPr>
        <p:spPr bwMode="auto">
          <a:xfrm>
            <a:off x="5867400" y="5235575"/>
            <a:ext cx="1857375" cy="857250"/>
          </a:xfrm>
          <a:prstGeom prst="wedgeEllipseCallout">
            <a:avLst>
              <a:gd name="adj1" fmla="val -76676"/>
              <a:gd name="adj2" fmla="val 9963"/>
            </a:avLst>
          </a:prstGeom>
          <a:solidFill>
            <a:srgbClr val="FFCCFF"/>
          </a:solidFill>
          <a:ln w="9525" algn="ctr">
            <a:solidFill>
              <a:srgbClr val="00B050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00B050"/>
                </a:solidFill>
              </a:rPr>
              <a:t>不能丢</a:t>
            </a: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5364163" y="4800600"/>
            <a:ext cx="360362" cy="500063"/>
          </a:xfrm>
          <a:prstGeom prst="ellips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5111750" y="5445125"/>
            <a:ext cx="396875" cy="533400"/>
          </a:xfrm>
          <a:prstGeom prst="ellips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7688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800000"/>
                </a:solidFill>
                <a:ea typeface="黑体" pitchFamily="2" charset="-122"/>
              </a:rPr>
              <a:t>4.2.3 if</a:t>
            </a:r>
            <a:r>
              <a:rPr lang="zh-CN" altLang="zh-CN" smtClean="0">
                <a:solidFill>
                  <a:srgbClr val="800000"/>
                </a:solidFill>
                <a:ea typeface="黑体" pitchFamily="2" charset="-122"/>
              </a:rPr>
              <a:t>语句的</a:t>
            </a:r>
            <a:r>
              <a:rPr lang="zh-CN" altLang="en-US" smtClean="0">
                <a:solidFill>
                  <a:srgbClr val="800000"/>
                </a:solidFill>
                <a:ea typeface="黑体" pitchFamily="2" charset="-122"/>
              </a:rPr>
              <a:t>使用说明</a:t>
            </a:r>
          </a:p>
        </p:txBody>
      </p:sp>
      <p:pic>
        <p:nvPicPr>
          <p:cNvPr id="4096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3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457325" y="1785938"/>
            <a:ext cx="67865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1.  if 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2.  if (</a:t>
            </a:r>
            <a:r>
              <a:rPr lang="zh-CN" altLang="zh-CN" sz="3200" b="1" kern="0" dirty="0">
                <a:latin typeface="+mn-lt"/>
                <a:ea typeface="+mn-ea"/>
              </a:rPr>
              <a:t>表达式</a:t>
            </a:r>
            <a:r>
              <a:rPr lang="en-US" altLang="zh-CN" sz="3200" b="1" kern="0" dirty="0">
                <a:latin typeface="+mn-lt"/>
                <a:ea typeface="+mn-ea"/>
              </a:rPr>
              <a:t>) 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r>
              <a:rPr lang="en-US" altLang="zh-CN" sz="3200" b="1" kern="0" dirty="0">
                <a:latin typeface="+mn-lt"/>
                <a:ea typeface="+mn-ea"/>
              </a:rPr>
              <a:t>1</a:t>
            </a:r>
            <a:r>
              <a:rPr lang="zh-CN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3200" b="1" kern="0" dirty="0">
                <a:latin typeface="+mn-lt"/>
                <a:ea typeface="+mn-ea"/>
              </a:rPr>
              <a:t> else</a:t>
            </a:r>
            <a:r>
              <a:rPr lang="zh-CN" altLang="zh-CN" sz="3200" b="1" kern="0" dirty="0">
                <a:latin typeface="+mn-lt"/>
                <a:ea typeface="+mn-ea"/>
              </a:rPr>
              <a:t> 语句</a:t>
            </a:r>
            <a:r>
              <a:rPr lang="en-US" altLang="zh-CN" sz="3200" b="1" kern="0" dirty="0">
                <a:latin typeface="+mn-lt"/>
                <a:ea typeface="+mn-ea"/>
              </a:rPr>
              <a:t>2</a:t>
            </a:r>
          </a:p>
        </p:txBody>
      </p:sp>
      <p:sp>
        <p:nvSpPr>
          <p:cNvPr id="40965" name="矩形 7"/>
          <p:cNvSpPr>
            <a:spLocks noChangeArrowheads="1"/>
          </p:cNvSpPr>
          <p:nvPr/>
        </p:nvSpPr>
        <p:spPr bwMode="auto">
          <a:xfrm>
            <a:off x="2571750" y="1817688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966" name="线形标注 2 8"/>
          <p:cNvSpPr>
            <a:spLocks/>
          </p:cNvSpPr>
          <p:nvPr/>
        </p:nvSpPr>
        <p:spPr bwMode="auto">
          <a:xfrm>
            <a:off x="5000625" y="3389313"/>
            <a:ext cx="2428875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6245"/>
              <a:gd name="adj6" fmla="val -42606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3200" b="1">
                <a:solidFill>
                  <a:srgbClr val="0000CC"/>
                </a:solidFill>
              </a:rPr>
              <a:t>关系表达式</a:t>
            </a:r>
            <a:endParaRPr lang="en-US" altLang="zh-CN" sz="3200" b="1">
              <a:solidFill>
                <a:srgbClr val="0000CC"/>
              </a:solidFill>
            </a:endParaRPr>
          </a:p>
          <a:p>
            <a:r>
              <a:rPr lang="zh-CN" altLang="zh-CN" sz="3200" b="1">
                <a:solidFill>
                  <a:srgbClr val="0000CC"/>
                </a:solidFill>
              </a:rPr>
              <a:t>逻辑表达式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40967" name="矩形 9"/>
          <p:cNvSpPr>
            <a:spLocks noChangeArrowheads="1"/>
          </p:cNvSpPr>
          <p:nvPr/>
        </p:nvSpPr>
        <p:spPr bwMode="auto">
          <a:xfrm>
            <a:off x="2571750" y="2532063"/>
            <a:ext cx="1357313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95438" y="4581525"/>
            <a:ext cx="600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if(x&gt;0)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</a:t>
            </a:r>
            <a:r>
              <a:rPr lang="en-US" altLang="zh-CN" sz="3200" b="1" kern="0" dirty="0" err="1">
                <a:latin typeface="+mn-lt"/>
                <a:ea typeface="+mn-ea"/>
              </a:rPr>
              <a:t>f”,x</a:t>
            </a:r>
            <a:r>
              <a:rPr lang="en-US" altLang="zh-CN" sz="3200" b="1" kern="0" dirty="0">
                <a:latin typeface="+mn-lt"/>
                <a:ea typeface="+mn-ea"/>
              </a:rPr>
              <a:t>)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;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else   </a:t>
            </a:r>
            <a:r>
              <a:rPr lang="en-US" altLang="zh-CN" sz="3200" b="1" kern="0" dirty="0" err="1">
                <a:latin typeface="+mn-lt"/>
                <a:ea typeface="+mn-ea"/>
              </a:rPr>
              <a:t>printf</a:t>
            </a:r>
            <a:r>
              <a:rPr lang="en-US" altLang="zh-CN" sz="3200" b="1" kern="0" dirty="0">
                <a:latin typeface="+mn-lt"/>
                <a:ea typeface="+mn-ea"/>
              </a:rPr>
              <a:t>(”%f”,-x)</a:t>
            </a:r>
            <a:r>
              <a:rPr lang="en-US" altLang="zh-CN" sz="3200" b="1" kern="0" dirty="0">
                <a:solidFill>
                  <a:srgbClr val="C00000"/>
                </a:solidFill>
                <a:latin typeface="+mn-lt"/>
                <a:ea typeface="+mn-ea"/>
              </a:rPr>
              <a:t>;</a:t>
            </a:r>
          </a:p>
        </p:txBody>
      </p:sp>
      <p:sp>
        <p:nvSpPr>
          <p:cNvPr id="40969" name="线形标注 2 11"/>
          <p:cNvSpPr>
            <a:spLocks/>
          </p:cNvSpPr>
          <p:nvPr/>
        </p:nvSpPr>
        <p:spPr bwMode="auto">
          <a:xfrm>
            <a:off x="1643063" y="3746500"/>
            <a:ext cx="2428875" cy="642938"/>
          </a:xfrm>
          <a:prstGeom prst="borderCallout2">
            <a:avLst>
              <a:gd name="adj1" fmla="val -4597"/>
              <a:gd name="adj2" fmla="val 39991"/>
              <a:gd name="adj3" fmla="val -6722"/>
              <a:gd name="adj4" fmla="val 40648"/>
              <a:gd name="adj5" fmla="val -95366"/>
              <a:gd name="adj6" fmla="val 54042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3200" b="1">
                <a:solidFill>
                  <a:srgbClr val="0000CC"/>
                </a:solidFill>
              </a:rPr>
              <a:t>数值表达式</a:t>
            </a:r>
            <a:endParaRPr lang="en-US" altLang="zh-CN" sz="3200" b="1">
              <a:solidFill>
                <a:srgbClr val="0000CC"/>
              </a:solidFill>
            </a:endParaRPr>
          </a:p>
        </p:txBody>
      </p:sp>
      <p:sp>
        <p:nvSpPr>
          <p:cNvPr id="13" name="椭圆形标注 12"/>
          <p:cNvSpPr>
            <a:spLocks noChangeArrowheads="1"/>
          </p:cNvSpPr>
          <p:nvPr/>
        </p:nvSpPr>
        <p:spPr bwMode="auto">
          <a:xfrm>
            <a:off x="190500" y="3889375"/>
            <a:ext cx="1428750" cy="857250"/>
          </a:xfrm>
          <a:prstGeom prst="wedgeEllipseCallout">
            <a:avLst>
              <a:gd name="adj1" fmla="val 34130"/>
              <a:gd name="adj2" fmla="val 143694"/>
            </a:avLst>
          </a:prstGeom>
          <a:solidFill>
            <a:srgbClr val="FFCCFF"/>
          </a:solidFill>
          <a:ln w="9525" algn="ctr">
            <a:solidFill>
              <a:srgbClr val="00B050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00B050"/>
                </a:solidFill>
              </a:rPr>
              <a:t>配对</a:t>
            </a: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1571625" y="4581525"/>
            <a:ext cx="455613" cy="647700"/>
          </a:xfrm>
          <a:prstGeom prst="ellips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1547813" y="5300663"/>
            <a:ext cx="1055687" cy="576262"/>
          </a:xfrm>
          <a:prstGeom prst="ellips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idx="1"/>
          </p:nvPr>
        </p:nvSpPr>
        <p:spPr>
          <a:xfrm>
            <a:off x="928688" y="1857375"/>
            <a:ext cx="6786562" cy="1428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例</a:t>
            </a:r>
            <a:r>
              <a:rPr lang="zh-CN" altLang="en-US" dirty="0" smtClean="0"/>
              <a:t> </a:t>
            </a:r>
            <a:r>
              <a:rPr lang="en-US" altLang="zh-CN" dirty="0" smtClean="0"/>
              <a:t> </a:t>
            </a:r>
            <a:r>
              <a:rPr lang="zh-CN" altLang="zh-CN" dirty="0" smtClean="0"/>
              <a:t>给出三角形的三边长，求三角形面积。</a:t>
            </a:r>
            <a:endParaRPr lang="en-US" altLang="zh-CN" dirty="0" smtClean="0"/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915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915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65303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0563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87486" y="801786"/>
            <a:ext cx="7500938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3200" b="1" dirty="0">
                <a:latin typeface="Verdana" pitchFamily="34" charset="0"/>
              </a:rPr>
              <a:t>在现实生活</a:t>
            </a:r>
            <a:r>
              <a:rPr lang="zh-CN" altLang="en-US" sz="3200" b="1" dirty="0">
                <a:latin typeface="Verdana" pitchFamily="34" charset="0"/>
              </a:rPr>
              <a:t>中</a:t>
            </a:r>
            <a:r>
              <a:rPr lang="zh-CN" altLang="zh-CN" sz="3200" b="1" dirty="0">
                <a:latin typeface="Verdana" pitchFamily="34" charset="0"/>
              </a:rPr>
              <a:t>，需要进行判断和选择的情况是很多的</a:t>
            </a:r>
            <a:endParaRPr lang="en-US" altLang="zh-CN" sz="3200" b="1" dirty="0">
              <a:latin typeface="Verdana" pitchFamily="34" charset="0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zh-CN" sz="2800" b="1" dirty="0">
                <a:latin typeface="Verdana" pitchFamily="34" charset="0"/>
              </a:rPr>
              <a:t>如果你在家，我去拜访你</a:t>
            </a:r>
            <a:endParaRPr lang="en-US" altLang="zh-CN" sz="2800" b="1" dirty="0">
              <a:latin typeface="Verdana" pitchFamily="34" charset="0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zh-CN" sz="2800" b="1" dirty="0">
                <a:latin typeface="Verdana" pitchFamily="34" charset="0"/>
              </a:rPr>
              <a:t>如果考试不及格，要补考</a:t>
            </a:r>
            <a:endParaRPr lang="en-US" altLang="zh-CN" sz="2800" b="1" dirty="0">
              <a:latin typeface="Verdana" pitchFamily="34" charset="0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zh-CN" sz="2800" b="1" dirty="0">
                <a:latin typeface="Verdana" pitchFamily="34" charset="0"/>
              </a:rPr>
              <a:t>如果遇到红灯，要停车等待</a:t>
            </a:r>
            <a:endParaRPr lang="en-US" altLang="zh-CN" sz="2800" b="1" dirty="0">
              <a:latin typeface="Verdana" pitchFamily="34" charset="0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zh-CN" sz="2800" b="1" dirty="0">
                <a:latin typeface="Verdana" pitchFamily="34" charset="0"/>
              </a:rPr>
              <a:t>周末我们去郊游</a:t>
            </a:r>
            <a:endParaRPr lang="en-US" altLang="zh-CN" sz="2800" b="1" dirty="0">
              <a:latin typeface="Verdana" pitchFamily="34" charset="0"/>
            </a:endParaRPr>
          </a:p>
          <a:p>
            <a:pPr marL="742950" lvl="1" indent="-285750"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zh-CN" sz="2800" b="1" dirty="0">
                <a:latin typeface="Verdana" pitchFamily="34" charset="0"/>
              </a:rPr>
              <a:t>70</a:t>
            </a:r>
            <a:r>
              <a:rPr lang="zh-CN" altLang="zh-CN" sz="2800" b="1" dirty="0">
                <a:latin typeface="Verdana" pitchFamily="34" charset="0"/>
              </a:rPr>
              <a:t>岁以上的老年人，入公园免票</a:t>
            </a:r>
            <a:endParaRPr lang="zh-CN" altLang="en-US" sz="28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60563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576" y="836712"/>
            <a:ext cx="756084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 </a:t>
            </a:r>
            <a:r>
              <a:rPr lang="zh-CN" altLang="en-US" sz="3200" b="1" kern="0" dirty="0" smtClean="0">
                <a:latin typeface="+mn-lt"/>
                <a:ea typeface="+mn-ea"/>
              </a:rPr>
              <a:t>提示</a:t>
            </a:r>
            <a:r>
              <a:rPr lang="zh-CN" altLang="zh-CN" sz="3200" b="1" kern="0" dirty="0" smtClean="0">
                <a:latin typeface="+mn-lt"/>
                <a:ea typeface="+mn-ea"/>
              </a:rPr>
              <a:t>：</a:t>
            </a:r>
            <a:endParaRPr lang="zh-CN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  </a:t>
            </a:r>
            <a:r>
              <a:rPr lang="zh-CN" altLang="zh-CN" sz="3200" b="1" kern="0" dirty="0">
                <a:latin typeface="+mn-lt"/>
                <a:ea typeface="+mn-ea"/>
              </a:rPr>
              <a:t>构成三角形的必要条件是两边之和大于第三边，因此在计算三角形面积之前应当进行该条件的判断</a:t>
            </a:r>
            <a:endParaRPr lang="en-US" altLang="zh-CN" sz="32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642938"/>
            <a:ext cx="8501062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#include &lt;</a:t>
            </a:r>
            <a:r>
              <a:rPr lang="en-US" altLang="zh-CN" sz="2800" b="1" dirty="0" err="1">
                <a:latin typeface="+mn-lt"/>
                <a:ea typeface="+mn-ea"/>
              </a:rPr>
              <a:t>stdio.h</a:t>
            </a:r>
            <a:r>
              <a:rPr lang="en-US" altLang="zh-CN" sz="2800" b="1" dirty="0">
                <a:latin typeface="+mn-lt"/>
                <a:ea typeface="+mn-ea"/>
              </a:rPr>
              <a:t>&gt;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#include &lt;</a:t>
            </a:r>
            <a:r>
              <a:rPr lang="en-US" altLang="zh-CN" sz="2800" b="1" dirty="0" err="1">
                <a:solidFill>
                  <a:srgbClr val="00B050"/>
                </a:solidFill>
                <a:latin typeface="+mn-lt"/>
                <a:ea typeface="+mn-ea"/>
              </a:rPr>
              <a:t>math.h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&gt;</a:t>
            </a:r>
            <a:endParaRPr lang="zh-CN" altLang="zh-CN" sz="2800" b="1" dirty="0">
              <a:solidFill>
                <a:srgbClr val="00B050"/>
              </a:solidFill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void main ( )                 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solidFill>
                  <a:srgbClr val="00B0F0"/>
                </a:solidFill>
                <a:latin typeface="+mn-lt"/>
                <a:ea typeface="+mn-ea"/>
              </a:rPr>
              <a:t>{</a:t>
            </a:r>
            <a:r>
              <a:rPr lang="en-US" altLang="zh-CN" sz="2800" b="1" dirty="0">
                <a:latin typeface="+mn-lt"/>
                <a:ea typeface="+mn-ea"/>
              </a:rPr>
              <a:t> double </a:t>
            </a:r>
            <a:r>
              <a:rPr lang="en-US" altLang="zh-CN" sz="2800" b="1" dirty="0" err="1">
                <a:latin typeface="+mn-lt"/>
                <a:ea typeface="+mn-ea"/>
              </a:rPr>
              <a:t>a,b,c,s,area</a:t>
            </a:r>
            <a:r>
              <a:rPr lang="en-US" altLang="zh-CN" sz="2800" b="1" dirty="0">
                <a:latin typeface="+mn-lt"/>
                <a:ea typeface="+mn-ea"/>
              </a:rPr>
              <a:t>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("please enter </a:t>
            </a:r>
            <a:r>
              <a:rPr lang="en-US" altLang="zh-CN" sz="2800" b="1" dirty="0" err="1">
                <a:latin typeface="+mn-lt"/>
                <a:ea typeface="+mn-ea"/>
              </a:rPr>
              <a:t>a,b,c</a:t>
            </a:r>
            <a:r>
              <a:rPr lang="en-US" altLang="zh-CN" sz="2800" b="1" dirty="0">
                <a:latin typeface="+mn-lt"/>
                <a:ea typeface="+mn-ea"/>
              </a:rPr>
              <a:t>:");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</a:t>
            </a:r>
            <a:r>
              <a:rPr lang="en-US" altLang="zh-CN" sz="2800" b="1" dirty="0" err="1">
                <a:latin typeface="+mn-lt"/>
                <a:ea typeface="+mn-ea"/>
              </a:rPr>
              <a:t>scanf</a:t>
            </a:r>
            <a:r>
              <a:rPr lang="en-US" altLang="zh-CN" sz="2800" b="1" dirty="0">
                <a:latin typeface="+mn-lt"/>
                <a:ea typeface="+mn-ea"/>
              </a:rPr>
              <a:t>("%</a:t>
            </a:r>
            <a:r>
              <a:rPr lang="en-US" altLang="zh-CN" sz="2800" b="1" dirty="0" err="1">
                <a:latin typeface="+mn-lt"/>
                <a:ea typeface="+mn-ea"/>
              </a:rPr>
              <a:t>lf,%lf,%lf",&amp;a,&amp;b,&amp;c</a:t>
            </a:r>
            <a:r>
              <a:rPr lang="en-US" altLang="zh-CN" sz="2800" b="1" dirty="0">
                <a:latin typeface="+mn-lt"/>
                <a:ea typeface="+mn-ea"/>
              </a:rPr>
              <a:t>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   if (</a:t>
            </a:r>
            <a:r>
              <a:rPr lang="en-US" altLang="zh-CN" sz="2800" b="1" dirty="0" err="1">
                <a:solidFill>
                  <a:srgbClr val="0000CC"/>
                </a:solidFill>
                <a:latin typeface="+mn-lt"/>
                <a:ea typeface="+mn-ea"/>
              </a:rPr>
              <a:t>a+b</a:t>
            </a: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&gt;c &amp;&amp; </a:t>
            </a:r>
            <a:r>
              <a:rPr lang="en-US" altLang="zh-CN" sz="2800" b="1" dirty="0" err="1">
                <a:solidFill>
                  <a:srgbClr val="0000CC"/>
                </a:solidFill>
                <a:latin typeface="+mn-lt"/>
                <a:ea typeface="+mn-ea"/>
              </a:rPr>
              <a:t>b+c</a:t>
            </a: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&gt;a &amp;&amp; </a:t>
            </a:r>
            <a:r>
              <a:rPr lang="en-US" altLang="zh-CN" sz="2800" b="1" dirty="0" err="1">
                <a:solidFill>
                  <a:srgbClr val="0000CC"/>
                </a:solidFill>
                <a:latin typeface="+mn-lt"/>
                <a:ea typeface="+mn-ea"/>
              </a:rPr>
              <a:t>c+a</a:t>
            </a: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&gt;b) </a:t>
            </a:r>
            <a:endParaRPr lang="zh-CN" altLang="zh-CN" sz="2800" b="1" dirty="0">
              <a:solidFill>
                <a:srgbClr val="0000CC"/>
              </a:solidFill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</a:t>
            </a: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{</a:t>
            </a:r>
            <a:r>
              <a:rPr lang="en-US" altLang="zh-CN" sz="2800" b="1" dirty="0">
                <a:latin typeface="+mn-lt"/>
                <a:ea typeface="+mn-ea"/>
              </a:rPr>
              <a:t> s=0.5*(</a:t>
            </a:r>
            <a:r>
              <a:rPr lang="en-US" altLang="zh-CN" sz="2800" b="1" dirty="0" err="1">
                <a:latin typeface="+mn-lt"/>
                <a:ea typeface="+mn-ea"/>
              </a:rPr>
              <a:t>a+b+c</a:t>
            </a:r>
            <a:r>
              <a:rPr lang="en-US" altLang="zh-CN" sz="2800" b="1" dirty="0">
                <a:latin typeface="+mn-lt"/>
                <a:ea typeface="+mn-ea"/>
              </a:rPr>
              <a:t>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   area=</a:t>
            </a:r>
            <a:r>
              <a:rPr lang="en-US" altLang="zh-CN" sz="2800" b="1" dirty="0" err="1">
                <a:solidFill>
                  <a:srgbClr val="00B050"/>
                </a:solidFill>
                <a:latin typeface="+mn-lt"/>
                <a:ea typeface="+mn-ea"/>
              </a:rPr>
              <a:t>sqrt</a:t>
            </a:r>
            <a:r>
              <a:rPr lang="en-US" altLang="zh-CN" sz="2800" b="1" dirty="0">
                <a:latin typeface="+mn-lt"/>
                <a:ea typeface="+mn-ea"/>
              </a:rPr>
              <a:t>(s*(s-a)*(s-b)*(s-c));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  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("area=%6.2f\</a:t>
            </a:r>
            <a:r>
              <a:rPr lang="en-US" altLang="zh-CN" sz="2800" b="1" dirty="0" err="1">
                <a:latin typeface="+mn-lt"/>
                <a:ea typeface="+mn-ea"/>
              </a:rPr>
              <a:t>n",area</a:t>
            </a:r>
            <a:r>
              <a:rPr lang="en-US" altLang="zh-CN" sz="2800" b="1" dirty="0">
                <a:latin typeface="+mn-lt"/>
                <a:ea typeface="+mn-ea"/>
              </a:rPr>
              <a:t>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</a:t>
            </a: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}</a:t>
            </a:r>
            <a:r>
              <a:rPr lang="en-US" altLang="zh-CN" sz="2800" b="1" dirty="0">
                <a:latin typeface="+mn-lt"/>
                <a:ea typeface="+mn-ea"/>
              </a:rPr>
              <a:t> 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else 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("It is not a trilateral.\n");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solidFill>
                  <a:srgbClr val="00B0F0"/>
                </a:solidFill>
                <a:latin typeface="+mn-lt"/>
                <a:ea typeface="+mn-ea"/>
              </a:rPr>
              <a:t>}</a:t>
            </a:r>
            <a:endParaRPr lang="zh-CN" altLang="zh-CN" sz="28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14375" y="3786188"/>
            <a:ext cx="7286625" cy="185737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云形标注 8"/>
          <p:cNvSpPr>
            <a:spLocks noChangeArrowheads="1"/>
          </p:cNvSpPr>
          <p:nvPr/>
        </p:nvSpPr>
        <p:spPr bwMode="auto">
          <a:xfrm>
            <a:off x="6429375" y="2214563"/>
            <a:ext cx="2500313" cy="928687"/>
          </a:xfrm>
          <a:prstGeom prst="cloudCallout">
            <a:avLst>
              <a:gd name="adj1" fmla="val -5551"/>
              <a:gd name="adj2" fmla="val 108144"/>
            </a:avLst>
          </a:prstGeom>
          <a:solidFill>
            <a:srgbClr val="E1FFE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3200" b="1">
                <a:solidFill>
                  <a:srgbClr val="C00000"/>
                </a:solidFill>
              </a:rPr>
              <a:t>复合语句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86188" y="493713"/>
            <a:ext cx="5072062" cy="10779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</a:rPr>
              <a:t>please enter a,b,c:2,3,4</a:t>
            </a:r>
            <a:r>
              <a:rPr lang="zh-CN" altLang="zh-CN" sz="3200" b="1">
                <a:solidFill>
                  <a:srgbClr val="FF0000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FF0000"/>
                </a:solidFill>
              </a:rPr>
              <a:t>area=   2.90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86188" y="500063"/>
            <a:ext cx="5072062" cy="10779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</a:rPr>
              <a:t>please enter a,b,c:2,3,</a:t>
            </a:r>
            <a:r>
              <a:rPr lang="en-US" altLang="zh-CN" sz="3200" b="1">
                <a:solidFill>
                  <a:srgbClr val="0000CC"/>
                </a:solidFill>
              </a:rPr>
              <a:t>6</a:t>
            </a:r>
            <a:r>
              <a:rPr lang="zh-CN" altLang="zh-CN" sz="3200" b="1">
                <a:solidFill>
                  <a:srgbClr val="FF0000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It is not a trilateral.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695" y="332656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4.3.3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多分支</a:t>
            </a:r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if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3686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604" y="572011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93191" y="1268760"/>
            <a:ext cx="7215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zh-CN" altLang="en-US" sz="3200" b="1" kern="0" dirty="0" smtClean="0">
                <a:latin typeface="+mn-lt"/>
                <a:ea typeface="+mn-ea"/>
              </a:rPr>
              <a:t>格式：</a:t>
            </a:r>
            <a:r>
              <a:rPr lang="en-US" altLang="zh-CN" sz="3200" b="1" kern="0" dirty="0" smtClean="0">
                <a:latin typeface="+mn-lt"/>
                <a:ea typeface="+mn-ea"/>
              </a:rPr>
              <a:t> 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 smtClean="0">
                <a:solidFill>
                  <a:srgbClr val="0000CC"/>
                </a:solidFill>
              </a:rPr>
              <a:t>    if</a:t>
            </a:r>
            <a:r>
              <a:rPr lang="zh-CN" altLang="zh-CN" sz="3200" dirty="0">
                <a:solidFill>
                  <a:srgbClr val="0000CC"/>
                </a:solidFill>
              </a:rPr>
              <a:t>（表达式１） </a:t>
            </a:r>
            <a:r>
              <a:rPr lang="en-US" altLang="zh-CN" sz="3200" dirty="0">
                <a:solidFill>
                  <a:srgbClr val="0000CC"/>
                </a:solidFill>
              </a:rPr>
              <a:t>   </a:t>
            </a:r>
            <a:r>
              <a:rPr lang="zh-CN" altLang="zh-CN" sz="3200" dirty="0">
                <a:solidFill>
                  <a:srgbClr val="0000CC"/>
                </a:solidFill>
              </a:rPr>
              <a:t>语句１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>
                <a:solidFill>
                  <a:srgbClr val="0000CC"/>
                </a:solidFill>
              </a:rPr>
              <a:t>    else if</a:t>
            </a:r>
            <a:r>
              <a:rPr lang="zh-CN" altLang="zh-CN" sz="3200" dirty="0">
                <a:solidFill>
                  <a:srgbClr val="0000CC"/>
                </a:solidFill>
              </a:rPr>
              <a:t>（表达式２） 语句２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>
                <a:solidFill>
                  <a:srgbClr val="0000CC"/>
                </a:solidFill>
              </a:rPr>
              <a:t>    else if</a:t>
            </a:r>
            <a:r>
              <a:rPr lang="zh-CN" altLang="zh-CN" sz="3200" dirty="0">
                <a:solidFill>
                  <a:srgbClr val="0000CC"/>
                </a:solidFill>
              </a:rPr>
              <a:t>（表达式３） 语句３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>
                <a:solidFill>
                  <a:srgbClr val="0000CC"/>
                </a:solidFill>
              </a:rPr>
              <a:t>                  </a:t>
            </a:r>
            <a:r>
              <a:rPr lang="zh-CN" altLang="zh-CN" sz="3200" dirty="0">
                <a:solidFill>
                  <a:srgbClr val="0000CC"/>
                </a:solidFill>
              </a:rPr>
              <a:t>┆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>
                <a:solidFill>
                  <a:srgbClr val="0000CC"/>
                </a:solidFill>
              </a:rPr>
              <a:t>    else if</a:t>
            </a:r>
            <a:r>
              <a:rPr lang="zh-CN" altLang="zh-CN" sz="3200" dirty="0">
                <a:solidFill>
                  <a:srgbClr val="0000CC"/>
                </a:solidFill>
              </a:rPr>
              <a:t>（表达式ｍ） 语句ｍ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3200" dirty="0">
                <a:solidFill>
                  <a:srgbClr val="0000CC"/>
                </a:solidFill>
              </a:rPr>
              <a:t>    else   </a:t>
            </a:r>
            <a:r>
              <a:rPr lang="zh-CN" altLang="zh-CN" sz="3200" dirty="0">
                <a:solidFill>
                  <a:srgbClr val="0000CC"/>
                </a:solidFill>
              </a:rPr>
              <a:t>语句</a:t>
            </a:r>
            <a:r>
              <a:rPr lang="en-US" altLang="zh-CN" sz="3200" dirty="0">
                <a:solidFill>
                  <a:srgbClr val="0000CC"/>
                </a:solidFill>
              </a:rPr>
              <a:t>m+1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endParaRPr lang="en-US" altLang="zh-CN" sz="3200" b="1" kern="0" dirty="0">
              <a:solidFill>
                <a:srgbClr val="0000CC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526241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例：判断输入字符的类别（数字、大写字母、小写字母、其他字符）。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思路：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根据字符的</a:t>
            </a:r>
            <a:r>
              <a:rPr lang="en-US" altLang="zh-CN" dirty="0" smtClean="0"/>
              <a:t>ASCII</a:t>
            </a:r>
            <a:r>
              <a:rPr lang="zh-CN" altLang="en-US" dirty="0" smtClean="0"/>
              <a:t>码来判断。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‘0’</a:t>
            </a:r>
            <a:r>
              <a:rPr lang="zh-CN" altLang="en-US" dirty="0" smtClean="0"/>
              <a:t>和</a:t>
            </a:r>
            <a:r>
              <a:rPr lang="en-US" altLang="zh-CN" dirty="0" smtClean="0"/>
              <a:t>’9’</a:t>
            </a:r>
            <a:r>
              <a:rPr lang="zh-CN" altLang="en-US" dirty="0" smtClean="0"/>
              <a:t>之间是数字；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‘A’</a:t>
            </a:r>
            <a:r>
              <a:rPr lang="zh-CN" altLang="en-US" dirty="0" smtClean="0"/>
              <a:t>和</a:t>
            </a:r>
            <a:r>
              <a:rPr lang="en-US" altLang="zh-CN" dirty="0" smtClean="0"/>
              <a:t>’Z’</a:t>
            </a:r>
            <a:r>
              <a:rPr lang="zh-CN" altLang="en-US" dirty="0" smtClean="0"/>
              <a:t>之间是大写字母；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‘a’</a:t>
            </a:r>
            <a:r>
              <a:rPr lang="zh-CN" altLang="en-US" dirty="0" smtClean="0"/>
              <a:t>和</a:t>
            </a:r>
            <a:r>
              <a:rPr lang="en-US" altLang="zh-CN" dirty="0" smtClean="0"/>
              <a:t>’z’</a:t>
            </a:r>
            <a:r>
              <a:rPr lang="zh-CN" altLang="en-US" dirty="0" smtClean="0"/>
              <a:t>之间是小写字母；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其他的为其他字符。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31973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607442" y="165695"/>
            <a:ext cx="8501062" cy="6143625"/>
          </a:xfrm>
        </p:spPr>
        <p:txBody>
          <a:bodyPr/>
          <a:lstStyle/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void main()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{	char c;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("please input a character:");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c=</a:t>
            </a:r>
            <a:r>
              <a:rPr lang="en-US" altLang="zh-CN" sz="2800" dirty="0" err="1" smtClean="0"/>
              <a:t>getchar</a:t>
            </a:r>
            <a:r>
              <a:rPr lang="en-US" altLang="zh-CN" sz="2800" dirty="0" smtClean="0"/>
              <a:t>();</a:t>
            </a:r>
            <a:endParaRPr lang="zh-CN" altLang="zh-CN" sz="2800" dirty="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   </a:t>
            </a:r>
            <a:r>
              <a:rPr lang="en-US" altLang="zh-CN" sz="2800" dirty="0" smtClean="0">
                <a:solidFill>
                  <a:srgbClr val="00B050"/>
                </a:solidFill>
              </a:rPr>
              <a:t>if (c&gt;=’0’&amp;&amp;c&lt;=‘9’)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	</a:t>
            </a:r>
            <a:r>
              <a:rPr lang="en-US" altLang="zh-CN" sz="2800" dirty="0" err="1" smtClean="0">
                <a:solidFill>
                  <a:srgbClr val="00B050"/>
                </a:solidFill>
              </a:rPr>
              <a:t>printf</a:t>
            </a:r>
            <a:r>
              <a:rPr lang="en-US" altLang="zh-CN" sz="2800" dirty="0" smtClean="0">
                <a:solidFill>
                  <a:srgbClr val="00B050"/>
                </a:solidFill>
              </a:rPr>
              <a:t>(“This is a digital\n”);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else if (c&gt;=‘A’&amp;&amp;c&lt;=‘Z’)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	</a:t>
            </a:r>
            <a:r>
              <a:rPr lang="en-US" altLang="zh-CN" sz="2800" dirty="0" err="1" smtClean="0">
                <a:solidFill>
                  <a:srgbClr val="00B050"/>
                </a:solidFill>
              </a:rPr>
              <a:t>printf</a:t>
            </a:r>
            <a:r>
              <a:rPr lang="en-US" altLang="zh-CN" sz="2800" dirty="0" smtClean="0">
                <a:solidFill>
                  <a:srgbClr val="00B050"/>
                </a:solidFill>
              </a:rPr>
              <a:t>(“This is a capital letter.\n”);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else if (c&gt;=‘a’&amp;&amp;c&lt;=‘z’)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	</a:t>
            </a:r>
            <a:r>
              <a:rPr lang="en-US" altLang="zh-CN" sz="2800" dirty="0" err="1" smtClean="0">
                <a:solidFill>
                  <a:srgbClr val="00B050"/>
                </a:solidFill>
              </a:rPr>
              <a:t>printf</a:t>
            </a:r>
            <a:r>
              <a:rPr lang="en-US" altLang="zh-CN" sz="2800" dirty="0" smtClean="0">
                <a:solidFill>
                  <a:srgbClr val="00B050"/>
                </a:solidFill>
              </a:rPr>
              <a:t>(“This is a small letter.\n”);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else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>
                <a:solidFill>
                  <a:srgbClr val="00B050"/>
                </a:solidFill>
              </a:rPr>
              <a:t>	</a:t>
            </a:r>
            <a:r>
              <a:rPr lang="en-US" altLang="zh-CN" sz="2800" dirty="0" smtClean="0">
                <a:solidFill>
                  <a:srgbClr val="00B050"/>
                </a:solidFill>
              </a:rPr>
              <a:t>	</a:t>
            </a:r>
            <a:r>
              <a:rPr lang="en-US" altLang="zh-CN" sz="2800" dirty="0" err="1" smtClean="0">
                <a:solidFill>
                  <a:srgbClr val="00B050"/>
                </a:solidFill>
              </a:rPr>
              <a:t>printf</a:t>
            </a:r>
            <a:r>
              <a:rPr lang="en-US" altLang="zh-CN" sz="2800" dirty="0" smtClean="0">
                <a:solidFill>
                  <a:srgbClr val="00B050"/>
                </a:solidFill>
              </a:rPr>
              <a:t>(“This is an other </a:t>
            </a:r>
            <a:r>
              <a:rPr lang="en-US" altLang="zh-CN" sz="2800" dirty="0" err="1" smtClean="0">
                <a:solidFill>
                  <a:srgbClr val="00B050"/>
                </a:solidFill>
              </a:rPr>
              <a:t>charater</a:t>
            </a:r>
            <a:r>
              <a:rPr lang="en-US" altLang="zh-CN" sz="2800" dirty="0" smtClean="0">
                <a:solidFill>
                  <a:srgbClr val="00B050"/>
                </a:solidFill>
              </a:rPr>
              <a:t>.\n”);</a:t>
            </a:r>
            <a:endParaRPr lang="zh-CN" altLang="zh-CN" sz="2800" dirty="0" smtClean="0">
              <a:solidFill>
                <a:srgbClr val="00B050"/>
              </a:solidFill>
            </a:endParaRP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37021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-72703" y="537740"/>
            <a:ext cx="8893175" cy="708025"/>
          </a:xfrm>
        </p:spPr>
        <p:txBody>
          <a:bodyPr/>
          <a:lstStyle/>
          <a:p>
            <a:pPr eaLnBrk="1" hangingPunct="1"/>
            <a:r>
              <a:rPr lang="en-US" altLang="zh-CN" sz="4000" dirty="0" smtClean="0">
                <a:solidFill>
                  <a:srgbClr val="800000"/>
                </a:solidFill>
                <a:ea typeface="黑体" pitchFamily="2" charset="-122"/>
              </a:rPr>
              <a:t>4.3.4 if</a:t>
            </a:r>
            <a:r>
              <a:rPr lang="zh-CN" altLang="zh-CN" sz="4000" dirty="0">
                <a:solidFill>
                  <a:srgbClr val="800000"/>
                </a:solidFill>
                <a:ea typeface="黑体" pitchFamily="2" charset="-122"/>
              </a:rPr>
              <a:t>语句</a:t>
            </a:r>
            <a:r>
              <a:rPr lang="zh-CN" altLang="zh-CN" sz="4000" dirty="0" smtClean="0">
                <a:solidFill>
                  <a:srgbClr val="800000"/>
                </a:solidFill>
                <a:ea typeface="黑体" pitchFamily="2" charset="-122"/>
              </a:rPr>
              <a:t>的嵌套</a:t>
            </a:r>
            <a:endParaRPr lang="zh-CN" altLang="en-US" sz="4000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674885" y="1484784"/>
            <a:ext cx="7929563" cy="3429000"/>
          </a:xfrm>
        </p:spPr>
        <p:txBody>
          <a:bodyPr/>
          <a:lstStyle/>
          <a:p>
            <a:r>
              <a:rPr lang="zh-CN" altLang="zh-CN" dirty="0" smtClean="0"/>
              <a:t>有的选择结构中又包含一个或多个选择结构，这称为选择结构的嵌套</a:t>
            </a:r>
            <a:endParaRPr lang="en-US" altLang="zh-CN" dirty="0" smtClean="0"/>
          </a:p>
          <a:p>
            <a:r>
              <a:rPr lang="en-US" altLang="zh-CN" dirty="0" smtClean="0"/>
              <a:t>if</a:t>
            </a:r>
            <a:r>
              <a:rPr lang="zh-CN" altLang="zh-CN" dirty="0" smtClean="0"/>
              <a:t>语句中可以又包括另一个</a:t>
            </a:r>
            <a:r>
              <a:rPr lang="en-US" altLang="zh-CN" dirty="0" smtClean="0"/>
              <a:t>if</a:t>
            </a:r>
            <a:r>
              <a:rPr lang="zh-CN" altLang="zh-CN" dirty="0" smtClean="0"/>
              <a:t>语句，这就是</a:t>
            </a:r>
            <a:r>
              <a:rPr lang="en-US" altLang="zh-CN" dirty="0" smtClean="0"/>
              <a:t>if</a:t>
            </a:r>
            <a:r>
              <a:rPr lang="zh-CN" altLang="zh-CN" dirty="0" smtClean="0"/>
              <a:t>语句的嵌套</a:t>
            </a:r>
            <a:endParaRPr lang="en-US" altLang="zh-CN" dirty="0" smtClean="0"/>
          </a:p>
          <a:p>
            <a:r>
              <a:rPr lang="zh-CN" altLang="zh-CN" dirty="0" smtClean="0"/>
              <a:t>可以用</a:t>
            </a:r>
            <a:r>
              <a:rPr lang="en-US" altLang="zh-CN" dirty="0" smtClean="0"/>
              <a:t>if</a:t>
            </a:r>
            <a:r>
              <a:rPr lang="zh-CN" altLang="zh-CN" dirty="0" smtClean="0"/>
              <a:t>语句的嵌套实现嵌套的选择结构</a:t>
            </a:r>
          </a:p>
        </p:txBody>
      </p:sp>
      <p:pic>
        <p:nvPicPr>
          <p:cNvPr id="45060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135" y="591142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822325" y="1614488"/>
            <a:ext cx="7929563" cy="4143375"/>
          </a:xfrm>
        </p:spPr>
        <p:txBody>
          <a:bodyPr/>
          <a:lstStyle/>
          <a:p>
            <a:r>
              <a:rPr lang="zh-CN" altLang="zh-CN" smtClean="0"/>
              <a:t>一般形式：</a:t>
            </a:r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if( )</a:t>
            </a:r>
            <a:endParaRPr lang="zh-CN" altLang="zh-CN" smtClean="0"/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     if( ) </a:t>
            </a:r>
            <a:r>
              <a:rPr lang="zh-CN" altLang="zh-CN" smtClean="0"/>
              <a:t>语句</a:t>
            </a:r>
            <a:r>
              <a:rPr lang="en-US" altLang="zh-CN" smtClean="0"/>
              <a:t>1             </a:t>
            </a:r>
            <a:endParaRPr lang="zh-CN" altLang="zh-CN" smtClean="0"/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     else  </a:t>
            </a:r>
            <a:r>
              <a:rPr lang="zh-CN" altLang="zh-CN" smtClean="0"/>
              <a:t>语句</a:t>
            </a:r>
            <a:r>
              <a:rPr lang="en-US" altLang="zh-CN" smtClean="0"/>
              <a:t>2               </a:t>
            </a:r>
            <a:endParaRPr lang="zh-CN" altLang="zh-CN" smtClean="0"/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else</a:t>
            </a:r>
            <a:endParaRPr lang="zh-CN" altLang="zh-CN" smtClean="0"/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     if( ) </a:t>
            </a:r>
            <a:r>
              <a:rPr lang="zh-CN" altLang="zh-CN" smtClean="0"/>
              <a:t>语句</a:t>
            </a:r>
            <a:r>
              <a:rPr lang="en-US" altLang="zh-CN" smtClean="0"/>
              <a:t>3             </a:t>
            </a:r>
            <a:endParaRPr lang="zh-CN" altLang="zh-CN" smtClean="0"/>
          </a:p>
          <a:p>
            <a:pPr lvl="1">
              <a:buFont typeface="Wingdings" pitchFamily="2" charset="2"/>
              <a:buNone/>
            </a:pPr>
            <a:r>
              <a:rPr lang="en-US" altLang="zh-CN" smtClean="0"/>
              <a:t>     else  </a:t>
            </a:r>
            <a:r>
              <a:rPr lang="zh-CN" altLang="zh-CN" smtClean="0"/>
              <a:t>语句</a:t>
            </a:r>
            <a:r>
              <a:rPr lang="en-US" altLang="zh-CN" smtClean="0"/>
              <a:t>4            </a:t>
            </a:r>
            <a:endParaRPr lang="zh-CN" altLang="zh-CN" smtClean="0"/>
          </a:p>
        </p:txBody>
      </p:sp>
      <p:pic>
        <p:nvPicPr>
          <p:cNvPr id="46084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738" y="599440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65700" y="3614738"/>
            <a:ext cx="1500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0000CC"/>
                </a:solidFill>
              </a:rPr>
              <a:t>内嵌</a:t>
            </a:r>
            <a:r>
              <a:rPr lang="en-US" altLang="zh-CN" sz="3200" b="1">
                <a:solidFill>
                  <a:srgbClr val="0000CC"/>
                </a:solidFill>
              </a:rPr>
              <a:t>if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692275" y="2708275"/>
            <a:ext cx="2357438" cy="10001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92275" y="4221163"/>
            <a:ext cx="2357438" cy="10001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-72703" y="537740"/>
            <a:ext cx="8893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4000" smtClean="0">
                <a:solidFill>
                  <a:srgbClr val="800000"/>
                </a:solidFill>
                <a:ea typeface="黑体" pitchFamily="2" charset="-122"/>
              </a:rPr>
              <a:t>4.3.4 if</a:t>
            </a:r>
            <a:r>
              <a:rPr lang="zh-CN" altLang="zh-CN" sz="4000" smtClean="0">
                <a:solidFill>
                  <a:srgbClr val="800000"/>
                </a:solidFill>
                <a:ea typeface="黑体" pitchFamily="2" charset="-122"/>
              </a:rPr>
              <a:t>语句的嵌套</a:t>
            </a:r>
            <a:endParaRPr lang="zh-CN" altLang="en-US" sz="4000" dirty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6" grpId="0"/>
      <p:bldP spid="7" grpId="0" animBg="1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684213" y="1196752"/>
            <a:ext cx="7632700" cy="39290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 smtClean="0"/>
              <a:t>  </a:t>
            </a:r>
            <a:r>
              <a:rPr lang="zh-CN" altLang="zh-CN" dirty="0" smtClean="0"/>
              <a:t>例</a:t>
            </a:r>
            <a:r>
              <a:rPr lang="en-US" altLang="zh-CN" dirty="0" smtClean="0"/>
              <a:t> </a:t>
            </a:r>
            <a:r>
              <a:rPr lang="zh-CN" altLang="zh-CN" dirty="0" smtClean="0"/>
              <a:t>为促销，对购买货物多的顾客有优惠：凡买</a:t>
            </a:r>
            <a:r>
              <a:rPr lang="en-US" altLang="zh-CN" dirty="0" smtClean="0"/>
              <a:t>50</a:t>
            </a:r>
            <a:r>
              <a:rPr lang="zh-CN" altLang="zh-CN" dirty="0" smtClean="0"/>
              <a:t>件以上的优惠</a:t>
            </a:r>
            <a:r>
              <a:rPr lang="en-US" altLang="zh-CN" dirty="0" smtClean="0"/>
              <a:t>5%</a:t>
            </a:r>
            <a:r>
              <a:rPr lang="zh-CN" altLang="zh-CN" dirty="0" smtClean="0"/>
              <a:t>，买</a:t>
            </a:r>
            <a:r>
              <a:rPr lang="en-US" altLang="zh-CN" dirty="0" smtClean="0"/>
              <a:t>100</a:t>
            </a:r>
            <a:r>
              <a:rPr lang="zh-CN" altLang="zh-CN" dirty="0" smtClean="0"/>
              <a:t>件以上的优惠</a:t>
            </a:r>
            <a:r>
              <a:rPr lang="en-US" altLang="zh-CN" dirty="0" smtClean="0"/>
              <a:t>7.5%</a:t>
            </a:r>
            <a:r>
              <a:rPr lang="zh-CN" altLang="zh-CN" dirty="0" smtClean="0"/>
              <a:t>，买</a:t>
            </a:r>
            <a:r>
              <a:rPr lang="en-US" altLang="zh-CN" dirty="0" smtClean="0"/>
              <a:t>300</a:t>
            </a:r>
            <a:r>
              <a:rPr lang="zh-CN" altLang="zh-CN" dirty="0" smtClean="0"/>
              <a:t>件以上的优惠</a:t>
            </a:r>
            <a:r>
              <a:rPr lang="en-US" altLang="zh-CN" dirty="0" smtClean="0"/>
              <a:t>10%</a:t>
            </a:r>
            <a:r>
              <a:rPr lang="zh-CN" altLang="zh-CN" dirty="0" smtClean="0"/>
              <a:t>，买</a:t>
            </a:r>
            <a:r>
              <a:rPr lang="en-US" altLang="zh-CN" dirty="0" smtClean="0"/>
              <a:t>500</a:t>
            </a:r>
            <a:r>
              <a:rPr lang="zh-CN" altLang="zh-CN" dirty="0" smtClean="0"/>
              <a:t>件以上的优惠</a:t>
            </a:r>
            <a:r>
              <a:rPr lang="en-US" altLang="zh-CN" dirty="0" smtClean="0"/>
              <a:t>15%</a:t>
            </a:r>
            <a:r>
              <a:rPr lang="zh-CN" altLang="zh-CN" dirty="0" smtClean="0"/>
              <a:t>。输入购买的数量和单价，输出应付货款。</a:t>
            </a:r>
          </a:p>
        </p:txBody>
      </p:sp>
      <p:pic>
        <p:nvPicPr>
          <p:cNvPr id="4710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13" y="61277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268760"/>
            <a:ext cx="7929563" cy="2643187"/>
          </a:xfrm>
        </p:spPr>
        <p:txBody>
          <a:bodyPr/>
          <a:lstStyle/>
          <a:p>
            <a:r>
              <a:rPr lang="zh-CN" altLang="zh-CN" dirty="0" smtClean="0"/>
              <a:t>思路：</a:t>
            </a:r>
          </a:p>
          <a:p>
            <a:pPr lvl="1"/>
            <a:r>
              <a:rPr lang="zh-CN" altLang="zh-CN" sz="3200" dirty="0" smtClean="0"/>
              <a:t>关键是写出判断货物折扣的选择结构</a:t>
            </a:r>
            <a:endParaRPr lang="en-US" altLang="zh-CN" sz="3200" dirty="0" smtClean="0"/>
          </a:p>
          <a:p>
            <a:pPr lvl="1"/>
            <a:r>
              <a:rPr lang="zh-CN" altLang="zh-CN" sz="3200" dirty="0" smtClean="0"/>
              <a:t>应付货款</a:t>
            </a:r>
            <a:r>
              <a:rPr lang="en-US" altLang="zh-CN" sz="3200" dirty="0" smtClean="0"/>
              <a:t>=</a:t>
            </a:r>
            <a:r>
              <a:rPr lang="zh-CN" altLang="zh-CN" sz="3200" dirty="0" smtClean="0"/>
              <a:t>件数</a:t>
            </a:r>
            <a:r>
              <a:rPr lang="en-US" altLang="zh-CN" sz="3200" dirty="0" smtClean="0"/>
              <a:t>*</a:t>
            </a:r>
            <a:r>
              <a:rPr lang="zh-CN" altLang="zh-CN" sz="3200" dirty="0" smtClean="0"/>
              <a:t>单价</a:t>
            </a:r>
            <a:r>
              <a:rPr lang="en-US" altLang="zh-CN" sz="3200" dirty="0" smtClean="0"/>
              <a:t>*(1-</a:t>
            </a:r>
            <a:r>
              <a:rPr lang="zh-CN" altLang="zh-CN" sz="3200" dirty="0" smtClean="0"/>
              <a:t>优惠折扣</a:t>
            </a:r>
            <a:r>
              <a:rPr lang="en-US" altLang="zh-CN" sz="3200" dirty="0" smtClean="0"/>
              <a:t>)</a:t>
            </a:r>
            <a:endParaRPr lang="zh-CN" altLang="zh-CN" sz="3200" dirty="0" smtClean="0"/>
          </a:p>
        </p:txBody>
      </p:sp>
      <p:pic>
        <p:nvPicPr>
          <p:cNvPr id="48132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4150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13" y="599440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82"/>
          <p:cNvGrpSpPr>
            <a:grpSpLocks/>
          </p:cNvGrpSpPr>
          <p:nvPr/>
        </p:nvGrpSpPr>
        <p:grpSpPr bwMode="auto">
          <a:xfrm>
            <a:off x="249238" y="908720"/>
            <a:ext cx="8715375" cy="4214812"/>
            <a:chOff x="285720" y="1928802"/>
            <a:chExt cx="8715436" cy="4214842"/>
          </a:xfrm>
        </p:grpSpPr>
        <p:sp>
          <p:nvSpPr>
            <p:cNvPr id="49157" name="流程图: 过程 7"/>
            <p:cNvSpPr>
              <a:spLocks noChangeArrowheads="1"/>
            </p:cNvSpPr>
            <p:nvPr/>
          </p:nvSpPr>
          <p:spPr bwMode="auto">
            <a:xfrm>
              <a:off x="357158" y="1928802"/>
              <a:ext cx="8643998" cy="4214842"/>
            </a:xfrm>
            <a:prstGeom prst="flowChartProcess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9158" name="TextBox 8"/>
            <p:cNvSpPr txBox="1">
              <a:spLocks noChangeArrowheads="1"/>
            </p:cNvSpPr>
            <p:nvPr/>
          </p:nvSpPr>
          <p:spPr bwMode="auto">
            <a:xfrm>
              <a:off x="285720" y="3834474"/>
              <a:ext cx="192882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折扣</a:t>
              </a:r>
              <a:r>
                <a:rPr lang="en-US" altLang="zh-CN" sz="2800" b="1">
                  <a:solidFill>
                    <a:srgbClr val="0000CC"/>
                  </a:solidFill>
                </a:rPr>
                <a:t>15%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49159" name="TextBox 18"/>
            <p:cNvSpPr txBox="1">
              <a:spLocks noChangeArrowheads="1"/>
            </p:cNvSpPr>
            <p:nvPr/>
          </p:nvSpPr>
          <p:spPr bwMode="auto">
            <a:xfrm>
              <a:off x="432965" y="2214554"/>
              <a:ext cx="710011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sp>
          <p:nvSpPr>
            <p:cNvPr id="49160" name="TextBox 19"/>
            <p:cNvSpPr txBox="1">
              <a:spLocks noChangeArrowheads="1"/>
            </p:cNvSpPr>
            <p:nvPr/>
          </p:nvSpPr>
          <p:spPr bwMode="auto">
            <a:xfrm>
              <a:off x="6051972" y="2214554"/>
              <a:ext cx="877482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sp>
          <p:nvSpPr>
            <p:cNvPr id="49161" name="TextBox 28"/>
            <p:cNvSpPr txBox="1">
              <a:spLocks noChangeArrowheads="1"/>
            </p:cNvSpPr>
            <p:nvPr/>
          </p:nvSpPr>
          <p:spPr bwMode="auto">
            <a:xfrm>
              <a:off x="1428728" y="1977086"/>
              <a:ext cx="20717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  <a:sym typeface="Symbol" pitchFamily="18" charset="2"/>
                </a:rPr>
                <a:t>件数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500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49162" name="直接连接符 34"/>
            <p:cNvCxnSpPr>
              <a:cxnSpLocks noChangeShapeType="1"/>
            </p:cNvCxnSpPr>
            <p:nvPr/>
          </p:nvCxnSpPr>
          <p:spPr bwMode="auto">
            <a:xfrm rot="5400000">
              <a:off x="357158" y="4429132"/>
              <a:ext cx="3429024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3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2071670" y="1928802"/>
              <a:ext cx="6929486" cy="78581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4" name="直接连接符 14"/>
            <p:cNvCxnSpPr>
              <a:cxnSpLocks noChangeShapeType="1"/>
            </p:cNvCxnSpPr>
            <p:nvPr/>
          </p:nvCxnSpPr>
          <p:spPr bwMode="auto">
            <a:xfrm>
              <a:off x="357158" y="1928805"/>
              <a:ext cx="7286676" cy="3357583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5" name="直接连接符 15"/>
            <p:cNvCxnSpPr>
              <a:cxnSpLocks noChangeShapeType="1"/>
            </p:cNvCxnSpPr>
            <p:nvPr/>
          </p:nvCxnSpPr>
          <p:spPr bwMode="auto">
            <a:xfrm>
              <a:off x="357158" y="2714620"/>
              <a:ext cx="8643998" cy="7143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66" name="TextBox 28"/>
            <p:cNvSpPr txBox="1">
              <a:spLocks noChangeArrowheads="1"/>
            </p:cNvSpPr>
            <p:nvPr/>
          </p:nvSpPr>
          <p:spPr bwMode="auto">
            <a:xfrm>
              <a:off x="3357554" y="2786058"/>
              <a:ext cx="20717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  <a:sym typeface="Symbol" pitchFamily="18" charset="2"/>
                </a:rPr>
                <a:t>件数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300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49167" name="TextBox 18"/>
            <p:cNvSpPr txBox="1">
              <a:spLocks noChangeArrowheads="1"/>
            </p:cNvSpPr>
            <p:nvPr/>
          </p:nvSpPr>
          <p:spPr bwMode="auto">
            <a:xfrm>
              <a:off x="2071670" y="2928934"/>
              <a:ext cx="710011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cxnSp>
          <p:nvCxnSpPr>
            <p:cNvPr id="49168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3786182" y="2786058"/>
              <a:ext cx="5214974" cy="71438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69" name="TextBox 19"/>
            <p:cNvSpPr txBox="1">
              <a:spLocks noChangeArrowheads="1"/>
            </p:cNvSpPr>
            <p:nvPr/>
          </p:nvSpPr>
          <p:spPr bwMode="auto">
            <a:xfrm>
              <a:off x="6786578" y="3048658"/>
              <a:ext cx="877482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sp>
          <p:nvSpPr>
            <p:cNvPr id="49170" name="TextBox 33"/>
            <p:cNvSpPr txBox="1">
              <a:spLocks noChangeArrowheads="1"/>
            </p:cNvSpPr>
            <p:nvPr/>
          </p:nvSpPr>
          <p:spPr bwMode="auto">
            <a:xfrm>
              <a:off x="2000232" y="4500570"/>
              <a:ext cx="192882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折扣</a:t>
              </a:r>
              <a:r>
                <a:rPr lang="en-US" altLang="zh-CN" sz="2800" b="1">
                  <a:solidFill>
                    <a:srgbClr val="0000CC"/>
                  </a:solidFill>
                </a:rPr>
                <a:t>10%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49171" name="直接连接符 34"/>
            <p:cNvCxnSpPr>
              <a:cxnSpLocks noChangeShapeType="1"/>
            </p:cNvCxnSpPr>
            <p:nvPr/>
          </p:nvCxnSpPr>
          <p:spPr bwMode="auto">
            <a:xfrm rot="5400000">
              <a:off x="2464579" y="4822041"/>
              <a:ext cx="2643206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72" name="直接连接符 35"/>
            <p:cNvCxnSpPr>
              <a:cxnSpLocks noChangeShapeType="1"/>
            </p:cNvCxnSpPr>
            <p:nvPr/>
          </p:nvCxnSpPr>
          <p:spPr bwMode="auto">
            <a:xfrm>
              <a:off x="2071670" y="3500438"/>
              <a:ext cx="6929486" cy="7143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3" name="TextBox 28"/>
            <p:cNvSpPr txBox="1">
              <a:spLocks noChangeArrowheads="1"/>
            </p:cNvSpPr>
            <p:nvPr/>
          </p:nvSpPr>
          <p:spPr bwMode="auto">
            <a:xfrm>
              <a:off x="4714876" y="3571876"/>
              <a:ext cx="20717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  <a:sym typeface="Symbol" pitchFamily="18" charset="2"/>
                </a:rPr>
                <a:t>件数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100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49174" name="直接连接符 43"/>
            <p:cNvCxnSpPr>
              <a:cxnSpLocks noChangeShapeType="1"/>
            </p:cNvCxnSpPr>
            <p:nvPr/>
          </p:nvCxnSpPr>
          <p:spPr bwMode="auto">
            <a:xfrm>
              <a:off x="3786182" y="4357694"/>
              <a:ext cx="5214974" cy="7143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5" name="TextBox 18"/>
            <p:cNvSpPr txBox="1">
              <a:spLocks noChangeArrowheads="1"/>
            </p:cNvSpPr>
            <p:nvPr/>
          </p:nvSpPr>
          <p:spPr bwMode="auto">
            <a:xfrm>
              <a:off x="3933427" y="3786190"/>
              <a:ext cx="710011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cxnSp>
          <p:nvCxnSpPr>
            <p:cNvPr id="49176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5643570" y="3571876"/>
              <a:ext cx="3286148" cy="78581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7" name="TextBox 19"/>
            <p:cNvSpPr txBox="1">
              <a:spLocks noChangeArrowheads="1"/>
            </p:cNvSpPr>
            <p:nvPr/>
          </p:nvSpPr>
          <p:spPr bwMode="auto">
            <a:xfrm>
              <a:off x="7266418" y="3834476"/>
              <a:ext cx="877482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cxnSp>
          <p:nvCxnSpPr>
            <p:cNvPr id="49178" name="直接连接符 51"/>
            <p:cNvCxnSpPr>
              <a:cxnSpLocks noChangeShapeType="1"/>
            </p:cNvCxnSpPr>
            <p:nvPr/>
          </p:nvCxnSpPr>
          <p:spPr bwMode="auto">
            <a:xfrm rot="5400000">
              <a:off x="4750595" y="5250669"/>
              <a:ext cx="1785950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9" name="TextBox 53"/>
            <p:cNvSpPr txBox="1">
              <a:spLocks noChangeArrowheads="1"/>
            </p:cNvSpPr>
            <p:nvPr/>
          </p:nvSpPr>
          <p:spPr bwMode="auto">
            <a:xfrm>
              <a:off x="3714744" y="4857760"/>
              <a:ext cx="192882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折扣</a:t>
              </a:r>
              <a:r>
                <a:rPr lang="en-US" altLang="zh-CN" sz="2800" b="1">
                  <a:solidFill>
                    <a:srgbClr val="0000CC"/>
                  </a:solidFill>
                </a:rPr>
                <a:t>7.5%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cxnSp>
          <p:nvCxnSpPr>
            <p:cNvPr id="49180" name="直接连接符 55"/>
            <p:cNvCxnSpPr>
              <a:cxnSpLocks noChangeShapeType="1"/>
            </p:cNvCxnSpPr>
            <p:nvPr/>
          </p:nvCxnSpPr>
          <p:spPr bwMode="auto">
            <a:xfrm>
              <a:off x="5643570" y="5214950"/>
              <a:ext cx="3357586" cy="71438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81" name="直接连接符 15"/>
            <p:cNvCxnSpPr>
              <a:cxnSpLocks noChangeShapeType="1"/>
            </p:cNvCxnSpPr>
            <p:nvPr/>
          </p:nvCxnSpPr>
          <p:spPr bwMode="auto">
            <a:xfrm rot="10800000" flipV="1">
              <a:off x="7572396" y="4357694"/>
              <a:ext cx="1428760" cy="92869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82" name="TextBox 28"/>
            <p:cNvSpPr txBox="1">
              <a:spLocks noChangeArrowheads="1"/>
            </p:cNvSpPr>
            <p:nvPr/>
          </p:nvSpPr>
          <p:spPr bwMode="auto">
            <a:xfrm>
              <a:off x="6500826" y="4477416"/>
              <a:ext cx="20717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  <a:sym typeface="Symbol" pitchFamily="18" charset="2"/>
                </a:rPr>
                <a:t>件数</a:t>
              </a:r>
              <a:r>
                <a:rPr lang="en-US" altLang="zh-CN" sz="2800" b="1">
                  <a:solidFill>
                    <a:srgbClr val="0000CC"/>
                  </a:solidFill>
                  <a:sym typeface="Symbol" pitchFamily="18" charset="2"/>
                </a:rPr>
                <a:t>50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49183" name="TextBox 18"/>
            <p:cNvSpPr txBox="1">
              <a:spLocks noChangeArrowheads="1"/>
            </p:cNvSpPr>
            <p:nvPr/>
          </p:nvSpPr>
          <p:spPr bwMode="auto">
            <a:xfrm>
              <a:off x="5715008" y="4643446"/>
              <a:ext cx="710011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真</a:t>
              </a:r>
            </a:p>
          </p:txBody>
        </p:sp>
        <p:sp>
          <p:nvSpPr>
            <p:cNvPr id="49184" name="TextBox 19"/>
            <p:cNvSpPr txBox="1">
              <a:spLocks noChangeArrowheads="1"/>
            </p:cNvSpPr>
            <p:nvPr/>
          </p:nvSpPr>
          <p:spPr bwMode="auto">
            <a:xfrm>
              <a:off x="8123674" y="4714884"/>
              <a:ext cx="877482" cy="523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假</a:t>
              </a:r>
            </a:p>
          </p:txBody>
        </p:sp>
        <p:cxnSp>
          <p:nvCxnSpPr>
            <p:cNvPr id="49185" name="直接连接符 65"/>
            <p:cNvCxnSpPr>
              <a:cxnSpLocks noChangeShapeType="1"/>
            </p:cNvCxnSpPr>
            <p:nvPr/>
          </p:nvCxnSpPr>
          <p:spPr bwMode="auto">
            <a:xfrm rot="5400000">
              <a:off x="7143768" y="5715016"/>
              <a:ext cx="857256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86" name="TextBox 67"/>
            <p:cNvSpPr txBox="1">
              <a:spLocks noChangeArrowheads="1"/>
            </p:cNvSpPr>
            <p:nvPr/>
          </p:nvSpPr>
          <p:spPr bwMode="auto">
            <a:xfrm>
              <a:off x="5786446" y="5500702"/>
              <a:ext cx="17145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折扣</a:t>
              </a:r>
              <a:r>
                <a:rPr lang="en-US" altLang="zh-CN" sz="2800" b="1">
                  <a:solidFill>
                    <a:srgbClr val="0000CC"/>
                  </a:solidFill>
                </a:rPr>
                <a:t>5%</a:t>
              </a:r>
              <a:endParaRPr lang="zh-CN" altLang="en-US" sz="2800" b="1">
                <a:solidFill>
                  <a:srgbClr val="0000CC"/>
                </a:solidFill>
              </a:endParaRPr>
            </a:p>
          </p:txBody>
        </p:sp>
        <p:sp>
          <p:nvSpPr>
            <p:cNvPr id="49187" name="TextBox 68"/>
            <p:cNvSpPr txBox="1">
              <a:spLocks noChangeArrowheads="1"/>
            </p:cNvSpPr>
            <p:nvPr/>
          </p:nvSpPr>
          <p:spPr bwMode="auto">
            <a:xfrm>
              <a:off x="7572396" y="5500702"/>
              <a:ext cx="135732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无折扣</a:t>
              </a: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118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887486" y="873795"/>
            <a:ext cx="7500938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3200" b="1" dirty="0">
                <a:latin typeface="Verdana" pitchFamily="34" charset="0"/>
              </a:rPr>
              <a:t>在现实生活</a:t>
            </a:r>
            <a:r>
              <a:rPr lang="zh-CN" altLang="en-US" sz="3200" b="1" dirty="0">
                <a:latin typeface="Verdana" pitchFamily="34" charset="0"/>
              </a:rPr>
              <a:t>中</a:t>
            </a:r>
            <a:r>
              <a:rPr lang="zh-CN" altLang="zh-CN" sz="3200" b="1" dirty="0">
                <a:latin typeface="Verdana" pitchFamily="34" charset="0"/>
              </a:rPr>
              <a:t>，需要进行判断和选择的情况是很多的</a:t>
            </a:r>
            <a:endParaRPr lang="en-US" altLang="zh-CN" sz="3200" b="1" dirty="0">
              <a:latin typeface="Verdan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3200" b="1" dirty="0">
                <a:latin typeface="Verdana" pitchFamily="34" charset="0"/>
              </a:rPr>
              <a:t>条件判断的结果是一个逻辑值：“是”或“否”</a:t>
            </a:r>
            <a:endParaRPr lang="en-US" altLang="zh-CN" sz="3200" b="1" dirty="0">
              <a:latin typeface="Verdan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zh-CN" altLang="zh-CN" sz="3200" b="1" dirty="0">
                <a:latin typeface="Verdana" pitchFamily="34" charset="0"/>
              </a:rPr>
              <a:t>在计算机语言中用“</a:t>
            </a:r>
            <a:r>
              <a:rPr lang="zh-CN" altLang="zh-CN" sz="3200" b="1" dirty="0">
                <a:solidFill>
                  <a:srgbClr val="0000CC"/>
                </a:solidFill>
                <a:latin typeface="Verdana" pitchFamily="34" charset="0"/>
              </a:rPr>
              <a:t>真</a:t>
            </a:r>
            <a:r>
              <a:rPr lang="zh-CN" altLang="zh-CN" sz="3200" b="1" dirty="0">
                <a:latin typeface="Verdana" pitchFamily="34" charset="0"/>
              </a:rPr>
              <a:t>”和“</a:t>
            </a:r>
            <a:r>
              <a:rPr lang="zh-CN" altLang="zh-CN" sz="3200" b="1" dirty="0">
                <a:solidFill>
                  <a:srgbClr val="0000CC"/>
                </a:solidFill>
                <a:latin typeface="Verdana" pitchFamily="34" charset="0"/>
              </a:rPr>
              <a:t>假</a:t>
            </a:r>
            <a:r>
              <a:rPr lang="zh-CN" altLang="zh-CN" sz="3200" b="1" dirty="0">
                <a:latin typeface="Verdana" pitchFamily="34" charset="0"/>
              </a:rPr>
              <a:t>”来表示“是”或“否”</a:t>
            </a:r>
            <a:endParaRPr lang="zh-CN" altLang="en-US" sz="32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内容占位符 5"/>
          <p:cNvSpPr>
            <a:spLocks noGrp="1"/>
          </p:cNvSpPr>
          <p:nvPr>
            <p:ph idx="1"/>
          </p:nvPr>
        </p:nvSpPr>
        <p:spPr>
          <a:xfrm>
            <a:off x="539750" y="857250"/>
            <a:ext cx="8153400" cy="5143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#include &lt;math.h&gt;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void main ( )                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{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int number;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double cost,price,total;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printf(“enter number and price:”);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scanf("%d,%lf",&amp;number,&amp;price); </a:t>
            </a:r>
            <a:endParaRPr lang="zh-CN" altLang="en-US" sz="280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611188" y="714375"/>
            <a:ext cx="8153400" cy="5786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smtClean="0">
                <a:solidFill>
                  <a:srgbClr val="0000CC"/>
                </a:solidFill>
              </a:rPr>
              <a:t>if</a:t>
            </a:r>
            <a:r>
              <a:rPr lang="en-US" altLang="zh-CN" sz="2800" dirty="0" smtClean="0"/>
              <a:t> (number&gt;=500)  cost=0.15;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smtClean="0">
                <a:solidFill>
                  <a:srgbClr val="0000CC"/>
                </a:solidFill>
              </a:rPr>
              <a:t>else</a:t>
            </a:r>
            <a:r>
              <a:rPr lang="en-US" altLang="zh-CN" sz="2800" dirty="0" smtClean="0"/>
              <a:t>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smtClean="0">
                <a:solidFill>
                  <a:srgbClr val="C00000"/>
                </a:solidFill>
              </a:rPr>
              <a:t>if</a:t>
            </a:r>
            <a:r>
              <a:rPr lang="en-US" altLang="zh-CN" sz="2800" dirty="0" smtClean="0"/>
              <a:t> (number&gt;=300)  cost=0.10;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en-US" altLang="zh-CN" sz="2800" dirty="0" smtClean="0">
                <a:solidFill>
                  <a:srgbClr val="C00000"/>
                </a:solidFill>
              </a:rPr>
              <a:t>else</a:t>
            </a:r>
            <a:r>
              <a:rPr lang="en-US" altLang="zh-CN" sz="2800" dirty="0" smtClean="0"/>
              <a:t>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if</a:t>
            </a:r>
            <a:r>
              <a:rPr lang="en-US" altLang="zh-CN" sz="2800" dirty="0" smtClean="0"/>
              <a:t> (number&gt;=100)  cost=0.075;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   </a:t>
            </a:r>
            <a:r>
              <a:rPr lang="en-US" altLang="zh-CN" sz="2800" dirty="0" smtClean="0">
                <a:solidFill>
                  <a:srgbClr val="00B050"/>
                </a:solidFill>
              </a:rPr>
              <a:t>else</a:t>
            </a:r>
            <a:r>
              <a:rPr lang="en-US" altLang="zh-CN" sz="2800" dirty="0" smtClean="0"/>
              <a:t>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      </a:t>
            </a:r>
            <a:r>
              <a:rPr lang="en-US" altLang="zh-CN" sz="2800" dirty="0" smtClean="0">
                <a:solidFill>
                  <a:srgbClr val="00B0F0"/>
                </a:solidFill>
              </a:rPr>
              <a:t>if</a:t>
            </a:r>
            <a:r>
              <a:rPr lang="en-US" altLang="zh-CN" sz="2800" dirty="0" smtClean="0"/>
              <a:t> (number&gt;=50)  cost=0.05;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         </a:t>
            </a:r>
            <a:r>
              <a:rPr lang="en-US" altLang="zh-CN" sz="2800" dirty="0" smtClean="0">
                <a:solidFill>
                  <a:srgbClr val="00B0F0"/>
                </a:solidFill>
              </a:rPr>
              <a:t>else</a:t>
            </a:r>
            <a:r>
              <a:rPr lang="en-US" altLang="zh-CN" sz="2800" dirty="0" smtClean="0"/>
              <a:t> cost=0;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total=number*price*(1-cost);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(“Total=%10.2f\</a:t>
            </a:r>
            <a:r>
              <a:rPr lang="en-US" altLang="zh-CN" sz="2800" dirty="0" err="1" smtClean="0"/>
              <a:t>n”,total</a:t>
            </a:r>
            <a:r>
              <a:rPr lang="en-US" altLang="zh-CN" sz="2800" dirty="0" smtClean="0"/>
              <a:t>); </a:t>
            </a:r>
            <a:endParaRPr lang="zh-CN" altLang="zh-CN" sz="2800" dirty="0" smtClean="0"/>
          </a:p>
          <a:p>
            <a:pPr>
              <a:buFont typeface="Wingdings" pitchFamily="2" charset="2"/>
              <a:buNone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</p:txBody>
      </p: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>
            <a:off x="857250" y="785813"/>
            <a:ext cx="0" cy="4143377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 rot="16200000" flipH="1">
            <a:off x="-348457" y="3393282"/>
            <a:ext cx="3071813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rot="16200000" flipH="1">
            <a:off x="440531" y="3893344"/>
            <a:ext cx="2071688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rot="16200000" flipH="1">
            <a:off x="1192213" y="4357688"/>
            <a:ext cx="11430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16013" y="5013325"/>
            <a:ext cx="7358062" cy="10779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number and price:</a:t>
            </a:r>
            <a:r>
              <a:rPr lang="en-US" altLang="zh-CN" sz="3200" b="1" u="sng">
                <a:solidFill>
                  <a:srgbClr val="0000CC"/>
                </a:solidFill>
              </a:rPr>
              <a:t>512,821.5</a:t>
            </a:r>
            <a:r>
              <a:rPr lang="zh-CN" altLang="zh-CN" sz="32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Total=  357516.80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1991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611188" y="676275"/>
            <a:ext cx="8153400" cy="5786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if</a:t>
            </a:r>
            <a:r>
              <a:rPr lang="en-US" altLang="zh-CN" sz="2800" smtClean="0"/>
              <a:t> (number&gt;=500)  cost=0.15;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 (number&gt;=300)  cost=0.10;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if</a:t>
            </a:r>
            <a:r>
              <a:rPr lang="en-US" altLang="zh-CN" sz="2800" smtClean="0"/>
              <a:t> (number&gt;=100)  cost=0.075;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if</a:t>
            </a:r>
            <a:r>
              <a:rPr lang="en-US" altLang="zh-CN" sz="2800" smtClean="0"/>
              <a:t> (number&gt;=50)  cost=0.05;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else</a:t>
            </a:r>
            <a:r>
              <a:rPr lang="en-US" altLang="zh-CN" sz="2800" smtClean="0"/>
              <a:t> cost=0;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total=number*price*(1-cost);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printf(“Total=%10.2f\n”,total);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zh-CN" sz="2800" smtClean="0"/>
          </a:p>
        </p:txBody>
      </p:sp>
      <p:cxnSp>
        <p:nvCxnSpPr>
          <p:cNvPr id="52228" name="直接连接符 3"/>
          <p:cNvCxnSpPr>
            <a:cxnSpLocks noChangeShapeType="1"/>
          </p:cNvCxnSpPr>
          <p:nvPr/>
        </p:nvCxnSpPr>
        <p:spPr bwMode="auto">
          <a:xfrm rot="5400000">
            <a:off x="-1643063" y="3248026"/>
            <a:ext cx="5000625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9" name="直接连接符 7"/>
          <p:cNvCxnSpPr>
            <a:cxnSpLocks noChangeShapeType="1"/>
          </p:cNvCxnSpPr>
          <p:nvPr/>
        </p:nvCxnSpPr>
        <p:spPr bwMode="auto">
          <a:xfrm rot="16200000" flipH="1">
            <a:off x="-348456" y="3309144"/>
            <a:ext cx="3071812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0" name="直接连接符 10"/>
          <p:cNvCxnSpPr>
            <a:cxnSpLocks noChangeShapeType="1"/>
          </p:cNvCxnSpPr>
          <p:nvPr/>
        </p:nvCxnSpPr>
        <p:spPr bwMode="auto">
          <a:xfrm rot="16200000" flipH="1">
            <a:off x="440531" y="3817144"/>
            <a:ext cx="2071688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1" name="直接连接符 12"/>
          <p:cNvCxnSpPr>
            <a:cxnSpLocks noChangeShapeType="1"/>
          </p:cNvCxnSpPr>
          <p:nvPr/>
        </p:nvCxnSpPr>
        <p:spPr bwMode="auto">
          <a:xfrm rot="16200000" flipH="1">
            <a:off x="1192213" y="4287838"/>
            <a:ext cx="11430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01725" y="5013325"/>
            <a:ext cx="7358063" cy="10779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number and price: </a:t>
            </a:r>
            <a:r>
              <a:rPr lang="en-US" altLang="zh-CN" sz="3200" b="1" u="sng">
                <a:solidFill>
                  <a:srgbClr val="C00000"/>
                </a:solidFill>
              </a:rPr>
              <a:t>350,821.5</a:t>
            </a:r>
            <a:r>
              <a:rPr lang="en-US" altLang="zh-CN" sz="3200" b="1">
                <a:solidFill>
                  <a:srgbClr val="0000CC"/>
                </a:solidFill>
              </a:rPr>
              <a:t> </a:t>
            </a:r>
            <a:r>
              <a:rPr lang="zh-CN" altLang="zh-CN" sz="32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Total=  258772.50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150" y="61277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755650" y="604838"/>
            <a:ext cx="8153400" cy="5786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if</a:t>
            </a:r>
            <a:r>
              <a:rPr lang="en-US" altLang="zh-CN" sz="2800" smtClean="0"/>
              <a:t> (number&gt;=500)  cost=0.15;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 (number&gt;=300)  cost=0.10;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if</a:t>
            </a:r>
            <a:r>
              <a:rPr lang="en-US" altLang="zh-CN" sz="2800" smtClean="0"/>
              <a:t> (number&gt;=100)  cost=0.075;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if</a:t>
            </a:r>
            <a:r>
              <a:rPr lang="en-US" altLang="zh-CN" sz="2800" smtClean="0"/>
              <a:t> (number&gt;=50)  cost=0.05;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else</a:t>
            </a:r>
            <a:r>
              <a:rPr lang="en-US" altLang="zh-CN" sz="2800" smtClean="0"/>
              <a:t> cost=0;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total=number*price*(1-cost);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printf(“Total=%10.2f\n”,total);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zh-CN" sz="2800" smtClean="0"/>
          </a:p>
        </p:txBody>
      </p:sp>
      <p:cxnSp>
        <p:nvCxnSpPr>
          <p:cNvPr id="53252" name="直接连接符 3"/>
          <p:cNvCxnSpPr>
            <a:cxnSpLocks noChangeShapeType="1"/>
          </p:cNvCxnSpPr>
          <p:nvPr/>
        </p:nvCxnSpPr>
        <p:spPr bwMode="auto">
          <a:xfrm rot="5400000">
            <a:off x="-1536700" y="3176588"/>
            <a:ext cx="5000625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3" name="直接连接符 7"/>
          <p:cNvCxnSpPr>
            <a:cxnSpLocks noChangeShapeType="1"/>
          </p:cNvCxnSpPr>
          <p:nvPr/>
        </p:nvCxnSpPr>
        <p:spPr bwMode="auto">
          <a:xfrm rot="16200000" flipH="1">
            <a:off x="-215106" y="3283744"/>
            <a:ext cx="3071812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4" name="直接连接符 10"/>
          <p:cNvCxnSpPr>
            <a:cxnSpLocks noChangeShapeType="1"/>
          </p:cNvCxnSpPr>
          <p:nvPr/>
        </p:nvCxnSpPr>
        <p:spPr bwMode="auto">
          <a:xfrm rot="16200000" flipH="1">
            <a:off x="583406" y="3783807"/>
            <a:ext cx="207168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5" name="直接连接符 12"/>
          <p:cNvCxnSpPr>
            <a:cxnSpLocks noChangeShapeType="1"/>
          </p:cNvCxnSpPr>
          <p:nvPr/>
        </p:nvCxnSpPr>
        <p:spPr bwMode="auto">
          <a:xfrm rot="16200000" flipH="1">
            <a:off x="1336675" y="4248150"/>
            <a:ext cx="11430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87450" y="5013325"/>
            <a:ext cx="7358063" cy="10779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number and price: </a:t>
            </a:r>
            <a:r>
              <a:rPr lang="en-US" altLang="zh-CN" sz="3200" b="1" u="sng">
                <a:solidFill>
                  <a:srgbClr val="00B050"/>
                </a:solidFill>
              </a:rPr>
              <a:t>150,821.5</a:t>
            </a:r>
            <a:r>
              <a:rPr lang="en-US" altLang="zh-CN" sz="3200" b="1">
                <a:solidFill>
                  <a:srgbClr val="0000CC"/>
                </a:solidFill>
              </a:rPr>
              <a:t> </a:t>
            </a:r>
            <a:r>
              <a:rPr lang="zh-CN" altLang="zh-CN" sz="32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Total=  113983.13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61404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68313" y="617538"/>
            <a:ext cx="8153400" cy="5786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if</a:t>
            </a:r>
            <a:r>
              <a:rPr lang="en-US" altLang="zh-CN" sz="2800" smtClean="0"/>
              <a:t> (number&gt;=500)  cost=0.15;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 (number&gt;=300)  cost=0.10;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if</a:t>
            </a:r>
            <a:r>
              <a:rPr lang="en-US" altLang="zh-CN" sz="2800" smtClean="0"/>
              <a:t> (number&gt;=100)  cost=0.075;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if</a:t>
            </a:r>
            <a:r>
              <a:rPr lang="en-US" altLang="zh-CN" sz="2800" smtClean="0"/>
              <a:t> (number&gt;=50)  cost=0.05;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else</a:t>
            </a:r>
            <a:r>
              <a:rPr lang="en-US" altLang="zh-CN" sz="2800" smtClean="0"/>
              <a:t> cost=0;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total=number*price*(1-cost);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printf(“Total=%10.2f\n”,total);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zh-CN" sz="2800" smtClean="0"/>
          </a:p>
        </p:txBody>
      </p:sp>
      <p:cxnSp>
        <p:nvCxnSpPr>
          <p:cNvPr id="54276" name="直接连接符 3"/>
          <p:cNvCxnSpPr>
            <a:cxnSpLocks noChangeShapeType="1"/>
          </p:cNvCxnSpPr>
          <p:nvPr/>
        </p:nvCxnSpPr>
        <p:spPr bwMode="auto">
          <a:xfrm rot="5400000">
            <a:off x="-1770063" y="3189288"/>
            <a:ext cx="5000625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7" name="直接连接符 7"/>
          <p:cNvCxnSpPr>
            <a:cxnSpLocks noChangeShapeType="1"/>
          </p:cNvCxnSpPr>
          <p:nvPr/>
        </p:nvCxnSpPr>
        <p:spPr bwMode="auto">
          <a:xfrm rot="16200000" flipH="1">
            <a:off x="-492918" y="3296444"/>
            <a:ext cx="3071812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8" name="直接连接符 10"/>
          <p:cNvCxnSpPr>
            <a:cxnSpLocks noChangeShapeType="1"/>
          </p:cNvCxnSpPr>
          <p:nvPr/>
        </p:nvCxnSpPr>
        <p:spPr bwMode="auto">
          <a:xfrm rot="16200000" flipH="1">
            <a:off x="296069" y="3796507"/>
            <a:ext cx="207168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9" name="直接连接符 12"/>
          <p:cNvCxnSpPr>
            <a:cxnSpLocks noChangeShapeType="1"/>
          </p:cNvCxnSpPr>
          <p:nvPr/>
        </p:nvCxnSpPr>
        <p:spPr bwMode="auto">
          <a:xfrm rot="16200000" flipH="1">
            <a:off x="1047750" y="4260850"/>
            <a:ext cx="11430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16000" y="5183188"/>
            <a:ext cx="7358063" cy="10779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number and price: </a:t>
            </a:r>
            <a:r>
              <a:rPr lang="en-US" altLang="zh-CN" sz="3200" b="1" u="sng">
                <a:solidFill>
                  <a:srgbClr val="00B0F0"/>
                </a:solidFill>
              </a:rPr>
              <a:t>20,821.5</a:t>
            </a:r>
            <a:r>
              <a:rPr lang="en-US" altLang="zh-CN" sz="3200" b="1" u="sng">
                <a:solidFill>
                  <a:srgbClr val="0000CC"/>
                </a:solidFill>
              </a:rPr>
              <a:t> </a:t>
            </a:r>
            <a:r>
              <a:rPr lang="zh-CN" altLang="zh-CN" sz="32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Total=  16430.00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02188" y="188913"/>
            <a:ext cx="4000500" cy="1077912"/>
          </a:xfrm>
          <a:prstGeom prst="rect">
            <a:avLst/>
          </a:prstGeom>
          <a:solidFill>
            <a:srgbClr val="E1F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</a:rPr>
              <a:t>else</a:t>
            </a:r>
            <a:r>
              <a:rPr lang="zh-CN" altLang="zh-CN" sz="3200" b="1">
                <a:solidFill>
                  <a:srgbClr val="FF0000"/>
                </a:solidFill>
              </a:rPr>
              <a:t>总是与它上面最近的未配对的</a:t>
            </a:r>
            <a:r>
              <a:rPr lang="en-US" altLang="zh-CN" sz="3200" b="1">
                <a:solidFill>
                  <a:srgbClr val="FF0000"/>
                </a:solidFill>
              </a:rPr>
              <a:t>if</a:t>
            </a:r>
            <a:r>
              <a:rPr lang="zh-CN" altLang="zh-CN" sz="3200" b="1">
                <a:solidFill>
                  <a:srgbClr val="FF0000"/>
                </a:solidFill>
              </a:rPr>
              <a:t>配对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1991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内容占位符 5"/>
          <p:cNvSpPr>
            <a:spLocks noGrp="1"/>
          </p:cNvSpPr>
          <p:nvPr>
            <p:ph idx="1"/>
          </p:nvPr>
        </p:nvSpPr>
        <p:spPr>
          <a:xfrm>
            <a:off x="539750" y="676275"/>
            <a:ext cx="8153400" cy="5786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if</a:t>
            </a:r>
            <a:r>
              <a:rPr lang="en-US" altLang="zh-CN" sz="2800" smtClean="0"/>
              <a:t> (number&gt;=500)  cost=0.15;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0000CC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if</a:t>
            </a:r>
            <a:r>
              <a:rPr lang="en-US" altLang="zh-CN" sz="2800" smtClean="0"/>
              <a:t> (number&gt;=300)  cost=0.10;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</a:t>
            </a:r>
            <a:r>
              <a:rPr lang="en-US" altLang="zh-CN" sz="2800" smtClean="0">
                <a:solidFill>
                  <a:srgbClr val="C0000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if</a:t>
            </a:r>
            <a:r>
              <a:rPr lang="en-US" altLang="zh-CN" sz="2800" smtClean="0"/>
              <a:t> (number&gt;=100)  cost=0.075;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</a:t>
            </a:r>
            <a:r>
              <a:rPr lang="en-US" altLang="zh-CN" sz="2800" smtClean="0">
                <a:solidFill>
                  <a:srgbClr val="00B050"/>
                </a:solidFill>
              </a:rPr>
              <a:t>else</a:t>
            </a:r>
            <a:r>
              <a:rPr lang="en-US" altLang="zh-CN" sz="2800" smtClean="0"/>
              <a:t>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if</a:t>
            </a:r>
            <a:r>
              <a:rPr lang="en-US" altLang="zh-CN" sz="2800" smtClean="0"/>
              <a:t> (number&gt;=50)  cost=0.05;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         </a:t>
            </a:r>
            <a:r>
              <a:rPr lang="en-US" altLang="zh-CN" sz="2800" smtClean="0">
                <a:solidFill>
                  <a:srgbClr val="00B0F0"/>
                </a:solidFill>
              </a:rPr>
              <a:t>else</a:t>
            </a:r>
            <a:r>
              <a:rPr lang="en-US" altLang="zh-CN" sz="2800" smtClean="0"/>
              <a:t> cost=0;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total=number*price*(1-cost);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  printf(“Total=%10.2f\n”,total); </a:t>
            </a:r>
            <a:endParaRPr lang="zh-CN" altLang="zh-CN" sz="2800" smtClean="0"/>
          </a:p>
          <a:p>
            <a:pPr>
              <a:buFont typeface="Wingdings" pitchFamily="2" charset="2"/>
              <a:buNone/>
            </a:pPr>
            <a:r>
              <a:rPr lang="en-US" altLang="zh-CN" sz="2800" smtClean="0"/>
              <a:t>}</a:t>
            </a:r>
            <a:endParaRPr lang="zh-CN" altLang="zh-CN" sz="2800" smtClean="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85813" y="676275"/>
            <a:ext cx="7358062" cy="414337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" name="内容占位符 5"/>
          <p:cNvSpPr txBox="1">
            <a:spLocks/>
          </p:cNvSpPr>
          <p:nvPr/>
        </p:nvSpPr>
        <p:spPr bwMode="auto">
          <a:xfrm>
            <a:off x="500063" y="3676650"/>
            <a:ext cx="8153400" cy="2643188"/>
          </a:xfrm>
          <a:prstGeom prst="rect">
            <a:avLst/>
          </a:prstGeom>
          <a:solidFill>
            <a:srgbClr val="E1FFE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if</a:t>
            </a:r>
            <a:r>
              <a:rPr lang="en-US" altLang="zh-CN" sz="2800" b="1" kern="0" dirty="0">
                <a:latin typeface="+mn-lt"/>
                <a:ea typeface="+mn-ea"/>
              </a:rPr>
              <a:t> (number&gt;=500)  cost=0.15;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else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if</a:t>
            </a:r>
            <a:r>
              <a:rPr lang="en-US" altLang="zh-CN" sz="2800" b="1" kern="0" dirty="0">
                <a:latin typeface="+mn-lt"/>
                <a:ea typeface="+mn-ea"/>
              </a:rPr>
              <a:t> (number&gt;=300)  cost=0.10;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else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if</a:t>
            </a:r>
            <a:r>
              <a:rPr lang="en-US" altLang="zh-CN" sz="2800" b="1" kern="0" dirty="0">
                <a:latin typeface="+mn-lt"/>
                <a:ea typeface="+mn-ea"/>
              </a:rPr>
              <a:t> (number&gt;=100)  cost=0.075;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else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if</a:t>
            </a:r>
            <a:r>
              <a:rPr lang="en-US" altLang="zh-CN" sz="2800" b="1" kern="0" dirty="0">
                <a:latin typeface="+mn-lt"/>
                <a:ea typeface="+mn-ea"/>
              </a:rPr>
              <a:t> (number&gt;=50)  cost=0.05;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else</a:t>
            </a:r>
            <a:r>
              <a:rPr lang="en-US" altLang="zh-CN" sz="2800" b="1" kern="0" dirty="0">
                <a:latin typeface="+mn-lt"/>
                <a:ea typeface="+mn-ea"/>
              </a:rPr>
              <a:t> cost=0;  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-71438" y="944563"/>
            <a:ext cx="8893176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4.4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条件运算符和条件表达式</a:t>
            </a:r>
          </a:p>
        </p:txBody>
      </p:sp>
      <p:sp>
        <p:nvSpPr>
          <p:cNvPr id="70659" name="Rectangle 7"/>
          <p:cNvSpPr>
            <a:spLocks noGrp="1" noChangeArrowheads="1"/>
          </p:cNvSpPr>
          <p:nvPr>
            <p:ph idx="1"/>
          </p:nvPr>
        </p:nvSpPr>
        <p:spPr>
          <a:xfrm>
            <a:off x="1610989" y="2357438"/>
            <a:ext cx="7929563" cy="1738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 smtClean="0">
                <a:hlinkClick r:id="rId2" action="ppaction://hlinksldjump"/>
              </a:rPr>
              <a:t>4.4.1 </a:t>
            </a:r>
            <a:r>
              <a:rPr lang="zh-CN" altLang="zh-CN" dirty="0" smtClean="0">
                <a:hlinkClick r:id="rId2" action="ppaction://hlinksldjump"/>
              </a:rPr>
              <a:t>条件</a:t>
            </a:r>
            <a:r>
              <a:rPr lang="zh-CN" altLang="en-US" dirty="0" smtClean="0">
                <a:hlinkClick r:id="rId2" action="ppaction://hlinksldjump"/>
              </a:rPr>
              <a:t>运算符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hlinkClick r:id="rId3" action="ppaction://hlinksldjump"/>
              </a:rPr>
              <a:t>4.4.2 </a:t>
            </a:r>
            <a:r>
              <a:rPr lang="zh-CN" altLang="zh-CN" dirty="0" smtClean="0">
                <a:hlinkClick r:id="rId3" action="ppaction://hlinksldjump"/>
              </a:rPr>
              <a:t>条件表达式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pic>
        <p:nvPicPr>
          <p:cNvPr id="70660" name="图片 4" descr="Untitl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03757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62339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5813" y="1386358"/>
            <a:ext cx="7715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在</a:t>
            </a:r>
            <a:r>
              <a:rPr lang="en-US" altLang="zh-CN" sz="3200" b="1" kern="0" dirty="0">
                <a:latin typeface="+mn-lt"/>
                <a:ea typeface="+mn-ea"/>
              </a:rPr>
              <a:t>if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r>
              <a:rPr lang="zh-CN" altLang="en-US" sz="3200" b="1" kern="0" dirty="0">
                <a:latin typeface="+mn-lt"/>
                <a:ea typeface="+mn-ea"/>
              </a:rPr>
              <a:t>中</a:t>
            </a:r>
            <a:r>
              <a:rPr lang="zh-CN" altLang="zh-CN" sz="3200" b="1" kern="0" dirty="0">
                <a:latin typeface="+mn-lt"/>
                <a:ea typeface="+mn-ea"/>
              </a:rPr>
              <a:t>，当被判别的表达式的值为“真”或“假” 时，都执行一个赋值语句且向同一个变量赋值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如：</a:t>
            </a:r>
            <a:r>
              <a:rPr lang="en-US" altLang="zh-CN" sz="2800" b="1" kern="0" dirty="0">
                <a:latin typeface="+mn-lt"/>
                <a:ea typeface="+mn-ea"/>
              </a:rPr>
              <a:t>if (a&gt;b)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 max=a;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else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 max=b;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altLang="zh-CN" sz="32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  <p:sp>
        <p:nvSpPr>
          <p:cNvPr id="71685" name="Rectangle 2"/>
          <p:cNvSpPr>
            <a:spLocks noChangeArrowheads="1"/>
          </p:cNvSpPr>
          <p:nvPr/>
        </p:nvSpPr>
        <p:spPr bwMode="auto">
          <a:xfrm>
            <a:off x="0" y="-61389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686" name="Rectangle 4"/>
          <p:cNvSpPr>
            <a:spLocks noChangeArrowheads="1"/>
          </p:cNvSpPr>
          <p:nvPr/>
        </p:nvSpPr>
        <p:spPr bwMode="auto">
          <a:xfrm>
            <a:off x="0" y="-61389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687" name="Rectangle 6"/>
          <p:cNvSpPr>
            <a:spLocks noChangeArrowheads="1"/>
          </p:cNvSpPr>
          <p:nvPr/>
        </p:nvSpPr>
        <p:spPr bwMode="auto">
          <a:xfrm>
            <a:off x="0" y="-61389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29188" y="4100983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max = (a &gt; b) </a:t>
            </a:r>
            <a:r>
              <a:rPr lang="en-US" altLang="zh-CN" sz="2800" b="1">
                <a:solidFill>
                  <a:srgbClr val="9D138D"/>
                </a:solidFill>
              </a:rPr>
              <a:t>?</a:t>
            </a:r>
            <a:r>
              <a:rPr lang="en-US" altLang="zh-CN" sz="2800" b="1">
                <a:solidFill>
                  <a:srgbClr val="0000CC"/>
                </a:solidFill>
              </a:rPr>
              <a:t> a</a:t>
            </a:r>
            <a:r>
              <a:rPr lang="en-US" altLang="zh-CN" sz="2800" b="1">
                <a:solidFill>
                  <a:srgbClr val="FF0000"/>
                </a:solidFill>
              </a:rPr>
              <a:t> </a:t>
            </a:r>
            <a:r>
              <a:rPr lang="en-US" altLang="zh-CN" sz="2800" b="1">
                <a:solidFill>
                  <a:srgbClr val="9D138D"/>
                </a:solidFill>
              </a:rPr>
              <a:t>:</a:t>
            </a:r>
            <a:r>
              <a:rPr lang="en-US" altLang="zh-CN" sz="2800" b="1">
                <a:solidFill>
                  <a:srgbClr val="0000CC"/>
                </a:solidFill>
              </a:rPr>
              <a:t> b;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857375" y="3243733"/>
            <a:ext cx="2714625" cy="22145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7205663" y="3958108"/>
            <a:ext cx="357187" cy="785813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7786688" y="3958108"/>
            <a:ext cx="357187" cy="785813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500813" y="3386608"/>
            <a:ext cx="2428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FF0000"/>
                </a:solidFill>
              </a:rPr>
              <a:t>条件运算符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-71438" y="330671"/>
            <a:ext cx="8893176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4.4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条件运算符和条件表达式</a:t>
            </a:r>
          </a:p>
        </p:txBody>
      </p:sp>
    </p:spTree>
    <p:extLst>
      <p:ext uri="{BB962C8B-B14F-4D97-AF65-F5344CB8AC3E}">
        <p14:creationId xmlns:p14="http://schemas.microsoft.com/office/powerpoint/2010/main" val="29791066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77785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5813" y="1540818"/>
            <a:ext cx="7715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在</a:t>
            </a:r>
            <a:r>
              <a:rPr lang="en-US" altLang="zh-CN" sz="3200" b="1" kern="0" dirty="0">
                <a:latin typeface="+mn-lt"/>
                <a:ea typeface="+mn-ea"/>
              </a:rPr>
              <a:t>if</a:t>
            </a:r>
            <a:r>
              <a:rPr lang="zh-CN" altLang="zh-CN" sz="3200" b="1" kern="0" dirty="0">
                <a:latin typeface="+mn-lt"/>
                <a:ea typeface="+mn-ea"/>
              </a:rPr>
              <a:t>语句</a:t>
            </a:r>
            <a:r>
              <a:rPr lang="zh-CN" altLang="en-US" sz="3200" b="1" kern="0" dirty="0">
                <a:latin typeface="+mn-lt"/>
                <a:ea typeface="+mn-ea"/>
              </a:rPr>
              <a:t>中</a:t>
            </a:r>
            <a:r>
              <a:rPr lang="zh-CN" altLang="zh-CN" sz="3200" b="1" kern="0" dirty="0">
                <a:latin typeface="+mn-lt"/>
                <a:ea typeface="+mn-ea"/>
              </a:rPr>
              <a:t>，当被判别的表达式的值为“真”或“假” 时，都执行一个赋值语句且向同一个变量赋值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如：</a:t>
            </a:r>
            <a:r>
              <a:rPr lang="en-US" altLang="zh-CN" sz="2800" b="1" kern="0" dirty="0">
                <a:latin typeface="+mn-lt"/>
                <a:ea typeface="+mn-ea"/>
              </a:rPr>
              <a:t>if (a&gt;b)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 max=a;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else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 max=b;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en-US" altLang="zh-CN" sz="3200" b="1" kern="0" dirty="0">
              <a:solidFill>
                <a:srgbClr val="9D138D"/>
              </a:solidFill>
              <a:latin typeface="+mn-lt"/>
              <a:ea typeface="+mn-ea"/>
            </a:endParaRPr>
          </a:p>
        </p:txBody>
      </p:sp>
      <p:sp>
        <p:nvSpPr>
          <p:cNvPr id="72709" name="Rectangle 2"/>
          <p:cNvSpPr>
            <a:spLocks noChangeArrowheads="1"/>
          </p:cNvSpPr>
          <p:nvPr/>
        </p:nvSpPr>
        <p:spPr bwMode="auto">
          <a:xfrm>
            <a:off x="0" y="-45943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710" name="Rectangle 4"/>
          <p:cNvSpPr>
            <a:spLocks noChangeArrowheads="1"/>
          </p:cNvSpPr>
          <p:nvPr/>
        </p:nvSpPr>
        <p:spPr bwMode="auto">
          <a:xfrm>
            <a:off x="0" y="-45943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711" name="Rectangle 6"/>
          <p:cNvSpPr>
            <a:spLocks noChangeArrowheads="1"/>
          </p:cNvSpPr>
          <p:nvPr/>
        </p:nvSpPr>
        <p:spPr bwMode="auto">
          <a:xfrm>
            <a:off x="0" y="-45943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712" name="TextBox 10"/>
          <p:cNvSpPr txBox="1">
            <a:spLocks noChangeArrowheads="1"/>
          </p:cNvSpPr>
          <p:nvPr/>
        </p:nvSpPr>
        <p:spPr bwMode="auto">
          <a:xfrm>
            <a:off x="4929188" y="4255443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0000CC"/>
                </a:solidFill>
              </a:rPr>
              <a:t>max = (a &gt; b) </a:t>
            </a:r>
            <a:r>
              <a:rPr lang="en-US" altLang="zh-CN" sz="2800" b="1" dirty="0">
                <a:solidFill>
                  <a:srgbClr val="9D138D"/>
                </a:solidFill>
              </a:rPr>
              <a:t>?</a:t>
            </a:r>
            <a:r>
              <a:rPr lang="en-US" altLang="zh-CN" sz="2800" b="1" dirty="0">
                <a:solidFill>
                  <a:srgbClr val="0000CC"/>
                </a:solidFill>
              </a:rPr>
              <a:t> a</a:t>
            </a:r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9D138D"/>
                </a:solidFill>
              </a:rPr>
              <a:t>:</a:t>
            </a:r>
            <a:r>
              <a:rPr lang="en-US" altLang="zh-CN" sz="2800" b="1" dirty="0">
                <a:solidFill>
                  <a:srgbClr val="0000CC"/>
                </a:solidFill>
              </a:rPr>
              <a:t> b;</a:t>
            </a:r>
            <a:endParaRPr lang="zh-CN" altLang="en-US" sz="2800" b="1" dirty="0">
              <a:solidFill>
                <a:srgbClr val="0000CC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000750" y="4255443"/>
            <a:ext cx="2357438" cy="5000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643563" y="4969818"/>
            <a:ext cx="2428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FF0000"/>
                </a:solidFill>
              </a:rPr>
              <a:t>条件</a:t>
            </a:r>
            <a:r>
              <a:rPr lang="zh-CN" altLang="en-US" sz="2800" b="1">
                <a:solidFill>
                  <a:srgbClr val="FF0000"/>
                </a:solidFill>
              </a:rPr>
              <a:t>表达式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-71438" y="485131"/>
            <a:ext cx="8893176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4.4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条件运算符和条件表达式</a:t>
            </a:r>
          </a:p>
        </p:txBody>
      </p:sp>
    </p:spTree>
    <p:extLst>
      <p:ext uri="{BB962C8B-B14F-4D97-AF65-F5344CB8AC3E}">
        <p14:creationId xmlns:p14="http://schemas.microsoft.com/office/powerpoint/2010/main" val="223447742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556183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36512" y="-675456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36512" y="-675456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36512" y="-675456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822325" y="1253357"/>
            <a:ext cx="7715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条件表达式的一般形式为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表达式１</a:t>
            </a:r>
            <a:r>
              <a:rPr lang="zh-CN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？</a:t>
            </a:r>
            <a:r>
              <a:rPr lang="zh-CN" altLang="zh-CN" sz="3200" b="1" kern="0" dirty="0">
                <a:latin typeface="+mn-lt"/>
                <a:ea typeface="+mn-ea"/>
              </a:rPr>
              <a:t>表达式２</a:t>
            </a:r>
            <a:r>
              <a:rPr lang="en-US" altLang="zh-CN" sz="3200" b="1" kern="0" dirty="0">
                <a:solidFill>
                  <a:srgbClr val="FF0000"/>
                </a:solidFill>
                <a:latin typeface="+mn-lt"/>
                <a:ea typeface="+mn-ea"/>
              </a:rPr>
              <a:t>:</a:t>
            </a: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zh-CN" altLang="zh-CN" sz="3200" b="1" kern="0" dirty="0">
                <a:latin typeface="+mn-lt"/>
                <a:ea typeface="+mn-ea"/>
              </a:rPr>
              <a:t>表达式３</a:t>
            </a:r>
          </a:p>
        </p:txBody>
      </p:sp>
      <p:cxnSp>
        <p:nvCxnSpPr>
          <p:cNvPr id="4" name="直接箭头连接符 3"/>
          <p:cNvCxnSpPr>
            <a:cxnSpLocks noChangeShapeType="1"/>
          </p:cNvCxnSpPr>
          <p:nvPr/>
        </p:nvCxnSpPr>
        <p:spPr bwMode="auto">
          <a:xfrm rot="5400000">
            <a:off x="4320381" y="2824188"/>
            <a:ext cx="428625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6575" y="3753669"/>
            <a:ext cx="3216275" cy="95408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条件表达式</a:t>
            </a:r>
            <a:endParaRPr lang="en-US" altLang="zh-CN" sz="2800" b="1">
              <a:solidFill>
                <a:srgbClr val="0000CC"/>
              </a:solidFill>
            </a:endParaRPr>
          </a:p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取值表达式</a:t>
            </a:r>
            <a:r>
              <a:rPr lang="en-US" altLang="zh-CN" sz="2800" b="1">
                <a:solidFill>
                  <a:srgbClr val="0000CC"/>
                </a:solidFill>
              </a:rPr>
              <a:t>2</a:t>
            </a:r>
            <a:r>
              <a:rPr lang="zh-CN" altLang="en-US" sz="2800" b="1">
                <a:solidFill>
                  <a:srgbClr val="0000CC"/>
                </a:solidFill>
              </a:rPr>
              <a:t>的值</a:t>
            </a:r>
            <a:endParaRPr lang="zh-CN" altLang="zh-CN"/>
          </a:p>
        </p:txBody>
      </p:sp>
      <p:cxnSp>
        <p:nvCxnSpPr>
          <p:cNvPr id="2" name="直接箭头连接符 6"/>
          <p:cNvCxnSpPr>
            <a:cxnSpLocks noChangeShapeType="1"/>
          </p:cNvCxnSpPr>
          <p:nvPr/>
        </p:nvCxnSpPr>
        <p:spPr bwMode="auto">
          <a:xfrm rot="5400000">
            <a:off x="6680993" y="3538563"/>
            <a:ext cx="428625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10"/>
          <p:cNvCxnSpPr>
            <a:cxnSpLocks noChangeShapeType="1"/>
          </p:cNvCxnSpPr>
          <p:nvPr/>
        </p:nvCxnSpPr>
        <p:spPr bwMode="auto">
          <a:xfrm rot="10800000">
            <a:off x="2105025" y="3325044"/>
            <a:ext cx="642937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1293812" y="2753544"/>
            <a:ext cx="1744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非</a:t>
            </a:r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（真）</a:t>
            </a:r>
            <a:endParaRPr lang="zh-CN" altLang="zh-CN"/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2730500" y="2975794"/>
            <a:ext cx="3589337" cy="706438"/>
            <a:chOff x="1571604" y="3500438"/>
            <a:chExt cx="1571636" cy="500066"/>
          </a:xfrm>
        </p:grpSpPr>
        <p:sp>
          <p:nvSpPr>
            <p:cNvPr id="73751" name="流程图: 决策 8"/>
            <p:cNvSpPr>
              <a:spLocks noChangeArrowheads="1"/>
            </p:cNvSpPr>
            <p:nvPr/>
          </p:nvSpPr>
          <p:spPr bwMode="auto">
            <a:xfrm>
              <a:off x="1571604" y="3500438"/>
              <a:ext cx="1571636" cy="500066"/>
            </a:xfrm>
            <a:prstGeom prst="flowChartDecision">
              <a:avLst/>
            </a:prstGeom>
            <a:solidFill>
              <a:schemeClr val="accent1"/>
            </a:solidFill>
            <a:ln w="38100" algn="ctr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algn="ctr"/>
              <a:endParaRPr lang="zh-CN" altLang="zh-CN"/>
            </a:p>
          </p:txBody>
        </p:sp>
        <p:sp>
          <p:nvSpPr>
            <p:cNvPr id="73752" name="TextBox 12"/>
            <p:cNvSpPr txBox="1">
              <a:spLocks noChangeArrowheads="1"/>
            </p:cNvSpPr>
            <p:nvPr/>
          </p:nvSpPr>
          <p:spPr bwMode="auto">
            <a:xfrm>
              <a:off x="2048441" y="3580038"/>
              <a:ext cx="696210" cy="369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表达式</a:t>
              </a:r>
              <a:r>
                <a:rPr lang="en-US" altLang="zh-CN" sz="2800" b="1">
                  <a:solidFill>
                    <a:srgbClr val="0000CC"/>
                  </a:solidFill>
                </a:rPr>
                <a:t>1</a:t>
              </a:r>
              <a:endParaRPr lang="zh-CN" altLang="zh-CN"/>
            </a:p>
          </p:txBody>
        </p:sp>
      </p:grpSp>
      <p:cxnSp>
        <p:nvCxnSpPr>
          <p:cNvPr id="18" name="直接箭头连接符 17"/>
          <p:cNvCxnSpPr>
            <a:cxnSpLocks noChangeShapeType="1"/>
          </p:cNvCxnSpPr>
          <p:nvPr/>
        </p:nvCxnSpPr>
        <p:spPr bwMode="auto">
          <a:xfrm rot="5400000">
            <a:off x="1899443" y="3538563"/>
            <a:ext cx="428625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rot="10800000">
            <a:off x="6319837" y="3325044"/>
            <a:ext cx="571500" cy="0"/>
          </a:xfrm>
          <a:prstGeom prst="line">
            <a:avLst/>
          </a:prstGeom>
          <a:noFill/>
          <a:ln w="38100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6253162" y="2801169"/>
            <a:ext cx="1744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0000CC"/>
                </a:solidFill>
              </a:rPr>
              <a:t>0</a:t>
            </a:r>
            <a:r>
              <a:rPr lang="zh-CN" altLang="en-US" sz="2800" b="1">
                <a:solidFill>
                  <a:srgbClr val="0000CC"/>
                </a:solidFill>
              </a:rPr>
              <a:t>（假）</a:t>
            </a:r>
            <a:endParaRPr lang="zh-CN" altLang="zh-CN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322887" y="3753669"/>
            <a:ext cx="3216275" cy="95408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条件表达式</a:t>
            </a:r>
            <a:endParaRPr lang="en-US" altLang="zh-CN" sz="2800" b="1">
              <a:solidFill>
                <a:srgbClr val="0000CC"/>
              </a:solidFill>
            </a:endParaRPr>
          </a:p>
          <a:p>
            <a:pPr algn="ctr" eaLnBrk="1" hangingPunct="1"/>
            <a:r>
              <a:rPr lang="zh-CN" altLang="en-US" sz="2800" b="1">
                <a:solidFill>
                  <a:srgbClr val="0000CC"/>
                </a:solidFill>
              </a:rPr>
              <a:t>取值表达式</a:t>
            </a:r>
            <a:r>
              <a:rPr lang="en-US" altLang="zh-CN" sz="2800" b="1">
                <a:solidFill>
                  <a:srgbClr val="0000CC"/>
                </a:solidFill>
              </a:rPr>
              <a:t>3</a:t>
            </a:r>
            <a:r>
              <a:rPr lang="zh-CN" altLang="en-US" sz="2800" b="1">
                <a:solidFill>
                  <a:srgbClr val="0000CC"/>
                </a:solidFill>
              </a:rPr>
              <a:t>的值</a:t>
            </a:r>
            <a:endParaRPr lang="zh-CN" altLang="zh-CN"/>
          </a:p>
        </p:txBody>
      </p:sp>
      <p:grpSp>
        <p:nvGrpSpPr>
          <p:cNvPr id="7" name="组合 53"/>
          <p:cNvGrpSpPr>
            <a:grpSpLocks/>
          </p:cNvGrpSpPr>
          <p:nvPr/>
        </p:nvGrpSpPr>
        <p:grpSpPr bwMode="auto">
          <a:xfrm>
            <a:off x="2097087" y="4682357"/>
            <a:ext cx="4799013" cy="928687"/>
            <a:chOff x="1916113" y="5286390"/>
            <a:chExt cx="4799027" cy="928689"/>
          </a:xfrm>
        </p:grpSpPr>
        <p:cxnSp>
          <p:nvCxnSpPr>
            <p:cNvPr id="73747" name="直接箭头连接符 4"/>
            <p:cNvCxnSpPr>
              <a:cxnSpLocks noChangeShapeType="1"/>
            </p:cNvCxnSpPr>
            <p:nvPr/>
          </p:nvCxnSpPr>
          <p:spPr bwMode="auto">
            <a:xfrm rot="5400000">
              <a:off x="4215605" y="5999973"/>
              <a:ext cx="428625" cy="1588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8" name="直接连接符 26"/>
            <p:cNvCxnSpPr>
              <a:cxnSpLocks noChangeShapeType="1"/>
            </p:cNvCxnSpPr>
            <p:nvPr/>
          </p:nvCxnSpPr>
          <p:spPr bwMode="auto">
            <a:xfrm rot="10800000">
              <a:off x="1928814" y="5759159"/>
              <a:ext cx="4786326" cy="27294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49" name="直接连接符 22"/>
            <p:cNvCxnSpPr>
              <a:cxnSpLocks noChangeShapeType="1"/>
            </p:cNvCxnSpPr>
            <p:nvPr/>
          </p:nvCxnSpPr>
          <p:spPr bwMode="auto">
            <a:xfrm rot="5400000" flipH="1" flipV="1">
              <a:off x="1672431" y="5530072"/>
              <a:ext cx="500063" cy="12700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750" name="直接连接符 25"/>
            <p:cNvCxnSpPr>
              <a:cxnSpLocks noChangeShapeType="1"/>
            </p:cNvCxnSpPr>
            <p:nvPr/>
          </p:nvCxnSpPr>
          <p:spPr bwMode="auto">
            <a:xfrm rot="5400000" flipH="1" flipV="1">
              <a:off x="6458758" y="5530072"/>
              <a:ext cx="500063" cy="12700"/>
            </a:xfrm>
            <a:prstGeom prst="line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-34926" y="269107"/>
            <a:ext cx="8893176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4.4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条件运算符和条件表达式</a:t>
            </a:r>
          </a:p>
        </p:txBody>
      </p:sp>
    </p:spTree>
    <p:extLst>
      <p:ext uri="{BB962C8B-B14F-4D97-AF65-F5344CB8AC3E}">
        <p14:creationId xmlns:p14="http://schemas.microsoft.com/office/powerpoint/2010/main" val="320411736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38" grpId="0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48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99592" y="836712"/>
            <a:ext cx="750093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Wingdings" pitchFamily="2" charset="2"/>
              <a:buChar char="Ø"/>
              <a:defRPr/>
            </a:pPr>
            <a:r>
              <a:rPr lang="zh-CN" altLang="zh-CN" sz="3200" b="1" dirty="0">
                <a:latin typeface="Verdana" pitchFamily="34" charset="0"/>
                <a:ea typeface="宋体" charset="-122"/>
              </a:rPr>
              <a:t>用选择结构检查所指定的条件是否满足，并根据判断的结果决定执行哪种操作。如：</a:t>
            </a:r>
          </a:p>
          <a:p>
            <a:pPr lvl="1">
              <a:defRPr/>
            </a:pPr>
            <a:r>
              <a:rPr lang="en-US" altLang="zh-CN" sz="2800" b="1" dirty="0">
                <a:latin typeface="Verdana" pitchFamily="34" charset="0"/>
                <a:ea typeface="宋体" charset="-122"/>
              </a:rPr>
              <a:t>if (x &gt; 0)</a:t>
            </a:r>
            <a:r>
              <a:rPr lang="zh-CN" altLang="zh-CN" sz="2800" b="1" dirty="0">
                <a:latin typeface="Verdana" pitchFamily="34" charset="0"/>
                <a:ea typeface="宋体" charset="-122"/>
              </a:rPr>
              <a:t></a:t>
            </a:r>
          </a:p>
          <a:p>
            <a:pPr lvl="1">
              <a:defRPr/>
            </a:pPr>
            <a:r>
              <a:rPr lang="en-US" altLang="zh-CN" sz="2800" b="1" dirty="0">
                <a:latin typeface="Verdana" pitchFamily="34" charset="0"/>
                <a:ea typeface="宋体" charset="-122"/>
              </a:rPr>
              <a:t>   </a:t>
            </a:r>
            <a:r>
              <a:rPr lang="en-US" altLang="zh-CN" sz="2800" b="1" dirty="0" err="1">
                <a:latin typeface="Verdana" pitchFamily="34" charset="0"/>
                <a:ea typeface="宋体" charset="-122"/>
              </a:rPr>
              <a:t>printf</a:t>
            </a:r>
            <a:r>
              <a:rPr lang="en-US" altLang="zh-CN" sz="2800" b="1" dirty="0">
                <a:latin typeface="Verdana" pitchFamily="34" charset="0"/>
                <a:ea typeface="宋体" charset="-122"/>
              </a:rPr>
              <a:t>(”%</a:t>
            </a:r>
            <a:r>
              <a:rPr lang="en-US" altLang="zh-CN" sz="2800" b="1" dirty="0" err="1">
                <a:latin typeface="Verdana" pitchFamily="34" charset="0"/>
                <a:ea typeface="宋体" charset="-122"/>
              </a:rPr>
              <a:t>d”,x</a:t>
            </a:r>
            <a:r>
              <a:rPr lang="en-US" altLang="zh-CN" sz="2800" b="1" dirty="0">
                <a:latin typeface="Verdana" pitchFamily="34" charset="0"/>
                <a:ea typeface="宋体" charset="-122"/>
              </a:rPr>
              <a:t>);</a:t>
            </a:r>
            <a:endParaRPr lang="zh-CN" altLang="zh-CN" sz="2800" b="1" dirty="0">
              <a:latin typeface="Verdana" pitchFamily="34" charset="0"/>
              <a:ea typeface="宋体" charset="-122"/>
            </a:endParaRPr>
          </a:p>
          <a:p>
            <a:pPr lvl="1">
              <a:defRPr/>
            </a:pPr>
            <a:r>
              <a:rPr lang="en-US" altLang="zh-CN" sz="2800" b="1" dirty="0">
                <a:latin typeface="Verdana" pitchFamily="34" charset="0"/>
                <a:ea typeface="宋体" charset="-122"/>
              </a:rPr>
              <a:t>else</a:t>
            </a:r>
            <a:endParaRPr lang="zh-CN" altLang="zh-CN" sz="2800" b="1" dirty="0">
              <a:latin typeface="Verdana" pitchFamily="34" charset="0"/>
              <a:ea typeface="宋体" charset="-122"/>
            </a:endParaRPr>
          </a:p>
          <a:p>
            <a:pPr lvl="1">
              <a:defRPr/>
            </a:pPr>
            <a:r>
              <a:rPr lang="en-US" altLang="zh-CN" sz="2800" b="1" dirty="0">
                <a:latin typeface="Verdana" pitchFamily="34" charset="0"/>
                <a:ea typeface="宋体" charset="-122"/>
              </a:rPr>
              <a:t>   </a:t>
            </a:r>
            <a:r>
              <a:rPr lang="en-US" altLang="zh-CN" sz="2800" b="1" dirty="0" err="1">
                <a:latin typeface="Verdana" pitchFamily="34" charset="0"/>
                <a:ea typeface="宋体" charset="-122"/>
              </a:rPr>
              <a:t>printf</a:t>
            </a:r>
            <a:r>
              <a:rPr lang="en-US" altLang="zh-CN" sz="2800" b="1" dirty="0">
                <a:latin typeface="Verdana" pitchFamily="34" charset="0"/>
                <a:ea typeface="宋体" charset="-122"/>
              </a:rPr>
              <a:t>(”%d”,-x);</a:t>
            </a:r>
            <a:endParaRPr lang="zh-CN" altLang="zh-CN" sz="2800" b="1" dirty="0">
              <a:latin typeface="Verdana" pitchFamily="34" charset="0"/>
              <a:ea typeface="宋体" charset="-122"/>
            </a:endParaRPr>
          </a:p>
          <a:p>
            <a:pPr>
              <a:defRPr/>
            </a:pPr>
            <a:endParaRPr lang="en-US" altLang="zh-CN" sz="3200" b="1" dirty="0">
              <a:latin typeface="Verdana" pitchFamily="34" charset="0"/>
              <a:ea typeface="宋体" charset="-122"/>
            </a:endParaRPr>
          </a:p>
          <a:p>
            <a:pPr>
              <a:defRPr/>
            </a:pPr>
            <a:r>
              <a:rPr lang="en-US" altLang="zh-CN" sz="3200" b="1" dirty="0">
                <a:latin typeface="Verdana" pitchFamily="34" charset="0"/>
                <a:ea typeface="宋体" charset="-122"/>
              </a:rPr>
              <a:t>  </a:t>
            </a:r>
            <a:r>
              <a:rPr lang="zh-CN" altLang="zh-CN" sz="3200" b="1" dirty="0">
                <a:latin typeface="Verdana" pitchFamily="34" charset="0"/>
                <a:ea typeface="宋体" charset="-122"/>
              </a:rPr>
              <a:t>当</a:t>
            </a:r>
            <a:r>
              <a:rPr lang="en-US" altLang="zh-CN" sz="3200" b="1" dirty="0">
                <a:latin typeface="Verdana" pitchFamily="34" charset="0"/>
                <a:ea typeface="宋体" charset="-122"/>
              </a:rPr>
              <a:t>x</a:t>
            </a:r>
            <a:r>
              <a:rPr lang="zh-CN" altLang="zh-CN" sz="3200" b="1" dirty="0">
                <a:latin typeface="Verdana" pitchFamily="34" charset="0"/>
                <a:ea typeface="宋体" charset="-122"/>
              </a:rPr>
              <a:t>为正时，输出</a:t>
            </a:r>
            <a:r>
              <a:rPr lang="en-US" altLang="zh-CN" sz="3200" b="1" dirty="0">
                <a:latin typeface="Verdana" pitchFamily="34" charset="0"/>
                <a:ea typeface="宋体" charset="-122"/>
              </a:rPr>
              <a:t>x</a:t>
            </a:r>
            <a:r>
              <a:rPr lang="zh-CN" altLang="zh-CN" sz="3200" b="1" dirty="0">
                <a:latin typeface="Verdana" pitchFamily="34" charset="0"/>
                <a:ea typeface="宋体" charset="-122"/>
              </a:rPr>
              <a:t>的值，否则输出</a:t>
            </a:r>
            <a:r>
              <a:rPr lang="en-US" altLang="zh-CN" sz="3200" b="1" dirty="0">
                <a:latin typeface="Verdana" pitchFamily="34" charset="0"/>
                <a:ea typeface="宋体" charset="-122"/>
              </a:rPr>
              <a:t>-x</a:t>
            </a:r>
            <a:endParaRPr lang="zh-CN" altLang="en-US" sz="3200" b="1" dirty="0">
              <a:latin typeface="Verdana" pitchFamily="34" charset="0"/>
              <a:ea typeface="宋体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5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323528" y="494134"/>
            <a:ext cx="8821737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条件运算符的运算优先级低于关系运算符和算术运算符，但高于赋值符。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max=(a&gt;b)?</a:t>
            </a:r>
            <a:r>
              <a:rPr lang="en-US" altLang="zh-CN" sz="2800" b="1" kern="0" dirty="0" err="1">
                <a:solidFill>
                  <a:srgbClr val="0000CC"/>
                </a:solidFill>
                <a:latin typeface="+mn-lt"/>
                <a:ea typeface="+mn-ea"/>
              </a:rPr>
              <a:t>a:b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  </a:t>
            </a:r>
            <a:r>
              <a:rPr lang="zh-CN" altLang="en-US" sz="2800" b="1" kern="0" dirty="0">
                <a:latin typeface="+mn-lt"/>
                <a:ea typeface="+mn-ea"/>
              </a:rPr>
              <a:t>可以去掉括号而写为    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max=a&gt;</a:t>
            </a:r>
            <a:r>
              <a:rPr lang="en-US" altLang="zh-CN" sz="2800" b="1" kern="0" dirty="0" err="1">
                <a:solidFill>
                  <a:srgbClr val="0000CC"/>
                </a:solidFill>
                <a:latin typeface="+mn-lt"/>
                <a:ea typeface="+mn-ea"/>
              </a:rPr>
              <a:t>b?a:b</a:t>
            </a:r>
            <a:endParaRPr lang="en-US" altLang="zh-CN" sz="2800" b="1" kern="0" dirty="0">
              <a:solidFill>
                <a:srgbClr val="0000CC"/>
              </a:solidFill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条件运算符的结合方向为“自右至左”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800100" lvl="1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a&gt;b? a:c&gt;d?c:d</a:t>
            </a:r>
            <a:r>
              <a:rPr lang="zh-CN" altLang="en-US" sz="2800" b="1" kern="0" dirty="0">
                <a:latin typeface="+mn-lt"/>
                <a:ea typeface="+mn-ea"/>
              </a:rPr>
              <a:t>应理解为</a:t>
            </a:r>
            <a:r>
              <a:rPr lang="en-US" altLang="zh-CN" sz="2800" b="1" kern="0" dirty="0">
                <a:solidFill>
                  <a:srgbClr val="0000CC"/>
                </a:solidFill>
                <a:latin typeface="+mn-lt"/>
                <a:ea typeface="+mn-ea"/>
              </a:rPr>
              <a:t>a&gt;b? a:(c&gt;d?c:d)</a:t>
            </a:r>
            <a:r>
              <a:rPr lang="en-US" altLang="zh-CN" sz="3200" b="1" kern="0" dirty="0">
                <a:solidFill>
                  <a:srgbClr val="0000CC"/>
                </a:solidFill>
                <a:latin typeface="+mn-lt"/>
                <a:ea typeface="+mn-ea"/>
              </a:rPr>
              <a:t> 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en-US" sz="3200" b="1" kern="0" dirty="0">
                <a:latin typeface="+mn-lt"/>
                <a:ea typeface="+mn-ea"/>
              </a:rPr>
              <a:t>以下为合法的使用方法：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a&gt;b ? (a=100):(b=100);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a&gt;b ?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(“%</a:t>
            </a:r>
            <a:r>
              <a:rPr lang="en-US" altLang="zh-CN" sz="2800" b="1" kern="0" dirty="0" err="1">
                <a:latin typeface="+mn-lt"/>
                <a:ea typeface="+mn-ea"/>
              </a:rPr>
              <a:t>d”,a</a:t>
            </a:r>
            <a:r>
              <a:rPr lang="en-US" altLang="zh-CN" sz="2800" b="1" kern="0" dirty="0">
                <a:latin typeface="+mn-lt"/>
                <a:ea typeface="+mn-ea"/>
              </a:rPr>
              <a:t>):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(“%</a:t>
            </a:r>
            <a:r>
              <a:rPr lang="en-US" altLang="zh-CN" sz="2800" b="1" kern="0" dirty="0" err="1">
                <a:latin typeface="+mn-lt"/>
                <a:ea typeface="+mn-ea"/>
              </a:rPr>
              <a:t>d”,b</a:t>
            </a:r>
            <a:r>
              <a:rPr lang="en-US" altLang="zh-CN" sz="2800" b="1" kern="0" dirty="0">
                <a:latin typeface="+mn-lt"/>
                <a:ea typeface="+mn-ea"/>
              </a:rPr>
              <a:t>);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537072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372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2938" y="1124744"/>
            <a:ext cx="77866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 </a:t>
            </a:r>
            <a:r>
              <a:rPr lang="zh-CN" altLang="zh-CN" sz="3200" b="1" kern="0" dirty="0" smtClean="0">
                <a:latin typeface="+mn-lt"/>
                <a:ea typeface="+mn-ea"/>
              </a:rPr>
              <a:t>例</a:t>
            </a:r>
            <a:r>
              <a:rPr lang="en-US" altLang="zh-CN" sz="3200" b="1" kern="0" dirty="0" smtClean="0">
                <a:latin typeface="+mn-lt"/>
                <a:ea typeface="+mn-ea"/>
              </a:rPr>
              <a:t> </a:t>
            </a:r>
            <a:r>
              <a:rPr lang="zh-CN" altLang="zh-CN" sz="3200" b="1" kern="0" dirty="0">
                <a:latin typeface="+mn-lt"/>
                <a:ea typeface="+mn-ea"/>
              </a:rPr>
              <a:t>输入一个字符，判别它是否大写字母，如果是，将它转换成小写字母；如果不是，不转换。然后输出最后得到的字符。</a:t>
            </a:r>
          </a:p>
        </p:txBody>
      </p:sp>
    </p:spTree>
    <p:extLst>
      <p:ext uri="{BB962C8B-B14F-4D97-AF65-F5344CB8AC3E}">
        <p14:creationId xmlns:p14="http://schemas.microsoft.com/office/powerpoint/2010/main" val="204310478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8582" y="620688"/>
            <a:ext cx="864393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 </a:t>
            </a:r>
            <a:r>
              <a:rPr lang="en-US" altLang="zh-CN" sz="2800" b="1" dirty="0">
                <a:latin typeface="+mn-lt"/>
                <a:ea typeface="+mn-ea"/>
              </a:rPr>
              <a:t>#include &lt;</a:t>
            </a:r>
            <a:r>
              <a:rPr lang="en-US" altLang="zh-CN" sz="2800" b="1" dirty="0" err="1">
                <a:latin typeface="+mn-lt"/>
                <a:ea typeface="+mn-ea"/>
              </a:rPr>
              <a:t>stdio.h</a:t>
            </a:r>
            <a:r>
              <a:rPr lang="en-US" altLang="zh-CN" sz="2800" b="1" dirty="0">
                <a:latin typeface="+mn-lt"/>
                <a:ea typeface="+mn-ea"/>
              </a:rPr>
              <a:t>&gt;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void main ( )                 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{ char </a:t>
            </a:r>
            <a:r>
              <a:rPr lang="en-US" altLang="zh-CN" sz="2800" b="1" dirty="0" err="1">
                <a:latin typeface="+mn-lt"/>
                <a:ea typeface="+mn-ea"/>
              </a:rPr>
              <a:t>ch</a:t>
            </a:r>
            <a:r>
              <a:rPr lang="en-US" altLang="zh-CN" sz="2800" b="1" dirty="0">
                <a:latin typeface="+mn-lt"/>
                <a:ea typeface="+mn-ea"/>
              </a:rPr>
              <a:t>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 </a:t>
            </a:r>
            <a:r>
              <a:rPr lang="en-US" altLang="zh-CN" sz="2800" b="1" dirty="0" err="1">
                <a:latin typeface="+mn-lt"/>
                <a:ea typeface="+mn-ea"/>
              </a:rPr>
              <a:t>scanf</a:t>
            </a:r>
            <a:r>
              <a:rPr lang="en-US" altLang="zh-CN" sz="2800" b="1" dirty="0">
                <a:latin typeface="+mn-lt"/>
                <a:ea typeface="+mn-ea"/>
              </a:rPr>
              <a:t>("%</a:t>
            </a:r>
            <a:r>
              <a:rPr lang="en-US" altLang="zh-CN" sz="2800" b="1" dirty="0" err="1">
                <a:latin typeface="+mn-lt"/>
                <a:ea typeface="+mn-ea"/>
              </a:rPr>
              <a:t>c",&amp;ch</a:t>
            </a:r>
            <a:r>
              <a:rPr lang="en-US" altLang="zh-CN" sz="2800" b="1" dirty="0">
                <a:latin typeface="+mn-lt"/>
                <a:ea typeface="+mn-ea"/>
              </a:rPr>
              <a:t>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 </a:t>
            </a:r>
            <a:r>
              <a:rPr lang="en-US" altLang="zh-CN" sz="2800" b="1" dirty="0" err="1">
                <a:latin typeface="+mn-lt"/>
                <a:ea typeface="+mn-ea"/>
              </a:rPr>
              <a:t>ch</a:t>
            </a:r>
            <a:r>
              <a:rPr lang="en-US" altLang="zh-CN" sz="2800" b="1" dirty="0">
                <a:latin typeface="+mn-lt"/>
                <a:ea typeface="+mn-ea"/>
              </a:rPr>
              <a:t>=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(</a:t>
            </a:r>
            <a:r>
              <a:rPr lang="en-US" altLang="zh-CN" sz="2800" b="1" dirty="0" err="1">
                <a:solidFill>
                  <a:srgbClr val="00B050"/>
                </a:solidFill>
                <a:latin typeface="+mn-lt"/>
                <a:ea typeface="+mn-ea"/>
              </a:rPr>
              <a:t>ch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&gt;='A'&amp;&amp; </a:t>
            </a:r>
            <a:r>
              <a:rPr lang="en-US" altLang="zh-CN" sz="2800" b="1" dirty="0" err="1">
                <a:solidFill>
                  <a:srgbClr val="00B050"/>
                </a:solidFill>
                <a:latin typeface="+mn-lt"/>
                <a:ea typeface="+mn-ea"/>
              </a:rPr>
              <a:t>ch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&lt;='Z')</a:t>
            </a: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?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(ch+32)</a:t>
            </a: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:</a:t>
            </a: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ch</a:t>
            </a:r>
            <a:r>
              <a:rPr lang="en-US" altLang="zh-CN" sz="2800" b="1" dirty="0">
                <a:latin typeface="+mn-lt"/>
                <a:ea typeface="+mn-ea"/>
              </a:rPr>
              <a:t>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  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("%c\</a:t>
            </a:r>
            <a:r>
              <a:rPr lang="en-US" altLang="zh-CN" sz="2800" b="1" dirty="0" err="1">
                <a:latin typeface="+mn-lt"/>
                <a:ea typeface="+mn-ea"/>
              </a:rPr>
              <a:t>n",ch</a:t>
            </a:r>
            <a:r>
              <a:rPr lang="en-US" altLang="zh-CN" sz="2800" b="1" dirty="0">
                <a:latin typeface="+mn-lt"/>
                <a:ea typeface="+mn-ea"/>
              </a:rPr>
              <a:t>);</a:t>
            </a:r>
            <a:endParaRPr lang="zh-CN" altLang="zh-CN" sz="2800" b="1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dirty="0">
                <a:latin typeface="+mn-lt"/>
                <a:ea typeface="+mn-ea"/>
              </a:rPr>
              <a:t> }</a:t>
            </a:r>
            <a:endParaRPr lang="zh-CN" altLang="zh-CN" sz="2800" b="1" dirty="0">
              <a:latin typeface="+mn-lt"/>
              <a:ea typeface="+mn-ea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323207" y="3906813"/>
            <a:ext cx="1143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u="sng">
                <a:solidFill>
                  <a:srgbClr val="0000CC"/>
                </a:solidFill>
              </a:rPr>
              <a:t>Ａ</a:t>
            </a:r>
            <a:r>
              <a:rPr lang="zh-CN" altLang="zh-CN" sz="2800" b="1">
                <a:solidFill>
                  <a:srgbClr val="0000CC"/>
                </a:solidFill>
              </a:rPr>
              <a:t>↙</a:t>
            </a:r>
            <a:endParaRPr lang="en-US" altLang="zh-CN" sz="2800" b="1">
              <a:solidFill>
                <a:srgbClr val="0000CC"/>
              </a:solidFill>
            </a:endParaRPr>
          </a:p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 a</a:t>
            </a: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6898898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99392"/>
            <a:ext cx="7531100" cy="1446213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4.5 switch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56323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577508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74688" y="1197596"/>
            <a:ext cx="79295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switch</a:t>
            </a:r>
            <a:r>
              <a:rPr lang="zh-CN" altLang="zh-CN" sz="3200" b="1" kern="0" dirty="0">
                <a:latin typeface="+mn-lt"/>
                <a:ea typeface="+mn-ea"/>
              </a:rPr>
              <a:t>语句用来实现多分支选择结构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学生成绩分类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1143000" lvl="2" indent="-2286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85</a:t>
            </a:r>
            <a:r>
              <a:rPr lang="zh-CN" altLang="zh-CN" sz="2800" b="1" kern="0" dirty="0">
                <a:latin typeface="+mn-lt"/>
                <a:ea typeface="+mn-ea"/>
              </a:rPr>
              <a:t>分以上为</a:t>
            </a:r>
            <a:r>
              <a:rPr lang="en-US" altLang="zh-CN" sz="2800" b="1" kern="0" dirty="0">
                <a:latin typeface="+mn-lt"/>
                <a:ea typeface="+mn-ea"/>
              </a:rPr>
              <a:t>’A’</a:t>
            </a:r>
            <a:r>
              <a:rPr lang="zh-CN" altLang="zh-CN" sz="2800" b="1" kern="0" dirty="0">
                <a:latin typeface="+mn-lt"/>
                <a:ea typeface="+mn-ea"/>
              </a:rPr>
              <a:t>等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1143000" lvl="2" indent="-2286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70</a:t>
            </a:r>
            <a:r>
              <a:rPr lang="zh-CN" altLang="zh-CN" sz="2800" b="1" kern="0" dirty="0">
                <a:latin typeface="+mn-lt"/>
                <a:ea typeface="+mn-ea"/>
              </a:rPr>
              <a:t>～</a:t>
            </a:r>
            <a:r>
              <a:rPr lang="en-US" altLang="zh-CN" sz="2800" b="1" kern="0" dirty="0">
                <a:latin typeface="+mn-lt"/>
                <a:ea typeface="+mn-ea"/>
              </a:rPr>
              <a:t>84</a:t>
            </a:r>
            <a:r>
              <a:rPr lang="zh-CN" altLang="zh-CN" sz="2800" b="1" kern="0" dirty="0">
                <a:latin typeface="+mn-lt"/>
                <a:ea typeface="+mn-ea"/>
              </a:rPr>
              <a:t>分为</a:t>
            </a:r>
            <a:r>
              <a:rPr lang="en-US" altLang="zh-CN" sz="2800" b="1" kern="0" dirty="0">
                <a:latin typeface="+mn-lt"/>
                <a:ea typeface="+mn-ea"/>
              </a:rPr>
              <a:t>’B’</a:t>
            </a:r>
            <a:r>
              <a:rPr lang="zh-CN" altLang="zh-CN" sz="2800" b="1" kern="0" dirty="0">
                <a:latin typeface="+mn-lt"/>
                <a:ea typeface="+mn-ea"/>
              </a:rPr>
              <a:t>等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1143000" lvl="2" indent="-2286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60</a:t>
            </a:r>
            <a:r>
              <a:rPr lang="zh-CN" altLang="zh-CN" sz="2800" b="1" kern="0" dirty="0">
                <a:latin typeface="+mn-lt"/>
                <a:ea typeface="+mn-ea"/>
              </a:rPr>
              <a:t>～</a:t>
            </a:r>
            <a:r>
              <a:rPr lang="en-US" altLang="zh-CN" sz="2800" b="1" kern="0" dirty="0">
                <a:latin typeface="+mn-lt"/>
                <a:ea typeface="+mn-ea"/>
              </a:rPr>
              <a:t>69</a:t>
            </a:r>
            <a:r>
              <a:rPr lang="zh-CN" altLang="zh-CN" sz="2800" b="1" kern="0" dirty="0">
                <a:latin typeface="+mn-lt"/>
                <a:ea typeface="+mn-ea"/>
              </a:rPr>
              <a:t>分为</a:t>
            </a:r>
            <a:r>
              <a:rPr lang="en-US" altLang="zh-CN" sz="2800" b="1" kern="0" dirty="0">
                <a:latin typeface="+mn-lt"/>
                <a:ea typeface="+mn-ea"/>
              </a:rPr>
              <a:t>’C’</a:t>
            </a:r>
            <a:r>
              <a:rPr lang="zh-CN" altLang="zh-CN" sz="2800" b="1" kern="0" dirty="0">
                <a:latin typeface="+mn-lt"/>
                <a:ea typeface="+mn-ea"/>
              </a:rPr>
              <a:t>等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1143000" lvl="2" indent="-2286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……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人口统计分类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</a:t>
            </a:r>
            <a:r>
              <a:rPr lang="zh-CN" altLang="zh-CN" sz="2800" b="1" kern="0" dirty="0">
                <a:latin typeface="+mn-lt"/>
                <a:ea typeface="+mn-ea"/>
              </a:rPr>
              <a:t>按年龄分为老、中、青、少、儿童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421511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09688" y="1413074"/>
            <a:ext cx="62865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zh-CN" sz="3200" b="1" kern="0" dirty="0">
                <a:latin typeface="+mn-lt"/>
                <a:ea typeface="+mn-ea"/>
              </a:rPr>
              <a:t>switch</a:t>
            </a:r>
            <a:r>
              <a:rPr lang="zh-CN" altLang="zh-CN" sz="3200" b="1" kern="0" dirty="0">
                <a:latin typeface="+mn-lt"/>
                <a:ea typeface="+mn-ea"/>
              </a:rPr>
              <a:t>语句的一般形式</a:t>
            </a:r>
            <a:r>
              <a:rPr lang="zh-CN" altLang="en-US" sz="3200" b="1" kern="0" dirty="0">
                <a:latin typeface="+mn-lt"/>
                <a:ea typeface="+mn-ea"/>
              </a:rPr>
              <a:t>：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switch</a:t>
            </a:r>
            <a:r>
              <a:rPr lang="zh-CN" altLang="zh-CN" sz="2800" b="1" kern="0" dirty="0">
                <a:latin typeface="+mn-lt"/>
                <a:ea typeface="+mn-ea"/>
              </a:rPr>
              <a:t>（表达式）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{  case  </a:t>
            </a:r>
            <a:r>
              <a:rPr lang="zh-CN" altLang="zh-CN" sz="2800" b="1" kern="0" dirty="0">
                <a:latin typeface="+mn-lt"/>
                <a:ea typeface="+mn-ea"/>
              </a:rPr>
              <a:t>常量</a:t>
            </a:r>
            <a:r>
              <a:rPr lang="zh-CN" altLang="en-US" sz="2800" b="1" kern="0" dirty="0">
                <a:latin typeface="+mn-lt"/>
                <a:ea typeface="+mn-ea"/>
              </a:rPr>
              <a:t>表达式</a:t>
            </a:r>
            <a:r>
              <a:rPr lang="en-US" altLang="zh-CN" sz="2800" b="1" kern="0" dirty="0">
                <a:latin typeface="+mn-lt"/>
                <a:ea typeface="+mn-ea"/>
              </a:rPr>
              <a:t>1 </a:t>
            </a:r>
            <a:r>
              <a:rPr lang="zh-CN" altLang="zh-CN" sz="2800" b="1" kern="0" dirty="0">
                <a:latin typeface="+mn-lt"/>
                <a:ea typeface="+mn-ea"/>
              </a:rPr>
              <a:t>：语句</a:t>
            </a:r>
            <a:r>
              <a:rPr lang="en-US" altLang="zh-CN" sz="2800" b="1" kern="0" dirty="0">
                <a:latin typeface="+mn-lt"/>
                <a:ea typeface="+mn-ea"/>
              </a:rPr>
              <a:t>1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case  </a:t>
            </a:r>
            <a:r>
              <a:rPr lang="zh-CN" altLang="zh-CN" sz="2800" b="1" kern="0" dirty="0">
                <a:latin typeface="+mn-lt"/>
                <a:ea typeface="+mn-ea"/>
              </a:rPr>
              <a:t>常量</a:t>
            </a:r>
            <a:r>
              <a:rPr lang="zh-CN" altLang="en-US" sz="2800" b="1" kern="0" dirty="0">
                <a:latin typeface="+mn-lt"/>
                <a:ea typeface="+mn-ea"/>
              </a:rPr>
              <a:t>表达式</a:t>
            </a:r>
            <a:r>
              <a:rPr lang="en-US" altLang="zh-CN" sz="2800" b="1" kern="0" dirty="0">
                <a:latin typeface="+mn-lt"/>
                <a:ea typeface="+mn-ea"/>
              </a:rPr>
              <a:t>2 </a:t>
            </a:r>
            <a:r>
              <a:rPr lang="zh-CN" altLang="zh-CN" sz="2800" b="1" kern="0" dirty="0">
                <a:latin typeface="+mn-lt"/>
                <a:ea typeface="+mn-ea"/>
              </a:rPr>
              <a:t>：语句</a:t>
            </a:r>
            <a:r>
              <a:rPr lang="en-US" altLang="zh-CN" sz="2800" b="1" kern="0" dirty="0">
                <a:latin typeface="+mn-lt"/>
                <a:ea typeface="+mn-ea"/>
              </a:rPr>
              <a:t>2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</a:t>
            </a:r>
            <a:r>
              <a:rPr lang="zh-CN" altLang="zh-CN" sz="2800" b="1" kern="0" dirty="0">
                <a:latin typeface="+mn-lt"/>
                <a:ea typeface="+mn-ea"/>
              </a:rPr>
              <a:t>┇</a:t>
            </a:r>
            <a:r>
              <a:rPr lang="en-US" altLang="zh-CN" sz="2800" b="1" kern="0" dirty="0">
                <a:latin typeface="+mn-lt"/>
                <a:ea typeface="+mn-ea"/>
              </a:rPr>
              <a:t>    </a:t>
            </a:r>
            <a:r>
              <a:rPr lang="zh-CN" altLang="zh-CN" sz="2800" b="1" kern="0" dirty="0">
                <a:latin typeface="+mn-lt"/>
                <a:ea typeface="+mn-ea"/>
              </a:rPr>
              <a:t>┇</a:t>
            </a:r>
            <a:r>
              <a:rPr lang="en-US" altLang="zh-CN" sz="2800" b="1" kern="0" dirty="0">
                <a:latin typeface="+mn-lt"/>
                <a:ea typeface="+mn-ea"/>
              </a:rPr>
              <a:t>       </a:t>
            </a:r>
            <a:r>
              <a:rPr lang="zh-CN" altLang="zh-CN" sz="2800" b="1" kern="0" dirty="0">
                <a:latin typeface="+mn-lt"/>
                <a:ea typeface="+mn-ea"/>
              </a:rPr>
              <a:t>┇</a:t>
            </a:r>
          </a:p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case  </a:t>
            </a:r>
            <a:r>
              <a:rPr lang="zh-CN" altLang="zh-CN" sz="2800" b="1" kern="0" dirty="0">
                <a:latin typeface="+mn-lt"/>
                <a:ea typeface="+mn-ea"/>
              </a:rPr>
              <a:t>常量</a:t>
            </a:r>
            <a:r>
              <a:rPr lang="zh-CN" altLang="en-US" sz="2800" b="1" kern="0" dirty="0">
                <a:latin typeface="+mn-lt"/>
                <a:ea typeface="+mn-ea"/>
              </a:rPr>
              <a:t>表达式</a:t>
            </a:r>
            <a:r>
              <a:rPr lang="en-US" altLang="zh-CN" sz="2800" b="1" kern="0" dirty="0">
                <a:latin typeface="+mn-lt"/>
                <a:ea typeface="+mn-ea"/>
              </a:rPr>
              <a:t>n </a:t>
            </a:r>
            <a:r>
              <a:rPr lang="zh-CN" altLang="zh-CN" sz="2800" b="1" kern="0" dirty="0">
                <a:latin typeface="+mn-lt"/>
                <a:ea typeface="+mn-ea"/>
              </a:rPr>
              <a:t>：语句</a:t>
            </a:r>
            <a:r>
              <a:rPr lang="en-US" altLang="zh-CN" sz="2800" b="1" kern="0" dirty="0">
                <a:latin typeface="+mn-lt"/>
                <a:ea typeface="+mn-ea"/>
              </a:rPr>
              <a:t>n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default     :  </a:t>
            </a:r>
            <a:r>
              <a:rPr lang="zh-CN" altLang="zh-CN" sz="2800" b="1" kern="0" dirty="0">
                <a:latin typeface="+mn-lt"/>
                <a:ea typeface="+mn-ea"/>
              </a:rPr>
              <a:t>语句</a:t>
            </a:r>
            <a:r>
              <a:rPr lang="en-US" altLang="zh-CN" sz="2800" b="1" kern="0" dirty="0">
                <a:latin typeface="+mn-lt"/>
                <a:ea typeface="+mn-ea"/>
              </a:rPr>
              <a:t>n+1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43250" y="2627511"/>
            <a:ext cx="2286000" cy="200025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86563" y="3699074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不能相同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55650" y="116632"/>
            <a:ext cx="75311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4.5 switch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52" y="5566941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25177" y="1772816"/>
            <a:ext cx="72151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switch(grade)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{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    case  ’A’: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(”85</a:t>
            </a:r>
            <a:r>
              <a:rPr lang="zh-CN" altLang="zh-CN" sz="2800" b="1" dirty="0">
                <a:latin typeface="+mn-lt"/>
                <a:ea typeface="+mn-ea"/>
              </a:rPr>
              <a:t>～</a:t>
            </a:r>
            <a:r>
              <a:rPr lang="en-US" altLang="zh-CN" sz="2800" b="1" dirty="0">
                <a:latin typeface="+mn-lt"/>
                <a:ea typeface="+mn-ea"/>
              </a:rPr>
              <a:t>100\n”);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    case  ’B’: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(”70</a:t>
            </a:r>
            <a:r>
              <a:rPr lang="zh-CN" altLang="zh-CN" sz="2800" b="1" dirty="0">
                <a:latin typeface="+mn-lt"/>
                <a:ea typeface="+mn-ea"/>
              </a:rPr>
              <a:t>～</a:t>
            </a:r>
            <a:r>
              <a:rPr lang="en-US" altLang="zh-CN" sz="2800" b="1" dirty="0">
                <a:latin typeface="+mn-lt"/>
                <a:ea typeface="+mn-ea"/>
              </a:rPr>
              <a:t>84\n”);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    case  ’C’: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(”60</a:t>
            </a:r>
            <a:r>
              <a:rPr lang="zh-CN" altLang="zh-CN" sz="2800" b="1" dirty="0">
                <a:latin typeface="+mn-lt"/>
                <a:ea typeface="+mn-ea"/>
              </a:rPr>
              <a:t>～</a:t>
            </a:r>
            <a:r>
              <a:rPr lang="en-US" altLang="zh-CN" sz="2800" b="1" dirty="0">
                <a:latin typeface="+mn-lt"/>
                <a:ea typeface="+mn-ea"/>
              </a:rPr>
              <a:t>69\n”);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    case  ’D’: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(”&lt;60\n”);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    default  : </a:t>
            </a:r>
            <a:r>
              <a:rPr lang="en-US" altLang="zh-CN" sz="2800" b="1" dirty="0" err="1">
                <a:latin typeface="+mn-lt"/>
                <a:ea typeface="+mn-ea"/>
              </a:rPr>
              <a:t>printf</a:t>
            </a:r>
            <a:r>
              <a:rPr lang="en-US" altLang="zh-CN" sz="2800" b="1" dirty="0">
                <a:latin typeface="+mn-lt"/>
                <a:ea typeface="+mn-ea"/>
              </a:rPr>
              <a:t>(”error\n”);</a:t>
            </a:r>
            <a:endParaRPr lang="zh-CN" altLang="zh-CN" sz="2800" b="1" dirty="0"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latin typeface="+mn-lt"/>
                <a:ea typeface="+mn-ea"/>
              </a:rPr>
              <a:t>}</a:t>
            </a:r>
            <a:endParaRPr lang="zh-CN" altLang="zh-CN" sz="2800" b="1" dirty="0">
              <a:latin typeface="+mn-lt"/>
              <a:ea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82740" y="1772816"/>
            <a:ext cx="3929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若</a:t>
            </a:r>
            <a:r>
              <a:rPr lang="en-US" altLang="zh-CN" sz="2800" b="1">
                <a:solidFill>
                  <a:srgbClr val="0000CC"/>
                </a:solidFill>
              </a:rPr>
              <a:t>grade</a:t>
            </a:r>
            <a:r>
              <a:rPr lang="zh-CN" altLang="en-US" sz="2800" b="1">
                <a:solidFill>
                  <a:srgbClr val="0000CC"/>
                </a:solidFill>
              </a:rPr>
              <a:t>的值为“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en-US" sz="2800" b="1">
                <a:solidFill>
                  <a:srgbClr val="0000CC"/>
                </a:solidFill>
              </a:rPr>
              <a:t>”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85813" y="0"/>
            <a:ext cx="1785937" cy="2246313"/>
          </a:xfrm>
          <a:prstGeom prst="rect">
            <a:avLst/>
          </a:prstGeom>
          <a:solidFill>
            <a:srgbClr val="E1F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85</a:t>
            </a:r>
            <a:r>
              <a:rPr lang="zh-CN" altLang="zh-CN" sz="2800" b="1">
                <a:solidFill>
                  <a:srgbClr val="C00000"/>
                </a:solidFill>
              </a:rPr>
              <a:t>～</a:t>
            </a:r>
            <a:r>
              <a:rPr lang="en-US" altLang="zh-CN" sz="2800" b="1">
                <a:solidFill>
                  <a:srgbClr val="C00000"/>
                </a:solidFill>
              </a:rPr>
              <a:t>100</a:t>
            </a:r>
          </a:p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70</a:t>
            </a:r>
            <a:r>
              <a:rPr lang="zh-CN" altLang="zh-CN" sz="2800" b="1">
                <a:solidFill>
                  <a:srgbClr val="C00000"/>
                </a:solidFill>
              </a:rPr>
              <a:t>～</a:t>
            </a:r>
            <a:r>
              <a:rPr lang="en-US" altLang="zh-CN" sz="2800" b="1">
                <a:solidFill>
                  <a:srgbClr val="C00000"/>
                </a:solidFill>
              </a:rPr>
              <a:t>84</a:t>
            </a:r>
          </a:p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60</a:t>
            </a:r>
            <a:r>
              <a:rPr lang="zh-CN" altLang="zh-CN" sz="2800" b="1">
                <a:solidFill>
                  <a:srgbClr val="C00000"/>
                </a:solidFill>
              </a:rPr>
              <a:t>～</a:t>
            </a:r>
            <a:r>
              <a:rPr lang="en-US" altLang="zh-CN" sz="2800" b="1">
                <a:solidFill>
                  <a:srgbClr val="C00000"/>
                </a:solidFill>
              </a:rPr>
              <a:t>69</a:t>
            </a:r>
          </a:p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&lt;60</a:t>
            </a:r>
          </a:p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error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24315" y="2630066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break;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24315" y="3058691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break;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624315" y="3487316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break;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08415" y="3915941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B050"/>
                </a:solidFill>
              </a:rPr>
              <a:t>break;</a:t>
            </a:r>
            <a:endParaRPr lang="zh-CN" altLang="en-US" sz="2800" b="1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96927" y="5058941"/>
            <a:ext cx="1785938" cy="523875"/>
          </a:xfrm>
          <a:prstGeom prst="rect">
            <a:avLst/>
          </a:prstGeom>
          <a:solidFill>
            <a:srgbClr val="E1F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85</a:t>
            </a:r>
            <a:r>
              <a:rPr lang="zh-CN" altLang="zh-CN" sz="2800" b="1">
                <a:solidFill>
                  <a:srgbClr val="C00000"/>
                </a:solidFill>
              </a:rPr>
              <a:t>～</a:t>
            </a:r>
            <a:r>
              <a:rPr lang="en-US" altLang="zh-CN" sz="2800" b="1">
                <a:solidFill>
                  <a:srgbClr val="C00000"/>
                </a:solidFill>
              </a:rPr>
              <a:t>100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/>
      <p:bldP spid="8" grpId="0" animBg="1"/>
      <p:bldP spid="9" grpId="0"/>
      <p:bldP spid="10" grpId="0"/>
      <p:bldP spid="11" grpId="0"/>
      <p:bldP spid="12" grpId="0"/>
      <p:bldP spid="1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396" name="组合 72"/>
          <p:cNvGrpSpPr>
            <a:grpSpLocks/>
          </p:cNvGrpSpPr>
          <p:nvPr/>
        </p:nvGrpSpPr>
        <p:grpSpPr bwMode="auto">
          <a:xfrm>
            <a:off x="285750" y="1628800"/>
            <a:ext cx="8429625" cy="4470400"/>
            <a:chOff x="214282" y="1571625"/>
            <a:chExt cx="8429684" cy="4470400"/>
          </a:xfrm>
        </p:grpSpPr>
        <p:cxnSp>
          <p:nvCxnSpPr>
            <p:cNvPr id="59397" name="直接箭头连接符 24"/>
            <p:cNvCxnSpPr>
              <a:cxnSpLocks noChangeShapeType="1"/>
            </p:cNvCxnSpPr>
            <p:nvPr/>
          </p:nvCxnSpPr>
          <p:spPr bwMode="auto">
            <a:xfrm rot="5400000">
              <a:off x="4163246" y="1835944"/>
              <a:ext cx="530225" cy="1587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398" name="TextBox 25"/>
            <p:cNvSpPr txBox="1">
              <a:spLocks noChangeArrowheads="1"/>
            </p:cNvSpPr>
            <p:nvPr/>
          </p:nvSpPr>
          <p:spPr bwMode="auto">
            <a:xfrm>
              <a:off x="3571896" y="2058988"/>
              <a:ext cx="1643046" cy="523220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grade</a:t>
              </a:r>
              <a:endParaRPr lang="zh-CN" altLang="zh-CN"/>
            </a:p>
          </p:txBody>
        </p:sp>
        <p:sp>
          <p:nvSpPr>
            <p:cNvPr id="59399" name="TextBox 26"/>
            <p:cNvSpPr txBox="1">
              <a:spLocks noChangeArrowheads="1"/>
            </p:cNvSpPr>
            <p:nvPr/>
          </p:nvSpPr>
          <p:spPr bwMode="auto">
            <a:xfrm>
              <a:off x="214282" y="3929066"/>
              <a:ext cx="1643074" cy="954107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C00000"/>
                  </a:solidFill>
                </a:rPr>
                <a:t>输出</a:t>
              </a:r>
              <a:endParaRPr lang="en-US" altLang="zh-CN" sz="2800" b="1">
                <a:solidFill>
                  <a:srgbClr val="C00000"/>
                </a:solidFill>
              </a:endParaRPr>
            </a:p>
            <a:p>
              <a:pPr algn="ctr" eaLnBrk="1" hangingPunct="1"/>
              <a:r>
                <a:rPr lang="en-US" altLang="zh-CN" sz="2800" b="1">
                  <a:solidFill>
                    <a:srgbClr val="C00000"/>
                  </a:solidFill>
                </a:rPr>
                <a:t>85</a:t>
              </a:r>
              <a:r>
                <a:rPr lang="zh-CN" altLang="zh-CN" sz="2800" b="1">
                  <a:solidFill>
                    <a:srgbClr val="C00000"/>
                  </a:solidFill>
                </a:rPr>
                <a:t>～</a:t>
              </a:r>
              <a:r>
                <a:rPr lang="en-US" altLang="zh-CN" sz="2800" b="1">
                  <a:solidFill>
                    <a:srgbClr val="C00000"/>
                  </a:solidFill>
                </a:rPr>
                <a:t>100</a:t>
              </a:r>
              <a:endParaRPr lang="zh-CN" altLang="zh-CN"/>
            </a:p>
          </p:txBody>
        </p:sp>
        <p:cxnSp>
          <p:nvCxnSpPr>
            <p:cNvPr id="59400" name="直接箭头连接符 28"/>
            <p:cNvCxnSpPr>
              <a:cxnSpLocks noChangeShapeType="1"/>
            </p:cNvCxnSpPr>
            <p:nvPr/>
          </p:nvCxnSpPr>
          <p:spPr bwMode="auto">
            <a:xfrm rot="10800000" flipV="1">
              <a:off x="1000104" y="2571744"/>
              <a:ext cx="2786079" cy="1357312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01" name="TextBox 30"/>
            <p:cNvSpPr txBox="1">
              <a:spLocks noChangeArrowheads="1"/>
            </p:cNvSpPr>
            <p:nvPr/>
          </p:nvSpPr>
          <p:spPr bwMode="auto">
            <a:xfrm>
              <a:off x="1261056" y="3048656"/>
              <a:ext cx="88205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‘A’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  <p:cxnSp>
          <p:nvCxnSpPr>
            <p:cNvPr id="59402" name="直接箭头连接符 33"/>
            <p:cNvCxnSpPr>
              <a:cxnSpLocks noChangeShapeType="1"/>
              <a:endCxn id="59411" idx="0"/>
            </p:cNvCxnSpPr>
            <p:nvPr/>
          </p:nvCxnSpPr>
          <p:spPr bwMode="auto">
            <a:xfrm rot="5400000">
              <a:off x="2732471" y="2732481"/>
              <a:ext cx="1357322" cy="1035849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3" name="直接箭头连接符 40"/>
            <p:cNvCxnSpPr>
              <a:cxnSpLocks noChangeShapeType="1"/>
              <a:endCxn id="59414" idx="0"/>
            </p:cNvCxnSpPr>
            <p:nvPr/>
          </p:nvCxnSpPr>
          <p:spPr bwMode="auto">
            <a:xfrm>
              <a:off x="4929191" y="2571744"/>
              <a:ext cx="1428759" cy="1357322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4" name="直接箭头连接符 42"/>
            <p:cNvCxnSpPr>
              <a:cxnSpLocks noChangeShapeType="1"/>
              <a:endCxn id="59415" idx="0"/>
            </p:cNvCxnSpPr>
            <p:nvPr/>
          </p:nvCxnSpPr>
          <p:spPr bwMode="auto">
            <a:xfrm>
              <a:off x="5143504" y="2571744"/>
              <a:ext cx="2821801" cy="1357322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5" name="直接箭头连接符 46"/>
            <p:cNvCxnSpPr>
              <a:cxnSpLocks noChangeShapeType="1"/>
              <a:stCxn id="59399" idx="2"/>
              <a:endCxn id="59409" idx="2"/>
            </p:cNvCxnSpPr>
            <p:nvPr/>
          </p:nvCxnSpPr>
          <p:spPr bwMode="auto">
            <a:xfrm rot="16200000" flipH="1">
              <a:off x="2170906" y="3748086"/>
              <a:ext cx="837384" cy="3107558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6" name="直接箭头连接符 49"/>
            <p:cNvCxnSpPr>
              <a:cxnSpLocks noChangeShapeType="1"/>
              <a:stCxn id="59411" idx="2"/>
            </p:cNvCxnSpPr>
            <p:nvPr/>
          </p:nvCxnSpPr>
          <p:spPr bwMode="auto">
            <a:xfrm rot="16200000" flipH="1">
              <a:off x="3224616" y="4551764"/>
              <a:ext cx="681509" cy="1344326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7" name="直接箭头连接符 51"/>
            <p:cNvCxnSpPr>
              <a:cxnSpLocks noChangeShapeType="1"/>
              <a:stCxn id="59412" idx="2"/>
            </p:cNvCxnSpPr>
            <p:nvPr/>
          </p:nvCxnSpPr>
          <p:spPr bwMode="auto">
            <a:xfrm rot="5400000">
              <a:off x="4316816" y="5138360"/>
              <a:ext cx="617529" cy="107155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8" name="直接箭头连接符 53"/>
            <p:cNvCxnSpPr>
              <a:cxnSpLocks noChangeShapeType="1"/>
              <a:stCxn id="59415" idx="2"/>
              <a:endCxn id="59409" idx="6"/>
            </p:cNvCxnSpPr>
            <p:nvPr/>
          </p:nvCxnSpPr>
          <p:spPr bwMode="auto">
            <a:xfrm rot="5400000">
              <a:off x="5957118" y="3712370"/>
              <a:ext cx="837384" cy="3178991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09" name="椭圆 58"/>
            <p:cNvSpPr>
              <a:spLocks noChangeArrowheads="1"/>
            </p:cNvSpPr>
            <p:nvPr/>
          </p:nvSpPr>
          <p:spPr bwMode="auto">
            <a:xfrm>
              <a:off x="4143377" y="5399088"/>
              <a:ext cx="642937" cy="642937"/>
            </a:xfrm>
            <a:prstGeom prst="ellipse">
              <a:avLst/>
            </a:prstGeom>
            <a:solidFill>
              <a:srgbClr val="FF99CC"/>
            </a:solidFill>
            <a:ln w="9525" algn="ctr">
              <a:solidFill>
                <a:srgbClr val="FF99CC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zh-CN"/>
            </a:p>
          </p:txBody>
        </p:sp>
        <p:sp>
          <p:nvSpPr>
            <p:cNvPr id="59410" name="TextBox 32"/>
            <p:cNvSpPr txBox="1">
              <a:spLocks noChangeArrowheads="1"/>
            </p:cNvSpPr>
            <p:nvPr/>
          </p:nvSpPr>
          <p:spPr bwMode="auto">
            <a:xfrm>
              <a:off x="2618379" y="3071810"/>
              <a:ext cx="95348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‘B’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  <p:sp>
          <p:nvSpPr>
            <p:cNvPr id="59411" name="TextBox 35"/>
            <p:cNvSpPr txBox="1">
              <a:spLocks noChangeArrowheads="1"/>
            </p:cNvSpPr>
            <p:nvPr/>
          </p:nvSpPr>
          <p:spPr bwMode="auto">
            <a:xfrm>
              <a:off x="2143108" y="3929066"/>
              <a:ext cx="1500198" cy="954107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C00000"/>
                  </a:solidFill>
                </a:rPr>
                <a:t>输出</a:t>
              </a:r>
              <a:endParaRPr lang="en-US" altLang="zh-CN" sz="2800" b="1">
                <a:solidFill>
                  <a:srgbClr val="C00000"/>
                </a:solidFill>
              </a:endParaRPr>
            </a:p>
            <a:p>
              <a:pPr algn="ctr" eaLnBrk="1" hangingPunct="1"/>
              <a:r>
                <a:rPr lang="en-US" altLang="zh-CN" sz="2800" b="1">
                  <a:solidFill>
                    <a:srgbClr val="C00000"/>
                  </a:solidFill>
                </a:rPr>
                <a:t>70</a:t>
              </a:r>
              <a:r>
                <a:rPr lang="zh-CN" altLang="zh-CN" sz="2800" b="1">
                  <a:solidFill>
                    <a:srgbClr val="C00000"/>
                  </a:solidFill>
                </a:rPr>
                <a:t>～</a:t>
              </a:r>
              <a:r>
                <a:rPr lang="en-US" altLang="zh-CN" sz="2800" b="1">
                  <a:solidFill>
                    <a:srgbClr val="C00000"/>
                  </a:solidFill>
                </a:rPr>
                <a:t>84</a:t>
              </a:r>
              <a:endParaRPr lang="zh-CN" altLang="zh-CN"/>
            </a:p>
          </p:txBody>
        </p:sp>
        <p:sp>
          <p:nvSpPr>
            <p:cNvPr id="59412" name="TextBox 36"/>
            <p:cNvSpPr txBox="1">
              <a:spLocks noChangeArrowheads="1"/>
            </p:cNvSpPr>
            <p:nvPr/>
          </p:nvSpPr>
          <p:spPr bwMode="auto">
            <a:xfrm>
              <a:off x="3929058" y="3929066"/>
              <a:ext cx="1500198" cy="954107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C00000"/>
                  </a:solidFill>
                </a:rPr>
                <a:t>输出</a:t>
              </a:r>
              <a:endParaRPr lang="en-US" altLang="zh-CN" sz="2800" b="1">
                <a:solidFill>
                  <a:srgbClr val="C00000"/>
                </a:solidFill>
              </a:endParaRPr>
            </a:p>
            <a:p>
              <a:pPr algn="ctr" eaLnBrk="1" hangingPunct="1"/>
              <a:r>
                <a:rPr lang="en-US" altLang="zh-CN" sz="2800" b="1">
                  <a:solidFill>
                    <a:srgbClr val="C00000"/>
                  </a:solidFill>
                </a:rPr>
                <a:t>60</a:t>
              </a:r>
              <a:r>
                <a:rPr lang="zh-CN" altLang="zh-CN" sz="2800" b="1">
                  <a:solidFill>
                    <a:srgbClr val="C00000"/>
                  </a:solidFill>
                </a:rPr>
                <a:t>～</a:t>
              </a:r>
              <a:r>
                <a:rPr lang="en-US" altLang="zh-CN" sz="2800" b="1">
                  <a:solidFill>
                    <a:srgbClr val="C00000"/>
                  </a:solidFill>
                </a:rPr>
                <a:t>69</a:t>
              </a:r>
              <a:endParaRPr lang="zh-CN" altLang="zh-CN"/>
            </a:p>
          </p:txBody>
        </p:sp>
        <p:sp>
          <p:nvSpPr>
            <p:cNvPr id="59413" name="TextBox 44"/>
            <p:cNvSpPr txBox="1">
              <a:spLocks noChangeArrowheads="1"/>
            </p:cNvSpPr>
            <p:nvPr/>
          </p:nvSpPr>
          <p:spPr bwMode="auto">
            <a:xfrm>
              <a:off x="3761386" y="3071810"/>
              <a:ext cx="10249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‘C’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  <p:sp>
          <p:nvSpPr>
            <p:cNvPr id="59414" name="TextBox 45"/>
            <p:cNvSpPr txBox="1">
              <a:spLocks noChangeArrowheads="1"/>
            </p:cNvSpPr>
            <p:nvPr/>
          </p:nvSpPr>
          <p:spPr bwMode="auto">
            <a:xfrm>
              <a:off x="5715008" y="3929066"/>
              <a:ext cx="1285884" cy="954107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C00000"/>
                  </a:solidFill>
                </a:rPr>
                <a:t>输出</a:t>
              </a:r>
              <a:endParaRPr lang="en-US" altLang="zh-CN" sz="2800" b="1">
                <a:solidFill>
                  <a:srgbClr val="C00000"/>
                </a:solidFill>
              </a:endParaRPr>
            </a:p>
            <a:p>
              <a:pPr algn="ctr" eaLnBrk="1" hangingPunct="1"/>
              <a:r>
                <a:rPr lang="en-US" altLang="zh-CN" sz="2800" b="1">
                  <a:solidFill>
                    <a:srgbClr val="C00000"/>
                  </a:solidFill>
                </a:rPr>
                <a:t>&lt;60</a:t>
              </a:r>
              <a:endParaRPr lang="zh-CN" altLang="zh-CN"/>
            </a:p>
          </p:txBody>
        </p:sp>
        <p:sp>
          <p:nvSpPr>
            <p:cNvPr id="59415" name="TextBox 47"/>
            <p:cNvSpPr txBox="1">
              <a:spLocks noChangeArrowheads="1"/>
            </p:cNvSpPr>
            <p:nvPr/>
          </p:nvSpPr>
          <p:spPr bwMode="auto">
            <a:xfrm>
              <a:off x="7286644" y="3929066"/>
              <a:ext cx="1357322" cy="954107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C00000"/>
                  </a:solidFill>
                </a:rPr>
                <a:t>输出</a:t>
              </a:r>
              <a:endParaRPr lang="en-US" altLang="zh-CN" sz="2800" b="1">
                <a:solidFill>
                  <a:srgbClr val="C00000"/>
                </a:solidFill>
              </a:endParaRPr>
            </a:p>
            <a:p>
              <a:pPr algn="ctr" eaLnBrk="1" hangingPunct="1"/>
              <a:r>
                <a:rPr lang="en-US" altLang="zh-CN" sz="2800" b="1">
                  <a:solidFill>
                    <a:srgbClr val="C00000"/>
                  </a:solidFill>
                </a:rPr>
                <a:t>error</a:t>
              </a:r>
              <a:endParaRPr lang="zh-CN" altLang="zh-CN"/>
            </a:p>
          </p:txBody>
        </p:sp>
        <p:cxnSp>
          <p:nvCxnSpPr>
            <p:cNvPr id="59416" name="直接箭头连接符 48"/>
            <p:cNvCxnSpPr>
              <a:cxnSpLocks noChangeShapeType="1"/>
              <a:endCxn id="59412" idx="0"/>
            </p:cNvCxnSpPr>
            <p:nvPr/>
          </p:nvCxnSpPr>
          <p:spPr bwMode="auto">
            <a:xfrm rot="16200000" flipH="1">
              <a:off x="3875480" y="3125389"/>
              <a:ext cx="1357322" cy="250032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17" name="TextBox 50"/>
            <p:cNvSpPr txBox="1">
              <a:spLocks noChangeArrowheads="1"/>
            </p:cNvSpPr>
            <p:nvPr/>
          </p:nvSpPr>
          <p:spPr bwMode="auto">
            <a:xfrm>
              <a:off x="4786314" y="3048656"/>
              <a:ext cx="97532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0000CC"/>
                  </a:solidFill>
                </a:rPr>
                <a:t>‘D’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  <p:sp>
          <p:nvSpPr>
            <p:cNvPr id="59418" name="TextBox 52"/>
            <p:cNvSpPr txBox="1">
              <a:spLocks noChangeArrowheads="1"/>
            </p:cNvSpPr>
            <p:nvPr/>
          </p:nvSpPr>
          <p:spPr bwMode="auto">
            <a:xfrm>
              <a:off x="6500826" y="2786058"/>
              <a:ext cx="1143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0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CC"/>
                  </a:solidFill>
                </a:rPr>
                <a:t>其他</a:t>
              </a:r>
              <a:endParaRPr lang="zh-CN" altLang="zh-CN" sz="2800" b="1">
                <a:solidFill>
                  <a:srgbClr val="0000CC"/>
                </a:solidFill>
              </a:endParaRPr>
            </a:p>
          </p:txBody>
        </p:sp>
        <p:cxnSp>
          <p:nvCxnSpPr>
            <p:cNvPr id="59419" name="直接箭头连接符 54"/>
            <p:cNvCxnSpPr>
              <a:cxnSpLocks noChangeShapeType="1"/>
              <a:stCxn id="59414" idx="2"/>
              <a:endCxn id="59409" idx="7"/>
            </p:cNvCxnSpPr>
            <p:nvPr/>
          </p:nvCxnSpPr>
          <p:spPr bwMode="auto">
            <a:xfrm rot="5400000">
              <a:off x="5220019" y="4355312"/>
              <a:ext cx="610071" cy="1665792"/>
            </a:xfrm>
            <a:prstGeom prst="straightConnector1">
              <a:avLst/>
            </a:prstGeom>
            <a:noFill/>
            <a:ln w="38100" algn="ctr">
              <a:solidFill>
                <a:srgbClr val="00B050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755650" y="188640"/>
            <a:ext cx="75311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4.5 switch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语句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476672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4.6 </a:t>
            </a:r>
            <a:r>
              <a:rPr lang="zh-CN" altLang="en-US" dirty="0" smtClean="0">
                <a:solidFill>
                  <a:srgbClr val="800000"/>
                </a:solidFill>
                <a:ea typeface="黑体" pitchFamily="2" charset="-122"/>
              </a:rPr>
              <a:t>选择结构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程序举例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60419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5326484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1038" y="1389484"/>
            <a:ext cx="79295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CN" altLang="zh-CN" sz="3200" b="1" dirty="0" smtClean="0">
                <a:latin typeface="+mn-lt"/>
                <a:ea typeface="+mn-ea"/>
              </a:rPr>
              <a:t>例</a:t>
            </a:r>
            <a:r>
              <a:rPr lang="en-US" altLang="zh-CN" sz="3200" b="1" dirty="0" smtClean="0">
                <a:latin typeface="+mn-lt"/>
                <a:ea typeface="+mn-ea"/>
              </a:rPr>
              <a:t> </a:t>
            </a:r>
            <a:r>
              <a:rPr lang="zh-CN" altLang="zh-CN" sz="3200" b="1" dirty="0">
                <a:latin typeface="+mn-lt"/>
                <a:ea typeface="+mn-ea"/>
              </a:rPr>
              <a:t>写程序，判断某一年是否</a:t>
            </a:r>
            <a:r>
              <a:rPr lang="zh-CN" altLang="en-US" sz="3200" b="1" dirty="0">
                <a:latin typeface="+mn-lt"/>
                <a:ea typeface="+mn-ea"/>
              </a:rPr>
              <a:t>为</a:t>
            </a:r>
            <a:r>
              <a:rPr lang="zh-CN" altLang="zh-CN" sz="3200" b="1" dirty="0">
                <a:latin typeface="+mn-lt"/>
                <a:ea typeface="+mn-ea"/>
              </a:rPr>
              <a:t>闰年。</a:t>
            </a:r>
            <a:endParaRPr lang="en-US" altLang="zh-CN" sz="3200" b="1" dirty="0">
              <a:latin typeface="+mn-lt"/>
              <a:ea typeface="+mn-ea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dirty="0">
                <a:latin typeface="+mn-lt"/>
                <a:ea typeface="+mn-ea"/>
              </a:rPr>
              <a:t>用变量</a:t>
            </a:r>
            <a:r>
              <a:rPr lang="en-US" altLang="zh-CN" sz="3200" b="1" dirty="0">
                <a:latin typeface="+mn-lt"/>
                <a:ea typeface="+mn-ea"/>
              </a:rPr>
              <a:t>leap</a:t>
            </a:r>
            <a:r>
              <a:rPr lang="zh-CN" altLang="zh-CN" sz="3200" b="1" dirty="0">
                <a:latin typeface="+mn-lt"/>
                <a:ea typeface="+mn-ea"/>
              </a:rPr>
              <a:t>代表是否闰年的信息</a:t>
            </a:r>
            <a:endParaRPr lang="en-US" altLang="zh-CN" sz="3200" b="1" dirty="0">
              <a:latin typeface="+mn-lt"/>
              <a:ea typeface="+mn-ea"/>
            </a:endParaRP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dirty="0">
                <a:latin typeface="+mn-lt"/>
                <a:ea typeface="+mn-ea"/>
              </a:rPr>
              <a:t>若闰年，令</a:t>
            </a:r>
            <a:r>
              <a:rPr lang="en-US" altLang="zh-CN" sz="3200" b="1" dirty="0">
                <a:latin typeface="+mn-lt"/>
                <a:ea typeface="+mn-ea"/>
              </a:rPr>
              <a:t>leap=1</a:t>
            </a:r>
            <a:r>
              <a:rPr lang="zh-CN" altLang="zh-CN" sz="3200" b="1" dirty="0">
                <a:latin typeface="+mn-lt"/>
                <a:ea typeface="+mn-ea"/>
              </a:rPr>
              <a:t>；非闰年，</a:t>
            </a:r>
            <a:r>
              <a:rPr lang="en-US" altLang="zh-CN" sz="3200" b="1" dirty="0">
                <a:latin typeface="+mn-lt"/>
                <a:ea typeface="+mn-ea"/>
              </a:rPr>
              <a:t>leap=0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dirty="0">
                <a:latin typeface="+mn-lt"/>
                <a:ea typeface="+mn-ea"/>
              </a:rPr>
              <a:t>最后判断</a:t>
            </a:r>
            <a:r>
              <a:rPr lang="en-US" altLang="zh-CN" sz="3200" b="1" dirty="0">
                <a:latin typeface="+mn-lt"/>
                <a:ea typeface="+mn-ea"/>
              </a:rPr>
              <a:t>leap</a:t>
            </a:r>
            <a:r>
              <a:rPr lang="zh-CN" altLang="zh-CN" sz="3200" b="1" dirty="0">
                <a:latin typeface="+mn-lt"/>
                <a:ea typeface="+mn-ea"/>
              </a:rPr>
              <a:t>是否为</a:t>
            </a:r>
            <a:r>
              <a:rPr lang="en-US" altLang="zh-CN" sz="3200" b="1" dirty="0">
                <a:latin typeface="+mn-lt"/>
                <a:ea typeface="+mn-ea"/>
              </a:rPr>
              <a:t>1</a:t>
            </a:r>
            <a:r>
              <a:rPr lang="zh-CN" altLang="zh-CN" sz="3200" b="1" dirty="0">
                <a:latin typeface="+mn-lt"/>
                <a:ea typeface="+mn-ea"/>
              </a:rPr>
              <a:t>（真），若是，则输出“闰年”信息</a:t>
            </a:r>
            <a:endParaRPr lang="en-US" altLang="zh-CN" sz="3200" b="1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75" y="285750"/>
            <a:ext cx="9001125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#include &lt;</a:t>
            </a:r>
            <a:r>
              <a:rPr lang="en-US" altLang="zh-CN" sz="2800" b="1" kern="0" dirty="0" err="1">
                <a:latin typeface="+mn-lt"/>
                <a:ea typeface="+mn-ea"/>
              </a:rPr>
              <a:t>stdio.h</a:t>
            </a:r>
            <a:r>
              <a:rPr lang="en-US" altLang="zh-CN" sz="2800" b="1" kern="0" dirty="0">
                <a:latin typeface="+mn-lt"/>
                <a:ea typeface="+mn-ea"/>
              </a:rPr>
              <a:t>&gt;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void main()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{</a:t>
            </a:r>
            <a:r>
              <a:rPr lang="en-US" altLang="zh-CN" sz="2800" b="1" kern="0" dirty="0" err="1">
                <a:latin typeface="+mn-lt"/>
                <a:ea typeface="+mn-ea"/>
              </a:rPr>
              <a:t>int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 err="1">
                <a:latin typeface="+mn-lt"/>
                <a:ea typeface="+mn-ea"/>
              </a:rPr>
              <a:t>year,</a:t>
            </a:r>
            <a:r>
              <a:rPr lang="en-US" altLang="zh-CN" sz="2800" b="1" kern="0" dirty="0" err="1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("enter year:"); </a:t>
            </a:r>
            <a:r>
              <a:rPr lang="en-US" altLang="zh-CN" sz="2800" b="1" kern="0" dirty="0" err="1">
                <a:latin typeface="+mn-lt"/>
                <a:ea typeface="+mn-ea"/>
              </a:rPr>
              <a:t>scanf</a:t>
            </a:r>
            <a:r>
              <a:rPr lang="en-US" altLang="zh-CN" sz="2800" b="1" kern="0" dirty="0">
                <a:latin typeface="+mn-lt"/>
                <a:ea typeface="+mn-ea"/>
              </a:rPr>
              <a:t>("%</a:t>
            </a:r>
            <a:r>
              <a:rPr lang="en-US" altLang="zh-CN" sz="2800" b="1" kern="0" dirty="0" err="1">
                <a:latin typeface="+mn-lt"/>
                <a:ea typeface="+mn-ea"/>
              </a:rPr>
              <a:t>d",&amp;year</a:t>
            </a:r>
            <a:r>
              <a:rPr lang="en-US" altLang="zh-CN" sz="2800" b="1" kern="0" dirty="0">
                <a:latin typeface="+mn-lt"/>
                <a:ea typeface="+mn-ea"/>
              </a:rPr>
              <a:t>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(year%4==0)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if(year%100==0)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	       if(year%400==0)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)   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not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("a leap year.\n");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  <p:sp>
        <p:nvSpPr>
          <p:cNvPr id="61444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445" name="Rectangle 4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447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59113" y="1176338"/>
            <a:ext cx="2357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标志变量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cxnSp>
        <p:nvCxnSpPr>
          <p:cNvPr id="14" name="直接连接符 13"/>
          <p:cNvCxnSpPr>
            <a:cxnSpLocks noChangeShapeType="1"/>
          </p:cNvCxnSpPr>
          <p:nvPr/>
        </p:nvCxnSpPr>
        <p:spPr bwMode="auto">
          <a:xfrm>
            <a:off x="1627188" y="1643063"/>
            <a:ext cx="1000125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>
            <a:off x="395288" y="5229225"/>
            <a:ext cx="1408112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48038" y="4344988"/>
            <a:ext cx="4214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dirty="0">
                <a:solidFill>
                  <a:srgbClr val="0000CC"/>
                </a:solidFill>
              </a:rPr>
              <a:t>与</a:t>
            </a:r>
            <a:r>
              <a:rPr lang="en-US" altLang="zh-CN" sz="2800" b="1">
                <a:solidFill>
                  <a:srgbClr val="0000CC"/>
                </a:solidFill>
              </a:rPr>
              <a:t>if (</a:t>
            </a:r>
            <a:r>
              <a:rPr lang="en-US" altLang="zh-CN" sz="2800" b="1" smtClean="0">
                <a:solidFill>
                  <a:srgbClr val="0000CC"/>
                </a:solidFill>
              </a:rPr>
              <a:t>leap==1)</a:t>
            </a:r>
            <a:r>
              <a:rPr lang="zh-CN" altLang="zh-CN" sz="2800" b="1" dirty="0">
                <a:solidFill>
                  <a:srgbClr val="0000CC"/>
                </a:solidFill>
              </a:rPr>
              <a:t>含义相同</a:t>
            </a:r>
            <a:endParaRPr lang="zh-CN" altLang="en-US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75" y="285750"/>
            <a:ext cx="9001125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#include &lt;</a:t>
            </a:r>
            <a:r>
              <a:rPr lang="en-US" altLang="zh-CN" sz="2800" b="1" kern="0" dirty="0" err="1">
                <a:latin typeface="+mn-lt"/>
                <a:ea typeface="+mn-ea"/>
              </a:rPr>
              <a:t>stdio.h</a:t>
            </a:r>
            <a:r>
              <a:rPr lang="en-US" altLang="zh-CN" sz="2800" b="1" kern="0" dirty="0">
                <a:latin typeface="+mn-lt"/>
                <a:ea typeface="+mn-ea"/>
              </a:rPr>
              <a:t>&gt;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void main()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{</a:t>
            </a:r>
            <a:r>
              <a:rPr lang="en-US" altLang="zh-CN" sz="2800" b="1" kern="0" dirty="0" err="1">
                <a:latin typeface="+mn-lt"/>
                <a:ea typeface="+mn-ea"/>
              </a:rPr>
              <a:t>int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 err="1">
                <a:latin typeface="+mn-lt"/>
                <a:ea typeface="+mn-ea"/>
              </a:rPr>
              <a:t>year,</a:t>
            </a:r>
            <a:r>
              <a:rPr lang="en-US" altLang="zh-CN" sz="2800" b="1" kern="0" dirty="0" err="1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("enter year:"); </a:t>
            </a:r>
            <a:r>
              <a:rPr lang="en-US" altLang="zh-CN" sz="2800" b="1" kern="0" dirty="0" err="1">
                <a:latin typeface="+mn-lt"/>
                <a:ea typeface="+mn-ea"/>
              </a:rPr>
              <a:t>scanf</a:t>
            </a:r>
            <a:r>
              <a:rPr lang="en-US" altLang="zh-CN" sz="2800" b="1" kern="0" dirty="0">
                <a:latin typeface="+mn-lt"/>
                <a:ea typeface="+mn-ea"/>
              </a:rPr>
              <a:t>("%</a:t>
            </a:r>
            <a:r>
              <a:rPr lang="en-US" altLang="zh-CN" sz="2800" b="1" kern="0" dirty="0" err="1">
                <a:latin typeface="+mn-lt"/>
                <a:ea typeface="+mn-ea"/>
              </a:rPr>
              <a:t>d",&amp;year</a:t>
            </a:r>
            <a:r>
              <a:rPr lang="en-US" altLang="zh-CN" sz="2800" b="1" kern="0" dirty="0">
                <a:latin typeface="+mn-lt"/>
                <a:ea typeface="+mn-ea"/>
              </a:rPr>
              <a:t>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(year%4==0)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if(year%100==0)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	       if(year%400==0)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)   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not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("a leap year.\n");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2469" name="Rectangle 4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2471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28625" y="2000250"/>
            <a:ext cx="6786563" cy="27860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000125" y="4786313"/>
            <a:ext cx="6858000" cy="1816100"/>
          </a:xfrm>
          <a:prstGeom prst="rect">
            <a:avLst/>
          </a:prstGeom>
          <a:solidFill>
            <a:srgbClr val="0000CC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if(year%4!=0)  leap=0;</a:t>
            </a:r>
            <a:endParaRPr lang="zh-CN" altLang="zh-CN" sz="2800" b="1" dirty="0">
              <a:solidFill>
                <a:srgbClr val="FFFF0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else if (year%100!=0)  leap=1;</a:t>
            </a:r>
            <a:endParaRPr lang="zh-CN" altLang="zh-CN" sz="2800" b="1" dirty="0">
              <a:solidFill>
                <a:srgbClr val="FFFF0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else if(year%400!=0)   leap=0;</a:t>
            </a:r>
            <a:endParaRPr lang="zh-CN" altLang="zh-CN" sz="2800" b="1" dirty="0">
              <a:solidFill>
                <a:srgbClr val="FFFF0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else  </a:t>
            </a:r>
            <a:r>
              <a:rPr lang="zh-CN" altLang="zh-CN" sz="2800" b="1" dirty="0">
                <a:solidFill>
                  <a:srgbClr val="FFFF00"/>
                </a:solidFill>
                <a:latin typeface="+mn-lt"/>
                <a:ea typeface="+mn-ea"/>
              </a:rPr>
              <a:t>　</a:t>
            </a: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leap=1;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8893175" cy="769938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>
          <a:xfrm>
            <a:off x="857250" y="1604963"/>
            <a:ext cx="7286625" cy="4357687"/>
          </a:xfrm>
        </p:spPr>
        <p:txBody>
          <a:bodyPr/>
          <a:lstStyle/>
          <a:p>
            <a:r>
              <a:rPr lang="zh-CN" altLang="zh-CN" smtClean="0"/>
              <a:t>“条件”在程序中用一个表达式表示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3600" smtClean="0"/>
              <a:t>x&gt;0</a:t>
            </a:r>
            <a:endParaRPr lang="zh-CN" altLang="zh-CN" sz="3600" smtClean="0"/>
          </a:p>
          <a:p>
            <a:pPr lvl="1">
              <a:buFont typeface="Wingdings" pitchFamily="2" charset="2"/>
              <a:buNone/>
            </a:pPr>
            <a:r>
              <a:rPr lang="en-US" altLang="zh-CN" sz="3600" smtClean="0"/>
              <a:t>age&gt;=70</a:t>
            </a:r>
            <a:endParaRPr lang="zh-CN" altLang="zh-CN" sz="3600" smtClean="0"/>
          </a:p>
          <a:p>
            <a:pPr lvl="1">
              <a:buFont typeface="Wingdings" pitchFamily="2" charset="2"/>
              <a:buNone/>
            </a:pPr>
            <a:r>
              <a:rPr lang="en-US" altLang="zh-CN" sz="3600" smtClean="0"/>
              <a:t>a+b&gt;c</a:t>
            </a:r>
            <a:endParaRPr lang="zh-CN" altLang="zh-CN" sz="3600" smtClean="0"/>
          </a:p>
          <a:p>
            <a:pPr lvl="1">
              <a:buFont typeface="Wingdings" pitchFamily="2" charset="2"/>
              <a:buNone/>
            </a:pPr>
            <a:r>
              <a:rPr lang="en-US" altLang="zh-CN" sz="3600" smtClean="0"/>
              <a:t>b*b-4*a*c&gt;0</a:t>
            </a:r>
            <a:endParaRPr lang="zh-CN" altLang="zh-CN" sz="3600" smtClean="0"/>
          </a:p>
          <a:p>
            <a:pPr lvl="1">
              <a:buFont typeface="Wingdings" pitchFamily="2" charset="2"/>
              <a:buNone/>
            </a:pPr>
            <a:r>
              <a:rPr lang="en-US" altLang="zh-CN" sz="3600" smtClean="0"/>
              <a:t>’a’&lt;’v’</a:t>
            </a:r>
            <a:endParaRPr lang="zh-CN" altLang="zh-CN" sz="3600" smtClean="0"/>
          </a:p>
        </p:txBody>
      </p:sp>
      <p:pic>
        <p:nvPicPr>
          <p:cNvPr id="10244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48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22788" y="2844800"/>
            <a:ext cx="2786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</a:rPr>
              <a:t>关系运算符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47813" y="2349500"/>
            <a:ext cx="428625" cy="32385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71688" y="3000375"/>
            <a:ext cx="714375" cy="3571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24075" y="3648075"/>
            <a:ext cx="428625" cy="3571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76600" y="4295775"/>
            <a:ext cx="428625" cy="3571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835150" y="4943475"/>
            <a:ext cx="428625" cy="3571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6" grpId="0"/>
      <p:bldP spid="18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75" y="285750"/>
            <a:ext cx="9001125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#include &lt;</a:t>
            </a:r>
            <a:r>
              <a:rPr lang="en-US" altLang="zh-CN" sz="2800" b="1" kern="0" dirty="0" err="1">
                <a:latin typeface="+mn-lt"/>
                <a:ea typeface="+mn-ea"/>
              </a:rPr>
              <a:t>stdio.h</a:t>
            </a:r>
            <a:r>
              <a:rPr lang="en-US" altLang="zh-CN" sz="2800" b="1" kern="0" dirty="0">
                <a:latin typeface="+mn-lt"/>
                <a:ea typeface="+mn-ea"/>
              </a:rPr>
              <a:t>&gt;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void main()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{</a:t>
            </a:r>
            <a:r>
              <a:rPr lang="en-US" altLang="zh-CN" sz="2800" b="1" kern="0" dirty="0" err="1">
                <a:latin typeface="+mn-lt"/>
                <a:ea typeface="+mn-ea"/>
              </a:rPr>
              <a:t>int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 err="1">
                <a:latin typeface="+mn-lt"/>
                <a:ea typeface="+mn-ea"/>
              </a:rPr>
              <a:t>year,</a:t>
            </a:r>
            <a:r>
              <a:rPr lang="en-US" altLang="zh-CN" sz="2800" b="1" kern="0" dirty="0" err="1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("enter year:"); </a:t>
            </a:r>
            <a:r>
              <a:rPr lang="en-US" altLang="zh-CN" sz="2800" b="1" kern="0" dirty="0" err="1">
                <a:latin typeface="+mn-lt"/>
                <a:ea typeface="+mn-ea"/>
              </a:rPr>
              <a:t>scanf</a:t>
            </a:r>
            <a:r>
              <a:rPr lang="en-US" altLang="zh-CN" sz="2800" b="1" kern="0" dirty="0">
                <a:latin typeface="+mn-lt"/>
                <a:ea typeface="+mn-ea"/>
              </a:rPr>
              <a:t>("%</a:t>
            </a:r>
            <a:r>
              <a:rPr lang="en-US" altLang="zh-CN" sz="2800" b="1" kern="0" dirty="0" err="1">
                <a:latin typeface="+mn-lt"/>
                <a:ea typeface="+mn-ea"/>
              </a:rPr>
              <a:t>d",&amp;year</a:t>
            </a:r>
            <a:r>
              <a:rPr lang="en-US" altLang="zh-CN" sz="2800" b="1" kern="0" dirty="0">
                <a:latin typeface="+mn-lt"/>
                <a:ea typeface="+mn-ea"/>
              </a:rPr>
              <a:t>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(year%4==0)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if(year%100==0)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	       if(year%400==0)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	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=1;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 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=0;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if (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leap</a:t>
            </a:r>
            <a:r>
              <a:rPr lang="en-US" altLang="zh-CN" sz="2800" b="1" kern="0" dirty="0">
                <a:latin typeface="+mn-lt"/>
                <a:ea typeface="+mn-ea"/>
              </a:rPr>
              <a:t>)   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else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("%d is not ",year);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("a leap year.\n");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29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  <p:sp>
        <p:nvSpPr>
          <p:cNvPr id="63492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3493" name="Rectangle 4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3495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3496" name="矩形 16"/>
          <p:cNvSpPr>
            <a:spLocks noChangeArrowheads="1"/>
          </p:cNvSpPr>
          <p:nvPr/>
        </p:nvSpPr>
        <p:spPr bwMode="auto">
          <a:xfrm>
            <a:off x="428625" y="2000250"/>
            <a:ext cx="6786563" cy="27860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00063" y="4899025"/>
            <a:ext cx="7643812" cy="1816100"/>
          </a:xfrm>
          <a:prstGeom prst="rect">
            <a:avLst/>
          </a:prstGeom>
          <a:solidFill>
            <a:srgbClr val="0000CC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if((year%4==0 &amp;&amp; year%100!=0) </a:t>
            </a: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                         || (year%400==0))</a:t>
            </a:r>
            <a:endParaRPr lang="zh-CN" altLang="zh-CN" sz="2800" b="1" dirty="0">
              <a:solidFill>
                <a:srgbClr val="FFFF0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     leap=1;</a:t>
            </a:r>
            <a:endParaRPr lang="zh-CN" altLang="zh-CN" sz="2800" b="1" dirty="0">
              <a:solidFill>
                <a:srgbClr val="FFFF00"/>
              </a:solidFill>
              <a:latin typeface="+mn-lt"/>
              <a:ea typeface="+mn-ea"/>
            </a:endParaRPr>
          </a:p>
          <a:p>
            <a:pPr>
              <a:defRPr/>
            </a:pPr>
            <a:r>
              <a:rPr lang="en-US" altLang="zh-CN" sz="2800" b="1" dirty="0">
                <a:solidFill>
                  <a:srgbClr val="FFFF00"/>
                </a:solidFill>
                <a:latin typeface="+mn-lt"/>
                <a:ea typeface="+mn-ea"/>
              </a:rPr>
              <a:t>else    leap=0;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14813" y="357188"/>
            <a:ext cx="4500562" cy="1077912"/>
          </a:xfrm>
          <a:prstGeom prst="rect">
            <a:avLst/>
          </a:prstGeom>
          <a:solidFill>
            <a:srgbClr val="E1F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 year: 2008</a:t>
            </a:r>
            <a:r>
              <a:rPr lang="zh-CN" altLang="zh-CN" sz="3200" b="1">
                <a:solidFill>
                  <a:srgbClr val="0000CC"/>
                </a:solidFill>
              </a:rPr>
              <a:t>↙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2008 is a leap year.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14813" y="357188"/>
            <a:ext cx="4500562" cy="1077912"/>
          </a:xfrm>
          <a:prstGeom prst="rect">
            <a:avLst/>
          </a:prstGeom>
          <a:solidFill>
            <a:srgbClr val="E1F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enter year: </a:t>
            </a:r>
            <a:r>
              <a:rPr lang="en-US" altLang="zh-CN" sz="3200" b="1">
                <a:solidFill>
                  <a:srgbClr val="C00000"/>
                </a:solidFill>
              </a:rPr>
              <a:t>2100</a:t>
            </a:r>
            <a:r>
              <a:rPr lang="zh-CN" altLang="zh-CN" sz="32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en-US" altLang="zh-CN" sz="3200" b="1">
                <a:solidFill>
                  <a:srgbClr val="0000CC"/>
                </a:solidFill>
              </a:rPr>
              <a:t>2100 is not a leap year.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5843588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38163" y="692150"/>
            <a:ext cx="82153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zh-CN" sz="3200" b="1" kern="0" dirty="0" smtClean="0">
                <a:latin typeface="+mn-lt"/>
                <a:ea typeface="+mn-ea"/>
              </a:rPr>
              <a:t>例</a:t>
            </a:r>
            <a:r>
              <a:rPr lang="en-US" altLang="zh-CN" sz="3200" b="1" kern="0" dirty="0" smtClean="0">
                <a:latin typeface="+mn-lt"/>
                <a:ea typeface="+mn-ea"/>
              </a:rPr>
              <a:t>  </a:t>
            </a:r>
            <a:r>
              <a:rPr lang="zh-CN" altLang="zh-CN" sz="3200" b="1" kern="0" dirty="0">
                <a:latin typeface="+mn-lt"/>
                <a:ea typeface="+mn-ea"/>
              </a:rPr>
              <a:t>运输公司对用户计算运费。运输距离越远，单位运费越低。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标准如下： 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         s&lt;250                </a:t>
            </a:r>
            <a:r>
              <a:rPr lang="zh-CN" altLang="zh-CN" sz="2800" b="1" kern="0" dirty="0">
                <a:latin typeface="+mn-lt"/>
                <a:ea typeface="+mn-ea"/>
              </a:rPr>
              <a:t>没有折扣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250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s&lt;500                 2</a:t>
            </a:r>
            <a:r>
              <a:rPr lang="zh-CN" altLang="zh-CN" sz="28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 500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s&lt;1000               5</a:t>
            </a:r>
            <a:r>
              <a:rPr lang="zh-CN" altLang="zh-CN" sz="28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1000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s&lt;2000              8</a:t>
            </a:r>
            <a:r>
              <a:rPr lang="zh-CN" altLang="zh-CN" sz="28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2000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s&lt;3000              10</a:t>
            </a:r>
            <a:r>
              <a:rPr lang="zh-CN" altLang="zh-CN" sz="28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3000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                        15</a:t>
            </a:r>
            <a:r>
              <a:rPr lang="zh-CN" altLang="zh-CN" sz="2800" b="1" kern="0" dirty="0">
                <a:latin typeface="+mn-lt"/>
                <a:ea typeface="+mn-ea"/>
              </a:rPr>
              <a:t>％折扣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071563"/>
            <a:ext cx="8429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设每吨每千米货物的基本运费为</a:t>
            </a:r>
            <a:r>
              <a:rPr lang="en-US" altLang="zh-CN" sz="3200" b="1" kern="0" dirty="0">
                <a:latin typeface="+mn-lt"/>
                <a:ea typeface="+mn-ea"/>
              </a:rPr>
              <a:t>p</a:t>
            </a:r>
            <a:r>
              <a:rPr lang="zh-CN" altLang="zh-CN" sz="3200" b="1" kern="0" dirty="0">
                <a:latin typeface="+mn-lt"/>
                <a:ea typeface="+mn-ea"/>
              </a:rPr>
              <a:t>，货物重为</a:t>
            </a:r>
            <a:r>
              <a:rPr lang="en-US" altLang="zh-CN" sz="3200" b="1" kern="0" dirty="0">
                <a:latin typeface="+mn-lt"/>
                <a:ea typeface="+mn-ea"/>
              </a:rPr>
              <a:t>w</a:t>
            </a:r>
            <a:r>
              <a:rPr lang="zh-CN" altLang="zh-CN" sz="3200" b="1" kern="0" dirty="0">
                <a:latin typeface="+mn-lt"/>
                <a:ea typeface="+mn-ea"/>
              </a:rPr>
              <a:t>，距离为</a:t>
            </a:r>
            <a:r>
              <a:rPr lang="en-US" altLang="zh-CN" sz="3200" b="1" kern="0" dirty="0">
                <a:latin typeface="+mn-lt"/>
                <a:ea typeface="+mn-ea"/>
              </a:rPr>
              <a:t>s</a:t>
            </a:r>
            <a:r>
              <a:rPr lang="zh-CN" altLang="zh-CN" sz="3200" b="1" kern="0" dirty="0">
                <a:latin typeface="+mn-lt"/>
                <a:ea typeface="+mn-ea"/>
              </a:rPr>
              <a:t>，折扣为</a:t>
            </a:r>
            <a:r>
              <a:rPr lang="en-US" altLang="zh-CN" sz="3200" b="1" kern="0" dirty="0">
                <a:latin typeface="+mn-lt"/>
                <a:ea typeface="+mn-ea"/>
              </a:rPr>
              <a:t>d</a:t>
            </a:r>
          </a:p>
          <a:p>
            <a:pPr marL="285750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总运费</a:t>
            </a:r>
            <a:r>
              <a:rPr lang="en-US" altLang="zh-CN" sz="3200" b="1" kern="0" dirty="0">
                <a:latin typeface="+mn-lt"/>
                <a:ea typeface="+mn-ea"/>
              </a:rPr>
              <a:t>f</a:t>
            </a:r>
            <a:r>
              <a:rPr lang="zh-CN" altLang="zh-CN" sz="3200" b="1" kern="0" dirty="0">
                <a:latin typeface="+mn-lt"/>
                <a:ea typeface="+mn-ea"/>
              </a:rPr>
              <a:t>的计算公式为</a:t>
            </a:r>
            <a:r>
              <a:rPr lang="en-US" altLang="zh-CN" sz="3200" b="1" kern="0" dirty="0">
                <a:latin typeface="+mn-lt"/>
                <a:ea typeface="+mn-ea"/>
              </a:rPr>
              <a:t>f=p</a:t>
            </a:r>
            <a:r>
              <a:rPr lang="zh-CN" altLang="zh-CN" sz="3200" b="1" kern="0" dirty="0">
                <a:latin typeface="+mn-lt"/>
                <a:ea typeface="+mn-ea"/>
              </a:rPr>
              <a:t>×</a:t>
            </a:r>
            <a:r>
              <a:rPr lang="en-US" altLang="zh-CN" sz="3200" b="1" kern="0" dirty="0">
                <a:latin typeface="+mn-lt"/>
                <a:ea typeface="+mn-ea"/>
              </a:rPr>
              <a:t>w</a:t>
            </a:r>
            <a:r>
              <a:rPr lang="zh-CN" altLang="zh-CN" sz="3200" b="1" kern="0" dirty="0">
                <a:latin typeface="+mn-lt"/>
                <a:ea typeface="+mn-ea"/>
              </a:rPr>
              <a:t>×</a:t>
            </a:r>
            <a:r>
              <a:rPr lang="en-US" altLang="zh-CN" sz="3200" b="1" kern="0" dirty="0">
                <a:latin typeface="+mn-lt"/>
                <a:ea typeface="+mn-ea"/>
              </a:rPr>
              <a:t>s</a:t>
            </a:r>
            <a:r>
              <a:rPr lang="zh-CN" altLang="zh-CN" sz="3200" b="1" kern="0" dirty="0">
                <a:latin typeface="+mn-lt"/>
                <a:ea typeface="+mn-ea"/>
              </a:rPr>
              <a:t>×</a:t>
            </a:r>
            <a:r>
              <a:rPr lang="en-US" altLang="zh-CN" sz="3200" b="1" kern="0" dirty="0">
                <a:latin typeface="+mn-lt"/>
                <a:ea typeface="+mn-ea"/>
              </a:rPr>
              <a:t>(1-d)</a:t>
            </a:r>
            <a:endParaRPr lang="zh-CN" altLang="zh-CN" sz="32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84888" y="-26988"/>
            <a:ext cx="3095625" cy="201612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s&lt;250                </a:t>
            </a:r>
            <a:r>
              <a:rPr lang="zh-CN" altLang="zh-CN" sz="1600" b="1" kern="0" dirty="0">
                <a:latin typeface="+mn-lt"/>
                <a:ea typeface="+mn-ea"/>
              </a:rPr>
              <a:t>没有折扣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250</a:t>
            </a:r>
            <a:r>
              <a:rPr lang="zh-CN" altLang="zh-CN" sz="1600" b="1" kern="0" dirty="0">
                <a:latin typeface="+mn-lt"/>
                <a:ea typeface="+mn-ea"/>
              </a:rPr>
              <a:t>≤</a:t>
            </a:r>
            <a:r>
              <a:rPr lang="en-US" altLang="zh-CN" sz="1600" b="1" kern="0" dirty="0">
                <a:latin typeface="+mn-lt"/>
                <a:ea typeface="+mn-ea"/>
              </a:rPr>
              <a:t>s&lt;500                 2</a:t>
            </a:r>
            <a:r>
              <a:rPr lang="zh-CN" altLang="zh-CN" sz="16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500</a:t>
            </a:r>
            <a:r>
              <a:rPr lang="zh-CN" altLang="zh-CN" sz="1600" b="1" kern="0" dirty="0">
                <a:latin typeface="+mn-lt"/>
                <a:ea typeface="+mn-ea"/>
              </a:rPr>
              <a:t>≤</a:t>
            </a:r>
            <a:r>
              <a:rPr lang="en-US" altLang="zh-CN" sz="1600" b="1" kern="0" dirty="0">
                <a:latin typeface="+mn-lt"/>
                <a:ea typeface="+mn-ea"/>
              </a:rPr>
              <a:t>s&lt;1000               5</a:t>
            </a:r>
            <a:r>
              <a:rPr lang="zh-CN" altLang="zh-CN" sz="16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1000</a:t>
            </a:r>
            <a:r>
              <a:rPr lang="zh-CN" altLang="zh-CN" sz="1600" b="1" kern="0" dirty="0">
                <a:latin typeface="+mn-lt"/>
                <a:ea typeface="+mn-ea"/>
              </a:rPr>
              <a:t>≤</a:t>
            </a:r>
            <a:r>
              <a:rPr lang="en-US" altLang="zh-CN" sz="1600" b="1" kern="0" dirty="0">
                <a:latin typeface="+mn-lt"/>
                <a:ea typeface="+mn-ea"/>
              </a:rPr>
              <a:t>s&lt;2000              8</a:t>
            </a:r>
            <a:r>
              <a:rPr lang="zh-CN" altLang="zh-CN" sz="16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2000</a:t>
            </a:r>
            <a:r>
              <a:rPr lang="zh-CN" altLang="zh-CN" sz="1600" b="1" kern="0" dirty="0">
                <a:latin typeface="+mn-lt"/>
                <a:ea typeface="+mn-ea"/>
              </a:rPr>
              <a:t>≤</a:t>
            </a:r>
            <a:r>
              <a:rPr lang="en-US" altLang="zh-CN" sz="1600" b="1" kern="0" dirty="0">
                <a:latin typeface="+mn-lt"/>
                <a:ea typeface="+mn-ea"/>
              </a:rPr>
              <a:t>s&lt;3000              10</a:t>
            </a:r>
            <a:r>
              <a:rPr lang="zh-CN" altLang="zh-CN" sz="1600" b="1" kern="0" dirty="0">
                <a:latin typeface="+mn-lt"/>
                <a:ea typeface="+mn-ea"/>
              </a:rPr>
              <a:t>％折扣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1600" b="1" kern="0" dirty="0">
                <a:latin typeface="+mn-lt"/>
                <a:ea typeface="+mn-ea"/>
              </a:rPr>
              <a:t>3000</a:t>
            </a:r>
            <a:r>
              <a:rPr lang="zh-CN" altLang="zh-CN" sz="1600" b="1" kern="0" dirty="0">
                <a:latin typeface="+mn-lt"/>
                <a:ea typeface="+mn-ea"/>
              </a:rPr>
              <a:t>≤</a:t>
            </a:r>
            <a:r>
              <a:rPr lang="en-US" altLang="zh-CN" sz="1600" b="1" kern="0" dirty="0">
                <a:latin typeface="+mn-lt"/>
                <a:ea typeface="+mn-ea"/>
              </a:rPr>
              <a:t>s                        15</a:t>
            </a:r>
            <a:r>
              <a:rPr lang="zh-CN" altLang="zh-CN" sz="1600" b="1" kern="0" dirty="0">
                <a:latin typeface="+mn-lt"/>
                <a:ea typeface="+mn-ea"/>
              </a:rPr>
              <a:t>％折扣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107950" y="476672"/>
            <a:ext cx="878681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zh-CN" altLang="zh-CN" sz="3200" b="1" kern="0" dirty="0">
                <a:latin typeface="+mn-lt"/>
                <a:ea typeface="+mn-ea"/>
              </a:rPr>
              <a:t>折扣的变化规律：</a:t>
            </a:r>
            <a:endParaRPr lang="en-US" altLang="zh-CN" sz="32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折扣的“变化点”都是</a:t>
            </a:r>
            <a:r>
              <a:rPr lang="en-US" altLang="zh-CN" sz="2800" b="1" kern="0" dirty="0">
                <a:latin typeface="+mn-lt"/>
                <a:ea typeface="+mn-ea"/>
              </a:rPr>
              <a:t>250</a:t>
            </a:r>
            <a:r>
              <a:rPr lang="zh-CN" altLang="zh-CN" sz="2800" b="1" kern="0" dirty="0">
                <a:latin typeface="+mn-lt"/>
                <a:ea typeface="+mn-ea"/>
              </a:rPr>
              <a:t>的倍数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在横轴上加一种坐标</a:t>
            </a:r>
            <a:r>
              <a:rPr lang="en-US" altLang="zh-CN" sz="2800" b="1" kern="0" dirty="0">
                <a:latin typeface="+mn-lt"/>
                <a:ea typeface="+mn-ea"/>
              </a:rPr>
              <a:t>c</a:t>
            </a:r>
            <a:r>
              <a:rPr lang="zh-CN" altLang="zh-CN" sz="2800" b="1" kern="0" dirty="0">
                <a:latin typeface="+mn-lt"/>
                <a:ea typeface="+mn-ea"/>
              </a:rPr>
              <a:t>，</a:t>
            </a:r>
            <a:r>
              <a:rPr lang="en-US" altLang="zh-CN" sz="2800" b="1" kern="0" dirty="0">
                <a:latin typeface="+mn-lt"/>
                <a:ea typeface="+mn-ea"/>
              </a:rPr>
              <a:t>c</a:t>
            </a:r>
            <a:r>
              <a:rPr lang="zh-CN" altLang="zh-CN" sz="2800" b="1" kern="0" dirty="0">
                <a:latin typeface="+mn-lt"/>
                <a:ea typeface="+mn-ea"/>
              </a:rPr>
              <a:t>的值为</a:t>
            </a:r>
            <a:r>
              <a:rPr lang="en-US" altLang="zh-CN" sz="2800" b="1" kern="0" dirty="0">
                <a:latin typeface="+mn-lt"/>
                <a:ea typeface="+mn-ea"/>
              </a:rPr>
              <a:t>s/250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c</a:t>
            </a:r>
            <a:r>
              <a:rPr lang="zh-CN" altLang="zh-CN" sz="2800" b="1" kern="0" dirty="0">
                <a:latin typeface="+mn-lt"/>
                <a:ea typeface="+mn-ea"/>
              </a:rPr>
              <a:t>代表</a:t>
            </a:r>
            <a:r>
              <a:rPr lang="en-US" altLang="zh-CN" sz="2800" b="1" kern="0" dirty="0">
                <a:latin typeface="+mn-lt"/>
                <a:ea typeface="+mn-ea"/>
              </a:rPr>
              <a:t>250</a:t>
            </a:r>
            <a:r>
              <a:rPr lang="zh-CN" altLang="zh-CN" sz="2800" b="1" kern="0" dirty="0">
                <a:latin typeface="+mn-lt"/>
                <a:ea typeface="+mn-ea"/>
              </a:rPr>
              <a:t>的倍数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zh-CN" altLang="zh-CN" sz="2800" b="1" kern="0" dirty="0">
                <a:latin typeface="+mn-lt"/>
                <a:ea typeface="+mn-ea"/>
              </a:rPr>
              <a:t>当</a:t>
            </a:r>
            <a:r>
              <a:rPr lang="en-US" altLang="zh-CN" sz="2800" b="1" kern="0" dirty="0">
                <a:latin typeface="+mn-lt"/>
                <a:ea typeface="+mn-ea"/>
              </a:rPr>
              <a:t>c&lt;1</a:t>
            </a:r>
            <a:r>
              <a:rPr lang="zh-CN" altLang="zh-CN" sz="2800" b="1" kern="0" dirty="0">
                <a:latin typeface="+mn-lt"/>
                <a:ea typeface="+mn-ea"/>
              </a:rPr>
              <a:t>时，表示</a:t>
            </a:r>
            <a:r>
              <a:rPr lang="en-US" altLang="zh-CN" sz="2800" b="1" kern="0" dirty="0">
                <a:latin typeface="+mn-lt"/>
                <a:ea typeface="+mn-ea"/>
              </a:rPr>
              <a:t>s&lt;250</a:t>
            </a:r>
            <a:r>
              <a:rPr lang="zh-CN" altLang="zh-CN" sz="2800" b="1" kern="0" dirty="0">
                <a:latin typeface="+mn-lt"/>
                <a:ea typeface="+mn-ea"/>
              </a:rPr>
              <a:t>，无折扣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1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c&lt;2</a:t>
            </a:r>
            <a:r>
              <a:rPr lang="zh-CN" altLang="zh-CN" sz="2800" b="1" kern="0" dirty="0">
                <a:latin typeface="+mn-lt"/>
                <a:ea typeface="+mn-ea"/>
              </a:rPr>
              <a:t>时，表示</a:t>
            </a:r>
            <a:r>
              <a:rPr lang="en-US" altLang="zh-CN" sz="2800" b="1" kern="0" dirty="0">
                <a:latin typeface="+mn-lt"/>
                <a:ea typeface="+mn-ea"/>
              </a:rPr>
              <a:t>250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s&lt;500</a:t>
            </a:r>
            <a:r>
              <a:rPr lang="zh-CN" altLang="zh-CN" sz="2800" b="1" kern="0" dirty="0">
                <a:latin typeface="+mn-lt"/>
                <a:ea typeface="+mn-ea"/>
              </a:rPr>
              <a:t>，折扣</a:t>
            </a:r>
            <a:r>
              <a:rPr lang="en-US" altLang="zh-CN" sz="2800" b="1" kern="0" dirty="0">
                <a:latin typeface="+mn-lt"/>
                <a:ea typeface="+mn-ea"/>
              </a:rPr>
              <a:t>d=2</a:t>
            </a:r>
            <a:r>
              <a:rPr lang="zh-CN" altLang="zh-CN" sz="2800" b="1" kern="0" dirty="0">
                <a:latin typeface="+mn-lt"/>
                <a:ea typeface="+mn-ea"/>
              </a:rPr>
              <a:t>％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2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c&lt;4</a:t>
            </a:r>
            <a:r>
              <a:rPr lang="zh-CN" altLang="zh-CN" sz="2800" b="1" kern="0" dirty="0">
                <a:latin typeface="+mn-lt"/>
                <a:ea typeface="+mn-ea"/>
              </a:rPr>
              <a:t>时，</a:t>
            </a:r>
            <a:r>
              <a:rPr lang="en-US" altLang="zh-CN" sz="2800" b="1" kern="0" dirty="0">
                <a:latin typeface="+mn-lt"/>
                <a:ea typeface="+mn-ea"/>
              </a:rPr>
              <a:t>d=5</a:t>
            </a:r>
            <a:r>
              <a:rPr lang="zh-CN" altLang="zh-CN" sz="2800" b="1" kern="0" dirty="0">
                <a:latin typeface="+mn-lt"/>
                <a:ea typeface="+mn-ea"/>
              </a:rPr>
              <a:t>％；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4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c&lt;8</a:t>
            </a:r>
            <a:r>
              <a:rPr lang="zh-CN" altLang="zh-CN" sz="2800" b="1" kern="0" dirty="0">
                <a:latin typeface="+mn-lt"/>
                <a:ea typeface="+mn-ea"/>
              </a:rPr>
              <a:t>时，</a:t>
            </a:r>
            <a:r>
              <a:rPr lang="en-US" altLang="zh-CN" sz="2800" b="1" kern="0" dirty="0">
                <a:latin typeface="+mn-lt"/>
                <a:ea typeface="+mn-ea"/>
              </a:rPr>
              <a:t>d=8</a:t>
            </a:r>
            <a:r>
              <a:rPr lang="zh-CN" altLang="zh-CN" sz="2800" b="1" kern="0" dirty="0">
                <a:latin typeface="+mn-lt"/>
                <a:ea typeface="+mn-ea"/>
              </a:rPr>
              <a:t>％；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8</a:t>
            </a:r>
            <a:r>
              <a:rPr lang="zh-CN" altLang="zh-CN" sz="2800" b="1" kern="0" dirty="0">
                <a:latin typeface="+mn-lt"/>
                <a:ea typeface="+mn-ea"/>
              </a:rPr>
              <a:t>≤</a:t>
            </a:r>
            <a:r>
              <a:rPr lang="en-US" altLang="zh-CN" sz="2800" b="1" kern="0" dirty="0">
                <a:latin typeface="+mn-lt"/>
                <a:ea typeface="+mn-ea"/>
              </a:rPr>
              <a:t>c&lt;12</a:t>
            </a:r>
            <a:r>
              <a:rPr lang="zh-CN" altLang="zh-CN" sz="2800" b="1" kern="0" dirty="0">
                <a:latin typeface="+mn-lt"/>
                <a:ea typeface="+mn-ea"/>
              </a:rPr>
              <a:t>时，</a:t>
            </a:r>
            <a:r>
              <a:rPr lang="en-US" altLang="zh-CN" sz="2800" b="1" kern="0" dirty="0">
                <a:latin typeface="+mn-lt"/>
                <a:ea typeface="+mn-ea"/>
              </a:rPr>
              <a:t>d=10</a:t>
            </a:r>
            <a:r>
              <a:rPr lang="zh-CN" altLang="zh-CN" sz="2800" b="1" kern="0" dirty="0">
                <a:latin typeface="+mn-lt"/>
                <a:ea typeface="+mn-ea"/>
              </a:rPr>
              <a:t>％；</a:t>
            </a:r>
            <a:endParaRPr lang="en-US" altLang="zh-CN" sz="2800" b="1" kern="0" dirty="0">
              <a:latin typeface="+mn-lt"/>
              <a:ea typeface="+mn-ea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u"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c</a:t>
            </a:r>
            <a:r>
              <a:rPr lang="zh-CN" altLang="zh-CN" sz="2800" b="1" kern="0" dirty="0">
                <a:latin typeface="+mn-lt"/>
                <a:ea typeface="+mn-ea"/>
              </a:rPr>
              <a:t>≥</a:t>
            </a:r>
            <a:r>
              <a:rPr lang="en-US" altLang="zh-CN" sz="2800" b="1" kern="0" dirty="0">
                <a:latin typeface="+mn-lt"/>
                <a:ea typeface="+mn-ea"/>
              </a:rPr>
              <a:t>12</a:t>
            </a:r>
            <a:r>
              <a:rPr lang="zh-CN" altLang="zh-CN" sz="2800" b="1" kern="0" dirty="0">
                <a:latin typeface="+mn-lt"/>
                <a:ea typeface="+mn-ea"/>
              </a:rPr>
              <a:t>时，</a:t>
            </a:r>
            <a:r>
              <a:rPr lang="en-US" altLang="zh-CN" sz="2800" b="1" kern="0" dirty="0">
                <a:latin typeface="+mn-lt"/>
                <a:ea typeface="+mn-ea"/>
              </a:rPr>
              <a:t>d=15</a:t>
            </a:r>
            <a:r>
              <a:rPr lang="zh-CN" altLang="zh-CN" sz="2800" b="1" kern="0" dirty="0">
                <a:latin typeface="+mn-lt"/>
                <a:ea typeface="+mn-ea"/>
              </a:rPr>
              <a:t>％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00063" y="785813"/>
            <a:ext cx="78581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#include &lt;</a:t>
            </a:r>
            <a:r>
              <a:rPr lang="en-US" altLang="zh-CN" sz="2800" b="1" kern="0" dirty="0" err="1">
                <a:latin typeface="+mn-lt"/>
                <a:ea typeface="+mn-ea"/>
              </a:rPr>
              <a:t>stdio.h</a:t>
            </a:r>
            <a:r>
              <a:rPr lang="en-US" altLang="zh-CN" sz="2800" b="1" kern="0" dirty="0">
                <a:latin typeface="+mn-lt"/>
                <a:ea typeface="+mn-ea"/>
              </a:rPr>
              <a:t>&gt;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void main()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{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</a:t>
            </a:r>
            <a:r>
              <a:rPr lang="en-US" altLang="zh-CN" sz="2800" b="1" kern="0" dirty="0" err="1">
                <a:latin typeface="+mn-lt"/>
                <a:ea typeface="+mn-ea"/>
              </a:rPr>
              <a:t>int</a:t>
            </a:r>
            <a:r>
              <a:rPr lang="en-US" altLang="zh-CN" sz="2800" b="1" kern="0" dirty="0">
                <a:latin typeface="+mn-lt"/>
                <a:ea typeface="+mn-ea"/>
              </a:rPr>
              <a:t> </a:t>
            </a:r>
            <a:r>
              <a:rPr lang="en-US" altLang="zh-CN" sz="2800" b="1" kern="0" dirty="0" err="1">
                <a:latin typeface="+mn-lt"/>
                <a:ea typeface="+mn-ea"/>
              </a:rPr>
              <a:t>c,s</a:t>
            </a:r>
            <a:r>
              <a:rPr lang="en-US" altLang="zh-CN" sz="2800" b="1" kern="0" dirty="0">
                <a:latin typeface="+mn-lt"/>
                <a:ea typeface="+mn-ea"/>
              </a:rPr>
              <a:t>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double </a:t>
            </a:r>
            <a:r>
              <a:rPr lang="en-US" altLang="zh-CN" sz="2800" b="1" kern="0" dirty="0" err="1">
                <a:latin typeface="+mn-lt"/>
                <a:ea typeface="+mn-ea"/>
              </a:rPr>
              <a:t>p,w,d,f</a:t>
            </a:r>
            <a:r>
              <a:rPr lang="en-US" altLang="zh-CN" sz="2800" b="1" kern="0" dirty="0">
                <a:latin typeface="+mn-lt"/>
                <a:ea typeface="+mn-ea"/>
              </a:rPr>
              <a:t>;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("</a:t>
            </a:r>
            <a:r>
              <a:rPr lang="zh-CN" altLang="zh-CN" sz="2800" b="1" kern="0" dirty="0">
                <a:latin typeface="+mn-lt"/>
                <a:ea typeface="+mn-ea"/>
              </a:rPr>
              <a:t>请输入单价、重量和距离</a:t>
            </a:r>
            <a:r>
              <a:rPr lang="en-US" altLang="zh-CN" sz="2800" b="1" kern="0" dirty="0">
                <a:latin typeface="+mn-lt"/>
                <a:ea typeface="+mn-ea"/>
              </a:rPr>
              <a:t>:");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</a:t>
            </a:r>
            <a:r>
              <a:rPr lang="en-US" altLang="zh-CN" sz="2800" b="1" kern="0" dirty="0" err="1">
                <a:latin typeface="+mn-lt"/>
                <a:ea typeface="+mn-ea"/>
              </a:rPr>
              <a:t>scanf</a:t>
            </a:r>
            <a:r>
              <a:rPr lang="en-US" altLang="zh-CN" sz="2800" b="1" kern="0" dirty="0">
                <a:latin typeface="+mn-lt"/>
                <a:ea typeface="+mn-ea"/>
              </a:rPr>
              <a:t>("%</a:t>
            </a:r>
            <a:r>
              <a:rPr lang="en-US" altLang="zh-CN" sz="2800" b="1" kern="0" dirty="0" err="1">
                <a:solidFill>
                  <a:srgbClr val="C00000"/>
                </a:solidFill>
                <a:latin typeface="+mn-lt"/>
                <a:ea typeface="+mn-ea"/>
              </a:rPr>
              <a:t>lf</a:t>
            </a:r>
            <a:r>
              <a:rPr lang="en-US" altLang="zh-CN" sz="2800" b="1" kern="0" dirty="0" err="1">
                <a:latin typeface="+mn-lt"/>
                <a:ea typeface="+mn-ea"/>
              </a:rPr>
              <a:t>,%</a:t>
            </a:r>
            <a:r>
              <a:rPr lang="en-US" altLang="zh-CN" sz="2800" b="1" kern="0" dirty="0" err="1">
                <a:solidFill>
                  <a:srgbClr val="C00000"/>
                </a:solidFill>
                <a:latin typeface="+mn-lt"/>
                <a:ea typeface="+mn-ea"/>
              </a:rPr>
              <a:t>lf</a:t>
            </a:r>
            <a:r>
              <a:rPr lang="en-US" altLang="zh-CN" sz="2800" b="1" kern="0" dirty="0" err="1">
                <a:latin typeface="+mn-lt"/>
                <a:ea typeface="+mn-ea"/>
              </a:rPr>
              <a:t>,%d",&amp;p,&amp;w,&amp;s</a:t>
            </a:r>
            <a:r>
              <a:rPr lang="en-US" altLang="zh-CN" sz="2800" b="1" kern="0" dirty="0">
                <a:latin typeface="+mn-lt"/>
                <a:ea typeface="+mn-ea"/>
              </a:rPr>
              <a:t>);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if(s&gt;=3000)  c=12;            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else    c=s/250; 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0063" y="500063"/>
            <a:ext cx="785812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switch(c)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{ case 0:   d=0; break;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1:   d=2; break;       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2</a:t>
            </a:r>
            <a:r>
              <a:rPr lang="en-US" altLang="zh-CN" sz="2800" b="1" kern="0" dirty="0">
                <a:latin typeface="+mn-lt"/>
                <a:ea typeface="+mn-ea"/>
              </a:rPr>
              <a:t>: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50"/>
                </a:solidFill>
                <a:latin typeface="+mn-lt"/>
                <a:ea typeface="+mn-ea"/>
              </a:rPr>
              <a:t>3</a:t>
            </a:r>
            <a:r>
              <a:rPr lang="en-US" altLang="zh-CN" sz="2800" b="1" kern="0" dirty="0">
                <a:latin typeface="+mn-lt"/>
                <a:ea typeface="+mn-ea"/>
              </a:rPr>
              <a:t>:   d=5; break;        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4</a:t>
            </a:r>
            <a:r>
              <a:rPr lang="en-US" altLang="zh-CN" sz="2800" b="1" kern="0" dirty="0">
                <a:latin typeface="+mn-lt"/>
                <a:ea typeface="+mn-ea"/>
              </a:rPr>
              <a:t>: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5</a:t>
            </a:r>
            <a:r>
              <a:rPr lang="en-US" altLang="zh-CN" sz="2800" b="1" kern="0" dirty="0">
                <a:latin typeface="+mn-lt"/>
                <a:ea typeface="+mn-ea"/>
              </a:rPr>
              <a:t>: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6</a:t>
            </a:r>
            <a:r>
              <a:rPr lang="en-US" altLang="zh-CN" sz="2800" b="1" kern="0" dirty="0">
                <a:latin typeface="+mn-lt"/>
                <a:ea typeface="+mn-ea"/>
              </a:rPr>
              <a:t>: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00B0F0"/>
                </a:solidFill>
                <a:latin typeface="+mn-lt"/>
                <a:ea typeface="+mn-ea"/>
              </a:rPr>
              <a:t>7</a:t>
            </a:r>
            <a:r>
              <a:rPr lang="en-US" altLang="zh-CN" sz="2800" b="1" kern="0" dirty="0">
                <a:latin typeface="+mn-lt"/>
                <a:ea typeface="+mn-ea"/>
              </a:rPr>
              <a:t>:   d=8; break;        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8</a:t>
            </a:r>
            <a:r>
              <a:rPr lang="en-US" altLang="zh-CN" sz="2800" b="1" kern="0" dirty="0">
                <a:latin typeface="+mn-lt"/>
                <a:ea typeface="+mn-ea"/>
              </a:rPr>
              <a:t>:  case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9</a:t>
            </a:r>
            <a:r>
              <a:rPr lang="en-US" altLang="zh-CN" sz="2800" b="1" kern="0" dirty="0">
                <a:latin typeface="+mn-lt"/>
                <a:ea typeface="+mn-ea"/>
              </a:rPr>
              <a:t>:  case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10</a:t>
            </a:r>
            <a:r>
              <a:rPr lang="en-US" altLang="zh-CN" sz="2800" b="1" kern="0" dirty="0">
                <a:latin typeface="+mn-lt"/>
                <a:ea typeface="+mn-ea"/>
              </a:rPr>
              <a:t>: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</a:t>
            </a:r>
            <a:r>
              <a:rPr lang="en-US" altLang="zh-CN" sz="2800" b="1" kern="0" dirty="0">
                <a:solidFill>
                  <a:srgbClr val="C00000"/>
                </a:solidFill>
                <a:latin typeface="+mn-lt"/>
                <a:ea typeface="+mn-ea"/>
              </a:rPr>
              <a:t>11</a:t>
            </a:r>
            <a:r>
              <a:rPr lang="en-US" altLang="zh-CN" sz="2800" b="1" kern="0" dirty="0">
                <a:latin typeface="+mn-lt"/>
                <a:ea typeface="+mn-ea"/>
              </a:rPr>
              <a:t>:  d=10; break;     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   case 12:  d=15; break;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ts val="3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14375" y="1143000"/>
            <a:ext cx="7858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f = p * w * s * (1 - d / 100.0);                  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   </a:t>
            </a:r>
            <a:r>
              <a:rPr lang="en-US" altLang="zh-CN" sz="2800" b="1" kern="0" dirty="0" err="1">
                <a:latin typeface="+mn-lt"/>
                <a:ea typeface="+mn-ea"/>
              </a:rPr>
              <a:t>printf</a:t>
            </a:r>
            <a:r>
              <a:rPr lang="en-US" altLang="zh-CN" sz="2800" b="1" kern="0" dirty="0">
                <a:latin typeface="+mn-lt"/>
                <a:ea typeface="+mn-ea"/>
              </a:rPr>
              <a:t>(”</a:t>
            </a:r>
            <a:r>
              <a:rPr lang="zh-CN" altLang="zh-CN" sz="2800" b="1" kern="0" dirty="0">
                <a:latin typeface="+mn-lt"/>
                <a:ea typeface="+mn-ea"/>
              </a:rPr>
              <a:t>运费</a:t>
            </a:r>
            <a:r>
              <a:rPr lang="en-US" altLang="zh-CN" sz="2800" b="1" kern="0" dirty="0">
                <a:latin typeface="+mn-lt"/>
                <a:ea typeface="+mn-ea"/>
              </a:rPr>
              <a:t>:%10.2f</a:t>
            </a:r>
            <a:r>
              <a:rPr lang="zh-CN" altLang="en-US" sz="2800" b="1" kern="0" dirty="0">
                <a:latin typeface="+mn-lt"/>
                <a:ea typeface="+mn-ea"/>
              </a:rPr>
              <a:t>元</a:t>
            </a:r>
            <a:r>
              <a:rPr lang="en-US" altLang="zh-CN" sz="2800" b="1" kern="0" dirty="0">
                <a:latin typeface="+mn-lt"/>
                <a:ea typeface="+mn-ea"/>
              </a:rPr>
              <a:t>\</a:t>
            </a:r>
            <a:r>
              <a:rPr lang="en-US" altLang="zh-CN" sz="2800" b="1" kern="0" dirty="0" err="1">
                <a:latin typeface="+mn-lt"/>
                <a:ea typeface="+mn-ea"/>
              </a:rPr>
              <a:t>n”,f</a:t>
            </a:r>
            <a:r>
              <a:rPr lang="en-US" altLang="zh-CN" sz="2800" b="1" kern="0" dirty="0">
                <a:latin typeface="+mn-lt"/>
                <a:ea typeface="+mn-ea"/>
              </a:rPr>
              <a:t>); </a:t>
            </a:r>
            <a:endParaRPr lang="zh-CN" altLang="zh-CN" sz="2800" b="1" kern="0" dirty="0">
              <a:latin typeface="+mn-lt"/>
              <a:ea typeface="+mn-ea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}</a:t>
            </a:r>
            <a:endParaRPr lang="zh-CN" altLang="zh-CN" sz="2800" b="1" kern="0" dirty="0">
              <a:latin typeface="+mn-lt"/>
              <a:ea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3286125"/>
            <a:ext cx="75009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请输入单价、重量和距离</a:t>
            </a:r>
            <a:r>
              <a:rPr lang="en-US" altLang="zh-CN" sz="2800" b="1">
                <a:solidFill>
                  <a:srgbClr val="0000CC"/>
                </a:solidFill>
              </a:rPr>
              <a:t>:</a:t>
            </a:r>
            <a:r>
              <a:rPr lang="en-US" altLang="zh-CN" sz="2800" b="1" u="sng">
                <a:solidFill>
                  <a:srgbClr val="0000CC"/>
                </a:solidFill>
              </a:rPr>
              <a:t>15,145.6,346.9</a:t>
            </a:r>
            <a:r>
              <a:rPr lang="zh-CN" altLang="zh-CN" sz="2800" b="1">
                <a:solidFill>
                  <a:srgbClr val="0000CC"/>
                </a:solidFill>
              </a:rPr>
              <a:t>↙</a:t>
            </a:r>
          </a:p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运费</a:t>
            </a:r>
            <a:r>
              <a:rPr lang="en-US" altLang="zh-CN" sz="2800" b="1">
                <a:solidFill>
                  <a:srgbClr val="0000CC"/>
                </a:solidFill>
              </a:rPr>
              <a:t>: 740550.72</a:t>
            </a:r>
            <a:r>
              <a:rPr lang="zh-CN" altLang="zh-CN" sz="2800" b="1">
                <a:solidFill>
                  <a:srgbClr val="0000CC"/>
                </a:solidFill>
              </a:rPr>
              <a:t>元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8680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>
          <a:xfrm>
            <a:off x="857250" y="1604367"/>
            <a:ext cx="7286625" cy="4357688"/>
          </a:xfrm>
        </p:spPr>
        <p:txBody>
          <a:bodyPr/>
          <a:lstStyle/>
          <a:p>
            <a:r>
              <a:rPr lang="zh-CN" altLang="zh-CN" dirty="0" smtClean="0"/>
              <a:t>“条件”在程序中用一个表达式表示</a:t>
            </a:r>
          </a:p>
          <a:p>
            <a:pPr lvl="1">
              <a:buFont typeface="Wingdings" pitchFamily="2" charset="2"/>
              <a:buNone/>
            </a:pPr>
            <a:r>
              <a:rPr lang="en-US" altLang="zh-CN" sz="3200" dirty="0" smtClean="0"/>
              <a:t>x&gt;0</a:t>
            </a:r>
            <a:endParaRPr lang="zh-CN" altLang="zh-CN" sz="3200" dirty="0" smtClean="0"/>
          </a:p>
          <a:p>
            <a:pPr lvl="1">
              <a:buFont typeface="Wingdings" pitchFamily="2" charset="2"/>
              <a:buNone/>
            </a:pPr>
            <a:r>
              <a:rPr lang="en-US" altLang="zh-CN" sz="3200" dirty="0" smtClean="0"/>
              <a:t>age&gt;=70</a:t>
            </a:r>
            <a:endParaRPr lang="zh-CN" altLang="zh-CN" sz="3200" dirty="0" smtClean="0"/>
          </a:p>
          <a:p>
            <a:pPr lvl="1">
              <a:buFont typeface="Wingdings" pitchFamily="2" charset="2"/>
              <a:buNone/>
            </a:pPr>
            <a:r>
              <a:rPr lang="en-US" altLang="zh-CN" sz="3200" dirty="0" err="1" smtClean="0"/>
              <a:t>a+b</a:t>
            </a:r>
            <a:r>
              <a:rPr lang="en-US" altLang="zh-CN" sz="3200" dirty="0" smtClean="0"/>
              <a:t>&gt;c</a:t>
            </a:r>
            <a:endParaRPr lang="zh-CN" altLang="zh-CN" sz="3200" dirty="0" smtClean="0"/>
          </a:p>
          <a:p>
            <a:pPr lvl="1">
              <a:buFont typeface="Wingdings" pitchFamily="2" charset="2"/>
              <a:buNone/>
            </a:pPr>
            <a:r>
              <a:rPr lang="en-US" altLang="zh-CN" sz="3200" dirty="0" smtClean="0"/>
              <a:t>b*b-4*a*c&gt;0</a:t>
            </a:r>
            <a:endParaRPr lang="zh-CN" altLang="zh-CN" sz="3200" dirty="0" smtClean="0"/>
          </a:p>
          <a:p>
            <a:pPr lvl="1">
              <a:buFont typeface="Wingdings" pitchFamily="2" charset="2"/>
              <a:buNone/>
            </a:pPr>
            <a:r>
              <a:rPr lang="en-US" altLang="zh-CN" sz="3200" dirty="0" smtClean="0"/>
              <a:t>’a’&lt;’v’</a:t>
            </a:r>
            <a:endParaRPr lang="zh-CN" altLang="zh-CN" sz="3200" dirty="0" smtClean="0"/>
          </a:p>
        </p:txBody>
      </p:sp>
      <p:pic>
        <p:nvPicPr>
          <p:cNvPr id="1126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98428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8" y="3318867"/>
            <a:ext cx="2786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</a:rPr>
              <a:t>关系</a:t>
            </a:r>
            <a:r>
              <a:rPr lang="zh-CN" altLang="en-US" sz="3200" b="1">
                <a:solidFill>
                  <a:srgbClr val="FF0000"/>
                </a:solidFill>
              </a:rPr>
              <a:t>表达式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357313" y="2312392"/>
            <a:ext cx="1071562" cy="3571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57313" y="2888655"/>
            <a:ext cx="2000250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57313" y="3463330"/>
            <a:ext cx="1428750" cy="357187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357313" y="4042767"/>
            <a:ext cx="2857500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57313" y="4615855"/>
            <a:ext cx="1500187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5329" y="476672"/>
            <a:ext cx="8893175" cy="769937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rgbClr val="800000"/>
                </a:solidFill>
                <a:ea typeface="黑体" pitchFamily="2" charset="-122"/>
              </a:rPr>
              <a:t>4.1 </a:t>
            </a:r>
            <a:r>
              <a:rPr lang="zh-CN" altLang="zh-CN" dirty="0" smtClean="0">
                <a:solidFill>
                  <a:srgbClr val="800000"/>
                </a:solidFill>
                <a:ea typeface="黑体" pitchFamily="2" charset="-122"/>
              </a:rPr>
              <a:t>关系运算符和关系表达式</a:t>
            </a:r>
            <a:endParaRPr lang="zh-CN" altLang="en-US" dirty="0" smtClean="0">
              <a:solidFill>
                <a:srgbClr val="800000"/>
              </a:solidFill>
              <a:ea typeface="黑体" pitchFamily="2" charset="-122"/>
            </a:endParaRPr>
          </a:p>
        </p:txBody>
      </p:sp>
      <p:pic>
        <p:nvPicPr>
          <p:cNvPr id="12291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167" y="591227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21754" y="1460922"/>
            <a:ext cx="74295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ts val="3200"/>
            </a:pPr>
            <a:r>
              <a:rPr lang="en-US" altLang="zh-CN" sz="3200" b="1"/>
              <a:t>1.</a:t>
            </a:r>
            <a:r>
              <a:rPr lang="zh-CN" altLang="zh-CN" sz="3200" b="1"/>
              <a:t>关系运算符及其优先次序</a:t>
            </a:r>
            <a:endParaRPr lang="zh-CN" altLang="en-US" sz="2800" b="1">
              <a:latin typeface="Verdana" pitchFamily="34" charset="0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ts val="3200"/>
              <a:buFont typeface="Wingdings" pitchFamily="2" charset="2"/>
              <a:buChar char="Ø"/>
            </a:pPr>
            <a:r>
              <a:rPr lang="zh-CN" altLang="en-US" sz="3200" b="1">
                <a:latin typeface="Verdana" pitchFamily="34" charset="0"/>
              </a:rPr>
              <a:t>Ｃ语言提供６种关系运算符：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① ＜  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(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小于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)     </a:t>
            </a:r>
            <a:r>
              <a:rPr lang="zh-CN" altLang="zh-CN" sz="2800" b="1">
                <a:solidFill>
                  <a:srgbClr val="00B050"/>
                </a:solidFill>
                <a:latin typeface="Verdana" pitchFamily="34" charset="0"/>
              </a:rPr>
              <a:t>② 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＜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=     (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小于或等于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)   </a:t>
            </a:r>
            <a:endParaRPr lang="zh-CN" altLang="zh-CN" sz="2800" b="1">
              <a:solidFill>
                <a:srgbClr val="00B050"/>
              </a:solidFill>
              <a:latin typeface="Verdana" pitchFamily="34" charset="0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zh-CN" sz="2800" b="1">
                <a:solidFill>
                  <a:srgbClr val="00B050"/>
                </a:solidFill>
                <a:latin typeface="Verdana" pitchFamily="34" charset="0"/>
              </a:rPr>
              <a:t>③ 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＞  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(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大于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)     </a:t>
            </a:r>
            <a:r>
              <a:rPr lang="zh-CN" altLang="zh-CN" sz="2800" b="1">
                <a:solidFill>
                  <a:srgbClr val="00B050"/>
                </a:solidFill>
                <a:latin typeface="Verdana" pitchFamily="34" charset="0"/>
              </a:rPr>
              <a:t>④ 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＞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=     (</a:t>
            </a:r>
            <a:r>
              <a:rPr lang="zh-CN" altLang="en-US" sz="2800" b="1">
                <a:solidFill>
                  <a:srgbClr val="00B050"/>
                </a:solidFill>
                <a:latin typeface="Verdana" pitchFamily="34" charset="0"/>
              </a:rPr>
              <a:t>大于或等于</a:t>
            </a: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) 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B050"/>
                </a:solidFill>
                <a:latin typeface="Verdana" pitchFamily="34" charset="0"/>
              </a:rPr>
              <a:t>   </a:t>
            </a:r>
            <a:endParaRPr lang="zh-CN" altLang="zh-CN" sz="2800" b="1">
              <a:solidFill>
                <a:srgbClr val="00B050"/>
              </a:solidFill>
              <a:latin typeface="Verdana" pitchFamily="34" charset="0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zh-CN" sz="2800" b="1">
                <a:solidFill>
                  <a:srgbClr val="9D138D"/>
                </a:solidFill>
                <a:latin typeface="Verdana" pitchFamily="34" charset="0"/>
              </a:rPr>
              <a:t>⑤</a:t>
            </a:r>
            <a:r>
              <a:rPr lang="en-US" altLang="zh-CN" sz="2800" b="1">
                <a:solidFill>
                  <a:srgbClr val="9D138D"/>
                </a:solidFill>
                <a:latin typeface="Verdana" pitchFamily="34" charset="0"/>
              </a:rPr>
              <a:t> ==   (</a:t>
            </a:r>
            <a:r>
              <a:rPr lang="zh-CN" altLang="en-US" sz="2800" b="1">
                <a:solidFill>
                  <a:srgbClr val="9D138D"/>
                </a:solidFill>
                <a:latin typeface="Verdana" pitchFamily="34" charset="0"/>
              </a:rPr>
              <a:t>等于</a:t>
            </a:r>
            <a:r>
              <a:rPr lang="en-US" altLang="zh-CN" sz="2800" b="1">
                <a:solidFill>
                  <a:srgbClr val="9D138D"/>
                </a:solidFill>
                <a:latin typeface="Verdana" pitchFamily="34" charset="0"/>
              </a:rPr>
              <a:t>)  </a:t>
            </a:r>
            <a:r>
              <a:rPr lang="zh-CN" altLang="zh-CN" sz="2800" b="1">
                <a:solidFill>
                  <a:srgbClr val="9D138D"/>
                </a:solidFill>
                <a:latin typeface="Verdana" pitchFamily="34" charset="0"/>
              </a:rPr>
              <a:t>⑥</a:t>
            </a:r>
            <a:r>
              <a:rPr lang="en-US" altLang="zh-CN" sz="2800" b="1">
                <a:solidFill>
                  <a:srgbClr val="9D138D"/>
                </a:solidFill>
                <a:latin typeface="Verdana" pitchFamily="34" charset="0"/>
              </a:rPr>
              <a:t> !=   (</a:t>
            </a:r>
            <a:r>
              <a:rPr lang="zh-CN" altLang="en-US" sz="2800" b="1">
                <a:solidFill>
                  <a:srgbClr val="9D138D"/>
                </a:solidFill>
                <a:latin typeface="Verdana" pitchFamily="34" charset="0"/>
              </a:rPr>
              <a:t>不等于</a:t>
            </a:r>
            <a:r>
              <a:rPr lang="en-US" altLang="zh-CN" sz="2800" b="1">
                <a:solidFill>
                  <a:srgbClr val="9D138D"/>
                </a:solidFill>
                <a:latin typeface="Verdana" pitchFamily="34" charset="0"/>
              </a:rPr>
              <a:t>) </a:t>
            </a:r>
            <a:endParaRPr lang="zh-CN" altLang="zh-CN" sz="2800" b="1">
              <a:latin typeface="Verdana" pitchFamily="34" charset="0"/>
            </a:endParaRP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2250504" y="4032672"/>
            <a:ext cx="3071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优先级相同 </a:t>
            </a:r>
            <a:r>
              <a:rPr lang="en-US" altLang="zh-CN" sz="2800" b="1">
                <a:solidFill>
                  <a:srgbClr val="0000CC"/>
                </a:solidFill>
              </a:rPr>
              <a:t>(</a:t>
            </a:r>
            <a:r>
              <a:rPr lang="zh-CN" altLang="en-US" sz="2800" b="1">
                <a:solidFill>
                  <a:srgbClr val="0000CC"/>
                </a:solidFill>
              </a:rPr>
              <a:t>高</a:t>
            </a:r>
            <a:r>
              <a:rPr lang="en-US" altLang="zh-CN" sz="2800" b="1">
                <a:solidFill>
                  <a:srgbClr val="0000CC"/>
                </a:solidFill>
              </a:rPr>
              <a:t>)</a:t>
            </a:r>
            <a:endParaRPr lang="zh-CN" altLang="zh-CN"/>
          </a:p>
        </p:txBody>
      </p:sp>
      <p:sp>
        <p:nvSpPr>
          <p:cNvPr id="11271" name="矩形 7"/>
          <p:cNvSpPr>
            <a:spLocks noChangeArrowheads="1"/>
          </p:cNvSpPr>
          <p:nvPr/>
        </p:nvSpPr>
        <p:spPr bwMode="auto">
          <a:xfrm>
            <a:off x="1250379" y="2818234"/>
            <a:ext cx="7000875" cy="121443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1272" name="矩形 8"/>
          <p:cNvSpPr>
            <a:spLocks noChangeArrowheads="1"/>
          </p:cNvSpPr>
          <p:nvPr/>
        </p:nvSpPr>
        <p:spPr bwMode="auto">
          <a:xfrm>
            <a:off x="1278954" y="4604172"/>
            <a:ext cx="7000875" cy="642937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zh-CN"/>
          </a:p>
        </p:txBody>
      </p:sp>
      <p:sp>
        <p:nvSpPr>
          <p:cNvPr id="11273" name="TextBox 9"/>
          <p:cNvSpPr txBox="1">
            <a:spLocks noChangeArrowheads="1"/>
          </p:cNvSpPr>
          <p:nvPr/>
        </p:nvSpPr>
        <p:spPr bwMode="auto">
          <a:xfrm>
            <a:off x="2393379" y="5247109"/>
            <a:ext cx="3071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优先级相同 </a:t>
            </a:r>
            <a:r>
              <a:rPr lang="en-US" altLang="zh-CN" sz="2800" b="1">
                <a:solidFill>
                  <a:srgbClr val="0000CC"/>
                </a:solidFill>
              </a:rPr>
              <a:t>(</a:t>
            </a:r>
            <a:r>
              <a:rPr lang="zh-CN" altLang="en-US" sz="2800" b="1">
                <a:solidFill>
                  <a:srgbClr val="0000CC"/>
                </a:solidFill>
              </a:rPr>
              <a:t>低</a:t>
            </a:r>
            <a:r>
              <a:rPr lang="en-US" altLang="zh-CN" sz="2800" b="1">
                <a:solidFill>
                  <a:srgbClr val="0000CC"/>
                </a:solidFill>
              </a:rPr>
              <a:t>)</a:t>
            </a:r>
            <a:endParaRPr lang="zh-CN" altLang="zh-CN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 animBg="1"/>
      <p:bldP spid="11272" grpId="0" animBg="1"/>
      <p:bldP spid="11273" grpId="0"/>
    </p:bldLst>
  </p:timing>
</p:sld>
</file>

<file path=ppt/theme/theme1.xml><?xml version="1.0" encoding="utf-8"?>
<a:theme xmlns:a="http://schemas.openxmlformats.org/drawingml/2006/main" name="李楠 ppt">
  <a:themeElements>
    <a:clrScheme name="曹妍 ppt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曹妍 ppt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曹妍 ppt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14888</TotalTime>
  <Words>3820</Words>
  <Application>Microsoft Office PowerPoint</Application>
  <PresentationFormat>On-screen Show (4:3)</PresentationFormat>
  <Paragraphs>709</Paragraphs>
  <Slides>76</Slides>
  <Notes>0</Notes>
  <HiddenSlides>5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黑体</vt:lpstr>
      <vt:lpstr>楷体_GB2312</vt:lpstr>
      <vt:lpstr>宋体</vt:lpstr>
      <vt:lpstr>Arial</vt:lpstr>
      <vt:lpstr>Symbol</vt:lpstr>
      <vt:lpstr>Times New Roman</vt:lpstr>
      <vt:lpstr>Verdana</vt:lpstr>
      <vt:lpstr>Wingdings</vt:lpstr>
      <vt:lpstr>李楠 ppt</vt:lpstr>
      <vt:lpstr>第4章 选择结构程序设计</vt:lpstr>
      <vt:lpstr>第4章 选择结构程序设计</vt:lpstr>
      <vt:lpstr>第4章 选择结构程序设计</vt:lpstr>
      <vt:lpstr>PowerPoint Presentation</vt:lpstr>
      <vt:lpstr>PowerPoint Presentation</vt:lpstr>
      <vt:lpstr>PowerPoint Presentation</vt:lpstr>
      <vt:lpstr>4.1 关系运算符和关系表达式</vt:lpstr>
      <vt:lpstr>4.1 关系运算符和关系表达式</vt:lpstr>
      <vt:lpstr>4.1 关系运算符和关系表达式</vt:lpstr>
      <vt:lpstr>4.1 关系运算符和关系表达式</vt:lpstr>
      <vt:lpstr>4.1 关系运算符和关系表达式</vt:lpstr>
      <vt:lpstr>4.1 关系运算符和关系表达式</vt:lpstr>
      <vt:lpstr>4.1 关系运算符和关系表达式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4.2 逻辑运算符和逻辑表达式</vt:lpstr>
      <vt:lpstr>   注 意</vt:lpstr>
      <vt:lpstr>4.3  if语句</vt:lpstr>
      <vt:lpstr>PowerPoint Presentation</vt:lpstr>
      <vt:lpstr>4.3.1 单分支if语句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4.3.2 双分支if语句</vt:lpstr>
      <vt:lpstr>4.2.3 if语句的使用说明</vt:lpstr>
      <vt:lpstr>4.2.3 if语句的使用说明</vt:lpstr>
      <vt:lpstr>PowerPoint Presentation</vt:lpstr>
      <vt:lpstr>PowerPoint Presentation</vt:lpstr>
      <vt:lpstr>PowerPoint Presentation</vt:lpstr>
      <vt:lpstr>4.3.3 多分支if语句</vt:lpstr>
      <vt:lpstr>PowerPoint Presentation</vt:lpstr>
      <vt:lpstr>PowerPoint Presentation</vt:lpstr>
      <vt:lpstr>4.3.4 if语句的嵌套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4.4 条件运算符和条件表达式</vt:lpstr>
      <vt:lpstr>4.4 条件运算符和条件表达式</vt:lpstr>
      <vt:lpstr>4.4 条件运算符和条件表达式</vt:lpstr>
      <vt:lpstr>4.4 条件运算符和条件表达式</vt:lpstr>
      <vt:lpstr>PowerPoint Presentation</vt:lpstr>
      <vt:lpstr>PowerPoint Presentation</vt:lpstr>
      <vt:lpstr>PowerPoint Presentation</vt:lpstr>
      <vt:lpstr>4.5 switch语句</vt:lpstr>
      <vt:lpstr>PowerPoint Presentation</vt:lpstr>
      <vt:lpstr>PowerPoint Presentation</vt:lpstr>
      <vt:lpstr>PowerPoint Presentation</vt:lpstr>
      <vt:lpstr>4.6 选择结构程序举例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李楠</dc:creator>
  <cp:lastModifiedBy>Nan Li</cp:lastModifiedBy>
  <cp:revision>1137</cp:revision>
  <dcterms:created xsi:type="dcterms:W3CDTF">2002-12-29T13:24:47Z</dcterms:created>
  <dcterms:modified xsi:type="dcterms:W3CDTF">2017-04-06T04:23:08Z</dcterms:modified>
</cp:coreProperties>
</file>