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5" r:id="rId2"/>
    <p:sldId id="338" r:id="rId3"/>
    <p:sldId id="339" r:id="rId4"/>
    <p:sldId id="340" r:id="rId5"/>
    <p:sldId id="341" r:id="rId6"/>
    <p:sldId id="342" r:id="rId7"/>
    <p:sldId id="343" r:id="rId8"/>
    <p:sldId id="344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3" r:id="rId24"/>
    <p:sldId id="274" r:id="rId25"/>
    <p:sldId id="275" r:id="rId26"/>
    <p:sldId id="276" r:id="rId27"/>
    <p:sldId id="277" r:id="rId28"/>
    <p:sldId id="278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6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4" Type="http://schemas.openxmlformats.org/officeDocument/2006/relationships/image" Target="../media/image6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4" Type="http://schemas.openxmlformats.org/officeDocument/2006/relationships/image" Target="../media/image73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5.wmf"/><Relationship Id="rId1" Type="http://schemas.openxmlformats.org/officeDocument/2006/relationships/image" Target="../media/image84.png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Relationship Id="rId4" Type="http://schemas.openxmlformats.org/officeDocument/2006/relationships/image" Target="../media/image89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1.wmf"/><Relationship Id="rId1" Type="http://schemas.openxmlformats.org/officeDocument/2006/relationships/image" Target="../media/image90.w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w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97.wmf"/><Relationship Id="rId1" Type="http://schemas.openxmlformats.org/officeDocument/2006/relationships/image" Target="../media/image96.wmf"/></Relationships>
</file>

<file path=ppt/drawings/_rels/vmlDrawing39.vml.rels><?xml version="1.0" encoding="UTF-8" standalone="yes"?>
<Relationships xmlns="http://schemas.openxmlformats.org/package/2006/relationships"><Relationship Id="rId2" Type="http://schemas.openxmlformats.org/officeDocument/2006/relationships/image" Target="../media/image99.wmf"/><Relationship Id="rId1" Type="http://schemas.openxmlformats.org/officeDocument/2006/relationships/image" Target="../media/image9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wmf"/></Relationships>
</file>

<file path=ppt/drawings/_rels/vmlDrawing4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wmf"/><Relationship Id="rId1" Type="http://schemas.openxmlformats.org/officeDocument/2006/relationships/image" Target="../media/image89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wmf"/></Relationships>
</file>

<file path=ppt/drawings/_rels/vmlDrawing4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1.wmf"/><Relationship Id="rId1" Type="http://schemas.openxmlformats.org/officeDocument/2006/relationships/image" Target="../media/image108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w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wmf"/></Relationships>
</file>

<file path=ppt/drawings/_rels/vmlDrawing4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wmf"/><Relationship Id="rId1" Type="http://schemas.openxmlformats.org/officeDocument/2006/relationships/image" Target="../media/image114.wmf"/></Relationships>
</file>

<file path=ppt/drawings/_rels/vmlDrawing4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wmf"/><Relationship Id="rId1" Type="http://schemas.openxmlformats.org/officeDocument/2006/relationships/image" Target="../media/image116.w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9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png"/><Relationship Id="rId4" Type="http://schemas.openxmlformats.org/officeDocument/2006/relationships/image" Target="../media/image21.wmf"/></Relationships>
</file>

<file path=ppt/drawings/_rels/vmlDrawing5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wmf"/><Relationship Id="rId1" Type="http://schemas.openxmlformats.org/officeDocument/2006/relationships/image" Target="../media/image122.wmf"/></Relationships>
</file>

<file path=ppt/drawings/_rels/vmlDrawing5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wmf"/><Relationship Id="rId1" Type="http://schemas.openxmlformats.org/officeDocument/2006/relationships/image" Target="../media/image124.w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6.png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7.w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9.wmf"/></Relationships>
</file>

<file path=ppt/drawings/_rels/vmlDrawing5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wmf"/><Relationship Id="rId2" Type="http://schemas.openxmlformats.org/officeDocument/2006/relationships/image" Target="../media/image131.png"/><Relationship Id="rId1" Type="http://schemas.openxmlformats.org/officeDocument/2006/relationships/image" Target="../media/image130.wmf"/></Relationships>
</file>

<file path=ppt/drawings/_rels/vmlDrawing5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wmf"/><Relationship Id="rId2" Type="http://schemas.openxmlformats.org/officeDocument/2006/relationships/image" Target="../media/image134.wmf"/><Relationship Id="rId1" Type="http://schemas.openxmlformats.org/officeDocument/2006/relationships/image" Target="../media/image133.w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7.w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9.w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1.wmf"/></Relationships>
</file>

<file path=ppt/drawings/_rels/vmlDrawing6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wmf"/><Relationship Id="rId1" Type="http://schemas.openxmlformats.org/officeDocument/2006/relationships/image" Target="../media/image142.w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4.w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5.wmf"/></Relationships>
</file>

<file path=ppt/drawings/_rels/vmlDrawing6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wmf"/><Relationship Id="rId1" Type="http://schemas.openxmlformats.org/officeDocument/2006/relationships/image" Target="../media/image146.wmf"/></Relationships>
</file>

<file path=ppt/drawings/_rels/vmlDrawing6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wmf"/><Relationship Id="rId1" Type="http://schemas.openxmlformats.org/officeDocument/2006/relationships/image" Target="../media/image148.wmf"/></Relationships>
</file>

<file path=ppt/drawings/_rels/vmlDrawing6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wmf"/><Relationship Id="rId1" Type="http://schemas.openxmlformats.org/officeDocument/2006/relationships/image" Target="../media/image150.wmf"/></Relationships>
</file>

<file path=ppt/drawings/_rels/vmlDrawing6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4" Type="http://schemas.openxmlformats.org/officeDocument/2006/relationships/image" Target="../media/image152.wmf"/></Relationships>
</file>

<file path=ppt/drawings/_rels/vmlDrawing6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wmf"/><Relationship Id="rId1" Type="http://schemas.openxmlformats.org/officeDocument/2006/relationships/image" Target="../media/image153.wmf"/></Relationships>
</file>

<file path=ppt/drawings/_rels/vmlDrawing6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wmf"/><Relationship Id="rId1" Type="http://schemas.openxmlformats.org/officeDocument/2006/relationships/image" Target="../media/image15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7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wmf"/><Relationship Id="rId2" Type="http://schemas.openxmlformats.org/officeDocument/2006/relationships/image" Target="../media/image158.wmf"/><Relationship Id="rId1" Type="http://schemas.openxmlformats.org/officeDocument/2006/relationships/image" Target="../media/image157.wmf"/><Relationship Id="rId5" Type="http://schemas.openxmlformats.org/officeDocument/2006/relationships/image" Target="../media/image161.wmf"/><Relationship Id="rId4" Type="http://schemas.openxmlformats.org/officeDocument/2006/relationships/image" Target="../media/image160.wmf"/></Relationships>
</file>

<file path=ppt/drawings/_rels/vmlDrawing7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wmf"/><Relationship Id="rId1" Type="http://schemas.openxmlformats.org/officeDocument/2006/relationships/image" Target="../media/image162.wmf"/></Relationships>
</file>

<file path=ppt/drawings/_rels/vmlDrawing7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wmf"/><Relationship Id="rId2" Type="http://schemas.openxmlformats.org/officeDocument/2006/relationships/image" Target="../media/image165.wmf"/><Relationship Id="rId1" Type="http://schemas.openxmlformats.org/officeDocument/2006/relationships/image" Target="../media/image164.wmf"/></Relationships>
</file>

<file path=ppt/drawings/_rels/vmlDrawing7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8.wmf"/><Relationship Id="rId1" Type="http://schemas.openxmlformats.org/officeDocument/2006/relationships/image" Target="../media/image167.wmf"/></Relationships>
</file>

<file path=ppt/drawings/_rels/vmlDrawing7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wmf"/><Relationship Id="rId1" Type="http://schemas.openxmlformats.org/officeDocument/2006/relationships/image" Target="../media/image169.w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6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21.wmf"/><Relationship Id="rId4" Type="http://schemas.openxmlformats.org/officeDocument/2006/relationships/image" Target="../media/image18.png"/><Relationship Id="rId9" Type="http://schemas.openxmlformats.org/officeDocument/2006/relationships/oleObject" Target="../embeddings/oleObject2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image" Target="../media/image26.png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25.wmf"/><Relationship Id="rId5" Type="http://schemas.openxmlformats.org/officeDocument/2006/relationships/image" Target="../media/image22.w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4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29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4.wmf"/><Relationship Id="rId4" Type="http://schemas.openxmlformats.org/officeDocument/2006/relationships/oleObject" Target="../embeddings/oleObject32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36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39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39.bin"/><Relationship Id="rId4" Type="http://schemas.openxmlformats.org/officeDocument/2006/relationships/image" Target="../media/image4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43.wmf"/><Relationship Id="rId4" Type="http://schemas.openxmlformats.org/officeDocument/2006/relationships/oleObject" Target="../embeddings/oleObject40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6.wmf"/><Relationship Id="rId11" Type="http://schemas.openxmlformats.org/officeDocument/2006/relationships/image" Target="../media/image49.png"/><Relationship Id="rId5" Type="http://schemas.openxmlformats.org/officeDocument/2006/relationships/oleObject" Target="../embeddings/oleObject42.bin"/><Relationship Id="rId10" Type="http://schemas.openxmlformats.org/officeDocument/2006/relationships/image" Target="../media/image48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44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5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53.wmf"/><Relationship Id="rId4" Type="http://schemas.openxmlformats.org/officeDocument/2006/relationships/oleObject" Target="../embeddings/oleObject48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55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59.wmf"/><Relationship Id="rId5" Type="http://schemas.openxmlformats.org/officeDocument/2006/relationships/oleObject" Target="../embeddings/oleObject53.bin"/><Relationship Id="rId10" Type="http://schemas.openxmlformats.org/officeDocument/2006/relationships/image" Target="../media/image61.wmf"/><Relationship Id="rId4" Type="http://schemas.openxmlformats.org/officeDocument/2006/relationships/image" Target="../media/image58.wmf"/><Relationship Id="rId9" Type="http://schemas.openxmlformats.org/officeDocument/2006/relationships/oleObject" Target="../embeddings/oleObject55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62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oleObject" Target="../embeddings/oleObject57.bin"/><Relationship Id="rId7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58.bin"/><Relationship Id="rId4" Type="http://schemas.openxmlformats.org/officeDocument/2006/relationships/image" Target="../media/image6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7" Type="http://schemas.openxmlformats.org/officeDocument/2006/relationships/image" Target="../media/image6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61.bin"/><Relationship Id="rId5" Type="http://schemas.openxmlformats.org/officeDocument/2006/relationships/image" Target="../media/image68.png"/><Relationship Id="rId4" Type="http://schemas.openxmlformats.org/officeDocument/2006/relationships/image" Target="../media/image66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69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oleObject" Target="../embeddings/oleObject63.bin"/><Relationship Id="rId7" Type="http://schemas.openxmlformats.org/officeDocument/2006/relationships/oleObject" Target="../embeddings/oleObject6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64.bin"/><Relationship Id="rId10" Type="http://schemas.openxmlformats.org/officeDocument/2006/relationships/image" Target="../media/image73.wmf"/><Relationship Id="rId4" Type="http://schemas.openxmlformats.org/officeDocument/2006/relationships/image" Target="../media/image70.wmf"/><Relationship Id="rId9" Type="http://schemas.openxmlformats.org/officeDocument/2006/relationships/oleObject" Target="../embeddings/oleObject66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74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75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70.bin"/><Relationship Id="rId4" Type="http://schemas.openxmlformats.org/officeDocument/2006/relationships/image" Target="../media/image76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78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79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80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81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Relationship Id="rId5" Type="http://schemas.openxmlformats.org/officeDocument/2006/relationships/image" Target="../media/image83.png"/><Relationship Id="rId4" Type="http://schemas.openxmlformats.org/officeDocument/2006/relationships/image" Target="../media/image8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7" Type="http://schemas.openxmlformats.org/officeDocument/2006/relationships/image" Target="../media/image8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77.bin"/><Relationship Id="rId5" Type="http://schemas.openxmlformats.org/officeDocument/2006/relationships/image" Target="../media/image84.png"/><Relationship Id="rId4" Type="http://schemas.openxmlformats.org/officeDocument/2006/relationships/oleObject" Target="../embeddings/oleObject76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oleObject" Target="../embeddings/oleObject78.bin"/><Relationship Id="rId7" Type="http://schemas.openxmlformats.org/officeDocument/2006/relationships/oleObject" Target="../embeddings/oleObject8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87.wmf"/><Relationship Id="rId5" Type="http://schemas.openxmlformats.org/officeDocument/2006/relationships/oleObject" Target="../embeddings/oleObject79.bin"/><Relationship Id="rId10" Type="http://schemas.openxmlformats.org/officeDocument/2006/relationships/image" Target="../media/image89.wmf"/><Relationship Id="rId4" Type="http://schemas.openxmlformats.org/officeDocument/2006/relationships/image" Target="../media/image86.wmf"/><Relationship Id="rId9" Type="http://schemas.openxmlformats.org/officeDocument/2006/relationships/oleObject" Target="../embeddings/oleObject81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7" Type="http://schemas.openxmlformats.org/officeDocument/2006/relationships/image" Target="../media/image9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83.bin"/><Relationship Id="rId5" Type="http://schemas.openxmlformats.org/officeDocument/2006/relationships/image" Target="../media/image90.wmf"/><Relationship Id="rId4" Type="http://schemas.openxmlformats.org/officeDocument/2006/relationships/oleObject" Target="../embeddings/oleObject82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oleObject" Target="../embeddings/oleObject84.bin"/><Relationship Id="rId7" Type="http://schemas.openxmlformats.org/officeDocument/2006/relationships/oleObject" Target="../embeddings/oleObject8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94.wmf"/><Relationship Id="rId5" Type="http://schemas.openxmlformats.org/officeDocument/2006/relationships/oleObject" Target="../embeddings/oleObject85.bin"/><Relationship Id="rId4" Type="http://schemas.openxmlformats.org/officeDocument/2006/relationships/image" Target="../media/image93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7.vml"/><Relationship Id="rId4" Type="http://schemas.openxmlformats.org/officeDocument/2006/relationships/image" Target="../media/image96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97.wmf"/><Relationship Id="rId5" Type="http://schemas.openxmlformats.org/officeDocument/2006/relationships/oleObject" Target="../embeddings/oleObject89.bin"/><Relationship Id="rId4" Type="http://schemas.openxmlformats.org/officeDocument/2006/relationships/image" Target="../media/image96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99.wmf"/><Relationship Id="rId5" Type="http://schemas.openxmlformats.org/officeDocument/2006/relationships/oleObject" Target="../embeddings/oleObject91.bin"/><Relationship Id="rId4" Type="http://schemas.openxmlformats.org/officeDocument/2006/relationships/image" Target="../media/image98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100.wmf"/><Relationship Id="rId4" Type="http://schemas.openxmlformats.org/officeDocument/2006/relationships/oleObject" Target="../embeddings/oleObject92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3.bin"/><Relationship Id="rId7" Type="http://schemas.openxmlformats.org/officeDocument/2006/relationships/image" Target="../media/image10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94.bin"/><Relationship Id="rId5" Type="http://schemas.openxmlformats.org/officeDocument/2006/relationships/image" Target="../media/image103.png"/><Relationship Id="rId4" Type="http://schemas.openxmlformats.org/officeDocument/2006/relationships/image" Target="../media/image89.w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106.wmf"/><Relationship Id="rId4" Type="http://schemas.openxmlformats.org/officeDocument/2006/relationships/oleObject" Target="../embeddings/oleObject95.bin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3" Type="http://schemas.openxmlformats.org/officeDocument/2006/relationships/image" Target="../media/image109.png"/><Relationship Id="rId7" Type="http://schemas.openxmlformats.org/officeDocument/2006/relationships/oleObject" Target="../embeddings/oleObject9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92.jpeg"/><Relationship Id="rId5" Type="http://schemas.openxmlformats.org/officeDocument/2006/relationships/image" Target="../media/image108.wmf"/><Relationship Id="rId4" Type="http://schemas.openxmlformats.org/officeDocument/2006/relationships/oleObject" Target="../embeddings/oleObject96.bin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110.wmf"/><Relationship Id="rId4" Type="http://schemas.openxmlformats.org/officeDocument/2006/relationships/oleObject" Target="../embeddings/oleObject98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5.vml"/><Relationship Id="rId5" Type="http://schemas.openxmlformats.org/officeDocument/2006/relationships/image" Target="../media/image112.wmf"/><Relationship Id="rId4" Type="http://schemas.openxmlformats.org/officeDocument/2006/relationships/oleObject" Target="../embeddings/oleObject99.bin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6.vml"/><Relationship Id="rId6" Type="http://schemas.openxmlformats.org/officeDocument/2006/relationships/image" Target="../media/image115.wmf"/><Relationship Id="rId5" Type="http://schemas.openxmlformats.org/officeDocument/2006/relationships/oleObject" Target="../embeddings/oleObject101.bin"/><Relationship Id="rId4" Type="http://schemas.openxmlformats.org/officeDocument/2006/relationships/image" Target="../media/image114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7" Type="http://schemas.openxmlformats.org/officeDocument/2006/relationships/image" Target="../media/image11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103.bin"/><Relationship Id="rId5" Type="http://schemas.openxmlformats.org/officeDocument/2006/relationships/image" Target="../media/image116.wmf"/><Relationship Id="rId4" Type="http://schemas.openxmlformats.org/officeDocument/2006/relationships/oleObject" Target="../embeddings/oleObject102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118.png"/><Relationship Id="rId4" Type="http://schemas.openxmlformats.org/officeDocument/2006/relationships/image" Target="../media/image119.w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120.wmf"/><Relationship Id="rId4" Type="http://schemas.openxmlformats.org/officeDocument/2006/relationships/oleObject" Target="../embeddings/oleObject105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0.vml"/><Relationship Id="rId6" Type="http://schemas.openxmlformats.org/officeDocument/2006/relationships/image" Target="../media/image123.wmf"/><Relationship Id="rId5" Type="http://schemas.openxmlformats.org/officeDocument/2006/relationships/oleObject" Target="../embeddings/oleObject107.bin"/><Relationship Id="rId4" Type="http://schemas.openxmlformats.org/officeDocument/2006/relationships/image" Target="../media/image122.w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1.vml"/><Relationship Id="rId6" Type="http://schemas.openxmlformats.org/officeDocument/2006/relationships/image" Target="../media/image125.wmf"/><Relationship Id="rId5" Type="http://schemas.openxmlformats.org/officeDocument/2006/relationships/oleObject" Target="../embeddings/oleObject109.bin"/><Relationship Id="rId4" Type="http://schemas.openxmlformats.org/officeDocument/2006/relationships/image" Target="../media/image124.w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2.vml"/><Relationship Id="rId4" Type="http://schemas.openxmlformats.org/officeDocument/2006/relationships/image" Target="../media/image126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127.wmf"/><Relationship Id="rId4" Type="http://schemas.openxmlformats.org/officeDocument/2006/relationships/oleObject" Target="../embeddings/oleObject111.bin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4.vml"/><Relationship Id="rId4" Type="http://schemas.openxmlformats.org/officeDocument/2006/relationships/image" Target="../media/image129.w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wmf"/><Relationship Id="rId3" Type="http://schemas.openxmlformats.org/officeDocument/2006/relationships/oleObject" Target="../embeddings/oleObject113.bin"/><Relationship Id="rId7" Type="http://schemas.openxmlformats.org/officeDocument/2006/relationships/oleObject" Target="../embeddings/oleObject1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5.vml"/><Relationship Id="rId6" Type="http://schemas.openxmlformats.org/officeDocument/2006/relationships/image" Target="../media/image131.png"/><Relationship Id="rId5" Type="http://schemas.openxmlformats.org/officeDocument/2006/relationships/oleObject" Target="../embeddings/oleObject114.bin"/><Relationship Id="rId4" Type="http://schemas.openxmlformats.org/officeDocument/2006/relationships/image" Target="../media/image130.wmf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8.bin"/><Relationship Id="rId3" Type="http://schemas.openxmlformats.org/officeDocument/2006/relationships/image" Target="../media/image136.png"/><Relationship Id="rId7" Type="http://schemas.openxmlformats.org/officeDocument/2006/relationships/image" Target="../media/image13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6.vml"/><Relationship Id="rId6" Type="http://schemas.openxmlformats.org/officeDocument/2006/relationships/oleObject" Target="../embeddings/oleObject117.bin"/><Relationship Id="rId5" Type="http://schemas.openxmlformats.org/officeDocument/2006/relationships/image" Target="../media/image133.wmf"/><Relationship Id="rId4" Type="http://schemas.openxmlformats.org/officeDocument/2006/relationships/oleObject" Target="../embeddings/oleObject116.bin"/><Relationship Id="rId9" Type="http://schemas.openxmlformats.org/officeDocument/2006/relationships/image" Target="../media/image135.w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137.wmf"/><Relationship Id="rId4" Type="http://schemas.openxmlformats.org/officeDocument/2006/relationships/oleObject" Target="../embeddings/oleObject119.bin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8.vml"/><Relationship Id="rId4" Type="http://schemas.openxmlformats.org/officeDocument/2006/relationships/image" Target="../media/image139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140.wmf"/><Relationship Id="rId4" Type="http://schemas.openxmlformats.org/officeDocument/2006/relationships/oleObject" Target="../embeddings/oleObject121.bin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0.vml"/><Relationship Id="rId4" Type="http://schemas.openxmlformats.org/officeDocument/2006/relationships/image" Target="../media/image141.w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1.vml"/><Relationship Id="rId6" Type="http://schemas.openxmlformats.org/officeDocument/2006/relationships/image" Target="../media/image143.wmf"/><Relationship Id="rId5" Type="http://schemas.openxmlformats.org/officeDocument/2006/relationships/oleObject" Target="../embeddings/oleObject124.bin"/><Relationship Id="rId4" Type="http://schemas.openxmlformats.org/officeDocument/2006/relationships/image" Target="../media/image142.w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2.vml"/><Relationship Id="rId4" Type="http://schemas.openxmlformats.org/officeDocument/2006/relationships/image" Target="../media/image144.w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3.vml"/><Relationship Id="rId4" Type="http://schemas.openxmlformats.org/officeDocument/2006/relationships/image" Target="../media/image145.wm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4.vml"/><Relationship Id="rId6" Type="http://schemas.openxmlformats.org/officeDocument/2006/relationships/image" Target="../media/image147.wmf"/><Relationship Id="rId5" Type="http://schemas.openxmlformats.org/officeDocument/2006/relationships/oleObject" Target="../embeddings/oleObject128.bin"/><Relationship Id="rId4" Type="http://schemas.openxmlformats.org/officeDocument/2006/relationships/image" Target="../media/image146.w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5.vml"/><Relationship Id="rId6" Type="http://schemas.openxmlformats.org/officeDocument/2006/relationships/image" Target="../media/image149.wmf"/><Relationship Id="rId5" Type="http://schemas.openxmlformats.org/officeDocument/2006/relationships/oleObject" Target="../embeddings/oleObject130.bin"/><Relationship Id="rId4" Type="http://schemas.openxmlformats.org/officeDocument/2006/relationships/image" Target="../media/image148.wmf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6.vml"/><Relationship Id="rId6" Type="http://schemas.openxmlformats.org/officeDocument/2006/relationships/image" Target="../media/image151.wmf"/><Relationship Id="rId5" Type="http://schemas.openxmlformats.org/officeDocument/2006/relationships/oleObject" Target="../embeddings/oleObject132.bin"/><Relationship Id="rId4" Type="http://schemas.openxmlformats.org/officeDocument/2006/relationships/image" Target="../media/image150.wmf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oleObject" Target="../embeddings/oleObject133.bin"/><Relationship Id="rId7" Type="http://schemas.openxmlformats.org/officeDocument/2006/relationships/oleObject" Target="../embeddings/oleObject1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7.vml"/><Relationship Id="rId6" Type="http://schemas.openxmlformats.org/officeDocument/2006/relationships/image" Target="../media/image94.wmf"/><Relationship Id="rId5" Type="http://schemas.openxmlformats.org/officeDocument/2006/relationships/oleObject" Target="../embeddings/oleObject134.bin"/><Relationship Id="rId10" Type="http://schemas.openxmlformats.org/officeDocument/2006/relationships/image" Target="../media/image152.wmf"/><Relationship Id="rId4" Type="http://schemas.openxmlformats.org/officeDocument/2006/relationships/image" Target="../media/image93.wmf"/><Relationship Id="rId9" Type="http://schemas.openxmlformats.org/officeDocument/2006/relationships/oleObject" Target="../embeddings/oleObject136.bin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8.vml"/><Relationship Id="rId6" Type="http://schemas.openxmlformats.org/officeDocument/2006/relationships/image" Target="../media/image154.wmf"/><Relationship Id="rId5" Type="http://schemas.openxmlformats.org/officeDocument/2006/relationships/oleObject" Target="../embeddings/oleObject138.bin"/><Relationship Id="rId4" Type="http://schemas.openxmlformats.org/officeDocument/2006/relationships/image" Target="../media/image153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9.vml"/><Relationship Id="rId6" Type="http://schemas.openxmlformats.org/officeDocument/2006/relationships/image" Target="../media/image156.wmf"/><Relationship Id="rId5" Type="http://schemas.openxmlformats.org/officeDocument/2006/relationships/oleObject" Target="../embeddings/oleObject140.bin"/><Relationship Id="rId4" Type="http://schemas.openxmlformats.org/officeDocument/2006/relationships/image" Target="../media/image155.wmf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wmf"/><Relationship Id="rId3" Type="http://schemas.openxmlformats.org/officeDocument/2006/relationships/oleObject" Target="../embeddings/oleObject141.bin"/><Relationship Id="rId7" Type="http://schemas.openxmlformats.org/officeDocument/2006/relationships/oleObject" Target="../embeddings/oleObject143.bin"/><Relationship Id="rId12" Type="http://schemas.openxmlformats.org/officeDocument/2006/relationships/image" Target="../media/image16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0.vml"/><Relationship Id="rId6" Type="http://schemas.openxmlformats.org/officeDocument/2006/relationships/image" Target="../media/image158.wmf"/><Relationship Id="rId11" Type="http://schemas.openxmlformats.org/officeDocument/2006/relationships/oleObject" Target="../embeddings/oleObject145.bin"/><Relationship Id="rId5" Type="http://schemas.openxmlformats.org/officeDocument/2006/relationships/oleObject" Target="../embeddings/oleObject142.bin"/><Relationship Id="rId10" Type="http://schemas.openxmlformats.org/officeDocument/2006/relationships/image" Target="../media/image160.wmf"/><Relationship Id="rId4" Type="http://schemas.openxmlformats.org/officeDocument/2006/relationships/image" Target="../media/image157.wmf"/><Relationship Id="rId9" Type="http://schemas.openxmlformats.org/officeDocument/2006/relationships/oleObject" Target="../embeddings/oleObject144.bin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1.vml"/><Relationship Id="rId6" Type="http://schemas.openxmlformats.org/officeDocument/2006/relationships/image" Target="../media/image163.wmf"/><Relationship Id="rId5" Type="http://schemas.openxmlformats.org/officeDocument/2006/relationships/oleObject" Target="../embeddings/oleObject147.bin"/><Relationship Id="rId4" Type="http://schemas.openxmlformats.org/officeDocument/2006/relationships/image" Target="../media/image162.wmf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wmf"/><Relationship Id="rId3" Type="http://schemas.openxmlformats.org/officeDocument/2006/relationships/oleObject" Target="../embeddings/oleObject148.bin"/><Relationship Id="rId7" Type="http://schemas.openxmlformats.org/officeDocument/2006/relationships/oleObject" Target="../embeddings/oleObject1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2.vml"/><Relationship Id="rId6" Type="http://schemas.openxmlformats.org/officeDocument/2006/relationships/image" Target="../media/image165.wmf"/><Relationship Id="rId5" Type="http://schemas.openxmlformats.org/officeDocument/2006/relationships/oleObject" Target="../embeddings/oleObject149.bin"/><Relationship Id="rId4" Type="http://schemas.openxmlformats.org/officeDocument/2006/relationships/image" Target="../media/image164.wmf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3.vml"/><Relationship Id="rId6" Type="http://schemas.openxmlformats.org/officeDocument/2006/relationships/image" Target="../media/image168.wmf"/><Relationship Id="rId5" Type="http://schemas.openxmlformats.org/officeDocument/2006/relationships/oleObject" Target="../embeddings/oleObject152.bin"/><Relationship Id="rId4" Type="http://schemas.openxmlformats.org/officeDocument/2006/relationships/image" Target="../media/image167.wmf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4.vml"/><Relationship Id="rId6" Type="http://schemas.openxmlformats.org/officeDocument/2006/relationships/image" Target="../media/image170.wmf"/><Relationship Id="rId5" Type="http://schemas.openxmlformats.org/officeDocument/2006/relationships/oleObject" Target="../embeddings/oleObject154.bin"/><Relationship Id="rId4" Type="http://schemas.openxmlformats.org/officeDocument/2006/relationships/image" Target="../media/image169.wmf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5.vml"/><Relationship Id="rId4" Type="http://schemas.openxmlformats.org/officeDocument/2006/relationships/image" Target="../media/image171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772400" cy="1470025"/>
          </a:xfrm>
        </p:spPr>
        <p:txBody>
          <a:bodyPr/>
          <a:lstStyle/>
          <a:p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工程流体力学大题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75656" y="3284984"/>
            <a:ext cx="6400800" cy="1752600"/>
          </a:xfrm>
        </p:spPr>
        <p:txBody>
          <a:bodyPr/>
          <a:lstStyle/>
          <a:p>
            <a:r>
              <a:rPr lang="en-US" altLang="zh-CN" sz="6000" dirty="0" smtClean="0">
                <a:latin typeface="Blackadder ITC" panose="04020505051007020D02" pitchFamily="82" charset="0"/>
                <a:ea typeface="MS Gothic" panose="020B0609070205080204" pitchFamily="49" charset="-128"/>
              </a:rPr>
              <a:t>Zhongk1997</a:t>
            </a:r>
          </a:p>
          <a:p>
            <a:r>
              <a:rPr lang="en-US" altLang="zh-CN" sz="2000" dirty="0" smtClean="0">
                <a:latin typeface="MS Gothic" panose="020B0609070205080204" pitchFamily="49" charset="-128"/>
                <a:ea typeface="MS Gothic" panose="020B0609070205080204" pitchFamily="49" charset="-128"/>
              </a:rPr>
              <a:t>2017.01.05</a:t>
            </a:r>
            <a:endParaRPr lang="zh-CN" altLang="en-US" sz="2000" dirty="0"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917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95288" y="404813"/>
            <a:ext cx="8196262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/>
              <a:t>例题</a:t>
            </a:r>
            <a:r>
              <a:rPr lang="en-US" altLang="zh-CN" sz="2800" b="1"/>
              <a:t>2-4:</a:t>
            </a:r>
            <a:r>
              <a:rPr lang="zh-CN" altLang="en-US" sz="2800" b="1"/>
              <a:t>一储水容器上有三个半球形舱盖</a:t>
            </a:r>
            <a:r>
              <a:rPr lang="en-US" altLang="zh-CN" sz="2800" b="1"/>
              <a:t>,</a:t>
            </a:r>
            <a:r>
              <a:rPr lang="zh-CN" altLang="en-US" sz="2800" b="1"/>
              <a:t>用以封闭三个直径均为</a:t>
            </a:r>
            <a:r>
              <a:rPr lang="en-US" altLang="zh-CN" sz="2800" b="1"/>
              <a:t>d=0.5m</a:t>
            </a:r>
            <a:r>
              <a:rPr lang="zh-CN" altLang="en-US" sz="2800" b="1"/>
              <a:t>的壁孔</a:t>
            </a:r>
            <a:r>
              <a:rPr lang="en-US" altLang="zh-CN" sz="2800" b="1"/>
              <a:t>.</a:t>
            </a:r>
            <a:r>
              <a:rPr lang="zh-CN" altLang="en-US" sz="2800" b="1"/>
              <a:t>设</a:t>
            </a:r>
            <a:r>
              <a:rPr lang="en-US" altLang="zh-CN" sz="2800" b="1"/>
              <a:t>h=1.5m,</a:t>
            </a:r>
            <a:r>
              <a:rPr lang="zh-CN" altLang="en-US" sz="2800" b="1"/>
              <a:t>容器中间到自由液面的深度</a:t>
            </a:r>
            <a:r>
              <a:rPr lang="en-US" altLang="zh-CN" sz="2800" b="1"/>
              <a:t>H=2.5m.</a:t>
            </a:r>
            <a:r>
              <a:rPr lang="zh-CN" altLang="en-US" sz="2800" b="1"/>
              <a:t>试求作用于每个舱盖上的总压力及压力中心</a:t>
            </a:r>
            <a:r>
              <a:rPr lang="en-US" altLang="zh-CN" sz="2800" b="1"/>
              <a:t>.</a:t>
            </a:r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4787900" y="2133600"/>
          <a:ext cx="4186238" cy="292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3" name="Drawing" r:id="rId3" imgW="2886075" imgH="2019300" progId="AutoCAD.Drawing.15">
                  <p:embed/>
                </p:oleObj>
              </mc:Choice>
              <mc:Fallback>
                <p:oleObj name="Drawing" r:id="rId3" imgW="2886075" imgH="2019300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2133600"/>
                        <a:ext cx="4186238" cy="292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29" name="Object 5"/>
          <p:cNvGraphicFramePr>
            <a:graphicFrameLocks noChangeAspect="1"/>
          </p:cNvGraphicFramePr>
          <p:nvPr/>
        </p:nvGraphicFramePr>
        <p:xfrm>
          <a:off x="4716463" y="2133600"/>
          <a:ext cx="4427537" cy="317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4" name="Drawing" r:id="rId5" imgW="3295650" imgH="2238375" progId="AutoCAD.Drawing.15">
                  <p:embed/>
                </p:oleObj>
              </mc:Choice>
              <mc:Fallback>
                <p:oleObj name="Drawing" r:id="rId5" imgW="3295650" imgH="2238375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2133600"/>
                        <a:ext cx="4427537" cy="317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250825" y="2276475"/>
            <a:ext cx="36004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解</a:t>
            </a:r>
            <a:r>
              <a:rPr lang="zh-CN" altLang="en-US" b="1"/>
              <a:t>：</a:t>
            </a:r>
            <a:r>
              <a:rPr lang="zh-CN" altLang="en-US" b="1">
                <a:sym typeface="Wingdings" pitchFamily="2" charset="2"/>
              </a:rPr>
              <a:t>（</a:t>
            </a:r>
            <a:r>
              <a:rPr lang="en-US" altLang="zh-CN" b="1">
                <a:sym typeface="Wingdings" pitchFamily="2" charset="2"/>
              </a:rPr>
              <a:t>1</a:t>
            </a:r>
            <a:r>
              <a:rPr lang="zh-CN" altLang="en-US" b="1">
                <a:sym typeface="Wingdings" pitchFamily="2" charset="2"/>
              </a:rPr>
              <a:t>）顶盖</a:t>
            </a:r>
            <a:endParaRPr lang="zh-CN" altLang="en-US" b="1"/>
          </a:p>
        </p:txBody>
      </p:sp>
      <p:graphicFrame>
        <p:nvGraphicFramePr>
          <p:cNvPr id="5223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5581931"/>
              </p:ext>
            </p:extLst>
          </p:nvPr>
        </p:nvGraphicFramePr>
        <p:xfrm>
          <a:off x="179388" y="2924175"/>
          <a:ext cx="4479925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5" name="Equation" r:id="rId7" imgW="3009900" imgH="482600" progId="Equation.DSMT4">
                  <p:embed/>
                </p:oleObj>
              </mc:Choice>
              <mc:Fallback>
                <p:oleObj name="Equation" r:id="rId7" imgW="3009900" imgH="482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924175"/>
                        <a:ext cx="4479925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Rectangle 8"/>
          <p:cNvSpPr>
            <a:spLocks noChangeArrowheads="1"/>
          </p:cNvSpPr>
          <p:nvPr/>
        </p:nvSpPr>
        <p:spPr bwMode="auto">
          <a:xfrm>
            <a:off x="900113" y="3716338"/>
            <a:ext cx="1620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ym typeface="Wingdings" pitchFamily="2" charset="2"/>
              </a:rPr>
              <a:t>（</a:t>
            </a:r>
            <a:r>
              <a:rPr lang="en-US" altLang="zh-CN" b="1">
                <a:sym typeface="Wingdings" pitchFamily="2" charset="2"/>
              </a:rPr>
              <a:t>2</a:t>
            </a:r>
            <a:r>
              <a:rPr lang="zh-CN" altLang="en-US" b="1">
                <a:sym typeface="Wingdings" pitchFamily="2" charset="2"/>
              </a:rPr>
              <a:t>）底盖</a:t>
            </a:r>
          </a:p>
        </p:txBody>
      </p:sp>
      <p:sp>
        <p:nvSpPr>
          <p:cNvPr id="12296" name="Rectangle 9"/>
          <p:cNvSpPr>
            <a:spLocks noChangeArrowheads="1"/>
          </p:cNvSpPr>
          <p:nvPr/>
        </p:nvSpPr>
        <p:spPr bwMode="auto">
          <a:xfrm>
            <a:off x="971550" y="4868863"/>
            <a:ext cx="1620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ym typeface="Wingdings" pitchFamily="2" charset="2"/>
              </a:rPr>
              <a:t>（</a:t>
            </a:r>
            <a:r>
              <a:rPr lang="en-US" altLang="zh-CN" b="1">
                <a:sym typeface="Wingdings" pitchFamily="2" charset="2"/>
              </a:rPr>
              <a:t>3</a:t>
            </a:r>
            <a:r>
              <a:rPr lang="zh-CN" altLang="en-US" b="1">
                <a:sym typeface="Wingdings" pitchFamily="2" charset="2"/>
              </a:rPr>
              <a:t>）侧盖</a:t>
            </a:r>
          </a:p>
        </p:txBody>
      </p:sp>
      <p:graphicFrame>
        <p:nvGraphicFramePr>
          <p:cNvPr id="5223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7404404"/>
              </p:ext>
            </p:extLst>
          </p:nvPr>
        </p:nvGraphicFramePr>
        <p:xfrm>
          <a:off x="160338" y="4149725"/>
          <a:ext cx="4518025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" name="Equation" r:id="rId9" imgW="3035300" imgH="482600" progId="Equation.DSMT4">
                  <p:embed/>
                </p:oleObj>
              </mc:Choice>
              <mc:Fallback>
                <p:oleObj name="Equation" r:id="rId9" imgW="3035300" imgH="482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38" y="4149725"/>
                        <a:ext cx="4518025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8682011"/>
              </p:ext>
            </p:extLst>
          </p:nvPr>
        </p:nvGraphicFramePr>
        <p:xfrm>
          <a:off x="304800" y="5348288"/>
          <a:ext cx="4518025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name="Equation" r:id="rId11" imgW="3035300" imgH="419100" progId="Equation.DSMT4">
                  <p:embed/>
                </p:oleObj>
              </mc:Choice>
              <mc:Fallback>
                <p:oleObj name="Equation" r:id="rId11" imgW="30353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5348288"/>
                        <a:ext cx="4518025" cy="623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7630104"/>
              </p:ext>
            </p:extLst>
          </p:nvPr>
        </p:nvGraphicFramePr>
        <p:xfrm>
          <a:off x="1174750" y="6069013"/>
          <a:ext cx="2778125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8" name="Equation" r:id="rId13" imgW="1866900" imgH="419100" progId="Equation.DSMT4">
                  <p:embed/>
                </p:oleObj>
              </mc:Choice>
              <mc:Fallback>
                <p:oleObj name="Equation" r:id="rId13" imgW="18669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0" y="6069013"/>
                        <a:ext cx="2778125" cy="623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7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8021662"/>
              </p:ext>
            </p:extLst>
          </p:nvPr>
        </p:nvGraphicFramePr>
        <p:xfrm>
          <a:off x="5651500" y="5516563"/>
          <a:ext cx="2720975" cy="113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" name="Equation" r:id="rId15" imgW="1828800" imgH="761760" progId="Equation.DSMT4">
                  <p:embed/>
                </p:oleObj>
              </mc:Choice>
              <mc:Fallback>
                <p:oleObj name="Equation" r:id="rId15" imgW="1828800" imgH="761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5516563"/>
                        <a:ext cx="2720975" cy="1135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1883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5"/>
          <p:cNvSpPr txBox="1">
            <a:spLocks noChangeArrowheads="1"/>
          </p:cNvSpPr>
          <p:nvPr/>
        </p:nvSpPr>
        <p:spPr bwMode="auto">
          <a:xfrm>
            <a:off x="179388" y="188913"/>
            <a:ext cx="8763000" cy="173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例题</a:t>
            </a:r>
            <a:r>
              <a:rPr lang="en-US" altLang="zh-CN" sz="2800" b="1">
                <a:sym typeface="Wingdings" pitchFamily="2" charset="2"/>
              </a:rPr>
              <a:t>(p28</a:t>
            </a:r>
            <a:r>
              <a:rPr lang="zh-CN" altLang="en-US" sz="2800" b="1">
                <a:sym typeface="Wingdings" pitchFamily="2" charset="2"/>
              </a:rPr>
              <a:t>例题</a:t>
            </a:r>
            <a:r>
              <a:rPr lang="en-US" altLang="zh-CN" sz="2800" b="1">
                <a:sym typeface="Wingdings" pitchFamily="2" charset="2"/>
              </a:rPr>
              <a:t>2-3)</a:t>
            </a:r>
            <a:r>
              <a:rPr lang="zh-CN" altLang="en-US" sz="2800" b="1">
                <a:sym typeface="Wingdings" pitchFamily="2" charset="2"/>
              </a:rPr>
              <a:t>某一平板闸门用铰链连接于</a:t>
            </a:r>
            <a:r>
              <a:rPr lang="en-US" altLang="zh-CN" sz="2800" b="1">
                <a:sym typeface="Wingdings" pitchFamily="2" charset="2"/>
              </a:rPr>
              <a:t>B,</a:t>
            </a:r>
            <a:r>
              <a:rPr lang="zh-CN" altLang="en-US" sz="2800" b="1">
                <a:sym typeface="Wingdings" pitchFamily="2" charset="2"/>
              </a:rPr>
              <a:t>垂直于图示方向</a:t>
            </a:r>
            <a:r>
              <a:rPr lang="en-US" altLang="zh-CN" sz="2800" b="1">
                <a:sym typeface="Wingdings" pitchFamily="2" charset="2"/>
              </a:rPr>
              <a:t>.</a:t>
            </a:r>
            <a:r>
              <a:rPr lang="zh-CN" altLang="en-US" sz="2800" b="1">
                <a:sym typeface="Wingdings" pitchFamily="2" charset="2"/>
              </a:rPr>
              <a:t>门的宽度为</a:t>
            </a:r>
            <a:r>
              <a:rPr lang="en-US" altLang="zh-CN" sz="2800" b="1">
                <a:sym typeface="Wingdings" pitchFamily="2" charset="2"/>
              </a:rPr>
              <a:t>b=2m,</a:t>
            </a:r>
            <a:r>
              <a:rPr lang="zh-CN" altLang="en-US" sz="2800" b="1">
                <a:sym typeface="Wingdings" pitchFamily="2" charset="2"/>
              </a:rPr>
              <a:t>试计算保持门关闭状态在</a:t>
            </a:r>
            <a:r>
              <a:rPr lang="en-US" altLang="zh-CN" sz="2800" b="1">
                <a:sym typeface="Wingdings" pitchFamily="2" charset="2"/>
              </a:rPr>
              <a:t>A</a:t>
            </a:r>
            <a:r>
              <a:rPr lang="zh-CN" altLang="en-US" sz="2800" b="1">
                <a:sym typeface="Wingdings" pitchFamily="2" charset="2"/>
              </a:rPr>
              <a:t>处所需要之力</a:t>
            </a:r>
            <a:r>
              <a:rPr lang="en-US" altLang="zh-CN" sz="2800" b="1">
                <a:sym typeface="Wingdings" pitchFamily="2" charset="2"/>
              </a:rPr>
              <a:t>F</a:t>
            </a:r>
            <a:r>
              <a:rPr lang="zh-CN" altLang="en-US" sz="2800" b="1">
                <a:sym typeface="Wingdings" pitchFamily="2" charset="2"/>
              </a:rPr>
              <a:t>的最小值</a:t>
            </a:r>
            <a:r>
              <a:rPr lang="en-US" altLang="zh-CN" sz="2800" b="1">
                <a:sym typeface="Wingdings" pitchFamily="2" charset="2"/>
              </a:rPr>
              <a:t>.</a:t>
            </a:r>
            <a:r>
              <a:rPr lang="en-US" altLang="zh-CN" b="1">
                <a:latin typeface="宋体" pitchFamily="2" charset="-122"/>
              </a:rPr>
              <a:t> 	</a:t>
            </a:r>
            <a:r>
              <a:rPr lang="en-US" altLang="zh-CN">
                <a:latin typeface="宋体" pitchFamily="2" charset="-122"/>
              </a:rPr>
              <a:t>					 </a:t>
            </a:r>
          </a:p>
        </p:txBody>
      </p:sp>
      <p:graphicFrame>
        <p:nvGraphicFramePr>
          <p:cNvPr id="13315" name="Object 27"/>
          <p:cNvGraphicFramePr>
            <a:graphicFrameLocks noChangeAspect="1"/>
          </p:cNvGraphicFramePr>
          <p:nvPr/>
        </p:nvGraphicFramePr>
        <p:xfrm>
          <a:off x="5003800" y="2133600"/>
          <a:ext cx="4140200" cy="307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Drawing" r:id="rId3" imgW="3533775" imgH="2343150" progId="AutoCAD.Drawing.15">
                  <p:embed/>
                </p:oleObj>
              </mc:Choice>
              <mc:Fallback>
                <p:oleObj name="Drawing" r:id="rId3" imgW="3533775" imgH="2343150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2133600"/>
                        <a:ext cx="4140200" cy="307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72" name="Object 28"/>
          <p:cNvGraphicFramePr>
            <a:graphicFrameLocks noChangeAspect="1"/>
          </p:cNvGraphicFramePr>
          <p:nvPr/>
        </p:nvGraphicFramePr>
        <p:xfrm>
          <a:off x="5076825" y="1989138"/>
          <a:ext cx="5292725" cy="320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0" name="Drawing" r:id="rId5" imgW="12734925" imgH="5857875" progId="AutoCAD.Drawing.15">
                  <p:embed/>
                </p:oleObj>
              </mc:Choice>
              <mc:Fallback>
                <p:oleObj name="Drawing" r:id="rId5" imgW="12734925" imgH="5857875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1989138"/>
                        <a:ext cx="5292725" cy="320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7" name="Text Box 29"/>
          <p:cNvSpPr txBox="1">
            <a:spLocks noChangeArrowheads="1"/>
          </p:cNvSpPr>
          <p:nvPr/>
        </p:nvSpPr>
        <p:spPr bwMode="auto">
          <a:xfrm>
            <a:off x="533400" y="1828800"/>
            <a:ext cx="2362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(1)</a:t>
            </a:r>
            <a:r>
              <a:rPr lang="zh-CN" altLang="en-US"/>
              <a:t>总压力</a:t>
            </a:r>
          </a:p>
        </p:txBody>
      </p:sp>
      <p:graphicFrame>
        <p:nvGraphicFramePr>
          <p:cNvPr id="31774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5341833"/>
              </p:ext>
            </p:extLst>
          </p:nvPr>
        </p:nvGraphicFramePr>
        <p:xfrm>
          <a:off x="827088" y="2349500"/>
          <a:ext cx="3033712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Equation" r:id="rId7" imgW="2057400" imgH="431640" progId="Equation.DSMT4">
                  <p:embed/>
                </p:oleObj>
              </mc:Choice>
              <mc:Fallback>
                <p:oleObj name="Equation" r:id="rId7" imgW="205740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2349500"/>
                        <a:ext cx="3033712" cy="636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Text Box 31"/>
          <p:cNvSpPr txBox="1">
            <a:spLocks noChangeArrowheads="1"/>
          </p:cNvSpPr>
          <p:nvPr/>
        </p:nvSpPr>
        <p:spPr bwMode="auto">
          <a:xfrm>
            <a:off x="468313" y="3068638"/>
            <a:ext cx="2667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(2)</a:t>
            </a:r>
            <a:r>
              <a:rPr lang="zh-CN" altLang="en-US"/>
              <a:t>总压力作用点</a:t>
            </a:r>
          </a:p>
        </p:txBody>
      </p:sp>
      <p:graphicFrame>
        <p:nvGraphicFramePr>
          <p:cNvPr id="31776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539888"/>
              </p:ext>
            </p:extLst>
          </p:nvPr>
        </p:nvGraphicFramePr>
        <p:xfrm>
          <a:off x="395288" y="3644900"/>
          <a:ext cx="4144962" cy="123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2" name="Equation" r:id="rId9" imgW="2451100" imgH="812800" progId="Equation.DSMT4">
                  <p:embed/>
                </p:oleObj>
              </mc:Choice>
              <mc:Fallback>
                <p:oleObj name="Equation" r:id="rId9" imgW="2451100" imgH="812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3644900"/>
                        <a:ext cx="4144962" cy="1230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Text Box 33"/>
          <p:cNvSpPr txBox="1">
            <a:spLocks noChangeArrowheads="1"/>
          </p:cNvSpPr>
          <p:nvPr/>
        </p:nvSpPr>
        <p:spPr bwMode="auto">
          <a:xfrm>
            <a:off x="611188" y="5013325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(3)</a:t>
            </a:r>
            <a:r>
              <a:rPr lang="zh-CN" altLang="en-US"/>
              <a:t>求</a:t>
            </a:r>
            <a:r>
              <a:rPr lang="en-US" altLang="zh-CN"/>
              <a:t>F</a:t>
            </a:r>
          </a:p>
        </p:txBody>
      </p:sp>
      <p:graphicFrame>
        <p:nvGraphicFramePr>
          <p:cNvPr id="31778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6828752"/>
              </p:ext>
            </p:extLst>
          </p:nvPr>
        </p:nvGraphicFramePr>
        <p:xfrm>
          <a:off x="1331913" y="5516563"/>
          <a:ext cx="1833562" cy="598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" name="Equation" r:id="rId11" imgW="1244060" imgH="406224" progId="Equation.DSMT4">
                  <p:embed/>
                </p:oleObj>
              </mc:Choice>
              <mc:Fallback>
                <p:oleObj name="Equation" r:id="rId11" imgW="1244060" imgH="4062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5516563"/>
                        <a:ext cx="1833562" cy="598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394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7630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例题</a:t>
            </a:r>
            <a:r>
              <a:rPr lang="en-US" altLang="zh-CN" sz="2800" b="1">
                <a:latin typeface="宋体" pitchFamily="2" charset="-122"/>
              </a:rPr>
              <a:t>. </a:t>
            </a:r>
            <a:r>
              <a:rPr lang="zh-CN" altLang="en-US" sz="2800" b="1">
                <a:latin typeface="Times New Roman" pitchFamily="18" charset="0"/>
              </a:rPr>
              <a:t>一矩形平板闸门宽</a:t>
            </a:r>
            <a:r>
              <a:rPr lang="en-US" altLang="zh-CN" sz="2800" b="1">
                <a:latin typeface="宋体" pitchFamily="2" charset="-122"/>
              </a:rPr>
              <a:t>b=1m</a:t>
            </a:r>
            <a:r>
              <a:rPr lang="zh-CN" altLang="en-US" sz="2800" b="1">
                <a:latin typeface="Times New Roman" pitchFamily="18" charset="0"/>
              </a:rPr>
              <a:t>，上端用绞链连接。水深</a:t>
            </a:r>
            <a:r>
              <a:rPr lang="en-US" altLang="zh-CN" sz="2800" b="1">
                <a:latin typeface="宋体" pitchFamily="2" charset="-122"/>
              </a:rPr>
              <a:t>H=3m</a:t>
            </a:r>
            <a:r>
              <a:rPr lang="zh-CN" altLang="en-US" sz="2800" b="1">
                <a:latin typeface="Times New Roman" pitchFamily="18" charset="0"/>
              </a:rPr>
              <a:t>，</a:t>
            </a:r>
            <a:r>
              <a:rPr lang="en-US" altLang="zh-CN" sz="2800" b="1">
                <a:latin typeface="宋体" pitchFamily="2" charset="-122"/>
              </a:rPr>
              <a:t>h=1m</a:t>
            </a:r>
            <a:r>
              <a:rPr lang="zh-CN" altLang="en-US" sz="2800" b="1">
                <a:latin typeface="Times New Roman" pitchFamily="18" charset="0"/>
              </a:rPr>
              <a:t>，闸门的倾斜角</a:t>
            </a:r>
            <a:r>
              <a:rPr lang="en-US" altLang="zh-CN" sz="2800" b="1">
                <a:latin typeface="Times New Roman" pitchFamily="18" charset="0"/>
              </a:rPr>
              <a:t>α</a:t>
            </a:r>
            <a:r>
              <a:rPr lang="en-US" altLang="zh-CN" sz="2800" b="1">
                <a:latin typeface="宋体" pitchFamily="2" charset="-122"/>
              </a:rPr>
              <a:t>=30</a:t>
            </a:r>
            <a:r>
              <a:rPr lang="en-US" altLang="zh-CN" sz="2800" b="1">
                <a:latin typeface="Times New Roman" pitchFamily="18" charset="0"/>
              </a:rPr>
              <a:t>°</a:t>
            </a:r>
            <a:r>
              <a:rPr lang="zh-CN" altLang="en-US" sz="2800" b="1">
                <a:latin typeface="Times New Roman" pitchFamily="18" charset="0"/>
              </a:rPr>
              <a:t>。有一作用于</a:t>
            </a:r>
            <a:r>
              <a:rPr lang="en-US" altLang="zh-CN" sz="2800" b="1">
                <a:latin typeface="宋体" pitchFamily="2" charset="-122"/>
              </a:rPr>
              <a:t>O</a:t>
            </a:r>
            <a:r>
              <a:rPr lang="zh-CN" altLang="en-US" sz="2800" b="1">
                <a:latin typeface="宋体" pitchFamily="2" charset="-122"/>
              </a:rPr>
              <a:t>点的力</a:t>
            </a:r>
            <a:r>
              <a:rPr lang="en-US" altLang="zh-CN" sz="2800" b="1">
                <a:latin typeface="宋体" pitchFamily="2" charset="-122"/>
              </a:rPr>
              <a:t>F</a:t>
            </a:r>
            <a:r>
              <a:rPr lang="zh-CN" altLang="en-US" sz="2800" b="1">
                <a:latin typeface="宋体" pitchFamily="2" charset="-122"/>
              </a:rPr>
              <a:t>，试求力</a:t>
            </a:r>
            <a:r>
              <a:rPr lang="en-US" altLang="zh-CN" sz="2800" b="1">
                <a:latin typeface="宋体" pitchFamily="2" charset="-122"/>
              </a:rPr>
              <a:t>F</a:t>
            </a:r>
            <a:r>
              <a:rPr lang="zh-CN" altLang="en-US" sz="2800" b="1">
                <a:latin typeface="宋体" pitchFamily="2" charset="-122"/>
              </a:rPr>
              <a:t>为多大时，闸门才能打开？闸门重量以及铰链的摩擦力不计。 	</a:t>
            </a:r>
            <a:r>
              <a:rPr lang="zh-CN" altLang="en-US" b="1">
                <a:latin typeface="宋体" pitchFamily="2" charset="-122"/>
              </a:rPr>
              <a:t>	</a:t>
            </a:r>
            <a:r>
              <a:rPr lang="zh-CN" altLang="en-US">
                <a:latin typeface="宋体" pitchFamily="2" charset="-122"/>
              </a:rPr>
              <a:t>		 </a:t>
            </a:r>
          </a:p>
        </p:txBody>
      </p:sp>
      <p:sp>
        <p:nvSpPr>
          <p:cNvPr id="14339" name="Rectangle 14"/>
          <p:cNvSpPr>
            <a:spLocks noChangeArrowheads="1"/>
          </p:cNvSpPr>
          <p:nvPr/>
        </p:nvSpPr>
        <p:spPr bwMode="auto">
          <a:xfrm>
            <a:off x="3295650" y="23860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aphicFrame>
        <p:nvGraphicFramePr>
          <p:cNvPr id="14340" name="Object 13"/>
          <p:cNvGraphicFramePr>
            <a:graphicFrameLocks noChangeAspect="1"/>
          </p:cNvGraphicFramePr>
          <p:nvPr/>
        </p:nvGraphicFramePr>
        <p:xfrm>
          <a:off x="4819650" y="2205038"/>
          <a:ext cx="4324350" cy="353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r:id="rId3" imgW="2742857" imgH="2238687" progId="Paint.Picture">
                  <p:embed/>
                </p:oleObj>
              </mc:Choice>
              <mc:Fallback>
                <p:oleObj r:id="rId3" imgW="2742857" imgH="223868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9650" y="2205038"/>
                        <a:ext cx="4324350" cy="3533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Text Box 16"/>
          <p:cNvSpPr txBox="1">
            <a:spLocks noChangeArrowheads="1"/>
          </p:cNvSpPr>
          <p:nvPr/>
        </p:nvSpPr>
        <p:spPr bwMode="auto">
          <a:xfrm>
            <a:off x="533400" y="1828800"/>
            <a:ext cx="2362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(1)</a:t>
            </a:r>
            <a:r>
              <a:rPr lang="zh-CN" altLang="en-US"/>
              <a:t>总压力</a:t>
            </a:r>
          </a:p>
        </p:txBody>
      </p:sp>
      <p:graphicFrame>
        <p:nvGraphicFramePr>
          <p:cNvPr id="3483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0636589"/>
              </p:ext>
            </p:extLst>
          </p:nvPr>
        </p:nvGraphicFramePr>
        <p:xfrm>
          <a:off x="293688" y="2343150"/>
          <a:ext cx="367030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Equation" r:id="rId5" imgW="2489200" imgH="635000" progId="Equation.DSMT4">
                  <p:embed/>
                </p:oleObj>
              </mc:Choice>
              <mc:Fallback>
                <p:oleObj name="Equation" r:id="rId5" imgW="2489200" imgH="63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688" y="2343150"/>
                        <a:ext cx="3670300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Text Box 18"/>
          <p:cNvSpPr txBox="1">
            <a:spLocks noChangeArrowheads="1"/>
          </p:cNvSpPr>
          <p:nvPr/>
        </p:nvSpPr>
        <p:spPr bwMode="auto">
          <a:xfrm>
            <a:off x="468313" y="3429000"/>
            <a:ext cx="2667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dirty="0"/>
              <a:t>(2)</a:t>
            </a:r>
            <a:r>
              <a:rPr lang="zh-CN" altLang="en-US" dirty="0"/>
              <a:t>总压力作用点</a:t>
            </a:r>
          </a:p>
        </p:txBody>
      </p:sp>
      <p:graphicFrame>
        <p:nvGraphicFramePr>
          <p:cNvPr id="34835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0979348"/>
              </p:ext>
            </p:extLst>
          </p:nvPr>
        </p:nvGraphicFramePr>
        <p:xfrm>
          <a:off x="611188" y="4076700"/>
          <a:ext cx="2706687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Equation" r:id="rId7" imgW="1600200" imgH="393480" progId="Equation.DSMT4">
                  <p:embed/>
                </p:oleObj>
              </mc:Choice>
              <mc:Fallback>
                <p:oleObj name="Equation" r:id="rId7" imgW="16002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4076700"/>
                        <a:ext cx="2706687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5" name="Text Box 20"/>
          <p:cNvSpPr txBox="1">
            <a:spLocks noChangeArrowheads="1"/>
          </p:cNvSpPr>
          <p:nvPr/>
        </p:nvSpPr>
        <p:spPr bwMode="auto">
          <a:xfrm>
            <a:off x="827088" y="4797425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(3)</a:t>
            </a:r>
            <a:r>
              <a:rPr lang="zh-CN" altLang="en-US"/>
              <a:t>求</a:t>
            </a:r>
            <a:r>
              <a:rPr lang="en-US" altLang="zh-CN"/>
              <a:t>F</a:t>
            </a:r>
          </a:p>
        </p:txBody>
      </p:sp>
      <p:graphicFrame>
        <p:nvGraphicFramePr>
          <p:cNvPr id="34837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0939263"/>
              </p:ext>
            </p:extLst>
          </p:nvPr>
        </p:nvGraphicFramePr>
        <p:xfrm>
          <a:off x="539750" y="5300663"/>
          <a:ext cx="3311525" cy="1236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Equation" r:id="rId9" imgW="2247900" imgH="838200" progId="Equation.DSMT4">
                  <p:embed/>
                </p:oleObj>
              </mc:Choice>
              <mc:Fallback>
                <p:oleObj name="Equation" r:id="rId9" imgW="2247900" imgH="838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5300663"/>
                        <a:ext cx="3311525" cy="1236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817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650" y="2349500"/>
            <a:ext cx="3816350" cy="331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323850" y="260350"/>
            <a:ext cx="8497888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例题</a:t>
            </a:r>
            <a:r>
              <a:rPr lang="en-US" altLang="zh-CN" sz="2800" b="1">
                <a:latin typeface="宋体" pitchFamily="2" charset="-122"/>
              </a:rPr>
              <a:t>.</a:t>
            </a:r>
            <a:r>
              <a:rPr lang="zh-CN" altLang="en-US" sz="2800" b="1">
                <a:latin typeface="宋体" pitchFamily="2" charset="-122"/>
              </a:rPr>
              <a:t>如</a:t>
            </a:r>
            <a:r>
              <a:rPr lang="zh-CN" altLang="en-US" sz="2800" b="1">
                <a:latin typeface="Times New Roman" pitchFamily="18" charset="0"/>
              </a:rPr>
              <a:t>图所示，一矩形平板闸门</a:t>
            </a:r>
            <a:r>
              <a:rPr lang="en-US" altLang="zh-CN" sz="2800" b="1">
                <a:latin typeface="Times New Roman" pitchFamily="18" charset="0"/>
              </a:rPr>
              <a:t>AB</a:t>
            </a:r>
            <a:r>
              <a:rPr lang="zh-CN" altLang="en-US" sz="2800" b="1">
                <a:latin typeface="Times New Roman" pitchFamily="18" charset="0"/>
              </a:rPr>
              <a:t>宽</a:t>
            </a:r>
            <a:r>
              <a:rPr lang="en-US" altLang="zh-CN" sz="2800" b="1">
                <a:latin typeface="宋体" pitchFamily="2" charset="-122"/>
              </a:rPr>
              <a:t>b=1m</a:t>
            </a:r>
            <a:r>
              <a:rPr lang="zh-CN" altLang="en-US" sz="2800" b="1">
                <a:latin typeface="Times New Roman" pitchFamily="18" charset="0"/>
              </a:rPr>
              <a:t>，油深</a:t>
            </a:r>
            <a:r>
              <a:rPr lang="en-US" altLang="zh-CN" sz="2800" b="1">
                <a:latin typeface="Times New Roman" pitchFamily="18" charset="0"/>
              </a:rPr>
              <a:t>h</a:t>
            </a:r>
            <a:r>
              <a:rPr lang="en-US" altLang="zh-CN" sz="2800" b="1" baseline="-25000">
                <a:latin typeface="Times New Roman" pitchFamily="18" charset="0"/>
              </a:rPr>
              <a:t>1</a:t>
            </a:r>
            <a:r>
              <a:rPr lang="en-US" altLang="zh-CN" sz="2800" b="1">
                <a:latin typeface="宋体" pitchFamily="2" charset="-122"/>
              </a:rPr>
              <a:t>=1m</a:t>
            </a:r>
            <a:r>
              <a:rPr lang="zh-CN" altLang="en-US" sz="2800" b="1">
                <a:latin typeface="Times New Roman" pitchFamily="18" charset="0"/>
              </a:rPr>
              <a:t>，水深</a:t>
            </a:r>
            <a:r>
              <a:rPr lang="en-US" altLang="zh-CN" sz="2800" b="1">
                <a:latin typeface="宋体" pitchFamily="2" charset="-122"/>
              </a:rPr>
              <a:t>h</a:t>
            </a:r>
            <a:r>
              <a:rPr lang="en-US" altLang="zh-CN" sz="2800" b="1" baseline="-25000">
                <a:latin typeface="宋体" pitchFamily="2" charset="-122"/>
              </a:rPr>
              <a:t>2</a:t>
            </a:r>
            <a:r>
              <a:rPr lang="en-US" altLang="zh-CN" sz="2800" b="1">
                <a:latin typeface="宋体" pitchFamily="2" charset="-122"/>
              </a:rPr>
              <a:t> =2m</a:t>
            </a:r>
            <a:r>
              <a:rPr lang="zh-CN" altLang="en-US" sz="2800" b="1">
                <a:latin typeface="Times New Roman" pitchFamily="18" charset="0"/>
              </a:rPr>
              <a:t>，闸门的倾斜角</a:t>
            </a:r>
            <a:r>
              <a:rPr lang="en-US" altLang="zh-CN" sz="2800" b="1">
                <a:latin typeface="Times New Roman" pitchFamily="18" charset="0"/>
              </a:rPr>
              <a:t>α</a:t>
            </a:r>
            <a:r>
              <a:rPr lang="en-US" altLang="zh-CN" sz="2800" b="1">
                <a:latin typeface="宋体" pitchFamily="2" charset="-122"/>
              </a:rPr>
              <a:t>=60</a:t>
            </a:r>
            <a:r>
              <a:rPr lang="en-US" altLang="zh-CN" sz="2800" b="1">
                <a:latin typeface="Times New Roman" pitchFamily="18" charset="0"/>
              </a:rPr>
              <a:t>°</a:t>
            </a:r>
            <a:r>
              <a:rPr lang="zh-CN" altLang="en-US" sz="2800" b="1">
                <a:latin typeface="Times New Roman" pitchFamily="18" charset="0"/>
              </a:rPr>
              <a:t>。油的比重为</a:t>
            </a:r>
            <a:r>
              <a:rPr lang="en-US" altLang="zh-CN" sz="2800" b="1">
                <a:latin typeface="Times New Roman" pitchFamily="18" charset="0"/>
              </a:rPr>
              <a:t>0.795,</a:t>
            </a:r>
            <a:r>
              <a:rPr lang="zh-CN" altLang="en-US" sz="2800" b="1">
                <a:latin typeface="宋体" pitchFamily="2" charset="-122"/>
              </a:rPr>
              <a:t>试求闸门上的液体总压力及作用点的位置。 	</a:t>
            </a:r>
            <a:r>
              <a:rPr lang="zh-CN" altLang="en-US" b="1">
                <a:latin typeface="宋体" pitchFamily="2" charset="-122"/>
              </a:rPr>
              <a:t>	</a:t>
            </a:r>
            <a:r>
              <a:rPr lang="zh-CN" altLang="en-US">
                <a:latin typeface="宋体" pitchFamily="2" charset="-122"/>
              </a:rPr>
              <a:t>		 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250825" y="1700213"/>
            <a:ext cx="3600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解</a:t>
            </a:r>
            <a:r>
              <a:rPr lang="zh-CN" altLang="en-US" b="1"/>
              <a:t>：</a:t>
            </a:r>
          </a:p>
        </p:txBody>
      </p:sp>
      <p:graphicFrame>
        <p:nvGraphicFramePr>
          <p:cNvPr id="5632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448784"/>
              </p:ext>
            </p:extLst>
          </p:nvPr>
        </p:nvGraphicFramePr>
        <p:xfrm>
          <a:off x="900113" y="1844675"/>
          <a:ext cx="4195762" cy="131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8" name="Equation" r:id="rId4" imgW="2844800" imgH="889000" progId="Equation.DSMT4">
                  <p:embed/>
                </p:oleObj>
              </mc:Choice>
              <mc:Fallback>
                <p:oleObj name="Equation" r:id="rId4" imgW="2844800" imgH="889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844675"/>
                        <a:ext cx="4195762" cy="1312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7130534"/>
              </p:ext>
            </p:extLst>
          </p:nvPr>
        </p:nvGraphicFramePr>
        <p:xfrm>
          <a:off x="900113" y="3284538"/>
          <a:ext cx="3816350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" name="Equation" r:id="rId6" imgW="2108200" imgH="1041400" progId="Equation.DSMT4">
                  <p:embed/>
                </p:oleObj>
              </mc:Choice>
              <mc:Fallback>
                <p:oleObj name="Equation" r:id="rId6" imgW="2108200" imgH="1041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3284538"/>
                        <a:ext cx="3816350" cy="153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8145241"/>
              </p:ext>
            </p:extLst>
          </p:nvPr>
        </p:nvGraphicFramePr>
        <p:xfrm>
          <a:off x="1331913" y="4941888"/>
          <a:ext cx="2490787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0" name="Equation" r:id="rId8" imgW="1689100" imgH="228600" progId="Equation.DSMT4">
                  <p:embed/>
                </p:oleObj>
              </mc:Choice>
              <mc:Fallback>
                <p:oleObj name="Equation" r:id="rId8" imgW="16891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4941888"/>
                        <a:ext cx="2490787" cy="338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3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9990703"/>
              </p:ext>
            </p:extLst>
          </p:nvPr>
        </p:nvGraphicFramePr>
        <p:xfrm>
          <a:off x="611188" y="5373688"/>
          <a:ext cx="4924425" cy="133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1" name="Equation" r:id="rId10" imgW="3340100" imgH="901700" progId="Equation.DSMT4">
                  <p:embed/>
                </p:oleObj>
              </mc:Choice>
              <mc:Fallback>
                <p:oleObj name="Equation" r:id="rId10" imgW="3340100" imgH="901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5373688"/>
                        <a:ext cx="4924425" cy="1330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187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81000" y="260350"/>
            <a:ext cx="87630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例题</a:t>
            </a:r>
            <a:r>
              <a:rPr lang="en-US" altLang="zh-CN" sz="2800" b="1"/>
              <a:t>:(p33,7</a:t>
            </a:r>
            <a:r>
              <a:rPr lang="zh-CN" altLang="en-US" sz="2800" b="1"/>
              <a:t>题</a:t>
            </a:r>
            <a:r>
              <a:rPr lang="en-US" altLang="zh-CN" sz="2800" b="1"/>
              <a:t>)</a:t>
            </a:r>
            <a:r>
              <a:rPr lang="zh-CN" altLang="en-US" sz="2800" b="1"/>
              <a:t>船舶的某一舱壁</a:t>
            </a:r>
            <a:r>
              <a:rPr lang="en-US" altLang="zh-CN" sz="2800" b="1"/>
              <a:t>AB,</a:t>
            </a:r>
            <a:r>
              <a:rPr lang="zh-CN" altLang="en-US" sz="2800" b="1"/>
              <a:t>一侧装有淡水</a:t>
            </a:r>
            <a:r>
              <a:rPr lang="en-US" altLang="zh-CN" sz="2800" b="1"/>
              <a:t>,H</a:t>
            </a:r>
            <a:r>
              <a:rPr lang="en-US" altLang="zh-CN" sz="2800" b="1" baseline="-25000"/>
              <a:t>1</a:t>
            </a:r>
            <a:r>
              <a:rPr lang="en-US" altLang="zh-CN" sz="2800" b="1"/>
              <a:t>=2.5m, </a:t>
            </a:r>
            <a:r>
              <a:rPr lang="zh-CN" altLang="en-US" sz="2800" b="1"/>
              <a:t>另一侧装有</a:t>
            </a:r>
            <a:r>
              <a:rPr lang="en-US" altLang="zh-CN" sz="2800" b="1"/>
              <a:t>ρ=900kg/m</a:t>
            </a:r>
            <a:r>
              <a:rPr lang="en-US" altLang="zh-CN" sz="2800" b="1" baseline="30000"/>
              <a:t>3</a:t>
            </a:r>
            <a:r>
              <a:rPr lang="zh-CN" altLang="en-US" sz="2800" b="1"/>
              <a:t>的重油</a:t>
            </a:r>
            <a:r>
              <a:rPr lang="en-US" altLang="zh-CN" sz="2800" b="1"/>
              <a:t>,H</a:t>
            </a:r>
            <a:r>
              <a:rPr lang="en-US" altLang="zh-CN" sz="2800" b="1" baseline="-25000"/>
              <a:t>2</a:t>
            </a:r>
            <a:r>
              <a:rPr lang="en-US" altLang="zh-CN" sz="2800" b="1"/>
              <a:t>=3.5m.</a:t>
            </a:r>
            <a:r>
              <a:rPr lang="zh-CN" altLang="en-US" sz="2800" b="1"/>
              <a:t>船宽</a:t>
            </a:r>
            <a:r>
              <a:rPr lang="en-US" altLang="zh-CN" sz="2800" b="1"/>
              <a:t>B=5m.</a:t>
            </a:r>
            <a:r>
              <a:rPr lang="zh-CN" altLang="en-US" sz="2800" b="1"/>
              <a:t>试求</a:t>
            </a:r>
            <a:r>
              <a:rPr lang="en-US" altLang="zh-CN" sz="2800" b="1">
                <a:sym typeface="Wingdings" pitchFamily="2" charset="2"/>
              </a:rPr>
              <a:t>(1)</a:t>
            </a:r>
            <a:r>
              <a:rPr lang="zh-CN" altLang="en-US" sz="2800" b="1">
                <a:sym typeface="Wingdings" pitchFamily="2" charset="2"/>
              </a:rPr>
              <a:t>各侧面的总压力及压力中心</a:t>
            </a:r>
            <a:r>
              <a:rPr lang="en-US" altLang="zh-CN" sz="2800" b="1">
                <a:sym typeface="Wingdings" pitchFamily="2" charset="2"/>
              </a:rPr>
              <a:t>.(2)AB</a:t>
            </a:r>
            <a:r>
              <a:rPr lang="zh-CN" altLang="en-US" sz="2800" b="1">
                <a:sym typeface="Wingdings" pitchFamily="2" charset="2"/>
              </a:rPr>
              <a:t>面所受合力大小及合力的作用点距点</a:t>
            </a:r>
            <a:r>
              <a:rPr lang="en-US" altLang="zh-CN" sz="2800" b="1">
                <a:sym typeface="Wingdings" pitchFamily="2" charset="2"/>
              </a:rPr>
              <a:t>B</a:t>
            </a:r>
            <a:r>
              <a:rPr lang="zh-CN" altLang="en-US" sz="2800" b="1">
                <a:sym typeface="Wingdings" pitchFamily="2" charset="2"/>
              </a:rPr>
              <a:t>的距离</a:t>
            </a:r>
            <a:r>
              <a:rPr lang="en-US" altLang="zh-CN" sz="2800" b="1">
                <a:sym typeface="Wingdings" pitchFamily="2" charset="2"/>
              </a:rPr>
              <a:t>.</a:t>
            </a:r>
            <a:endParaRPr lang="en-US" altLang="zh-CN" sz="2800" b="1"/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4572000" y="2492375"/>
          <a:ext cx="4191000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Drawing" r:id="rId3" imgW="3181350" imgH="2514600" progId="AutoCAD.Drawing.15">
                  <p:embed/>
                </p:oleObj>
              </mc:Choice>
              <mc:Fallback>
                <p:oleObj name="Drawing" r:id="rId3" imgW="3181350" imgH="2514600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492375"/>
                        <a:ext cx="4191000" cy="373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50825" y="2492375"/>
            <a:ext cx="36004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解</a:t>
            </a:r>
            <a:r>
              <a:rPr lang="zh-CN" altLang="en-US" b="1"/>
              <a:t>：</a:t>
            </a:r>
          </a:p>
        </p:txBody>
      </p:sp>
      <p:graphicFrame>
        <p:nvGraphicFramePr>
          <p:cNvPr id="5734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8717663"/>
              </p:ext>
            </p:extLst>
          </p:nvPr>
        </p:nvGraphicFramePr>
        <p:xfrm>
          <a:off x="900113" y="2636838"/>
          <a:ext cx="3482975" cy="228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" name="Equation" r:id="rId5" imgW="2362200" imgH="1549400" progId="Equation.DSMT4">
                  <p:embed/>
                </p:oleObj>
              </mc:Choice>
              <mc:Fallback>
                <p:oleObj name="Equation" r:id="rId5" imgW="2362200" imgH="154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2636838"/>
                        <a:ext cx="3482975" cy="2284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379104"/>
              </p:ext>
            </p:extLst>
          </p:nvPr>
        </p:nvGraphicFramePr>
        <p:xfrm>
          <a:off x="468313" y="5084763"/>
          <a:ext cx="3960812" cy="107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5" name="Equation" r:id="rId7" imgW="2997200" imgH="812800" progId="Equation.DSMT4">
                  <p:embed/>
                </p:oleObj>
              </mc:Choice>
              <mc:Fallback>
                <p:oleObj name="Equation" r:id="rId7" imgW="2997200" imgH="812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5084763"/>
                        <a:ext cx="3960812" cy="1074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396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399" y="1650286"/>
            <a:ext cx="2790066" cy="23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381000" y="260350"/>
            <a:ext cx="858361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例题</a:t>
            </a:r>
            <a:r>
              <a:rPr lang="en-US" altLang="zh-CN" sz="2800" b="1"/>
              <a:t>:</a:t>
            </a:r>
            <a:r>
              <a:rPr lang="zh-CN" altLang="en-US" sz="2800" b="1"/>
              <a:t>闸门</a:t>
            </a:r>
            <a:r>
              <a:rPr lang="en-US" altLang="zh-CN" sz="2800" b="1"/>
              <a:t>AB</a:t>
            </a:r>
            <a:r>
              <a:rPr lang="zh-CN" altLang="en-US" sz="2800" b="1"/>
              <a:t>宽为</a:t>
            </a:r>
            <a:r>
              <a:rPr lang="en-US" altLang="zh-CN" sz="2800" b="1"/>
              <a:t>1.219m,</a:t>
            </a:r>
            <a:r>
              <a:rPr lang="zh-CN" altLang="en-US" sz="2800" b="1"/>
              <a:t>用铰链接合于</a:t>
            </a:r>
            <a:r>
              <a:rPr lang="en-US" altLang="zh-CN" sz="2800" b="1"/>
              <a:t>A</a:t>
            </a:r>
            <a:r>
              <a:rPr lang="zh-CN" altLang="en-US" sz="2800" b="1"/>
              <a:t>点</a:t>
            </a:r>
            <a:r>
              <a:rPr lang="en-US" altLang="zh-CN" sz="2800" b="1">
                <a:sym typeface="Wingdings" pitchFamily="2" charset="2"/>
              </a:rPr>
              <a:t>.</a:t>
            </a:r>
            <a:r>
              <a:rPr lang="zh-CN" altLang="en-US" sz="2800" b="1">
                <a:sym typeface="Wingdings" pitchFamily="2" charset="2"/>
              </a:rPr>
              <a:t>闸门左侧为水，右侧油的比重为</a:t>
            </a:r>
            <a:r>
              <a:rPr lang="en-US" altLang="zh-CN" sz="2800" b="1">
                <a:sym typeface="Wingdings" pitchFamily="2" charset="2"/>
              </a:rPr>
              <a:t>0.75</a:t>
            </a:r>
            <a:r>
              <a:rPr lang="zh-CN" altLang="en-US" sz="2800" b="1">
                <a:sym typeface="Wingdings" pitchFamily="2" charset="2"/>
              </a:rPr>
              <a:t>。压强表</a:t>
            </a:r>
            <a:r>
              <a:rPr lang="en-US" altLang="zh-CN" sz="2800" b="1">
                <a:sym typeface="Wingdings" pitchFamily="2" charset="2"/>
              </a:rPr>
              <a:t>C</a:t>
            </a:r>
            <a:r>
              <a:rPr lang="zh-CN" altLang="en-US" sz="2800" b="1">
                <a:sym typeface="Wingdings" pitchFamily="2" charset="2"/>
              </a:rPr>
              <a:t>的读数是</a:t>
            </a:r>
            <a:r>
              <a:rPr lang="en-US" altLang="zh-CN" sz="2800" b="1">
                <a:sym typeface="Wingdings" pitchFamily="2" charset="2"/>
              </a:rPr>
              <a:t>-1.49*10</a:t>
            </a:r>
            <a:r>
              <a:rPr lang="en-US" altLang="zh-CN" sz="2800" b="1" baseline="30000">
                <a:sym typeface="Wingdings" pitchFamily="2" charset="2"/>
              </a:rPr>
              <a:t>4</a:t>
            </a:r>
            <a:r>
              <a:rPr lang="en-US" altLang="zh-CN" sz="2800" b="1">
                <a:sym typeface="Wingdings" pitchFamily="2" charset="2"/>
              </a:rPr>
              <a:t>Pa</a:t>
            </a:r>
            <a:r>
              <a:rPr lang="zh-CN" altLang="en-US" sz="2800" b="1">
                <a:sym typeface="Wingdings" pitchFamily="2" charset="2"/>
              </a:rPr>
              <a:t>。问，在</a:t>
            </a:r>
            <a:r>
              <a:rPr lang="en-US" altLang="zh-CN" sz="2800" b="1">
                <a:sym typeface="Wingdings" pitchFamily="2" charset="2"/>
              </a:rPr>
              <a:t>B</a:t>
            </a:r>
            <a:r>
              <a:rPr lang="zh-CN" altLang="en-US" sz="2800" b="1">
                <a:sym typeface="Wingdings" pitchFamily="2" charset="2"/>
              </a:rPr>
              <a:t>点施加多大水平力，闸门才能保持平衡。</a:t>
            </a:r>
            <a:endParaRPr lang="zh-CN" altLang="en-US" sz="2800" b="1"/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323528" y="1995691"/>
            <a:ext cx="460863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b="1" dirty="0"/>
              <a:t>解：把左侧水压强分成两个部分，一是</a:t>
            </a:r>
            <a:r>
              <a:rPr lang="en-US" altLang="zh-CN" sz="1800" b="1" dirty="0"/>
              <a:t>A</a:t>
            </a:r>
            <a:r>
              <a:rPr lang="zh-CN" altLang="en-US" sz="1800" b="1" dirty="0"/>
              <a:t>点以上折算成气压，二是</a:t>
            </a:r>
            <a:r>
              <a:rPr lang="en-US" altLang="zh-CN" sz="1800" b="1" dirty="0"/>
              <a:t>A</a:t>
            </a:r>
            <a:r>
              <a:rPr lang="zh-CN" altLang="en-US" sz="1800" b="1" dirty="0"/>
              <a:t>点以下由水重量产生的压强。</a:t>
            </a:r>
          </a:p>
        </p:txBody>
      </p:sp>
      <p:graphicFrame>
        <p:nvGraphicFramePr>
          <p:cNvPr id="5939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587945"/>
              </p:ext>
            </p:extLst>
          </p:nvPr>
        </p:nvGraphicFramePr>
        <p:xfrm>
          <a:off x="251520" y="2919021"/>
          <a:ext cx="5880100" cy="3783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Equation" r:id="rId4" imgW="3987800" imgH="2565400" progId="Equation.DSMT4">
                  <p:embed/>
                </p:oleObj>
              </mc:Choice>
              <mc:Fallback>
                <p:oleObj name="Equation" r:id="rId4" imgW="3987800" imgH="2565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2919021"/>
                        <a:ext cx="5880100" cy="3783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869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90500" y="609600"/>
            <a:ext cx="87630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例题</a:t>
            </a:r>
            <a:r>
              <a:rPr lang="en-US" altLang="zh-CN" sz="2800" b="1"/>
              <a:t>:(p33,8</a:t>
            </a:r>
            <a:r>
              <a:rPr lang="zh-CN" altLang="en-US" sz="2800" b="1"/>
              <a:t>题</a:t>
            </a:r>
            <a:r>
              <a:rPr lang="en-US" altLang="zh-CN" sz="2800" b="1"/>
              <a:t>)</a:t>
            </a:r>
            <a:r>
              <a:rPr lang="zh-CN" altLang="en-US" sz="2800" b="1"/>
              <a:t>输出管道上安装一可转动的节流阀</a:t>
            </a:r>
            <a:r>
              <a:rPr lang="en-US" altLang="zh-CN" sz="2800" b="1"/>
              <a:t>,</a:t>
            </a:r>
            <a:r>
              <a:rPr lang="zh-CN" altLang="en-US" sz="2800" b="1"/>
              <a:t>其直径</a:t>
            </a:r>
            <a:r>
              <a:rPr lang="en-US" altLang="zh-CN" sz="2800" b="1"/>
              <a:t>d=1.5m,</a:t>
            </a:r>
            <a:r>
              <a:rPr lang="zh-CN" altLang="en-US" sz="2800" b="1"/>
              <a:t>水位高</a:t>
            </a:r>
            <a:r>
              <a:rPr lang="en-US" altLang="zh-CN" sz="2800" b="1"/>
              <a:t>H=15m.</a:t>
            </a:r>
            <a:r>
              <a:rPr lang="zh-CN" altLang="en-US" sz="2800" b="1"/>
              <a:t>试求开启该阀门所需之力矩</a:t>
            </a:r>
            <a:r>
              <a:rPr lang="en-US" altLang="zh-CN" sz="2800" b="1"/>
              <a:t>.</a:t>
            </a:r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0615272"/>
              </p:ext>
            </p:extLst>
          </p:nvPr>
        </p:nvGraphicFramePr>
        <p:xfrm>
          <a:off x="5148064" y="2095666"/>
          <a:ext cx="3620394" cy="2987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name="Drawing" r:id="rId3" imgW="3105150" imgH="2562225" progId="AutoCAD.Drawing.15">
                  <p:embed/>
                </p:oleObj>
              </mc:Choice>
              <mc:Fallback>
                <p:oleObj name="Drawing" r:id="rId3" imgW="3105150" imgH="2562225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2095666"/>
                        <a:ext cx="3620394" cy="29879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0825" y="2060575"/>
            <a:ext cx="36004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解</a:t>
            </a:r>
            <a:r>
              <a:rPr lang="zh-CN" altLang="en-US" b="1"/>
              <a:t>：</a:t>
            </a:r>
          </a:p>
        </p:txBody>
      </p:sp>
      <p:graphicFrame>
        <p:nvGraphicFramePr>
          <p:cNvPr id="5837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118291"/>
              </p:ext>
            </p:extLst>
          </p:nvPr>
        </p:nvGraphicFramePr>
        <p:xfrm>
          <a:off x="827584" y="2079845"/>
          <a:ext cx="4364038" cy="243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name="Equation" r:id="rId5" imgW="2959100" imgH="1651000" progId="Equation.DSMT4">
                  <p:embed/>
                </p:oleObj>
              </mc:Choice>
              <mc:Fallback>
                <p:oleObj name="Equation" r:id="rId5" imgW="2959100" imgH="1651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2079845"/>
                        <a:ext cx="4364038" cy="2436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684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054" y="2292350"/>
            <a:ext cx="3564012" cy="2222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8"/>
          <p:cNvSpPr txBox="1">
            <a:spLocks noChangeArrowheads="1"/>
          </p:cNvSpPr>
          <p:nvPr/>
        </p:nvSpPr>
        <p:spPr bwMode="auto">
          <a:xfrm>
            <a:off x="179388" y="476250"/>
            <a:ext cx="8763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例题</a:t>
            </a:r>
            <a:r>
              <a:rPr lang="en-US" altLang="zh-CN" sz="2800" b="1"/>
              <a:t>.</a:t>
            </a:r>
            <a:r>
              <a:rPr lang="zh-CN" altLang="en-US" sz="2800" b="1"/>
              <a:t>圆柱体两侧水位不同。圆柱半径</a:t>
            </a:r>
            <a:r>
              <a:rPr lang="en-US" altLang="zh-CN" sz="2800" b="1"/>
              <a:t>R=1/2H</a:t>
            </a:r>
            <a:r>
              <a:rPr lang="zh-CN" altLang="en-US" sz="2800" b="1"/>
              <a:t>。求水平与垂直作用力</a:t>
            </a:r>
            <a:r>
              <a:rPr lang="en-US" altLang="zh-CN" sz="2800" b="1"/>
              <a:t>F</a:t>
            </a:r>
            <a:r>
              <a:rPr lang="en-US" altLang="zh-CN" sz="2800" b="1" baseline="-25000"/>
              <a:t>x</a:t>
            </a:r>
            <a:r>
              <a:rPr lang="zh-CN" altLang="en-US" sz="2800" b="1"/>
              <a:t>，</a:t>
            </a:r>
            <a:r>
              <a:rPr lang="en-US" altLang="zh-CN" sz="2800" b="1"/>
              <a:t>F</a:t>
            </a:r>
            <a:r>
              <a:rPr lang="en-US" altLang="zh-CN" sz="2800" b="1" baseline="-25000"/>
              <a:t>y</a:t>
            </a:r>
            <a:r>
              <a:rPr lang="zh-CN" altLang="en-US" sz="2800" b="1" baseline="-25000"/>
              <a:t>。</a:t>
            </a:r>
            <a:r>
              <a:rPr lang="zh-CN" altLang="en-US" sz="2800" b="1"/>
              <a:t>假设圆柱体为单位长度。</a:t>
            </a:r>
          </a:p>
        </p:txBody>
      </p:sp>
      <p:sp>
        <p:nvSpPr>
          <p:cNvPr id="19460" name="Text Box 9"/>
          <p:cNvSpPr txBox="1">
            <a:spLocks noChangeArrowheads="1"/>
          </p:cNvSpPr>
          <p:nvPr/>
        </p:nvSpPr>
        <p:spPr bwMode="auto">
          <a:xfrm>
            <a:off x="684213" y="1773238"/>
            <a:ext cx="70564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解</a:t>
            </a:r>
            <a:r>
              <a:rPr lang="zh-CN" altLang="en-US" b="1"/>
              <a:t>：两侧水位不同，水平力不能左右抵消。</a:t>
            </a:r>
          </a:p>
        </p:txBody>
      </p:sp>
      <p:graphicFrame>
        <p:nvGraphicFramePr>
          <p:cNvPr id="6042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457156"/>
              </p:ext>
            </p:extLst>
          </p:nvPr>
        </p:nvGraphicFramePr>
        <p:xfrm>
          <a:off x="711596" y="2292350"/>
          <a:ext cx="4438650" cy="401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Equation" r:id="rId4" imgW="3009900" imgH="2717800" progId="Equation.DSMT4">
                  <p:embed/>
                </p:oleObj>
              </mc:Choice>
              <mc:Fallback>
                <p:oleObj name="Equation" r:id="rId4" imgW="3009900" imgH="2717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596" y="2292350"/>
                        <a:ext cx="4438650" cy="4011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459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0"/>
          <p:cNvSpPr txBox="1">
            <a:spLocks noChangeArrowheads="1"/>
          </p:cNvSpPr>
          <p:nvPr/>
        </p:nvSpPr>
        <p:spPr bwMode="auto">
          <a:xfrm>
            <a:off x="190500" y="609600"/>
            <a:ext cx="876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latin typeface="宋体" pitchFamily="2" charset="-122"/>
              </a:rPr>
              <a:t>						 </a:t>
            </a:r>
          </a:p>
        </p:txBody>
      </p:sp>
      <p:sp>
        <p:nvSpPr>
          <p:cNvPr id="20483" name="Text Box 21"/>
          <p:cNvSpPr txBox="1">
            <a:spLocks noChangeArrowheads="1"/>
          </p:cNvSpPr>
          <p:nvPr/>
        </p:nvSpPr>
        <p:spPr bwMode="auto">
          <a:xfrm>
            <a:off x="190500" y="609600"/>
            <a:ext cx="87630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例题</a:t>
            </a:r>
            <a:r>
              <a:rPr lang="en-US" altLang="zh-CN" b="1"/>
              <a:t>6</a:t>
            </a:r>
            <a:r>
              <a:rPr lang="en-US" altLang="zh-CN" b="1">
                <a:sym typeface="Wingdings" pitchFamily="2" charset="2"/>
              </a:rPr>
              <a:t>(p33</a:t>
            </a:r>
            <a:r>
              <a:rPr lang="zh-CN" altLang="en-US" b="1">
                <a:sym typeface="Wingdings" pitchFamily="2" charset="2"/>
              </a:rPr>
              <a:t>题</a:t>
            </a:r>
            <a:r>
              <a:rPr lang="en-US" altLang="zh-CN" b="1">
                <a:sym typeface="Wingdings" pitchFamily="2" charset="2"/>
              </a:rPr>
              <a:t>9)</a:t>
            </a:r>
            <a:r>
              <a:rPr lang="zh-CN" altLang="en-US" b="1">
                <a:sym typeface="Wingdings" pitchFamily="2" charset="2"/>
              </a:rPr>
              <a:t>一盛水容器</a:t>
            </a:r>
            <a:r>
              <a:rPr lang="en-US" altLang="zh-CN" b="1">
                <a:sym typeface="Wingdings" pitchFamily="2" charset="2"/>
              </a:rPr>
              <a:t>,</a:t>
            </a:r>
            <a:r>
              <a:rPr lang="zh-CN" altLang="en-US" b="1">
                <a:sym typeface="Wingdings" pitchFamily="2" charset="2"/>
              </a:rPr>
              <a:t>宽度</a:t>
            </a:r>
            <a:r>
              <a:rPr lang="en-US" altLang="zh-CN" b="1">
                <a:sym typeface="Wingdings" pitchFamily="2" charset="2"/>
              </a:rPr>
              <a:t>B=1m,</a:t>
            </a:r>
            <a:r>
              <a:rPr lang="zh-CN" altLang="en-US" b="1">
                <a:sym typeface="Wingdings" pitchFamily="2" charset="2"/>
              </a:rPr>
              <a:t>平壁</a:t>
            </a:r>
            <a:r>
              <a:rPr lang="en-US" altLang="zh-CN" b="1">
                <a:sym typeface="Wingdings" pitchFamily="2" charset="2"/>
              </a:rPr>
              <a:t>AB=CD=2.5m, BC</a:t>
            </a:r>
            <a:r>
              <a:rPr lang="zh-CN" altLang="en-US" b="1">
                <a:sym typeface="Wingdings" pitchFamily="2" charset="2"/>
              </a:rPr>
              <a:t>和</a:t>
            </a:r>
            <a:r>
              <a:rPr lang="en-US" altLang="zh-CN" b="1">
                <a:sym typeface="Wingdings" pitchFamily="2" charset="2"/>
              </a:rPr>
              <a:t>AD</a:t>
            </a:r>
            <a:r>
              <a:rPr lang="zh-CN" altLang="en-US" b="1">
                <a:sym typeface="Wingdings" pitchFamily="2" charset="2"/>
              </a:rPr>
              <a:t>为半圆柱体</a:t>
            </a:r>
            <a:r>
              <a:rPr lang="en-US" altLang="zh-CN" b="1">
                <a:sym typeface="Wingdings" pitchFamily="2" charset="2"/>
              </a:rPr>
              <a:t>,</a:t>
            </a:r>
            <a:r>
              <a:rPr lang="zh-CN" altLang="en-US" b="1">
                <a:sym typeface="Wingdings" pitchFamily="2" charset="2"/>
              </a:rPr>
              <a:t>半径</a:t>
            </a:r>
            <a:r>
              <a:rPr lang="en-US" altLang="zh-CN" b="1">
                <a:sym typeface="Wingdings" pitchFamily="2" charset="2"/>
              </a:rPr>
              <a:t>R=1m,</a:t>
            </a:r>
            <a:r>
              <a:rPr lang="zh-CN" altLang="en-US" b="1">
                <a:sym typeface="Wingdings" pitchFamily="2" charset="2"/>
              </a:rPr>
              <a:t>液面高</a:t>
            </a:r>
            <a:r>
              <a:rPr lang="en-US" altLang="zh-CN" b="1">
                <a:sym typeface="Wingdings" pitchFamily="2" charset="2"/>
              </a:rPr>
              <a:t>H=3m.</a:t>
            </a:r>
            <a:r>
              <a:rPr lang="zh-CN" altLang="en-US" b="1">
                <a:sym typeface="Wingdings" pitchFamily="2" charset="2"/>
              </a:rPr>
              <a:t>试分别计算各个壁面水的总压力及压力中心</a:t>
            </a:r>
            <a:r>
              <a:rPr lang="en-US" altLang="zh-CN" b="1">
                <a:sym typeface="Wingdings" pitchFamily="2" charset="2"/>
              </a:rPr>
              <a:t>.</a:t>
            </a:r>
            <a:r>
              <a:rPr lang="en-US" altLang="zh-CN" b="1">
                <a:latin typeface="宋体" pitchFamily="2" charset="-122"/>
              </a:rPr>
              <a:t>	</a:t>
            </a:r>
            <a:r>
              <a:rPr lang="en-US" altLang="zh-CN">
                <a:latin typeface="宋体" pitchFamily="2" charset="-122"/>
              </a:rPr>
              <a:t>				 </a:t>
            </a:r>
          </a:p>
        </p:txBody>
      </p:sp>
      <p:graphicFrame>
        <p:nvGraphicFramePr>
          <p:cNvPr id="20484" name="Object 22"/>
          <p:cNvGraphicFramePr>
            <a:graphicFrameLocks noChangeAspect="1"/>
          </p:cNvGraphicFramePr>
          <p:nvPr/>
        </p:nvGraphicFramePr>
        <p:xfrm>
          <a:off x="4859338" y="2060575"/>
          <a:ext cx="4160837" cy="362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9" name="Drawing" r:id="rId3" imgW="3486150" imgH="2552700" progId="AutoCAD.Drawing.15">
                  <p:embed/>
                </p:oleObj>
              </mc:Choice>
              <mc:Fallback>
                <p:oleObj name="Drawing" r:id="rId3" imgW="3486150" imgH="2552700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2060575"/>
                        <a:ext cx="4160837" cy="362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1" name="Object 23"/>
          <p:cNvGraphicFramePr>
            <a:graphicFrameLocks noChangeAspect="1"/>
          </p:cNvGraphicFramePr>
          <p:nvPr/>
        </p:nvGraphicFramePr>
        <p:xfrm>
          <a:off x="4787900" y="1989138"/>
          <a:ext cx="4114800" cy="371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0" name="Drawing" r:id="rId5" imgW="2333442" imgH="2104860" progId="AutoCAD.Drawing.15">
                  <p:embed/>
                </p:oleObj>
              </mc:Choice>
              <mc:Fallback>
                <p:oleObj name="Drawing" r:id="rId5" imgW="2333442" imgH="2104860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1989138"/>
                        <a:ext cx="4114800" cy="3711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Text Box 24"/>
          <p:cNvSpPr txBox="1">
            <a:spLocks noChangeArrowheads="1"/>
          </p:cNvSpPr>
          <p:nvPr/>
        </p:nvSpPr>
        <p:spPr bwMode="auto">
          <a:xfrm>
            <a:off x="684213" y="1773238"/>
            <a:ext cx="7921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解</a:t>
            </a:r>
            <a:r>
              <a:rPr lang="zh-CN" altLang="en-US" b="1"/>
              <a:t>：</a:t>
            </a:r>
          </a:p>
        </p:txBody>
      </p:sp>
      <p:graphicFrame>
        <p:nvGraphicFramePr>
          <p:cNvPr id="32793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0422509"/>
              </p:ext>
            </p:extLst>
          </p:nvPr>
        </p:nvGraphicFramePr>
        <p:xfrm>
          <a:off x="698500" y="2592388"/>
          <a:ext cx="3689350" cy="352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1" name="Equation" r:id="rId7" imgW="2501900" imgH="2387600" progId="Equation.DSMT4">
                  <p:embed/>
                </p:oleObj>
              </mc:Choice>
              <mc:Fallback>
                <p:oleObj name="Equation" r:id="rId7" imgW="2501900" imgH="2387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" y="2592388"/>
                        <a:ext cx="3689350" cy="352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3928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6"/>
          <p:cNvSpPr txBox="1">
            <a:spLocks noChangeArrowheads="1"/>
          </p:cNvSpPr>
          <p:nvPr/>
        </p:nvSpPr>
        <p:spPr bwMode="auto">
          <a:xfrm>
            <a:off x="35496" y="0"/>
            <a:ext cx="8050213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/>
              <a:t>一</a:t>
            </a:r>
            <a:r>
              <a:rPr lang="zh-CN" altLang="en-US" sz="2800" b="1" dirty="0"/>
              <a:t>流动的速度分布为                </a:t>
            </a:r>
            <a:r>
              <a:rPr lang="en-US" altLang="zh-CN" sz="2800" b="1" dirty="0" smtClean="0"/>
              <a:t>,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 dirty="0" smtClean="0"/>
              <a:t> </a:t>
            </a:r>
            <a:r>
              <a:rPr lang="zh-CN" altLang="en-US" sz="2800" b="1" dirty="0"/>
              <a:t>其中</a:t>
            </a:r>
            <a:r>
              <a:rPr lang="en-US" altLang="zh-CN" sz="2800" b="1" dirty="0"/>
              <a:t>a=2s</a:t>
            </a:r>
            <a:r>
              <a:rPr lang="en-US" altLang="zh-CN" sz="2800" b="1" baseline="30000" dirty="0"/>
              <a:t>-1</a:t>
            </a:r>
            <a:r>
              <a:rPr lang="zh-CN" altLang="en-US" sz="2800" b="1" dirty="0"/>
              <a:t>，</a:t>
            </a:r>
            <a:r>
              <a:rPr lang="en-US" altLang="zh-CN" sz="2800" b="1" dirty="0"/>
              <a:t>b=1m/s</a:t>
            </a:r>
            <a:r>
              <a:rPr lang="zh-CN" altLang="en-US" sz="2800" b="1" dirty="0"/>
              <a:t>， </a:t>
            </a:r>
            <a:r>
              <a:rPr lang="en-US" altLang="zh-CN" sz="2800" b="1" dirty="0"/>
              <a:t>y</a:t>
            </a:r>
            <a:r>
              <a:rPr lang="zh-CN" altLang="en-US" sz="2800" b="1" dirty="0"/>
              <a:t>的单位为</a:t>
            </a:r>
            <a:r>
              <a:rPr lang="en-US" altLang="zh-CN" sz="2800" b="1" dirty="0"/>
              <a:t>m</a:t>
            </a:r>
            <a:r>
              <a:rPr lang="zh-CN" altLang="en-US" sz="2800" b="1" dirty="0" smtClean="0"/>
              <a:t>。</a:t>
            </a:r>
            <a:endParaRPr lang="en-US" altLang="zh-CN" sz="2800" b="1" dirty="0" smtClean="0"/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/>
              <a:t>试</a:t>
            </a:r>
            <a:r>
              <a:rPr lang="zh-CN" altLang="en-US" sz="2800" b="1" dirty="0"/>
              <a:t>求</a:t>
            </a:r>
            <a:r>
              <a:rPr lang="zh-CN" altLang="en-US" sz="2800" b="1" dirty="0" smtClean="0"/>
              <a:t>：（</a:t>
            </a:r>
            <a:r>
              <a:rPr lang="en-US" altLang="zh-CN" sz="2800" b="1" dirty="0"/>
              <a:t>1</a:t>
            </a:r>
            <a:r>
              <a:rPr lang="zh-CN" altLang="en-US" sz="2800" b="1" dirty="0"/>
              <a:t>）流动是几元的？是定常吗</a:t>
            </a:r>
            <a:r>
              <a:rPr lang="zh-CN" altLang="en-US" sz="2800" b="1" dirty="0" smtClean="0"/>
              <a:t>？</a:t>
            </a:r>
            <a:endParaRPr lang="en-US" altLang="zh-CN" sz="2800" b="1" dirty="0" smtClean="0"/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/>
              <a:t>         （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）在点（</a:t>
            </a:r>
            <a:r>
              <a:rPr lang="en-US" altLang="zh-CN" sz="2800" b="1" dirty="0"/>
              <a:t>1 2 0</a:t>
            </a:r>
            <a:r>
              <a:rPr lang="zh-CN" altLang="en-US" sz="2800" b="1" dirty="0"/>
              <a:t>）上的速度分量。</a:t>
            </a:r>
          </a:p>
        </p:txBody>
      </p:sp>
      <p:graphicFrame>
        <p:nvGraphicFramePr>
          <p:cNvPr id="1945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6070876"/>
              </p:ext>
            </p:extLst>
          </p:nvPr>
        </p:nvGraphicFramePr>
        <p:xfrm>
          <a:off x="3419872" y="0"/>
          <a:ext cx="1800225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6" name="Equation" r:id="rId3" imgW="761669" imgH="228501" progId="Equation.DSMT4">
                  <p:embed/>
                </p:oleObj>
              </mc:Choice>
              <mc:Fallback>
                <p:oleObj name="Equation" r:id="rId3" imgW="761669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0"/>
                        <a:ext cx="1800225" cy="541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34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6437178"/>
              </p:ext>
            </p:extLst>
          </p:nvPr>
        </p:nvGraphicFramePr>
        <p:xfrm>
          <a:off x="222548" y="3140968"/>
          <a:ext cx="3816350" cy="224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" name="Equation" r:id="rId5" imgW="1600200" imgH="939600" progId="Equation.DSMT4">
                  <p:embed/>
                </p:oleObj>
              </mc:Choice>
              <mc:Fallback>
                <p:oleObj name="Equation" r:id="rId5" imgW="1600200" imgH="939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548" y="3140968"/>
                        <a:ext cx="3816350" cy="2244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1188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2916238" y="692150"/>
            <a:ext cx="35290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总复习</a:t>
            </a:r>
          </a:p>
        </p:txBody>
      </p:sp>
      <p:sp>
        <p:nvSpPr>
          <p:cNvPr id="119815" name="Text Box 7"/>
          <p:cNvSpPr txBox="1">
            <a:spLocks noChangeArrowheads="1"/>
          </p:cNvSpPr>
          <p:nvPr/>
        </p:nvSpPr>
        <p:spPr bwMode="auto">
          <a:xfrm>
            <a:off x="611188" y="1412875"/>
            <a:ext cx="64087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第一章 绪论</a:t>
            </a:r>
          </a:p>
        </p:txBody>
      </p:sp>
      <p:sp>
        <p:nvSpPr>
          <p:cNvPr id="119816" name="Rectangle 8"/>
          <p:cNvSpPr>
            <a:spLocks noChangeArrowheads="1"/>
          </p:cNvSpPr>
          <p:nvPr/>
        </p:nvSpPr>
        <p:spPr bwMode="auto">
          <a:xfrm>
            <a:off x="900113" y="1989138"/>
            <a:ext cx="7848600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/>
              <a:t>1.</a:t>
            </a:r>
            <a:r>
              <a:rPr lang="zh-CN" altLang="en-US" b="1"/>
              <a:t>连续介质假设的含义、依据和意义。</a:t>
            </a:r>
          </a:p>
          <a:p>
            <a:pPr>
              <a:spcBef>
                <a:spcPct val="50000"/>
              </a:spcBef>
            </a:pPr>
            <a:r>
              <a:rPr lang="en-US" altLang="zh-CN" b="1"/>
              <a:t>2.</a:t>
            </a:r>
            <a:r>
              <a:rPr lang="zh-CN" altLang="en-US" b="1"/>
              <a:t>液体所受力分为几类</a:t>
            </a:r>
            <a:r>
              <a:rPr lang="en-US" altLang="zh-CN" b="1"/>
              <a:t>,</a:t>
            </a:r>
            <a:r>
              <a:rPr lang="zh-CN" altLang="en-US" b="1"/>
              <a:t>分别是什么</a:t>
            </a:r>
            <a:r>
              <a:rPr lang="en-US" altLang="zh-CN" b="1"/>
              <a:t>,</a:t>
            </a:r>
            <a:r>
              <a:rPr lang="zh-CN" altLang="en-US" b="1"/>
              <a:t>单位</a:t>
            </a:r>
            <a:r>
              <a:rPr lang="en-US" altLang="zh-CN" b="1"/>
              <a:t>?</a:t>
            </a:r>
          </a:p>
          <a:p>
            <a:pPr>
              <a:spcBef>
                <a:spcPct val="50000"/>
              </a:spcBef>
            </a:pPr>
            <a:r>
              <a:rPr lang="en-US" altLang="zh-CN" b="1"/>
              <a:t>3.</a:t>
            </a:r>
            <a:r>
              <a:rPr lang="zh-CN" altLang="en-US" b="1"/>
              <a:t>什么是正压流体，斜压流体</a:t>
            </a:r>
            <a:r>
              <a:rPr lang="en-US" altLang="zh-CN" b="1"/>
              <a:t>;</a:t>
            </a:r>
            <a:r>
              <a:rPr lang="zh-CN" altLang="en-US" b="1"/>
              <a:t>什么是理想流体，粘性流体</a:t>
            </a:r>
            <a:r>
              <a:rPr lang="en-US" altLang="zh-CN" b="1"/>
              <a:t>;</a:t>
            </a:r>
            <a:r>
              <a:rPr lang="zh-CN" altLang="en-US" b="1"/>
              <a:t>什么是牛顿流体</a:t>
            </a:r>
            <a:r>
              <a:rPr lang="en-US" altLang="zh-CN" b="1"/>
              <a:t>;</a:t>
            </a:r>
            <a:r>
              <a:rPr lang="zh-CN" altLang="en-US" b="1"/>
              <a:t>非牛顿流体</a:t>
            </a:r>
            <a:r>
              <a:rPr lang="en-US" altLang="zh-CN" b="1"/>
              <a:t>;</a:t>
            </a:r>
            <a:r>
              <a:rPr lang="zh-CN" altLang="en-US" b="1"/>
              <a:t>什么是定常</a:t>
            </a:r>
            <a:r>
              <a:rPr lang="en-US" altLang="zh-CN" b="1"/>
              <a:t>,</a:t>
            </a:r>
            <a:r>
              <a:rPr lang="zh-CN" altLang="en-US" b="1"/>
              <a:t>非定常流动</a:t>
            </a:r>
            <a:r>
              <a:rPr lang="en-US" altLang="zh-CN" b="1"/>
              <a:t>;</a:t>
            </a:r>
            <a:r>
              <a:rPr lang="zh-CN" altLang="en-US" b="1"/>
              <a:t>什么是均匀流动</a:t>
            </a:r>
            <a:r>
              <a:rPr lang="en-US" altLang="zh-CN" b="1"/>
              <a:t>,</a:t>
            </a:r>
            <a:r>
              <a:rPr lang="zh-CN" altLang="en-US" b="1"/>
              <a:t>非均匀流动</a:t>
            </a:r>
            <a:r>
              <a:rPr lang="en-US" altLang="zh-CN" b="1"/>
              <a:t>.</a:t>
            </a:r>
          </a:p>
          <a:p>
            <a:pPr>
              <a:spcBef>
                <a:spcPct val="50000"/>
              </a:spcBef>
            </a:pPr>
            <a:r>
              <a:rPr lang="en-US" altLang="zh-CN" b="1"/>
              <a:t>4.</a:t>
            </a:r>
            <a:r>
              <a:rPr lang="zh-CN" altLang="en-US" b="1"/>
              <a:t>牛顿内摩擦定律的表达式。</a:t>
            </a:r>
          </a:p>
          <a:p>
            <a:pPr>
              <a:spcBef>
                <a:spcPct val="50000"/>
              </a:spcBef>
            </a:pPr>
            <a:r>
              <a:rPr lang="en-US" altLang="zh-CN" b="1"/>
              <a:t>5.</a:t>
            </a:r>
            <a:r>
              <a:rPr lang="zh-CN" altLang="en-US" b="1"/>
              <a:t>粘度与温度之间的关系</a:t>
            </a:r>
            <a:r>
              <a:rPr lang="en-US" altLang="zh-CN" b="1"/>
              <a:t>,</a:t>
            </a:r>
            <a:r>
              <a:rPr lang="zh-CN" altLang="en-US" b="1"/>
              <a:t>为什么。</a:t>
            </a:r>
          </a:p>
          <a:p>
            <a:pPr>
              <a:spcBef>
                <a:spcPct val="50000"/>
              </a:spcBef>
            </a:pPr>
            <a:r>
              <a:rPr lang="en-US" altLang="zh-CN" b="1"/>
              <a:t>6.</a:t>
            </a:r>
            <a:r>
              <a:rPr lang="zh-CN" altLang="en-US" b="1"/>
              <a:t>动力粘度</a:t>
            </a:r>
            <a:r>
              <a:rPr lang="en-US" altLang="zh-CN" b="1"/>
              <a:t>,</a:t>
            </a:r>
            <a:r>
              <a:rPr lang="zh-CN" altLang="en-US" b="1"/>
              <a:t>运动粘度的关系</a:t>
            </a:r>
            <a:r>
              <a:rPr lang="en-US" altLang="zh-CN" b="1"/>
              <a:t>,</a:t>
            </a:r>
            <a:r>
              <a:rPr lang="zh-CN" altLang="en-US" b="1"/>
              <a:t>各自单位</a:t>
            </a:r>
            <a:r>
              <a:rPr lang="en-US" altLang="zh-CN" b="1"/>
              <a:t>?</a:t>
            </a:r>
          </a:p>
          <a:p>
            <a:pPr>
              <a:spcBef>
                <a:spcPct val="50000"/>
              </a:spcBef>
            </a:pPr>
            <a:r>
              <a:rPr lang="en-US" altLang="zh-CN" b="1"/>
              <a:t>7.</a:t>
            </a:r>
            <a:r>
              <a:rPr lang="zh-CN" altLang="en-US" b="1"/>
              <a:t>体积膨胀系数</a:t>
            </a:r>
            <a:r>
              <a:rPr lang="en-US" altLang="zh-CN" b="1"/>
              <a:t>βT;</a:t>
            </a:r>
            <a:r>
              <a:rPr lang="zh-CN" altLang="en-US" b="1"/>
              <a:t>体积压缩系数</a:t>
            </a:r>
            <a:r>
              <a:rPr lang="en-US" altLang="zh-CN" b="1"/>
              <a:t>βp;</a:t>
            </a:r>
            <a:r>
              <a:rPr lang="zh-CN" altLang="en-US" b="1"/>
              <a:t>体积弹性模量</a:t>
            </a:r>
            <a:r>
              <a:rPr lang="en-US" altLang="zh-CN" b="1"/>
              <a:t>Ev.</a:t>
            </a:r>
          </a:p>
        </p:txBody>
      </p:sp>
    </p:spTree>
    <p:extLst>
      <p:ext uri="{BB962C8B-B14F-4D97-AF65-F5344CB8AC3E}">
        <p14:creationId xmlns:p14="http://schemas.microsoft.com/office/powerpoint/2010/main" val="374214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468313" y="188913"/>
            <a:ext cx="8675687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/>
              <a:t>1</a:t>
            </a:r>
            <a:r>
              <a:rPr lang="zh-CN" altLang="en-US" sz="2800" b="1"/>
              <a:t>。已知流场速度分布为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求在点（</a:t>
            </a:r>
            <a:r>
              <a:rPr lang="en-US" altLang="zh-CN" sz="2800" b="1"/>
              <a:t>0</a:t>
            </a:r>
            <a:r>
              <a:rPr lang="zh-CN" altLang="en-US" sz="2800" b="1"/>
              <a:t>，</a:t>
            </a:r>
            <a:r>
              <a:rPr lang="en-US" altLang="zh-CN" sz="2800" b="1"/>
              <a:t>0</a:t>
            </a:r>
            <a:r>
              <a:rPr lang="zh-CN" altLang="en-US" sz="2800" b="1"/>
              <a:t>，</a:t>
            </a:r>
            <a:r>
              <a:rPr lang="en-US" altLang="zh-CN" sz="2800" b="1"/>
              <a:t>0</a:t>
            </a:r>
            <a:r>
              <a:rPr lang="zh-CN" altLang="en-US" sz="2800" b="1"/>
              <a:t>）和点（</a:t>
            </a:r>
            <a:r>
              <a:rPr lang="en-US" altLang="zh-CN" sz="2800" b="1"/>
              <a:t>1</a:t>
            </a:r>
            <a:r>
              <a:rPr lang="zh-CN" altLang="en-US" sz="2800" b="1"/>
              <a:t>，</a:t>
            </a:r>
            <a:r>
              <a:rPr lang="en-US" altLang="zh-CN" sz="2800" b="1"/>
              <a:t>1</a:t>
            </a:r>
            <a:r>
              <a:rPr lang="zh-CN" altLang="en-US" sz="2800" b="1"/>
              <a:t>，</a:t>
            </a:r>
            <a:r>
              <a:rPr lang="en-US" altLang="zh-CN" sz="2800" b="1"/>
              <a:t>1</a:t>
            </a:r>
            <a:r>
              <a:rPr lang="zh-CN" altLang="en-US" sz="2800" b="1"/>
              <a:t>）上的加速度值。该流动是否有旋？线变形率和角应变率为多少？</a:t>
            </a:r>
          </a:p>
        </p:txBody>
      </p:sp>
      <p:graphicFrame>
        <p:nvGraphicFramePr>
          <p:cNvPr id="2048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1218286"/>
              </p:ext>
            </p:extLst>
          </p:nvPr>
        </p:nvGraphicFramePr>
        <p:xfrm>
          <a:off x="4356100" y="188913"/>
          <a:ext cx="3128963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0" name="Equation" r:id="rId3" imgW="1206500" imgH="241300" progId="Equation.DSMT4">
                  <p:embed/>
                </p:oleObj>
              </mc:Choice>
              <mc:Fallback>
                <p:oleObj name="Equation" r:id="rId3" imgW="12065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188913"/>
                        <a:ext cx="3128963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4541873"/>
              </p:ext>
            </p:extLst>
          </p:nvPr>
        </p:nvGraphicFramePr>
        <p:xfrm>
          <a:off x="251520" y="1916832"/>
          <a:ext cx="8669338" cy="466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1" name="Equation" r:id="rId5" imgW="4838700" imgH="2794000" progId="Equation.DSMT4">
                  <p:embed/>
                </p:oleObj>
              </mc:Choice>
              <mc:Fallback>
                <p:oleObj name="Equation" r:id="rId5" imgW="4838700" imgH="2794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916832"/>
                        <a:ext cx="8669338" cy="466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202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405592"/>
            <a:ext cx="2720975" cy="288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827088" y="549275"/>
            <a:ext cx="7772400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/>
              <a:t>                </a:t>
            </a:r>
            <a:r>
              <a:rPr lang="zh-CN" altLang="en-US" b="1" dirty="0">
                <a:latin typeface="+mn-ea"/>
              </a:rPr>
              <a:t>流体流经半径</a:t>
            </a:r>
            <a:r>
              <a:rPr lang="en-US" altLang="zh-CN" b="1" dirty="0">
                <a:latin typeface="+mn-ea"/>
              </a:rPr>
              <a:t>r</a:t>
            </a:r>
            <a:r>
              <a:rPr lang="en-US" altLang="zh-CN" b="1" baseline="-25000" dirty="0">
                <a:latin typeface="+mn-ea"/>
              </a:rPr>
              <a:t>0</a:t>
            </a:r>
            <a:r>
              <a:rPr lang="zh-CN" altLang="en-US" b="1" dirty="0">
                <a:latin typeface="+mn-ea"/>
              </a:rPr>
              <a:t>的直圆管时</a:t>
            </a:r>
            <a:r>
              <a:rPr lang="en-US" altLang="zh-CN" b="1" dirty="0">
                <a:latin typeface="+mn-ea"/>
              </a:rPr>
              <a:t>,</a:t>
            </a:r>
            <a:r>
              <a:rPr lang="zh-CN" altLang="en-US" b="1" dirty="0">
                <a:latin typeface="+mn-ea"/>
              </a:rPr>
              <a:t>其速度分布对称于</a:t>
            </a:r>
            <a:r>
              <a:rPr lang="en-US" altLang="zh-CN" b="1" dirty="0">
                <a:latin typeface="+mn-ea"/>
              </a:rPr>
              <a:t>r=0</a:t>
            </a:r>
            <a:r>
              <a:rPr lang="zh-CN" altLang="en-US" b="1" dirty="0">
                <a:latin typeface="+mn-ea"/>
              </a:rPr>
              <a:t>的轴线</a:t>
            </a:r>
            <a:r>
              <a:rPr lang="en-US" altLang="zh-CN" b="1" dirty="0">
                <a:latin typeface="+mn-ea"/>
              </a:rPr>
              <a:t>,</a:t>
            </a:r>
            <a:r>
              <a:rPr lang="zh-CN" altLang="en-US" b="1" dirty="0">
                <a:latin typeface="+mn-ea"/>
              </a:rPr>
              <a:t>为抛物线分布 </a:t>
            </a:r>
            <a:r>
              <a:rPr lang="en-US" altLang="zh-CN" b="1" dirty="0" err="1">
                <a:latin typeface="+mn-ea"/>
              </a:rPr>
              <a:t>v</a:t>
            </a:r>
            <a:r>
              <a:rPr lang="en-US" altLang="zh-CN" b="1" baseline="-25000" dirty="0" err="1">
                <a:latin typeface="+mn-ea"/>
              </a:rPr>
              <a:t>x</a:t>
            </a:r>
            <a:r>
              <a:rPr lang="en-US" altLang="zh-CN" b="1" dirty="0">
                <a:latin typeface="+mn-ea"/>
              </a:rPr>
              <a:t>=</a:t>
            </a:r>
            <a:r>
              <a:rPr lang="en-US" altLang="zh-CN" b="1" dirty="0" err="1">
                <a:latin typeface="+mn-ea"/>
              </a:rPr>
              <a:t>v</a:t>
            </a:r>
            <a:r>
              <a:rPr lang="en-US" altLang="zh-CN" b="1" baseline="-25000" dirty="0" err="1">
                <a:latin typeface="+mn-ea"/>
              </a:rPr>
              <a:t>xmax</a:t>
            </a:r>
            <a:r>
              <a:rPr lang="en-US" altLang="zh-CN" b="1" dirty="0">
                <a:latin typeface="+mn-ea"/>
              </a:rPr>
              <a:t>(1-(r/r</a:t>
            </a:r>
            <a:r>
              <a:rPr lang="en-US" altLang="zh-CN" b="1" baseline="-25000" dirty="0">
                <a:latin typeface="+mn-ea"/>
              </a:rPr>
              <a:t>0</a:t>
            </a:r>
            <a:r>
              <a:rPr lang="en-US" altLang="zh-CN" b="1" dirty="0">
                <a:latin typeface="+mn-ea"/>
              </a:rPr>
              <a:t>)</a:t>
            </a:r>
            <a:r>
              <a:rPr lang="en-US" altLang="zh-CN" b="1" baseline="30000" dirty="0">
                <a:latin typeface="+mn-ea"/>
              </a:rPr>
              <a:t>2</a:t>
            </a:r>
            <a:r>
              <a:rPr lang="en-US" altLang="zh-CN" b="1" dirty="0">
                <a:latin typeface="+mn-ea"/>
              </a:rPr>
              <a:t>).</a:t>
            </a:r>
            <a:r>
              <a:rPr lang="zh-CN" altLang="en-US" b="1" dirty="0">
                <a:latin typeface="+mn-ea"/>
              </a:rPr>
              <a:t>式中</a:t>
            </a:r>
            <a:r>
              <a:rPr lang="en-US" altLang="zh-CN" b="1" dirty="0" err="1">
                <a:latin typeface="+mn-ea"/>
              </a:rPr>
              <a:t>v</a:t>
            </a:r>
            <a:r>
              <a:rPr lang="en-US" altLang="zh-CN" b="1" baseline="-25000" dirty="0" err="1">
                <a:latin typeface="+mn-ea"/>
              </a:rPr>
              <a:t>x</a:t>
            </a:r>
            <a:r>
              <a:rPr lang="zh-CN" altLang="en-US" b="1" dirty="0">
                <a:latin typeface="+mn-ea"/>
              </a:rPr>
              <a:t>为流体在横截面上的最大速度</a:t>
            </a:r>
            <a:r>
              <a:rPr lang="en-US" altLang="zh-CN" b="1" dirty="0">
                <a:latin typeface="+mn-ea"/>
              </a:rPr>
              <a:t>,</a:t>
            </a:r>
            <a:r>
              <a:rPr lang="zh-CN" altLang="en-US" b="1" dirty="0">
                <a:latin typeface="+mn-ea"/>
              </a:rPr>
              <a:t>为已知</a:t>
            </a:r>
            <a:r>
              <a:rPr lang="en-US" altLang="zh-CN" b="1" dirty="0">
                <a:latin typeface="+mn-ea"/>
              </a:rPr>
              <a:t>,</a:t>
            </a:r>
            <a:r>
              <a:rPr lang="zh-CN" altLang="en-US" b="1" dirty="0">
                <a:latin typeface="+mn-ea"/>
              </a:rPr>
              <a:t>求体积流量和平均流速</a:t>
            </a:r>
            <a:r>
              <a:rPr lang="en-US" altLang="zh-CN" b="1" dirty="0">
                <a:latin typeface="+mn-ea"/>
              </a:rPr>
              <a:t>.</a:t>
            </a:r>
          </a:p>
          <a:p>
            <a:pPr>
              <a:spcBef>
                <a:spcPct val="50000"/>
              </a:spcBef>
            </a:pPr>
            <a:endParaRPr lang="en-US" altLang="zh-CN" dirty="0"/>
          </a:p>
        </p:txBody>
      </p:sp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251520" y="404664"/>
            <a:ext cx="1824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/>
              <a:t>3.</a:t>
            </a:r>
            <a:r>
              <a:rPr lang="zh-CN" altLang="en-US" b="1" dirty="0"/>
              <a:t>例题</a:t>
            </a:r>
            <a:r>
              <a:rPr lang="en-US" altLang="zh-CN" b="1" dirty="0"/>
              <a:t>3-2:</a:t>
            </a:r>
          </a:p>
        </p:txBody>
      </p:sp>
      <p:graphicFrame>
        <p:nvGraphicFramePr>
          <p:cNvPr id="604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4861262"/>
              </p:ext>
            </p:extLst>
          </p:nvPr>
        </p:nvGraphicFramePr>
        <p:xfrm>
          <a:off x="395536" y="1458127"/>
          <a:ext cx="3640138" cy="388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5" name="Equation" r:id="rId4" imgW="1485720" imgH="1587240" progId="Equation.DSMT4">
                  <p:embed/>
                </p:oleObj>
              </mc:Choice>
              <mc:Fallback>
                <p:oleObj name="Equation" r:id="rId4" imgW="1485720" imgH="1587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458127"/>
                        <a:ext cx="3640138" cy="388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905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116632"/>
            <a:ext cx="3254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/>
              <a:t>2.</a:t>
            </a:r>
            <a:r>
              <a:rPr lang="zh-CN" altLang="en-US" b="1" dirty="0"/>
              <a:t>总流连续方程的推导</a:t>
            </a:r>
          </a:p>
        </p:txBody>
      </p:sp>
      <p:graphicFrame>
        <p:nvGraphicFramePr>
          <p:cNvPr id="6144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1091381"/>
              </p:ext>
            </p:extLst>
          </p:nvPr>
        </p:nvGraphicFramePr>
        <p:xfrm>
          <a:off x="179512" y="2492896"/>
          <a:ext cx="22701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5" name="Equation" r:id="rId3" imgW="927000" imgH="190440" progId="Equation.DSMT4">
                  <p:embed/>
                </p:oleObj>
              </mc:Choice>
              <mc:Fallback>
                <p:oleObj name="Equation" r:id="rId3" imgW="92700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492896"/>
                        <a:ext cx="227012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4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1901268"/>
              </p:ext>
            </p:extLst>
          </p:nvPr>
        </p:nvGraphicFramePr>
        <p:xfrm>
          <a:off x="179512" y="2996952"/>
          <a:ext cx="3672408" cy="3153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6" name="Equation" r:id="rId5" imgW="1523880" imgH="1307880" progId="Equation.DSMT4">
                  <p:embed/>
                </p:oleObj>
              </mc:Choice>
              <mc:Fallback>
                <p:oleObj name="Equation" r:id="rId5" imgW="1523880" imgH="1307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996952"/>
                        <a:ext cx="3672408" cy="31534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4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329001"/>
              </p:ext>
            </p:extLst>
          </p:nvPr>
        </p:nvGraphicFramePr>
        <p:xfrm>
          <a:off x="179512" y="1124744"/>
          <a:ext cx="3795713" cy="139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7" name="位图图像" r:id="rId7" imgW="3398095" imgH="1249524" progId="Paint.Picture">
                  <p:embed/>
                </p:oleObj>
              </mc:Choice>
              <mc:Fallback>
                <p:oleObj name="位图图像" r:id="rId7" imgW="3398095" imgH="1249524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lum contrast="54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124744"/>
                        <a:ext cx="3795713" cy="1395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/>
          <p:nvPr/>
        </p:nvSpPr>
        <p:spPr>
          <a:xfrm>
            <a:off x="6689482" y="160566"/>
            <a:ext cx="2454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/>
              <a:t>3.</a:t>
            </a:r>
            <a:r>
              <a:rPr lang="zh-CN" altLang="en-US" b="1" dirty="0"/>
              <a:t>具有分支的管流计算</a:t>
            </a: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313325"/>
              </p:ext>
            </p:extLst>
          </p:nvPr>
        </p:nvGraphicFramePr>
        <p:xfrm>
          <a:off x="5787826" y="2852936"/>
          <a:ext cx="3276600" cy="167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8" name="Equation" r:id="rId9" imgW="1016000" imgH="520700" progId="Equation.DSMT4">
                  <p:embed/>
                </p:oleObj>
              </mc:Choice>
              <mc:Fallback>
                <p:oleObj name="Equation" r:id="rId9" imgW="1016000" imgH="5207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7826" y="2852936"/>
                        <a:ext cx="3276600" cy="167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69775"/>
            <a:ext cx="3916362" cy="236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473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1187450" y="765175"/>
            <a:ext cx="1730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/>
              <a:t>2.</a:t>
            </a:r>
            <a:r>
              <a:rPr lang="zh-CN" altLang="en-US" b="1"/>
              <a:t>方程形式</a:t>
            </a:r>
          </a:p>
        </p:txBody>
      </p:sp>
      <p:graphicFrame>
        <p:nvGraphicFramePr>
          <p:cNvPr id="6349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7129143"/>
              </p:ext>
            </p:extLst>
          </p:nvPr>
        </p:nvGraphicFramePr>
        <p:xfrm>
          <a:off x="1331913" y="1268413"/>
          <a:ext cx="4191000" cy="2411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3" name="Equation" r:id="rId3" imgW="2273040" imgH="1307880" progId="Equation.DSMT4">
                  <p:embed/>
                </p:oleObj>
              </mc:Choice>
              <mc:Fallback>
                <p:oleObj name="Equation" r:id="rId3" imgW="2273040" imgH="1307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1268413"/>
                        <a:ext cx="4191000" cy="2411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3706896"/>
              </p:ext>
            </p:extLst>
          </p:nvPr>
        </p:nvGraphicFramePr>
        <p:xfrm>
          <a:off x="533400" y="4233863"/>
          <a:ext cx="4343400" cy="177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4" name="Equation" r:id="rId5" imgW="1942920" imgH="1002960" progId="Equation.DSMT4">
                  <p:embed/>
                </p:oleObj>
              </mc:Choice>
              <mc:Fallback>
                <p:oleObj name="Equation" r:id="rId5" imgW="1942920" imgH="1002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233863"/>
                        <a:ext cx="4343400" cy="177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0146367"/>
              </p:ext>
            </p:extLst>
          </p:nvPr>
        </p:nvGraphicFramePr>
        <p:xfrm>
          <a:off x="5457825" y="4144963"/>
          <a:ext cx="2493963" cy="197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5" name="Equation" r:id="rId7" imgW="1218960" imgH="965160" progId="Equation.DSMT4">
                  <p:embed/>
                </p:oleObj>
              </mc:Choice>
              <mc:Fallback>
                <p:oleObj name="Equation" r:id="rId7" imgW="1218960" imgH="965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7825" y="4144963"/>
                        <a:ext cx="2493963" cy="197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1116013" y="3789363"/>
            <a:ext cx="1655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定常</a:t>
            </a:r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5508625" y="3716338"/>
            <a:ext cx="1655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不可压缩</a:t>
            </a:r>
          </a:p>
        </p:txBody>
      </p:sp>
    </p:spTree>
    <p:extLst>
      <p:ext uri="{BB962C8B-B14F-4D97-AF65-F5344CB8AC3E}">
        <p14:creationId xmlns:p14="http://schemas.microsoft.com/office/powerpoint/2010/main" val="74104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685800" y="533400"/>
            <a:ext cx="70866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例题</a:t>
            </a:r>
            <a:r>
              <a:rPr lang="en-US" altLang="zh-CN" b="1"/>
              <a:t>1(p49,</a:t>
            </a:r>
            <a:r>
              <a:rPr lang="zh-CN" altLang="en-US" b="1"/>
              <a:t>例</a:t>
            </a:r>
            <a:r>
              <a:rPr lang="en-US" altLang="zh-CN" b="1"/>
              <a:t>3-3)</a:t>
            </a:r>
            <a:r>
              <a:rPr lang="zh-CN" altLang="en-US" b="1"/>
              <a:t>船用真空泵利用海水流经喷嘴时所形成的真空来抽取空气</a:t>
            </a:r>
            <a:r>
              <a:rPr lang="en-US" altLang="zh-CN" b="1"/>
              <a:t>.</a:t>
            </a:r>
            <a:r>
              <a:rPr lang="zh-CN" altLang="en-US" b="1"/>
              <a:t>进口截面直径</a:t>
            </a:r>
            <a:r>
              <a:rPr lang="en-US" altLang="zh-CN" b="1"/>
              <a:t>d</a:t>
            </a:r>
            <a:r>
              <a:rPr lang="en-US" altLang="zh-CN" b="1" baseline="-25000"/>
              <a:t>1</a:t>
            </a:r>
            <a:r>
              <a:rPr lang="en-US" altLang="zh-CN" b="1"/>
              <a:t>=5cm,</a:t>
            </a:r>
            <a:r>
              <a:rPr lang="zh-CN" altLang="en-US" b="1"/>
              <a:t>出口直径</a:t>
            </a:r>
            <a:r>
              <a:rPr lang="en-US" altLang="zh-CN" b="1"/>
              <a:t>d=2cm.</a:t>
            </a:r>
            <a:r>
              <a:rPr lang="zh-CN" altLang="en-US" b="1"/>
              <a:t>进口</a:t>
            </a:r>
            <a:r>
              <a:rPr lang="en-US" altLang="zh-CN" b="1"/>
              <a:t>v</a:t>
            </a:r>
            <a:r>
              <a:rPr lang="en-US" altLang="zh-CN" b="1" baseline="-25000"/>
              <a:t>a1</a:t>
            </a:r>
            <a:r>
              <a:rPr lang="en-US" altLang="zh-CN" b="1"/>
              <a:t>=6.2m/s,</a:t>
            </a:r>
            <a:r>
              <a:rPr lang="zh-CN" altLang="en-US" b="1"/>
              <a:t>求出口</a:t>
            </a:r>
            <a:r>
              <a:rPr lang="en-US" altLang="zh-CN" b="1"/>
              <a:t>v</a:t>
            </a:r>
            <a:r>
              <a:rPr lang="en-US" altLang="zh-CN" b="1" baseline="-25000"/>
              <a:t>a2</a:t>
            </a:r>
            <a:r>
              <a:rPr lang="en-US" altLang="zh-CN" b="1"/>
              <a:t>.</a:t>
            </a:r>
          </a:p>
        </p:txBody>
      </p:sp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44824"/>
            <a:ext cx="3800475" cy="202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53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557085"/>
              </p:ext>
            </p:extLst>
          </p:nvPr>
        </p:nvGraphicFramePr>
        <p:xfrm>
          <a:off x="692696" y="4149080"/>
          <a:ext cx="5056187" cy="126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name="Equation" r:id="rId4" imgW="2743200" imgH="685800" progId="Equation.DSMT4">
                  <p:embed/>
                </p:oleObj>
              </mc:Choice>
              <mc:Fallback>
                <p:oleObj name="Equation" r:id="rId4" imgW="274320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696" y="4149080"/>
                        <a:ext cx="5056187" cy="1263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7262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28397" y="764704"/>
            <a:ext cx="8964612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366838" indent="-609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2166938" indent="-609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967038" indent="-609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3767138" indent="-609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4224338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4681538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5138738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5595938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 dirty="0" smtClean="0">
                <a:latin typeface="Verdana" pitchFamily="34" charset="0"/>
              </a:rPr>
              <a:t>例题</a:t>
            </a:r>
            <a:r>
              <a:rPr lang="en-US" altLang="zh-CN" sz="1800" b="1" dirty="0" smtClean="0">
                <a:latin typeface="Verdana" pitchFamily="34" charset="0"/>
              </a:rPr>
              <a:t>:</a:t>
            </a:r>
            <a:r>
              <a:rPr lang="zh-CN" altLang="en-US" sz="1800" b="1" dirty="0">
                <a:latin typeface="Verdana" pitchFamily="34" charset="0"/>
              </a:rPr>
              <a:t>设流体质点轨迹方程为</a:t>
            </a:r>
            <a:r>
              <a:rPr lang="zh-CN" altLang="en-US" sz="1800" b="1" dirty="0" smtClean="0">
                <a:latin typeface="Verdana" pitchFamily="34" charset="0"/>
              </a:rPr>
              <a:t>：</a:t>
            </a:r>
            <a:endParaRPr lang="en-US" altLang="zh-CN" sz="1800" b="1" dirty="0" smtClean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1800" b="1" dirty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1800" b="1" dirty="0" smtClean="0">
                <a:latin typeface="Verdana" pitchFamily="34" charset="0"/>
              </a:rPr>
              <a:t> </a:t>
            </a:r>
            <a:r>
              <a:rPr lang="zh-CN" altLang="en-US" sz="1800" b="1" dirty="0">
                <a:latin typeface="Verdana" pitchFamily="34" charset="0"/>
              </a:rPr>
              <a:t>。其中，</a:t>
            </a:r>
            <a:r>
              <a:rPr lang="en-US" altLang="zh-CN" sz="1800" b="1" dirty="0">
                <a:latin typeface="Verdana" pitchFamily="34" charset="0"/>
              </a:rPr>
              <a:t>C</a:t>
            </a:r>
            <a:r>
              <a:rPr lang="en-US" altLang="zh-CN" sz="1800" b="1" baseline="-25000" dirty="0">
                <a:latin typeface="Verdana" pitchFamily="34" charset="0"/>
              </a:rPr>
              <a:t>1</a:t>
            </a:r>
            <a:r>
              <a:rPr lang="zh-CN" altLang="en-US" sz="1800" b="1" dirty="0">
                <a:latin typeface="Verdana" pitchFamily="34" charset="0"/>
              </a:rPr>
              <a:t>，</a:t>
            </a:r>
            <a:r>
              <a:rPr lang="en-US" altLang="zh-CN" sz="1800" b="1" dirty="0" smtClean="0">
                <a:latin typeface="Verdana" pitchFamily="34" charset="0"/>
              </a:rPr>
              <a:t>C</a:t>
            </a:r>
            <a:r>
              <a:rPr lang="en-US" altLang="zh-CN" sz="1800" b="1" baseline="-25000" dirty="0" smtClean="0">
                <a:latin typeface="Verdana" pitchFamily="34" charset="0"/>
              </a:rPr>
              <a:t>2</a:t>
            </a:r>
            <a:r>
              <a:rPr lang="zh-CN" altLang="en-US" sz="1800" b="1" dirty="0" smtClean="0">
                <a:latin typeface="Verdana" pitchFamily="34" charset="0"/>
              </a:rPr>
              <a:t>，</a:t>
            </a:r>
            <a:r>
              <a:rPr lang="en-US" altLang="zh-CN" sz="1800" b="1" dirty="0">
                <a:latin typeface="Verdana" pitchFamily="34" charset="0"/>
              </a:rPr>
              <a:t>C</a:t>
            </a:r>
            <a:r>
              <a:rPr lang="en-US" altLang="zh-CN" sz="1800" b="1" baseline="-25000" dirty="0">
                <a:latin typeface="Verdana" pitchFamily="34" charset="0"/>
              </a:rPr>
              <a:t>3</a:t>
            </a:r>
            <a:r>
              <a:rPr lang="zh-CN" altLang="en-US" sz="1800" b="1" dirty="0">
                <a:latin typeface="Verdana" pitchFamily="34" charset="0"/>
              </a:rPr>
              <a:t>为常数</a:t>
            </a:r>
            <a:r>
              <a:rPr lang="zh-CN" altLang="en-US" sz="1800" b="1" dirty="0" smtClean="0">
                <a:latin typeface="Verdana" pitchFamily="34" charset="0"/>
              </a:rPr>
              <a:t>。</a:t>
            </a:r>
            <a:endParaRPr lang="en-US" altLang="zh-CN" sz="1800" b="1" dirty="0" smtClean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800" b="1" dirty="0" smtClean="0">
                <a:latin typeface="Verdana" pitchFamily="34" charset="0"/>
              </a:rPr>
              <a:t>(</a:t>
            </a:r>
            <a:r>
              <a:rPr lang="en-US" altLang="zh-CN" sz="1800" b="1" dirty="0">
                <a:latin typeface="Verdana" pitchFamily="34" charset="0"/>
              </a:rPr>
              <a:t>1)t=0</a:t>
            </a:r>
            <a:r>
              <a:rPr lang="zh-CN" altLang="en-US" sz="1800" b="1" dirty="0">
                <a:latin typeface="Verdana" pitchFamily="34" charset="0"/>
              </a:rPr>
              <a:t>时，位于</a:t>
            </a:r>
            <a:r>
              <a:rPr lang="en-US" altLang="zh-CN" sz="1800" b="1" dirty="0">
                <a:latin typeface="Verdana" pitchFamily="34" charset="0"/>
              </a:rPr>
              <a:t>x=a</a:t>
            </a:r>
            <a:r>
              <a:rPr lang="zh-CN" altLang="en-US" sz="1800" b="1" dirty="0">
                <a:latin typeface="Verdana" pitchFamily="34" charset="0"/>
              </a:rPr>
              <a:t>，</a:t>
            </a:r>
            <a:r>
              <a:rPr lang="en-US" altLang="zh-CN" sz="1800" b="1" dirty="0" smtClean="0">
                <a:latin typeface="Verdana" pitchFamily="34" charset="0"/>
              </a:rPr>
              <a:t>y=</a:t>
            </a:r>
            <a:r>
              <a:rPr lang="en-US" altLang="zh-CN" sz="1800" b="1" dirty="0" err="1" smtClean="0">
                <a:latin typeface="Verdana" pitchFamily="34" charset="0"/>
              </a:rPr>
              <a:t>b,z</a:t>
            </a:r>
            <a:r>
              <a:rPr lang="en-US" altLang="zh-CN" sz="1800" b="1" dirty="0" smtClean="0">
                <a:latin typeface="Verdana" pitchFamily="34" charset="0"/>
              </a:rPr>
              <a:t>=c</a:t>
            </a:r>
            <a:r>
              <a:rPr lang="zh-CN" altLang="en-US" sz="1800" b="1" dirty="0">
                <a:latin typeface="Verdana" pitchFamily="34" charset="0"/>
              </a:rPr>
              <a:t>处的流体质点迹线方程</a:t>
            </a:r>
            <a:r>
              <a:rPr lang="zh-CN" altLang="en-US" sz="1800" b="1" dirty="0" smtClean="0">
                <a:latin typeface="Verdana" pitchFamily="34" charset="0"/>
              </a:rPr>
              <a:t>。</a:t>
            </a:r>
            <a:endParaRPr lang="en-US" altLang="zh-CN" sz="1800" b="1" dirty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1800" b="1" dirty="0" smtClean="0">
                <a:latin typeface="Verdana" pitchFamily="34" charset="0"/>
              </a:rPr>
              <a:t>（</a:t>
            </a:r>
            <a:r>
              <a:rPr lang="en-US" altLang="zh-CN" sz="1800" b="1" dirty="0">
                <a:latin typeface="Verdana" pitchFamily="34" charset="0"/>
              </a:rPr>
              <a:t>2</a:t>
            </a:r>
            <a:r>
              <a:rPr lang="zh-CN" altLang="en-US" sz="1800" b="1" dirty="0">
                <a:latin typeface="Verdana" pitchFamily="34" charset="0"/>
              </a:rPr>
              <a:t>）任意质点的速度</a:t>
            </a:r>
            <a:r>
              <a:rPr lang="zh-CN" altLang="en-US" sz="1800" b="1" dirty="0" smtClean="0">
                <a:latin typeface="Verdana" pitchFamily="34" charset="0"/>
              </a:rPr>
              <a:t>；</a:t>
            </a:r>
            <a:endParaRPr lang="en-US" altLang="zh-CN" sz="1800" b="1" dirty="0" smtClean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1800" b="1" dirty="0" smtClean="0">
                <a:latin typeface="Verdana" pitchFamily="34" charset="0"/>
              </a:rPr>
              <a:t>（</a:t>
            </a:r>
            <a:r>
              <a:rPr lang="en-US" altLang="zh-CN" sz="1800" b="1" dirty="0">
                <a:latin typeface="Verdana" pitchFamily="34" charset="0"/>
              </a:rPr>
              <a:t>3</a:t>
            </a:r>
            <a:r>
              <a:rPr lang="zh-CN" altLang="en-US" sz="1800" b="1" dirty="0">
                <a:latin typeface="Verdana" pitchFamily="34" charset="0"/>
              </a:rPr>
              <a:t>）用欧拉法表示上面流动的速度场</a:t>
            </a:r>
            <a:r>
              <a:rPr lang="zh-CN" altLang="en-US" sz="1800" b="1" dirty="0" smtClean="0">
                <a:latin typeface="Verdana" pitchFamily="34" charset="0"/>
              </a:rPr>
              <a:t>。</a:t>
            </a:r>
            <a:endParaRPr lang="en-US" altLang="zh-CN" sz="1800" b="1" dirty="0" smtClean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1800" b="1" dirty="0" smtClean="0">
                <a:latin typeface="Verdana" pitchFamily="34" charset="0"/>
              </a:rPr>
              <a:t>（</a:t>
            </a:r>
            <a:r>
              <a:rPr lang="en-US" altLang="zh-CN" sz="1800" b="1" dirty="0">
                <a:latin typeface="Verdana" pitchFamily="34" charset="0"/>
              </a:rPr>
              <a:t>4</a:t>
            </a:r>
            <a:r>
              <a:rPr lang="zh-CN" altLang="en-US" sz="1800" b="1" dirty="0">
                <a:latin typeface="Verdana" pitchFamily="34" charset="0"/>
              </a:rPr>
              <a:t>）用欧拉法和拉格朗日法分别求质点加速度。</a:t>
            </a:r>
          </a:p>
        </p:txBody>
      </p:sp>
      <p:graphicFrame>
        <p:nvGraphicFramePr>
          <p:cNvPr id="645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6521707"/>
              </p:ext>
            </p:extLst>
          </p:nvPr>
        </p:nvGraphicFramePr>
        <p:xfrm>
          <a:off x="3310553" y="116632"/>
          <a:ext cx="2400300" cy="174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4" name="Equation" r:id="rId3" imgW="1015920" imgH="736560" progId="Equation.DSMT4">
                  <p:embed/>
                </p:oleObj>
              </mc:Choice>
              <mc:Fallback>
                <p:oleObj name="Equation" r:id="rId3" imgW="1015920" imgH="736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0553" y="116632"/>
                        <a:ext cx="2400300" cy="174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5101653"/>
              </p:ext>
            </p:extLst>
          </p:nvPr>
        </p:nvGraphicFramePr>
        <p:xfrm>
          <a:off x="107504" y="5301208"/>
          <a:ext cx="6745821" cy="1322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5" name="Equation" r:id="rId5" imgW="3632040" imgH="711000" progId="Equation.DSMT4">
                  <p:embed/>
                </p:oleObj>
              </mc:Choice>
              <mc:Fallback>
                <p:oleObj name="Equation" r:id="rId5" imgW="3632040" imgH="711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5301208"/>
                        <a:ext cx="6745821" cy="13227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1106783"/>
              </p:ext>
            </p:extLst>
          </p:nvPr>
        </p:nvGraphicFramePr>
        <p:xfrm>
          <a:off x="107504" y="3573016"/>
          <a:ext cx="2851150" cy="174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6" name="Equation" r:id="rId7" imgW="1206360" imgH="736560" progId="Equation.DSMT4">
                  <p:embed/>
                </p:oleObj>
              </mc:Choice>
              <mc:Fallback>
                <p:oleObj name="Equation" r:id="rId7" imgW="1206360" imgH="736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3573016"/>
                        <a:ext cx="2851150" cy="174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3650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5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3783625"/>
              </p:ext>
            </p:extLst>
          </p:nvPr>
        </p:nvGraphicFramePr>
        <p:xfrm>
          <a:off x="827584" y="188640"/>
          <a:ext cx="4603750" cy="222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4" name="Equation" r:id="rId3" imgW="2222280" imgH="1244520" progId="Equation.DSMT4">
                  <p:embed/>
                </p:oleObj>
              </mc:Choice>
              <mc:Fallback>
                <p:oleObj name="Equation" r:id="rId3" imgW="2222280" imgH="12445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88640"/>
                        <a:ext cx="4603750" cy="222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3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5652450"/>
              </p:ext>
            </p:extLst>
          </p:nvPr>
        </p:nvGraphicFramePr>
        <p:xfrm>
          <a:off x="900113" y="2636838"/>
          <a:ext cx="3381375" cy="2363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5" name="Equation" r:id="rId5" imgW="1536480" imgH="1244520" progId="Equation.DSMT4">
                  <p:embed/>
                </p:oleObj>
              </mc:Choice>
              <mc:Fallback>
                <p:oleObj name="Equation" r:id="rId5" imgW="1536480" imgH="12445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2636838"/>
                        <a:ext cx="3381375" cy="2363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4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7953979"/>
              </p:ext>
            </p:extLst>
          </p:nvPr>
        </p:nvGraphicFramePr>
        <p:xfrm>
          <a:off x="4932363" y="2781300"/>
          <a:ext cx="2767012" cy="2363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6" name="Equation" r:id="rId7" imgW="1257120" imgH="1244520" progId="Equation.DSMT4">
                  <p:embed/>
                </p:oleObj>
              </mc:Choice>
              <mc:Fallback>
                <p:oleObj name="Equation" r:id="rId7" imgW="1257120" imgH="12445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2781300"/>
                        <a:ext cx="2767012" cy="2363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4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1291677"/>
              </p:ext>
            </p:extLst>
          </p:nvPr>
        </p:nvGraphicFramePr>
        <p:xfrm>
          <a:off x="971600" y="5157192"/>
          <a:ext cx="1816100" cy="135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7" name="Equation" r:id="rId9" imgW="825480" imgH="711000" progId="Equation.DSMT4">
                  <p:embed/>
                </p:oleObj>
              </mc:Choice>
              <mc:Fallback>
                <p:oleObj name="Equation" r:id="rId9" imgW="825480" imgH="711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5157192"/>
                        <a:ext cx="1816100" cy="1350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951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5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3474559"/>
              </p:ext>
            </p:extLst>
          </p:nvPr>
        </p:nvGraphicFramePr>
        <p:xfrm>
          <a:off x="1042988" y="765175"/>
          <a:ext cx="7292975" cy="521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1" name="Equation" r:id="rId3" imgW="3314520" imgH="2743200" progId="Equation.DSMT4">
                  <p:embed/>
                </p:oleObj>
              </mc:Choice>
              <mc:Fallback>
                <p:oleObj name="Equation" r:id="rId3" imgW="3314520" imgH="274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765175"/>
                        <a:ext cx="7292975" cy="5210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5745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179388" y="476250"/>
            <a:ext cx="8964612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366838" indent="-609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2166938" indent="-609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967038" indent="-609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3767138" indent="-609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4224338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4681538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5138738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5595938" indent="-609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latin typeface="Verdana" pitchFamily="34" charset="0"/>
              </a:rPr>
              <a:t>例题</a:t>
            </a:r>
            <a:r>
              <a:rPr lang="en-US" altLang="zh-CN" sz="2800" b="1">
                <a:latin typeface="Verdana" pitchFamily="34" charset="0"/>
              </a:rPr>
              <a:t>:</a:t>
            </a:r>
            <a:r>
              <a:rPr lang="zh-CN" altLang="en-US" sz="2800" b="1">
                <a:latin typeface="Verdana" pitchFamily="34" charset="0"/>
              </a:rPr>
              <a:t>一个流动的速度场为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latin typeface="Verdana" pitchFamily="34" charset="0"/>
              </a:rPr>
              <a:t>试确定在</a:t>
            </a:r>
            <a:r>
              <a:rPr lang="en-US" altLang="zh-CN" sz="2800" b="1">
                <a:latin typeface="Verdana" pitchFamily="34" charset="0"/>
              </a:rPr>
              <a:t>t=1</a:t>
            </a:r>
            <a:r>
              <a:rPr lang="zh-CN" altLang="en-US" sz="2800" b="1">
                <a:latin typeface="Verdana" pitchFamily="34" charset="0"/>
              </a:rPr>
              <a:t>时，通过</a:t>
            </a:r>
            <a:r>
              <a:rPr lang="en-US" altLang="zh-CN" sz="2800" b="1">
                <a:latin typeface="Verdana" pitchFamily="34" charset="0"/>
              </a:rPr>
              <a:t>(2,1)</a:t>
            </a:r>
            <a:r>
              <a:rPr lang="zh-CN" altLang="en-US" sz="2800" b="1">
                <a:latin typeface="Verdana" pitchFamily="34" charset="0"/>
              </a:rPr>
              <a:t>点的迹线与流线方程。</a:t>
            </a:r>
          </a:p>
        </p:txBody>
      </p:sp>
      <p:graphicFrame>
        <p:nvGraphicFramePr>
          <p:cNvPr id="6758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5728727"/>
              </p:ext>
            </p:extLst>
          </p:nvPr>
        </p:nvGraphicFramePr>
        <p:xfrm>
          <a:off x="4427538" y="549275"/>
          <a:ext cx="3408362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3" name="Equation" r:id="rId3" imgW="1549080" imgH="228600" progId="Equation.DSMT4">
                  <p:embed/>
                </p:oleObj>
              </mc:Choice>
              <mc:Fallback>
                <p:oleObj name="Equation" r:id="rId3" imgW="15490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549275"/>
                        <a:ext cx="3408362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8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2248196"/>
              </p:ext>
            </p:extLst>
          </p:nvPr>
        </p:nvGraphicFramePr>
        <p:xfrm>
          <a:off x="24138" y="1772816"/>
          <a:ext cx="5171617" cy="3744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4" name="Equation" r:id="rId5" imgW="2514600" imgH="2108160" progId="Equation.DSMT4">
                  <p:embed/>
                </p:oleObj>
              </mc:Choice>
              <mc:Fallback>
                <p:oleObj name="Equation" r:id="rId5" imgW="2514600" imgH="2108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38" y="1772816"/>
                        <a:ext cx="5171617" cy="37441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077010"/>
              </p:ext>
            </p:extLst>
          </p:nvPr>
        </p:nvGraphicFramePr>
        <p:xfrm>
          <a:off x="5364088" y="1844824"/>
          <a:ext cx="3625698" cy="345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5" name="Equation" r:id="rId7" imgW="1587500" imgH="1752600" progId="Equation.DSMT4">
                  <p:embed/>
                </p:oleObj>
              </mc:Choice>
              <mc:Fallback>
                <p:oleObj name="Equation" r:id="rId7" imgW="1587500" imgH="17526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1844824"/>
                        <a:ext cx="3625698" cy="34563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2231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01" name="Text Box 25"/>
          <p:cNvSpPr txBox="1">
            <a:spLocks noChangeArrowheads="1"/>
          </p:cNvSpPr>
          <p:nvPr/>
        </p:nvSpPr>
        <p:spPr bwMode="auto">
          <a:xfrm>
            <a:off x="107504" y="260648"/>
            <a:ext cx="70866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/>
              <a:t>例题</a:t>
            </a:r>
            <a:r>
              <a:rPr lang="en-US" altLang="zh-CN" b="1" dirty="0"/>
              <a:t>3(p55,</a:t>
            </a:r>
            <a:r>
              <a:rPr lang="zh-CN" altLang="en-US" b="1" dirty="0"/>
              <a:t>题</a:t>
            </a:r>
            <a:r>
              <a:rPr lang="en-US" altLang="zh-CN" b="1" dirty="0"/>
              <a:t>4)</a:t>
            </a:r>
            <a:r>
              <a:rPr lang="zh-CN" altLang="en-US" b="1" dirty="0"/>
              <a:t>已知两平行平板间的平面流动的速度场为                          式中</a:t>
            </a:r>
            <a:r>
              <a:rPr lang="en-US" altLang="zh-CN" b="1" dirty="0"/>
              <a:t>,k</a:t>
            </a:r>
            <a:r>
              <a:rPr lang="zh-CN" altLang="en-US" b="1" dirty="0"/>
              <a:t>与</a:t>
            </a:r>
            <a:r>
              <a:rPr lang="en-US" altLang="zh-CN" b="1" dirty="0"/>
              <a:t>μ</a:t>
            </a:r>
            <a:r>
              <a:rPr lang="zh-CN" altLang="en-US" b="1" dirty="0"/>
              <a:t>为常数</a:t>
            </a:r>
            <a:r>
              <a:rPr lang="en-US" altLang="zh-CN" b="1" dirty="0"/>
              <a:t>,</a:t>
            </a:r>
            <a:r>
              <a:rPr lang="en-US" altLang="zh-CN" b="1" dirty="0" smtClean="0"/>
              <a:t>b</a:t>
            </a:r>
            <a:r>
              <a:rPr lang="zh-CN" altLang="en-US" b="1" dirty="0" smtClean="0"/>
              <a:t>为</a:t>
            </a:r>
            <a:r>
              <a:rPr lang="zh-CN" altLang="en-US" b="1" dirty="0"/>
              <a:t>两平板间距离</a:t>
            </a:r>
            <a:r>
              <a:rPr lang="en-US" altLang="zh-CN" b="1" dirty="0"/>
              <a:t>.</a:t>
            </a:r>
            <a:r>
              <a:rPr lang="zh-CN" altLang="en-US" b="1" dirty="0"/>
              <a:t>试求两平板</a:t>
            </a:r>
            <a:r>
              <a:rPr lang="zh-CN" altLang="en-US" b="1" dirty="0" smtClean="0"/>
              <a:t>间</a:t>
            </a:r>
            <a:endParaRPr lang="en-US" altLang="zh-CN" b="1" dirty="0" smtClean="0"/>
          </a:p>
          <a:p>
            <a:pPr>
              <a:spcBef>
                <a:spcPct val="50000"/>
              </a:spcBef>
            </a:pPr>
            <a:r>
              <a:rPr lang="zh-CN" altLang="en-US" b="1" dirty="0" smtClean="0"/>
              <a:t>最大</a:t>
            </a:r>
            <a:r>
              <a:rPr lang="zh-CN" altLang="en-US" b="1" dirty="0"/>
              <a:t>速度和平均流速及二者间的关系</a:t>
            </a:r>
            <a:r>
              <a:rPr lang="en-US" altLang="zh-CN" b="1" dirty="0"/>
              <a:t>,</a:t>
            </a:r>
            <a:r>
              <a:rPr lang="zh-CN" altLang="en-US" b="1" dirty="0"/>
              <a:t>并绘出速度分布图</a:t>
            </a:r>
            <a:r>
              <a:rPr lang="en-US" altLang="zh-CN" b="1" dirty="0"/>
              <a:t>.                                                      </a:t>
            </a:r>
          </a:p>
          <a:p>
            <a:pPr>
              <a:spcBef>
                <a:spcPct val="50000"/>
              </a:spcBef>
            </a:pPr>
            <a:endParaRPr lang="en-US" altLang="zh-CN" b="1" dirty="0"/>
          </a:p>
        </p:txBody>
      </p:sp>
      <p:graphicFrame>
        <p:nvGraphicFramePr>
          <p:cNvPr id="24602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4312306"/>
              </p:ext>
            </p:extLst>
          </p:nvPr>
        </p:nvGraphicFramePr>
        <p:xfrm>
          <a:off x="5936804" y="254323"/>
          <a:ext cx="2514600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4" name="Equation" r:id="rId3" imgW="1574640" imgH="482400" progId="Equation.DSMT4">
                  <p:embed/>
                </p:oleObj>
              </mc:Choice>
              <mc:Fallback>
                <p:oleObj name="Equation" r:id="rId3" imgW="157464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6804" y="254323"/>
                        <a:ext cx="2514600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603" name="Picture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741" y="1628800"/>
            <a:ext cx="3719136" cy="2024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4604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860899"/>
              </p:ext>
            </p:extLst>
          </p:nvPr>
        </p:nvGraphicFramePr>
        <p:xfrm>
          <a:off x="251520" y="1608516"/>
          <a:ext cx="4968875" cy="342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5" name="Equation" r:id="rId6" imgW="3390840" imgH="2539800" progId="Equation.DSMT4">
                  <p:embed/>
                </p:oleObj>
              </mc:Choice>
              <mc:Fallback>
                <p:oleObj name="Equation" r:id="rId6" imgW="3390840" imgH="253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608516"/>
                        <a:ext cx="4968875" cy="342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94992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755650" y="1052513"/>
            <a:ext cx="64087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第二章 流体静力学</a:t>
            </a:r>
          </a:p>
        </p:txBody>
      </p:sp>
      <p:sp>
        <p:nvSpPr>
          <p:cNvPr id="139269" name="Rectangle 5"/>
          <p:cNvSpPr>
            <a:spLocks noChangeArrowheads="1"/>
          </p:cNvSpPr>
          <p:nvPr/>
        </p:nvSpPr>
        <p:spPr bwMode="auto">
          <a:xfrm>
            <a:off x="827088" y="2205038"/>
            <a:ext cx="6840537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b="1"/>
              <a:t>1.</a:t>
            </a:r>
            <a:r>
              <a:rPr lang="zh-CN" altLang="en-US" b="1"/>
              <a:t>等压面的定义及特征</a:t>
            </a:r>
            <a:r>
              <a:rPr lang="en-US" altLang="zh-CN" b="1"/>
              <a:t>.</a:t>
            </a:r>
          </a:p>
          <a:p>
            <a:r>
              <a:rPr lang="en-US" altLang="zh-CN" b="1"/>
              <a:t>2.</a:t>
            </a:r>
            <a:r>
              <a:rPr lang="zh-CN" altLang="en-US" b="1"/>
              <a:t>流体静力学方程的形式</a:t>
            </a:r>
            <a:r>
              <a:rPr lang="en-US" altLang="zh-CN" b="1"/>
              <a:t>,</a:t>
            </a:r>
            <a:r>
              <a:rPr lang="zh-CN" altLang="en-US" b="1"/>
              <a:t>以及几何意义与能量意义</a:t>
            </a:r>
            <a:r>
              <a:rPr lang="en-US" altLang="zh-CN" b="1"/>
              <a:t>.</a:t>
            </a:r>
          </a:p>
          <a:p>
            <a:r>
              <a:rPr lang="en-US" altLang="zh-CN" b="1"/>
              <a:t>3.</a:t>
            </a:r>
            <a:r>
              <a:rPr lang="zh-CN" altLang="en-US" b="1"/>
              <a:t>压强的表示方法</a:t>
            </a:r>
            <a:r>
              <a:rPr lang="en-US" altLang="zh-CN" b="1"/>
              <a:t>:</a:t>
            </a:r>
            <a:r>
              <a:rPr lang="zh-CN" altLang="en-US" b="1"/>
              <a:t>绝压</a:t>
            </a:r>
            <a:r>
              <a:rPr lang="en-US" altLang="zh-CN" b="1"/>
              <a:t>,</a:t>
            </a:r>
            <a:r>
              <a:rPr lang="zh-CN" altLang="en-US" b="1"/>
              <a:t>表压</a:t>
            </a:r>
            <a:r>
              <a:rPr lang="en-US" altLang="zh-CN" b="1"/>
              <a:t>,</a:t>
            </a:r>
            <a:r>
              <a:rPr lang="zh-CN" altLang="en-US" b="1"/>
              <a:t>真空度之间的关系</a:t>
            </a:r>
            <a:r>
              <a:rPr lang="en-US" altLang="zh-CN" b="1"/>
              <a:t>.</a:t>
            </a:r>
          </a:p>
          <a:p>
            <a:r>
              <a:rPr lang="en-US" altLang="zh-CN" b="1"/>
              <a:t>4.</a:t>
            </a:r>
            <a:r>
              <a:rPr lang="zh-CN" altLang="en-US" b="1"/>
              <a:t>作用在平面壁上的总压力与压力中心</a:t>
            </a:r>
            <a:r>
              <a:rPr lang="en-US" altLang="zh-CN" b="1"/>
              <a:t>.</a:t>
            </a:r>
          </a:p>
          <a:p>
            <a:r>
              <a:rPr lang="en-US" altLang="zh-CN" b="1"/>
              <a:t>5.</a:t>
            </a:r>
            <a:r>
              <a:rPr lang="zh-CN" altLang="en-US" b="1"/>
              <a:t>作用在曲面壁上的总压力与压力体</a:t>
            </a:r>
            <a:r>
              <a:rPr lang="en-US" altLang="zh-CN" b="1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5440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395536" y="533400"/>
            <a:ext cx="7086600" cy="210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例题</a:t>
            </a:r>
            <a:r>
              <a:rPr lang="en-US" altLang="zh-CN" b="1"/>
              <a:t>4(p55,</a:t>
            </a:r>
            <a:r>
              <a:rPr lang="zh-CN" altLang="en-US" b="1"/>
              <a:t>题</a:t>
            </a:r>
            <a:r>
              <a:rPr lang="en-US" altLang="zh-CN" b="1"/>
              <a:t>5)</a:t>
            </a:r>
            <a:r>
              <a:rPr lang="zh-CN" altLang="en-US" b="1"/>
              <a:t>长为</a:t>
            </a:r>
            <a:r>
              <a:rPr lang="en-US" altLang="zh-CN" b="1"/>
              <a:t>6cm</a:t>
            </a:r>
            <a:r>
              <a:rPr lang="zh-CN" altLang="en-US" b="1"/>
              <a:t>的锥形喷嘴</a:t>
            </a:r>
            <a:r>
              <a:rPr lang="en-US" altLang="zh-CN" b="1"/>
              <a:t>,</a:t>
            </a:r>
            <a:r>
              <a:rPr lang="zh-CN" altLang="en-US" b="1"/>
              <a:t>两端内径分别为</a:t>
            </a:r>
            <a:r>
              <a:rPr lang="en-US" altLang="zh-CN" b="1"/>
              <a:t>8cm,2cm.</a:t>
            </a:r>
            <a:r>
              <a:rPr lang="zh-CN" altLang="en-US" b="1"/>
              <a:t>流量</a:t>
            </a:r>
            <a:r>
              <a:rPr lang="en-US" altLang="zh-CN" b="1"/>
              <a:t>0.01m</a:t>
            </a:r>
            <a:r>
              <a:rPr lang="en-US" altLang="zh-CN" b="1" baseline="30000"/>
              <a:t>3</a:t>
            </a:r>
            <a:r>
              <a:rPr lang="en-US" altLang="zh-CN" b="1"/>
              <a:t>/s.</a:t>
            </a:r>
            <a:r>
              <a:rPr lang="zh-CN" altLang="en-US" b="1"/>
              <a:t>试导出不可压缩理想流体喷嘴轴向速度表达式</a:t>
            </a:r>
            <a:r>
              <a:rPr lang="en-US" altLang="zh-CN" b="1"/>
              <a:t>,</a:t>
            </a:r>
            <a:r>
              <a:rPr lang="zh-CN" altLang="en-US" b="1"/>
              <a:t>轴向</a:t>
            </a:r>
            <a:r>
              <a:rPr lang="en-US" altLang="zh-CN" b="1"/>
              <a:t>x</a:t>
            </a:r>
            <a:r>
              <a:rPr lang="zh-CN" altLang="en-US" b="1"/>
              <a:t>起点从大内径端面算起</a:t>
            </a:r>
            <a:r>
              <a:rPr lang="en-US" altLang="zh-CN" b="1"/>
              <a:t>.                                                </a:t>
            </a:r>
          </a:p>
          <a:p>
            <a:pPr>
              <a:spcBef>
                <a:spcPct val="50000"/>
              </a:spcBef>
            </a:pPr>
            <a:endParaRPr lang="en-US" altLang="zh-CN" b="1"/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395536" y="1484784"/>
            <a:ext cx="76962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/>
              <a:t>例题</a:t>
            </a:r>
            <a:r>
              <a:rPr lang="en-US" altLang="zh-CN" b="1" dirty="0"/>
              <a:t>5(p55,</a:t>
            </a:r>
            <a:r>
              <a:rPr lang="zh-CN" altLang="en-US" b="1" dirty="0"/>
              <a:t>题</a:t>
            </a:r>
            <a:r>
              <a:rPr lang="en-US" altLang="zh-CN" b="1" dirty="0"/>
              <a:t>6)</a:t>
            </a:r>
            <a:r>
              <a:rPr lang="zh-CN" altLang="en-US" b="1" dirty="0"/>
              <a:t>不可压缩流体的两个分速度如下</a:t>
            </a:r>
            <a:r>
              <a:rPr lang="en-US" altLang="zh-CN" b="1" dirty="0"/>
              <a:t>,</a:t>
            </a:r>
            <a:r>
              <a:rPr lang="zh-CN" altLang="en-US" b="1" dirty="0"/>
              <a:t>求</a:t>
            </a:r>
            <a:r>
              <a:rPr lang="en-US" altLang="zh-CN" b="1" dirty="0" err="1"/>
              <a:t>v</a:t>
            </a:r>
            <a:r>
              <a:rPr lang="en-US" altLang="zh-CN" b="1" baseline="-25000" dirty="0" err="1"/>
              <a:t>z</a:t>
            </a:r>
            <a:r>
              <a:rPr lang="en-US" altLang="zh-CN" b="1" dirty="0"/>
              <a:t>                                     </a:t>
            </a:r>
          </a:p>
          <a:p>
            <a:pPr>
              <a:spcBef>
                <a:spcPct val="50000"/>
              </a:spcBef>
            </a:pPr>
            <a:endParaRPr lang="en-US" altLang="zh-CN" b="1" dirty="0"/>
          </a:p>
        </p:txBody>
      </p:sp>
      <p:graphicFrame>
        <p:nvGraphicFramePr>
          <p:cNvPr id="5018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9949815"/>
              </p:ext>
            </p:extLst>
          </p:nvPr>
        </p:nvGraphicFramePr>
        <p:xfrm>
          <a:off x="431033" y="1987228"/>
          <a:ext cx="7855415" cy="21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8" name="Equation" r:id="rId3" imgW="2679480" imgH="736560" progId="Equation.DSMT4">
                  <p:embed/>
                </p:oleObj>
              </mc:Choice>
              <mc:Fallback>
                <p:oleObj name="Equation" r:id="rId3" imgW="2679480" imgH="736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033" y="1987228"/>
                        <a:ext cx="7855415" cy="21602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271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684213" y="188913"/>
            <a:ext cx="65532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dirty="0"/>
              <a:t>例题</a:t>
            </a:r>
            <a:r>
              <a:rPr lang="en-US" altLang="zh-CN" dirty="0"/>
              <a:t>1:(P54.</a:t>
            </a:r>
            <a:r>
              <a:rPr lang="zh-CN" altLang="en-US" dirty="0"/>
              <a:t>例</a:t>
            </a:r>
            <a:r>
              <a:rPr lang="en-US" altLang="zh-CN" dirty="0"/>
              <a:t>3-4) </a:t>
            </a:r>
            <a:r>
              <a:rPr lang="zh-CN" altLang="en-US" dirty="0"/>
              <a:t>已知不可压缩流体平面势流的速度势         </a:t>
            </a:r>
            <a:r>
              <a:rPr lang="zh-CN" altLang="en-US" dirty="0" smtClean="0"/>
              <a:t>        </a:t>
            </a:r>
            <a:r>
              <a:rPr lang="en-US" altLang="zh-CN" dirty="0"/>
              <a:t>,</a:t>
            </a:r>
            <a:r>
              <a:rPr lang="zh-CN" altLang="en-US" dirty="0"/>
              <a:t>试求</a:t>
            </a:r>
            <a:r>
              <a:rPr lang="en-US" altLang="zh-CN" dirty="0">
                <a:sym typeface="Wingdings" pitchFamily="2" charset="2"/>
              </a:rPr>
              <a:t>(1)</a:t>
            </a:r>
            <a:r>
              <a:rPr lang="zh-CN" altLang="en-US" dirty="0">
                <a:sym typeface="Wingdings" pitchFamily="2" charset="2"/>
              </a:rPr>
              <a:t>速度</a:t>
            </a:r>
            <a:r>
              <a:rPr lang="en-US" altLang="zh-CN" dirty="0" err="1">
                <a:sym typeface="Wingdings" pitchFamily="2" charset="2"/>
              </a:rPr>
              <a:t>v</a:t>
            </a:r>
            <a:r>
              <a:rPr lang="en-US" altLang="zh-CN" baseline="-25000" dirty="0" err="1">
                <a:sym typeface="Wingdings" pitchFamily="2" charset="2"/>
              </a:rPr>
              <a:t>x</a:t>
            </a:r>
            <a:r>
              <a:rPr lang="zh-CN" altLang="en-US" dirty="0">
                <a:sym typeface="Wingdings" pitchFamily="2" charset="2"/>
              </a:rPr>
              <a:t>和</a:t>
            </a:r>
            <a:r>
              <a:rPr lang="en-US" altLang="zh-CN" dirty="0" err="1">
                <a:sym typeface="Wingdings" pitchFamily="2" charset="2"/>
              </a:rPr>
              <a:t>v</a:t>
            </a:r>
            <a:r>
              <a:rPr lang="en-US" altLang="zh-CN" baseline="-25000" dirty="0" err="1">
                <a:sym typeface="Wingdings" pitchFamily="2" charset="2"/>
              </a:rPr>
              <a:t>y</a:t>
            </a:r>
            <a:r>
              <a:rPr lang="en-US" altLang="zh-CN" dirty="0">
                <a:sym typeface="Wingdings" pitchFamily="2" charset="2"/>
              </a:rPr>
              <a:t>;(2)</a:t>
            </a:r>
            <a:r>
              <a:rPr lang="zh-CN" altLang="en-US" dirty="0">
                <a:sym typeface="Wingdings" pitchFamily="2" charset="2"/>
              </a:rPr>
              <a:t>验证该流动满足连续方程</a:t>
            </a:r>
            <a:r>
              <a:rPr lang="en-US" altLang="zh-CN" dirty="0">
                <a:sym typeface="Wingdings" pitchFamily="2" charset="2"/>
              </a:rPr>
              <a:t>;(3)</a:t>
            </a:r>
            <a:r>
              <a:rPr lang="zh-CN" altLang="en-US" dirty="0">
                <a:sym typeface="Wingdings" pitchFamily="2" charset="2"/>
              </a:rPr>
              <a:t>流函数  </a:t>
            </a:r>
            <a:endParaRPr lang="en-US" altLang="zh-CN" dirty="0" smtClean="0">
              <a:sym typeface="Wingdings" pitchFamily="2" charset="2"/>
            </a:endParaRPr>
          </a:p>
          <a:p>
            <a:r>
              <a:rPr lang="en-US" altLang="zh-CN" dirty="0" smtClean="0">
                <a:sym typeface="Wingdings" pitchFamily="2" charset="2"/>
              </a:rPr>
              <a:t>(</a:t>
            </a:r>
            <a:r>
              <a:rPr lang="en-US" altLang="zh-CN" dirty="0">
                <a:sym typeface="Wingdings" pitchFamily="2" charset="2"/>
              </a:rPr>
              <a:t>4)</a:t>
            </a:r>
            <a:r>
              <a:rPr lang="zh-CN" altLang="en-US" dirty="0">
                <a:sym typeface="Wingdings" pitchFamily="2" charset="2"/>
              </a:rPr>
              <a:t>旋转角速度</a:t>
            </a:r>
            <a:r>
              <a:rPr lang="zh-CN" altLang="en-US" dirty="0"/>
              <a:t> </a:t>
            </a:r>
          </a:p>
        </p:txBody>
      </p:sp>
      <p:graphicFrame>
        <p:nvGraphicFramePr>
          <p:cNvPr id="2253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1746411"/>
              </p:ext>
            </p:extLst>
          </p:nvPr>
        </p:nvGraphicFramePr>
        <p:xfrm>
          <a:off x="6249496" y="188913"/>
          <a:ext cx="965200" cy="30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2" name="Equation" r:id="rId3" imgW="711000" imgH="228600" progId="Equation.DSMT4">
                  <p:embed/>
                </p:oleObj>
              </mc:Choice>
              <mc:Fallback>
                <p:oleObj name="Equation" r:id="rId3" imgW="7110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9496" y="188913"/>
                        <a:ext cx="965200" cy="30956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4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9758200"/>
              </p:ext>
            </p:extLst>
          </p:nvPr>
        </p:nvGraphicFramePr>
        <p:xfrm>
          <a:off x="6444208" y="548680"/>
          <a:ext cx="3524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3" name="Equation" r:id="rId5" imgW="152280" imgH="164880" progId="Equation.DSMT4">
                  <p:embed/>
                </p:oleObj>
              </mc:Choice>
              <mc:Fallback>
                <p:oleObj name="Equation" r:id="rId5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548680"/>
                        <a:ext cx="352425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4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7137476"/>
              </p:ext>
            </p:extLst>
          </p:nvPr>
        </p:nvGraphicFramePr>
        <p:xfrm>
          <a:off x="2267744" y="650578"/>
          <a:ext cx="4445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4" name="Equation" r:id="rId7" imgW="190440" imgH="228600" progId="Equation.DSMT4">
                  <p:embed/>
                </p:oleObj>
              </mc:Choice>
              <mc:Fallback>
                <p:oleObj name="Equation" r:id="rId7" imgW="1904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650578"/>
                        <a:ext cx="4445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4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4865476"/>
              </p:ext>
            </p:extLst>
          </p:nvPr>
        </p:nvGraphicFramePr>
        <p:xfrm>
          <a:off x="681170" y="1109403"/>
          <a:ext cx="7232650" cy="445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5" name="Equation" r:id="rId9" imgW="2793960" imgH="2438280" progId="Equation.DSMT4">
                  <p:embed/>
                </p:oleObj>
              </mc:Choice>
              <mc:Fallback>
                <p:oleObj name="Equation" r:id="rId9" imgW="2793960" imgH="24382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170" y="1109403"/>
                        <a:ext cx="7232650" cy="445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89707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395288" y="404813"/>
            <a:ext cx="8532812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例题</a:t>
            </a:r>
            <a:r>
              <a:rPr lang="en-US" altLang="zh-CN"/>
              <a:t>2</a:t>
            </a:r>
            <a:r>
              <a:rPr lang="zh-CN" altLang="en-US"/>
              <a:t>：一个二维不可压缩流动的速度分布为</a:t>
            </a:r>
            <a:r>
              <a:rPr lang="en-US" altLang="zh-CN"/>
              <a:t>u=Ax+By</a:t>
            </a:r>
            <a:r>
              <a:rPr lang="zh-CN" altLang="en-US"/>
              <a:t>，</a:t>
            </a:r>
            <a:r>
              <a:rPr lang="en-US" altLang="zh-CN"/>
              <a:t>v=Cx+Dy,</a:t>
            </a:r>
            <a:r>
              <a:rPr lang="zh-CN" altLang="en-US"/>
              <a:t>其中，</a:t>
            </a:r>
            <a:r>
              <a:rPr lang="en-US" altLang="zh-CN"/>
              <a:t>A</a:t>
            </a:r>
            <a:r>
              <a:rPr lang="zh-CN" altLang="en-US"/>
              <a:t>，</a:t>
            </a:r>
            <a:r>
              <a:rPr lang="en-US" altLang="zh-CN"/>
              <a:t>B</a:t>
            </a:r>
            <a:r>
              <a:rPr lang="zh-CN" altLang="en-US"/>
              <a:t>，</a:t>
            </a:r>
            <a:r>
              <a:rPr lang="en-US" altLang="zh-CN"/>
              <a:t>C</a:t>
            </a:r>
            <a:r>
              <a:rPr lang="zh-CN" altLang="en-US"/>
              <a:t>，</a:t>
            </a:r>
            <a:r>
              <a:rPr lang="en-US" altLang="zh-CN"/>
              <a:t>D</a:t>
            </a:r>
            <a:r>
              <a:rPr lang="zh-CN" altLang="en-US"/>
              <a:t>为常数。求（</a:t>
            </a:r>
            <a:r>
              <a:rPr lang="en-US" altLang="zh-CN"/>
              <a:t>1</a:t>
            </a:r>
            <a:r>
              <a:rPr lang="zh-CN" altLang="en-US"/>
              <a:t>） </a:t>
            </a:r>
            <a:r>
              <a:rPr lang="en-US" altLang="zh-CN"/>
              <a:t>A</a:t>
            </a:r>
            <a:r>
              <a:rPr lang="zh-CN" altLang="en-US"/>
              <a:t>，</a:t>
            </a:r>
            <a:r>
              <a:rPr lang="en-US" altLang="zh-CN"/>
              <a:t>B</a:t>
            </a:r>
            <a:r>
              <a:rPr lang="zh-CN" altLang="en-US"/>
              <a:t>，</a:t>
            </a:r>
            <a:r>
              <a:rPr lang="en-US" altLang="zh-CN"/>
              <a:t>C</a:t>
            </a:r>
            <a:r>
              <a:rPr lang="zh-CN" altLang="en-US"/>
              <a:t>，</a:t>
            </a:r>
            <a:r>
              <a:rPr lang="en-US" altLang="zh-CN"/>
              <a:t>D</a:t>
            </a:r>
            <a:r>
              <a:rPr lang="zh-CN" altLang="en-US"/>
              <a:t>呈何种关系时，流动无旋。（</a:t>
            </a:r>
            <a:r>
              <a:rPr lang="en-US" altLang="zh-CN"/>
              <a:t>2</a:t>
            </a:r>
            <a:r>
              <a:rPr lang="zh-CN" altLang="en-US"/>
              <a:t>）求此时速度势。</a:t>
            </a:r>
          </a:p>
        </p:txBody>
      </p:sp>
      <p:graphicFrame>
        <p:nvGraphicFramePr>
          <p:cNvPr id="6554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1623515"/>
              </p:ext>
            </p:extLst>
          </p:nvPr>
        </p:nvGraphicFramePr>
        <p:xfrm>
          <a:off x="380278" y="1196752"/>
          <a:ext cx="8264525" cy="474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6" name="Equation" r:id="rId3" imgW="3517560" imgH="2857320" progId="Equation.DSMT4">
                  <p:embed/>
                </p:oleObj>
              </mc:Choice>
              <mc:Fallback>
                <p:oleObj name="Equation" r:id="rId3" imgW="3517560" imgH="2857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278" y="1196752"/>
                        <a:ext cx="8264525" cy="474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489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468313" y="836613"/>
            <a:ext cx="85328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例题</a:t>
            </a:r>
            <a:r>
              <a:rPr lang="en-US" altLang="zh-CN"/>
              <a:t>3</a:t>
            </a:r>
            <a:r>
              <a:rPr lang="zh-CN" altLang="en-US"/>
              <a:t>：一个二维不可压缩流动的速度分布为</a:t>
            </a:r>
            <a:r>
              <a:rPr lang="en-US" altLang="zh-CN"/>
              <a:t>v=y</a:t>
            </a:r>
            <a:r>
              <a:rPr lang="en-US" altLang="zh-CN" baseline="30000"/>
              <a:t>2</a:t>
            </a:r>
            <a:r>
              <a:rPr lang="en-US" altLang="zh-CN"/>
              <a:t>-2x+2y</a:t>
            </a:r>
            <a:r>
              <a:rPr lang="zh-CN" altLang="en-US"/>
              <a:t>，求</a:t>
            </a:r>
            <a:r>
              <a:rPr lang="en-US" altLang="zh-CN"/>
              <a:t>u.</a:t>
            </a:r>
          </a:p>
        </p:txBody>
      </p:sp>
      <p:graphicFrame>
        <p:nvGraphicFramePr>
          <p:cNvPr id="6656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199046"/>
              </p:ext>
            </p:extLst>
          </p:nvPr>
        </p:nvGraphicFramePr>
        <p:xfrm>
          <a:off x="755576" y="1283069"/>
          <a:ext cx="4896767" cy="3187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0" name="Equation" r:id="rId3" imgW="1600200" imgH="1473120" progId="Equation.DSMT4">
                  <p:embed/>
                </p:oleObj>
              </mc:Choice>
              <mc:Fallback>
                <p:oleObj name="Equation" r:id="rId3" imgW="1600200" imgH="1473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283069"/>
                        <a:ext cx="4896767" cy="31879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8061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395288" y="476250"/>
            <a:ext cx="85328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例题</a:t>
            </a:r>
            <a:r>
              <a:rPr lang="en-US" altLang="zh-CN"/>
              <a:t>4</a:t>
            </a:r>
            <a:r>
              <a:rPr lang="zh-CN" altLang="en-US"/>
              <a:t>：下面两个流动，哪个有旋，哪个无旋？哪个有角变形，哪个没有角变形？</a:t>
            </a:r>
          </a:p>
        </p:txBody>
      </p:sp>
      <p:graphicFrame>
        <p:nvGraphicFramePr>
          <p:cNvPr id="6758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6029647"/>
              </p:ext>
            </p:extLst>
          </p:nvPr>
        </p:nvGraphicFramePr>
        <p:xfrm>
          <a:off x="539552" y="950119"/>
          <a:ext cx="7216775" cy="6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4" name="Equation" r:id="rId3" imgW="3073320" imgH="419040" progId="Equation.DSMT4">
                  <p:embed/>
                </p:oleObj>
              </mc:Choice>
              <mc:Fallback>
                <p:oleObj name="Equation" r:id="rId3" imgW="307332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950119"/>
                        <a:ext cx="7216775" cy="696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1949664"/>
              </p:ext>
            </p:extLst>
          </p:nvPr>
        </p:nvGraphicFramePr>
        <p:xfrm>
          <a:off x="467544" y="1772816"/>
          <a:ext cx="7485062" cy="421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5" name="Equation" r:id="rId5" imgW="3187440" imgH="2539800" progId="Equation.DSMT4">
                  <p:embed/>
                </p:oleObj>
              </mc:Choice>
              <mc:Fallback>
                <p:oleObj name="Equation" r:id="rId5" imgW="3187440" imgH="253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772816"/>
                        <a:ext cx="7485062" cy="421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7219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26590"/>
              </p:ext>
            </p:extLst>
          </p:nvPr>
        </p:nvGraphicFramePr>
        <p:xfrm>
          <a:off x="107504" y="188640"/>
          <a:ext cx="8540749" cy="396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7" name="Equation" r:id="rId3" imgW="3949700" imgH="2590800" progId="Equation.DSMT4">
                  <p:embed/>
                </p:oleObj>
              </mc:Choice>
              <mc:Fallback>
                <p:oleObj name="Equation" r:id="rId3" imgW="3949700" imgH="2590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88640"/>
                        <a:ext cx="8540749" cy="39604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9616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8532813" cy="137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例题</a:t>
            </a:r>
            <a:r>
              <a:rPr lang="en-US" altLang="zh-CN"/>
              <a:t>5</a:t>
            </a:r>
            <a:r>
              <a:rPr lang="zh-CN" altLang="en-US"/>
              <a:t>：平面流动速度分布为</a:t>
            </a:r>
            <a:r>
              <a:rPr lang="en-US" altLang="zh-CN"/>
              <a:t>u=x</a:t>
            </a:r>
            <a:r>
              <a:rPr lang="en-US" altLang="zh-CN" baseline="30000"/>
              <a:t>2</a:t>
            </a:r>
            <a:r>
              <a:rPr lang="en-US" altLang="zh-CN"/>
              <a:t>+2x-4y,v=-2xy-2y.</a:t>
            </a:r>
          </a:p>
          <a:p>
            <a:r>
              <a:rPr lang="en-US" altLang="zh-CN"/>
              <a:t>(1)</a:t>
            </a:r>
            <a:r>
              <a:rPr lang="zh-CN" altLang="en-US"/>
              <a:t>是否满足连续方程；（</a:t>
            </a:r>
            <a:r>
              <a:rPr lang="en-US" altLang="zh-CN"/>
              <a:t>2</a:t>
            </a:r>
            <a:r>
              <a:rPr lang="zh-CN" altLang="en-US"/>
              <a:t>）是否有旋；（</a:t>
            </a:r>
            <a:r>
              <a:rPr lang="en-US" altLang="zh-CN"/>
              <a:t>3</a:t>
            </a:r>
            <a:r>
              <a:rPr lang="zh-CN" altLang="en-US"/>
              <a:t>）如果存在速度势与流函数，求出来。</a:t>
            </a:r>
          </a:p>
        </p:txBody>
      </p:sp>
      <p:graphicFrame>
        <p:nvGraphicFramePr>
          <p:cNvPr id="686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1014713"/>
              </p:ext>
            </p:extLst>
          </p:nvPr>
        </p:nvGraphicFramePr>
        <p:xfrm>
          <a:off x="467544" y="1124744"/>
          <a:ext cx="6172200" cy="446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2" name="Equation" r:id="rId3" imgW="2628720" imgH="2692080" progId="Equation.DSMT4">
                  <p:embed/>
                </p:oleObj>
              </mc:Choice>
              <mc:Fallback>
                <p:oleObj name="Equation" r:id="rId3" imgW="2628720" imgH="2692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124744"/>
                        <a:ext cx="6172200" cy="4468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911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8532813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例题</a:t>
            </a:r>
            <a:r>
              <a:rPr lang="en-US" altLang="zh-CN"/>
              <a:t>6</a:t>
            </a:r>
            <a:r>
              <a:rPr lang="zh-CN" altLang="en-US"/>
              <a:t>：已知平面流动速度分布为</a:t>
            </a:r>
            <a:r>
              <a:rPr lang="en-US" altLang="zh-CN"/>
              <a:t>u=e</a:t>
            </a:r>
            <a:r>
              <a:rPr lang="en-US" altLang="zh-CN" baseline="30000"/>
              <a:t>-x</a:t>
            </a:r>
            <a:r>
              <a:rPr lang="en-US" altLang="zh-CN"/>
              <a:t>cosy+1,</a:t>
            </a:r>
            <a:r>
              <a:rPr lang="zh-CN" altLang="en-US"/>
              <a:t>求</a:t>
            </a:r>
          </a:p>
          <a:p>
            <a:r>
              <a:rPr lang="en-US" altLang="zh-CN"/>
              <a:t>(1)</a:t>
            </a:r>
            <a:r>
              <a:rPr lang="zh-CN" altLang="en-US"/>
              <a:t>已知</a:t>
            </a:r>
            <a:r>
              <a:rPr lang="en-US" altLang="zh-CN"/>
              <a:t>y=0</a:t>
            </a:r>
            <a:r>
              <a:rPr lang="zh-CN" altLang="en-US"/>
              <a:t>时，</a:t>
            </a:r>
            <a:r>
              <a:rPr lang="en-US" altLang="zh-CN"/>
              <a:t>v=0,</a:t>
            </a:r>
            <a:r>
              <a:rPr lang="zh-CN" altLang="en-US"/>
              <a:t>求</a:t>
            </a:r>
            <a:r>
              <a:rPr lang="en-US" altLang="zh-CN"/>
              <a:t>v</a:t>
            </a:r>
            <a:r>
              <a:rPr lang="zh-CN" altLang="en-US"/>
              <a:t>；（</a:t>
            </a:r>
            <a:r>
              <a:rPr lang="en-US" altLang="zh-CN"/>
              <a:t>2</a:t>
            </a:r>
            <a:r>
              <a:rPr lang="zh-CN" altLang="en-US"/>
              <a:t>）求流函数。</a:t>
            </a:r>
          </a:p>
        </p:txBody>
      </p:sp>
      <p:graphicFrame>
        <p:nvGraphicFramePr>
          <p:cNvPr id="6963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3547624"/>
              </p:ext>
            </p:extLst>
          </p:nvPr>
        </p:nvGraphicFramePr>
        <p:xfrm>
          <a:off x="326284" y="1124744"/>
          <a:ext cx="6946900" cy="413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6" name="Equation" r:id="rId3" imgW="2958840" imgH="2489040" progId="Equation.DSMT4">
                  <p:embed/>
                </p:oleObj>
              </mc:Choice>
              <mc:Fallback>
                <p:oleObj name="Equation" r:id="rId3" imgW="2958840" imgH="248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284" y="1124744"/>
                        <a:ext cx="6946900" cy="413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72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85328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例题</a:t>
            </a:r>
            <a:r>
              <a:rPr lang="en-US" altLang="zh-CN"/>
              <a:t>7</a:t>
            </a:r>
            <a:r>
              <a:rPr lang="zh-CN" altLang="en-US"/>
              <a:t>：已知平面势流速度势为</a:t>
            </a:r>
            <a:r>
              <a:rPr lang="en-US" altLang="zh-CN"/>
              <a:t>φ=y(y</a:t>
            </a:r>
            <a:r>
              <a:rPr lang="en-US" altLang="zh-CN" baseline="30000"/>
              <a:t>2</a:t>
            </a:r>
            <a:r>
              <a:rPr lang="en-US" altLang="zh-CN"/>
              <a:t>-3x</a:t>
            </a:r>
            <a:r>
              <a:rPr lang="en-US" altLang="zh-CN" baseline="30000"/>
              <a:t>2</a:t>
            </a:r>
            <a:r>
              <a:rPr lang="en-US" altLang="zh-CN"/>
              <a:t>),</a:t>
            </a:r>
            <a:r>
              <a:rPr lang="zh-CN" altLang="en-US"/>
              <a:t>求流函数及通过</a:t>
            </a:r>
            <a:r>
              <a:rPr lang="en-US" altLang="zh-CN"/>
              <a:t>(0,0)</a:t>
            </a:r>
            <a:r>
              <a:rPr lang="zh-CN" altLang="en-US"/>
              <a:t>及</a:t>
            </a:r>
            <a:r>
              <a:rPr lang="en-US" altLang="zh-CN"/>
              <a:t>(1,2)</a:t>
            </a:r>
            <a:r>
              <a:rPr lang="zh-CN" altLang="en-US"/>
              <a:t>两点连线的体积流量。</a:t>
            </a:r>
          </a:p>
        </p:txBody>
      </p:sp>
      <p:graphicFrame>
        <p:nvGraphicFramePr>
          <p:cNvPr id="7066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0117062"/>
              </p:ext>
            </p:extLst>
          </p:nvPr>
        </p:nvGraphicFramePr>
        <p:xfrm>
          <a:off x="683568" y="1201986"/>
          <a:ext cx="6111875" cy="417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0" name="Equation" r:id="rId3" imgW="2603160" imgH="2514600" progId="Equation.DSMT4">
                  <p:embed/>
                </p:oleObj>
              </mc:Choice>
              <mc:Fallback>
                <p:oleObj name="Equation" r:id="rId3" imgW="2603160" imgH="2514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201986"/>
                        <a:ext cx="6111875" cy="417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411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295400" y="457200"/>
            <a:ext cx="609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371600" y="762000"/>
            <a:ext cx="640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§4-4 </a:t>
            </a:r>
            <a:r>
              <a:rPr lang="zh-CN" altLang="en-US" sz="3200" b="1"/>
              <a:t>理想流体伯努力方程的应用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838200" y="1828800"/>
            <a:ext cx="7315200" cy="225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一</a:t>
            </a:r>
            <a:r>
              <a:rPr lang="en-US" altLang="zh-CN" sz="2800" b="1"/>
              <a:t>.</a:t>
            </a:r>
            <a:r>
              <a:rPr lang="zh-CN" altLang="en-US" sz="2800" b="1"/>
              <a:t>皮托管</a:t>
            </a:r>
            <a:r>
              <a:rPr lang="en-US" altLang="zh-CN" sz="2800" b="1"/>
              <a:t>(1773</a:t>
            </a:r>
            <a:r>
              <a:rPr lang="zh-CN" altLang="en-US" sz="2800" b="1"/>
              <a:t>年</a:t>
            </a:r>
            <a:r>
              <a:rPr lang="en-US" altLang="zh-CN" sz="2800" b="1"/>
              <a:t>)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b="1"/>
              <a:t>1.</a:t>
            </a:r>
            <a:r>
              <a:rPr lang="zh-CN" altLang="en-US" b="1"/>
              <a:t>测河水速度</a:t>
            </a:r>
            <a:endParaRPr lang="zh-CN" altLang="en-US" sz="2000" b="1"/>
          </a:p>
          <a:p>
            <a:pPr eaLnBrk="1" hangingPunct="1">
              <a:spcBef>
                <a:spcPct val="50000"/>
              </a:spcBef>
            </a:pPr>
            <a:endParaRPr lang="zh-CN" altLang="en-US" b="1"/>
          </a:p>
          <a:p>
            <a:pPr eaLnBrk="1" hangingPunct="1">
              <a:spcBef>
                <a:spcPct val="50000"/>
              </a:spcBef>
            </a:pPr>
            <a:endParaRPr lang="en-US" altLang="zh-CN" sz="2800" b="1"/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8080368"/>
              </p:ext>
            </p:extLst>
          </p:nvPr>
        </p:nvGraphicFramePr>
        <p:xfrm>
          <a:off x="841375" y="3441700"/>
          <a:ext cx="3730625" cy="177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3" name="Equation" r:id="rId3" imgW="1866900" imgH="889000" progId="Equation.DSMT4">
                  <p:embed/>
                </p:oleObj>
              </mc:Choice>
              <mc:Fallback>
                <p:oleObj name="Equation" r:id="rId3" imgW="1866900" imgH="889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375" y="3441700"/>
                        <a:ext cx="3730625" cy="177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62" name="Picture 6" descr="image29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743200"/>
            <a:ext cx="3962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089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0" name="Text Box 4"/>
          <p:cNvSpPr txBox="1">
            <a:spLocks noChangeArrowheads="1"/>
          </p:cNvSpPr>
          <p:nvPr/>
        </p:nvSpPr>
        <p:spPr bwMode="auto">
          <a:xfrm>
            <a:off x="900113" y="476250"/>
            <a:ext cx="64087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第三章 流体运动学</a:t>
            </a:r>
          </a:p>
        </p:txBody>
      </p:sp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539750" y="1106488"/>
            <a:ext cx="8604250" cy="520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/>
              <a:t>1.</a:t>
            </a:r>
            <a:r>
              <a:rPr lang="zh-CN" altLang="en-US" b="1"/>
              <a:t>什么是拉格朗日法与欧拉法</a:t>
            </a:r>
          </a:p>
          <a:p>
            <a:pPr>
              <a:spcBef>
                <a:spcPct val="50000"/>
              </a:spcBef>
            </a:pPr>
            <a:r>
              <a:rPr lang="en-US" altLang="zh-CN" b="1"/>
              <a:t>2.</a:t>
            </a:r>
            <a:r>
              <a:rPr lang="zh-CN" altLang="en-US" b="1"/>
              <a:t>质点加速度表达式</a:t>
            </a:r>
            <a:r>
              <a:rPr lang="en-US" altLang="zh-CN" b="1"/>
              <a:t>,</a:t>
            </a:r>
            <a:r>
              <a:rPr lang="zh-CN" altLang="en-US" b="1"/>
              <a:t>由哪两部分组成</a:t>
            </a:r>
            <a:r>
              <a:rPr lang="en-US" altLang="zh-CN" b="1"/>
              <a:t>,</a:t>
            </a:r>
            <a:r>
              <a:rPr lang="zh-CN" altLang="en-US" b="1"/>
              <a:t>分别在什么情况下等于零</a:t>
            </a:r>
            <a:r>
              <a:rPr lang="en-US" altLang="zh-CN" b="1"/>
              <a:t>.</a:t>
            </a:r>
          </a:p>
          <a:p>
            <a:pPr>
              <a:spcBef>
                <a:spcPct val="50000"/>
              </a:spcBef>
            </a:pPr>
            <a:r>
              <a:rPr lang="en-US" altLang="zh-CN" b="1"/>
              <a:t>3.</a:t>
            </a:r>
            <a:r>
              <a:rPr lang="zh-CN" altLang="en-US" b="1"/>
              <a:t>什么是系统</a:t>
            </a:r>
            <a:r>
              <a:rPr lang="en-US" altLang="zh-CN" b="1"/>
              <a:t>,</a:t>
            </a:r>
            <a:r>
              <a:rPr lang="zh-CN" altLang="en-US" b="1"/>
              <a:t>特点</a:t>
            </a:r>
            <a:r>
              <a:rPr lang="en-US" altLang="zh-CN" b="1"/>
              <a:t>?</a:t>
            </a:r>
            <a:r>
              <a:rPr lang="zh-CN" altLang="en-US" b="1"/>
              <a:t>什么是控制体</a:t>
            </a:r>
            <a:r>
              <a:rPr lang="en-US" altLang="zh-CN" b="1"/>
              <a:t>,</a:t>
            </a:r>
            <a:r>
              <a:rPr lang="zh-CN" altLang="en-US" b="1"/>
              <a:t>特点</a:t>
            </a:r>
            <a:r>
              <a:rPr lang="en-US" altLang="zh-CN" b="1"/>
              <a:t>?</a:t>
            </a:r>
          </a:p>
          <a:p>
            <a:pPr>
              <a:spcBef>
                <a:spcPct val="50000"/>
              </a:spcBef>
            </a:pPr>
            <a:r>
              <a:rPr lang="en-US" altLang="zh-CN" b="1"/>
              <a:t>4.</a:t>
            </a:r>
            <a:r>
              <a:rPr lang="zh-CN" altLang="en-US" b="1"/>
              <a:t>什么是无旋流动</a:t>
            </a:r>
            <a:r>
              <a:rPr lang="en-US" altLang="zh-CN" b="1"/>
              <a:t>,</a:t>
            </a:r>
            <a:r>
              <a:rPr lang="zh-CN" altLang="en-US" b="1"/>
              <a:t>判断的标准是什么</a:t>
            </a:r>
            <a:r>
              <a:rPr lang="en-US" altLang="zh-CN" b="1"/>
              <a:t>?</a:t>
            </a:r>
          </a:p>
          <a:p>
            <a:pPr>
              <a:spcBef>
                <a:spcPct val="50000"/>
              </a:spcBef>
            </a:pPr>
            <a:r>
              <a:rPr lang="en-US" altLang="zh-CN" b="1"/>
              <a:t>5.</a:t>
            </a:r>
            <a:r>
              <a:rPr lang="zh-CN" altLang="en-US" b="1"/>
              <a:t>什么是流线</a:t>
            </a:r>
            <a:r>
              <a:rPr lang="en-US" altLang="zh-CN" b="1"/>
              <a:t>,</a:t>
            </a:r>
            <a:r>
              <a:rPr lang="zh-CN" altLang="en-US" b="1"/>
              <a:t>迹线</a:t>
            </a:r>
            <a:r>
              <a:rPr lang="en-US" altLang="zh-CN" b="1"/>
              <a:t>,</a:t>
            </a:r>
            <a:r>
              <a:rPr lang="zh-CN" altLang="en-US" b="1"/>
              <a:t>什么情况下二者重合</a:t>
            </a:r>
            <a:r>
              <a:rPr lang="en-US" altLang="zh-CN" b="1"/>
              <a:t>?</a:t>
            </a:r>
          </a:p>
          <a:p>
            <a:pPr>
              <a:spcBef>
                <a:spcPct val="50000"/>
              </a:spcBef>
            </a:pPr>
            <a:r>
              <a:rPr lang="en-US" altLang="zh-CN" b="1"/>
              <a:t>6.</a:t>
            </a:r>
            <a:r>
              <a:rPr lang="zh-CN" altLang="en-US" b="1"/>
              <a:t>什么是流管</a:t>
            </a:r>
            <a:r>
              <a:rPr lang="en-US" altLang="zh-CN" b="1"/>
              <a:t>,</a:t>
            </a:r>
            <a:r>
              <a:rPr lang="zh-CN" altLang="en-US" b="1"/>
              <a:t>流束</a:t>
            </a:r>
            <a:r>
              <a:rPr lang="en-US" altLang="zh-CN" b="1"/>
              <a:t>;</a:t>
            </a:r>
            <a:r>
              <a:rPr lang="zh-CN" altLang="en-US" b="1"/>
              <a:t>微元流管</a:t>
            </a:r>
            <a:r>
              <a:rPr lang="en-US" altLang="zh-CN" b="1"/>
              <a:t>,</a:t>
            </a:r>
            <a:r>
              <a:rPr lang="zh-CN" altLang="en-US" b="1"/>
              <a:t>微元流束</a:t>
            </a:r>
            <a:r>
              <a:rPr lang="en-US" altLang="zh-CN" b="1"/>
              <a:t>;</a:t>
            </a:r>
            <a:r>
              <a:rPr lang="zh-CN" altLang="en-US" b="1"/>
              <a:t>过水段面</a:t>
            </a:r>
            <a:r>
              <a:rPr lang="en-US" altLang="zh-CN" b="1"/>
              <a:t>?</a:t>
            </a:r>
          </a:p>
          <a:p>
            <a:pPr>
              <a:spcBef>
                <a:spcPct val="50000"/>
              </a:spcBef>
            </a:pPr>
            <a:r>
              <a:rPr lang="en-US" altLang="zh-CN" b="1"/>
              <a:t>7.</a:t>
            </a:r>
            <a:r>
              <a:rPr lang="zh-CN" altLang="en-US" b="1"/>
              <a:t>流函数的存在条件</a:t>
            </a:r>
            <a:r>
              <a:rPr lang="en-US" altLang="zh-CN" b="1"/>
              <a:t>,</a:t>
            </a:r>
            <a:r>
              <a:rPr lang="zh-CN" altLang="en-US" b="1"/>
              <a:t>以及流函数与速度之间的关系</a:t>
            </a:r>
            <a:r>
              <a:rPr lang="en-US" altLang="zh-CN" b="1"/>
              <a:t>?</a:t>
            </a:r>
          </a:p>
          <a:p>
            <a:pPr>
              <a:spcBef>
                <a:spcPct val="50000"/>
              </a:spcBef>
            </a:pPr>
            <a:r>
              <a:rPr lang="en-US" altLang="zh-CN" b="1"/>
              <a:t>8.</a:t>
            </a:r>
            <a:r>
              <a:rPr lang="zh-CN" altLang="en-US" b="1"/>
              <a:t>势函数的存在条件</a:t>
            </a:r>
            <a:r>
              <a:rPr lang="en-US" altLang="zh-CN" b="1"/>
              <a:t>,</a:t>
            </a:r>
            <a:r>
              <a:rPr lang="zh-CN" altLang="en-US" b="1"/>
              <a:t>势函数与速度之间的关系</a:t>
            </a:r>
            <a:r>
              <a:rPr lang="en-US" altLang="zh-CN" b="1"/>
              <a:t>;</a:t>
            </a:r>
            <a:r>
              <a:rPr lang="zh-CN" altLang="en-US" b="1"/>
              <a:t>势函数的特点</a:t>
            </a:r>
            <a:r>
              <a:rPr lang="en-US" altLang="zh-CN" b="1"/>
              <a:t>?</a:t>
            </a:r>
          </a:p>
          <a:p>
            <a:pPr>
              <a:spcBef>
                <a:spcPct val="50000"/>
              </a:spcBef>
            </a:pPr>
            <a:r>
              <a:rPr lang="en-US" altLang="zh-CN" b="1"/>
              <a:t>9.</a:t>
            </a:r>
            <a:r>
              <a:rPr lang="zh-CN" altLang="en-US" b="1"/>
              <a:t>流函数与流量之间的关系</a:t>
            </a:r>
            <a:r>
              <a:rPr lang="en-US" altLang="zh-CN" b="1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3034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95536" y="404664"/>
            <a:ext cx="45720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 dirty="0"/>
              <a:t>2.</a:t>
            </a:r>
            <a:r>
              <a:rPr lang="zh-CN" altLang="en-US" b="1" dirty="0"/>
              <a:t>驻点与滞止压强</a:t>
            </a:r>
            <a:endParaRPr lang="zh-CN" altLang="en-US" sz="2000" b="1" dirty="0"/>
          </a:p>
          <a:p>
            <a:pPr eaLnBrk="1" hangingPunct="1">
              <a:spcBef>
                <a:spcPct val="50000"/>
              </a:spcBef>
            </a:pPr>
            <a:r>
              <a:rPr lang="en-US" altLang="zh-CN" b="1" dirty="0"/>
              <a:t>3.</a:t>
            </a:r>
            <a:r>
              <a:rPr lang="zh-CN" altLang="en-US" b="1" dirty="0"/>
              <a:t>方程形式</a:t>
            </a:r>
          </a:p>
        </p:txBody>
      </p:sp>
      <p:graphicFrame>
        <p:nvGraphicFramePr>
          <p:cNvPr id="21507" name="Object 3">
            <a:hlinkClick r:id="rId3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5491718"/>
              </p:ext>
            </p:extLst>
          </p:nvPr>
        </p:nvGraphicFramePr>
        <p:xfrm>
          <a:off x="4499992" y="116632"/>
          <a:ext cx="4343400" cy="376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8" name="位图图像" r:id="rId4" imgW="3801006" imgH="2742857" progId="Paint.Picture">
                  <p:embed/>
                </p:oleObj>
              </mc:Choice>
              <mc:Fallback>
                <p:oleObj name="位图图像" r:id="rId4" imgW="3801006" imgH="274285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116632"/>
                        <a:ext cx="4343400" cy="3762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8279589"/>
              </p:ext>
            </p:extLst>
          </p:nvPr>
        </p:nvGraphicFramePr>
        <p:xfrm>
          <a:off x="365312" y="1409552"/>
          <a:ext cx="4237037" cy="177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9" name="Equation" r:id="rId6" imgW="2120900" imgH="889000" progId="Equation.DSMT4">
                  <p:embed/>
                </p:oleObj>
              </mc:Choice>
              <mc:Fallback>
                <p:oleObj name="Equation" r:id="rId6" imgW="2120900" imgH="889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312" y="1409552"/>
                        <a:ext cx="4237037" cy="177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973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09600" y="1173163"/>
            <a:ext cx="7315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二</a:t>
            </a:r>
            <a:r>
              <a:rPr lang="en-US" altLang="zh-CN" sz="2800" b="1"/>
              <a:t>.</a:t>
            </a:r>
            <a:r>
              <a:rPr lang="zh-CN" altLang="en-US" sz="2800" b="1"/>
              <a:t>文丘里管</a:t>
            </a: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3657600" y="1447800"/>
          <a:ext cx="5257800" cy="392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8" name="Drawing" r:id="rId3" imgW="3390900" imgH="2295525" progId="AutoCAD.Drawing.15">
                  <p:embed/>
                </p:oleObj>
              </mc:Choice>
              <mc:Fallback>
                <p:oleObj name="Drawing" r:id="rId3" imgW="3390900" imgH="2295525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1447800"/>
                        <a:ext cx="5257800" cy="3921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685800" y="1752600"/>
          <a:ext cx="2362200" cy="1392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9" name="Equation" r:id="rId5" imgW="1206500" imgH="711200" progId="Equation.DSMT4">
                  <p:embed/>
                </p:oleObj>
              </mc:Choice>
              <mc:Fallback>
                <p:oleObj name="Equation" r:id="rId5" imgW="1206500" imgH="71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752600"/>
                        <a:ext cx="2362200" cy="1392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838200" y="3200400"/>
          <a:ext cx="2209800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0" name="Equation" r:id="rId7" imgW="1473200" imgH="596900" progId="Equation.DSMT4">
                  <p:embed/>
                </p:oleObj>
              </mc:Choice>
              <mc:Fallback>
                <p:oleObj name="Equation" r:id="rId7" imgW="1473200" imgH="596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200400"/>
                        <a:ext cx="2209800" cy="89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762000" y="4419600"/>
          <a:ext cx="2590800" cy="183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1" name="Equation" r:id="rId9" imgW="1714500" imgH="1219200" progId="Equation.DSMT4">
                  <p:embed/>
                </p:oleObj>
              </mc:Choice>
              <mc:Fallback>
                <p:oleObj name="Equation" r:id="rId9" imgW="1714500" imgH="1219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419600"/>
                        <a:ext cx="2590800" cy="183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147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609600" y="1173163"/>
            <a:ext cx="7315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三</a:t>
            </a:r>
            <a:r>
              <a:rPr lang="en-US" altLang="zh-CN" sz="2800" b="1"/>
              <a:t>.</a:t>
            </a:r>
            <a:r>
              <a:rPr lang="zh-CN" altLang="en-US" sz="2800" b="1"/>
              <a:t>小孔流出</a:t>
            </a:r>
          </a:p>
        </p:txBody>
      </p:sp>
      <p:pic>
        <p:nvPicPr>
          <p:cNvPr id="71683" name="Picture 3" descr="BE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92263"/>
            <a:ext cx="4284663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105400" y="2667000"/>
            <a:ext cx="381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600"/>
              <a:t>A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6019800" y="3581400"/>
            <a:ext cx="381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600"/>
              <a:t>B</a:t>
            </a:r>
          </a:p>
        </p:txBody>
      </p:sp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533400" y="2362200"/>
          <a:ext cx="3656013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4" name="Equation" r:id="rId4" imgW="1866090" imgH="444307" progId="Equation.DSMT4">
                  <p:embed/>
                </p:oleObj>
              </mc:Choice>
              <mc:Fallback>
                <p:oleObj name="Equation" r:id="rId4" imgW="1866090" imgH="44430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362200"/>
                        <a:ext cx="3656013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1143000" y="3657600"/>
          <a:ext cx="16764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5" name="Equation" r:id="rId6" imgW="698197" imgH="253890" progId="Equation.DSMT4">
                  <p:embed/>
                </p:oleObj>
              </mc:Choice>
              <mc:Fallback>
                <p:oleObj name="Equation" r:id="rId6" imgW="698197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657600"/>
                        <a:ext cx="16764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457200" y="4495800"/>
            <a:ext cx="412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托里拆里</a:t>
            </a:r>
            <a:r>
              <a:rPr lang="en-US" altLang="zh-CN" sz="2000" b="1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zh-CN" sz="2000" b="1">
                <a:latin typeface="Times New Roman" pitchFamily="18" charset="0"/>
                <a:ea typeface="楷体_GB2312" pitchFamily="49" charset="-122"/>
              </a:rPr>
              <a:t>E</a:t>
            </a:r>
            <a:r>
              <a:rPr lang="zh-CN" altLang="en-US" sz="2000" b="1">
                <a:latin typeface="Times New Roman" pitchFamily="18" charset="0"/>
                <a:ea typeface="楷体_GB2312" pitchFamily="49" charset="-122"/>
              </a:rPr>
              <a:t>．</a:t>
            </a:r>
            <a:r>
              <a:rPr lang="en-US" altLang="zh-CN" sz="2000" b="1">
                <a:latin typeface="Times New Roman" pitchFamily="18" charset="0"/>
                <a:ea typeface="楷体_GB2312" pitchFamily="49" charset="-122"/>
              </a:rPr>
              <a:t>Tomcelli,1644)</a:t>
            </a:r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公式</a:t>
            </a:r>
            <a:r>
              <a:rPr lang="en-US" altLang="zh-CN" sz="2000" b="1">
                <a:latin typeface="楷体_GB2312" pitchFamily="49" charset="-122"/>
                <a:ea typeface="楷体_GB2312" pitchFamily="49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3056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77724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例</a:t>
            </a:r>
            <a:r>
              <a:rPr lang="en-US" altLang="zh-CN" sz="2800" b="1"/>
              <a:t>4-1 </a:t>
            </a:r>
            <a:r>
              <a:rPr lang="zh-CN" altLang="en-US" b="1"/>
              <a:t>液体由虹吸管流出</a:t>
            </a:r>
            <a:r>
              <a:rPr lang="en-US" altLang="zh-CN" b="1"/>
              <a:t>,</a:t>
            </a:r>
            <a:r>
              <a:rPr lang="zh-CN" altLang="en-US" b="1"/>
              <a:t>保持</a:t>
            </a:r>
            <a:r>
              <a:rPr lang="en-US" altLang="zh-CN" b="1"/>
              <a:t>h</a:t>
            </a:r>
            <a:r>
              <a:rPr lang="en-US" altLang="zh-CN" b="1" baseline="-25000"/>
              <a:t>1</a:t>
            </a:r>
            <a:r>
              <a:rPr lang="zh-CN" altLang="en-US" b="1"/>
              <a:t>不变</a:t>
            </a:r>
            <a:r>
              <a:rPr lang="en-US" altLang="zh-CN" b="1"/>
              <a:t>,</a:t>
            </a:r>
            <a:r>
              <a:rPr lang="zh-CN" altLang="en-US" b="1"/>
              <a:t>改变</a:t>
            </a:r>
            <a:r>
              <a:rPr lang="en-US" altLang="zh-CN" b="1"/>
              <a:t>h</a:t>
            </a:r>
            <a:r>
              <a:rPr lang="en-US" altLang="zh-CN" b="1">
                <a:latin typeface="Times New Roman" pitchFamily="18" charset="0"/>
              </a:rPr>
              <a:t>’</a:t>
            </a:r>
            <a:r>
              <a:rPr lang="en-US" altLang="zh-CN" b="1"/>
              <a:t>,</a:t>
            </a:r>
            <a:r>
              <a:rPr lang="zh-CN" altLang="en-US" b="1"/>
              <a:t>当</a:t>
            </a:r>
            <a:r>
              <a:rPr lang="en-US" altLang="zh-CN" b="1"/>
              <a:t>h</a:t>
            </a:r>
            <a:r>
              <a:rPr lang="en-US" altLang="zh-CN" b="1">
                <a:latin typeface="Times New Roman" pitchFamily="18" charset="0"/>
              </a:rPr>
              <a:t>’</a:t>
            </a:r>
            <a:r>
              <a:rPr lang="zh-CN" altLang="en-US" b="1"/>
              <a:t>足够大时流动将中断</a:t>
            </a:r>
            <a:r>
              <a:rPr lang="en-US" altLang="zh-CN" b="1"/>
              <a:t>,</a:t>
            </a:r>
            <a:r>
              <a:rPr lang="zh-CN" altLang="en-US" b="1"/>
              <a:t>试确定</a:t>
            </a:r>
            <a:r>
              <a:rPr lang="en-US" altLang="zh-CN" b="1"/>
              <a:t>h</a:t>
            </a:r>
            <a:r>
              <a:rPr lang="en-US" altLang="zh-CN" b="1">
                <a:latin typeface="Times New Roman" pitchFamily="18" charset="0"/>
              </a:rPr>
              <a:t>’</a:t>
            </a:r>
            <a:r>
              <a:rPr lang="zh-CN" altLang="en-US" b="1"/>
              <a:t>的最大值</a:t>
            </a:r>
            <a:r>
              <a:rPr lang="en-US" altLang="zh-CN" b="1"/>
              <a:t>.</a:t>
            </a:r>
            <a:r>
              <a:rPr lang="zh-CN" altLang="en-US" b="1"/>
              <a:t>已知液体的饱和蒸气压为</a:t>
            </a:r>
            <a:r>
              <a:rPr lang="en-US" altLang="zh-CN" b="1"/>
              <a:t>p</a:t>
            </a:r>
            <a:r>
              <a:rPr lang="en-US" altLang="zh-CN" b="1" baseline="-25000"/>
              <a:t>v</a:t>
            </a:r>
            <a:r>
              <a:rPr lang="en-US" altLang="zh-CN" b="1"/>
              <a:t>,</a:t>
            </a:r>
            <a:r>
              <a:rPr lang="zh-CN" altLang="en-US" b="1"/>
              <a:t>不考虑流体的粘性影响</a:t>
            </a:r>
            <a:r>
              <a:rPr lang="en-US" altLang="zh-CN" b="1"/>
              <a:t>.</a:t>
            </a:r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4572000" y="2057400"/>
          <a:ext cx="4062413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7" name="Drawing" r:id="rId3" imgW="2714625" imgH="2800350" progId="AutoCAD.Drawing.15">
                  <p:embed/>
                </p:oleObj>
              </mc:Choice>
              <mc:Fallback>
                <p:oleObj name="Drawing" r:id="rId3" imgW="2714625" imgH="2800350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057400"/>
                        <a:ext cx="4062413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1295400" y="2209800"/>
          <a:ext cx="19050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8" name="Equation" r:id="rId5" imgW="710891" imgH="266584" progId="Equation.DSMT4">
                  <p:embed/>
                </p:oleObj>
              </mc:Choice>
              <mc:Fallback>
                <p:oleObj name="Equation" r:id="rId5" imgW="710891" imgH="26658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209800"/>
                        <a:ext cx="19050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685800" y="3429000"/>
          <a:ext cx="3352800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9" name="Equation" r:id="rId7" imgW="1524000" imgH="419100" progId="Equation.DSMT4">
                  <p:embed/>
                </p:oleObj>
              </mc:Choice>
              <mc:Fallback>
                <p:oleObj name="Equation" r:id="rId7" imgW="15240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429000"/>
                        <a:ext cx="3352800" cy="922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752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6"/>
          <p:cNvSpPr txBox="1">
            <a:spLocks noChangeArrowheads="1"/>
          </p:cNvSpPr>
          <p:nvPr/>
        </p:nvSpPr>
        <p:spPr bwMode="auto">
          <a:xfrm>
            <a:off x="395288" y="0"/>
            <a:ext cx="7315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三</a:t>
            </a:r>
            <a:r>
              <a:rPr lang="en-US" altLang="zh-CN" sz="2800" b="1"/>
              <a:t>.</a:t>
            </a:r>
            <a:r>
              <a:rPr lang="zh-CN" altLang="en-US" sz="2800" b="1"/>
              <a:t>例题</a:t>
            </a:r>
          </a:p>
        </p:txBody>
      </p:sp>
      <p:sp>
        <p:nvSpPr>
          <p:cNvPr id="7171" name="Text Box 9"/>
          <p:cNvSpPr txBox="1">
            <a:spLocks noChangeArrowheads="1"/>
          </p:cNvSpPr>
          <p:nvPr/>
        </p:nvSpPr>
        <p:spPr bwMode="auto">
          <a:xfrm>
            <a:off x="0" y="620713"/>
            <a:ext cx="9144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例</a:t>
            </a:r>
            <a:r>
              <a:rPr lang="en-US" altLang="zh-CN" b="1"/>
              <a:t>4-2 </a:t>
            </a:r>
            <a:r>
              <a:rPr lang="zh-CN" altLang="en-US" b="1"/>
              <a:t>密度为</a:t>
            </a:r>
            <a:r>
              <a:rPr lang="en-US" altLang="zh-CN" b="1"/>
              <a:t>ρ</a:t>
            </a:r>
            <a:r>
              <a:rPr lang="zh-CN" altLang="en-US" b="1"/>
              <a:t>的不可压缩流体定常地在水平安装的收缩型弯管中流动</a:t>
            </a:r>
            <a:r>
              <a:rPr lang="en-US" altLang="zh-CN" b="1"/>
              <a:t>,</a:t>
            </a:r>
            <a:r>
              <a:rPr lang="zh-CN" altLang="en-US" b="1"/>
              <a:t>进出口速度方向夹角为</a:t>
            </a:r>
            <a:r>
              <a:rPr lang="en-US" altLang="zh-CN" b="1"/>
              <a:t>α.</a:t>
            </a:r>
            <a:r>
              <a:rPr lang="zh-CN" altLang="en-US" b="1"/>
              <a:t>已知进出口的面积与压强分别为</a:t>
            </a:r>
            <a:r>
              <a:rPr lang="en-US" altLang="zh-CN" b="1"/>
              <a:t>A</a:t>
            </a:r>
            <a:r>
              <a:rPr lang="en-US" altLang="zh-CN" b="1" baseline="-25000"/>
              <a:t>1</a:t>
            </a:r>
            <a:r>
              <a:rPr lang="zh-CN" altLang="en-US" b="1"/>
              <a:t>和</a:t>
            </a:r>
            <a:r>
              <a:rPr lang="en-US" altLang="zh-CN" b="1"/>
              <a:t>A</a:t>
            </a:r>
            <a:r>
              <a:rPr lang="en-US" altLang="zh-CN" b="1" baseline="-25000"/>
              <a:t>2</a:t>
            </a:r>
            <a:r>
              <a:rPr lang="en-US" altLang="zh-CN" b="1"/>
              <a:t>, p</a:t>
            </a:r>
            <a:r>
              <a:rPr lang="en-US" altLang="zh-CN" b="1" baseline="-25000"/>
              <a:t>1</a:t>
            </a:r>
            <a:r>
              <a:rPr lang="zh-CN" altLang="en-US" b="1"/>
              <a:t>和</a:t>
            </a:r>
            <a:r>
              <a:rPr lang="en-US" altLang="zh-CN" b="1"/>
              <a:t>p</a:t>
            </a:r>
            <a:r>
              <a:rPr lang="en-US" altLang="zh-CN" b="1" baseline="-25000"/>
              <a:t>2</a:t>
            </a:r>
            <a:r>
              <a:rPr lang="en-US" altLang="zh-CN" b="1"/>
              <a:t>.</a:t>
            </a:r>
            <a:r>
              <a:rPr lang="zh-CN" altLang="en-US" b="1"/>
              <a:t>进口速度为</a:t>
            </a:r>
            <a:r>
              <a:rPr lang="en-US" altLang="zh-CN" b="1"/>
              <a:t>v</a:t>
            </a:r>
            <a:r>
              <a:rPr lang="en-US" altLang="zh-CN" b="1" baseline="-25000"/>
              <a:t>1</a:t>
            </a:r>
            <a:r>
              <a:rPr lang="en-US" altLang="zh-CN" b="1"/>
              <a:t>.</a:t>
            </a:r>
            <a:r>
              <a:rPr lang="zh-CN" altLang="en-US" b="1"/>
              <a:t>求流体对弯管在水平方向的作用力</a:t>
            </a:r>
            <a:r>
              <a:rPr lang="en-US" altLang="zh-CN" b="1"/>
              <a:t>.</a:t>
            </a:r>
          </a:p>
        </p:txBody>
      </p:sp>
      <p:graphicFrame>
        <p:nvGraphicFramePr>
          <p:cNvPr id="717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7434788"/>
              </p:ext>
            </p:extLst>
          </p:nvPr>
        </p:nvGraphicFramePr>
        <p:xfrm>
          <a:off x="5652120" y="1916832"/>
          <a:ext cx="3203848" cy="2267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3" name="Drawing" r:id="rId3" imgW="3562350" imgH="2305050" progId="AutoCAD.Drawing.15">
                  <p:embed/>
                </p:oleObj>
              </mc:Choice>
              <mc:Fallback>
                <p:oleObj name="Drawing" r:id="rId3" imgW="3562350" imgH="2305050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1916832"/>
                        <a:ext cx="3203848" cy="22671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179511" y="2204864"/>
            <a:ext cx="5364163" cy="4365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/>
              <a:t>解题步骤：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 dirty="0"/>
              <a:t>1</a:t>
            </a:r>
            <a:r>
              <a:rPr lang="zh-CN" altLang="en-US" sz="2800" b="1" dirty="0"/>
              <a:t>。建立合适的坐标系。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 dirty="0"/>
              <a:t>2</a:t>
            </a:r>
            <a:r>
              <a:rPr lang="zh-CN" altLang="en-US" sz="2800" b="1" dirty="0"/>
              <a:t>。确定控制体，画出速度，压强方向。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 dirty="0"/>
              <a:t>3</a:t>
            </a:r>
            <a:r>
              <a:rPr lang="zh-CN" altLang="en-US" sz="2800" b="1" dirty="0"/>
              <a:t>。通过连续方程，伯努力方程补充条件。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 dirty="0"/>
              <a:t>4</a:t>
            </a:r>
            <a:r>
              <a:rPr lang="zh-CN" altLang="en-US" sz="2800" b="1" dirty="0"/>
              <a:t>。压强一般采用相对压强。当大气条件下，压强下为零。</a:t>
            </a:r>
          </a:p>
        </p:txBody>
      </p:sp>
    </p:spTree>
    <p:extLst>
      <p:ext uri="{BB962C8B-B14F-4D97-AF65-F5344CB8AC3E}">
        <p14:creationId xmlns:p14="http://schemas.microsoft.com/office/powerpoint/2010/main" val="2149951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6"/>
          <p:cNvSpPr txBox="1">
            <a:spLocks noChangeArrowheads="1"/>
          </p:cNvSpPr>
          <p:nvPr/>
        </p:nvSpPr>
        <p:spPr bwMode="auto">
          <a:xfrm>
            <a:off x="395288" y="0"/>
            <a:ext cx="7315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三</a:t>
            </a:r>
            <a:r>
              <a:rPr lang="en-US" altLang="zh-CN" sz="2800" b="1"/>
              <a:t>.</a:t>
            </a:r>
            <a:r>
              <a:rPr lang="zh-CN" altLang="en-US" sz="2800" b="1"/>
              <a:t>例题</a:t>
            </a:r>
          </a:p>
        </p:txBody>
      </p:sp>
      <p:sp>
        <p:nvSpPr>
          <p:cNvPr id="7171" name="Text Box 9"/>
          <p:cNvSpPr txBox="1">
            <a:spLocks noChangeArrowheads="1"/>
          </p:cNvSpPr>
          <p:nvPr/>
        </p:nvSpPr>
        <p:spPr bwMode="auto">
          <a:xfrm>
            <a:off x="0" y="620713"/>
            <a:ext cx="9144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例</a:t>
            </a:r>
            <a:r>
              <a:rPr lang="en-US" altLang="zh-CN" b="1"/>
              <a:t>4-2 </a:t>
            </a:r>
            <a:r>
              <a:rPr lang="zh-CN" altLang="en-US" b="1"/>
              <a:t>密度为</a:t>
            </a:r>
            <a:r>
              <a:rPr lang="en-US" altLang="zh-CN" b="1"/>
              <a:t>ρ</a:t>
            </a:r>
            <a:r>
              <a:rPr lang="zh-CN" altLang="en-US" b="1"/>
              <a:t>的不可压缩流体定常地在水平安装的收缩型弯管中流动</a:t>
            </a:r>
            <a:r>
              <a:rPr lang="en-US" altLang="zh-CN" b="1"/>
              <a:t>,</a:t>
            </a:r>
            <a:r>
              <a:rPr lang="zh-CN" altLang="en-US" b="1"/>
              <a:t>进出口速度方向夹角为</a:t>
            </a:r>
            <a:r>
              <a:rPr lang="en-US" altLang="zh-CN" b="1"/>
              <a:t>α.</a:t>
            </a:r>
            <a:r>
              <a:rPr lang="zh-CN" altLang="en-US" b="1"/>
              <a:t>已知进出口的面积与压强分别为</a:t>
            </a:r>
            <a:r>
              <a:rPr lang="en-US" altLang="zh-CN" b="1"/>
              <a:t>A</a:t>
            </a:r>
            <a:r>
              <a:rPr lang="en-US" altLang="zh-CN" b="1" baseline="-25000"/>
              <a:t>1</a:t>
            </a:r>
            <a:r>
              <a:rPr lang="zh-CN" altLang="en-US" b="1"/>
              <a:t>和</a:t>
            </a:r>
            <a:r>
              <a:rPr lang="en-US" altLang="zh-CN" b="1"/>
              <a:t>A</a:t>
            </a:r>
            <a:r>
              <a:rPr lang="en-US" altLang="zh-CN" b="1" baseline="-25000"/>
              <a:t>2</a:t>
            </a:r>
            <a:r>
              <a:rPr lang="en-US" altLang="zh-CN" b="1"/>
              <a:t>, p</a:t>
            </a:r>
            <a:r>
              <a:rPr lang="en-US" altLang="zh-CN" b="1" baseline="-25000"/>
              <a:t>1</a:t>
            </a:r>
            <a:r>
              <a:rPr lang="zh-CN" altLang="en-US" b="1"/>
              <a:t>和</a:t>
            </a:r>
            <a:r>
              <a:rPr lang="en-US" altLang="zh-CN" b="1"/>
              <a:t>p</a:t>
            </a:r>
            <a:r>
              <a:rPr lang="en-US" altLang="zh-CN" b="1" baseline="-25000"/>
              <a:t>2</a:t>
            </a:r>
            <a:r>
              <a:rPr lang="en-US" altLang="zh-CN" b="1"/>
              <a:t>.</a:t>
            </a:r>
            <a:r>
              <a:rPr lang="zh-CN" altLang="en-US" b="1"/>
              <a:t>进口速度为</a:t>
            </a:r>
            <a:r>
              <a:rPr lang="en-US" altLang="zh-CN" b="1"/>
              <a:t>v</a:t>
            </a:r>
            <a:r>
              <a:rPr lang="en-US" altLang="zh-CN" b="1" baseline="-25000"/>
              <a:t>1</a:t>
            </a:r>
            <a:r>
              <a:rPr lang="en-US" altLang="zh-CN" b="1"/>
              <a:t>.</a:t>
            </a:r>
            <a:r>
              <a:rPr lang="zh-CN" altLang="en-US" b="1"/>
              <a:t>求流体对弯管在水平方向的作用力</a:t>
            </a:r>
            <a:r>
              <a:rPr lang="en-US" altLang="zh-CN" b="1"/>
              <a:t>.</a:t>
            </a:r>
          </a:p>
        </p:txBody>
      </p:sp>
      <p:graphicFrame>
        <p:nvGraphicFramePr>
          <p:cNvPr id="717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2479307"/>
              </p:ext>
            </p:extLst>
          </p:nvPr>
        </p:nvGraphicFramePr>
        <p:xfrm>
          <a:off x="5580112" y="1828650"/>
          <a:ext cx="3275856" cy="2318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6" name="Drawing" r:id="rId3" imgW="3562350" imgH="2305050" progId="AutoCAD.Drawing.15">
                  <p:embed/>
                </p:oleObj>
              </mc:Choice>
              <mc:Fallback>
                <p:oleObj name="Drawing" r:id="rId3" imgW="3562350" imgH="2305050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1828650"/>
                        <a:ext cx="3275856" cy="23180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688836"/>
              </p:ext>
            </p:extLst>
          </p:nvPr>
        </p:nvGraphicFramePr>
        <p:xfrm>
          <a:off x="179512" y="2348880"/>
          <a:ext cx="5435600" cy="432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7" name="公式" r:id="rId5" imgW="3149600" imgH="2438400" progId="Equation.3">
                  <p:embed/>
                </p:oleObj>
              </mc:Choice>
              <mc:Fallback>
                <p:oleObj name="公式" r:id="rId5" imgW="3149600" imgH="2438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348880"/>
                        <a:ext cx="5435600" cy="432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6648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7"/>
          <p:cNvSpPr txBox="1">
            <a:spLocks noChangeArrowheads="1"/>
          </p:cNvSpPr>
          <p:nvPr/>
        </p:nvSpPr>
        <p:spPr bwMode="auto">
          <a:xfrm>
            <a:off x="0" y="188913"/>
            <a:ext cx="91440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例</a:t>
            </a:r>
            <a:r>
              <a:rPr lang="en-US" altLang="zh-CN" b="1"/>
              <a:t>4-3 </a:t>
            </a:r>
            <a:r>
              <a:rPr lang="zh-CN" altLang="en-US" b="1"/>
              <a:t>叶片以匀速</a:t>
            </a:r>
            <a:r>
              <a:rPr lang="en-US" altLang="zh-CN" b="1"/>
              <a:t>v</a:t>
            </a:r>
            <a:r>
              <a:rPr lang="en-US" altLang="zh-CN" b="1" baseline="-25000"/>
              <a:t>e</a:t>
            </a:r>
            <a:r>
              <a:rPr lang="zh-CN" altLang="en-US" b="1"/>
              <a:t>沿</a:t>
            </a:r>
            <a:r>
              <a:rPr lang="en-US" altLang="zh-CN" b="1"/>
              <a:t>x</a:t>
            </a:r>
            <a:r>
              <a:rPr lang="zh-CN" altLang="en-US" b="1"/>
              <a:t>方向运动</a:t>
            </a:r>
            <a:r>
              <a:rPr lang="en-US" altLang="zh-CN" b="1"/>
              <a:t>,</a:t>
            </a:r>
            <a:r>
              <a:rPr lang="zh-CN" altLang="en-US" b="1"/>
              <a:t>截面面积为</a:t>
            </a:r>
            <a:r>
              <a:rPr lang="en-US" altLang="zh-CN" b="1"/>
              <a:t>A</a:t>
            </a:r>
            <a:r>
              <a:rPr lang="en-US" altLang="zh-CN" b="1" baseline="-25000"/>
              <a:t>0</a:t>
            </a:r>
            <a:r>
              <a:rPr lang="en-US" altLang="zh-CN" b="1"/>
              <a:t>,</a:t>
            </a:r>
            <a:r>
              <a:rPr lang="zh-CN" altLang="en-US" b="1"/>
              <a:t>速度为</a:t>
            </a:r>
            <a:r>
              <a:rPr lang="en-US" altLang="zh-CN" b="1"/>
              <a:t>v</a:t>
            </a:r>
            <a:r>
              <a:rPr lang="en-US" altLang="zh-CN" b="1" baseline="-25000"/>
              <a:t>0</a:t>
            </a:r>
            <a:r>
              <a:rPr lang="zh-CN" altLang="en-US" b="1"/>
              <a:t>的水流沿叶片切线方向射入叶片</a:t>
            </a:r>
            <a:r>
              <a:rPr lang="en-US" altLang="zh-CN" b="1"/>
              <a:t>, </a:t>
            </a:r>
            <a:r>
              <a:rPr lang="zh-CN" altLang="en-US" b="1"/>
              <a:t>从出口处流出</a:t>
            </a:r>
            <a:r>
              <a:rPr lang="en-US" altLang="zh-CN" b="1"/>
              <a:t>.</a:t>
            </a:r>
            <a:r>
              <a:rPr lang="zh-CN" altLang="en-US" b="1"/>
              <a:t>设水流截面积不变</a:t>
            </a:r>
            <a:r>
              <a:rPr lang="en-US" altLang="zh-CN" b="1"/>
              <a:t>,</a:t>
            </a:r>
            <a:r>
              <a:rPr lang="zh-CN" altLang="en-US" b="1"/>
              <a:t>因而流速大小不变</a:t>
            </a:r>
            <a:r>
              <a:rPr lang="en-US" altLang="zh-CN" b="1"/>
              <a:t>,</a:t>
            </a:r>
            <a:r>
              <a:rPr lang="zh-CN" altLang="en-US" b="1"/>
              <a:t>只是方向改变</a:t>
            </a:r>
            <a:r>
              <a:rPr lang="en-US" altLang="zh-CN" b="1"/>
              <a:t>.</a:t>
            </a:r>
            <a:r>
              <a:rPr lang="zh-CN" altLang="en-US" b="1"/>
              <a:t>已知</a:t>
            </a:r>
            <a:r>
              <a:rPr lang="en-US" altLang="zh-CN" b="1"/>
              <a:t>A</a:t>
            </a:r>
            <a:r>
              <a:rPr lang="en-US" altLang="zh-CN" b="1" baseline="-25000"/>
              <a:t>0</a:t>
            </a:r>
            <a:r>
              <a:rPr lang="en-US" altLang="zh-CN" b="1"/>
              <a:t>=0.01m</a:t>
            </a:r>
            <a:r>
              <a:rPr lang="en-US" altLang="zh-CN" b="1" baseline="30000"/>
              <a:t>2</a:t>
            </a:r>
            <a:r>
              <a:rPr lang="en-US" altLang="zh-CN" b="1"/>
              <a:t>,v</a:t>
            </a:r>
            <a:r>
              <a:rPr lang="en-US" altLang="zh-CN" b="1" baseline="-25000"/>
              <a:t>0</a:t>
            </a:r>
            <a:r>
              <a:rPr lang="en-US" altLang="zh-CN" b="1"/>
              <a:t>=120m/s, v</a:t>
            </a:r>
            <a:r>
              <a:rPr lang="en-US" altLang="zh-CN" b="1" baseline="-25000"/>
              <a:t>e</a:t>
            </a:r>
            <a:r>
              <a:rPr lang="en-US" altLang="zh-CN" b="1"/>
              <a:t>=60m/s,</a:t>
            </a:r>
            <a:r>
              <a:rPr lang="zh-CN" altLang="en-US" b="1"/>
              <a:t>出口速度方向与水平线夹角</a:t>
            </a:r>
            <a:r>
              <a:rPr lang="en-US" altLang="zh-CN" b="1"/>
              <a:t>θ=10°.</a:t>
            </a:r>
            <a:r>
              <a:rPr lang="zh-CN" altLang="en-US" b="1"/>
              <a:t>不计重力</a:t>
            </a:r>
            <a:r>
              <a:rPr lang="en-US" altLang="zh-CN" b="1"/>
              <a:t>,</a:t>
            </a:r>
            <a:r>
              <a:rPr lang="zh-CN" altLang="en-US" b="1"/>
              <a:t>求水流对叶片的作用力以及对叶片所做的功率</a:t>
            </a:r>
            <a:r>
              <a:rPr lang="en-US" altLang="zh-CN" b="1"/>
              <a:t>.</a:t>
            </a:r>
          </a:p>
        </p:txBody>
      </p:sp>
      <p:graphicFrame>
        <p:nvGraphicFramePr>
          <p:cNvPr id="8195" name="Object 28"/>
          <p:cNvGraphicFramePr>
            <a:graphicFrameLocks noChangeAspect="1"/>
          </p:cNvGraphicFramePr>
          <p:nvPr/>
        </p:nvGraphicFramePr>
        <p:xfrm>
          <a:off x="5686425" y="2420938"/>
          <a:ext cx="3457575" cy="308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0" name="Drawing" r:id="rId3" imgW="2324100" imgH="2076450" progId="AutoCAD.Drawing.15">
                  <p:embed/>
                </p:oleObj>
              </mc:Choice>
              <mc:Fallback>
                <p:oleObj name="Drawing" r:id="rId3" imgW="2324100" imgH="2076450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6425" y="2420938"/>
                        <a:ext cx="3457575" cy="308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" name="Rectangle 29"/>
          <p:cNvSpPr>
            <a:spLocks noChangeArrowheads="1"/>
          </p:cNvSpPr>
          <p:nvPr/>
        </p:nvSpPr>
        <p:spPr bwMode="auto">
          <a:xfrm>
            <a:off x="6227763" y="3068638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/>
              <a:t>θ</a:t>
            </a:r>
          </a:p>
        </p:txBody>
      </p:sp>
      <p:graphicFrame>
        <p:nvGraphicFramePr>
          <p:cNvPr id="23582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2238315"/>
              </p:ext>
            </p:extLst>
          </p:nvPr>
        </p:nvGraphicFramePr>
        <p:xfrm>
          <a:off x="539750" y="2133600"/>
          <a:ext cx="4837113" cy="410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1" name="公式" r:id="rId5" imgW="2565400" imgH="2603500" progId="Equation.3">
                  <p:embed/>
                </p:oleObj>
              </mc:Choice>
              <mc:Fallback>
                <p:oleObj name="公式" r:id="rId5" imgW="2565400" imgH="2603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2133600"/>
                        <a:ext cx="4837113" cy="410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212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900113" y="476250"/>
            <a:ext cx="74168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习题</a:t>
            </a:r>
            <a:r>
              <a:rPr lang="en-US" altLang="zh-CN" b="1"/>
              <a:t>1</a:t>
            </a:r>
            <a:r>
              <a:rPr lang="zh-CN" altLang="en-US" b="1"/>
              <a:t>（</a:t>
            </a:r>
            <a:r>
              <a:rPr lang="en-US" altLang="zh-CN" b="1"/>
              <a:t>p80</a:t>
            </a:r>
            <a:r>
              <a:rPr lang="zh-CN" altLang="en-US" b="1"/>
              <a:t>）从一大容器引出一弯曲的管道，管径为</a:t>
            </a:r>
            <a:r>
              <a:rPr lang="en-US" altLang="zh-CN" b="1"/>
              <a:t>150mm</a:t>
            </a:r>
            <a:r>
              <a:rPr lang="zh-CN" altLang="en-US" b="1"/>
              <a:t>，喷嘴出口直径为</a:t>
            </a:r>
            <a:r>
              <a:rPr lang="en-US" altLang="zh-CN" b="1"/>
              <a:t>50mm,</a:t>
            </a:r>
            <a:r>
              <a:rPr lang="zh-CN" altLang="en-US" b="1"/>
              <a:t>不计水头损失，求管的输水流量，以及</a:t>
            </a:r>
            <a:r>
              <a:rPr lang="en-US" altLang="zh-CN" b="1"/>
              <a:t>A</a:t>
            </a:r>
            <a:r>
              <a:rPr lang="zh-CN" altLang="en-US" b="1"/>
              <a:t>、</a:t>
            </a:r>
            <a:r>
              <a:rPr lang="en-US" altLang="zh-CN" b="1"/>
              <a:t>B</a:t>
            </a:r>
            <a:r>
              <a:rPr lang="zh-CN" altLang="en-US" b="1"/>
              <a:t>、</a:t>
            </a:r>
            <a:r>
              <a:rPr lang="en-US" altLang="zh-CN" b="1"/>
              <a:t>C</a:t>
            </a:r>
            <a:r>
              <a:rPr lang="zh-CN" altLang="en-US" b="1"/>
              <a:t>、</a:t>
            </a:r>
            <a:r>
              <a:rPr lang="en-US" altLang="zh-CN" b="1"/>
              <a:t>D</a:t>
            </a:r>
            <a:r>
              <a:rPr lang="zh-CN" altLang="en-US" b="1"/>
              <a:t>各点的压强。</a:t>
            </a:r>
          </a:p>
        </p:txBody>
      </p:sp>
      <p:pic>
        <p:nvPicPr>
          <p:cNvPr id="921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450" y="2276475"/>
            <a:ext cx="3384550" cy="290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75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888557"/>
              </p:ext>
            </p:extLst>
          </p:nvPr>
        </p:nvGraphicFramePr>
        <p:xfrm>
          <a:off x="241300" y="2085975"/>
          <a:ext cx="5435600" cy="376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5" name="Equation" r:id="rId4" imgW="2882900" imgH="2387600" progId="Equation.DSMT4">
                  <p:embed/>
                </p:oleObj>
              </mc:Choice>
              <mc:Fallback>
                <p:oleObj name="Equation" r:id="rId4" imgW="2882900" imgH="2387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300" y="2085975"/>
                        <a:ext cx="5435600" cy="3763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702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250825" y="404813"/>
            <a:ext cx="7416800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习题</a:t>
            </a:r>
            <a:r>
              <a:rPr lang="en-US" altLang="zh-CN" b="1"/>
              <a:t>2</a:t>
            </a:r>
            <a:r>
              <a:rPr lang="zh-CN" altLang="en-US" b="1"/>
              <a:t>（</a:t>
            </a:r>
            <a:r>
              <a:rPr lang="en-US" altLang="zh-CN" b="1"/>
              <a:t>p80</a:t>
            </a:r>
            <a:r>
              <a:rPr lang="zh-CN" altLang="en-US" b="1"/>
              <a:t>）如图所示斜置的文丘里管，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b="1"/>
              <a:t>求流量公式与水平放置相同。</a:t>
            </a:r>
          </a:p>
        </p:txBody>
      </p:sp>
      <p:graphicFrame>
        <p:nvGraphicFramePr>
          <p:cNvPr id="1024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4984154"/>
              </p:ext>
            </p:extLst>
          </p:nvPr>
        </p:nvGraphicFramePr>
        <p:xfrm>
          <a:off x="6011863" y="0"/>
          <a:ext cx="2590800" cy="183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8" name="Equation" r:id="rId3" imgW="1714500" imgH="1219200" progId="Equation.DSMT4">
                  <p:embed/>
                </p:oleObj>
              </mc:Choice>
              <mc:Fallback>
                <p:oleObj name="Equation" r:id="rId3" imgW="1714500" imgH="1219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0"/>
                        <a:ext cx="2590800" cy="183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4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565400"/>
            <a:ext cx="4632325" cy="365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861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729811"/>
              </p:ext>
            </p:extLst>
          </p:nvPr>
        </p:nvGraphicFramePr>
        <p:xfrm>
          <a:off x="539750" y="1557338"/>
          <a:ext cx="3665538" cy="4983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9" name="Equation" r:id="rId6" imgW="2425700" imgH="3302000" progId="Equation.DSMT4">
                  <p:embed/>
                </p:oleObj>
              </mc:Choice>
              <mc:Fallback>
                <p:oleObj name="Equation" r:id="rId6" imgW="2425700" imgH="3302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557338"/>
                        <a:ext cx="3665538" cy="4983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768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900113" y="836613"/>
            <a:ext cx="7416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习题</a:t>
            </a:r>
            <a:r>
              <a:rPr lang="en-US" altLang="zh-CN" b="1"/>
              <a:t>3</a:t>
            </a:r>
            <a:r>
              <a:rPr lang="zh-CN" altLang="en-US" b="1"/>
              <a:t>（</a:t>
            </a:r>
            <a:r>
              <a:rPr lang="en-US" altLang="zh-CN" b="1"/>
              <a:t>p80</a:t>
            </a:r>
            <a:r>
              <a:rPr lang="zh-CN" altLang="en-US" b="1"/>
              <a:t>）大容器中水由小孔流出，流入另一个容器，若两容器水面高度不变，求小孔流出速度。</a:t>
            </a:r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276475"/>
            <a:ext cx="4897438" cy="310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427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900113" y="476250"/>
            <a:ext cx="64087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第四章 流体动力学基础</a:t>
            </a:r>
          </a:p>
        </p:txBody>
      </p:sp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755650" y="1341438"/>
            <a:ext cx="6840538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b="1"/>
              <a:t>1.</a:t>
            </a:r>
            <a:r>
              <a:rPr lang="zh-CN" altLang="en-US" b="1"/>
              <a:t>理想流体的伯努力方程的形式</a:t>
            </a:r>
            <a:r>
              <a:rPr lang="en-US" altLang="zh-CN" b="1"/>
              <a:t>,</a:t>
            </a:r>
            <a:r>
              <a:rPr lang="zh-CN" altLang="en-US" b="1"/>
              <a:t>应用条件</a:t>
            </a:r>
            <a:r>
              <a:rPr lang="en-US" altLang="zh-CN" b="1"/>
              <a:t>,</a:t>
            </a:r>
            <a:r>
              <a:rPr lang="zh-CN" altLang="en-US" b="1"/>
              <a:t>几何与能量意义</a:t>
            </a:r>
            <a:r>
              <a:rPr lang="en-US" altLang="zh-CN" b="1"/>
              <a:t>.</a:t>
            </a:r>
          </a:p>
          <a:p>
            <a:r>
              <a:rPr lang="en-US" altLang="zh-CN" b="1"/>
              <a:t>2.</a:t>
            </a:r>
            <a:r>
              <a:rPr lang="zh-CN" altLang="en-US" b="1"/>
              <a:t>相似原理的含义</a:t>
            </a:r>
            <a:r>
              <a:rPr lang="en-US" altLang="zh-CN" b="1"/>
              <a:t>,</a:t>
            </a:r>
            <a:r>
              <a:rPr lang="zh-CN" altLang="en-US" b="1"/>
              <a:t>包括几方面相似</a:t>
            </a:r>
            <a:r>
              <a:rPr lang="en-US" altLang="zh-CN" b="1"/>
              <a:t>?</a:t>
            </a:r>
          </a:p>
          <a:p>
            <a:r>
              <a:rPr lang="en-US" altLang="zh-CN" b="1"/>
              <a:t>3.</a:t>
            </a:r>
            <a:r>
              <a:rPr lang="zh-CN" altLang="en-US" b="1"/>
              <a:t>雷诺数的表达式</a:t>
            </a:r>
            <a:r>
              <a:rPr lang="en-US" altLang="zh-CN" b="1"/>
              <a:t>,</a:t>
            </a:r>
            <a:r>
              <a:rPr lang="zh-CN" altLang="en-US" b="1"/>
              <a:t>物理意义</a:t>
            </a:r>
            <a:r>
              <a:rPr lang="en-US" altLang="zh-CN" b="1"/>
              <a:t>?</a:t>
            </a:r>
          </a:p>
          <a:p>
            <a:r>
              <a:rPr lang="en-US" altLang="zh-CN" b="1"/>
              <a:t>4.</a:t>
            </a:r>
            <a:r>
              <a:rPr lang="zh-CN" altLang="en-US" b="1"/>
              <a:t>弗劳德数的表达式</a:t>
            </a:r>
            <a:r>
              <a:rPr lang="en-US" altLang="zh-CN" b="1"/>
              <a:t>,</a:t>
            </a:r>
            <a:r>
              <a:rPr lang="zh-CN" altLang="en-US" b="1"/>
              <a:t>物理意义</a:t>
            </a:r>
            <a:r>
              <a:rPr lang="en-US" altLang="zh-CN" b="1"/>
              <a:t>?</a:t>
            </a:r>
          </a:p>
          <a:p>
            <a:r>
              <a:rPr lang="en-US" altLang="zh-CN" b="1"/>
              <a:t>5.</a:t>
            </a:r>
            <a:r>
              <a:rPr lang="zh-CN" altLang="en-US" b="1"/>
              <a:t>应用动量方程解决实际问题</a:t>
            </a:r>
            <a:r>
              <a:rPr lang="en-US" altLang="zh-CN" b="1"/>
              <a:t>.</a:t>
            </a:r>
          </a:p>
        </p:txBody>
      </p:sp>
      <p:graphicFrame>
        <p:nvGraphicFramePr>
          <p:cNvPr id="143366" name="Object 6"/>
          <p:cNvGraphicFramePr>
            <a:graphicFrameLocks noChangeAspect="1"/>
          </p:cNvGraphicFramePr>
          <p:nvPr/>
        </p:nvGraphicFramePr>
        <p:xfrm>
          <a:off x="539750" y="4221163"/>
          <a:ext cx="3159125" cy="163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56" name="Equation" r:id="rId3" imgW="1574640" imgH="812520" progId="Equation.DSMT4">
                  <p:embed/>
                </p:oleObj>
              </mc:Choice>
              <mc:Fallback>
                <p:oleObj name="Equation" r:id="rId3" imgW="1574640" imgH="8125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4221163"/>
                        <a:ext cx="3159125" cy="163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67" name="Text Box 7"/>
          <p:cNvSpPr txBox="1">
            <a:spLocks noChangeArrowheads="1"/>
          </p:cNvSpPr>
          <p:nvPr/>
        </p:nvSpPr>
        <p:spPr bwMode="auto">
          <a:xfrm>
            <a:off x="3708400" y="3789363"/>
            <a:ext cx="5184775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/>
              <a:t>解题步骤</a:t>
            </a:r>
            <a:r>
              <a:rPr lang="en-US" altLang="zh-CN" sz="2000" b="1"/>
              <a:t>:</a:t>
            </a:r>
          </a:p>
          <a:p>
            <a:pPr>
              <a:spcBef>
                <a:spcPct val="50000"/>
              </a:spcBef>
            </a:pPr>
            <a:r>
              <a:rPr lang="en-US" altLang="zh-CN" sz="2000" b="1"/>
              <a:t>1.</a:t>
            </a:r>
            <a:r>
              <a:rPr lang="zh-CN" altLang="en-US" sz="2000" b="1"/>
              <a:t>选择控制体</a:t>
            </a:r>
            <a:r>
              <a:rPr lang="en-US" altLang="zh-CN" sz="2000" b="1"/>
              <a:t>.</a:t>
            </a:r>
          </a:p>
          <a:p>
            <a:pPr>
              <a:spcBef>
                <a:spcPct val="50000"/>
              </a:spcBef>
            </a:pPr>
            <a:r>
              <a:rPr lang="en-US" altLang="zh-CN" sz="2000" b="1"/>
              <a:t>2.</a:t>
            </a:r>
            <a:r>
              <a:rPr lang="zh-CN" altLang="en-US" sz="2000" b="1"/>
              <a:t>选择坐标系</a:t>
            </a:r>
            <a:r>
              <a:rPr lang="en-US" altLang="zh-CN" sz="2000" b="1"/>
              <a:t>.</a:t>
            </a:r>
          </a:p>
          <a:p>
            <a:pPr>
              <a:spcBef>
                <a:spcPct val="50000"/>
              </a:spcBef>
            </a:pPr>
            <a:r>
              <a:rPr lang="en-US" altLang="zh-CN" sz="2000" b="1"/>
              <a:t>3.</a:t>
            </a:r>
            <a:r>
              <a:rPr lang="zh-CN" altLang="en-US" sz="2000" b="1"/>
              <a:t>应用连续方程或伯努力方程补足条件</a:t>
            </a:r>
            <a:r>
              <a:rPr lang="en-US" altLang="zh-CN" sz="2000" b="1"/>
              <a:t>.</a:t>
            </a:r>
          </a:p>
          <a:p>
            <a:pPr>
              <a:spcBef>
                <a:spcPct val="50000"/>
              </a:spcBef>
            </a:pPr>
            <a:r>
              <a:rPr lang="en-US" altLang="zh-CN" sz="2000" b="1"/>
              <a:t>4.</a:t>
            </a:r>
            <a:r>
              <a:rPr lang="zh-CN" altLang="en-US" sz="2000" b="1"/>
              <a:t>应用动量方程</a:t>
            </a:r>
            <a:r>
              <a:rPr lang="en-US" altLang="zh-CN" sz="2000" b="1"/>
              <a:t>.</a:t>
            </a:r>
          </a:p>
          <a:p>
            <a:pPr>
              <a:spcBef>
                <a:spcPct val="50000"/>
              </a:spcBef>
            </a:pPr>
            <a:r>
              <a:rPr lang="en-US" altLang="zh-CN" sz="2000" b="1"/>
              <a:t>5.</a:t>
            </a:r>
            <a:r>
              <a:rPr lang="zh-CN" altLang="en-US" sz="2000" b="1"/>
              <a:t>注意</a:t>
            </a:r>
            <a:r>
              <a:rPr lang="en-US" altLang="zh-CN" sz="2000" b="1"/>
              <a:t>:</a:t>
            </a:r>
            <a:r>
              <a:rPr lang="zh-CN" altLang="en-US" sz="2000" b="1"/>
              <a:t>压强采用表压</a:t>
            </a:r>
            <a:r>
              <a:rPr lang="en-US" altLang="zh-CN" sz="2000" b="1"/>
              <a:t>,</a:t>
            </a:r>
            <a:r>
              <a:rPr lang="zh-CN" altLang="en-US" sz="2000" b="1"/>
              <a:t>注意压和与速度方向</a:t>
            </a:r>
            <a:r>
              <a:rPr lang="en-US" altLang="zh-CN" sz="2000" b="1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522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107504" y="15519"/>
            <a:ext cx="74168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dirty="0" smtClean="0"/>
              <a:t>利用</a:t>
            </a:r>
            <a:r>
              <a:rPr lang="zh-CN" altLang="en-US" sz="1800" dirty="0"/>
              <a:t>虹吸管把水从容器</a:t>
            </a:r>
            <a:r>
              <a:rPr lang="en-US" altLang="zh-CN" sz="1800" dirty="0"/>
              <a:t>A</a:t>
            </a:r>
            <a:r>
              <a:rPr lang="zh-CN" altLang="en-US" sz="1800" dirty="0"/>
              <a:t>引到</a:t>
            </a:r>
            <a:r>
              <a:rPr lang="en-US" altLang="zh-CN" sz="1800" dirty="0"/>
              <a:t>B</a:t>
            </a:r>
            <a:r>
              <a:rPr lang="zh-CN" altLang="en-US" sz="1800" dirty="0"/>
              <a:t>。已知体积流量为</a:t>
            </a:r>
            <a:r>
              <a:rPr lang="en-US" altLang="zh-CN" sz="1800" dirty="0"/>
              <a:t>100m</a:t>
            </a:r>
            <a:r>
              <a:rPr lang="en-US" altLang="zh-CN" sz="1800" baseline="30000" dirty="0"/>
              <a:t>3</a:t>
            </a:r>
            <a:r>
              <a:rPr lang="en-US" altLang="zh-CN" sz="1800" dirty="0"/>
              <a:t>/h</a:t>
            </a:r>
            <a:r>
              <a:rPr lang="zh-CN" altLang="en-US" sz="1800" dirty="0"/>
              <a:t>，</a:t>
            </a:r>
            <a:r>
              <a:rPr lang="en-US" altLang="zh-CN" sz="1800" dirty="0"/>
              <a:t>H</a:t>
            </a:r>
            <a:r>
              <a:rPr lang="en-US" altLang="zh-CN" sz="1800" baseline="-25000" dirty="0"/>
              <a:t>1</a:t>
            </a:r>
            <a:r>
              <a:rPr lang="en-US" altLang="zh-CN" sz="1800" dirty="0"/>
              <a:t>=3m</a:t>
            </a:r>
            <a:r>
              <a:rPr lang="zh-CN" altLang="en-US" sz="1800" dirty="0"/>
              <a:t>，</a:t>
            </a:r>
            <a:r>
              <a:rPr lang="en-US" altLang="zh-CN" sz="1800" dirty="0"/>
              <a:t>z=6m</a:t>
            </a:r>
            <a:r>
              <a:rPr lang="zh-CN" altLang="en-US" sz="1800" dirty="0"/>
              <a:t>，不计水头损失，求虹吸管的管径，以及上端管中的真空度。</a:t>
            </a:r>
          </a:p>
        </p:txBody>
      </p:sp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91870"/>
            <a:ext cx="2879650" cy="1997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188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684213" y="333375"/>
            <a:ext cx="74168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习题</a:t>
            </a:r>
            <a:r>
              <a:rPr lang="en-US" altLang="zh-CN" b="1"/>
              <a:t>5</a:t>
            </a:r>
            <a:r>
              <a:rPr lang="zh-CN" altLang="en-US" b="1"/>
              <a:t>（</a:t>
            </a:r>
            <a:r>
              <a:rPr lang="en-US" altLang="zh-CN" b="1"/>
              <a:t>p80</a:t>
            </a:r>
            <a:r>
              <a:rPr lang="zh-CN" altLang="en-US" b="1"/>
              <a:t>）离心式水泵从井里抽水。管内径</a:t>
            </a:r>
            <a:r>
              <a:rPr lang="en-US" altLang="zh-CN" b="1"/>
              <a:t>d=150mm</a:t>
            </a:r>
            <a:r>
              <a:rPr lang="zh-CN" altLang="en-US" b="1"/>
              <a:t>，流量为</a:t>
            </a:r>
            <a:r>
              <a:rPr lang="en-US" altLang="zh-CN" b="1"/>
              <a:t>60m</a:t>
            </a:r>
            <a:r>
              <a:rPr lang="en-US" altLang="zh-CN" b="1" baseline="30000"/>
              <a:t>3</a:t>
            </a:r>
            <a:r>
              <a:rPr lang="en-US" altLang="zh-CN" b="1"/>
              <a:t>/h</a:t>
            </a:r>
            <a:r>
              <a:rPr lang="zh-CN" altLang="en-US" b="1"/>
              <a:t>，吸水管与水泵接头处真空值为</a:t>
            </a:r>
            <a:r>
              <a:rPr lang="en-US" altLang="zh-CN" b="1"/>
              <a:t>4*10</a:t>
            </a:r>
            <a:r>
              <a:rPr lang="en-US" altLang="zh-CN" b="1" baseline="30000"/>
              <a:t>4</a:t>
            </a:r>
            <a:r>
              <a:rPr lang="en-US" altLang="zh-CN" b="1"/>
              <a:t>Pa</a:t>
            </a:r>
            <a:r>
              <a:rPr lang="zh-CN" altLang="en-US" b="1"/>
              <a:t>。不计水头损失，求水泵的吸水高度</a:t>
            </a:r>
            <a:r>
              <a:rPr lang="en-US" altLang="zh-CN" b="1"/>
              <a:t>H</a:t>
            </a:r>
            <a:r>
              <a:rPr lang="zh-CN" altLang="en-US" b="1"/>
              <a:t>。</a:t>
            </a:r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349500"/>
            <a:ext cx="3179762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31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5465910"/>
              </p:ext>
            </p:extLst>
          </p:nvPr>
        </p:nvGraphicFramePr>
        <p:xfrm>
          <a:off x="1115616" y="2492896"/>
          <a:ext cx="3816350" cy="281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3" name="Equation" r:id="rId4" imgW="1993900" imgH="1473200" progId="Equation.DSMT4">
                  <p:embed/>
                </p:oleObj>
              </mc:Choice>
              <mc:Fallback>
                <p:oleObj name="Equation" r:id="rId4" imgW="1993900" imgH="147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492896"/>
                        <a:ext cx="3816350" cy="2814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924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第三章图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72" y="1988840"/>
            <a:ext cx="5715000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46329"/>
            <a:ext cx="6686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/>
              <a:t>重点一：理想流体伯努力方程的应用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115" y="663706"/>
            <a:ext cx="741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/>
              <a:t>应用条件：理想，不可压缩流体，在重力场中，沿流线作定常运动。</a:t>
            </a:r>
          </a:p>
        </p:txBody>
      </p:sp>
      <p:graphicFrame>
        <p:nvGraphicFramePr>
          <p:cNvPr id="7168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2937964"/>
              </p:ext>
            </p:extLst>
          </p:nvPr>
        </p:nvGraphicFramePr>
        <p:xfrm>
          <a:off x="323528" y="3861048"/>
          <a:ext cx="3629025" cy="182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6" name="Equation" r:id="rId4" imgW="1816100" imgH="914400" progId="Equation.DSMT4">
                  <p:embed/>
                </p:oleObj>
              </mc:Choice>
              <mc:Fallback>
                <p:oleObj name="Equation" r:id="rId4" imgW="181610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861048"/>
                        <a:ext cx="3629025" cy="182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686" name="Picture 6" descr="BE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988840"/>
            <a:ext cx="2952208" cy="2530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168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5487689"/>
              </p:ext>
            </p:extLst>
          </p:nvPr>
        </p:nvGraphicFramePr>
        <p:xfrm>
          <a:off x="5848350" y="4653136"/>
          <a:ext cx="16764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7" name="Equation" r:id="rId7" imgW="698197" imgH="253890" progId="Equation.DSMT4">
                  <p:embed/>
                </p:oleObj>
              </mc:Choice>
              <mc:Fallback>
                <p:oleObj name="Equation" r:id="rId7" imgW="698197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8350" y="4653136"/>
                        <a:ext cx="16764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7008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971550" y="981075"/>
            <a:ext cx="7056438" cy="3511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/>
              <a:t>重点二：动量方程解题步骤：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 dirty="0"/>
              <a:t>1</a:t>
            </a:r>
            <a:r>
              <a:rPr lang="zh-CN" altLang="en-US" sz="2800" b="1" dirty="0"/>
              <a:t>。建立合适的坐标系。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 dirty="0"/>
              <a:t>2</a:t>
            </a:r>
            <a:r>
              <a:rPr lang="zh-CN" altLang="en-US" sz="2800" b="1" dirty="0"/>
              <a:t>。确定控制体，画出速度，压强方向。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 dirty="0"/>
              <a:t>3</a:t>
            </a:r>
            <a:r>
              <a:rPr lang="zh-CN" altLang="en-US" sz="2800" b="1" dirty="0"/>
              <a:t>。通过连续方程，伯努力方程补充条件。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 dirty="0"/>
              <a:t>4</a:t>
            </a:r>
            <a:r>
              <a:rPr lang="zh-CN" altLang="en-US" sz="2800" b="1" dirty="0"/>
              <a:t>。压强一般采用相对压强。当大气条件下，压强为零。</a:t>
            </a:r>
          </a:p>
        </p:txBody>
      </p:sp>
    </p:spTree>
    <p:extLst>
      <p:ext uri="{BB962C8B-B14F-4D97-AF65-F5344CB8AC3E}">
        <p14:creationId xmlns:p14="http://schemas.microsoft.com/office/powerpoint/2010/main" val="91771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685800" y="457200"/>
            <a:ext cx="7924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/>
              <a:t>1.</a:t>
            </a:r>
            <a:r>
              <a:rPr lang="zh-CN" altLang="en-US" b="1"/>
              <a:t>在水箱侧壁同一铅垂线上开了两个小孔。若两股水流在</a:t>
            </a:r>
            <a:r>
              <a:rPr lang="en-US" altLang="zh-CN" b="1"/>
              <a:t>O</a:t>
            </a:r>
            <a:r>
              <a:rPr lang="zh-CN" altLang="en-US" b="1"/>
              <a:t>点相交，试证明</a:t>
            </a:r>
            <a:r>
              <a:rPr lang="en-US" altLang="zh-CN" b="1"/>
              <a:t>h</a:t>
            </a:r>
            <a:r>
              <a:rPr lang="en-US" altLang="zh-CN" b="1" baseline="-25000"/>
              <a:t>1</a:t>
            </a:r>
            <a:r>
              <a:rPr lang="en-US" altLang="zh-CN" b="1"/>
              <a:t>z</a:t>
            </a:r>
            <a:r>
              <a:rPr lang="en-US" altLang="zh-CN" b="1" baseline="-25000"/>
              <a:t>1</a:t>
            </a:r>
            <a:r>
              <a:rPr lang="en-US" altLang="zh-CN" b="1"/>
              <a:t>=h</a:t>
            </a:r>
            <a:r>
              <a:rPr lang="en-US" altLang="zh-CN" b="1" baseline="-25000"/>
              <a:t>2</a:t>
            </a:r>
            <a:r>
              <a:rPr lang="en-US" altLang="zh-CN" b="1"/>
              <a:t>z</a:t>
            </a:r>
            <a:r>
              <a:rPr lang="en-US" altLang="zh-CN" b="1" baseline="-25000"/>
              <a:t>2</a:t>
            </a:r>
            <a:r>
              <a:rPr lang="zh-CN" altLang="en-US" b="1"/>
              <a:t>。</a:t>
            </a:r>
          </a:p>
        </p:txBody>
      </p:sp>
      <p:pic>
        <p:nvPicPr>
          <p:cNvPr id="921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011" y="1168176"/>
            <a:ext cx="3527425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963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222834"/>
              </p:ext>
            </p:extLst>
          </p:nvPr>
        </p:nvGraphicFramePr>
        <p:xfrm>
          <a:off x="539552" y="1556792"/>
          <a:ext cx="4941887" cy="511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1" name="Equation" r:id="rId4" imgW="2603500" imgH="2870200" progId="Equation.DSMT4">
                  <p:embed/>
                </p:oleObj>
              </mc:Choice>
              <mc:Fallback>
                <p:oleObj name="Equation" r:id="rId4" imgW="2603500" imgH="2870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556792"/>
                        <a:ext cx="4941887" cy="5114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870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304" y="1051782"/>
            <a:ext cx="3040157" cy="2015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323850" y="188913"/>
            <a:ext cx="84582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/>
              <a:t>2.</a:t>
            </a:r>
            <a:r>
              <a:rPr lang="zh-CN" altLang="en-US" b="1"/>
              <a:t>一消防水枪，向上角度为</a:t>
            </a:r>
            <a:r>
              <a:rPr lang="en-US" altLang="zh-CN" b="1"/>
              <a:t>30</a:t>
            </a:r>
            <a:r>
              <a:rPr lang="zh-CN" altLang="en-US" b="1"/>
              <a:t>度，水管直径</a:t>
            </a:r>
            <a:r>
              <a:rPr lang="en-US" altLang="zh-CN" b="1"/>
              <a:t>D=150mm</a:t>
            </a:r>
            <a:r>
              <a:rPr lang="zh-CN" altLang="en-US" b="1"/>
              <a:t>。压力表读数</a:t>
            </a:r>
            <a:r>
              <a:rPr lang="en-US" altLang="zh-CN" b="1"/>
              <a:t>p=3m</a:t>
            </a:r>
            <a:r>
              <a:rPr lang="zh-CN" altLang="en-US" b="1"/>
              <a:t>水柱高，喷嘴直径</a:t>
            </a:r>
            <a:r>
              <a:rPr lang="en-US" altLang="zh-CN" b="1"/>
              <a:t>d=75mm</a:t>
            </a:r>
            <a:r>
              <a:rPr lang="zh-CN" altLang="en-US" b="1"/>
              <a:t>。求射流最高点的高程及在最高点的射流直径。</a:t>
            </a:r>
          </a:p>
        </p:txBody>
      </p:sp>
      <p:graphicFrame>
        <p:nvGraphicFramePr>
          <p:cNvPr id="7271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5885861"/>
              </p:ext>
            </p:extLst>
          </p:nvPr>
        </p:nvGraphicFramePr>
        <p:xfrm>
          <a:off x="351436" y="1381028"/>
          <a:ext cx="5432425" cy="524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5" name="Equation" r:id="rId4" imgW="3276600" imgH="3683000" progId="Equation.DSMT4">
                  <p:embed/>
                </p:oleObj>
              </mc:Choice>
              <mc:Fallback>
                <p:oleObj name="Equation" r:id="rId4" imgW="3276600" imgH="3683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436" y="1381028"/>
                        <a:ext cx="5432425" cy="524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017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9292615"/>
              </p:ext>
            </p:extLst>
          </p:nvPr>
        </p:nvGraphicFramePr>
        <p:xfrm>
          <a:off x="5665352" y="2420888"/>
          <a:ext cx="3478647" cy="269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8" name="Drawing" r:id="rId3" imgW="3009900" imgH="2333625" progId="AutoCAD.Drawing.15">
                  <p:embed/>
                </p:oleObj>
              </mc:Choice>
              <mc:Fallback>
                <p:oleObj name="Drawing" r:id="rId3" imgW="3009900" imgH="2333625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5352" y="2420888"/>
                        <a:ext cx="3478647" cy="269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7" name="Text Box 43"/>
          <p:cNvSpPr txBox="1">
            <a:spLocks noChangeArrowheads="1"/>
          </p:cNvSpPr>
          <p:nvPr/>
        </p:nvSpPr>
        <p:spPr bwMode="auto">
          <a:xfrm>
            <a:off x="457200" y="457200"/>
            <a:ext cx="81534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/>
              <a:t>3.</a:t>
            </a:r>
            <a:r>
              <a:rPr lang="zh-CN" altLang="en-US" b="1"/>
              <a:t>射流问题：一出口截面积为</a:t>
            </a:r>
            <a:r>
              <a:rPr lang="en-US" altLang="zh-CN" b="1"/>
              <a:t>A</a:t>
            </a:r>
            <a:r>
              <a:rPr lang="en-US" altLang="zh-CN" b="1" baseline="-25000"/>
              <a:t>1</a:t>
            </a:r>
            <a:r>
              <a:rPr lang="zh-CN" altLang="en-US" b="1"/>
              <a:t>，速度</a:t>
            </a:r>
            <a:r>
              <a:rPr lang="en-US" altLang="zh-CN" b="1"/>
              <a:t>v</a:t>
            </a:r>
            <a:r>
              <a:rPr lang="en-US" altLang="zh-CN" b="1" baseline="-25000"/>
              <a:t>1</a:t>
            </a:r>
            <a:r>
              <a:rPr lang="zh-CN" altLang="en-US" b="1"/>
              <a:t>的固定水射流，冲击转角</a:t>
            </a:r>
            <a:r>
              <a:rPr lang="en-US" altLang="zh-CN" b="1"/>
              <a:t>θ</a:t>
            </a:r>
            <a:r>
              <a:rPr lang="zh-CN" altLang="en-US" b="1"/>
              <a:t>的叶片，叶片以速度</a:t>
            </a:r>
            <a:r>
              <a:rPr lang="en-US" altLang="zh-CN" b="1"/>
              <a:t>v</a:t>
            </a:r>
            <a:r>
              <a:rPr lang="zh-CN" altLang="en-US" b="1"/>
              <a:t>匀速运动。忽略重力与摩擦力影响，求作用在叶片上的力。</a:t>
            </a:r>
          </a:p>
        </p:txBody>
      </p:sp>
      <p:graphicFrame>
        <p:nvGraphicFramePr>
          <p:cNvPr id="21548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5450131"/>
              </p:ext>
            </p:extLst>
          </p:nvPr>
        </p:nvGraphicFramePr>
        <p:xfrm>
          <a:off x="251520" y="2060848"/>
          <a:ext cx="5049837" cy="395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9" name="Equation" r:id="rId5" imgW="2527300" imgH="1981200" progId="Equation.DSMT4">
                  <p:embed/>
                </p:oleObj>
              </mc:Choice>
              <mc:Fallback>
                <p:oleObj name="Equation" r:id="rId5" imgW="2527300" imgH="198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2060848"/>
                        <a:ext cx="5049837" cy="3957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3172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2"/>
          <p:cNvSpPr txBox="1">
            <a:spLocks noChangeArrowheads="1"/>
          </p:cNvSpPr>
          <p:nvPr/>
        </p:nvSpPr>
        <p:spPr bwMode="auto">
          <a:xfrm>
            <a:off x="457200" y="457200"/>
            <a:ext cx="81534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 dirty="0"/>
              <a:t>4.(p81.8)</a:t>
            </a:r>
            <a:r>
              <a:rPr lang="zh-CN" altLang="en-US" b="1" dirty="0"/>
              <a:t>小车逆着来流方向运动，速度为</a:t>
            </a:r>
            <a:r>
              <a:rPr lang="en-US" altLang="zh-CN" b="1" dirty="0"/>
              <a:t>v</a:t>
            </a:r>
            <a:r>
              <a:rPr lang="zh-CN" altLang="en-US" b="1" dirty="0"/>
              <a:t>。射流速度，流量为</a:t>
            </a:r>
            <a:r>
              <a:rPr lang="en-US" altLang="zh-CN" b="1" dirty="0"/>
              <a:t>v</a:t>
            </a:r>
            <a:r>
              <a:rPr lang="en-US" altLang="zh-CN" b="1" baseline="-25000" dirty="0"/>
              <a:t>0</a:t>
            </a:r>
            <a:r>
              <a:rPr lang="zh-CN" altLang="en-US" b="1" dirty="0"/>
              <a:t>，</a:t>
            </a:r>
            <a:r>
              <a:rPr lang="en-US" altLang="zh-CN" b="1" dirty="0"/>
              <a:t>q</a:t>
            </a:r>
            <a:r>
              <a:rPr lang="en-US" altLang="zh-CN" b="1" baseline="-25000" dirty="0"/>
              <a:t>v</a:t>
            </a:r>
            <a:r>
              <a:rPr lang="zh-CN" altLang="en-US" b="1" dirty="0"/>
              <a:t>，流体密度为</a:t>
            </a:r>
            <a:r>
              <a:rPr lang="en-US" altLang="zh-CN" b="1" dirty="0"/>
              <a:t>ρ</a:t>
            </a:r>
            <a:r>
              <a:rPr lang="zh-CN" altLang="en-US" b="1" dirty="0"/>
              <a:t>。不计摩擦力，求推动小车所需的功率。</a:t>
            </a:r>
          </a:p>
        </p:txBody>
      </p:sp>
      <p:pic>
        <p:nvPicPr>
          <p:cNvPr id="12292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12776"/>
            <a:ext cx="2745753" cy="24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554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4783183"/>
              </p:ext>
            </p:extLst>
          </p:nvPr>
        </p:nvGraphicFramePr>
        <p:xfrm>
          <a:off x="683568" y="1916832"/>
          <a:ext cx="4379482" cy="4499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2" name="Equation" r:id="rId4" imgW="1981200" imgH="2260600" progId="Equation.DSMT4">
                  <p:embed/>
                </p:oleObj>
              </mc:Choice>
              <mc:Fallback>
                <p:oleObj name="Equation" r:id="rId4" imgW="1981200" imgH="2260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916832"/>
                        <a:ext cx="4379482" cy="44991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1538304"/>
              </p:ext>
            </p:extLst>
          </p:nvPr>
        </p:nvGraphicFramePr>
        <p:xfrm>
          <a:off x="5234339" y="3933056"/>
          <a:ext cx="3005250" cy="2708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3" name="Drawing" r:id="rId6" imgW="3371850" imgH="2628900" progId="AutoCAD.Drawing.15">
                  <p:embed/>
                </p:oleObj>
              </mc:Choice>
              <mc:Fallback>
                <p:oleObj name="Drawing" r:id="rId6" imgW="3371850" imgH="2628900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4339" y="3933056"/>
                        <a:ext cx="3005250" cy="27089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7849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2"/>
          <p:cNvSpPr txBox="1">
            <a:spLocks noChangeArrowheads="1"/>
          </p:cNvSpPr>
          <p:nvPr/>
        </p:nvSpPr>
        <p:spPr bwMode="auto">
          <a:xfrm>
            <a:off x="457200" y="457200"/>
            <a:ext cx="81534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/>
              <a:t>4.(p81.8)</a:t>
            </a:r>
            <a:r>
              <a:rPr lang="zh-CN" altLang="en-US" b="1"/>
              <a:t>小车逆着来流方向运动，速度为</a:t>
            </a:r>
            <a:r>
              <a:rPr lang="en-US" altLang="zh-CN" b="1"/>
              <a:t>v</a:t>
            </a:r>
            <a:r>
              <a:rPr lang="zh-CN" altLang="en-US" b="1"/>
              <a:t>。射流速度，流量为</a:t>
            </a:r>
            <a:r>
              <a:rPr lang="en-US" altLang="zh-CN" b="1"/>
              <a:t>v</a:t>
            </a:r>
            <a:r>
              <a:rPr lang="en-US" altLang="zh-CN" b="1" baseline="-25000"/>
              <a:t>0</a:t>
            </a:r>
            <a:r>
              <a:rPr lang="zh-CN" altLang="en-US" b="1"/>
              <a:t>，</a:t>
            </a:r>
            <a:r>
              <a:rPr lang="en-US" altLang="zh-CN" b="1"/>
              <a:t>q</a:t>
            </a:r>
            <a:r>
              <a:rPr lang="en-US" altLang="zh-CN" b="1" baseline="-25000"/>
              <a:t>v</a:t>
            </a:r>
            <a:r>
              <a:rPr lang="zh-CN" altLang="en-US" b="1"/>
              <a:t>，流体密度为</a:t>
            </a:r>
            <a:r>
              <a:rPr lang="en-US" altLang="zh-CN" b="1"/>
              <a:t>ρ</a:t>
            </a:r>
            <a:r>
              <a:rPr lang="zh-CN" altLang="en-US" b="1"/>
              <a:t>。不计摩擦力，求推动小车所需的功率。</a:t>
            </a:r>
          </a:p>
        </p:txBody>
      </p:sp>
      <p:graphicFrame>
        <p:nvGraphicFramePr>
          <p:cNvPr id="22553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5059069"/>
              </p:ext>
            </p:extLst>
          </p:nvPr>
        </p:nvGraphicFramePr>
        <p:xfrm>
          <a:off x="251520" y="1844824"/>
          <a:ext cx="5024437" cy="482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7" name="Equation" r:id="rId3" imgW="2514600" imgH="2679480" progId="Equation.DSMT4">
                  <p:embed/>
                </p:oleObj>
              </mc:Choice>
              <mc:Fallback>
                <p:oleObj name="Equation" r:id="rId3" imgW="2514600" imgH="2679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844824"/>
                        <a:ext cx="5024437" cy="482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58002"/>
            <a:ext cx="2745753" cy="24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4452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325" y="2205038"/>
            <a:ext cx="311467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250825" y="457200"/>
            <a:ext cx="87852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/>
              <a:t>5.</a:t>
            </a:r>
            <a:r>
              <a:rPr lang="zh-CN" altLang="en-US" b="1"/>
              <a:t>将平板伸到水柱内，板面垂直于水柱的轴线，水柱被木板分成两股。</a:t>
            </a:r>
            <a:r>
              <a:rPr lang="en-US" altLang="zh-CN" b="1"/>
              <a:t>Q=0.036m</a:t>
            </a:r>
            <a:r>
              <a:rPr lang="en-US" altLang="zh-CN" b="1" baseline="30000"/>
              <a:t>3</a:t>
            </a:r>
            <a:r>
              <a:rPr lang="en-US" altLang="zh-CN" b="1"/>
              <a:t>/s,v=30m/s,Q</a:t>
            </a:r>
            <a:r>
              <a:rPr lang="en-US" altLang="zh-CN" b="1" baseline="-25000"/>
              <a:t>1</a:t>
            </a:r>
            <a:r>
              <a:rPr lang="en-US" altLang="zh-CN" b="1"/>
              <a:t>=0.012m</a:t>
            </a:r>
            <a:r>
              <a:rPr lang="en-US" altLang="zh-CN" b="1" baseline="30000"/>
              <a:t>3</a:t>
            </a:r>
            <a:r>
              <a:rPr lang="en-US" altLang="zh-CN" b="1"/>
              <a:t>/s</a:t>
            </a:r>
            <a:r>
              <a:rPr lang="zh-CN" altLang="en-US" b="1"/>
              <a:t>，试确定水柱作用在板上的合力</a:t>
            </a:r>
            <a:r>
              <a:rPr lang="en-US" altLang="zh-CN" b="1"/>
              <a:t>F</a:t>
            </a:r>
            <a:r>
              <a:rPr lang="zh-CN" altLang="en-US" b="1"/>
              <a:t>与水流的偏转角。</a:t>
            </a:r>
          </a:p>
        </p:txBody>
      </p:sp>
      <p:graphicFrame>
        <p:nvGraphicFramePr>
          <p:cNvPr id="7373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3305910"/>
              </p:ext>
            </p:extLst>
          </p:nvPr>
        </p:nvGraphicFramePr>
        <p:xfrm>
          <a:off x="35496" y="1916832"/>
          <a:ext cx="5867400" cy="470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1" name="Equation" r:id="rId4" imgW="3238500" imgH="2755900" progId="Equation.DSMT4">
                  <p:embed/>
                </p:oleObj>
              </mc:Choice>
              <mc:Fallback>
                <p:oleObj name="Equation" r:id="rId4" imgW="3238500" imgH="2755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96" y="1916832"/>
                        <a:ext cx="5867400" cy="470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438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0" name="Text Box 4"/>
          <p:cNvSpPr txBox="1">
            <a:spLocks noChangeArrowheads="1"/>
          </p:cNvSpPr>
          <p:nvPr/>
        </p:nvSpPr>
        <p:spPr bwMode="auto">
          <a:xfrm>
            <a:off x="900113" y="476250"/>
            <a:ext cx="64087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第五章 粘性流体的一元流动</a:t>
            </a:r>
          </a:p>
        </p:txBody>
      </p:sp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755650" y="1341438"/>
            <a:ext cx="6840538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b="1"/>
              <a:t>1.</a:t>
            </a:r>
            <a:r>
              <a:rPr lang="zh-CN" altLang="en-US" b="1"/>
              <a:t>粘性流体总流伯努力方程的形式</a:t>
            </a:r>
            <a:r>
              <a:rPr lang="en-US" altLang="zh-CN" b="1"/>
              <a:t>,</a:t>
            </a:r>
            <a:r>
              <a:rPr lang="zh-CN" altLang="en-US" b="1"/>
              <a:t>动能修正系数</a:t>
            </a:r>
            <a:r>
              <a:rPr lang="en-US" altLang="zh-CN" b="1"/>
              <a:t>,</a:t>
            </a:r>
            <a:r>
              <a:rPr lang="zh-CN" altLang="en-US" b="1"/>
              <a:t>缓变流的含义</a:t>
            </a:r>
            <a:r>
              <a:rPr lang="en-US" altLang="zh-CN" b="1"/>
              <a:t>.</a:t>
            </a:r>
          </a:p>
          <a:p>
            <a:r>
              <a:rPr lang="en-US" altLang="zh-CN" b="1"/>
              <a:t>2.</a:t>
            </a:r>
            <a:r>
              <a:rPr lang="zh-CN" altLang="en-US" b="1"/>
              <a:t>能量损失的分类</a:t>
            </a:r>
            <a:r>
              <a:rPr lang="en-US" altLang="zh-CN" b="1"/>
              <a:t>,</a:t>
            </a:r>
            <a:r>
              <a:rPr lang="zh-CN" altLang="en-US" b="1"/>
              <a:t>以及各自的求法</a:t>
            </a:r>
            <a:r>
              <a:rPr lang="en-US" altLang="zh-CN" b="1"/>
              <a:t>?</a:t>
            </a:r>
          </a:p>
          <a:p>
            <a:r>
              <a:rPr lang="en-US" altLang="zh-CN" b="1"/>
              <a:t>3.</a:t>
            </a:r>
            <a:r>
              <a:rPr lang="zh-CN" altLang="en-US" b="1"/>
              <a:t>层流</a:t>
            </a:r>
            <a:r>
              <a:rPr lang="en-US" altLang="zh-CN" b="1"/>
              <a:t>,</a:t>
            </a:r>
            <a:r>
              <a:rPr lang="zh-CN" altLang="en-US" b="1"/>
              <a:t>湍流的分类</a:t>
            </a:r>
            <a:r>
              <a:rPr lang="en-US" altLang="zh-CN" b="1"/>
              <a:t>,</a:t>
            </a:r>
            <a:r>
              <a:rPr lang="zh-CN" altLang="en-US" b="1"/>
              <a:t>判据</a:t>
            </a:r>
            <a:r>
              <a:rPr lang="en-US" altLang="zh-CN" b="1"/>
              <a:t>?</a:t>
            </a:r>
          </a:p>
          <a:p>
            <a:r>
              <a:rPr lang="en-US" altLang="zh-CN" b="1"/>
              <a:t>4.</a:t>
            </a:r>
            <a:r>
              <a:rPr lang="zh-CN" altLang="en-US" b="1"/>
              <a:t>层流流动切应力与速度的剖面图</a:t>
            </a:r>
            <a:r>
              <a:rPr lang="en-US" altLang="zh-CN" b="1"/>
              <a:t>?</a:t>
            </a:r>
          </a:p>
          <a:p>
            <a:r>
              <a:rPr lang="en-US" altLang="zh-CN" b="1"/>
              <a:t>5.</a:t>
            </a:r>
            <a:r>
              <a:rPr lang="zh-CN" altLang="en-US" b="1"/>
              <a:t>什么是脉动</a:t>
            </a:r>
            <a:r>
              <a:rPr lang="en-US" altLang="zh-CN" b="1"/>
              <a:t>,</a:t>
            </a:r>
            <a:r>
              <a:rPr lang="zh-CN" altLang="en-US" b="1"/>
              <a:t>时均参数</a:t>
            </a:r>
            <a:r>
              <a:rPr lang="en-US" altLang="zh-CN" b="1"/>
              <a:t>?</a:t>
            </a:r>
            <a:r>
              <a:rPr lang="zh-CN" altLang="en-US" b="1"/>
              <a:t>为什么湍流定常是准定常运动</a:t>
            </a:r>
            <a:r>
              <a:rPr lang="en-US" altLang="zh-CN" b="1"/>
              <a:t>.</a:t>
            </a:r>
          </a:p>
          <a:p>
            <a:r>
              <a:rPr lang="en-US" altLang="zh-CN" b="1"/>
              <a:t>6.</a:t>
            </a:r>
            <a:r>
              <a:rPr lang="zh-CN" altLang="en-US" b="1"/>
              <a:t>湍流结构</a:t>
            </a:r>
            <a:r>
              <a:rPr lang="en-US" altLang="zh-CN" b="1"/>
              <a:t>?</a:t>
            </a:r>
            <a:r>
              <a:rPr lang="zh-CN" altLang="en-US" b="1"/>
              <a:t>什么是水力光滑</a:t>
            </a:r>
            <a:r>
              <a:rPr lang="en-US" altLang="zh-CN" b="1"/>
              <a:t>,</a:t>
            </a:r>
            <a:r>
              <a:rPr lang="zh-CN" altLang="en-US" b="1"/>
              <a:t>水力粗糙</a:t>
            </a:r>
            <a:r>
              <a:rPr lang="en-US" altLang="zh-CN" b="1"/>
              <a:t>,</a:t>
            </a:r>
            <a:r>
              <a:rPr lang="zh-CN" altLang="en-US" b="1"/>
              <a:t>为什么二者是相对的</a:t>
            </a:r>
            <a:r>
              <a:rPr lang="en-US" altLang="zh-CN" b="1"/>
              <a:t>?</a:t>
            </a:r>
          </a:p>
          <a:p>
            <a:r>
              <a:rPr lang="en-US" altLang="zh-CN" b="1"/>
              <a:t>7.</a:t>
            </a:r>
            <a:r>
              <a:rPr lang="zh-CN" altLang="en-US" b="1"/>
              <a:t>管路的水力计算</a:t>
            </a:r>
            <a:r>
              <a:rPr lang="en-US" altLang="zh-CN" b="1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5321962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9"/>
          <p:cNvSpPr txBox="1">
            <a:spLocks noChangeArrowheads="1"/>
          </p:cNvSpPr>
          <p:nvPr/>
        </p:nvSpPr>
        <p:spPr bwMode="auto">
          <a:xfrm>
            <a:off x="646113" y="404813"/>
            <a:ext cx="849788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/>
              <a:t>6.(p80.6)</a:t>
            </a:r>
            <a:r>
              <a:rPr lang="zh-CN" altLang="en-US" b="1"/>
              <a:t>直径</a:t>
            </a:r>
            <a:r>
              <a:rPr lang="en-US" altLang="zh-CN" b="1"/>
              <a:t>1m</a:t>
            </a:r>
            <a:r>
              <a:rPr lang="zh-CN" altLang="en-US" b="1"/>
              <a:t>的水平放置弯管</a:t>
            </a:r>
            <a:r>
              <a:rPr lang="en-US" altLang="zh-CN" b="1"/>
              <a:t>,α=30°.</a:t>
            </a:r>
            <a:r>
              <a:rPr lang="zh-CN" altLang="en-US" b="1"/>
              <a:t>油的比重为</a:t>
            </a:r>
            <a:r>
              <a:rPr lang="en-US" altLang="zh-CN" b="1"/>
              <a:t>0.94 ,q</a:t>
            </a:r>
            <a:r>
              <a:rPr lang="en-US" altLang="zh-CN" b="1" baseline="-25000"/>
              <a:t>v</a:t>
            </a:r>
            <a:r>
              <a:rPr lang="en-US" altLang="zh-CN" b="1"/>
              <a:t>=2m</a:t>
            </a:r>
            <a:r>
              <a:rPr lang="en-US" altLang="zh-CN" b="1" baseline="30000"/>
              <a:t>3</a:t>
            </a:r>
            <a:r>
              <a:rPr lang="en-US" altLang="zh-CN" b="1"/>
              <a:t>/s.</a:t>
            </a:r>
            <a:r>
              <a:rPr lang="zh-CN" altLang="en-US" b="1"/>
              <a:t>弯管内压强均匀</a:t>
            </a:r>
            <a:r>
              <a:rPr lang="en-US" altLang="zh-CN" b="1"/>
              <a:t>,</a:t>
            </a:r>
            <a:r>
              <a:rPr lang="zh-CN" altLang="en-US" b="1"/>
              <a:t>表压</a:t>
            </a:r>
            <a:r>
              <a:rPr lang="en-US" altLang="zh-CN" b="1"/>
              <a:t>75kPa.</a:t>
            </a:r>
            <a:r>
              <a:rPr lang="zh-CN" altLang="en-US" b="1"/>
              <a:t>求弯管所受水平力</a:t>
            </a:r>
            <a:r>
              <a:rPr lang="en-US" altLang="zh-CN" b="1"/>
              <a:t>.</a:t>
            </a:r>
          </a:p>
        </p:txBody>
      </p:sp>
      <p:graphicFrame>
        <p:nvGraphicFramePr>
          <p:cNvPr id="14339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3214846"/>
              </p:ext>
            </p:extLst>
          </p:nvPr>
        </p:nvGraphicFramePr>
        <p:xfrm>
          <a:off x="5283933" y="1196752"/>
          <a:ext cx="3848100" cy="282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4" name="Drawing" r:id="rId3" imgW="3429000" imgH="1704960" progId="AutoCAD.Drawing.15">
                  <p:embed/>
                </p:oleObj>
              </mc:Choice>
              <mc:Fallback>
                <p:oleObj name="Drawing" r:id="rId3" imgW="3429000" imgH="1704960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3933" y="1196752"/>
                        <a:ext cx="3848100" cy="2824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99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6655177"/>
              </p:ext>
            </p:extLst>
          </p:nvPr>
        </p:nvGraphicFramePr>
        <p:xfrm>
          <a:off x="421481" y="1708150"/>
          <a:ext cx="4473575" cy="514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5" name="Equation" r:id="rId5" imgW="2463800" imgH="2146300" progId="Equation.DSMT4">
                  <p:embed/>
                </p:oleObj>
              </mc:Choice>
              <mc:Fallback>
                <p:oleObj name="Equation" r:id="rId5" imgW="2463800" imgH="2146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" y="1708150"/>
                        <a:ext cx="4473575" cy="5149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9822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5"/>
          <p:cNvSpPr txBox="1">
            <a:spLocks noChangeArrowheads="1"/>
          </p:cNvSpPr>
          <p:nvPr/>
        </p:nvSpPr>
        <p:spPr bwMode="auto">
          <a:xfrm>
            <a:off x="457200" y="457200"/>
            <a:ext cx="81534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/>
              <a:t>7.(p80.7)</a:t>
            </a:r>
            <a:r>
              <a:rPr lang="zh-CN" altLang="en-US" b="1"/>
              <a:t>进、出喷嘴直径分别为</a:t>
            </a:r>
            <a:r>
              <a:rPr lang="en-US" altLang="zh-CN" b="1"/>
              <a:t>50,25mm</a:t>
            </a:r>
            <a:r>
              <a:rPr lang="zh-CN" altLang="en-US" b="1"/>
              <a:t>。喷嘴由四个螺栓相连，入口表压</a:t>
            </a:r>
            <a:r>
              <a:rPr lang="en-US" altLang="zh-CN" b="1"/>
              <a:t>1.96*10</a:t>
            </a:r>
            <a:r>
              <a:rPr lang="en-US" altLang="zh-CN" b="1" baseline="30000"/>
              <a:t>5</a:t>
            </a:r>
            <a:r>
              <a:rPr lang="en-US" altLang="zh-CN" b="1"/>
              <a:t>Pa</a:t>
            </a:r>
            <a:r>
              <a:rPr lang="zh-CN" altLang="en-US" b="1"/>
              <a:t>，</a:t>
            </a:r>
            <a:r>
              <a:rPr lang="en-US" altLang="zh-CN" b="1"/>
              <a:t>q</a:t>
            </a:r>
            <a:r>
              <a:rPr lang="en-US" altLang="zh-CN" b="1" baseline="-25000"/>
              <a:t>v</a:t>
            </a:r>
            <a:r>
              <a:rPr lang="en-US" altLang="zh-CN" b="1"/>
              <a:t>=0.005m</a:t>
            </a:r>
            <a:r>
              <a:rPr lang="en-US" altLang="zh-CN" b="1" baseline="30000"/>
              <a:t>3</a:t>
            </a:r>
            <a:r>
              <a:rPr lang="en-US" altLang="zh-CN" b="1"/>
              <a:t>/s</a:t>
            </a:r>
            <a:r>
              <a:rPr lang="zh-CN" altLang="en-US" b="1"/>
              <a:t>。求每个螺栓所受力</a:t>
            </a:r>
            <a:r>
              <a:rPr lang="en-US" altLang="zh-CN" b="1"/>
              <a:t>.</a:t>
            </a:r>
          </a:p>
        </p:txBody>
      </p:sp>
      <p:graphicFrame>
        <p:nvGraphicFramePr>
          <p:cNvPr id="15363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8509879"/>
              </p:ext>
            </p:extLst>
          </p:nvPr>
        </p:nvGraphicFramePr>
        <p:xfrm>
          <a:off x="5148064" y="1916832"/>
          <a:ext cx="3914775" cy="272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8" name="Drawing" r:id="rId3" imgW="2886075" imgH="1752600" progId="AutoCAD.Drawing.15">
                  <p:embed/>
                </p:oleObj>
              </mc:Choice>
              <mc:Fallback>
                <p:oleObj name="Drawing" r:id="rId3" imgW="2886075" imgH="1752600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1916832"/>
                        <a:ext cx="3914775" cy="272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7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5018432"/>
              </p:ext>
            </p:extLst>
          </p:nvPr>
        </p:nvGraphicFramePr>
        <p:xfrm>
          <a:off x="5882" y="2097953"/>
          <a:ext cx="4670425" cy="474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9" name="Equation" r:id="rId5" imgW="2463800" imgH="2997200" progId="Equation.DSMT4">
                  <p:embed/>
                </p:oleObj>
              </mc:Choice>
              <mc:Fallback>
                <p:oleObj name="Equation" r:id="rId5" imgW="2463800" imgH="299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2" y="2097953"/>
                        <a:ext cx="4670425" cy="474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3359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ChangeArrowheads="1"/>
          </p:cNvSpPr>
          <p:nvPr/>
        </p:nvSpPr>
        <p:spPr bwMode="auto">
          <a:xfrm>
            <a:off x="0" y="20812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aphicFrame>
        <p:nvGraphicFramePr>
          <p:cNvPr id="16387" name="Object 4"/>
          <p:cNvGraphicFramePr>
            <a:graphicFrameLocks noChangeAspect="1"/>
          </p:cNvGraphicFramePr>
          <p:nvPr/>
        </p:nvGraphicFramePr>
        <p:xfrm>
          <a:off x="4859338" y="2924175"/>
          <a:ext cx="3743325" cy="305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3" name="位图图像" r:id="rId3" imgW="4858428" imgH="3962953" progId="Paint.Picture">
                  <p:embed/>
                </p:oleObj>
              </mc:Choice>
              <mc:Fallback>
                <p:oleObj name="位图图像" r:id="rId3" imgW="4858428" imgH="396295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2924175"/>
                        <a:ext cx="3743325" cy="305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323850" y="515938"/>
            <a:ext cx="8135938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133350" eaLnBrk="0" hangingPunct="0"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/>
              <a:t>8.</a:t>
            </a:r>
            <a:r>
              <a:rPr lang="zh-CN" altLang="en-US" b="1"/>
              <a:t>如图所示，水箱侧面安装一出水管，水管的端部接有喷嘴，水经喷嘴流出喷入大气中。水箱水面距出水管轴心线高度</a:t>
            </a:r>
            <a:r>
              <a:rPr lang="en-US" altLang="zh-CN" b="1"/>
              <a:t>H=4m</a:t>
            </a:r>
            <a:r>
              <a:rPr lang="zh-CN" altLang="en-US" b="1"/>
              <a:t>，出水管直径</a:t>
            </a:r>
            <a:r>
              <a:rPr lang="en-US" altLang="zh-CN" b="1"/>
              <a:t>D=1m</a:t>
            </a:r>
            <a:r>
              <a:rPr lang="zh-CN" altLang="en-US" b="1"/>
              <a:t>，喷嘴出口直径</a:t>
            </a:r>
            <a:r>
              <a:rPr lang="en-US" altLang="zh-CN" b="1"/>
              <a:t>d=0.5m</a:t>
            </a:r>
            <a:r>
              <a:rPr lang="zh-CN" altLang="en-US" b="1"/>
              <a:t>。试求</a:t>
            </a:r>
            <a:r>
              <a:rPr lang="en-US" altLang="zh-CN" b="1"/>
              <a:t>(1) </a:t>
            </a:r>
            <a:r>
              <a:rPr lang="zh-CN" altLang="en-US" b="1"/>
              <a:t>计算喷嘴入口截面的流速与压强</a:t>
            </a:r>
            <a:r>
              <a:rPr lang="en-US" altLang="zh-CN" b="1"/>
              <a:t>; (2) </a:t>
            </a:r>
            <a:r>
              <a:rPr lang="zh-CN" altLang="en-US" b="1"/>
              <a:t>喷嘴和管之间用四个螺栓连接，试求每个螺栓所受到的拉力。</a:t>
            </a:r>
          </a:p>
        </p:txBody>
      </p:sp>
    </p:spTree>
    <p:extLst>
      <p:ext uri="{BB962C8B-B14F-4D97-AF65-F5344CB8AC3E}">
        <p14:creationId xmlns:p14="http://schemas.microsoft.com/office/powerpoint/2010/main" val="227560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323850" y="85893"/>
            <a:ext cx="813593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133350" eaLnBrk="0" hangingPunct="0"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800" b="1" dirty="0"/>
              <a:t>9.</a:t>
            </a:r>
            <a:r>
              <a:rPr lang="zh-CN" altLang="en-US" sz="1800" b="1" dirty="0"/>
              <a:t>从固定喷嘴出来的射流直径为</a:t>
            </a:r>
            <a:r>
              <a:rPr lang="en-US" altLang="zh-CN" sz="1800" b="1" dirty="0"/>
              <a:t>d</a:t>
            </a:r>
            <a:r>
              <a:rPr lang="zh-CN" altLang="en-US" sz="1800" b="1" dirty="0"/>
              <a:t>，速度为</a:t>
            </a:r>
            <a:r>
              <a:rPr lang="en-US" altLang="zh-CN" sz="1800" b="1" dirty="0"/>
              <a:t>v</a:t>
            </a:r>
            <a:r>
              <a:rPr lang="zh-CN" altLang="en-US" sz="1800" b="1" dirty="0"/>
              <a:t>。冲击一个运动叶片，叶片速度为</a:t>
            </a:r>
            <a:r>
              <a:rPr lang="en-US" altLang="zh-CN" sz="1800" b="1" dirty="0"/>
              <a:t>u</a:t>
            </a:r>
            <a:r>
              <a:rPr lang="zh-CN" altLang="en-US" sz="1800" b="1" dirty="0"/>
              <a:t>，试求</a:t>
            </a:r>
            <a:r>
              <a:rPr lang="en-US" altLang="zh-CN" sz="1800" b="1" dirty="0">
                <a:sym typeface="Wingdings" pitchFamily="2" charset="2"/>
              </a:rPr>
              <a:t>:(1)</a:t>
            </a:r>
            <a:r>
              <a:rPr lang="zh-CN" altLang="en-US" sz="1800" b="1" dirty="0">
                <a:sym typeface="Wingdings" pitchFamily="2" charset="2"/>
              </a:rPr>
              <a:t>叶片所受冲击力</a:t>
            </a:r>
            <a:r>
              <a:rPr lang="en-US" altLang="zh-CN" sz="1800" b="1" dirty="0">
                <a:sym typeface="Wingdings" pitchFamily="2" charset="2"/>
              </a:rPr>
              <a:t>,(2)</a:t>
            </a:r>
            <a:r>
              <a:rPr lang="zh-CN" altLang="en-US" sz="1800" b="1" dirty="0">
                <a:sym typeface="Wingdings" pitchFamily="2" charset="2"/>
              </a:rPr>
              <a:t>水流对叶片所做功率，</a:t>
            </a:r>
            <a:r>
              <a:rPr lang="en-US" altLang="zh-CN" sz="1800" b="1" dirty="0">
                <a:sym typeface="Wingdings" pitchFamily="2" charset="2"/>
              </a:rPr>
              <a:t>(3)</a:t>
            </a:r>
            <a:r>
              <a:rPr lang="zh-CN" altLang="en-US" sz="1800" b="1" dirty="0">
                <a:sym typeface="Wingdings" pitchFamily="2" charset="2"/>
              </a:rPr>
              <a:t>当</a:t>
            </a:r>
            <a:r>
              <a:rPr lang="en-US" altLang="zh-CN" sz="1800" b="1" dirty="0">
                <a:sym typeface="Wingdings" pitchFamily="2" charset="2"/>
              </a:rPr>
              <a:t>u</a:t>
            </a:r>
            <a:r>
              <a:rPr lang="zh-CN" altLang="en-US" sz="1800" b="1" dirty="0">
                <a:sym typeface="Wingdings" pitchFamily="2" charset="2"/>
              </a:rPr>
              <a:t>取什么值时，水流做功最大</a:t>
            </a:r>
            <a:r>
              <a:rPr lang="zh-CN" altLang="en-US" b="1" dirty="0">
                <a:sym typeface="Wingdings" pitchFamily="2" charset="2"/>
              </a:rPr>
              <a:t>。</a:t>
            </a:r>
            <a:endParaRPr lang="zh-CN" altLang="en-US" b="1" dirty="0"/>
          </a:p>
        </p:txBody>
      </p:sp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01556"/>
            <a:ext cx="3605212" cy="259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475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1920987"/>
              </p:ext>
            </p:extLst>
          </p:nvPr>
        </p:nvGraphicFramePr>
        <p:xfrm>
          <a:off x="290787" y="1123624"/>
          <a:ext cx="4929285" cy="573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7" name="Equation" r:id="rId4" imgW="2578100" imgH="3797300" progId="Equation.DSMT4">
                  <p:embed/>
                </p:oleObj>
              </mc:Choice>
              <mc:Fallback>
                <p:oleObj name="Equation" r:id="rId4" imgW="2578100" imgH="3797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787" y="1123624"/>
                        <a:ext cx="4929285" cy="5734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482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0"/>
          <p:cNvSpPr txBox="1">
            <a:spLocks noChangeArrowheads="1"/>
          </p:cNvSpPr>
          <p:nvPr/>
        </p:nvSpPr>
        <p:spPr bwMode="auto">
          <a:xfrm>
            <a:off x="304800" y="685800"/>
            <a:ext cx="80772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例题</a:t>
            </a:r>
            <a:r>
              <a:rPr lang="en-US" altLang="zh-CN" b="1"/>
              <a:t>5-1</a:t>
            </a:r>
            <a:r>
              <a:rPr lang="zh-CN" altLang="en-US" b="1"/>
              <a:t>：内径</a:t>
            </a:r>
            <a:r>
              <a:rPr lang="en-US" altLang="zh-CN" b="1"/>
              <a:t>0.1m</a:t>
            </a:r>
            <a:r>
              <a:rPr lang="zh-CN" altLang="en-US" b="1"/>
              <a:t>的圆管，流体平均流速为</a:t>
            </a:r>
            <a:r>
              <a:rPr lang="en-US" altLang="zh-CN" b="1"/>
              <a:t>0.5m/s</a:t>
            </a:r>
            <a:r>
              <a:rPr lang="zh-CN" altLang="en-US" b="1"/>
              <a:t>，水的运动粘度系数为</a:t>
            </a:r>
            <a:r>
              <a:rPr lang="en-US" altLang="zh-CN" b="1"/>
              <a:t>1*10</a:t>
            </a:r>
            <a:r>
              <a:rPr lang="en-US" altLang="zh-CN" b="1" baseline="30000"/>
              <a:t>-6</a:t>
            </a:r>
            <a:r>
              <a:rPr lang="en-US" altLang="zh-CN" b="1"/>
              <a:t>m</a:t>
            </a:r>
            <a:r>
              <a:rPr lang="en-US" altLang="zh-CN" b="1" baseline="30000"/>
              <a:t>2</a:t>
            </a:r>
            <a:r>
              <a:rPr lang="en-US" altLang="zh-CN" b="1"/>
              <a:t>/s</a:t>
            </a:r>
            <a:r>
              <a:rPr lang="zh-CN" altLang="en-US" b="1"/>
              <a:t>。它的运动状态？如果介质改为油，运动粘度系数为</a:t>
            </a:r>
            <a:r>
              <a:rPr lang="en-US" altLang="zh-CN" b="1"/>
              <a:t>31*10</a:t>
            </a:r>
            <a:r>
              <a:rPr lang="en-US" altLang="zh-CN" b="1" baseline="30000"/>
              <a:t>-6</a:t>
            </a:r>
            <a:r>
              <a:rPr lang="en-US" altLang="zh-CN" b="1"/>
              <a:t>m</a:t>
            </a:r>
            <a:r>
              <a:rPr lang="en-US" altLang="zh-CN" b="1" baseline="30000"/>
              <a:t>2</a:t>
            </a:r>
            <a:r>
              <a:rPr lang="en-US" altLang="zh-CN" b="1"/>
              <a:t>/s</a:t>
            </a:r>
            <a:r>
              <a:rPr lang="zh-CN" altLang="en-US" b="1"/>
              <a:t>，那么流动状态？</a:t>
            </a:r>
          </a:p>
        </p:txBody>
      </p:sp>
      <p:graphicFrame>
        <p:nvGraphicFramePr>
          <p:cNvPr id="5018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4708365"/>
              </p:ext>
            </p:extLst>
          </p:nvPr>
        </p:nvGraphicFramePr>
        <p:xfrm>
          <a:off x="1763688" y="2708920"/>
          <a:ext cx="4903787" cy="284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1" name="Equation" r:id="rId3" imgW="2184400" imgH="1270000" progId="Equation.DSMT4">
                  <p:embed/>
                </p:oleObj>
              </mc:Choice>
              <mc:Fallback>
                <p:oleObj name="Equation" r:id="rId3" imgW="2184400" imgH="1270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2708920"/>
                        <a:ext cx="4903787" cy="284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4975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468313" y="620713"/>
            <a:ext cx="80772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/>
              <a:t>p113-1</a:t>
            </a:r>
            <a:r>
              <a:rPr lang="zh-CN" altLang="en-US" b="1"/>
              <a:t>：内径</a:t>
            </a:r>
            <a:r>
              <a:rPr lang="en-US" altLang="zh-CN" b="1"/>
              <a:t>0.015m</a:t>
            </a:r>
            <a:r>
              <a:rPr lang="zh-CN" altLang="en-US" b="1"/>
              <a:t>的圆管，流体平均流速为</a:t>
            </a:r>
            <a:r>
              <a:rPr lang="en-US" altLang="zh-CN" b="1"/>
              <a:t>14m/s</a:t>
            </a:r>
            <a:r>
              <a:rPr lang="zh-CN" altLang="en-US" b="1"/>
              <a:t>，</a:t>
            </a:r>
            <a:r>
              <a:rPr lang="en-US" altLang="zh-CN" b="1"/>
              <a:t>(1)</a:t>
            </a:r>
            <a:r>
              <a:rPr lang="zh-CN" altLang="en-US" b="1"/>
              <a:t>油的运动粘度系数为</a:t>
            </a:r>
            <a:r>
              <a:rPr lang="en-US" altLang="zh-CN" b="1"/>
              <a:t>1*10</a:t>
            </a:r>
            <a:r>
              <a:rPr lang="en-US" altLang="zh-CN" b="1" baseline="30000"/>
              <a:t>-4</a:t>
            </a:r>
            <a:r>
              <a:rPr lang="en-US" altLang="zh-CN" b="1"/>
              <a:t>m</a:t>
            </a:r>
            <a:r>
              <a:rPr lang="en-US" altLang="zh-CN" b="1" baseline="30000"/>
              <a:t>2</a:t>
            </a:r>
            <a:r>
              <a:rPr lang="en-US" altLang="zh-CN" b="1"/>
              <a:t>/s</a:t>
            </a:r>
            <a:r>
              <a:rPr lang="zh-CN" altLang="en-US" b="1"/>
              <a:t>； </a:t>
            </a:r>
            <a:r>
              <a:rPr lang="en-US" altLang="zh-CN" b="1"/>
              <a:t>(2)</a:t>
            </a:r>
            <a:r>
              <a:rPr lang="zh-CN" altLang="en-US" b="1"/>
              <a:t>水的运动粘度系数为</a:t>
            </a:r>
            <a:r>
              <a:rPr lang="en-US" altLang="zh-CN" b="1"/>
              <a:t>1*10</a:t>
            </a:r>
            <a:r>
              <a:rPr lang="en-US" altLang="zh-CN" b="1" baseline="30000"/>
              <a:t>-6</a:t>
            </a:r>
            <a:r>
              <a:rPr lang="en-US" altLang="zh-CN" b="1"/>
              <a:t>m</a:t>
            </a:r>
            <a:r>
              <a:rPr lang="en-US" altLang="zh-CN" b="1" baseline="30000"/>
              <a:t>2</a:t>
            </a:r>
            <a:r>
              <a:rPr lang="en-US" altLang="zh-CN" b="1"/>
              <a:t>/s </a:t>
            </a:r>
            <a:r>
              <a:rPr lang="zh-CN" altLang="en-US" b="1"/>
              <a:t>； </a:t>
            </a:r>
            <a:r>
              <a:rPr lang="en-US" altLang="zh-CN" b="1"/>
              <a:t>(3)</a:t>
            </a:r>
            <a:r>
              <a:rPr lang="zh-CN" altLang="en-US" b="1"/>
              <a:t>空气的运动粘度系数为</a:t>
            </a:r>
            <a:r>
              <a:rPr lang="en-US" altLang="zh-CN" b="1"/>
              <a:t>1.5*10</a:t>
            </a:r>
            <a:r>
              <a:rPr lang="en-US" altLang="zh-CN" b="1" baseline="30000"/>
              <a:t>-5</a:t>
            </a:r>
            <a:r>
              <a:rPr lang="en-US" altLang="zh-CN" b="1"/>
              <a:t>m</a:t>
            </a:r>
            <a:r>
              <a:rPr lang="en-US" altLang="zh-CN" b="1" baseline="30000"/>
              <a:t>2</a:t>
            </a:r>
            <a:r>
              <a:rPr lang="en-US" altLang="zh-CN" b="1"/>
              <a:t>/s </a:t>
            </a:r>
            <a:r>
              <a:rPr lang="zh-CN" altLang="en-US" b="1"/>
              <a:t>。它们的运动状态？为保持层流，它们的最大流速是多少？</a:t>
            </a:r>
          </a:p>
        </p:txBody>
      </p:sp>
    </p:spTree>
    <p:extLst>
      <p:ext uri="{BB962C8B-B14F-4D97-AF65-F5344CB8AC3E}">
        <p14:creationId xmlns:p14="http://schemas.microsoft.com/office/powerpoint/2010/main" val="31684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1371600" y="762000"/>
            <a:ext cx="6153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§5-3 </a:t>
            </a:r>
            <a:r>
              <a:rPr lang="zh-CN" altLang="en-US" sz="3200" b="1"/>
              <a:t>流体在圆管中的层流流动</a:t>
            </a: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914400" y="1752600"/>
            <a:ext cx="6858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一</a:t>
            </a:r>
            <a:r>
              <a:rPr lang="en-US" altLang="zh-CN" sz="2800" b="1"/>
              <a:t>.</a:t>
            </a:r>
            <a:r>
              <a:rPr lang="zh-CN" altLang="en-US" sz="2800" b="1"/>
              <a:t>圆管中层流流动的剪切应力</a:t>
            </a:r>
            <a:endParaRPr lang="zh-CN" altLang="en-US" b="1"/>
          </a:p>
        </p:txBody>
      </p:sp>
      <p:graphicFrame>
        <p:nvGraphicFramePr>
          <p:cNvPr id="17412" name="Object 6"/>
          <p:cNvGraphicFramePr>
            <a:graphicFrameLocks noChangeAspect="1"/>
          </p:cNvGraphicFramePr>
          <p:nvPr/>
        </p:nvGraphicFramePr>
        <p:xfrm>
          <a:off x="5867400" y="1916113"/>
          <a:ext cx="1651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7" name="Equation" r:id="rId3" imgW="164957" imgH="190335" progId="Equation.DSMT4">
                  <p:embed/>
                </p:oleObj>
              </mc:Choice>
              <mc:Fallback>
                <p:oleObj name="Equation" r:id="rId3" imgW="164957" imgH="19033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1916113"/>
                        <a:ext cx="1651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1042988" y="2420938"/>
            <a:ext cx="4608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/>
              <a:t>1.</a:t>
            </a:r>
            <a:r>
              <a:rPr lang="zh-CN" altLang="en-US" b="1"/>
              <a:t>倾斜圆管切应力沿径向的分布</a:t>
            </a:r>
          </a:p>
        </p:txBody>
      </p:sp>
      <p:graphicFrame>
        <p:nvGraphicFramePr>
          <p:cNvPr id="17414" name="Object 8"/>
          <p:cNvGraphicFramePr>
            <a:graphicFrameLocks noChangeAspect="1"/>
          </p:cNvGraphicFramePr>
          <p:nvPr/>
        </p:nvGraphicFramePr>
        <p:xfrm>
          <a:off x="4500563" y="2997200"/>
          <a:ext cx="4227512" cy="362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8" name="位图图像" r:id="rId5" imgW="2723810" imgH="2333333" progId="Paint.Picture">
                  <p:embed/>
                </p:oleObj>
              </mc:Choice>
              <mc:Fallback>
                <p:oleObj name="位图图像" r:id="rId5" imgW="2723810" imgH="233333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2997200"/>
                        <a:ext cx="4227512" cy="362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0061340"/>
              </p:ext>
            </p:extLst>
          </p:nvPr>
        </p:nvGraphicFramePr>
        <p:xfrm>
          <a:off x="1331913" y="3429000"/>
          <a:ext cx="2735262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9" name="Equation" r:id="rId7" imgW="1282700" imgH="393700" progId="Equation.DSMT4">
                  <p:embed/>
                </p:oleObj>
              </mc:Choice>
              <mc:Fallback>
                <p:oleObj name="Equation" r:id="rId7" imgW="12827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3429000"/>
                        <a:ext cx="2735262" cy="839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084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341438"/>
            <a:ext cx="366712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1331913" y="765175"/>
            <a:ext cx="4608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/>
              <a:t>2.</a:t>
            </a:r>
            <a:r>
              <a:rPr lang="zh-CN" altLang="en-US" b="1"/>
              <a:t>倾斜圆管切应力沿径向的分布</a:t>
            </a:r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1476375" y="3644900"/>
            <a:ext cx="2663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/>
              <a:t>3.</a:t>
            </a:r>
            <a:r>
              <a:rPr lang="zh-CN" altLang="en-US" b="1"/>
              <a:t>管壁处切应力</a:t>
            </a:r>
          </a:p>
        </p:txBody>
      </p:sp>
      <p:graphicFrame>
        <p:nvGraphicFramePr>
          <p:cNvPr id="1843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0499964"/>
              </p:ext>
            </p:extLst>
          </p:nvPr>
        </p:nvGraphicFramePr>
        <p:xfrm>
          <a:off x="2051050" y="4149725"/>
          <a:ext cx="2952750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1" name="Equation" r:id="rId4" imgW="1384300" imgH="393700" progId="Equation.DSMT4">
                  <p:embed/>
                </p:oleObj>
              </mc:Choice>
              <mc:Fallback>
                <p:oleObj name="Equation" r:id="rId4" imgW="13843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4149725"/>
                        <a:ext cx="2952750" cy="839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1547813" y="5013325"/>
            <a:ext cx="5040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/>
              <a:t>4.</a:t>
            </a:r>
            <a:r>
              <a:rPr lang="zh-CN" altLang="en-US" b="1"/>
              <a:t>长为</a:t>
            </a:r>
            <a:r>
              <a:rPr lang="en-US" altLang="zh-CN" b="1"/>
              <a:t>l</a:t>
            </a:r>
            <a:r>
              <a:rPr lang="zh-CN" altLang="en-US" b="1"/>
              <a:t>的水平放置圆管所受切应力</a:t>
            </a:r>
          </a:p>
        </p:txBody>
      </p:sp>
      <p:graphicFrame>
        <p:nvGraphicFramePr>
          <p:cNvPr id="1843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2861110"/>
              </p:ext>
            </p:extLst>
          </p:nvPr>
        </p:nvGraphicFramePr>
        <p:xfrm>
          <a:off x="1619250" y="5516563"/>
          <a:ext cx="1354138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2" name="Equation" r:id="rId6" imgW="634725" imgH="393529" progId="Equation.DSMT4">
                  <p:embed/>
                </p:oleObj>
              </mc:Choice>
              <mc:Fallback>
                <p:oleObj name="Equation" r:id="rId6" imgW="634725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5516563"/>
                        <a:ext cx="1354138" cy="839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6337499"/>
              </p:ext>
            </p:extLst>
          </p:nvPr>
        </p:nvGraphicFramePr>
        <p:xfrm>
          <a:off x="4799013" y="5516563"/>
          <a:ext cx="1489075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3" name="Equation" r:id="rId8" imgW="698197" imgH="393529" progId="Equation.DSMT4">
                  <p:embed/>
                </p:oleObj>
              </mc:Choice>
              <mc:Fallback>
                <p:oleObj name="Equation" r:id="rId8" imgW="698197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9013" y="5516563"/>
                        <a:ext cx="1489075" cy="839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936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700213"/>
            <a:ext cx="4305300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45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1566189"/>
              </p:ext>
            </p:extLst>
          </p:nvPr>
        </p:nvGraphicFramePr>
        <p:xfrm>
          <a:off x="3203848" y="4581128"/>
          <a:ext cx="2663825" cy="198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1" name="Equation" r:id="rId4" imgW="1295400" imgH="965200" progId="Equation.DSMT4">
                  <p:embed/>
                </p:oleObj>
              </mc:Choice>
              <mc:Fallback>
                <p:oleObj name="Equation" r:id="rId4" imgW="1295400" imgH="965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4581128"/>
                        <a:ext cx="2663825" cy="198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8280400" y="0"/>
            <a:ext cx="8636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复习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2555875" y="765175"/>
            <a:ext cx="424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流量与平均流速的求法</a:t>
            </a:r>
            <a:r>
              <a:rPr lang="en-US" altLang="zh-CN" b="1"/>
              <a:t>(p45)</a:t>
            </a:r>
          </a:p>
        </p:txBody>
      </p:sp>
    </p:spTree>
    <p:extLst>
      <p:ext uri="{BB962C8B-B14F-4D97-AF65-F5344CB8AC3E}">
        <p14:creationId xmlns:p14="http://schemas.microsoft.com/office/powerpoint/2010/main" val="209823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900113" y="1196975"/>
            <a:ext cx="6858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二</a:t>
            </a:r>
            <a:r>
              <a:rPr lang="en-US" altLang="zh-CN" sz="2800" b="1"/>
              <a:t>.</a:t>
            </a:r>
            <a:r>
              <a:rPr lang="zh-CN" altLang="en-US" sz="2800" b="1"/>
              <a:t>圆管中层流流动的速度分布</a:t>
            </a:r>
            <a:endParaRPr lang="zh-CN" altLang="en-US" b="1"/>
          </a:p>
        </p:txBody>
      </p:sp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1187450" y="1989138"/>
            <a:ext cx="4608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/>
              <a:t>1.</a:t>
            </a:r>
            <a:r>
              <a:rPr lang="zh-CN" altLang="en-US" b="1"/>
              <a:t>倾斜圆管速度沿径向的分布</a:t>
            </a:r>
          </a:p>
        </p:txBody>
      </p:sp>
      <p:graphicFrame>
        <p:nvGraphicFramePr>
          <p:cNvPr id="2048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4123051"/>
              </p:ext>
            </p:extLst>
          </p:nvPr>
        </p:nvGraphicFramePr>
        <p:xfrm>
          <a:off x="2051050" y="2781300"/>
          <a:ext cx="3684588" cy="281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5" name="Equation" r:id="rId3" imgW="1727200" imgH="1320800" progId="Equation.DSMT4">
                  <p:embed/>
                </p:oleObj>
              </mc:Choice>
              <mc:Fallback>
                <p:oleObj name="Equation" r:id="rId3" imgW="1727200" imgH="1320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2781300"/>
                        <a:ext cx="3684588" cy="281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011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Text Box 4"/>
          <p:cNvSpPr txBox="1">
            <a:spLocks noChangeArrowheads="1"/>
          </p:cNvSpPr>
          <p:nvPr/>
        </p:nvSpPr>
        <p:spPr bwMode="auto">
          <a:xfrm>
            <a:off x="1042988" y="1268413"/>
            <a:ext cx="64087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第六章 有势流动</a:t>
            </a:r>
          </a:p>
        </p:txBody>
      </p:sp>
      <p:sp>
        <p:nvSpPr>
          <p:cNvPr id="151557" name="Rectangle 5"/>
          <p:cNvSpPr>
            <a:spLocks noChangeArrowheads="1"/>
          </p:cNvSpPr>
          <p:nvPr/>
        </p:nvSpPr>
        <p:spPr bwMode="auto">
          <a:xfrm>
            <a:off x="684213" y="2276475"/>
            <a:ext cx="6840537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b="1"/>
              <a:t>1.</a:t>
            </a:r>
            <a:r>
              <a:rPr lang="zh-CN" altLang="en-US" b="1"/>
              <a:t>拉格朗日方程</a:t>
            </a:r>
            <a:r>
              <a:rPr lang="en-US" altLang="zh-CN" b="1"/>
              <a:t>?</a:t>
            </a:r>
            <a:r>
              <a:rPr lang="zh-CN" altLang="en-US" b="1"/>
              <a:t>适用条件</a:t>
            </a:r>
            <a:r>
              <a:rPr lang="en-US" altLang="zh-CN" b="1"/>
              <a:t>,</a:t>
            </a:r>
            <a:r>
              <a:rPr lang="zh-CN" altLang="en-US" b="1"/>
              <a:t>与伯努力方程的区别</a:t>
            </a:r>
            <a:r>
              <a:rPr lang="en-US" altLang="zh-CN" b="1"/>
              <a:t>?</a:t>
            </a:r>
          </a:p>
          <a:p>
            <a:r>
              <a:rPr lang="en-US" altLang="zh-CN" b="1"/>
              <a:t>2.</a:t>
            </a:r>
            <a:r>
              <a:rPr lang="zh-CN" altLang="en-US" b="1"/>
              <a:t>什么是势流叠加原理</a:t>
            </a:r>
            <a:r>
              <a:rPr lang="en-US" altLang="zh-CN" b="1"/>
              <a:t>?</a:t>
            </a:r>
          </a:p>
          <a:p>
            <a:r>
              <a:rPr lang="en-US" altLang="zh-CN" b="1"/>
              <a:t>3.</a:t>
            </a:r>
            <a:r>
              <a:rPr lang="zh-CN" altLang="en-US" b="1"/>
              <a:t>均匀流绕圆柱体无环流流动由哪几个基本势流组成</a:t>
            </a:r>
            <a:r>
              <a:rPr lang="en-US" altLang="zh-CN" b="1"/>
              <a:t>?</a:t>
            </a:r>
          </a:p>
          <a:p>
            <a:r>
              <a:rPr lang="en-US" altLang="zh-CN" b="1"/>
              <a:t>4.</a:t>
            </a:r>
            <a:r>
              <a:rPr lang="zh-CN" altLang="en-US" b="1"/>
              <a:t>什么是达朗伯尔疑题</a:t>
            </a:r>
            <a:r>
              <a:rPr lang="en-US" altLang="zh-CN" b="1"/>
              <a:t>?</a:t>
            </a:r>
          </a:p>
          <a:p>
            <a:r>
              <a:rPr lang="en-US" altLang="zh-CN" b="1"/>
              <a:t>5.</a:t>
            </a:r>
            <a:r>
              <a:rPr lang="zh-CN" altLang="en-US" b="1"/>
              <a:t>均匀流绕圆柱体有环流流动由哪几个基本势流组成</a:t>
            </a:r>
            <a:r>
              <a:rPr lang="en-US" altLang="zh-CN" b="1"/>
              <a:t>?</a:t>
            </a:r>
            <a:r>
              <a:rPr lang="zh-CN" altLang="en-US" b="1"/>
              <a:t>库塔</a:t>
            </a:r>
            <a:r>
              <a:rPr lang="en-US" altLang="zh-CN" b="1">
                <a:latin typeface="Times New Roman"/>
              </a:rPr>
              <a:t>—</a:t>
            </a:r>
            <a:r>
              <a:rPr lang="zh-CN" altLang="en-US" b="1"/>
              <a:t>儒可夫斯基定理的表达式</a:t>
            </a:r>
            <a:r>
              <a:rPr lang="en-US" altLang="zh-CN" b="1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8241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276475"/>
            <a:ext cx="4305300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50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9266376"/>
              </p:ext>
            </p:extLst>
          </p:nvPr>
        </p:nvGraphicFramePr>
        <p:xfrm>
          <a:off x="539750" y="2205038"/>
          <a:ext cx="3671888" cy="308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9" name="Equation" r:id="rId4" imgW="1663700" imgH="1397000" progId="Equation.DSMT4">
                  <p:embed/>
                </p:oleObj>
              </mc:Choice>
              <mc:Fallback>
                <p:oleObj name="Equation" r:id="rId4" imgW="1663700" imgH="1397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2205038"/>
                        <a:ext cx="3671888" cy="308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742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1476375" y="1268413"/>
            <a:ext cx="5327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/>
              <a:t>2.</a:t>
            </a:r>
            <a:r>
              <a:rPr lang="zh-CN" altLang="en-US" b="1"/>
              <a:t>长为</a:t>
            </a:r>
            <a:r>
              <a:rPr lang="en-US" altLang="zh-CN" b="1"/>
              <a:t>l</a:t>
            </a:r>
            <a:r>
              <a:rPr lang="zh-CN" altLang="en-US" b="1"/>
              <a:t>的水平放置圆管的速度分布</a:t>
            </a:r>
          </a:p>
        </p:txBody>
      </p:sp>
      <p:graphicFrame>
        <p:nvGraphicFramePr>
          <p:cNvPr id="2253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320646"/>
              </p:ext>
            </p:extLst>
          </p:nvPr>
        </p:nvGraphicFramePr>
        <p:xfrm>
          <a:off x="2643188" y="2205038"/>
          <a:ext cx="2774950" cy="308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3" name="Equation" r:id="rId3" imgW="1257300" imgH="1397000" progId="Equation.DSMT4">
                  <p:embed/>
                </p:oleObj>
              </mc:Choice>
              <mc:Fallback>
                <p:oleObj name="Equation" r:id="rId3" imgW="1257300" imgH="1397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88" y="2205038"/>
                        <a:ext cx="2774950" cy="308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911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900113" y="1196975"/>
            <a:ext cx="6858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三</a:t>
            </a:r>
            <a:r>
              <a:rPr lang="en-US" altLang="zh-CN" sz="2800" b="1"/>
              <a:t>.</a:t>
            </a:r>
            <a:r>
              <a:rPr lang="zh-CN" altLang="en-US" sz="2800" b="1"/>
              <a:t>圆管中层流流动的体积流量</a:t>
            </a:r>
            <a:endParaRPr lang="zh-CN" altLang="en-US" b="1"/>
          </a:p>
        </p:txBody>
      </p:sp>
      <p:graphicFrame>
        <p:nvGraphicFramePr>
          <p:cNvPr id="2355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7179904"/>
              </p:ext>
            </p:extLst>
          </p:nvPr>
        </p:nvGraphicFramePr>
        <p:xfrm>
          <a:off x="973138" y="2565400"/>
          <a:ext cx="6223000" cy="201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4" name="Equation" r:id="rId3" imgW="2819400" imgH="914400" progId="Equation.DSMT4">
                  <p:embed/>
                </p:oleObj>
              </mc:Choice>
              <mc:Fallback>
                <p:oleObj name="Equation" r:id="rId3" imgW="281940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138" y="2565400"/>
                        <a:ext cx="6223000" cy="201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971550" y="1989138"/>
            <a:ext cx="3254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/>
              <a:t>1.</a:t>
            </a:r>
            <a:r>
              <a:rPr lang="zh-CN" altLang="en-US" b="1"/>
              <a:t>倾斜圆管的体积流量</a:t>
            </a:r>
          </a:p>
        </p:txBody>
      </p:sp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1042988" y="4724400"/>
            <a:ext cx="3254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/>
              <a:t>2.</a:t>
            </a:r>
            <a:r>
              <a:rPr lang="zh-CN" altLang="en-US" b="1"/>
              <a:t>倾斜圆管的平均流速</a:t>
            </a:r>
          </a:p>
        </p:txBody>
      </p:sp>
      <p:graphicFrame>
        <p:nvGraphicFramePr>
          <p:cNvPr id="2355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4728127"/>
              </p:ext>
            </p:extLst>
          </p:nvPr>
        </p:nvGraphicFramePr>
        <p:xfrm>
          <a:off x="1068748" y="5301208"/>
          <a:ext cx="5268912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5" name="Equation" r:id="rId5" imgW="2387600" imgH="457200" progId="Equation.DSMT4">
                  <p:embed/>
                </p:oleObj>
              </mc:Choice>
              <mc:Fallback>
                <p:oleObj name="Equation" r:id="rId5" imgW="23876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8748" y="5301208"/>
                        <a:ext cx="5268912" cy="1008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374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1116013" y="1125538"/>
            <a:ext cx="5864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/>
              <a:t>3.</a:t>
            </a:r>
            <a:r>
              <a:rPr lang="zh-CN" altLang="en-US" b="1"/>
              <a:t>水平圆管的体积流量</a:t>
            </a:r>
            <a:r>
              <a:rPr lang="en-US" altLang="zh-CN" b="1"/>
              <a:t>(</a:t>
            </a:r>
            <a:r>
              <a:rPr lang="zh-CN" altLang="en-US" b="1"/>
              <a:t>哈根</a:t>
            </a:r>
            <a:r>
              <a:rPr lang="en-US" altLang="zh-CN" b="1"/>
              <a:t>-</a:t>
            </a:r>
            <a:r>
              <a:rPr lang="zh-CN" altLang="en-US" b="1"/>
              <a:t>泊肃叶公式</a:t>
            </a:r>
            <a:r>
              <a:rPr lang="en-US" altLang="zh-CN" b="1"/>
              <a:t>)</a:t>
            </a:r>
          </a:p>
        </p:txBody>
      </p:sp>
      <p:graphicFrame>
        <p:nvGraphicFramePr>
          <p:cNvPr id="2457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884992"/>
              </p:ext>
            </p:extLst>
          </p:nvPr>
        </p:nvGraphicFramePr>
        <p:xfrm>
          <a:off x="2627313" y="2263775"/>
          <a:ext cx="3028950" cy="299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1" name="Equation" r:id="rId3" imgW="1371600" imgH="1358640" progId="Equation.DSMT4">
                  <p:embed/>
                </p:oleObj>
              </mc:Choice>
              <mc:Fallback>
                <p:oleObj name="Equation" r:id="rId3" imgW="1371600" imgH="1358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2263775"/>
                        <a:ext cx="3028950" cy="299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13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971550" y="692150"/>
            <a:ext cx="6858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四</a:t>
            </a:r>
            <a:r>
              <a:rPr lang="en-US" altLang="zh-CN" sz="2800" b="1"/>
              <a:t>.</a:t>
            </a:r>
            <a:r>
              <a:rPr lang="zh-CN" altLang="en-US" sz="2800" b="1"/>
              <a:t>圆管中层流流动的沿程损失系数</a:t>
            </a:r>
            <a:endParaRPr lang="zh-CN" altLang="en-US" b="1"/>
          </a:p>
        </p:txBody>
      </p:sp>
      <p:graphicFrame>
        <p:nvGraphicFramePr>
          <p:cNvPr id="2560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7551297"/>
              </p:ext>
            </p:extLst>
          </p:nvPr>
        </p:nvGraphicFramePr>
        <p:xfrm>
          <a:off x="1042988" y="1484313"/>
          <a:ext cx="7023100" cy="463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5" name="Equation" r:id="rId3" imgW="3771900" imgH="2489200" progId="Equation.DSMT4">
                  <p:embed/>
                </p:oleObj>
              </mc:Choice>
              <mc:Fallback>
                <p:oleObj name="Equation" r:id="rId3" imgW="3771900" imgH="2489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484313"/>
                        <a:ext cx="7023100" cy="463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2960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468313" y="692150"/>
            <a:ext cx="7991475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例题</a:t>
            </a:r>
            <a:r>
              <a:rPr lang="en-US" altLang="zh-CN" b="1"/>
              <a:t>5-2 </a:t>
            </a:r>
            <a:r>
              <a:rPr lang="zh-CN" altLang="en-US" b="1"/>
              <a:t>内径</a:t>
            </a:r>
            <a:r>
              <a:rPr lang="en-US" altLang="zh-CN" b="1"/>
              <a:t>20mm</a:t>
            </a:r>
            <a:r>
              <a:rPr lang="zh-CN" altLang="en-US" b="1"/>
              <a:t>的倾斜圆管</a:t>
            </a:r>
            <a:r>
              <a:rPr lang="en-US" altLang="zh-CN" b="1"/>
              <a:t>,</a:t>
            </a:r>
            <a:r>
              <a:rPr lang="zh-CN" altLang="en-US" b="1"/>
              <a:t>流过密度</a:t>
            </a:r>
            <a:r>
              <a:rPr lang="en-US" altLang="zh-CN" b="1"/>
              <a:t>815kg/m</a:t>
            </a:r>
            <a:r>
              <a:rPr lang="en-US" altLang="zh-CN" b="1" baseline="30000"/>
              <a:t>3</a:t>
            </a:r>
            <a:r>
              <a:rPr lang="en-US" altLang="zh-CN" b="1"/>
              <a:t>,</a:t>
            </a:r>
            <a:r>
              <a:rPr lang="zh-CN" altLang="en-US" b="1"/>
              <a:t>粘度</a:t>
            </a:r>
            <a:r>
              <a:rPr lang="en-US" altLang="zh-CN" b="1"/>
              <a:t>0.04Pa.s</a:t>
            </a:r>
            <a:r>
              <a:rPr lang="zh-CN" altLang="en-US" b="1"/>
              <a:t>的流体</a:t>
            </a:r>
            <a:r>
              <a:rPr lang="en-US" altLang="zh-CN" b="1"/>
              <a:t>.</a:t>
            </a:r>
            <a:r>
              <a:rPr lang="zh-CN" altLang="en-US" b="1"/>
              <a:t>截面</a:t>
            </a:r>
            <a:r>
              <a:rPr lang="en-US" altLang="zh-CN" b="1"/>
              <a:t>1</a:t>
            </a:r>
            <a:r>
              <a:rPr lang="zh-CN" altLang="en-US" b="1"/>
              <a:t>处的压强为</a:t>
            </a:r>
            <a:r>
              <a:rPr lang="en-US" altLang="zh-CN" b="1"/>
              <a:t>9.8*10</a:t>
            </a:r>
            <a:r>
              <a:rPr lang="en-US" altLang="zh-CN" b="1" baseline="30000"/>
              <a:t>4</a:t>
            </a:r>
            <a:r>
              <a:rPr lang="en-US" altLang="zh-CN" b="1"/>
              <a:t>Pa,</a:t>
            </a:r>
            <a:r>
              <a:rPr lang="zh-CN" altLang="en-US" b="1"/>
              <a:t>截面</a:t>
            </a:r>
            <a:r>
              <a:rPr lang="en-US" altLang="zh-CN" b="1"/>
              <a:t>2</a:t>
            </a:r>
            <a:r>
              <a:rPr lang="zh-CN" altLang="en-US" b="1"/>
              <a:t>处的压强为</a:t>
            </a:r>
            <a:r>
              <a:rPr lang="en-US" altLang="zh-CN" b="1"/>
              <a:t>19.6*10</a:t>
            </a:r>
            <a:r>
              <a:rPr lang="en-US" altLang="zh-CN" b="1" baseline="30000"/>
              <a:t>4</a:t>
            </a:r>
            <a:r>
              <a:rPr lang="en-US" altLang="zh-CN" b="1"/>
              <a:t>Pa,</a:t>
            </a:r>
            <a:r>
              <a:rPr lang="zh-CN" altLang="en-US" b="1"/>
              <a:t>流动状态为层流</a:t>
            </a:r>
            <a:r>
              <a:rPr lang="en-US" altLang="zh-CN" b="1"/>
              <a:t>.</a:t>
            </a:r>
            <a:r>
              <a:rPr lang="zh-CN" altLang="en-US" b="1"/>
              <a:t>确定流动方向</a:t>
            </a:r>
            <a:r>
              <a:rPr lang="en-US" altLang="zh-CN" b="1"/>
              <a:t>,</a:t>
            </a:r>
            <a:r>
              <a:rPr lang="zh-CN" altLang="en-US" b="1"/>
              <a:t>并求出平均流速与雷诺数</a:t>
            </a:r>
            <a:r>
              <a:rPr lang="en-US" altLang="zh-CN" b="1"/>
              <a:t>.</a:t>
            </a:r>
          </a:p>
        </p:txBody>
      </p:sp>
      <p:graphicFrame>
        <p:nvGraphicFramePr>
          <p:cNvPr id="26627" name="Object 5"/>
          <p:cNvGraphicFramePr>
            <a:graphicFrameLocks noChangeAspect="1"/>
          </p:cNvGraphicFramePr>
          <p:nvPr/>
        </p:nvGraphicFramePr>
        <p:xfrm>
          <a:off x="4319588" y="2565400"/>
          <a:ext cx="4824412" cy="217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6" name="Drawing" r:id="rId3" imgW="3705225" imgH="1666875" progId="AutoCAD.Drawing.15">
                  <p:embed/>
                </p:oleObj>
              </mc:Choice>
              <mc:Fallback>
                <p:oleObj name="Drawing" r:id="rId3" imgW="3705225" imgH="1666875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9588" y="2565400"/>
                        <a:ext cx="4824412" cy="2170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7451725" y="2492375"/>
            <a:ext cx="215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1</a:t>
            </a:r>
          </a:p>
        </p:txBody>
      </p:sp>
      <p:sp>
        <p:nvSpPr>
          <p:cNvPr id="26629" name="Text Box 7"/>
          <p:cNvSpPr txBox="1">
            <a:spLocks noChangeArrowheads="1"/>
          </p:cNvSpPr>
          <p:nvPr/>
        </p:nvSpPr>
        <p:spPr bwMode="auto">
          <a:xfrm>
            <a:off x="4284663" y="4005263"/>
            <a:ext cx="574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2</a:t>
            </a:r>
          </a:p>
        </p:txBody>
      </p:sp>
      <p:graphicFrame>
        <p:nvGraphicFramePr>
          <p:cNvPr id="6964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416420"/>
              </p:ext>
            </p:extLst>
          </p:nvPr>
        </p:nvGraphicFramePr>
        <p:xfrm>
          <a:off x="611188" y="2349500"/>
          <a:ext cx="3522662" cy="417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7" name="Equation" r:id="rId5" imgW="2527300" imgH="2997200" progId="Equation.DSMT4">
                  <p:embed/>
                </p:oleObj>
              </mc:Choice>
              <mc:Fallback>
                <p:oleObj name="Equation" r:id="rId5" imgW="2527300" imgH="299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2349500"/>
                        <a:ext cx="3522662" cy="417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743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8"/>
          <p:cNvSpPr>
            <a:spLocks noChangeArrowheads="1"/>
          </p:cNvSpPr>
          <p:nvPr/>
        </p:nvSpPr>
        <p:spPr bwMode="auto">
          <a:xfrm>
            <a:off x="971550" y="404813"/>
            <a:ext cx="6858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一</a:t>
            </a:r>
            <a:r>
              <a:rPr lang="en-US" altLang="zh-CN" sz="2800" b="1"/>
              <a:t>.</a:t>
            </a:r>
            <a:r>
              <a:rPr lang="zh-CN" altLang="en-US" sz="2800" b="1"/>
              <a:t>简单管路的水力计算</a:t>
            </a:r>
            <a:endParaRPr lang="zh-CN" altLang="en-US" b="1"/>
          </a:p>
        </p:txBody>
      </p:sp>
      <p:sp>
        <p:nvSpPr>
          <p:cNvPr id="6147" name="Rectangle 29"/>
          <p:cNvSpPr>
            <a:spLocks noChangeArrowheads="1"/>
          </p:cNvSpPr>
          <p:nvPr/>
        </p:nvSpPr>
        <p:spPr bwMode="auto">
          <a:xfrm>
            <a:off x="1547813" y="1125538"/>
            <a:ext cx="1730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/>
              <a:t>1.</a:t>
            </a:r>
            <a:r>
              <a:rPr lang="zh-CN" altLang="en-US" b="1"/>
              <a:t>水力长管</a:t>
            </a:r>
          </a:p>
        </p:txBody>
      </p:sp>
      <p:graphicFrame>
        <p:nvGraphicFramePr>
          <p:cNvPr id="6148" name="Object 32"/>
          <p:cNvGraphicFramePr>
            <a:graphicFrameLocks noChangeAspect="1"/>
          </p:cNvGraphicFramePr>
          <p:nvPr/>
        </p:nvGraphicFramePr>
        <p:xfrm>
          <a:off x="5943600" y="2492375"/>
          <a:ext cx="3200400" cy="290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0" name="Drawing" r:id="rId3" imgW="2181225" imgH="1981200" progId="AutoCAD.Drawing.15">
                  <p:embed/>
                </p:oleObj>
              </mc:Choice>
              <mc:Fallback>
                <p:oleObj name="Drawing" r:id="rId3" imgW="2181225" imgH="1981200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2492375"/>
                        <a:ext cx="3200400" cy="290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Text Box 33"/>
          <p:cNvSpPr txBox="1">
            <a:spLocks noChangeArrowheads="1"/>
          </p:cNvSpPr>
          <p:nvPr/>
        </p:nvSpPr>
        <p:spPr bwMode="auto">
          <a:xfrm>
            <a:off x="684213" y="1557338"/>
            <a:ext cx="79914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/>
              <a:t>      </a:t>
            </a:r>
            <a:r>
              <a:rPr lang="zh-CN" altLang="en-US" b="1"/>
              <a:t>例题</a:t>
            </a:r>
            <a:r>
              <a:rPr lang="en-US" altLang="zh-CN" b="1"/>
              <a:t>5-4 </a:t>
            </a:r>
            <a:r>
              <a:rPr lang="zh-CN" altLang="en-US" b="1"/>
              <a:t>沿程损失系数</a:t>
            </a:r>
            <a:r>
              <a:rPr lang="en-US" altLang="zh-CN" b="1"/>
              <a:t>λ</a:t>
            </a:r>
            <a:r>
              <a:rPr lang="zh-CN" altLang="en-US" b="1"/>
              <a:t>已知</a:t>
            </a:r>
            <a:r>
              <a:rPr lang="en-US" altLang="zh-CN" b="1"/>
              <a:t>,</a:t>
            </a:r>
            <a:r>
              <a:rPr lang="zh-CN" altLang="en-US" b="1"/>
              <a:t>忽略局部损失</a:t>
            </a:r>
            <a:r>
              <a:rPr lang="en-US" altLang="zh-CN" b="1"/>
              <a:t>.</a:t>
            </a:r>
            <a:r>
              <a:rPr lang="zh-CN" altLang="en-US" b="1"/>
              <a:t>求</a:t>
            </a:r>
            <a:r>
              <a:rPr lang="en-US" altLang="zh-CN" b="1"/>
              <a:t>h</a:t>
            </a:r>
            <a:r>
              <a:rPr lang="zh-CN" altLang="en-US" b="1"/>
              <a:t>多大时</a:t>
            </a:r>
            <a:r>
              <a:rPr lang="en-US" altLang="zh-CN" b="1"/>
              <a:t>,  </a:t>
            </a:r>
            <a:r>
              <a:rPr lang="zh-CN" altLang="en-US" b="1"/>
              <a:t>泄水容量</a:t>
            </a:r>
            <a:r>
              <a:rPr lang="en-US" altLang="zh-CN" b="1"/>
              <a:t>q</a:t>
            </a:r>
            <a:r>
              <a:rPr lang="en-US" altLang="zh-CN" b="1" baseline="-25000"/>
              <a:t>v</a:t>
            </a:r>
            <a:r>
              <a:rPr lang="zh-CN" altLang="en-US" b="1"/>
              <a:t>与</a:t>
            </a:r>
            <a:r>
              <a:rPr lang="en-US" altLang="zh-CN" b="1"/>
              <a:t>l</a:t>
            </a:r>
            <a:r>
              <a:rPr lang="zh-CN" altLang="en-US" b="1"/>
              <a:t>无关</a:t>
            </a:r>
            <a:r>
              <a:rPr lang="en-US" altLang="zh-CN" b="1"/>
              <a:t>.</a:t>
            </a:r>
          </a:p>
        </p:txBody>
      </p:sp>
      <p:graphicFrame>
        <p:nvGraphicFramePr>
          <p:cNvPr id="21539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2925595"/>
              </p:ext>
            </p:extLst>
          </p:nvPr>
        </p:nvGraphicFramePr>
        <p:xfrm>
          <a:off x="717073" y="2636912"/>
          <a:ext cx="4338638" cy="401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1" name="Equation" r:id="rId5" imgW="2070100" imgH="2463800" progId="Equation.DSMT4">
                  <p:embed/>
                </p:oleObj>
              </mc:Choice>
              <mc:Fallback>
                <p:oleObj name="Equation" r:id="rId5" imgW="2070100" imgH="246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073" y="2636912"/>
                        <a:ext cx="4338638" cy="4016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132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0"/>
          <p:cNvSpPr>
            <a:spLocks noChangeArrowheads="1"/>
          </p:cNvSpPr>
          <p:nvPr/>
        </p:nvSpPr>
        <p:spPr bwMode="auto">
          <a:xfrm>
            <a:off x="1042988" y="0"/>
            <a:ext cx="1730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/>
              <a:t>2.</a:t>
            </a:r>
            <a:r>
              <a:rPr lang="zh-CN" altLang="en-US" b="1"/>
              <a:t>水力短管</a:t>
            </a:r>
          </a:p>
        </p:txBody>
      </p:sp>
      <p:graphicFrame>
        <p:nvGraphicFramePr>
          <p:cNvPr id="7171" name="Object 61"/>
          <p:cNvGraphicFramePr>
            <a:graphicFrameLocks noChangeAspect="1"/>
          </p:cNvGraphicFramePr>
          <p:nvPr/>
        </p:nvGraphicFramePr>
        <p:xfrm>
          <a:off x="5148263" y="2420938"/>
          <a:ext cx="3995737" cy="321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24" name="Drawing" r:id="rId3" imgW="2381250" imgH="1914525" progId="AutoCAD.Drawing.15">
                  <p:embed/>
                </p:oleObj>
              </mc:Choice>
              <mc:Fallback>
                <p:oleObj name="Drawing" r:id="rId3" imgW="2381250" imgH="1914525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2420938"/>
                        <a:ext cx="3995737" cy="321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Text Box 62"/>
          <p:cNvSpPr txBox="1">
            <a:spLocks noChangeArrowheads="1"/>
          </p:cNvSpPr>
          <p:nvPr/>
        </p:nvSpPr>
        <p:spPr bwMode="auto">
          <a:xfrm>
            <a:off x="179388" y="404813"/>
            <a:ext cx="8964612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/>
              <a:t>      </a:t>
            </a:r>
            <a:r>
              <a:rPr lang="zh-CN" altLang="en-US" b="1"/>
              <a:t>例题</a:t>
            </a:r>
            <a:r>
              <a:rPr lang="en-US" altLang="zh-CN" b="1"/>
              <a:t>5-5 </a:t>
            </a:r>
            <a:r>
              <a:rPr lang="zh-CN" altLang="en-US" b="1"/>
              <a:t>水经虹吸管由</a:t>
            </a:r>
            <a:r>
              <a:rPr lang="en-US" altLang="zh-CN" b="1"/>
              <a:t>Ⅰ</a:t>
            </a:r>
            <a:r>
              <a:rPr lang="zh-CN" altLang="en-US" b="1"/>
              <a:t>池引向</a:t>
            </a:r>
            <a:r>
              <a:rPr lang="en-US" altLang="zh-CN" b="1"/>
              <a:t>Ⅱ</a:t>
            </a:r>
            <a:r>
              <a:rPr lang="zh-CN" altLang="en-US" b="1"/>
              <a:t>池</a:t>
            </a:r>
            <a:r>
              <a:rPr lang="en-US" altLang="zh-CN" b="1"/>
              <a:t>.</a:t>
            </a:r>
            <a:r>
              <a:rPr lang="zh-CN" altLang="en-US" b="1"/>
              <a:t>管径</a:t>
            </a:r>
            <a:r>
              <a:rPr lang="en-US" altLang="zh-CN" b="1"/>
              <a:t>100mm,</a:t>
            </a:r>
            <a:r>
              <a:rPr lang="zh-CN" altLang="en-US" b="1"/>
              <a:t>总长</a:t>
            </a:r>
            <a:r>
              <a:rPr lang="en-US" altLang="zh-CN" b="1"/>
              <a:t>20m,B</a:t>
            </a:r>
            <a:r>
              <a:rPr lang="zh-CN" altLang="en-US" b="1"/>
              <a:t>点之前管长为</a:t>
            </a:r>
            <a:r>
              <a:rPr lang="en-US" altLang="zh-CN" b="1"/>
              <a:t>8m,</a:t>
            </a:r>
            <a:r>
              <a:rPr lang="zh-CN" altLang="en-US" b="1"/>
              <a:t>虹吸管最高点</a:t>
            </a:r>
            <a:r>
              <a:rPr lang="en-US" altLang="zh-CN" b="1"/>
              <a:t>B</a:t>
            </a:r>
            <a:r>
              <a:rPr lang="zh-CN" altLang="en-US" b="1"/>
              <a:t>离上游水面高度为</a:t>
            </a:r>
            <a:r>
              <a:rPr lang="en-US" altLang="zh-CN" b="1"/>
              <a:t>4m,</a:t>
            </a:r>
            <a:r>
              <a:rPr lang="zh-CN" altLang="en-US" b="1"/>
              <a:t>两水面高度差为</a:t>
            </a:r>
            <a:r>
              <a:rPr lang="en-US" altLang="zh-CN" b="1"/>
              <a:t>5m.</a:t>
            </a:r>
            <a:r>
              <a:rPr lang="zh-CN" altLang="en-US" b="1"/>
              <a:t>设沿程损失系数</a:t>
            </a:r>
            <a:r>
              <a:rPr lang="en-US" altLang="zh-CN" b="1"/>
              <a:t>0.04,</a:t>
            </a:r>
            <a:r>
              <a:rPr lang="zh-CN" altLang="en-US" b="1"/>
              <a:t>局部损失</a:t>
            </a:r>
            <a:r>
              <a:rPr lang="en-US" altLang="zh-CN" b="1"/>
              <a:t>:</a:t>
            </a:r>
            <a:r>
              <a:rPr lang="zh-CN" altLang="en-US" b="1"/>
              <a:t>虹吸管入口为</a:t>
            </a:r>
            <a:r>
              <a:rPr lang="en-US" altLang="zh-CN" b="1"/>
              <a:t>0.8,</a:t>
            </a:r>
            <a:r>
              <a:rPr lang="zh-CN" altLang="en-US" b="1"/>
              <a:t>出口为</a:t>
            </a:r>
            <a:r>
              <a:rPr lang="en-US" altLang="zh-CN" b="1"/>
              <a:t>1,</a:t>
            </a:r>
            <a:r>
              <a:rPr lang="zh-CN" altLang="en-US" b="1"/>
              <a:t>弯头为</a:t>
            </a:r>
            <a:r>
              <a:rPr lang="en-US" altLang="zh-CN" b="1"/>
              <a:t>0.9.</a:t>
            </a:r>
            <a:r>
              <a:rPr lang="zh-CN" altLang="en-US" b="1"/>
              <a:t>求引水流量</a:t>
            </a:r>
            <a:r>
              <a:rPr lang="en-US" altLang="zh-CN" b="1"/>
              <a:t>q</a:t>
            </a:r>
            <a:r>
              <a:rPr lang="en-US" altLang="zh-CN" b="1" baseline="-25000"/>
              <a:t>v</a:t>
            </a:r>
            <a:r>
              <a:rPr lang="zh-CN" altLang="en-US" b="1"/>
              <a:t>和</a:t>
            </a:r>
            <a:r>
              <a:rPr lang="en-US" altLang="zh-CN" b="1"/>
              <a:t>B</a:t>
            </a:r>
            <a:r>
              <a:rPr lang="zh-CN" altLang="en-US" b="1"/>
              <a:t>点的真空液柱高</a:t>
            </a:r>
            <a:r>
              <a:rPr lang="en-US" altLang="zh-CN" b="1"/>
              <a:t>.</a:t>
            </a:r>
          </a:p>
        </p:txBody>
      </p:sp>
      <p:graphicFrame>
        <p:nvGraphicFramePr>
          <p:cNvPr id="22594" name="Object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5738722"/>
              </p:ext>
            </p:extLst>
          </p:nvPr>
        </p:nvGraphicFramePr>
        <p:xfrm>
          <a:off x="395288" y="2205038"/>
          <a:ext cx="8064500" cy="446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25" name="Equation" r:id="rId5" imgW="4292600" imgH="2895600" progId="Equation.DSMT4">
                  <p:embed/>
                </p:oleObj>
              </mc:Choice>
              <mc:Fallback>
                <p:oleObj name="Equation" r:id="rId5" imgW="4292600" imgH="2895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2205038"/>
                        <a:ext cx="8064500" cy="4462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480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07504" y="205565"/>
            <a:ext cx="77724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/>
              <a:t>例</a:t>
            </a:r>
            <a:r>
              <a:rPr lang="en-US" altLang="zh-CN" sz="2800" b="1" dirty="0"/>
              <a:t>4-1 </a:t>
            </a:r>
            <a:r>
              <a:rPr lang="zh-CN" altLang="en-US" b="1" dirty="0"/>
              <a:t>液体由虹吸管流出</a:t>
            </a:r>
            <a:r>
              <a:rPr lang="en-US" altLang="zh-CN" b="1" dirty="0"/>
              <a:t>,</a:t>
            </a:r>
            <a:r>
              <a:rPr lang="zh-CN" altLang="en-US" b="1" dirty="0"/>
              <a:t>保持</a:t>
            </a:r>
            <a:r>
              <a:rPr lang="en-US" altLang="zh-CN" b="1" dirty="0"/>
              <a:t>h</a:t>
            </a:r>
            <a:r>
              <a:rPr lang="en-US" altLang="zh-CN" b="1" baseline="-25000" dirty="0"/>
              <a:t>1</a:t>
            </a:r>
            <a:r>
              <a:rPr lang="zh-CN" altLang="en-US" b="1" dirty="0"/>
              <a:t>不变</a:t>
            </a:r>
            <a:r>
              <a:rPr lang="en-US" altLang="zh-CN" b="1" dirty="0"/>
              <a:t>,</a:t>
            </a:r>
            <a:r>
              <a:rPr lang="zh-CN" altLang="en-US" b="1" dirty="0"/>
              <a:t>改变</a:t>
            </a:r>
            <a:r>
              <a:rPr lang="en-US" altLang="zh-CN" b="1" dirty="0"/>
              <a:t>h</a:t>
            </a:r>
            <a:r>
              <a:rPr lang="en-US" altLang="zh-CN" b="1" dirty="0">
                <a:latin typeface="Times New Roman" pitchFamily="18" charset="0"/>
              </a:rPr>
              <a:t>’</a:t>
            </a:r>
            <a:r>
              <a:rPr lang="en-US" altLang="zh-CN" b="1" dirty="0"/>
              <a:t>,</a:t>
            </a:r>
            <a:r>
              <a:rPr lang="zh-CN" altLang="en-US" b="1" dirty="0"/>
              <a:t>当</a:t>
            </a:r>
            <a:r>
              <a:rPr lang="en-US" altLang="zh-CN" b="1" dirty="0"/>
              <a:t>h</a:t>
            </a:r>
            <a:r>
              <a:rPr lang="en-US" altLang="zh-CN" b="1" dirty="0">
                <a:latin typeface="Times New Roman" pitchFamily="18" charset="0"/>
              </a:rPr>
              <a:t>’</a:t>
            </a:r>
            <a:r>
              <a:rPr lang="zh-CN" altLang="en-US" b="1" dirty="0"/>
              <a:t>足够大时流动将中断</a:t>
            </a:r>
            <a:r>
              <a:rPr lang="en-US" altLang="zh-CN" b="1" dirty="0"/>
              <a:t>,</a:t>
            </a:r>
            <a:r>
              <a:rPr lang="zh-CN" altLang="en-US" b="1" dirty="0"/>
              <a:t>试确定</a:t>
            </a:r>
            <a:r>
              <a:rPr lang="en-US" altLang="zh-CN" b="1" dirty="0"/>
              <a:t>h</a:t>
            </a:r>
            <a:r>
              <a:rPr lang="en-US" altLang="zh-CN" b="1" dirty="0">
                <a:latin typeface="Times New Roman" pitchFamily="18" charset="0"/>
              </a:rPr>
              <a:t>’</a:t>
            </a:r>
            <a:r>
              <a:rPr lang="zh-CN" altLang="en-US" b="1" dirty="0"/>
              <a:t>的最大值</a:t>
            </a:r>
            <a:r>
              <a:rPr lang="en-US" altLang="zh-CN" b="1" dirty="0"/>
              <a:t>.</a:t>
            </a:r>
            <a:r>
              <a:rPr lang="zh-CN" altLang="en-US" b="1" dirty="0"/>
              <a:t>已知液体的饱和蒸气压为</a:t>
            </a:r>
            <a:r>
              <a:rPr lang="en-US" altLang="zh-CN" b="1" dirty="0" err="1"/>
              <a:t>p</a:t>
            </a:r>
            <a:r>
              <a:rPr lang="en-US" altLang="zh-CN" b="1" baseline="-25000" dirty="0" err="1"/>
              <a:t>v</a:t>
            </a:r>
            <a:r>
              <a:rPr lang="en-US" altLang="zh-CN" b="1" dirty="0"/>
              <a:t>,</a:t>
            </a:r>
            <a:r>
              <a:rPr lang="zh-CN" altLang="en-US" b="1" dirty="0"/>
              <a:t>不考虑流体的粘性影响</a:t>
            </a:r>
            <a:r>
              <a:rPr lang="en-US" altLang="zh-CN" b="1" dirty="0"/>
              <a:t>.</a:t>
            </a:r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2524843"/>
              </p:ext>
            </p:extLst>
          </p:nvPr>
        </p:nvGraphicFramePr>
        <p:xfrm>
          <a:off x="5580112" y="1454928"/>
          <a:ext cx="3644029" cy="37593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62" name="Drawing" r:id="rId3" imgW="2714625" imgH="2800350" progId="AutoCAD.Drawing.15">
                  <p:embed/>
                </p:oleObj>
              </mc:Choice>
              <mc:Fallback>
                <p:oleObj name="Drawing" r:id="rId3" imgW="2714625" imgH="2800350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1454928"/>
                        <a:ext cx="3644029" cy="37593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1466917"/>
              </p:ext>
            </p:extLst>
          </p:nvPr>
        </p:nvGraphicFramePr>
        <p:xfrm>
          <a:off x="323528" y="3284984"/>
          <a:ext cx="19050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63" name="Equation" r:id="rId5" imgW="710891" imgH="266584" progId="Equation.DSMT4">
                  <p:embed/>
                </p:oleObj>
              </mc:Choice>
              <mc:Fallback>
                <p:oleObj name="Equation" r:id="rId5" imgW="710891" imgH="26658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284984"/>
                        <a:ext cx="19050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6608940"/>
              </p:ext>
            </p:extLst>
          </p:nvPr>
        </p:nvGraphicFramePr>
        <p:xfrm>
          <a:off x="323528" y="4077072"/>
          <a:ext cx="3352800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64" name="Equation" r:id="rId7" imgW="1524000" imgH="419100" progId="Equation.DSMT4">
                  <p:embed/>
                </p:oleObj>
              </mc:Choice>
              <mc:Fallback>
                <p:oleObj name="Equation" r:id="rId7" imgW="15240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4077072"/>
                        <a:ext cx="3352800" cy="922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7620000" y="0"/>
            <a:ext cx="1524000" cy="466725"/>
          </a:xfrm>
          <a:prstGeom prst="rect">
            <a:avLst/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复习内容</a:t>
            </a:r>
          </a:p>
        </p:txBody>
      </p:sp>
      <p:graphicFrame>
        <p:nvGraphicFramePr>
          <p:cNvPr id="7885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0784423"/>
              </p:ext>
            </p:extLst>
          </p:nvPr>
        </p:nvGraphicFramePr>
        <p:xfrm>
          <a:off x="142595" y="5301208"/>
          <a:ext cx="6178550" cy="140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65" name="Equation" r:id="rId9" imgW="3289300" imgH="914400" progId="Equation.DSMT4">
                  <p:embed/>
                </p:oleObj>
              </mc:Choice>
              <mc:Fallback>
                <p:oleObj name="Equation" r:id="rId9" imgW="328930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595" y="5301208"/>
                        <a:ext cx="6178550" cy="1408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214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62"/>
          <p:cNvSpPr>
            <a:spLocks noChangeArrowheads="1"/>
          </p:cNvSpPr>
          <p:nvPr/>
        </p:nvSpPr>
        <p:spPr bwMode="auto">
          <a:xfrm>
            <a:off x="1042988" y="0"/>
            <a:ext cx="3254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/>
              <a:t>3.</a:t>
            </a:r>
            <a:r>
              <a:rPr lang="zh-CN" altLang="en-US" b="1"/>
              <a:t>带有泵或风机的管道</a:t>
            </a:r>
          </a:p>
        </p:txBody>
      </p:sp>
      <p:graphicFrame>
        <p:nvGraphicFramePr>
          <p:cNvPr id="9219" name="Object 10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7933054"/>
              </p:ext>
            </p:extLst>
          </p:nvPr>
        </p:nvGraphicFramePr>
        <p:xfrm>
          <a:off x="5896947" y="1340768"/>
          <a:ext cx="3247053" cy="2705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72" name="Drawing" r:id="rId3" imgW="3314700" imgH="2762250" progId="AutoCAD.Drawing.15">
                  <p:embed/>
                </p:oleObj>
              </mc:Choice>
              <mc:Fallback>
                <p:oleObj name="Drawing" r:id="rId3" imgW="3314700" imgH="2762250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6947" y="1340768"/>
                        <a:ext cx="3247053" cy="27058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Text Box 1064"/>
          <p:cNvSpPr txBox="1">
            <a:spLocks noChangeArrowheads="1"/>
          </p:cNvSpPr>
          <p:nvPr/>
        </p:nvSpPr>
        <p:spPr bwMode="auto">
          <a:xfrm>
            <a:off x="152400" y="404813"/>
            <a:ext cx="8991600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800" dirty="0"/>
              <a:t>      </a:t>
            </a:r>
            <a:r>
              <a:rPr lang="zh-CN" altLang="en-US" sz="1800" dirty="0"/>
              <a:t>例题</a:t>
            </a:r>
            <a:r>
              <a:rPr lang="en-US" altLang="zh-CN" sz="1800" dirty="0"/>
              <a:t>5-6 </a:t>
            </a:r>
            <a:r>
              <a:rPr lang="zh-CN" altLang="en-US" sz="1800" dirty="0"/>
              <a:t>水泵将水井中的水以</a:t>
            </a:r>
            <a:r>
              <a:rPr lang="en-US" altLang="zh-CN" sz="1800" dirty="0"/>
              <a:t>20m</a:t>
            </a:r>
            <a:r>
              <a:rPr lang="en-US" altLang="zh-CN" sz="1800" baseline="30000" dirty="0"/>
              <a:t>3</a:t>
            </a:r>
            <a:r>
              <a:rPr lang="en-US" altLang="zh-CN" sz="1800" dirty="0"/>
              <a:t>/h</a:t>
            </a:r>
            <a:r>
              <a:rPr lang="zh-CN" altLang="en-US" sz="1800" dirty="0"/>
              <a:t>的流量输送到锅炉中</a:t>
            </a:r>
            <a:r>
              <a:rPr lang="en-US" altLang="zh-CN" sz="1800" dirty="0"/>
              <a:t>.</a:t>
            </a:r>
            <a:r>
              <a:rPr lang="zh-CN" altLang="en-US" sz="1800" dirty="0"/>
              <a:t>蒸汽表压强为</a:t>
            </a:r>
            <a:r>
              <a:rPr lang="en-US" altLang="zh-CN" sz="1800" dirty="0"/>
              <a:t>44*10</a:t>
            </a:r>
            <a:r>
              <a:rPr lang="en-US" altLang="zh-CN" sz="1800" baseline="30000" dirty="0"/>
              <a:t>5</a:t>
            </a:r>
            <a:r>
              <a:rPr lang="en-US" altLang="zh-CN" sz="1800" dirty="0"/>
              <a:t>Pa,</a:t>
            </a:r>
            <a:r>
              <a:rPr lang="zh-CN" altLang="en-US" sz="1800" dirty="0"/>
              <a:t>两水面高度差为</a:t>
            </a:r>
            <a:r>
              <a:rPr lang="en-US" altLang="zh-CN" sz="1800" dirty="0"/>
              <a:t>4m,</a:t>
            </a:r>
            <a:r>
              <a:rPr lang="zh-CN" altLang="en-US" sz="1800" dirty="0"/>
              <a:t>水泵吸水管和排水管长度分别为</a:t>
            </a:r>
            <a:r>
              <a:rPr lang="en-US" altLang="zh-CN" sz="1800" dirty="0"/>
              <a:t>5m,10m,</a:t>
            </a:r>
            <a:r>
              <a:rPr lang="zh-CN" altLang="en-US" sz="1800" dirty="0"/>
              <a:t>管径为</a:t>
            </a:r>
            <a:r>
              <a:rPr lang="en-US" altLang="zh-CN" sz="1800" dirty="0"/>
              <a:t>10cm,</a:t>
            </a:r>
            <a:r>
              <a:rPr lang="zh-CN" altLang="en-US" sz="1800" dirty="0"/>
              <a:t>沿程损失系数为</a:t>
            </a:r>
            <a:r>
              <a:rPr lang="en-US" altLang="zh-CN" sz="1800" dirty="0"/>
              <a:t>0.02.</a:t>
            </a:r>
            <a:r>
              <a:rPr lang="zh-CN" altLang="en-US" sz="1800" dirty="0"/>
              <a:t>管道中有一个进水栅止回阀</a:t>
            </a:r>
            <a:r>
              <a:rPr lang="en-US" altLang="zh-CN" sz="1800" dirty="0"/>
              <a:t>,</a:t>
            </a:r>
            <a:r>
              <a:rPr lang="zh-CN" altLang="en-US" sz="1800" dirty="0"/>
              <a:t>两个节流阀</a:t>
            </a:r>
            <a:r>
              <a:rPr lang="en-US" altLang="zh-CN" sz="1800" dirty="0"/>
              <a:t>,</a:t>
            </a:r>
            <a:r>
              <a:rPr lang="zh-CN" altLang="en-US" sz="1800" dirty="0"/>
              <a:t>两个弯头</a:t>
            </a:r>
            <a:r>
              <a:rPr lang="en-US" altLang="zh-CN" sz="1800" dirty="0"/>
              <a:t>.</a:t>
            </a:r>
            <a:r>
              <a:rPr lang="zh-CN" altLang="en-US" sz="1800" dirty="0"/>
              <a:t>设</a:t>
            </a:r>
            <a:r>
              <a:rPr lang="en-US" altLang="zh-CN" sz="1800" dirty="0"/>
              <a:t>ζ</a:t>
            </a:r>
            <a:r>
              <a:rPr lang="zh-CN" altLang="en-US" sz="1800" baseline="-25000" dirty="0"/>
              <a:t>进</a:t>
            </a:r>
            <a:r>
              <a:rPr lang="en-US" altLang="zh-CN" sz="1800" dirty="0"/>
              <a:t>=7.5,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1800" dirty="0"/>
              <a:t>ζ</a:t>
            </a:r>
            <a:r>
              <a:rPr lang="zh-CN" altLang="en-US" sz="1800" baseline="-25000" dirty="0"/>
              <a:t>阀</a:t>
            </a:r>
            <a:r>
              <a:rPr lang="en-US" altLang="zh-CN" sz="1800" dirty="0"/>
              <a:t>=3.9, ζ</a:t>
            </a:r>
            <a:r>
              <a:rPr lang="zh-CN" altLang="en-US" sz="1800" baseline="-25000" dirty="0"/>
              <a:t>弯</a:t>
            </a:r>
            <a:r>
              <a:rPr lang="en-US" altLang="zh-CN" sz="1800" dirty="0"/>
              <a:t>=0.42, ζ</a:t>
            </a:r>
            <a:r>
              <a:rPr lang="zh-CN" altLang="en-US" sz="1800" baseline="-25000" dirty="0"/>
              <a:t>出</a:t>
            </a:r>
            <a:r>
              <a:rPr lang="en-US" altLang="zh-CN" sz="1800" dirty="0"/>
              <a:t>=1.</a:t>
            </a:r>
            <a:r>
              <a:rPr lang="zh-CN" altLang="en-US" sz="1800" dirty="0"/>
              <a:t>求水泵的扬程及有效功率</a:t>
            </a:r>
            <a:r>
              <a:rPr lang="en-US" altLang="zh-CN" sz="1800" dirty="0"/>
              <a:t>P.</a:t>
            </a:r>
          </a:p>
        </p:txBody>
      </p:sp>
      <p:graphicFrame>
        <p:nvGraphicFramePr>
          <p:cNvPr id="24618" name="Object 10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3598554"/>
              </p:ext>
            </p:extLst>
          </p:nvPr>
        </p:nvGraphicFramePr>
        <p:xfrm>
          <a:off x="152400" y="3861048"/>
          <a:ext cx="6394450" cy="287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73" name="Equation" r:id="rId5" imgW="3403600" imgH="1866900" progId="Equation.DSMT4">
                  <p:embed/>
                </p:oleObj>
              </mc:Choice>
              <mc:Fallback>
                <p:oleObj name="Equation" r:id="rId5" imgW="3403600" imgH="1866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861048"/>
                        <a:ext cx="6394450" cy="287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778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1042988" y="1268413"/>
            <a:ext cx="64087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第七章 边界层理论基础</a:t>
            </a:r>
          </a:p>
        </p:txBody>
      </p:sp>
      <p:sp>
        <p:nvSpPr>
          <p:cNvPr id="152582" name="Rectangle 6"/>
          <p:cNvSpPr>
            <a:spLocks noChangeArrowheads="1"/>
          </p:cNvSpPr>
          <p:nvPr/>
        </p:nvSpPr>
        <p:spPr bwMode="auto">
          <a:xfrm>
            <a:off x="684213" y="2276475"/>
            <a:ext cx="6840537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b="1"/>
              <a:t>1.</a:t>
            </a:r>
            <a:r>
              <a:rPr lang="zh-CN" altLang="en-US" b="1"/>
              <a:t>边界层定义</a:t>
            </a:r>
            <a:r>
              <a:rPr lang="en-US" altLang="zh-CN" b="1"/>
              <a:t>,</a:t>
            </a:r>
            <a:r>
              <a:rPr lang="zh-CN" altLang="en-US" b="1"/>
              <a:t>特点</a:t>
            </a:r>
            <a:r>
              <a:rPr lang="en-US" altLang="zh-CN" b="1"/>
              <a:t>?</a:t>
            </a:r>
          </a:p>
          <a:p>
            <a:r>
              <a:rPr lang="en-US" altLang="zh-CN" b="1"/>
              <a:t>2.</a:t>
            </a:r>
            <a:r>
              <a:rPr lang="zh-CN" altLang="en-US" b="1"/>
              <a:t>边界层微分方程的边界条件</a:t>
            </a:r>
            <a:r>
              <a:rPr lang="en-US" altLang="zh-CN" b="1"/>
              <a:t>?</a:t>
            </a:r>
          </a:p>
          <a:p>
            <a:r>
              <a:rPr lang="en-US" altLang="zh-CN" b="1"/>
              <a:t>3.</a:t>
            </a:r>
            <a:r>
              <a:rPr lang="zh-CN" altLang="en-US" b="1"/>
              <a:t>曲面边界层分离的条件</a:t>
            </a:r>
            <a:r>
              <a:rPr lang="en-US" altLang="zh-CN" b="1"/>
              <a:t>?</a:t>
            </a:r>
          </a:p>
          <a:p>
            <a:r>
              <a:rPr lang="en-US" altLang="zh-CN" b="1"/>
              <a:t>4.</a:t>
            </a:r>
            <a:r>
              <a:rPr lang="zh-CN" altLang="en-US" b="1"/>
              <a:t>避免或推迟边界层分离的方法</a:t>
            </a:r>
            <a:r>
              <a:rPr lang="en-US" altLang="zh-CN" b="1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2507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30"/>
          <p:cNvSpPr>
            <a:spLocks noChangeArrowheads="1"/>
          </p:cNvSpPr>
          <p:nvPr/>
        </p:nvSpPr>
        <p:spPr bwMode="auto">
          <a:xfrm>
            <a:off x="914400" y="609600"/>
            <a:ext cx="6858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三</a:t>
            </a:r>
            <a:r>
              <a:rPr lang="en-US" altLang="zh-CN" sz="2800" b="1"/>
              <a:t>.</a:t>
            </a:r>
            <a:r>
              <a:rPr lang="zh-CN" altLang="en-US" sz="2800" b="1"/>
              <a:t>并联管路</a:t>
            </a:r>
            <a:endParaRPr lang="zh-CN" altLang="en-US" b="1"/>
          </a:p>
        </p:txBody>
      </p:sp>
      <p:graphicFrame>
        <p:nvGraphicFramePr>
          <p:cNvPr id="11267" name="Object 1031"/>
          <p:cNvGraphicFramePr>
            <a:graphicFrameLocks noChangeAspect="1"/>
          </p:cNvGraphicFramePr>
          <p:nvPr/>
        </p:nvGraphicFramePr>
        <p:xfrm>
          <a:off x="4427538" y="3573463"/>
          <a:ext cx="4395787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6" name="Drawing" r:id="rId3" imgW="2847975" imgH="1628775" progId="AutoCAD.Drawing.15">
                  <p:embed/>
                </p:oleObj>
              </mc:Choice>
              <mc:Fallback>
                <p:oleObj name="Drawing" r:id="rId3" imgW="2847975" imgH="1628775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3573463"/>
                        <a:ext cx="4395787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8" name="Text Box 1032"/>
          <p:cNvSpPr txBox="1">
            <a:spLocks noChangeArrowheads="1"/>
          </p:cNvSpPr>
          <p:nvPr/>
        </p:nvSpPr>
        <p:spPr bwMode="auto">
          <a:xfrm>
            <a:off x="152400" y="1066800"/>
            <a:ext cx="89916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/>
              <a:t>      </a:t>
            </a:r>
            <a:r>
              <a:rPr lang="zh-CN" altLang="en-US" b="1"/>
              <a:t>例题</a:t>
            </a:r>
            <a:r>
              <a:rPr lang="en-US" altLang="zh-CN" b="1"/>
              <a:t>5-8 </a:t>
            </a:r>
            <a:r>
              <a:rPr lang="zh-CN" altLang="en-US" b="1"/>
              <a:t>图中所示并联管路</a:t>
            </a:r>
            <a:r>
              <a:rPr lang="en-US" altLang="zh-CN" b="1"/>
              <a:t>,l</a:t>
            </a:r>
            <a:r>
              <a:rPr lang="en-US" altLang="zh-CN" b="1" baseline="-25000"/>
              <a:t>1</a:t>
            </a:r>
            <a:r>
              <a:rPr lang="en-US" altLang="zh-CN" b="1"/>
              <a:t>=900m,d</a:t>
            </a:r>
            <a:r>
              <a:rPr lang="en-US" altLang="zh-CN" b="1" baseline="-25000"/>
              <a:t>1</a:t>
            </a:r>
            <a:r>
              <a:rPr lang="en-US" altLang="zh-CN" b="1"/>
              <a:t>=0.3m, ε</a:t>
            </a:r>
            <a:r>
              <a:rPr lang="en-US" altLang="zh-CN" b="1" baseline="-25000"/>
              <a:t>1</a:t>
            </a:r>
            <a:r>
              <a:rPr lang="en-US" altLang="zh-CN" b="1"/>
              <a:t>=0.0003m,l</a:t>
            </a:r>
            <a:r>
              <a:rPr lang="en-US" altLang="zh-CN" b="1" baseline="-25000"/>
              <a:t>2</a:t>
            </a:r>
            <a:r>
              <a:rPr lang="en-US" altLang="zh-CN" b="1"/>
              <a:t>=600m,d</a:t>
            </a:r>
            <a:r>
              <a:rPr lang="en-US" altLang="zh-CN" b="1" baseline="-25000"/>
              <a:t>2</a:t>
            </a:r>
            <a:r>
              <a:rPr lang="en-US" altLang="zh-CN" b="1"/>
              <a:t>=0.2m,ε</a:t>
            </a:r>
            <a:r>
              <a:rPr lang="en-US" altLang="zh-CN" b="1" baseline="-25000"/>
              <a:t>2</a:t>
            </a:r>
            <a:r>
              <a:rPr lang="en-US" altLang="zh-CN" b="1"/>
              <a:t>=0.00003m, l</a:t>
            </a:r>
            <a:r>
              <a:rPr lang="en-US" altLang="zh-CN" b="1" baseline="-25000"/>
              <a:t>3</a:t>
            </a:r>
            <a:r>
              <a:rPr lang="en-US" altLang="zh-CN" b="1"/>
              <a:t>=1200m,d</a:t>
            </a:r>
            <a:r>
              <a:rPr lang="en-US" altLang="zh-CN" b="1" baseline="-25000"/>
              <a:t>3</a:t>
            </a:r>
            <a:r>
              <a:rPr lang="en-US" altLang="zh-CN" b="1"/>
              <a:t>=0.4m,ε</a:t>
            </a:r>
            <a:r>
              <a:rPr lang="en-US" altLang="zh-CN" b="1" baseline="-25000"/>
              <a:t>3</a:t>
            </a:r>
            <a:r>
              <a:rPr lang="en-US" altLang="zh-CN" b="1"/>
              <a:t>=0.000024m</a:t>
            </a:r>
            <a:r>
              <a:rPr lang="zh-CN" altLang="en-US" b="1"/>
              <a:t>管道内流动的水的密度为</a:t>
            </a:r>
            <a:r>
              <a:rPr lang="en-US" altLang="zh-CN" b="1"/>
              <a:t>1000kg/m</a:t>
            </a:r>
            <a:r>
              <a:rPr lang="en-US" altLang="zh-CN" b="1" baseline="30000"/>
              <a:t>3</a:t>
            </a:r>
            <a:r>
              <a:rPr lang="en-US" altLang="zh-CN" b="1"/>
              <a:t>,</a:t>
            </a:r>
            <a:r>
              <a:rPr lang="zh-CN" altLang="en-US" b="1"/>
              <a:t>运动粘度为</a:t>
            </a:r>
            <a:r>
              <a:rPr lang="en-US" altLang="zh-CN" b="1"/>
              <a:t>10</a:t>
            </a:r>
            <a:r>
              <a:rPr lang="en-US" altLang="zh-CN" b="1" baseline="30000"/>
              <a:t>-6</a:t>
            </a:r>
            <a:r>
              <a:rPr lang="en-US" altLang="zh-CN" b="1"/>
              <a:t>m</a:t>
            </a:r>
            <a:r>
              <a:rPr lang="en-US" altLang="zh-CN" b="1" baseline="30000"/>
              <a:t>2</a:t>
            </a:r>
            <a:r>
              <a:rPr lang="en-US" altLang="zh-CN" b="1"/>
              <a:t>/s,</a:t>
            </a:r>
            <a:r>
              <a:rPr lang="zh-CN" altLang="en-US" b="1"/>
              <a:t>流量为</a:t>
            </a:r>
            <a:r>
              <a:rPr lang="en-US" altLang="zh-CN" b="1"/>
              <a:t>0.4m</a:t>
            </a:r>
            <a:r>
              <a:rPr lang="en-US" altLang="zh-CN" b="1" baseline="30000"/>
              <a:t>3</a:t>
            </a:r>
            <a:r>
              <a:rPr lang="en-US" altLang="zh-CN" b="1"/>
              <a:t>/s,A,B</a:t>
            </a:r>
            <a:r>
              <a:rPr lang="zh-CN" altLang="en-US" b="1"/>
              <a:t>两点在同一高度上</a:t>
            </a:r>
            <a:r>
              <a:rPr lang="en-US" altLang="zh-CN" b="1"/>
              <a:t>,A</a:t>
            </a:r>
            <a:r>
              <a:rPr lang="zh-CN" altLang="en-US" b="1"/>
              <a:t>点压强为</a:t>
            </a:r>
            <a:r>
              <a:rPr lang="en-US" altLang="zh-CN" b="1"/>
              <a:t>9.8*10</a:t>
            </a:r>
            <a:r>
              <a:rPr lang="en-US" altLang="zh-CN" b="1" baseline="30000"/>
              <a:t>5</a:t>
            </a:r>
            <a:r>
              <a:rPr lang="en-US" altLang="zh-CN" b="1"/>
              <a:t>Pa,</a:t>
            </a:r>
            <a:r>
              <a:rPr lang="zh-CN" altLang="en-US" b="1"/>
              <a:t>试求每个管道的流量及</a:t>
            </a:r>
            <a:r>
              <a:rPr lang="en-US" altLang="zh-CN" b="1"/>
              <a:t>B</a:t>
            </a:r>
            <a:r>
              <a:rPr lang="zh-CN" altLang="en-US" b="1"/>
              <a:t>点的压强</a:t>
            </a:r>
            <a:r>
              <a:rPr lang="en-US" altLang="zh-CN" b="1"/>
              <a:t>.</a:t>
            </a:r>
          </a:p>
        </p:txBody>
      </p:sp>
      <p:graphicFrame>
        <p:nvGraphicFramePr>
          <p:cNvPr id="59401" name="Object 10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6944613"/>
              </p:ext>
            </p:extLst>
          </p:nvPr>
        </p:nvGraphicFramePr>
        <p:xfrm>
          <a:off x="468313" y="4005263"/>
          <a:ext cx="3600450" cy="116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7" name="Equation" r:id="rId5" imgW="1117440" imgH="457200" progId="Equation.DSMT4">
                  <p:embed/>
                </p:oleObj>
              </mc:Choice>
              <mc:Fallback>
                <p:oleObj name="Equation" r:id="rId5" imgW="111744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4005263"/>
                        <a:ext cx="3600450" cy="1162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309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107950" y="587375"/>
            <a:ext cx="903605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/>
              <a:t>例题：两个水箱之间用直径</a:t>
            </a:r>
            <a:r>
              <a:rPr lang="en-US" altLang="zh-CN" b="1"/>
              <a:t>d=10cm</a:t>
            </a:r>
            <a:r>
              <a:rPr lang="zh-CN" altLang="en-US" b="1"/>
              <a:t>的圆管相连，水经过圆管由高处水箱流入低处水箱，水的体积流量</a:t>
            </a:r>
            <a:r>
              <a:rPr lang="en-US" altLang="zh-CN" b="1"/>
              <a:t>q</a:t>
            </a:r>
            <a:r>
              <a:rPr lang="en-US" altLang="zh-CN" b="1" baseline="-25000"/>
              <a:t>v</a:t>
            </a:r>
            <a:r>
              <a:rPr lang="en-US" altLang="zh-CN" b="1"/>
              <a:t>=0.1m</a:t>
            </a:r>
            <a:r>
              <a:rPr lang="en-US" altLang="zh-CN" b="1" baseline="30000"/>
              <a:t>3</a:t>
            </a:r>
            <a:r>
              <a:rPr lang="en-US" altLang="zh-CN" b="1"/>
              <a:t>/s</a:t>
            </a:r>
            <a:r>
              <a:rPr lang="zh-CN" altLang="en-US" b="1"/>
              <a:t>。如果管道直径改成</a:t>
            </a:r>
            <a:r>
              <a:rPr lang="en-US" altLang="zh-CN" b="1"/>
              <a:t>20cm</a:t>
            </a:r>
            <a:r>
              <a:rPr lang="zh-CN" altLang="en-US" b="1"/>
              <a:t>和</a:t>
            </a:r>
            <a:r>
              <a:rPr lang="en-US" altLang="zh-CN" b="1"/>
              <a:t>30cm</a:t>
            </a:r>
            <a:r>
              <a:rPr lang="zh-CN" altLang="en-US" b="1"/>
              <a:t>，安装位置与长度不变，并假设沿程阻力系数不变，分别求两种情况下改变后的流量。（改变前后管道均可按长管处理）</a:t>
            </a:r>
            <a:r>
              <a:rPr lang="zh-CN" altLang="en-US"/>
              <a:t> </a:t>
            </a:r>
          </a:p>
        </p:txBody>
      </p:sp>
      <p:graphicFrame>
        <p:nvGraphicFramePr>
          <p:cNvPr id="80905" name="Object 9"/>
          <p:cNvGraphicFramePr>
            <a:graphicFrameLocks noChangeAspect="1"/>
          </p:cNvGraphicFramePr>
          <p:nvPr/>
        </p:nvGraphicFramePr>
        <p:xfrm>
          <a:off x="2195513" y="2492375"/>
          <a:ext cx="3357562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1" name="Equation" r:id="rId3" imgW="1485900" imgH="368300" progId="Equation.DSMT4">
                  <p:embed/>
                </p:oleObj>
              </mc:Choice>
              <mc:Fallback>
                <p:oleObj name="Equation" r:id="rId3" imgW="1485900" imgH="368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2492375"/>
                        <a:ext cx="3357562" cy="839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4" name="Object 8"/>
          <p:cNvGraphicFramePr>
            <a:graphicFrameLocks noChangeAspect="1"/>
          </p:cNvGraphicFramePr>
          <p:nvPr/>
        </p:nvGraphicFramePr>
        <p:xfrm>
          <a:off x="3132138" y="3357563"/>
          <a:ext cx="13239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2" name="Equation" r:id="rId5" imgW="672808" imgH="368140" progId="Equation.DSMT4">
                  <p:embed/>
                </p:oleObj>
              </mc:Choice>
              <mc:Fallback>
                <p:oleObj name="Equation" r:id="rId5" imgW="672808" imgH="3681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3357563"/>
                        <a:ext cx="1323975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3" name="Object 7"/>
          <p:cNvGraphicFramePr>
            <a:graphicFrameLocks noChangeAspect="1"/>
          </p:cNvGraphicFramePr>
          <p:nvPr/>
        </p:nvGraphicFramePr>
        <p:xfrm>
          <a:off x="2124075" y="4076700"/>
          <a:ext cx="3311525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3" name="Equation" r:id="rId7" imgW="1701800" imgH="457200" progId="Equation.DSMT4">
                  <p:embed/>
                </p:oleObj>
              </mc:Choice>
              <mc:Fallback>
                <p:oleObj name="Equation" r:id="rId7" imgW="17018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4076700"/>
                        <a:ext cx="3311525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2" name="Object 6"/>
          <p:cNvGraphicFramePr>
            <a:graphicFrameLocks noChangeAspect="1"/>
          </p:cNvGraphicFramePr>
          <p:nvPr/>
        </p:nvGraphicFramePr>
        <p:xfrm>
          <a:off x="2916238" y="5013325"/>
          <a:ext cx="1584325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4" name="Equation" r:id="rId9" imgW="774364" imgH="380835" progId="Equation.DSMT4">
                  <p:embed/>
                </p:oleObj>
              </mc:Choice>
              <mc:Fallback>
                <p:oleObj name="Equation" r:id="rId9" imgW="774364" imgH="38083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5013325"/>
                        <a:ext cx="1584325" cy="782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1" name="Object 5"/>
          <p:cNvGraphicFramePr>
            <a:graphicFrameLocks noChangeAspect="1"/>
          </p:cNvGraphicFramePr>
          <p:nvPr/>
        </p:nvGraphicFramePr>
        <p:xfrm>
          <a:off x="2205038" y="5805488"/>
          <a:ext cx="3798887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5" name="Equation" r:id="rId11" imgW="1497950" imgH="203112" progId="Equation.DSMT4">
                  <p:embed/>
                </p:oleObj>
              </mc:Choice>
              <mc:Fallback>
                <p:oleObj name="Equation" r:id="rId11" imgW="1497950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5038" y="5805488"/>
                        <a:ext cx="3798887" cy="50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6" name="Rectangle 10"/>
          <p:cNvSpPr>
            <a:spLocks noChangeArrowheads="1"/>
          </p:cNvSpPr>
          <p:nvPr/>
        </p:nvSpPr>
        <p:spPr bwMode="auto">
          <a:xfrm>
            <a:off x="0" y="1501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2297" name="Rectangle 11"/>
          <p:cNvSpPr>
            <a:spLocks noChangeArrowheads="1"/>
          </p:cNvSpPr>
          <p:nvPr/>
        </p:nvSpPr>
        <p:spPr bwMode="auto">
          <a:xfrm>
            <a:off x="200025" y="1873250"/>
            <a:ext cx="153193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indent="60007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000">
                <a:latin typeface="Times New Roman" pitchFamily="18" charset="0"/>
              </a:rPr>
              <a:t>         </a:t>
            </a:r>
            <a:r>
              <a:rPr lang="zh-CN" altLang="en-US" sz="1000">
                <a:latin typeface="Times New Roman" pitchFamily="18" charset="0"/>
              </a:rPr>
              <a:t>（</a:t>
            </a:r>
            <a:r>
              <a:rPr lang="en-US" altLang="zh-CN" sz="1000"/>
              <a:t>3</a:t>
            </a:r>
            <a:r>
              <a:rPr lang="zh-CN" altLang="en-US" sz="1000">
                <a:latin typeface="Times New Roman" pitchFamily="18" charset="0"/>
              </a:rPr>
              <a:t>分）</a:t>
            </a:r>
            <a:endParaRPr lang="zh-CN" altLang="en-US" sz="800"/>
          </a:p>
          <a:p>
            <a:endParaRPr lang="en-US" altLang="zh-CN">
              <a:latin typeface="Times New Roman" pitchFamily="18" charset="0"/>
            </a:endParaRPr>
          </a:p>
        </p:txBody>
      </p:sp>
      <p:sp>
        <p:nvSpPr>
          <p:cNvPr id="12298" name="Rectangle 13"/>
          <p:cNvSpPr>
            <a:spLocks noChangeArrowheads="1"/>
          </p:cNvSpPr>
          <p:nvPr/>
        </p:nvSpPr>
        <p:spPr bwMode="auto">
          <a:xfrm>
            <a:off x="200025" y="3921125"/>
            <a:ext cx="1006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indent="60007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000">
                <a:latin typeface="Times New Roman" pitchFamily="18" charset="0"/>
              </a:rPr>
              <a:t>       </a:t>
            </a:r>
            <a:endParaRPr lang="en-US" altLang="zh-CN" sz="800">
              <a:latin typeface="Times New Roman" pitchFamily="18" charset="0"/>
            </a:endParaRPr>
          </a:p>
          <a:p>
            <a:endParaRPr lang="en-US" altLang="zh-CN">
              <a:latin typeface="Times New Roman" pitchFamily="18" charset="0"/>
            </a:endParaRPr>
          </a:p>
        </p:txBody>
      </p:sp>
      <p:sp>
        <p:nvSpPr>
          <p:cNvPr id="12299" name="Rectangle 14"/>
          <p:cNvSpPr>
            <a:spLocks noChangeArrowheads="1"/>
          </p:cNvSpPr>
          <p:nvPr/>
        </p:nvSpPr>
        <p:spPr bwMode="auto">
          <a:xfrm>
            <a:off x="0" y="4911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2300" name="Rectangle 15"/>
          <p:cNvSpPr>
            <a:spLocks noChangeArrowheads="1"/>
          </p:cNvSpPr>
          <p:nvPr/>
        </p:nvSpPr>
        <p:spPr bwMode="auto">
          <a:xfrm>
            <a:off x="0" y="5111750"/>
            <a:ext cx="565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000">
                <a:latin typeface="Times New Roman" pitchFamily="18" charset="0"/>
              </a:rPr>
              <a:t>            </a:t>
            </a:r>
            <a:endParaRPr lang="en-US" altLang="zh-CN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27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4271789"/>
              </p:ext>
            </p:extLst>
          </p:nvPr>
        </p:nvGraphicFramePr>
        <p:xfrm>
          <a:off x="0" y="920220"/>
          <a:ext cx="4106862" cy="338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44" name="Drawing" r:id="rId3" imgW="3476625" imgH="2447925" progId="AutoCAD.Drawing.15">
                  <p:embed/>
                </p:oleObj>
              </mc:Choice>
              <mc:Fallback>
                <p:oleObj name="Drawing" r:id="rId3" imgW="3476625" imgH="2447925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920220"/>
                        <a:ext cx="4106862" cy="338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5" name="Text Box 7"/>
          <p:cNvSpPr txBox="1">
            <a:spLocks noChangeArrowheads="1"/>
          </p:cNvSpPr>
          <p:nvPr/>
        </p:nvSpPr>
        <p:spPr bwMode="auto">
          <a:xfrm>
            <a:off x="-25761" y="-3110"/>
            <a:ext cx="89916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800" b="1" dirty="0"/>
              <a:t>      p113-6: </a:t>
            </a:r>
            <a:r>
              <a:rPr lang="zh-CN" altLang="en-US" sz="1800" b="1" dirty="0"/>
              <a:t>油泵从开口油池中将油送到表压强</a:t>
            </a:r>
            <a:r>
              <a:rPr lang="en-US" altLang="zh-CN" sz="1800" b="1" dirty="0"/>
              <a:t>0.98*10</a:t>
            </a:r>
            <a:r>
              <a:rPr lang="en-US" altLang="zh-CN" sz="1800" b="1" baseline="30000" dirty="0"/>
              <a:t>5</a:t>
            </a:r>
            <a:r>
              <a:rPr lang="en-US" altLang="zh-CN" sz="1800" b="1" dirty="0"/>
              <a:t>Pa</a:t>
            </a:r>
            <a:r>
              <a:rPr lang="zh-CN" altLang="en-US" sz="1800" b="1" dirty="0"/>
              <a:t>的油箱中</a:t>
            </a:r>
            <a:r>
              <a:rPr lang="en-US" altLang="zh-CN" sz="1800" b="1" dirty="0"/>
              <a:t>.</a:t>
            </a:r>
            <a:r>
              <a:rPr lang="zh-CN" altLang="en-US" sz="1800" b="1" dirty="0"/>
              <a:t>油泵流量</a:t>
            </a:r>
            <a:r>
              <a:rPr lang="en-US" altLang="zh-CN" sz="1800" b="1" dirty="0"/>
              <a:t>3.14L/s,</a:t>
            </a:r>
            <a:r>
              <a:rPr lang="zh-CN" altLang="en-US" sz="1800" b="1" dirty="0"/>
              <a:t>油泵总效率</a:t>
            </a:r>
            <a:r>
              <a:rPr lang="en-US" altLang="zh-CN" sz="1800" b="1" dirty="0"/>
              <a:t>η=0.8,</a:t>
            </a:r>
            <a:r>
              <a:rPr lang="zh-CN" altLang="en-US" sz="1800" b="1" dirty="0"/>
              <a:t>油的密度为</a:t>
            </a:r>
            <a:r>
              <a:rPr lang="en-US" altLang="zh-CN" sz="1800" b="1" dirty="0"/>
              <a:t>800kg/m</a:t>
            </a:r>
            <a:r>
              <a:rPr lang="en-US" altLang="zh-CN" sz="1800" b="1" baseline="30000" dirty="0"/>
              <a:t>3</a:t>
            </a:r>
            <a:r>
              <a:rPr lang="en-US" altLang="zh-CN" sz="1800" b="1" dirty="0"/>
              <a:t>,</a:t>
            </a:r>
            <a:r>
              <a:rPr lang="zh-CN" altLang="en-US" sz="1800" b="1" dirty="0"/>
              <a:t>运动粘度</a:t>
            </a:r>
            <a:r>
              <a:rPr lang="en-US" altLang="zh-CN" sz="1800" b="1" dirty="0"/>
              <a:t>1.25cm</a:t>
            </a:r>
            <a:r>
              <a:rPr lang="en-US" altLang="zh-CN" sz="1800" b="1" baseline="30000" dirty="0"/>
              <a:t>2</a:t>
            </a:r>
            <a:r>
              <a:rPr lang="en-US" altLang="zh-CN" sz="1800" b="1" dirty="0"/>
              <a:t>/s,</a:t>
            </a:r>
            <a:r>
              <a:rPr lang="zh-CN" altLang="en-US" sz="1800" b="1" dirty="0"/>
              <a:t>油管直径</a:t>
            </a:r>
            <a:r>
              <a:rPr lang="en-US" altLang="zh-CN" sz="1800" b="1" dirty="0"/>
              <a:t>2cm,</a:t>
            </a:r>
            <a:r>
              <a:rPr lang="zh-CN" altLang="en-US" sz="1800" b="1" dirty="0"/>
              <a:t>长度</a:t>
            </a:r>
            <a:r>
              <a:rPr lang="en-US" altLang="zh-CN" sz="1800" b="1" dirty="0"/>
              <a:t>2m,</a:t>
            </a:r>
            <a:r>
              <a:rPr lang="zh-CN" altLang="en-US" sz="1800" b="1" dirty="0"/>
              <a:t>总局部损失系数</a:t>
            </a:r>
            <a:r>
              <a:rPr lang="en-US" altLang="zh-CN" sz="1800" b="1" dirty="0" err="1"/>
              <a:t>Σζ</a:t>
            </a:r>
            <a:r>
              <a:rPr lang="en-US" altLang="zh-CN" sz="1800" b="1" dirty="0"/>
              <a:t>=2,</a:t>
            </a:r>
            <a:r>
              <a:rPr lang="zh-CN" altLang="en-US" sz="1800" b="1" dirty="0"/>
              <a:t>油面高度差</a:t>
            </a:r>
            <a:r>
              <a:rPr lang="en-US" altLang="zh-CN" sz="1800" b="1" dirty="0"/>
              <a:t>3m.</a:t>
            </a:r>
            <a:r>
              <a:rPr lang="zh-CN" altLang="en-US" sz="1800" b="1" dirty="0"/>
              <a:t>试求油泵的功率</a:t>
            </a:r>
            <a:r>
              <a:rPr lang="en-US" altLang="zh-CN" sz="1800" b="1" dirty="0"/>
              <a:t>P.</a:t>
            </a:r>
          </a:p>
        </p:txBody>
      </p:sp>
      <p:graphicFrame>
        <p:nvGraphicFramePr>
          <p:cNvPr id="6042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453456"/>
              </p:ext>
            </p:extLst>
          </p:nvPr>
        </p:nvGraphicFramePr>
        <p:xfrm>
          <a:off x="395536" y="3933056"/>
          <a:ext cx="6586538" cy="254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45" name="Equation" r:id="rId5" imgW="3505200" imgH="1651000" progId="Equation.DSMT4">
                  <p:embed/>
                </p:oleObj>
              </mc:Choice>
              <mc:Fallback>
                <p:oleObj name="Equation" r:id="rId5" imgW="3505200" imgH="1651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3933056"/>
                        <a:ext cx="6586538" cy="2543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82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2"/>
          <p:cNvSpPr txBox="1">
            <a:spLocks noChangeArrowheads="1"/>
          </p:cNvSpPr>
          <p:nvPr/>
        </p:nvSpPr>
        <p:spPr bwMode="auto">
          <a:xfrm>
            <a:off x="-5477" y="0"/>
            <a:ext cx="89916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 dirty="0"/>
              <a:t>  </a:t>
            </a:r>
            <a:r>
              <a:rPr lang="zh-CN" altLang="en-US" sz="1400" dirty="0" smtClean="0"/>
              <a:t>如图</a:t>
            </a:r>
            <a:r>
              <a:rPr lang="en-US" altLang="zh-CN" sz="1400" dirty="0" smtClean="0"/>
              <a:t>,</a:t>
            </a:r>
            <a:r>
              <a:rPr lang="zh-CN" altLang="en-US" sz="1400" dirty="0"/>
              <a:t>管道内径</a:t>
            </a:r>
            <a:r>
              <a:rPr lang="en-US" altLang="zh-CN" sz="1400" dirty="0"/>
              <a:t>50mm,</a:t>
            </a:r>
            <a:r>
              <a:rPr lang="zh-CN" altLang="en-US" sz="1400" dirty="0"/>
              <a:t>流量</a:t>
            </a:r>
            <a:r>
              <a:rPr lang="en-US" altLang="zh-CN" sz="1400" dirty="0"/>
              <a:t>12m</a:t>
            </a:r>
            <a:r>
              <a:rPr lang="en-US" altLang="zh-CN" sz="1400" baseline="30000" dirty="0"/>
              <a:t>3</a:t>
            </a:r>
            <a:r>
              <a:rPr lang="en-US" altLang="zh-CN" sz="1400" dirty="0"/>
              <a:t>/h,</a:t>
            </a:r>
            <a:r>
              <a:rPr lang="zh-CN" altLang="en-US" sz="1400" dirty="0"/>
              <a:t>用该设备测新阀门的压强降</a:t>
            </a:r>
            <a:r>
              <a:rPr lang="en-US" altLang="zh-CN" sz="1400" dirty="0"/>
              <a:t>.</a:t>
            </a:r>
            <a:r>
              <a:rPr lang="zh-CN" altLang="en-US" sz="1400" dirty="0"/>
              <a:t>若水银差压计示数</a:t>
            </a:r>
            <a:r>
              <a:rPr lang="en-US" altLang="zh-CN" sz="1400" dirty="0"/>
              <a:t>150mm,</a:t>
            </a:r>
            <a:r>
              <a:rPr lang="zh-CN" altLang="en-US" sz="1400" dirty="0"/>
              <a:t>求</a:t>
            </a:r>
            <a:r>
              <a:rPr lang="en-US" altLang="zh-CN" sz="1400" dirty="0">
                <a:sym typeface="Wingdings" pitchFamily="2" charset="2"/>
              </a:rPr>
              <a:t>(1)</a:t>
            </a:r>
            <a:r>
              <a:rPr lang="zh-CN" altLang="en-US" sz="1400" dirty="0">
                <a:sym typeface="Wingdings" pitchFamily="2" charset="2"/>
              </a:rPr>
              <a:t>水通过阀门的压降</a:t>
            </a:r>
            <a:r>
              <a:rPr lang="en-US" altLang="zh-CN" sz="1400" dirty="0">
                <a:sym typeface="Wingdings" pitchFamily="2" charset="2"/>
              </a:rPr>
              <a:t>,(2)</a:t>
            </a:r>
            <a:r>
              <a:rPr lang="zh-CN" altLang="en-US" sz="1400" dirty="0">
                <a:sym typeface="Wingdings" pitchFamily="2" charset="2"/>
              </a:rPr>
              <a:t>水通过阀门的局部损失系数</a:t>
            </a:r>
            <a:r>
              <a:rPr lang="en-US" altLang="zh-CN" sz="1400" dirty="0">
                <a:sym typeface="Wingdings" pitchFamily="2" charset="2"/>
              </a:rPr>
              <a:t>,(3)</a:t>
            </a:r>
            <a:r>
              <a:rPr lang="zh-CN" altLang="en-US" sz="1400" dirty="0">
                <a:sym typeface="Wingdings" pitchFamily="2" charset="2"/>
              </a:rPr>
              <a:t>阀门前水的表压强</a:t>
            </a:r>
            <a:r>
              <a:rPr lang="en-US" altLang="zh-CN" sz="1400" dirty="0">
                <a:sym typeface="Wingdings" pitchFamily="2" charset="2"/>
              </a:rPr>
              <a:t>,(4)</a:t>
            </a:r>
            <a:r>
              <a:rPr lang="zh-CN" altLang="en-US" sz="1400" dirty="0">
                <a:sym typeface="Wingdings" pitchFamily="2" charset="2"/>
              </a:rPr>
              <a:t>通过系统的总的能量损失</a:t>
            </a:r>
            <a:r>
              <a:rPr lang="en-US" altLang="zh-CN" sz="1400" dirty="0">
                <a:sym typeface="Wingdings" pitchFamily="2" charset="2"/>
              </a:rPr>
              <a:t>(</a:t>
            </a:r>
            <a:r>
              <a:rPr lang="zh-CN" altLang="en-US" sz="1400" dirty="0">
                <a:sym typeface="Wingdings" pitchFamily="2" charset="2"/>
              </a:rPr>
              <a:t>不计水泵损失</a:t>
            </a:r>
            <a:r>
              <a:rPr lang="en-US" altLang="zh-CN" sz="1400" dirty="0">
                <a:sym typeface="Wingdings" pitchFamily="2" charset="2"/>
              </a:rPr>
              <a:t>),(5)</a:t>
            </a:r>
            <a:r>
              <a:rPr lang="zh-CN" altLang="en-US" sz="1400" dirty="0">
                <a:sym typeface="Wingdings" pitchFamily="2" charset="2"/>
              </a:rPr>
              <a:t>水泵供给水的功率</a:t>
            </a:r>
            <a:r>
              <a:rPr lang="en-US" altLang="zh-CN" sz="1400" dirty="0">
                <a:sym typeface="Wingdings" pitchFamily="2" charset="2"/>
              </a:rPr>
              <a:t>.</a:t>
            </a:r>
            <a:endParaRPr lang="en-US" altLang="zh-CN" sz="1400" dirty="0"/>
          </a:p>
        </p:txBody>
      </p:sp>
      <p:graphicFrame>
        <p:nvGraphicFramePr>
          <p:cNvPr id="1433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9241571"/>
              </p:ext>
            </p:extLst>
          </p:nvPr>
        </p:nvGraphicFramePr>
        <p:xfrm>
          <a:off x="5434048" y="836712"/>
          <a:ext cx="3574185" cy="3096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75" name="Drawing" r:id="rId3" imgW="3695700" imgH="2752725" progId="AutoCAD.Drawing.15">
                  <p:embed/>
                </p:oleObj>
              </mc:Choice>
              <mc:Fallback>
                <p:oleObj name="Drawing" r:id="rId3" imgW="3695700" imgH="2752725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4048" y="836712"/>
                        <a:ext cx="3574185" cy="30963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75" name="Object 10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4153507"/>
              </p:ext>
            </p:extLst>
          </p:nvPr>
        </p:nvGraphicFramePr>
        <p:xfrm>
          <a:off x="107504" y="892552"/>
          <a:ext cx="5030416" cy="4053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76" name="Equation" r:id="rId5" imgW="3022600" imgH="2971800" progId="Equation.DSMT4">
                  <p:embed/>
                </p:oleObj>
              </mc:Choice>
              <mc:Fallback>
                <p:oleObj name="Equation" r:id="rId5" imgW="3022600" imgH="297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892552"/>
                        <a:ext cx="5030416" cy="40530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76" name="Object 10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8327723"/>
              </p:ext>
            </p:extLst>
          </p:nvPr>
        </p:nvGraphicFramePr>
        <p:xfrm>
          <a:off x="4936888" y="4481761"/>
          <a:ext cx="4207112" cy="23762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77" name="Equation" r:id="rId7" imgW="2527300" imgH="1422400" progId="Equation.DSMT4">
                  <p:embed/>
                </p:oleObj>
              </mc:Choice>
              <mc:Fallback>
                <p:oleObj name="Equation" r:id="rId7" imgW="2527300" imgH="142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6888" y="4481761"/>
                        <a:ext cx="4207112" cy="23762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570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5251189"/>
              </p:ext>
            </p:extLst>
          </p:nvPr>
        </p:nvGraphicFramePr>
        <p:xfrm>
          <a:off x="1547664" y="620688"/>
          <a:ext cx="3888432" cy="2325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92" name="Drawing" r:id="rId3" imgW="3295650" imgH="1971675" progId="AutoCAD.Drawing.15">
                  <p:embed/>
                </p:oleObj>
              </mc:Choice>
              <mc:Fallback>
                <p:oleObj name="Drawing" r:id="rId3" imgW="3295650" imgH="1971675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620688"/>
                        <a:ext cx="3888432" cy="23259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3" name="Text Box 10"/>
          <p:cNvSpPr txBox="1">
            <a:spLocks noChangeArrowheads="1"/>
          </p:cNvSpPr>
          <p:nvPr/>
        </p:nvSpPr>
        <p:spPr bwMode="auto">
          <a:xfrm>
            <a:off x="0" y="0"/>
            <a:ext cx="8991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600" dirty="0"/>
              <a:t> </a:t>
            </a:r>
            <a:r>
              <a:rPr lang="zh-CN" altLang="en-US" sz="1600" dirty="0" smtClean="0"/>
              <a:t>两</a:t>
            </a:r>
            <a:r>
              <a:rPr lang="zh-CN" altLang="en-US" sz="1600" dirty="0"/>
              <a:t>个水池用两段钢管串联</a:t>
            </a:r>
            <a:r>
              <a:rPr lang="en-US" altLang="zh-CN" sz="1600" dirty="0"/>
              <a:t>, l</a:t>
            </a:r>
            <a:r>
              <a:rPr lang="en-US" altLang="zh-CN" sz="1600" baseline="-25000" dirty="0"/>
              <a:t>1</a:t>
            </a:r>
            <a:r>
              <a:rPr lang="en-US" altLang="zh-CN" sz="1600" dirty="0"/>
              <a:t>=30m,d</a:t>
            </a:r>
            <a:r>
              <a:rPr lang="en-US" altLang="zh-CN" sz="1600" baseline="-25000" dirty="0"/>
              <a:t>1</a:t>
            </a:r>
            <a:r>
              <a:rPr lang="en-US" altLang="zh-CN" sz="1600" dirty="0"/>
              <a:t>=20cm, l</a:t>
            </a:r>
            <a:r>
              <a:rPr lang="en-US" altLang="zh-CN" sz="1600" baseline="-25000" dirty="0"/>
              <a:t>2</a:t>
            </a:r>
            <a:r>
              <a:rPr lang="en-US" altLang="zh-CN" sz="1600" dirty="0"/>
              <a:t>=60m,d</a:t>
            </a:r>
            <a:r>
              <a:rPr lang="en-US" altLang="zh-CN" sz="1600" baseline="-25000" dirty="0"/>
              <a:t>2</a:t>
            </a:r>
            <a:r>
              <a:rPr lang="en-US" altLang="zh-CN" sz="1600" dirty="0"/>
              <a:t>=30cm.</a:t>
            </a:r>
            <a:r>
              <a:rPr lang="zh-CN" altLang="en-US" sz="1600" dirty="0"/>
              <a:t>管</a:t>
            </a:r>
            <a:r>
              <a:rPr lang="en-US" altLang="zh-CN" sz="1600" dirty="0"/>
              <a:t>1</a:t>
            </a:r>
            <a:r>
              <a:rPr lang="zh-CN" altLang="en-US" sz="1600" dirty="0"/>
              <a:t>入口</a:t>
            </a:r>
            <a:r>
              <a:rPr lang="en-US" altLang="zh-CN" sz="1600" dirty="0" err="1"/>
              <a:t>ζ</a:t>
            </a:r>
            <a:r>
              <a:rPr lang="en-US" altLang="zh-CN" sz="1600" baseline="-25000" dirty="0" err="1"/>
              <a:t>i</a:t>
            </a:r>
            <a:r>
              <a:rPr lang="en-US" altLang="zh-CN" sz="1600" dirty="0"/>
              <a:t>=0.5,</a:t>
            </a:r>
            <a:r>
              <a:rPr lang="zh-CN" altLang="en-US" sz="1600" dirty="0"/>
              <a:t>管</a:t>
            </a:r>
            <a:r>
              <a:rPr lang="en-US" altLang="zh-CN" sz="1600" dirty="0"/>
              <a:t>2</a:t>
            </a:r>
            <a:r>
              <a:rPr lang="zh-CN" altLang="en-US" sz="1600" dirty="0"/>
              <a:t>出口</a:t>
            </a:r>
            <a:r>
              <a:rPr lang="en-US" altLang="zh-CN" sz="1600" dirty="0" err="1"/>
              <a:t>ζ</a:t>
            </a:r>
            <a:r>
              <a:rPr lang="en-US" altLang="zh-CN" sz="1600" baseline="-25000" dirty="0" err="1"/>
              <a:t>e</a:t>
            </a:r>
            <a:r>
              <a:rPr lang="en-US" altLang="zh-CN" sz="1600" dirty="0"/>
              <a:t>=1,</a:t>
            </a:r>
            <a:r>
              <a:rPr lang="zh-CN" altLang="en-US" sz="1600" dirty="0"/>
              <a:t>阀门的局部损失系数</a:t>
            </a:r>
            <a:r>
              <a:rPr lang="en-US" altLang="zh-CN" sz="1600" dirty="0"/>
              <a:t>ζ=3.5.</a:t>
            </a:r>
            <a:r>
              <a:rPr lang="zh-CN" altLang="en-US" sz="1600" dirty="0"/>
              <a:t>当流量</a:t>
            </a:r>
            <a:r>
              <a:rPr lang="en-US" altLang="zh-CN" sz="1600" dirty="0"/>
              <a:t>0.2m</a:t>
            </a:r>
            <a:r>
              <a:rPr lang="en-US" altLang="zh-CN" sz="1600" baseline="30000" dirty="0"/>
              <a:t>3</a:t>
            </a:r>
            <a:r>
              <a:rPr lang="en-US" altLang="zh-CN" sz="1600" dirty="0"/>
              <a:t>/s</a:t>
            </a:r>
            <a:r>
              <a:rPr lang="zh-CN" altLang="en-US" sz="1600" dirty="0"/>
              <a:t>时</a:t>
            </a:r>
            <a:r>
              <a:rPr lang="en-US" altLang="zh-CN" sz="1600" dirty="0"/>
              <a:t>,</a:t>
            </a:r>
            <a:r>
              <a:rPr lang="zh-CN" altLang="en-US" sz="1600" dirty="0"/>
              <a:t>求必须的总水头</a:t>
            </a:r>
            <a:r>
              <a:rPr lang="en-US" altLang="zh-CN" sz="1600" dirty="0"/>
              <a:t>.(</a:t>
            </a:r>
            <a:r>
              <a:rPr lang="zh-CN" altLang="en-US" sz="1600" dirty="0"/>
              <a:t>设水温为</a:t>
            </a:r>
            <a:r>
              <a:rPr lang="en-US" altLang="zh-CN" sz="1600" dirty="0"/>
              <a:t>20℃,</a:t>
            </a:r>
            <a:r>
              <a:rPr lang="zh-CN" altLang="en-US" sz="1600" dirty="0"/>
              <a:t>粗糙度</a:t>
            </a:r>
            <a:r>
              <a:rPr lang="en-US" altLang="zh-CN" sz="1600" dirty="0"/>
              <a:t>ε=0.12mm)</a:t>
            </a:r>
          </a:p>
        </p:txBody>
      </p:sp>
      <p:graphicFrame>
        <p:nvGraphicFramePr>
          <p:cNvPr id="6452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749637"/>
              </p:ext>
            </p:extLst>
          </p:nvPr>
        </p:nvGraphicFramePr>
        <p:xfrm>
          <a:off x="395536" y="2852936"/>
          <a:ext cx="5511800" cy="365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93" name="Equation" r:id="rId5" imgW="2933700" imgH="2374900" progId="Equation.DSMT4">
                  <p:embed/>
                </p:oleObj>
              </mc:Choice>
              <mc:Fallback>
                <p:oleObj name="Equation" r:id="rId5" imgW="2933700" imgH="2374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2852936"/>
                        <a:ext cx="5511800" cy="3656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498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995405"/>
              </p:ext>
            </p:extLst>
          </p:nvPr>
        </p:nvGraphicFramePr>
        <p:xfrm>
          <a:off x="5724128" y="1052736"/>
          <a:ext cx="3283118" cy="2448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6" name="Drawing" r:id="rId3" imgW="7858125" imgH="5857875" progId="AutoCAD.Drawing.15">
                  <p:embed/>
                </p:oleObj>
              </mc:Choice>
              <mc:Fallback>
                <p:oleObj name="Drawing" r:id="rId3" imgW="7858125" imgH="5857875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1052736"/>
                        <a:ext cx="3283118" cy="24482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7" name="Text Box 11"/>
          <p:cNvSpPr txBox="1">
            <a:spLocks noChangeArrowheads="1"/>
          </p:cNvSpPr>
          <p:nvPr/>
        </p:nvSpPr>
        <p:spPr bwMode="auto">
          <a:xfrm>
            <a:off x="118931" y="0"/>
            <a:ext cx="8991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 dirty="0"/>
              <a:t> </a:t>
            </a:r>
            <a:r>
              <a:rPr lang="zh-CN" altLang="en-US" sz="1600" dirty="0" smtClean="0"/>
              <a:t>离心泵</a:t>
            </a:r>
            <a:r>
              <a:rPr lang="zh-CN" altLang="en-US" sz="1600" dirty="0"/>
              <a:t>把水以流量</a:t>
            </a:r>
            <a:r>
              <a:rPr lang="en-US" altLang="zh-CN" sz="1600" dirty="0"/>
              <a:t>20m</a:t>
            </a:r>
            <a:r>
              <a:rPr lang="en-US" altLang="zh-CN" sz="1600" baseline="30000" dirty="0"/>
              <a:t>3</a:t>
            </a:r>
            <a:r>
              <a:rPr lang="en-US" altLang="zh-CN" sz="1600" dirty="0"/>
              <a:t>/h</a:t>
            </a:r>
            <a:r>
              <a:rPr lang="zh-CN" altLang="en-US" sz="1600" dirty="0"/>
              <a:t>输送到锅炉中</a:t>
            </a:r>
            <a:r>
              <a:rPr lang="en-US" altLang="zh-CN" sz="1600" dirty="0"/>
              <a:t>,</a:t>
            </a:r>
            <a:r>
              <a:rPr lang="zh-CN" altLang="en-US" sz="1600" dirty="0"/>
              <a:t>水泵吸入管直径</a:t>
            </a:r>
            <a:r>
              <a:rPr lang="en-US" altLang="zh-CN" sz="1600" dirty="0"/>
              <a:t>90mm,</a:t>
            </a:r>
            <a:r>
              <a:rPr lang="zh-CN" altLang="en-US" sz="1600" dirty="0"/>
              <a:t>总长度</a:t>
            </a:r>
            <a:r>
              <a:rPr lang="en-US" altLang="zh-CN" sz="1600" dirty="0"/>
              <a:t>8m,</a:t>
            </a:r>
            <a:r>
              <a:rPr lang="zh-CN" altLang="en-US" sz="1600" dirty="0"/>
              <a:t>具有一个弯曲半径</a:t>
            </a:r>
            <a:r>
              <a:rPr lang="en-US" altLang="zh-CN" sz="1600" dirty="0"/>
              <a:t>45mm</a:t>
            </a:r>
            <a:r>
              <a:rPr lang="zh-CN" altLang="en-US" sz="1600" dirty="0"/>
              <a:t>的弯头和一进水栅阀的局部损失</a:t>
            </a:r>
            <a:r>
              <a:rPr lang="en-US" altLang="zh-CN" sz="1600" dirty="0"/>
              <a:t>ζ=5,</a:t>
            </a:r>
            <a:r>
              <a:rPr lang="zh-CN" altLang="en-US" sz="1600" dirty="0"/>
              <a:t>沿程损失系数</a:t>
            </a:r>
            <a:r>
              <a:rPr lang="en-US" altLang="zh-CN" sz="1600" dirty="0"/>
              <a:t>0.02.</a:t>
            </a:r>
            <a:r>
              <a:rPr lang="zh-CN" altLang="en-US" sz="1600" dirty="0"/>
              <a:t>按规定</a:t>
            </a:r>
            <a:r>
              <a:rPr lang="en-US" altLang="zh-CN" sz="1600" dirty="0"/>
              <a:t>,</a:t>
            </a:r>
            <a:r>
              <a:rPr lang="zh-CN" altLang="en-US" sz="1600" dirty="0"/>
              <a:t>水泵的进口压强应为</a:t>
            </a:r>
            <a:r>
              <a:rPr lang="en-US" altLang="zh-CN" sz="1600" dirty="0"/>
              <a:t>0.4*10</a:t>
            </a:r>
            <a:r>
              <a:rPr lang="en-US" altLang="zh-CN" sz="1600" baseline="30000" dirty="0"/>
              <a:t>5</a:t>
            </a:r>
            <a:r>
              <a:rPr lang="en-US" altLang="zh-CN" sz="1600" dirty="0"/>
              <a:t>Pa,</a:t>
            </a:r>
            <a:r>
              <a:rPr lang="zh-CN" altLang="en-US" sz="1600" dirty="0"/>
              <a:t>试求水泵在水面以上的最大安装高度</a:t>
            </a:r>
            <a:r>
              <a:rPr lang="en-US" altLang="zh-CN" sz="1600" dirty="0"/>
              <a:t>h.</a:t>
            </a:r>
          </a:p>
        </p:txBody>
      </p:sp>
      <p:graphicFrame>
        <p:nvGraphicFramePr>
          <p:cNvPr id="6350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3983679"/>
              </p:ext>
            </p:extLst>
          </p:nvPr>
        </p:nvGraphicFramePr>
        <p:xfrm>
          <a:off x="150371" y="1340768"/>
          <a:ext cx="5683679" cy="1944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7" name="Equation" r:id="rId5" imgW="3771900" imgH="1574800" progId="Equation.DSMT4">
                  <p:embed/>
                </p:oleObj>
              </mc:Choice>
              <mc:Fallback>
                <p:oleObj name="Equation" r:id="rId5" imgW="3771900" imgH="1574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371" y="1340768"/>
                        <a:ext cx="5683679" cy="19442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023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703504"/>
              </p:ext>
            </p:extLst>
          </p:nvPr>
        </p:nvGraphicFramePr>
        <p:xfrm>
          <a:off x="4499992" y="1268760"/>
          <a:ext cx="4464496" cy="2366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33" name="Drawing" r:id="rId3" imgW="4743450" imgH="2514600" progId="AutoCAD.Drawing.15">
                  <p:embed/>
                </p:oleObj>
              </mc:Choice>
              <mc:Fallback>
                <p:oleObj name="Drawing" r:id="rId3" imgW="4743450" imgH="2514600" progId="AutoCAD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1268760"/>
                        <a:ext cx="4464496" cy="23669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1" name="Text Box 10"/>
          <p:cNvSpPr txBox="1">
            <a:spLocks noChangeArrowheads="1"/>
          </p:cNvSpPr>
          <p:nvPr/>
        </p:nvSpPr>
        <p:spPr bwMode="auto">
          <a:xfrm>
            <a:off x="152400" y="260648"/>
            <a:ext cx="89916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dirty="0" smtClean="0"/>
              <a:t>水泵</a:t>
            </a:r>
            <a:r>
              <a:rPr lang="zh-CN" altLang="en-US" sz="1800" dirty="0"/>
              <a:t>出口的表压强</a:t>
            </a:r>
            <a:r>
              <a:rPr lang="en-US" altLang="zh-CN" sz="1800" dirty="0" err="1"/>
              <a:t>p</a:t>
            </a:r>
            <a:r>
              <a:rPr lang="en-US" altLang="zh-CN" sz="1800" baseline="-25000" dirty="0" err="1"/>
              <a:t>A</a:t>
            </a:r>
            <a:r>
              <a:rPr lang="en-US" altLang="zh-CN" sz="1800" dirty="0"/>
              <a:t>=2*10</a:t>
            </a:r>
            <a:r>
              <a:rPr lang="en-US" altLang="zh-CN" sz="1800" baseline="30000" dirty="0"/>
              <a:t>5</a:t>
            </a:r>
            <a:r>
              <a:rPr lang="en-US" altLang="zh-CN" sz="1800" dirty="0"/>
              <a:t>Pa,</a:t>
            </a:r>
            <a:r>
              <a:rPr lang="zh-CN" altLang="en-US" sz="1800" dirty="0"/>
              <a:t>吸入口的真空为</a:t>
            </a:r>
            <a:r>
              <a:rPr lang="en-US" altLang="zh-CN" sz="1800" dirty="0" err="1"/>
              <a:t>p</a:t>
            </a:r>
            <a:r>
              <a:rPr lang="en-US" altLang="zh-CN" sz="1800" baseline="-25000" dirty="0" err="1"/>
              <a:t>B</a:t>
            </a:r>
            <a:r>
              <a:rPr lang="en-US" altLang="zh-CN" sz="1800" dirty="0"/>
              <a:t>=0.4*10</a:t>
            </a:r>
            <a:r>
              <a:rPr lang="en-US" altLang="zh-CN" sz="1800" baseline="30000" dirty="0"/>
              <a:t>5</a:t>
            </a:r>
            <a:r>
              <a:rPr lang="en-US" altLang="zh-CN" sz="1800" dirty="0"/>
              <a:t>Pa,</a:t>
            </a:r>
            <a:r>
              <a:rPr lang="zh-CN" altLang="en-US" sz="1800" dirty="0"/>
              <a:t>水管系统的直径</a:t>
            </a:r>
            <a:r>
              <a:rPr lang="en-US" altLang="zh-CN" sz="1800" dirty="0"/>
              <a:t>d</a:t>
            </a:r>
            <a:r>
              <a:rPr lang="en-US" altLang="zh-CN" sz="1800" baseline="-25000" dirty="0"/>
              <a:t>1</a:t>
            </a:r>
            <a:r>
              <a:rPr lang="en-US" altLang="zh-CN" sz="1800" dirty="0"/>
              <a:t>=50mm,</a:t>
            </a:r>
            <a:r>
              <a:rPr lang="zh-CN" altLang="en-US" sz="1800" dirty="0"/>
              <a:t>长</a:t>
            </a:r>
            <a:r>
              <a:rPr lang="en-US" altLang="zh-CN" sz="1800" dirty="0"/>
              <a:t>l</a:t>
            </a:r>
            <a:r>
              <a:rPr lang="en-US" altLang="zh-CN" sz="1800" baseline="-25000" dirty="0"/>
              <a:t>1</a:t>
            </a:r>
            <a:r>
              <a:rPr lang="en-US" altLang="zh-CN" sz="1800" dirty="0"/>
              <a:t>=20m.ζ</a:t>
            </a:r>
            <a:r>
              <a:rPr lang="zh-CN" altLang="en-US" sz="1800" baseline="-25000" dirty="0"/>
              <a:t>扩</a:t>
            </a:r>
            <a:r>
              <a:rPr lang="en-US" altLang="zh-CN" sz="1800" dirty="0"/>
              <a:t>=0.5, ζ</a:t>
            </a:r>
            <a:r>
              <a:rPr lang="zh-CN" altLang="en-US" sz="1800" baseline="-25000" dirty="0"/>
              <a:t>进</a:t>
            </a:r>
            <a:r>
              <a:rPr lang="en-US" altLang="zh-CN" sz="1800" dirty="0"/>
              <a:t>=0.5, ζ</a:t>
            </a:r>
            <a:r>
              <a:rPr lang="zh-CN" altLang="en-US" sz="1800" baseline="-25000" dirty="0"/>
              <a:t>出</a:t>
            </a:r>
            <a:r>
              <a:rPr lang="en-US" altLang="zh-CN" sz="1800" dirty="0"/>
              <a:t>=1, ζ</a:t>
            </a:r>
            <a:r>
              <a:rPr lang="zh-CN" altLang="en-US" sz="1800" baseline="-25000" dirty="0"/>
              <a:t>弯</a:t>
            </a:r>
            <a:r>
              <a:rPr lang="en-US" altLang="zh-CN" sz="1800" dirty="0"/>
              <a:t>=0.3,λ=0.02.</a:t>
            </a:r>
            <a:r>
              <a:rPr lang="zh-CN" altLang="en-US" sz="1800" dirty="0"/>
              <a:t>冷却水管由</a:t>
            </a:r>
            <a:r>
              <a:rPr lang="en-US" altLang="zh-CN" sz="1800" dirty="0"/>
              <a:t>n=30</a:t>
            </a:r>
            <a:r>
              <a:rPr lang="zh-CN" altLang="en-US" sz="1800" dirty="0"/>
              <a:t>根并联而成</a:t>
            </a:r>
            <a:r>
              <a:rPr lang="en-US" altLang="zh-CN" sz="1800" dirty="0"/>
              <a:t>,</a:t>
            </a:r>
            <a:r>
              <a:rPr lang="zh-CN" altLang="en-US" sz="1800" dirty="0"/>
              <a:t>直径</a:t>
            </a:r>
            <a:r>
              <a:rPr lang="en-US" altLang="zh-CN" sz="1800" dirty="0"/>
              <a:t>d</a:t>
            </a:r>
            <a:r>
              <a:rPr lang="en-US" altLang="zh-CN" sz="1800" baseline="-25000" dirty="0"/>
              <a:t>2</a:t>
            </a:r>
            <a:r>
              <a:rPr lang="en-US" altLang="zh-CN" sz="1800" dirty="0"/>
              <a:t>=20mm,</a:t>
            </a:r>
            <a:r>
              <a:rPr lang="zh-CN" altLang="en-US" sz="1800" dirty="0"/>
              <a:t>长</a:t>
            </a:r>
            <a:r>
              <a:rPr lang="en-US" altLang="zh-CN" sz="1800" dirty="0"/>
              <a:t>l</a:t>
            </a:r>
            <a:r>
              <a:rPr lang="en-US" altLang="zh-CN" sz="1800" baseline="-25000" dirty="0"/>
              <a:t>2</a:t>
            </a:r>
            <a:r>
              <a:rPr lang="en-US" altLang="zh-CN" sz="1800" dirty="0"/>
              <a:t>=2m, ζ</a:t>
            </a:r>
            <a:r>
              <a:rPr lang="zh-CN" altLang="en-US" sz="1800" baseline="-25000" dirty="0"/>
              <a:t>进</a:t>
            </a:r>
            <a:r>
              <a:rPr lang="en-US" altLang="zh-CN" sz="1800" dirty="0"/>
              <a:t>=0.5, ζ</a:t>
            </a:r>
            <a:r>
              <a:rPr lang="zh-CN" altLang="en-US" sz="1800" baseline="-25000" dirty="0"/>
              <a:t>出</a:t>
            </a:r>
            <a:r>
              <a:rPr lang="en-US" altLang="zh-CN" sz="1800" dirty="0"/>
              <a:t>=1, λ=0.02,</a:t>
            </a:r>
            <a:r>
              <a:rPr lang="zh-CN" altLang="en-US" sz="1800" dirty="0"/>
              <a:t>求水泵的功率</a:t>
            </a:r>
            <a:r>
              <a:rPr lang="en-US" altLang="zh-CN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817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107504" y="116632"/>
            <a:ext cx="74676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kumimoji="0" lang="zh-CN" altLang="en-U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如</a:t>
            </a:r>
            <a:r>
              <a:rPr kumimoji="0" lang="zh-CN" alt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图，涵洞进口装有一圆形平板闸门，闸门平面与水平面成</a:t>
            </a:r>
            <a:r>
              <a:rPr kumimoji="0" lang="en-US" altLang="zh-CN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60</a:t>
            </a:r>
            <a:r>
              <a:rPr kumimoji="0" lang="en-US" altLang="zh-CN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  <a:ea typeface="楷体_GB2312" pitchFamily="49" charset="-122"/>
              </a:rPr>
              <a:t>º</a:t>
            </a:r>
            <a:r>
              <a:rPr kumimoji="0" lang="zh-CN" alt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，铰接于</a:t>
            </a:r>
            <a:r>
              <a:rPr kumimoji="0" lang="en-US" altLang="zh-CN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B</a:t>
            </a:r>
            <a:r>
              <a:rPr kumimoji="0" lang="zh-CN" alt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点并可绕</a:t>
            </a:r>
            <a:r>
              <a:rPr kumimoji="0" lang="en-US" altLang="zh-CN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B</a:t>
            </a:r>
            <a:r>
              <a:rPr kumimoji="0" lang="zh-CN" alt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点转动，门的直径</a:t>
            </a:r>
            <a:r>
              <a:rPr kumimoji="0" lang="en-US" altLang="zh-CN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d=1m</a:t>
            </a:r>
            <a:r>
              <a:rPr kumimoji="0" lang="zh-CN" alt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，门的中心位于上游水面下</a:t>
            </a:r>
            <a:r>
              <a:rPr kumimoji="0" lang="en-US" altLang="zh-CN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4m</a:t>
            </a:r>
            <a:r>
              <a:rPr kumimoji="0" lang="zh-CN" alt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，当门后无水时，求不计门的重量</a:t>
            </a:r>
            <a:r>
              <a:rPr kumimoji="0" lang="en-US" altLang="zh-CN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,</a:t>
            </a:r>
            <a:r>
              <a:rPr kumimoji="0" lang="zh-CN" alt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从</a:t>
            </a:r>
            <a:r>
              <a:rPr kumimoji="0" lang="en-US" altLang="zh-CN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A</a:t>
            </a:r>
            <a:r>
              <a:rPr kumimoji="0" lang="zh-CN" alt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处将门吊起所需的力</a:t>
            </a:r>
            <a:r>
              <a:rPr kumimoji="0" lang="en-US" altLang="zh-CN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T</a:t>
            </a:r>
            <a:r>
              <a:rPr kumimoji="0" lang="zh-CN" alt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  <p:graphicFrame>
        <p:nvGraphicFramePr>
          <p:cNvPr id="2457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5821727"/>
              </p:ext>
            </p:extLst>
          </p:nvPr>
        </p:nvGraphicFramePr>
        <p:xfrm>
          <a:off x="4355976" y="838200"/>
          <a:ext cx="5400675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r:id="rId3" imgW="7391400" imgH="3962400" progId="AutoCAD.Drawing.14">
                  <p:embed/>
                </p:oleObj>
              </mc:Choice>
              <mc:Fallback>
                <p:oleObj r:id="rId3" imgW="7391400" imgH="3962400" progId="AutoCAD.Drawing.1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838200"/>
                        <a:ext cx="5400675" cy="289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6550695"/>
              </p:ext>
            </p:extLst>
          </p:nvPr>
        </p:nvGraphicFramePr>
        <p:xfrm>
          <a:off x="304800" y="1497162"/>
          <a:ext cx="3276600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Equation" r:id="rId5" imgW="2222500" imgH="660400" progId="Equation.DSMT4">
                  <p:embed/>
                </p:oleObj>
              </mc:Choice>
              <mc:Fallback>
                <p:oleObj name="Equation" r:id="rId5" imgW="2222500" imgH="660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497162"/>
                        <a:ext cx="3276600" cy="974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251520" y="1039962"/>
            <a:ext cx="2362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dirty="0"/>
              <a:t>(1)</a:t>
            </a:r>
            <a:r>
              <a:rPr lang="zh-CN" altLang="en-US" dirty="0"/>
              <a:t>总压力</a:t>
            </a:r>
          </a:p>
        </p:txBody>
      </p:sp>
      <p:sp>
        <p:nvSpPr>
          <p:cNvPr id="24582" name="Text Box 9"/>
          <p:cNvSpPr txBox="1">
            <a:spLocks noChangeArrowheads="1"/>
          </p:cNvSpPr>
          <p:nvPr/>
        </p:nvSpPr>
        <p:spPr bwMode="auto">
          <a:xfrm>
            <a:off x="1907704" y="1079718"/>
            <a:ext cx="274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dirty="0"/>
              <a:t>方向垂直闸门</a:t>
            </a:r>
          </a:p>
        </p:txBody>
      </p:sp>
      <p:sp>
        <p:nvSpPr>
          <p:cNvPr id="24583" name="Text Box 10"/>
          <p:cNvSpPr txBox="1">
            <a:spLocks noChangeArrowheads="1"/>
          </p:cNvSpPr>
          <p:nvPr/>
        </p:nvSpPr>
        <p:spPr bwMode="auto">
          <a:xfrm>
            <a:off x="304800" y="2420888"/>
            <a:ext cx="2667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dirty="0"/>
              <a:t>(2)</a:t>
            </a:r>
            <a:r>
              <a:rPr lang="zh-CN" altLang="en-US" dirty="0"/>
              <a:t>总压力作用点</a:t>
            </a:r>
          </a:p>
        </p:txBody>
      </p:sp>
      <p:graphicFrame>
        <p:nvGraphicFramePr>
          <p:cNvPr id="2458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404216"/>
              </p:ext>
            </p:extLst>
          </p:nvPr>
        </p:nvGraphicFramePr>
        <p:xfrm>
          <a:off x="304800" y="2878088"/>
          <a:ext cx="4038600" cy="194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Equation" r:id="rId7" imgW="2387600" imgH="1282700" progId="Equation.DSMT4">
                  <p:embed/>
                </p:oleObj>
              </mc:Choice>
              <mc:Fallback>
                <p:oleObj name="Equation" r:id="rId7" imgW="2387600" imgH="1282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78088"/>
                        <a:ext cx="4038600" cy="194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5" name="Text Box 12"/>
          <p:cNvSpPr txBox="1">
            <a:spLocks noChangeArrowheads="1"/>
          </p:cNvSpPr>
          <p:nvPr/>
        </p:nvSpPr>
        <p:spPr bwMode="auto">
          <a:xfrm>
            <a:off x="271331" y="4797152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dirty="0"/>
              <a:t>(3)</a:t>
            </a:r>
            <a:r>
              <a:rPr lang="zh-CN" altLang="en-US" dirty="0"/>
              <a:t>求</a:t>
            </a:r>
            <a:r>
              <a:rPr lang="en-US" altLang="zh-CN" dirty="0"/>
              <a:t>T</a:t>
            </a:r>
          </a:p>
        </p:txBody>
      </p:sp>
      <p:graphicFrame>
        <p:nvGraphicFramePr>
          <p:cNvPr id="24586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4175583"/>
              </p:ext>
            </p:extLst>
          </p:nvPr>
        </p:nvGraphicFramePr>
        <p:xfrm>
          <a:off x="304800" y="5254352"/>
          <a:ext cx="3835400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Equation" r:id="rId9" imgW="2603500" imgH="660400" progId="Equation.DSMT4">
                  <p:embed/>
                </p:oleObj>
              </mc:Choice>
              <mc:Fallback>
                <p:oleObj name="Equation" r:id="rId9" imgW="2603500" imgH="660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5254352"/>
                        <a:ext cx="3835400" cy="97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7" name="Line 15"/>
          <p:cNvSpPr>
            <a:spLocks noChangeShapeType="1"/>
          </p:cNvSpPr>
          <p:nvPr/>
        </p:nvSpPr>
        <p:spPr bwMode="auto">
          <a:xfrm>
            <a:off x="6210300" y="2420888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588" name="Line 16"/>
          <p:cNvSpPr>
            <a:spLocks noChangeShapeType="1"/>
          </p:cNvSpPr>
          <p:nvPr/>
        </p:nvSpPr>
        <p:spPr bwMode="auto">
          <a:xfrm>
            <a:off x="6781800" y="2664569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589" name="Line 17"/>
          <p:cNvSpPr>
            <a:spLocks noChangeShapeType="1"/>
          </p:cNvSpPr>
          <p:nvPr/>
        </p:nvSpPr>
        <p:spPr bwMode="auto">
          <a:xfrm>
            <a:off x="6705600" y="2801888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590" name="Text Box 18"/>
          <p:cNvSpPr txBox="1">
            <a:spLocks noChangeArrowheads="1"/>
          </p:cNvSpPr>
          <p:nvPr/>
        </p:nvSpPr>
        <p:spPr bwMode="auto">
          <a:xfrm>
            <a:off x="6057900" y="2283569"/>
            <a:ext cx="304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200" dirty="0"/>
              <a:t>p</a:t>
            </a:r>
          </a:p>
        </p:txBody>
      </p:sp>
      <p:sp>
        <p:nvSpPr>
          <p:cNvPr id="24591" name="Text Box 19"/>
          <p:cNvSpPr txBox="1">
            <a:spLocks noChangeArrowheads="1"/>
          </p:cNvSpPr>
          <p:nvPr/>
        </p:nvSpPr>
        <p:spPr bwMode="auto">
          <a:xfrm>
            <a:off x="6588224" y="2664569"/>
            <a:ext cx="609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200" dirty="0"/>
              <a:t>D</a:t>
            </a:r>
            <a:r>
              <a:rPr lang="en-US" altLang="zh-CN" sz="1200" dirty="0">
                <a:latin typeface="Times New Roman" pitchFamily="18" charset="0"/>
              </a:rPr>
              <a:t>’</a:t>
            </a:r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344119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3975</Words>
  <Application>Microsoft Office PowerPoint</Application>
  <PresentationFormat>全屏显示(4:3)</PresentationFormat>
  <Paragraphs>215</Paragraphs>
  <Slides>86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6</vt:i4>
      </vt:variant>
      <vt:variant>
        <vt:lpstr>幻灯片标题</vt:lpstr>
      </vt:variant>
      <vt:variant>
        <vt:i4>86</vt:i4>
      </vt:variant>
    </vt:vector>
  </HeadingPairs>
  <TitlesOfParts>
    <vt:vector size="93" baseType="lpstr">
      <vt:lpstr>Office 主题</vt:lpstr>
      <vt:lpstr>Equation</vt:lpstr>
      <vt:lpstr>AutoCAD.Drawing.14</vt:lpstr>
      <vt:lpstr>Drawing</vt:lpstr>
      <vt:lpstr>Bitmap Image</vt:lpstr>
      <vt:lpstr>位图图像</vt:lpstr>
      <vt:lpstr>公式</vt:lpstr>
      <vt:lpstr>工程流体力学大题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周青文</dc:creator>
  <cp:lastModifiedBy>周青文</cp:lastModifiedBy>
  <cp:revision>12</cp:revision>
  <dcterms:created xsi:type="dcterms:W3CDTF">2017-01-05T09:50:07Z</dcterms:created>
  <dcterms:modified xsi:type="dcterms:W3CDTF">2017-01-05T11:06:30Z</dcterms:modified>
</cp:coreProperties>
</file>